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58" r:id="rId1"/>
  </p:sldMasterIdLst>
  <p:notesMasterIdLst>
    <p:notesMasterId r:id="rId19"/>
  </p:notesMasterIdLst>
  <p:sldIdLst>
    <p:sldId id="267" r:id="rId2"/>
    <p:sldId id="295" r:id="rId3"/>
    <p:sldId id="302" r:id="rId4"/>
    <p:sldId id="303" r:id="rId5"/>
    <p:sldId id="304" r:id="rId6"/>
    <p:sldId id="311" r:id="rId7"/>
    <p:sldId id="296" r:id="rId8"/>
    <p:sldId id="299" r:id="rId9"/>
    <p:sldId id="300" r:id="rId10"/>
    <p:sldId id="301" r:id="rId11"/>
    <p:sldId id="305" r:id="rId12"/>
    <p:sldId id="306" r:id="rId13"/>
    <p:sldId id="307" r:id="rId14"/>
    <p:sldId id="312" r:id="rId15"/>
    <p:sldId id="308" r:id="rId16"/>
    <p:sldId id="309" r:id="rId17"/>
    <p:sldId id="313" r:id="rId1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94" autoAdjust="0"/>
    <p:restoredTop sz="94660"/>
  </p:normalViewPr>
  <p:slideViewPr>
    <p:cSldViewPr snapToObjects="1">
      <p:cViewPr varScale="1">
        <p:scale>
          <a:sx n="96" d="100"/>
          <a:sy n="96" d="100"/>
        </p:scale>
        <p:origin x="-23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BBB80414-7487-4DD7-BAD0-64B45B294F06}" type="datetime1">
              <a:rPr lang="en-US"/>
              <a:pPr>
                <a:defRPr/>
              </a:pPr>
              <a:t>4/19/2010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CR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_tradnl" noProof="0" smtClean="0"/>
              <a:t>Click to edit Master text styles</a:t>
            </a:r>
          </a:p>
          <a:p>
            <a:pPr lvl="1"/>
            <a:r>
              <a:rPr lang="es-ES_tradnl" noProof="0" smtClean="0"/>
              <a:t>Second level</a:t>
            </a:r>
          </a:p>
          <a:p>
            <a:pPr lvl="2"/>
            <a:r>
              <a:rPr lang="es-ES_tradnl" noProof="0" smtClean="0"/>
              <a:t>Third level</a:t>
            </a:r>
          </a:p>
          <a:p>
            <a:pPr lvl="3"/>
            <a:r>
              <a:rPr lang="es-ES_tradnl" noProof="0" smtClean="0"/>
              <a:t>Fourth level</a:t>
            </a:r>
          </a:p>
          <a:p>
            <a:pPr lvl="4"/>
            <a:r>
              <a:rPr lang="es-ES_tradnl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CE0D2DAB-936D-4BB2-B9FF-05D20C65400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ＭＳ Ｐゴシック" pitchFamily="-106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8585B59-0CC7-4D88-B9D7-4BE3D7B4FD3D}" type="slidenum">
              <a:rPr lang="en-US" smtClean="0">
                <a:latin typeface="Arial" charset="0"/>
              </a:rPr>
              <a:pPr/>
              <a:t>1</a:t>
            </a:fld>
            <a:endParaRPr lang="en-US" smtClean="0">
              <a:latin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CR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8585B59-0CC7-4D88-B9D7-4BE3D7B4FD3D}" type="slidenum">
              <a:rPr lang="en-US" smtClean="0">
                <a:latin typeface="Arial" charset="0"/>
              </a:rPr>
              <a:pPr/>
              <a:t>11</a:t>
            </a:fld>
            <a:endParaRPr lang="en-US" smtClean="0">
              <a:latin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CR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8585B59-0CC7-4D88-B9D7-4BE3D7B4FD3D}" type="slidenum">
              <a:rPr lang="en-US" smtClean="0">
                <a:latin typeface="Arial" charset="0"/>
              </a:rPr>
              <a:pPr/>
              <a:t>12</a:t>
            </a:fld>
            <a:endParaRPr lang="en-US" smtClean="0">
              <a:latin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CR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8585B59-0CC7-4D88-B9D7-4BE3D7B4FD3D}" type="slidenum">
              <a:rPr lang="en-US" smtClean="0">
                <a:latin typeface="Arial" charset="0"/>
              </a:rPr>
              <a:pPr/>
              <a:t>13</a:t>
            </a:fld>
            <a:endParaRPr lang="en-US" smtClean="0">
              <a:latin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CR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8585B59-0CC7-4D88-B9D7-4BE3D7B4FD3D}" type="slidenum">
              <a:rPr lang="en-US" smtClean="0">
                <a:latin typeface="Arial" charset="0"/>
              </a:rPr>
              <a:pPr/>
              <a:t>15</a:t>
            </a:fld>
            <a:endParaRPr lang="en-US" smtClean="0">
              <a:latin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CR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8585B59-0CC7-4D88-B9D7-4BE3D7B4FD3D}" type="slidenum">
              <a:rPr lang="en-US" smtClean="0">
                <a:latin typeface="Arial" charset="0"/>
              </a:rPr>
              <a:pPr/>
              <a:t>16</a:t>
            </a:fld>
            <a:endParaRPr lang="en-US" smtClean="0">
              <a:latin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CR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8585B59-0CC7-4D88-B9D7-4BE3D7B4FD3D}" type="slidenum">
              <a:rPr lang="en-US" smtClean="0">
                <a:latin typeface="Arial" charset="0"/>
              </a:rPr>
              <a:pPr/>
              <a:t>2</a:t>
            </a:fld>
            <a:endParaRPr lang="en-US" smtClean="0">
              <a:latin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CR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8585B59-0CC7-4D88-B9D7-4BE3D7B4FD3D}" type="slidenum">
              <a:rPr lang="en-US" smtClean="0">
                <a:latin typeface="Arial" charset="0"/>
              </a:rPr>
              <a:pPr/>
              <a:t>3</a:t>
            </a:fld>
            <a:endParaRPr lang="en-US" smtClean="0">
              <a:latin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CR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8585B59-0CC7-4D88-B9D7-4BE3D7B4FD3D}" type="slidenum">
              <a:rPr lang="en-US" smtClean="0">
                <a:latin typeface="Arial" charset="0"/>
              </a:rPr>
              <a:pPr/>
              <a:t>4</a:t>
            </a:fld>
            <a:endParaRPr lang="en-US" smtClean="0">
              <a:latin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CR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8585B59-0CC7-4D88-B9D7-4BE3D7B4FD3D}" type="slidenum">
              <a:rPr lang="en-US" smtClean="0">
                <a:latin typeface="Arial" charset="0"/>
              </a:rPr>
              <a:pPr/>
              <a:t>5</a:t>
            </a:fld>
            <a:endParaRPr lang="en-US" smtClean="0">
              <a:latin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CR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8585B59-0CC7-4D88-B9D7-4BE3D7B4FD3D}" type="slidenum">
              <a:rPr lang="en-US" smtClean="0">
                <a:latin typeface="Arial" charset="0"/>
              </a:rPr>
              <a:pPr/>
              <a:t>7</a:t>
            </a:fld>
            <a:endParaRPr lang="en-US" smtClean="0">
              <a:latin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CR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8585B59-0CC7-4D88-B9D7-4BE3D7B4FD3D}" type="slidenum">
              <a:rPr lang="en-US" smtClean="0">
                <a:latin typeface="Arial" charset="0"/>
              </a:rPr>
              <a:pPr/>
              <a:t>8</a:t>
            </a:fld>
            <a:endParaRPr lang="en-US" smtClean="0">
              <a:latin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CR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8585B59-0CC7-4D88-B9D7-4BE3D7B4FD3D}" type="slidenum">
              <a:rPr lang="en-US" smtClean="0">
                <a:latin typeface="Arial" charset="0"/>
              </a:rPr>
              <a:pPr/>
              <a:t>9</a:t>
            </a:fld>
            <a:endParaRPr lang="en-US" smtClean="0">
              <a:latin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CR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8585B59-0CC7-4D88-B9D7-4BE3D7B4FD3D}" type="slidenum">
              <a:rPr lang="en-US" smtClean="0">
                <a:latin typeface="Arial" charset="0"/>
              </a:rPr>
              <a:pPr/>
              <a:t>10</a:t>
            </a:fld>
            <a:endParaRPr lang="en-US" smtClean="0">
              <a:latin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CR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7FE934-6B3D-4E72-B396-401FD6917F13}" type="datetime1">
              <a:rPr lang="en-US" smtClean="0"/>
              <a:pPr>
                <a:defRPr/>
              </a:pPr>
              <a:t>4/19/2010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74D644-2941-4659-BB52-785E68AB27DC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07209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A8C673-F127-4C04-A3B4-994AFEB888B5}" type="datetime1">
              <a:rPr lang="en-US" smtClean="0"/>
              <a:pPr>
                <a:defRPr/>
              </a:pPr>
              <a:t>4/19/2010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3165F-415C-4822-BC66-0F592B147303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90988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E2EA00-ECB6-40BE-806B-313DDB7B1BEE}" type="datetime1">
              <a:rPr lang="en-US" smtClean="0"/>
              <a:pPr>
                <a:defRPr/>
              </a:pPr>
              <a:t>4/19/2010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1054CE-0C0E-4EF8-86B5-A6C354EE42B7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60537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6542B4-C075-4A35-9BC6-7F4484B84991}" type="datetime1">
              <a:rPr lang="en-US" smtClean="0"/>
              <a:pPr>
                <a:defRPr/>
              </a:pPr>
              <a:t>4/19/2010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459A7D-9C27-4C26-A1CF-CFB25477B0FD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316392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608564-3B92-4C80-BCDB-F6B9700CEC89}" type="datetime1">
              <a:rPr lang="en-US" smtClean="0"/>
              <a:pPr>
                <a:defRPr/>
              </a:pPr>
              <a:t>4/19/2010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E5EB7A-AA51-4718-BF22-4E38487C07CA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94418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458B5C-04E8-47BC-AFFA-746FC1CCC872}" type="datetime1">
              <a:rPr lang="en-US" smtClean="0"/>
              <a:pPr>
                <a:defRPr/>
              </a:pPr>
              <a:t>4/19/2010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06B19F-2280-4B5F-BE94-3555FE2D22EB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53017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3E825C-B427-4DF2-9DF1-B7A888BE9F0C}" type="datetime1">
              <a:rPr lang="en-US" smtClean="0"/>
              <a:pPr>
                <a:defRPr/>
              </a:pPr>
              <a:t>4/19/2010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AC0FD3-4CB4-4A88-866E-AF81FFE54443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68569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F5F313-5F27-4EA6-8A1A-6152EB506CCC}" type="datetime1">
              <a:rPr lang="en-US" smtClean="0"/>
              <a:pPr>
                <a:defRPr/>
              </a:pPr>
              <a:t>4/19/2010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DDFBDF-27C4-47CE-B2E0-DA0F39161338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41893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437DEE-C473-4872-97C8-FCFF2006D8CF}" type="datetime1">
              <a:rPr lang="en-US" smtClean="0"/>
              <a:pPr>
                <a:defRPr/>
              </a:pPr>
              <a:t>4/19/2010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9504F8-F18B-458D-8BC2-C2E65B9ED765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54637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4DE4A9-CD64-4F7F-BC4D-01A3D93F122F}" type="datetime1">
              <a:rPr lang="en-US" smtClean="0"/>
              <a:pPr>
                <a:defRPr/>
              </a:pPr>
              <a:t>4/19/2010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5D7BFE-B671-4BC8-A03C-6761D95CB08B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31135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C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660A1F-013B-4B17-8C7B-5F8965F98B8D}" type="datetime1">
              <a:rPr lang="en-US" smtClean="0"/>
              <a:pPr>
                <a:defRPr/>
              </a:pPr>
              <a:t>4/19/2010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820FA5-E296-4A86-BC98-1FC38EFBD181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14972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3B45300-FD44-48C0-8A24-CC1589059B31}" type="datetime1">
              <a:rPr lang="en-US" smtClean="0"/>
              <a:pPr>
                <a:defRPr/>
              </a:pPr>
              <a:t>4/19/2010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8C87FDE-EBE9-4745-A605-304932C66AF1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833464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s-ES_tradnl" sz="3600" dirty="0" smtClean="0">
                <a:solidFill>
                  <a:srgbClr val="10253F"/>
                </a:solidFill>
                <a:latin typeface="Optima" charset="0"/>
                <a:ea typeface="ＭＳ Ｐゴシック" charset="-128"/>
              </a:rPr>
              <a:t/>
            </a:r>
            <a:br>
              <a:rPr lang="es-ES_tradnl" sz="3600" dirty="0" smtClean="0">
                <a:solidFill>
                  <a:srgbClr val="10253F"/>
                </a:solidFill>
                <a:latin typeface="Optima" charset="0"/>
                <a:ea typeface="ＭＳ Ｐゴシック" charset="-128"/>
              </a:rPr>
            </a:br>
            <a:r>
              <a:rPr lang="es-ES_tradnl" sz="3600" b="1" dirty="0" smtClean="0">
                <a:solidFill>
                  <a:srgbClr val="10253F"/>
                </a:solidFill>
                <a:latin typeface="+mn-lt"/>
                <a:ea typeface="ＭＳ Ｐゴシック" charset="-128"/>
              </a:rPr>
              <a:t>Campaña </a:t>
            </a:r>
            <a:br>
              <a:rPr lang="es-ES_tradnl" sz="3600" b="1" dirty="0" smtClean="0">
                <a:solidFill>
                  <a:srgbClr val="10253F"/>
                </a:solidFill>
                <a:latin typeface="+mn-lt"/>
                <a:ea typeface="ＭＳ Ｐゴシック" charset="-128"/>
              </a:rPr>
            </a:br>
            <a:r>
              <a:rPr lang="es-ES_tradnl" sz="3600" b="1" dirty="0" smtClean="0">
                <a:solidFill>
                  <a:srgbClr val="10253F"/>
                </a:solidFill>
                <a:latin typeface="+mn-lt"/>
                <a:ea typeface="ＭＳ Ｐゴシック" charset="-128"/>
              </a:rPr>
              <a:t>Información y sensibilización del Mercado de Seguros en Costa </a:t>
            </a:r>
            <a:r>
              <a:rPr lang="es-ES_tradnl" sz="3600" b="1" dirty="0" smtClean="0">
                <a:solidFill>
                  <a:srgbClr val="10253F"/>
                </a:solidFill>
                <a:latin typeface="Optima" charset="0"/>
                <a:ea typeface="ＭＳ Ｐゴシック" charset="-128"/>
              </a:rPr>
              <a:t>Rica</a:t>
            </a:r>
            <a:endParaRPr lang="en-US" sz="3600" b="1" dirty="0" smtClean="0">
              <a:solidFill>
                <a:srgbClr val="10253F"/>
              </a:solidFill>
              <a:latin typeface="Optima" charset="0"/>
              <a:ea typeface="ＭＳ Ｐゴシック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/>
        <p:txBody>
          <a:bodyPr anchor="ctr"/>
          <a:lstStyle/>
          <a:p>
            <a:pPr eaLnBrk="1" hangingPunct="1">
              <a:spcBef>
                <a:spcPct val="0"/>
              </a:spcBef>
            </a:pPr>
            <a:r>
              <a:rPr lang="en-US" altLang="ja-JP" sz="2400" b="1" smtClean="0">
                <a:solidFill>
                  <a:srgbClr val="10253F"/>
                </a:solidFill>
                <a:ea typeface="ＭＳ Ｐゴシック" charset="-128"/>
              </a:rPr>
              <a:t>Superintendencia General de Seguros</a:t>
            </a:r>
          </a:p>
        </p:txBody>
      </p:sp>
      <p:pic>
        <p:nvPicPr>
          <p:cNvPr id="4" name="3 Imagen" descr="plantilla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1 Título"/>
          <p:cNvSpPr txBox="1">
            <a:spLocks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sz="36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 bwMode="auto">
          <a:xfrm>
            <a:off x="0" y="1214423"/>
            <a:ext cx="9144000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C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pitchFamily="-106" charset="-128"/>
                <a:cs typeface="ＭＳ Ｐゴシック" pitchFamily="-106" charset="-128"/>
              </a:rPr>
              <a:t>Supervisión de Grupos Financieros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s-CR" sz="4400" b="1" baseline="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ＭＳ Ｐゴシック" pitchFamily="-106" charset="-128"/>
              <a:cs typeface="ＭＳ Ｐゴシック" pitchFamily="-106" charset="-128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R" sz="44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ＭＳ Ｐゴシック" pitchFamily="-106" charset="-128"/>
                <a:cs typeface="ＭＳ Ｐゴシック" pitchFamily="-106" charset="-128"/>
              </a:rPr>
              <a:t>Caso de Costa Rica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CR" sz="3200" b="1" i="0" u="none" strike="noStrike" kern="1200" cap="none" spc="0" normalizeH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ＭＳ Ｐゴシック" pitchFamily="-106" charset="-128"/>
              <a:cs typeface="ＭＳ Ｐゴシック" pitchFamily="-106" charset="-128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CR" sz="2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pitchFamily="-106" charset="-128"/>
                <a:cs typeface="ＭＳ Ｐゴシック" pitchFamily="-106" charset="-128"/>
              </a:rPr>
              <a:t>XXI Asamblea Anual ASSAL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CR" sz="2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pitchFamily="-106" charset="-128"/>
                <a:cs typeface="ＭＳ Ｐゴシック" pitchFamily="-106" charset="-128"/>
              </a:rPr>
              <a:t>Santiago, Chile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CR" sz="2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pitchFamily="-106" charset="-128"/>
                <a:cs typeface="ＭＳ Ｐゴシック" pitchFamily="-106" charset="-128"/>
              </a:rPr>
              <a:t>Abril 2010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s-CR" sz="32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ＭＳ Ｐゴシック" pitchFamily="-106" charset="-128"/>
              <a:cs typeface="ＭＳ Ｐゴシック" pitchFamily="-106" charset="-128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CR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ＭＳ Ｐゴシック" pitchFamily="-106" charset="-128"/>
                <a:cs typeface="ＭＳ Ｐゴシック" pitchFamily="-106" charset="-128"/>
              </a:rPr>
              <a:t>Javier Cascante 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000250"/>
            <a:ext cx="8305800" cy="1752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s-ES_tradnl" sz="3600" dirty="0" smtClean="0">
                <a:solidFill>
                  <a:srgbClr val="10253F"/>
                </a:solidFill>
                <a:latin typeface="Optima" charset="0"/>
                <a:ea typeface="ＭＳ Ｐゴシック" charset="-128"/>
              </a:rPr>
              <a:t/>
            </a:r>
            <a:br>
              <a:rPr lang="es-ES_tradnl" sz="3600" dirty="0" smtClean="0">
                <a:solidFill>
                  <a:srgbClr val="10253F"/>
                </a:solidFill>
                <a:latin typeface="Optima" charset="0"/>
                <a:ea typeface="ＭＳ Ｐゴシック" charset="-128"/>
              </a:rPr>
            </a:br>
            <a:r>
              <a:rPr lang="es-ES_tradnl" sz="3600" b="1" dirty="0" smtClean="0">
                <a:solidFill>
                  <a:srgbClr val="10253F"/>
                </a:solidFill>
                <a:latin typeface="+mn-lt"/>
                <a:ea typeface="ＭＳ Ｐゴシック" charset="-128"/>
              </a:rPr>
              <a:t>Campaña </a:t>
            </a:r>
            <a:br>
              <a:rPr lang="es-ES_tradnl" sz="3600" b="1" dirty="0" smtClean="0">
                <a:solidFill>
                  <a:srgbClr val="10253F"/>
                </a:solidFill>
                <a:latin typeface="+mn-lt"/>
                <a:ea typeface="ＭＳ Ｐゴシック" charset="-128"/>
              </a:rPr>
            </a:br>
            <a:r>
              <a:rPr lang="es-ES_tradnl" sz="3600" b="1" dirty="0" smtClean="0">
                <a:solidFill>
                  <a:srgbClr val="10253F"/>
                </a:solidFill>
                <a:latin typeface="+mn-lt"/>
                <a:ea typeface="ＭＳ Ｐゴシック" charset="-128"/>
              </a:rPr>
              <a:t>Información y sensibilización del Mercado de Seguros en Costa </a:t>
            </a:r>
            <a:r>
              <a:rPr lang="es-ES_tradnl" sz="3600" b="1" dirty="0" smtClean="0">
                <a:solidFill>
                  <a:srgbClr val="10253F"/>
                </a:solidFill>
                <a:latin typeface="Optima" charset="0"/>
                <a:ea typeface="ＭＳ Ｐゴシック" charset="-128"/>
              </a:rPr>
              <a:t>Rica</a:t>
            </a:r>
            <a:endParaRPr lang="en-US" sz="3600" b="1" dirty="0" smtClean="0">
              <a:solidFill>
                <a:srgbClr val="10253F"/>
              </a:solidFill>
              <a:latin typeface="Optima" charset="0"/>
              <a:ea typeface="ＭＳ Ｐゴシック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00250" y="4953000"/>
            <a:ext cx="5238750" cy="1371600"/>
          </a:xfrm>
        </p:spPr>
        <p:txBody>
          <a:bodyPr anchor="ctr"/>
          <a:lstStyle/>
          <a:p>
            <a:pPr eaLnBrk="1" hangingPunct="1">
              <a:spcBef>
                <a:spcPct val="0"/>
              </a:spcBef>
            </a:pPr>
            <a:r>
              <a:rPr lang="en-US" altLang="ja-JP" sz="2400" b="1" smtClean="0">
                <a:solidFill>
                  <a:srgbClr val="10253F"/>
                </a:solidFill>
                <a:ea typeface="ＭＳ Ｐゴシック" charset="-128"/>
              </a:rPr>
              <a:t>Superintendencia General de Seguros</a:t>
            </a:r>
          </a:p>
        </p:txBody>
      </p:sp>
      <p:pic>
        <p:nvPicPr>
          <p:cNvPr id="4" name="3 Imagen" descr="plantilla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1 Título"/>
          <p:cNvSpPr txBox="1">
            <a:spLocks/>
          </p:cNvSpPr>
          <p:nvPr/>
        </p:nvSpPr>
        <p:spPr bwMode="auto">
          <a:xfrm>
            <a:off x="500034" y="428604"/>
            <a:ext cx="8229600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2500"/>
          </a:bodyPr>
          <a:lstStyle/>
          <a:p>
            <a:pPr lvl="0" algn="ctr">
              <a:defRPr/>
            </a:pPr>
            <a:r>
              <a:rPr lang="es-CR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-106" charset="-128"/>
                <a:cs typeface="ＭＳ Ｐゴシック" pitchFamily="-106" charset="-128"/>
              </a:rPr>
              <a:t>Supervisión de Grupos Financieros</a:t>
            </a:r>
            <a:endParaRPr lang="es-CR" sz="4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" name="8 Marcador de contenido"/>
          <p:cNvSpPr txBox="1">
            <a:spLocks/>
          </p:cNvSpPr>
          <p:nvPr/>
        </p:nvSpPr>
        <p:spPr bwMode="auto">
          <a:xfrm>
            <a:off x="571472" y="1225512"/>
            <a:ext cx="8229600" cy="4972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41338" marR="0" lvl="0" indent="-541338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s-CR" sz="2400" dirty="0" smtClean="0">
              <a:solidFill>
                <a:schemeClr val="accent1">
                  <a:lumMod val="75000"/>
                </a:schemeClr>
              </a:solidFill>
              <a:latin typeface="+mn-lt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" name="8 Marcador de contenido"/>
          <p:cNvSpPr txBox="1">
            <a:spLocks/>
          </p:cNvSpPr>
          <p:nvPr/>
        </p:nvSpPr>
        <p:spPr bwMode="auto">
          <a:xfrm>
            <a:off x="357158" y="1428736"/>
            <a:ext cx="8372476" cy="4895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41338" marR="0" lvl="0" indent="-541338" algn="just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>
                  <a:lumMod val="75000"/>
                </a:schemeClr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s-CR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pitchFamily="-106" charset="-128"/>
                <a:cs typeface="ＭＳ Ｐゴシック" pitchFamily="-106" charset="-128"/>
              </a:rPr>
              <a:t>Proceso</a:t>
            </a:r>
            <a:r>
              <a:rPr kumimoji="0" lang="es-CR" sz="28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pitchFamily="-106" charset="-128"/>
                <a:cs typeface="ＭＳ Ｐゴシック" pitchFamily="-106" charset="-128"/>
              </a:rPr>
              <a:t> de </a:t>
            </a:r>
            <a:r>
              <a:rPr kumimoji="0" lang="es-CR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pitchFamily="-106" charset="-128"/>
                <a:cs typeface="ＭＳ Ｐゴシック" pitchFamily="-106" charset="-128"/>
              </a:rPr>
              <a:t>Autorización de Grupos (1):</a:t>
            </a:r>
          </a:p>
          <a:p>
            <a:pPr marL="998538" lvl="1" indent="-541338" algn="just"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es-CR" sz="2400" b="1" dirty="0" smtClean="0">
                <a:latin typeface="+mn-lt"/>
                <a:ea typeface="ＭＳ Ｐゴシック" pitchFamily="-106" charset="-128"/>
                <a:cs typeface="ＭＳ Ｐゴシック" pitchFamily="-106" charset="-128"/>
              </a:rPr>
              <a:t>Reglamento común al sistema financiero.</a:t>
            </a:r>
          </a:p>
          <a:p>
            <a:pPr marL="998538" lvl="1" indent="-541338" algn="just"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es-CR" sz="2400" b="1" dirty="0" smtClean="0">
                <a:latin typeface="+mn-lt"/>
                <a:ea typeface="ＭＳ Ｐゴシック" pitchFamily="-106" charset="-128"/>
                <a:cs typeface="ＭＳ Ｐゴシック" pitchFamily="-106" charset="-128"/>
              </a:rPr>
              <a:t>La supervisión individual se realiza de manera especializada.</a:t>
            </a:r>
          </a:p>
          <a:p>
            <a:pPr marL="998538" lvl="1" indent="-541338" algn="just"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es-CR" sz="2400" b="1" dirty="0" smtClean="0">
                <a:latin typeface="+mn-lt"/>
                <a:ea typeface="ＭＳ Ｐゴシック" pitchFamily="-106" charset="-128"/>
                <a:cs typeface="ＭＳ Ｐゴシック" pitchFamily="-106" charset="-128"/>
              </a:rPr>
              <a:t>El sector financiero que tenga una mayor participación en las operaciones del grupo, define el “supervisor del grupo” (¿consolidado?).</a:t>
            </a:r>
          </a:p>
          <a:p>
            <a:pPr marL="998538" lvl="1" indent="-541338" algn="just"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es-CR" sz="2400" b="1" dirty="0" smtClean="0">
                <a:latin typeface="+mn-lt"/>
                <a:ea typeface="ＭＳ Ｐゴシック" pitchFamily="-106" charset="-128"/>
                <a:cs typeface="ＭＳ Ｐゴシック" pitchFamily="-106" charset="-128"/>
              </a:rPr>
              <a:t>Debe integrarse como grupo financiero todas las empresas que funcionen como una misma unidad, sea “de hecho”, “por dirección” o “por compartir instalaciones”.</a:t>
            </a:r>
          </a:p>
          <a:p>
            <a:pPr marL="998538" lvl="1" indent="-541338" algn="just"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Arial" pitchFamily="34" charset="0"/>
              <a:buChar char="•"/>
              <a:defRPr/>
            </a:pPr>
            <a:endParaRPr kumimoji="0" lang="es-CR" sz="2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000250"/>
            <a:ext cx="8305800" cy="1752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s-ES_tradnl" sz="3600" dirty="0" smtClean="0">
                <a:solidFill>
                  <a:srgbClr val="10253F"/>
                </a:solidFill>
                <a:latin typeface="Optima" charset="0"/>
                <a:ea typeface="ＭＳ Ｐゴシック" charset="-128"/>
              </a:rPr>
              <a:t/>
            </a:r>
            <a:br>
              <a:rPr lang="es-ES_tradnl" sz="3600" dirty="0" smtClean="0">
                <a:solidFill>
                  <a:srgbClr val="10253F"/>
                </a:solidFill>
                <a:latin typeface="Optima" charset="0"/>
                <a:ea typeface="ＭＳ Ｐゴシック" charset="-128"/>
              </a:rPr>
            </a:br>
            <a:r>
              <a:rPr lang="es-ES_tradnl" sz="3600" b="1" dirty="0" smtClean="0">
                <a:solidFill>
                  <a:srgbClr val="10253F"/>
                </a:solidFill>
                <a:latin typeface="+mn-lt"/>
                <a:ea typeface="ＭＳ Ｐゴシック" charset="-128"/>
              </a:rPr>
              <a:t>Campaña </a:t>
            </a:r>
            <a:br>
              <a:rPr lang="es-ES_tradnl" sz="3600" b="1" dirty="0" smtClean="0">
                <a:solidFill>
                  <a:srgbClr val="10253F"/>
                </a:solidFill>
                <a:latin typeface="+mn-lt"/>
                <a:ea typeface="ＭＳ Ｐゴシック" charset="-128"/>
              </a:rPr>
            </a:br>
            <a:r>
              <a:rPr lang="es-ES_tradnl" sz="3600" b="1" dirty="0" smtClean="0">
                <a:solidFill>
                  <a:srgbClr val="10253F"/>
                </a:solidFill>
                <a:latin typeface="+mn-lt"/>
                <a:ea typeface="ＭＳ Ｐゴシック" charset="-128"/>
              </a:rPr>
              <a:t>Información y sensibilización del Mercado de Seguros en Costa </a:t>
            </a:r>
            <a:r>
              <a:rPr lang="es-ES_tradnl" sz="3600" b="1" dirty="0" smtClean="0">
                <a:solidFill>
                  <a:srgbClr val="10253F"/>
                </a:solidFill>
                <a:latin typeface="Optima" charset="0"/>
                <a:ea typeface="ＭＳ Ｐゴシック" charset="-128"/>
              </a:rPr>
              <a:t>Rica</a:t>
            </a:r>
            <a:endParaRPr lang="en-US" sz="3600" b="1" dirty="0" smtClean="0">
              <a:solidFill>
                <a:srgbClr val="10253F"/>
              </a:solidFill>
              <a:latin typeface="Optima" charset="0"/>
              <a:ea typeface="ＭＳ Ｐゴシック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00250" y="4953000"/>
            <a:ext cx="5238750" cy="1371600"/>
          </a:xfrm>
        </p:spPr>
        <p:txBody>
          <a:bodyPr anchor="ctr"/>
          <a:lstStyle/>
          <a:p>
            <a:pPr eaLnBrk="1" hangingPunct="1">
              <a:spcBef>
                <a:spcPct val="0"/>
              </a:spcBef>
            </a:pPr>
            <a:r>
              <a:rPr lang="en-US" altLang="ja-JP" sz="2400" b="1" smtClean="0">
                <a:solidFill>
                  <a:srgbClr val="10253F"/>
                </a:solidFill>
                <a:ea typeface="ＭＳ Ｐゴシック" charset="-128"/>
              </a:rPr>
              <a:t>Superintendencia General de Seguros</a:t>
            </a:r>
          </a:p>
        </p:txBody>
      </p:sp>
      <p:pic>
        <p:nvPicPr>
          <p:cNvPr id="4" name="3 Imagen" descr="plantilla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1 Título"/>
          <p:cNvSpPr txBox="1">
            <a:spLocks/>
          </p:cNvSpPr>
          <p:nvPr/>
        </p:nvSpPr>
        <p:spPr bwMode="auto">
          <a:xfrm>
            <a:off x="500034" y="428604"/>
            <a:ext cx="8229600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2500"/>
          </a:bodyPr>
          <a:lstStyle/>
          <a:p>
            <a:pPr lvl="0" algn="ctr">
              <a:defRPr/>
            </a:pPr>
            <a:r>
              <a:rPr lang="es-CR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-106" charset="-128"/>
                <a:cs typeface="ＭＳ Ｐゴシック" pitchFamily="-106" charset="-128"/>
              </a:rPr>
              <a:t>Supervisión de Grupos Financieros</a:t>
            </a:r>
            <a:endParaRPr lang="es-CR" sz="4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" name="8 Marcador de contenido"/>
          <p:cNvSpPr txBox="1">
            <a:spLocks/>
          </p:cNvSpPr>
          <p:nvPr/>
        </p:nvSpPr>
        <p:spPr bwMode="auto">
          <a:xfrm>
            <a:off x="571472" y="1225512"/>
            <a:ext cx="8229600" cy="4972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41338" marR="0" lvl="0" indent="-541338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s-CR" sz="2400" dirty="0" smtClean="0">
              <a:solidFill>
                <a:schemeClr val="accent1">
                  <a:lumMod val="75000"/>
                </a:schemeClr>
              </a:solidFill>
              <a:latin typeface="+mn-lt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" name="8 Marcador de contenido"/>
          <p:cNvSpPr txBox="1">
            <a:spLocks/>
          </p:cNvSpPr>
          <p:nvPr/>
        </p:nvSpPr>
        <p:spPr bwMode="auto">
          <a:xfrm>
            <a:off x="500034" y="1785927"/>
            <a:ext cx="8229600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41338" marR="0" lvl="0" indent="-541338" algn="just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>
                  <a:lumMod val="75000"/>
                </a:schemeClr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s-CR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pitchFamily="-106" charset="-128"/>
                <a:cs typeface="ＭＳ Ｐゴシック" pitchFamily="-106" charset="-128"/>
              </a:rPr>
              <a:t>Proceso de Autorización de Grupos (2):</a:t>
            </a:r>
          </a:p>
          <a:p>
            <a:pPr marL="998538" lvl="1" indent="-541338" algn="just"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es-CR" sz="2400" b="1" dirty="0" smtClean="0">
                <a:latin typeface="+mj-lt"/>
                <a:ea typeface="ＭＳ Ｐゴシック" pitchFamily="-106" charset="-128"/>
                <a:cs typeface="ＭＳ Ｐゴシック" pitchFamily="-106" charset="-128"/>
              </a:rPr>
              <a:t>La autorización la emite el CONASSIF. </a:t>
            </a:r>
          </a:p>
          <a:p>
            <a:pPr marL="998538" lvl="1" indent="-541338" algn="just"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es-CR" sz="2400" b="1" dirty="0" smtClean="0">
                <a:latin typeface="+mj-lt"/>
                <a:ea typeface="ＭＳ Ｐゴシック" pitchFamily="-106" charset="-128"/>
                <a:cs typeface="ＭＳ Ｐゴシック" pitchFamily="-106" charset="-128"/>
              </a:rPr>
              <a:t>La incorporación de nuevas entidades al GF debe ser coordinada de manera previa con el supervisor del GF.</a:t>
            </a:r>
          </a:p>
          <a:p>
            <a:pPr marL="998538" lvl="1" indent="-541338" algn="just"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es-CR" sz="2400" b="1" dirty="0" smtClean="0">
                <a:latin typeface="+mj-lt"/>
                <a:ea typeface="ＭＳ Ｐゴシック" pitchFamily="-106" charset="-128"/>
                <a:cs typeface="ＭＳ Ｐゴシック" pitchFamily="-106" charset="-128"/>
              </a:rPr>
              <a:t>La documentación formal que sustenta el trámite, es compartida por los diferentes organismos de supervisión.</a:t>
            </a:r>
          </a:p>
          <a:p>
            <a:pPr marL="998538" lvl="1" indent="-541338" algn="just"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es-CR" sz="2400" b="1" dirty="0" smtClean="0">
                <a:latin typeface="+mj-lt"/>
                <a:ea typeface="ＭＳ Ｐゴシック" pitchFamily="-106" charset="-128"/>
                <a:cs typeface="ＭＳ Ｐゴシック" pitchFamily="-106" charset="-128"/>
              </a:rPr>
              <a:t>Se documenta la “no objeción” del supervisor del GF al autorizar la entidad individual.</a:t>
            </a:r>
          </a:p>
          <a:p>
            <a:pPr marL="998538" lvl="1" indent="-541338" algn="just"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Arial" pitchFamily="34" charset="0"/>
              <a:buChar char="•"/>
              <a:defRPr/>
            </a:pPr>
            <a:endParaRPr kumimoji="0" lang="es-CR" sz="2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000250"/>
            <a:ext cx="8305800" cy="1752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s-ES_tradnl" sz="3600" dirty="0" smtClean="0">
                <a:solidFill>
                  <a:srgbClr val="10253F"/>
                </a:solidFill>
                <a:latin typeface="Optima" charset="0"/>
                <a:ea typeface="ＭＳ Ｐゴシック" charset="-128"/>
              </a:rPr>
              <a:t/>
            </a:r>
            <a:br>
              <a:rPr lang="es-ES_tradnl" sz="3600" dirty="0" smtClean="0">
                <a:solidFill>
                  <a:srgbClr val="10253F"/>
                </a:solidFill>
                <a:latin typeface="Optima" charset="0"/>
                <a:ea typeface="ＭＳ Ｐゴシック" charset="-128"/>
              </a:rPr>
            </a:br>
            <a:r>
              <a:rPr lang="es-ES_tradnl" sz="3600" b="1" dirty="0" smtClean="0">
                <a:solidFill>
                  <a:srgbClr val="10253F"/>
                </a:solidFill>
                <a:latin typeface="+mn-lt"/>
                <a:ea typeface="ＭＳ Ｐゴシック" charset="-128"/>
              </a:rPr>
              <a:t>Campaña </a:t>
            </a:r>
            <a:br>
              <a:rPr lang="es-ES_tradnl" sz="3600" b="1" dirty="0" smtClean="0">
                <a:solidFill>
                  <a:srgbClr val="10253F"/>
                </a:solidFill>
                <a:latin typeface="+mn-lt"/>
                <a:ea typeface="ＭＳ Ｐゴシック" charset="-128"/>
              </a:rPr>
            </a:br>
            <a:r>
              <a:rPr lang="es-ES_tradnl" sz="3600" b="1" dirty="0" smtClean="0">
                <a:solidFill>
                  <a:srgbClr val="10253F"/>
                </a:solidFill>
                <a:latin typeface="+mn-lt"/>
                <a:ea typeface="ＭＳ Ｐゴシック" charset="-128"/>
              </a:rPr>
              <a:t>Información y sensibilización del Mercado de Seguros en Costa </a:t>
            </a:r>
            <a:r>
              <a:rPr lang="es-ES_tradnl" sz="3600" b="1" dirty="0" smtClean="0">
                <a:solidFill>
                  <a:srgbClr val="10253F"/>
                </a:solidFill>
                <a:latin typeface="Optima" charset="0"/>
                <a:ea typeface="ＭＳ Ｐゴシック" charset="-128"/>
              </a:rPr>
              <a:t>Rica</a:t>
            </a:r>
            <a:endParaRPr lang="en-US" sz="3600" b="1" dirty="0" smtClean="0">
              <a:solidFill>
                <a:srgbClr val="10253F"/>
              </a:solidFill>
              <a:latin typeface="Optima" charset="0"/>
              <a:ea typeface="ＭＳ Ｐゴシック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00250" y="4953000"/>
            <a:ext cx="5238750" cy="1371600"/>
          </a:xfrm>
        </p:spPr>
        <p:txBody>
          <a:bodyPr anchor="ctr"/>
          <a:lstStyle/>
          <a:p>
            <a:pPr eaLnBrk="1" hangingPunct="1">
              <a:spcBef>
                <a:spcPct val="0"/>
              </a:spcBef>
            </a:pPr>
            <a:r>
              <a:rPr lang="en-US" altLang="ja-JP" sz="2400" b="1" smtClean="0">
                <a:solidFill>
                  <a:srgbClr val="10253F"/>
                </a:solidFill>
                <a:ea typeface="ＭＳ Ｐゴシック" charset="-128"/>
              </a:rPr>
              <a:t>Superintendencia General de Seguros</a:t>
            </a:r>
          </a:p>
        </p:txBody>
      </p:sp>
      <p:pic>
        <p:nvPicPr>
          <p:cNvPr id="4" name="3 Imagen" descr="plantilla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1 Título"/>
          <p:cNvSpPr txBox="1">
            <a:spLocks/>
          </p:cNvSpPr>
          <p:nvPr/>
        </p:nvSpPr>
        <p:spPr bwMode="auto">
          <a:xfrm>
            <a:off x="500034" y="428604"/>
            <a:ext cx="8229600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2500"/>
          </a:bodyPr>
          <a:lstStyle/>
          <a:p>
            <a:pPr lvl="0" algn="ctr">
              <a:defRPr/>
            </a:pPr>
            <a:r>
              <a:rPr lang="es-CR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-106" charset="-128"/>
                <a:cs typeface="ＭＳ Ｐゴシック" pitchFamily="-106" charset="-128"/>
              </a:rPr>
              <a:t>Supervisión de Grupos Financieros</a:t>
            </a:r>
            <a:endParaRPr lang="es-CR" sz="4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" name="8 Marcador de contenido"/>
          <p:cNvSpPr txBox="1">
            <a:spLocks/>
          </p:cNvSpPr>
          <p:nvPr/>
        </p:nvSpPr>
        <p:spPr bwMode="auto">
          <a:xfrm>
            <a:off x="571472" y="1225512"/>
            <a:ext cx="8229600" cy="4972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41338" marR="0" lvl="0" indent="-541338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s-CR" sz="2400" dirty="0" smtClean="0">
              <a:solidFill>
                <a:schemeClr val="accent1">
                  <a:lumMod val="75000"/>
                </a:schemeClr>
              </a:solidFill>
              <a:latin typeface="+mn-lt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" name="8 Marcador de contenido"/>
          <p:cNvSpPr txBox="1">
            <a:spLocks/>
          </p:cNvSpPr>
          <p:nvPr/>
        </p:nvSpPr>
        <p:spPr bwMode="auto">
          <a:xfrm>
            <a:off x="500034" y="1785927"/>
            <a:ext cx="8229600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41338" marR="0" lvl="0" indent="-541338" algn="just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>
                  <a:lumMod val="75000"/>
                </a:schemeClr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s-CR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pitchFamily="-106" charset="-128"/>
                <a:cs typeface="ＭＳ Ｐゴシック" pitchFamily="-106" charset="-128"/>
              </a:rPr>
              <a:t>Aspectos</a:t>
            </a:r>
            <a:r>
              <a:rPr kumimoji="0" lang="es-CR" sz="28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pitchFamily="-106" charset="-128"/>
                <a:cs typeface="ＭＳ Ｐゴシック" pitchFamily="-106" charset="-128"/>
              </a:rPr>
              <a:t> de </a:t>
            </a:r>
            <a:r>
              <a:rPr kumimoji="0" lang="es-CR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pitchFamily="-106" charset="-128"/>
                <a:cs typeface="ＭＳ Ｐゴシック" pitchFamily="-106" charset="-128"/>
              </a:rPr>
              <a:t>Coordinación:</a:t>
            </a:r>
          </a:p>
          <a:p>
            <a:pPr marL="998538" lvl="1" indent="-541338" algn="just"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es-CR" sz="2400" b="1" dirty="0" smtClean="0">
                <a:latin typeface="+mn-lt"/>
                <a:ea typeface="ＭＳ Ｐゴシック" pitchFamily="-106" charset="-128"/>
                <a:cs typeface="ＭＳ Ｐゴシック" pitchFamily="-106" charset="-128"/>
              </a:rPr>
              <a:t>Si bien la labor de supervisión especializada es independiente, el supervisor del grupo organiza los colegios de supervisión necesarios para realizar un análisis integral y consolidado del GF.</a:t>
            </a:r>
          </a:p>
          <a:p>
            <a:pPr marL="998538" lvl="1" indent="-541338" algn="just"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kumimoji="0" lang="es-CR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pitchFamily="-106" charset="-128"/>
                <a:cs typeface="ＭＳ Ｐゴシック" pitchFamily="-106" charset="-128"/>
              </a:rPr>
              <a:t>Visitas conjuntas de varios</a:t>
            </a:r>
            <a:r>
              <a:rPr kumimoji="0" lang="es-CR" sz="2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pitchFamily="-106" charset="-128"/>
                <a:cs typeface="ＭＳ Ｐゴシック" pitchFamily="-106" charset="-128"/>
              </a:rPr>
              <a:t> supervisores dependiendo de los temas bajo análisis.</a:t>
            </a:r>
          </a:p>
          <a:p>
            <a:pPr marL="998538" lvl="1" indent="-541338" algn="just"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es-CR" sz="2400" b="1" dirty="0" smtClean="0">
                <a:latin typeface="+mn-lt"/>
                <a:ea typeface="ＭＳ Ｐゴシック" pitchFamily="-106" charset="-128"/>
                <a:cs typeface="ＭＳ Ｐゴシック" pitchFamily="-106" charset="-128"/>
              </a:rPr>
              <a:t>Acuerdos de intercambio de información específica cuando se requiera.</a:t>
            </a:r>
            <a:endParaRPr kumimoji="0" lang="es-CR" sz="2400" b="1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000250"/>
            <a:ext cx="8305800" cy="1752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s-ES_tradnl" sz="3600" dirty="0" smtClean="0">
                <a:solidFill>
                  <a:srgbClr val="10253F"/>
                </a:solidFill>
                <a:latin typeface="Optima" charset="0"/>
                <a:ea typeface="ＭＳ Ｐゴシック" charset="-128"/>
              </a:rPr>
              <a:t/>
            </a:r>
            <a:br>
              <a:rPr lang="es-ES_tradnl" sz="3600" dirty="0" smtClean="0">
                <a:solidFill>
                  <a:srgbClr val="10253F"/>
                </a:solidFill>
                <a:latin typeface="Optima" charset="0"/>
                <a:ea typeface="ＭＳ Ｐゴシック" charset="-128"/>
              </a:rPr>
            </a:br>
            <a:r>
              <a:rPr lang="es-ES_tradnl" sz="3600" b="1" dirty="0" smtClean="0">
                <a:solidFill>
                  <a:srgbClr val="10253F"/>
                </a:solidFill>
                <a:latin typeface="+mn-lt"/>
                <a:ea typeface="ＭＳ Ｐゴシック" charset="-128"/>
              </a:rPr>
              <a:t>Campaña </a:t>
            </a:r>
            <a:br>
              <a:rPr lang="es-ES_tradnl" sz="3600" b="1" dirty="0" smtClean="0">
                <a:solidFill>
                  <a:srgbClr val="10253F"/>
                </a:solidFill>
                <a:latin typeface="+mn-lt"/>
                <a:ea typeface="ＭＳ Ｐゴシック" charset="-128"/>
              </a:rPr>
            </a:br>
            <a:r>
              <a:rPr lang="es-ES_tradnl" sz="3600" b="1" dirty="0" smtClean="0">
                <a:solidFill>
                  <a:srgbClr val="10253F"/>
                </a:solidFill>
                <a:latin typeface="+mn-lt"/>
                <a:ea typeface="ＭＳ Ｐゴシック" charset="-128"/>
              </a:rPr>
              <a:t>Información y sensibilización del Mercado de Seguros en Costa </a:t>
            </a:r>
            <a:r>
              <a:rPr lang="es-ES_tradnl" sz="3600" b="1" dirty="0" smtClean="0">
                <a:solidFill>
                  <a:srgbClr val="10253F"/>
                </a:solidFill>
                <a:latin typeface="Optima" charset="0"/>
                <a:ea typeface="ＭＳ Ｐゴシック" charset="-128"/>
              </a:rPr>
              <a:t>Rica</a:t>
            </a:r>
            <a:endParaRPr lang="en-US" sz="3600" b="1" dirty="0" smtClean="0">
              <a:solidFill>
                <a:srgbClr val="10253F"/>
              </a:solidFill>
              <a:latin typeface="Optima" charset="0"/>
              <a:ea typeface="ＭＳ Ｐゴシック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00250" y="4953000"/>
            <a:ext cx="5238750" cy="1371600"/>
          </a:xfrm>
        </p:spPr>
        <p:txBody>
          <a:bodyPr anchor="ctr"/>
          <a:lstStyle/>
          <a:p>
            <a:pPr eaLnBrk="1" hangingPunct="1">
              <a:spcBef>
                <a:spcPct val="0"/>
              </a:spcBef>
            </a:pPr>
            <a:r>
              <a:rPr lang="en-US" altLang="ja-JP" sz="2400" b="1" smtClean="0">
                <a:solidFill>
                  <a:srgbClr val="10253F"/>
                </a:solidFill>
                <a:ea typeface="ＭＳ Ｐゴシック" charset="-128"/>
              </a:rPr>
              <a:t>Superintendencia General de Seguros</a:t>
            </a:r>
          </a:p>
        </p:txBody>
      </p:sp>
      <p:pic>
        <p:nvPicPr>
          <p:cNvPr id="4" name="3 Imagen" descr="plantilla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1 Título"/>
          <p:cNvSpPr txBox="1">
            <a:spLocks/>
          </p:cNvSpPr>
          <p:nvPr/>
        </p:nvSpPr>
        <p:spPr bwMode="auto">
          <a:xfrm>
            <a:off x="500034" y="428604"/>
            <a:ext cx="8229600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2500"/>
          </a:bodyPr>
          <a:lstStyle/>
          <a:p>
            <a:pPr lvl="0" algn="ctr">
              <a:defRPr/>
            </a:pPr>
            <a:r>
              <a:rPr lang="es-CR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-106" charset="-128"/>
                <a:cs typeface="ＭＳ Ｐゴシック" pitchFamily="-106" charset="-128"/>
              </a:rPr>
              <a:t>Supervisión de Grupos Financieros</a:t>
            </a:r>
            <a:endParaRPr lang="es-CR" sz="4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" name="8 Marcador de contenido"/>
          <p:cNvSpPr txBox="1">
            <a:spLocks/>
          </p:cNvSpPr>
          <p:nvPr/>
        </p:nvSpPr>
        <p:spPr bwMode="auto">
          <a:xfrm>
            <a:off x="571472" y="1225512"/>
            <a:ext cx="8229600" cy="4972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41338" marR="0" lvl="0" indent="-541338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s-CR" sz="2400" dirty="0" smtClean="0">
              <a:solidFill>
                <a:schemeClr val="accent1">
                  <a:lumMod val="75000"/>
                </a:schemeClr>
              </a:solidFill>
              <a:latin typeface="+mn-lt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" name="8 Marcador de contenido"/>
          <p:cNvSpPr txBox="1">
            <a:spLocks/>
          </p:cNvSpPr>
          <p:nvPr/>
        </p:nvSpPr>
        <p:spPr bwMode="auto">
          <a:xfrm>
            <a:off x="500034" y="1500174"/>
            <a:ext cx="8229600" cy="4429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41338" marR="0" lvl="0" indent="-541338" algn="just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>
                  <a:lumMod val="75000"/>
                </a:schemeClr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s-CR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pitchFamily="-106" charset="-128"/>
                <a:cs typeface="ＭＳ Ｐゴシック" pitchFamily="-106" charset="-128"/>
              </a:rPr>
              <a:t>Resultados</a:t>
            </a:r>
            <a:r>
              <a:rPr kumimoji="0" lang="es-CR" sz="28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pitchFamily="-106" charset="-128"/>
                <a:cs typeface="ＭＳ Ｐゴシック" pitchFamily="-106" charset="-128"/>
              </a:rPr>
              <a:t> obtenidos:</a:t>
            </a:r>
            <a:endParaRPr kumimoji="0" lang="es-CR" sz="2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ＭＳ Ｐゴシック" pitchFamily="-106" charset="-128"/>
              <a:cs typeface="ＭＳ Ｐゴシック" pitchFamily="-106" charset="-128"/>
            </a:endParaRPr>
          </a:p>
          <a:p>
            <a:pPr marL="998538" lvl="1" indent="-541338" algn="just"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es-CR" sz="2400" b="1" baseline="0" dirty="0" smtClean="0">
                <a:latin typeface="+mn-lt"/>
                <a:ea typeface="ＭＳ Ｐゴシック" pitchFamily="-106" charset="-128"/>
                <a:cs typeface="ＭＳ Ｐゴシック" pitchFamily="-106" charset="-128"/>
              </a:rPr>
              <a:t>Desarrollo</a:t>
            </a:r>
            <a:r>
              <a:rPr lang="es-CR" sz="2400" b="1" dirty="0" smtClean="0">
                <a:latin typeface="+mn-lt"/>
                <a:ea typeface="ＭＳ Ｐゴシック" pitchFamily="-106" charset="-128"/>
                <a:cs typeface="ＭＳ Ｐゴシック" pitchFamily="-106" charset="-128"/>
              </a:rPr>
              <a:t> normativo uniforme:</a:t>
            </a:r>
          </a:p>
          <a:p>
            <a:pPr marL="1455738" lvl="2" indent="-541338" algn="just"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kumimoji="0" lang="es-CR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pitchFamily="-106" charset="-128"/>
                <a:cs typeface="ＭＳ Ｐゴシック" pitchFamily="-106" charset="-128"/>
              </a:rPr>
              <a:t>Información financiera:</a:t>
            </a:r>
          </a:p>
          <a:p>
            <a:pPr marL="1912938" lvl="3" indent="-541338" algn="just"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kumimoji="0" lang="es-CR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pitchFamily="-106" charset="-128"/>
                <a:cs typeface="ＭＳ Ｐゴシック" pitchFamily="-106" charset="-128"/>
              </a:rPr>
              <a:t>Catálogo contable.</a:t>
            </a:r>
          </a:p>
          <a:p>
            <a:pPr marL="1912938" lvl="3" indent="-541338" algn="just"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kumimoji="0" lang="es-CR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pitchFamily="-106" charset="-128"/>
                <a:cs typeface="ＭＳ Ｐゴシック" pitchFamily="-106" charset="-128"/>
              </a:rPr>
              <a:t>Plazos de remisión.</a:t>
            </a:r>
          </a:p>
          <a:p>
            <a:pPr marL="1455738" lvl="2" indent="-541338" algn="just"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kumimoji="0" lang="es-CR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pitchFamily="-106" charset="-128"/>
                <a:cs typeface="ＭＳ Ｐゴシック" pitchFamily="-106" charset="-128"/>
              </a:rPr>
              <a:t>Auditoría externa.</a:t>
            </a:r>
          </a:p>
          <a:p>
            <a:pPr marL="1455738" lvl="2" indent="-541338" algn="just"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s-CR" sz="2000" b="1" dirty="0" smtClean="0">
                <a:latin typeface="+mn-lt"/>
                <a:ea typeface="ＭＳ Ｐゴシック" pitchFamily="-106" charset="-128"/>
                <a:cs typeface="ＭＳ Ｐゴシック" pitchFamily="-106" charset="-128"/>
              </a:rPr>
              <a:t>Legitimación de capitales.</a:t>
            </a:r>
            <a:endParaRPr kumimoji="0" lang="es-CR" sz="2000" b="1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ＭＳ Ｐゴシック" pitchFamily="-106" charset="-128"/>
              <a:cs typeface="ＭＳ Ｐゴシック" pitchFamily="-106" charset="-128"/>
            </a:endParaRPr>
          </a:p>
          <a:p>
            <a:pPr marL="1455738" lvl="2" indent="-541338" algn="just"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s-CR" sz="2000" b="1" dirty="0" smtClean="0">
                <a:latin typeface="+mn-lt"/>
                <a:ea typeface="ＭＳ Ｐゴシック" pitchFamily="-106" charset="-128"/>
                <a:cs typeface="ＭＳ Ｐゴシック" pitchFamily="-106" charset="-128"/>
              </a:rPr>
              <a:t>Gobierno Corporativo.</a:t>
            </a:r>
            <a:endParaRPr kumimoji="0" lang="es-CR" sz="2000" b="1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ＭＳ Ｐゴシック" pitchFamily="-106" charset="-128"/>
              <a:cs typeface="ＭＳ Ｐゴシック" pitchFamily="-106" charset="-128"/>
            </a:endParaRPr>
          </a:p>
          <a:p>
            <a:pPr marL="1455738" lvl="2" indent="-541338" algn="just"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s-CR" sz="2000" b="1" dirty="0" smtClean="0">
                <a:latin typeface="+mn-lt"/>
                <a:ea typeface="ＭＳ Ｐゴシック" pitchFamily="-106" charset="-128"/>
                <a:cs typeface="ＭＳ Ｐゴシック" pitchFamily="-106" charset="-128"/>
              </a:rPr>
              <a:t>Administración de riesgos.</a:t>
            </a:r>
          </a:p>
          <a:p>
            <a:pPr marL="1455738" lvl="2" indent="-541338" algn="just"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kumimoji="0" lang="es-CR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pitchFamily="-106" charset="-128"/>
                <a:cs typeface="ＭＳ Ｐゴシック" pitchFamily="-106" charset="-128"/>
              </a:rPr>
              <a:t>Metodologías de requerimientos financieros:</a:t>
            </a:r>
          </a:p>
          <a:p>
            <a:pPr marL="1912938" lvl="3" indent="-541338" algn="just"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kumimoji="0" lang="es-CR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pitchFamily="-106" charset="-128"/>
                <a:cs typeface="ＭＳ Ｐゴシック" pitchFamily="-106" charset="-128"/>
              </a:rPr>
              <a:t>Riesgo de mercado y riesgo crédito</a:t>
            </a:r>
            <a:r>
              <a:rPr lang="es-CR" sz="2000" b="1" dirty="0" smtClean="0">
                <a:latin typeface="+mn-lt"/>
                <a:ea typeface="ＭＳ Ｐゴシック" pitchFamily="-106" charset="-128"/>
                <a:cs typeface="ＭＳ Ｐゴシック" pitchFamily="-106" charset="-128"/>
              </a:rPr>
              <a:t>.</a:t>
            </a:r>
            <a:endParaRPr kumimoji="0" lang="es-CR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s-CR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-106" charset="-128"/>
                <a:cs typeface="ＭＳ Ｐゴシック" pitchFamily="-106" charset="-128"/>
              </a:rPr>
              <a:t>Supervisión de Grupos Financieros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Clr>
                <a:schemeClr val="tx2">
                  <a:lumMod val="75000"/>
                </a:schemeClr>
              </a:buClr>
            </a:pPr>
            <a:r>
              <a:rPr lang="es-CR" sz="2800" b="1" dirty="0" smtClean="0"/>
              <a:t>Otros aspectos importantes:</a:t>
            </a:r>
          </a:p>
          <a:p>
            <a:pPr lvl="1" algn="just">
              <a:buClr>
                <a:schemeClr val="tx2">
                  <a:lumMod val="75000"/>
                </a:schemeClr>
              </a:buClr>
            </a:pPr>
            <a:r>
              <a:rPr lang="es-CR" sz="2400" b="1" dirty="0" smtClean="0"/>
              <a:t>Consulta previa interna de la regulación que se propone a evaluación del CONASSIF.</a:t>
            </a:r>
          </a:p>
          <a:p>
            <a:pPr lvl="1" algn="just">
              <a:buClr>
                <a:schemeClr val="tx2">
                  <a:lumMod val="75000"/>
                </a:schemeClr>
              </a:buClr>
            </a:pPr>
            <a:r>
              <a:rPr lang="es-CR" sz="2400" b="1" dirty="0" smtClean="0"/>
              <a:t>Análisis conjunto de los procesos de consulta normativa.</a:t>
            </a:r>
          </a:p>
          <a:p>
            <a:pPr lvl="1" algn="just">
              <a:buClr>
                <a:schemeClr val="tx2">
                  <a:lumMod val="75000"/>
                </a:schemeClr>
              </a:buClr>
            </a:pPr>
            <a:r>
              <a:rPr lang="es-CR" sz="2400" b="1" dirty="0" smtClean="0"/>
              <a:t>Legislación común para tratamiento de temas de defensa del consumidor.</a:t>
            </a:r>
          </a:p>
          <a:p>
            <a:pPr lvl="1" algn="just">
              <a:buClr>
                <a:schemeClr val="tx2">
                  <a:lumMod val="75000"/>
                </a:schemeClr>
              </a:buClr>
            </a:pPr>
            <a:r>
              <a:rPr lang="es-CR" sz="2400" b="1" dirty="0" smtClean="0"/>
              <a:t>Participación de personal de distintos supervisores en procesos administrativos disciplinarios.</a:t>
            </a:r>
            <a:endParaRPr lang="es-CR" sz="24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000250"/>
            <a:ext cx="8305800" cy="1752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s-ES_tradnl" sz="3600" dirty="0" smtClean="0">
                <a:solidFill>
                  <a:srgbClr val="10253F"/>
                </a:solidFill>
                <a:latin typeface="Optima" charset="0"/>
                <a:ea typeface="ＭＳ Ｐゴシック" charset="-128"/>
              </a:rPr>
              <a:t/>
            </a:r>
            <a:br>
              <a:rPr lang="es-ES_tradnl" sz="3600" dirty="0" smtClean="0">
                <a:solidFill>
                  <a:srgbClr val="10253F"/>
                </a:solidFill>
                <a:latin typeface="Optima" charset="0"/>
                <a:ea typeface="ＭＳ Ｐゴシック" charset="-128"/>
              </a:rPr>
            </a:br>
            <a:r>
              <a:rPr lang="es-ES_tradnl" sz="3600" b="1" dirty="0" smtClean="0">
                <a:solidFill>
                  <a:srgbClr val="10253F"/>
                </a:solidFill>
                <a:latin typeface="+mn-lt"/>
                <a:ea typeface="ＭＳ Ｐゴシック" charset="-128"/>
              </a:rPr>
              <a:t>Campaña </a:t>
            </a:r>
            <a:br>
              <a:rPr lang="es-ES_tradnl" sz="3600" b="1" dirty="0" smtClean="0">
                <a:solidFill>
                  <a:srgbClr val="10253F"/>
                </a:solidFill>
                <a:latin typeface="+mn-lt"/>
                <a:ea typeface="ＭＳ Ｐゴシック" charset="-128"/>
              </a:rPr>
            </a:br>
            <a:r>
              <a:rPr lang="es-ES_tradnl" sz="3600" b="1" dirty="0" smtClean="0">
                <a:solidFill>
                  <a:srgbClr val="10253F"/>
                </a:solidFill>
                <a:latin typeface="+mn-lt"/>
                <a:ea typeface="ＭＳ Ｐゴシック" charset="-128"/>
              </a:rPr>
              <a:t>Información y sensibilización del Mercado de Seguros en Costa </a:t>
            </a:r>
            <a:r>
              <a:rPr lang="es-ES_tradnl" sz="3600" b="1" dirty="0" smtClean="0">
                <a:solidFill>
                  <a:srgbClr val="10253F"/>
                </a:solidFill>
                <a:latin typeface="Optima" charset="0"/>
                <a:ea typeface="ＭＳ Ｐゴシック" charset="-128"/>
              </a:rPr>
              <a:t>Rica</a:t>
            </a:r>
            <a:endParaRPr lang="en-US" sz="3600" b="1" dirty="0" smtClean="0">
              <a:solidFill>
                <a:srgbClr val="10253F"/>
              </a:solidFill>
              <a:latin typeface="Optima" charset="0"/>
              <a:ea typeface="ＭＳ Ｐゴシック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00250" y="4953000"/>
            <a:ext cx="5238750" cy="1371600"/>
          </a:xfrm>
        </p:spPr>
        <p:txBody>
          <a:bodyPr anchor="ctr"/>
          <a:lstStyle/>
          <a:p>
            <a:pPr eaLnBrk="1" hangingPunct="1">
              <a:spcBef>
                <a:spcPct val="0"/>
              </a:spcBef>
            </a:pPr>
            <a:r>
              <a:rPr lang="en-US" altLang="ja-JP" sz="2400" b="1" smtClean="0">
                <a:solidFill>
                  <a:srgbClr val="10253F"/>
                </a:solidFill>
                <a:ea typeface="ＭＳ Ｐゴシック" charset="-128"/>
              </a:rPr>
              <a:t>Superintendencia General de Seguros</a:t>
            </a:r>
          </a:p>
        </p:txBody>
      </p:sp>
      <p:pic>
        <p:nvPicPr>
          <p:cNvPr id="4" name="3 Imagen" descr="plantilla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1 Título"/>
          <p:cNvSpPr txBox="1">
            <a:spLocks/>
          </p:cNvSpPr>
          <p:nvPr/>
        </p:nvSpPr>
        <p:spPr bwMode="auto">
          <a:xfrm>
            <a:off x="500034" y="428604"/>
            <a:ext cx="8229600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 algn="ctr">
              <a:defRPr/>
            </a:pPr>
            <a:r>
              <a:rPr lang="es-CR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-106" charset="-128"/>
                <a:cs typeface="ＭＳ Ｐゴシック" pitchFamily="-106" charset="-128"/>
              </a:rPr>
              <a:t>Riesgos inherentes</a:t>
            </a:r>
            <a:endParaRPr lang="es-CR" sz="4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" name="8 Marcador de contenido"/>
          <p:cNvSpPr txBox="1">
            <a:spLocks/>
          </p:cNvSpPr>
          <p:nvPr/>
        </p:nvSpPr>
        <p:spPr bwMode="auto">
          <a:xfrm>
            <a:off x="571472" y="1225512"/>
            <a:ext cx="8229600" cy="4972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41338" marR="0" lvl="0" indent="-541338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s-CR" sz="2400" dirty="0" smtClean="0">
              <a:solidFill>
                <a:schemeClr val="accent1">
                  <a:lumMod val="75000"/>
                </a:schemeClr>
              </a:solidFill>
              <a:latin typeface="+mn-lt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" name="8 Marcador de contenido"/>
          <p:cNvSpPr txBox="1">
            <a:spLocks/>
          </p:cNvSpPr>
          <p:nvPr/>
        </p:nvSpPr>
        <p:spPr bwMode="auto">
          <a:xfrm>
            <a:off x="500034" y="1643050"/>
            <a:ext cx="8229600" cy="4286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41338" marR="0" lvl="0" indent="-541338" algn="just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>
                  <a:lumMod val="75000"/>
                </a:schemeClr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s-CR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pitchFamily="-106" charset="-128"/>
                <a:cs typeface="ＭＳ Ｐゴシック" pitchFamily="-106" charset="-128"/>
              </a:rPr>
              <a:t>Aspectos de Solvencia:</a:t>
            </a:r>
          </a:p>
          <a:p>
            <a:pPr marL="998538" lvl="1" indent="-541338" algn="just"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es-CR" sz="2400" b="1" noProof="0" dirty="0" smtClean="0">
                <a:latin typeface="+mn-lt"/>
                <a:ea typeface="ＭＳ Ｐゴシック" pitchFamily="-106" charset="-128"/>
                <a:cs typeface="ＭＳ Ｐゴシック" pitchFamily="-106" charset="-128"/>
              </a:rPr>
              <a:t>Las operaciones </a:t>
            </a:r>
            <a:r>
              <a:rPr lang="es-CR" sz="2400" b="1" noProof="0" dirty="0" err="1" smtClean="0">
                <a:latin typeface="+mn-lt"/>
                <a:ea typeface="ＭＳ Ｐゴシック" pitchFamily="-106" charset="-128"/>
                <a:cs typeface="ＭＳ Ｐゴシック" pitchFamily="-106" charset="-128"/>
              </a:rPr>
              <a:t>intragrupo</a:t>
            </a:r>
            <a:r>
              <a:rPr lang="es-CR" sz="2400" b="1" noProof="0" dirty="0" smtClean="0">
                <a:latin typeface="+mn-lt"/>
                <a:ea typeface="ＭＳ Ｐゴシック" pitchFamily="-106" charset="-128"/>
                <a:cs typeface="ＭＳ Ｐゴシック" pitchFamily="-106" charset="-128"/>
              </a:rPr>
              <a:t> pueden generar:</a:t>
            </a:r>
          </a:p>
          <a:p>
            <a:pPr marL="1455738" lvl="2" indent="-541338" algn="just"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s-CR" sz="2400" b="1" noProof="0" dirty="0" smtClean="0">
                <a:latin typeface="+mn-lt"/>
                <a:ea typeface="ＭＳ Ｐゴシック" pitchFamily="-106" charset="-128"/>
                <a:cs typeface="ＭＳ Ｐゴシック" pitchFamily="-106" charset="-128"/>
              </a:rPr>
              <a:t>Contabilización múltiple del capital. Requiere definir reglas para el tratamiento contable.</a:t>
            </a:r>
          </a:p>
          <a:p>
            <a:pPr marL="1455738" lvl="2" indent="-541338" algn="just"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s-CR" sz="2400" b="1" dirty="0" smtClean="0">
                <a:latin typeface="+mn-lt"/>
                <a:ea typeface="ＭＳ Ｐゴシック" pitchFamily="-106" charset="-128"/>
                <a:cs typeface="ＭＳ Ｐゴシック" pitchFamily="-106" charset="-128"/>
              </a:rPr>
              <a:t>Transferencias de capital, subsidios </a:t>
            </a:r>
            <a:r>
              <a:rPr lang="es-CR" sz="2400" b="1" dirty="0" err="1" smtClean="0">
                <a:latin typeface="+mn-lt"/>
                <a:ea typeface="ＭＳ Ｐゴシック" pitchFamily="-106" charset="-128"/>
                <a:cs typeface="ＭＳ Ｐゴシック" pitchFamily="-106" charset="-128"/>
              </a:rPr>
              <a:t>intragrupo</a:t>
            </a:r>
            <a:r>
              <a:rPr lang="es-CR" sz="2400" b="1" dirty="0" smtClean="0">
                <a:latin typeface="+mn-lt"/>
                <a:ea typeface="ＭＳ Ｐゴシック" pitchFamily="-106" charset="-128"/>
                <a:cs typeface="ＭＳ Ｐゴシック" pitchFamily="-106" charset="-128"/>
              </a:rPr>
              <a:t> y evasión tributaria (precios de transferencia).</a:t>
            </a:r>
          </a:p>
          <a:p>
            <a:pPr marL="1455738" lvl="2" indent="-541338" algn="just"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s-CR" sz="2400" b="1" noProof="0" dirty="0" smtClean="0">
                <a:latin typeface="+mn-lt"/>
                <a:ea typeface="ＭＳ Ｐゴシック" pitchFamily="-106" charset="-128"/>
                <a:cs typeface="ＭＳ Ｐゴシック" pitchFamily="-106" charset="-128"/>
              </a:rPr>
              <a:t>Concentración de riesgo.</a:t>
            </a:r>
          </a:p>
          <a:p>
            <a:pPr marL="1455738" lvl="2" indent="-541338" algn="just"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s-CR" sz="2400" b="1" dirty="0" smtClean="0">
                <a:latin typeface="+mn-lt"/>
                <a:ea typeface="ＭＳ Ｐゴシック" pitchFamily="-106" charset="-128"/>
                <a:cs typeface="ＭＳ Ｐゴシック" pitchFamily="-106" charset="-128"/>
              </a:rPr>
              <a:t>Problemas de riesgo operativo.</a:t>
            </a:r>
            <a:endParaRPr lang="es-CR" sz="2400" b="1" noProof="0" dirty="0" smtClean="0">
              <a:latin typeface="+mn-lt"/>
              <a:ea typeface="ＭＳ Ｐゴシック" pitchFamily="-106" charset="-128"/>
              <a:cs typeface="ＭＳ Ｐゴシック" pitchFamily="-106" charset="-128"/>
            </a:endParaRPr>
          </a:p>
          <a:p>
            <a:pPr marL="998538" lvl="1" indent="-541338" algn="just"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es-CR" sz="2400" b="1" dirty="0" smtClean="0">
                <a:latin typeface="+mn-lt"/>
                <a:ea typeface="ＭＳ Ｐゴシック" pitchFamily="-106" charset="-128"/>
                <a:cs typeface="ＭＳ Ｐゴシック" pitchFamily="-106" charset="-128"/>
              </a:rPr>
              <a:t>Necesaria medición del riesgo sistémico en todo el grupo, de forma consolidada.</a:t>
            </a:r>
            <a:endParaRPr lang="es-CR" sz="2400" b="1" noProof="0" dirty="0" smtClean="0">
              <a:latin typeface="+mn-lt"/>
              <a:ea typeface="ＭＳ Ｐゴシック" pitchFamily="-106" charset="-128"/>
              <a:cs typeface="ＭＳ Ｐゴシック" pitchFamily="-106" charset="-128"/>
            </a:endParaRPr>
          </a:p>
          <a:p>
            <a:pPr marL="998538" lvl="1" indent="-541338" algn="just"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Arial" pitchFamily="34" charset="0"/>
              <a:buChar char="•"/>
              <a:defRPr/>
            </a:pPr>
            <a:endParaRPr kumimoji="0" lang="es-CR" sz="2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000250"/>
            <a:ext cx="8305800" cy="1752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s-ES_tradnl" sz="3600" dirty="0" smtClean="0">
                <a:solidFill>
                  <a:srgbClr val="10253F"/>
                </a:solidFill>
                <a:latin typeface="Optima" charset="0"/>
                <a:ea typeface="ＭＳ Ｐゴシック" charset="-128"/>
              </a:rPr>
              <a:t/>
            </a:r>
            <a:br>
              <a:rPr lang="es-ES_tradnl" sz="3600" dirty="0" smtClean="0">
                <a:solidFill>
                  <a:srgbClr val="10253F"/>
                </a:solidFill>
                <a:latin typeface="Optima" charset="0"/>
                <a:ea typeface="ＭＳ Ｐゴシック" charset="-128"/>
              </a:rPr>
            </a:br>
            <a:r>
              <a:rPr lang="es-ES_tradnl" sz="3600" b="1" dirty="0" smtClean="0">
                <a:solidFill>
                  <a:srgbClr val="10253F"/>
                </a:solidFill>
                <a:latin typeface="+mn-lt"/>
                <a:ea typeface="ＭＳ Ｐゴシック" charset="-128"/>
              </a:rPr>
              <a:t>Campaña </a:t>
            </a:r>
            <a:br>
              <a:rPr lang="es-ES_tradnl" sz="3600" b="1" dirty="0" smtClean="0">
                <a:solidFill>
                  <a:srgbClr val="10253F"/>
                </a:solidFill>
                <a:latin typeface="+mn-lt"/>
                <a:ea typeface="ＭＳ Ｐゴシック" charset="-128"/>
              </a:rPr>
            </a:br>
            <a:r>
              <a:rPr lang="es-ES_tradnl" sz="3600" b="1" dirty="0" smtClean="0">
                <a:solidFill>
                  <a:srgbClr val="10253F"/>
                </a:solidFill>
                <a:latin typeface="+mn-lt"/>
                <a:ea typeface="ＭＳ Ｐゴシック" charset="-128"/>
              </a:rPr>
              <a:t>Información y sensibilización del Mercado de Seguros en Costa </a:t>
            </a:r>
            <a:r>
              <a:rPr lang="es-ES_tradnl" sz="3600" b="1" dirty="0" smtClean="0">
                <a:solidFill>
                  <a:srgbClr val="10253F"/>
                </a:solidFill>
                <a:latin typeface="Optima" charset="0"/>
                <a:ea typeface="ＭＳ Ｐゴシック" charset="-128"/>
              </a:rPr>
              <a:t>Rica</a:t>
            </a:r>
            <a:endParaRPr lang="en-US" sz="3600" b="1" dirty="0" smtClean="0">
              <a:solidFill>
                <a:srgbClr val="10253F"/>
              </a:solidFill>
              <a:latin typeface="Optima" charset="0"/>
              <a:ea typeface="ＭＳ Ｐゴシック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00250" y="4953000"/>
            <a:ext cx="5238750" cy="1371600"/>
          </a:xfrm>
        </p:spPr>
        <p:txBody>
          <a:bodyPr anchor="ctr"/>
          <a:lstStyle/>
          <a:p>
            <a:pPr eaLnBrk="1" hangingPunct="1">
              <a:spcBef>
                <a:spcPct val="0"/>
              </a:spcBef>
            </a:pPr>
            <a:r>
              <a:rPr lang="en-US" altLang="ja-JP" sz="2400" b="1" smtClean="0">
                <a:solidFill>
                  <a:srgbClr val="10253F"/>
                </a:solidFill>
                <a:ea typeface="ＭＳ Ｐゴシック" charset="-128"/>
              </a:rPr>
              <a:t>Superintendencia General de Seguros</a:t>
            </a:r>
          </a:p>
        </p:txBody>
      </p:sp>
      <p:pic>
        <p:nvPicPr>
          <p:cNvPr id="4" name="3 Imagen" descr="plantilla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1 Título"/>
          <p:cNvSpPr txBox="1">
            <a:spLocks/>
          </p:cNvSpPr>
          <p:nvPr/>
        </p:nvSpPr>
        <p:spPr bwMode="auto">
          <a:xfrm>
            <a:off x="500034" y="225380"/>
            <a:ext cx="8229600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 algn="ctr">
              <a:defRPr/>
            </a:pPr>
            <a:r>
              <a:rPr lang="es-CR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-106" charset="-128"/>
                <a:cs typeface="ＭＳ Ｐゴシック" pitchFamily="-106" charset="-128"/>
              </a:rPr>
              <a:t>Riesgos inherentes</a:t>
            </a:r>
            <a:endParaRPr lang="es-CR" sz="4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" name="8 Marcador de contenido"/>
          <p:cNvSpPr txBox="1">
            <a:spLocks/>
          </p:cNvSpPr>
          <p:nvPr/>
        </p:nvSpPr>
        <p:spPr bwMode="auto">
          <a:xfrm>
            <a:off x="571472" y="1225512"/>
            <a:ext cx="8229600" cy="4972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41338" marR="0" lvl="0" indent="-541338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s-CR" sz="2400" dirty="0" smtClean="0">
              <a:solidFill>
                <a:schemeClr val="accent1">
                  <a:lumMod val="75000"/>
                </a:schemeClr>
              </a:solidFill>
              <a:latin typeface="+mn-lt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" name="8 Marcador de contenido"/>
          <p:cNvSpPr txBox="1">
            <a:spLocks/>
          </p:cNvSpPr>
          <p:nvPr/>
        </p:nvSpPr>
        <p:spPr bwMode="auto">
          <a:xfrm>
            <a:off x="500034" y="1428736"/>
            <a:ext cx="8229600" cy="4768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41338" marR="0" lvl="0" indent="-541338" algn="just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>
                  <a:lumMod val="75000"/>
                </a:schemeClr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s-CR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pitchFamily="-106" charset="-128"/>
                <a:cs typeface="ＭＳ Ｐゴシック" pitchFamily="-106" charset="-128"/>
              </a:rPr>
              <a:t>Aspectos</a:t>
            </a:r>
            <a:r>
              <a:rPr kumimoji="0" lang="es-CR" sz="28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pitchFamily="-106" charset="-128"/>
                <a:cs typeface="ＭＳ Ｐゴシック" pitchFamily="-106" charset="-128"/>
              </a:rPr>
              <a:t> de Conducta de Mercado:</a:t>
            </a:r>
          </a:p>
          <a:p>
            <a:pPr marL="998538" lvl="1" indent="-541338" algn="just"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es-CR" sz="2400" b="1" noProof="0" dirty="0" smtClean="0">
                <a:latin typeface="+mn-lt"/>
                <a:ea typeface="ＭＳ Ｐゴシック" pitchFamily="-106" charset="-128"/>
                <a:cs typeface="ＭＳ Ｐゴシック" pitchFamily="-106" charset="-128"/>
              </a:rPr>
              <a:t>Regulación y supervisión para limitar:</a:t>
            </a:r>
          </a:p>
          <a:p>
            <a:pPr marL="1455738" lvl="2" indent="-541338" algn="just"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s-CR" sz="2000" b="1" dirty="0" smtClean="0">
                <a:latin typeface="+mn-lt"/>
                <a:ea typeface="ＭＳ Ｐゴシック" pitchFamily="-106" charset="-128"/>
                <a:cs typeface="ＭＳ Ｐゴシック" pitchFamily="-106" charset="-128"/>
              </a:rPr>
              <a:t>El fenómeno de los “directorios clonados” (políticas de elección de directores y altos cargos)</a:t>
            </a:r>
          </a:p>
          <a:p>
            <a:pPr marL="1455738" lvl="2" indent="-541338" algn="just"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s-CR" sz="2000" b="1" noProof="0" dirty="0" smtClean="0">
                <a:latin typeface="+mn-lt"/>
                <a:ea typeface="ＭＳ Ｐゴシック" pitchFamily="-106" charset="-128"/>
                <a:cs typeface="ＭＳ Ｐゴシック" pitchFamily="-106" charset="-128"/>
              </a:rPr>
              <a:t>Políticas de administración de conflictos de interés auditables. (personales e </a:t>
            </a:r>
            <a:r>
              <a:rPr lang="es-CR" sz="2000" b="1" noProof="0" dirty="0" err="1" smtClean="0">
                <a:latin typeface="+mn-lt"/>
                <a:ea typeface="ＭＳ Ｐゴシック" pitchFamily="-106" charset="-128"/>
                <a:cs typeface="ＭＳ Ｐゴシック" pitchFamily="-106" charset="-128"/>
              </a:rPr>
              <a:t>intraempresas</a:t>
            </a:r>
            <a:r>
              <a:rPr lang="es-CR" sz="2000" b="1" noProof="0" dirty="0" smtClean="0">
                <a:latin typeface="+mn-lt"/>
                <a:ea typeface="ＭＳ Ｐゴシック" pitchFamily="-106" charset="-128"/>
                <a:cs typeface="ＭＳ Ｐゴシック" pitchFamily="-106" charset="-128"/>
              </a:rPr>
              <a:t>)</a:t>
            </a:r>
          </a:p>
          <a:p>
            <a:pPr marL="1455738" lvl="2" indent="-541338" algn="just"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s-CR" sz="2000" b="1" dirty="0" smtClean="0">
                <a:latin typeface="+mn-lt"/>
                <a:ea typeface="ＭＳ Ｐゴシック" pitchFamily="-106" charset="-128"/>
                <a:cs typeface="ＭＳ Ｐゴシック" pitchFamily="-106" charset="-128"/>
              </a:rPr>
              <a:t>Transacciones </a:t>
            </a:r>
            <a:r>
              <a:rPr lang="es-CR" sz="2000" b="1" dirty="0" err="1" smtClean="0">
                <a:latin typeface="+mn-lt"/>
                <a:ea typeface="ＭＳ Ｐゴシック" pitchFamily="-106" charset="-128"/>
                <a:cs typeface="ＭＳ Ｐゴシック" pitchFamily="-106" charset="-128"/>
              </a:rPr>
              <a:t>intragrupo</a:t>
            </a:r>
            <a:r>
              <a:rPr lang="es-CR" sz="2000" b="1" dirty="0" smtClean="0">
                <a:latin typeface="+mn-lt"/>
                <a:ea typeface="ＭＳ Ｐゴシック" pitchFamily="-106" charset="-128"/>
                <a:cs typeface="ＭＳ Ｐゴシック" pitchFamily="-106" charset="-128"/>
              </a:rPr>
              <a:t> no transparentes.</a:t>
            </a:r>
          </a:p>
          <a:p>
            <a:pPr marL="1455738" lvl="2" indent="-541338" algn="just"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s-CR" sz="2000" b="1" noProof="0" dirty="0" smtClean="0">
                <a:latin typeface="+mn-lt"/>
                <a:ea typeface="ＭＳ Ｐゴシック" pitchFamily="-106" charset="-128"/>
                <a:cs typeface="ＭＳ Ｐゴシック" pitchFamily="-106" charset="-128"/>
              </a:rPr>
              <a:t>Política de remuneraciones que inciden en la toma de riesgos excesivos</a:t>
            </a:r>
            <a:r>
              <a:rPr lang="es-CR" sz="2000" b="1" dirty="0" smtClean="0">
                <a:latin typeface="+mn-lt"/>
                <a:ea typeface="ＭＳ Ｐゴシック" pitchFamily="-106" charset="-128"/>
                <a:cs typeface="ＭＳ Ｐゴシック" pitchFamily="-106" charset="-128"/>
              </a:rPr>
              <a:t>.</a:t>
            </a:r>
          </a:p>
          <a:p>
            <a:pPr marL="1455738" lvl="2" indent="-541338" algn="just"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s-CR" sz="2000" b="1" dirty="0" smtClean="0">
                <a:latin typeface="+mn-lt"/>
                <a:ea typeface="ＭＳ Ｐゴシック" pitchFamily="-106" charset="-128"/>
                <a:cs typeface="ＭＳ Ｐゴシック" pitchFamily="-106" charset="-128"/>
              </a:rPr>
              <a:t>Fenómeno del “piloto automático” (políticas de reporte, seguimiento y decisión)</a:t>
            </a:r>
          </a:p>
          <a:p>
            <a:pPr marL="1455738" lvl="2" indent="-541338" algn="just"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s-CR" sz="2000" b="1" dirty="0" smtClean="0">
                <a:latin typeface="+mn-lt"/>
                <a:ea typeface="ＭＳ Ｐゴシック" pitchFamily="-106" charset="-128"/>
                <a:cs typeface="ＭＳ Ｐゴシック" pitchFamily="-106" charset="-128"/>
              </a:rPr>
              <a:t>Problemas de economía de agencia.</a:t>
            </a:r>
          </a:p>
          <a:p>
            <a:pPr marL="998538" lvl="1" indent="-541338" algn="just"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es-CR" sz="2400" b="1" dirty="0" smtClean="0">
                <a:latin typeface="+mn-lt"/>
                <a:ea typeface="ＭＳ Ｐゴシック" pitchFamily="-106" charset="-128"/>
                <a:cs typeface="ＭＳ Ｐゴシック" pitchFamily="-106" charset="-128"/>
              </a:rPr>
              <a:t>Gestión de “Riesgo </a:t>
            </a:r>
            <a:r>
              <a:rPr lang="es-CR" sz="2400" b="1" dirty="0" err="1" smtClean="0">
                <a:latin typeface="+mn-lt"/>
                <a:ea typeface="ＭＳ Ｐゴシック" pitchFamily="-106" charset="-128"/>
                <a:cs typeface="ＭＳ Ｐゴシック" pitchFamily="-106" charset="-128"/>
              </a:rPr>
              <a:t>Reputacional</a:t>
            </a:r>
            <a:r>
              <a:rPr lang="es-CR" sz="2400" b="1" dirty="0" smtClean="0">
                <a:latin typeface="+mn-lt"/>
                <a:ea typeface="ＭＳ Ｐゴシック" pitchFamily="-106" charset="-128"/>
                <a:cs typeface="ＭＳ Ｐゴシック" pitchFamily="-106" charset="-128"/>
              </a:rPr>
              <a:t>”.</a:t>
            </a:r>
          </a:p>
          <a:p>
            <a:pPr marL="998538" lvl="1" indent="-541338" algn="just"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Arial" pitchFamily="34" charset="0"/>
              <a:buChar char="•"/>
              <a:defRPr/>
            </a:pPr>
            <a:endParaRPr kumimoji="0" lang="es-CR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Agenda pendiente</a:t>
            </a:r>
            <a:endParaRPr lang="es-CR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Clr>
                <a:schemeClr val="tx2">
                  <a:lumMod val="75000"/>
                </a:schemeClr>
              </a:buClr>
            </a:pPr>
            <a:r>
              <a:rPr lang="es-CR" dirty="0" smtClean="0"/>
              <a:t>Legislación sobre supervisión consolidada.</a:t>
            </a:r>
          </a:p>
          <a:p>
            <a:pPr algn="just">
              <a:buClr>
                <a:schemeClr val="tx2">
                  <a:lumMod val="75000"/>
                </a:schemeClr>
              </a:buClr>
            </a:pPr>
            <a:r>
              <a:rPr lang="es-CR" dirty="0" smtClean="0"/>
              <a:t>Consolidación de la definición filosófica del modelo de supervisión. (¿solvencia vs conducta </a:t>
            </a:r>
            <a:r>
              <a:rPr lang="es-CR" smtClean="0"/>
              <a:t>de mercado?)</a:t>
            </a:r>
            <a:endParaRPr lang="es-CR" dirty="0" smtClean="0"/>
          </a:p>
          <a:p>
            <a:pPr algn="just">
              <a:buClr>
                <a:schemeClr val="tx2">
                  <a:lumMod val="75000"/>
                </a:schemeClr>
              </a:buClr>
            </a:pPr>
            <a:r>
              <a:rPr lang="es-CR" dirty="0" smtClean="0"/>
              <a:t>Reto de la supervisión de grupos internacionales.</a:t>
            </a:r>
          </a:p>
          <a:p>
            <a:pPr algn="just">
              <a:buClr>
                <a:schemeClr val="tx2">
                  <a:lumMod val="75000"/>
                </a:schemeClr>
              </a:buClr>
            </a:pPr>
            <a:r>
              <a:rPr lang="es-CR" dirty="0" smtClean="0"/>
              <a:t>Temas de manejo de confidencialidad de la información entre supervisores.</a:t>
            </a:r>
          </a:p>
          <a:p>
            <a:pPr algn="just">
              <a:buClr>
                <a:schemeClr val="tx2">
                  <a:lumMod val="75000"/>
                </a:schemeClr>
              </a:buClr>
            </a:pPr>
            <a:r>
              <a:rPr lang="es-CR" dirty="0" smtClean="0"/>
              <a:t>Oportunidad de mejora en labor de los auxiliares de supervisión.</a:t>
            </a:r>
            <a:endParaRPr lang="es-C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000250"/>
            <a:ext cx="8305800" cy="1752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s-ES_tradnl" sz="3600" dirty="0" smtClean="0">
                <a:solidFill>
                  <a:srgbClr val="10253F"/>
                </a:solidFill>
                <a:latin typeface="Optima" charset="0"/>
                <a:ea typeface="ＭＳ Ｐゴシック" charset="-128"/>
              </a:rPr>
              <a:t/>
            </a:r>
            <a:br>
              <a:rPr lang="es-ES_tradnl" sz="3600" dirty="0" smtClean="0">
                <a:solidFill>
                  <a:srgbClr val="10253F"/>
                </a:solidFill>
                <a:latin typeface="Optima" charset="0"/>
                <a:ea typeface="ＭＳ Ｐゴシック" charset="-128"/>
              </a:rPr>
            </a:br>
            <a:r>
              <a:rPr lang="es-ES_tradnl" sz="3600" b="1" dirty="0" smtClean="0">
                <a:solidFill>
                  <a:srgbClr val="10253F"/>
                </a:solidFill>
                <a:latin typeface="+mn-lt"/>
                <a:ea typeface="ＭＳ Ｐゴシック" charset="-128"/>
              </a:rPr>
              <a:t>Campaña </a:t>
            </a:r>
            <a:br>
              <a:rPr lang="es-ES_tradnl" sz="3600" b="1" dirty="0" smtClean="0">
                <a:solidFill>
                  <a:srgbClr val="10253F"/>
                </a:solidFill>
                <a:latin typeface="+mn-lt"/>
                <a:ea typeface="ＭＳ Ｐゴシック" charset="-128"/>
              </a:rPr>
            </a:br>
            <a:r>
              <a:rPr lang="es-ES_tradnl" sz="3600" b="1" dirty="0" smtClean="0">
                <a:solidFill>
                  <a:srgbClr val="10253F"/>
                </a:solidFill>
                <a:latin typeface="+mn-lt"/>
                <a:ea typeface="ＭＳ Ｐゴシック" charset="-128"/>
              </a:rPr>
              <a:t>Información y sensibilización del Mercado de Seguros en Costa </a:t>
            </a:r>
            <a:r>
              <a:rPr lang="es-ES_tradnl" sz="3600" b="1" dirty="0" smtClean="0">
                <a:solidFill>
                  <a:srgbClr val="10253F"/>
                </a:solidFill>
                <a:latin typeface="Optima" charset="0"/>
                <a:ea typeface="ＭＳ Ｐゴシック" charset="-128"/>
              </a:rPr>
              <a:t>Rica</a:t>
            </a:r>
            <a:endParaRPr lang="en-US" sz="3600" b="1" dirty="0" smtClean="0">
              <a:solidFill>
                <a:srgbClr val="10253F"/>
              </a:solidFill>
              <a:latin typeface="Optima" charset="0"/>
              <a:ea typeface="ＭＳ Ｐゴシック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00250" y="4953000"/>
            <a:ext cx="5238750" cy="1371600"/>
          </a:xfrm>
        </p:spPr>
        <p:txBody>
          <a:bodyPr anchor="ctr"/>
          <a:lstStyle/>
          <a:p>
            <a:pPr eaLnBrk="1" hangingPunct="1">
              <a:spcBef>
                <a:spcPct val="0"/>
              </a:spcBef>
            </a:pPr>
            <a:r>
              <a:rPr lang="en-US" altLang="ja-JP" sz="2400" b="1" smtClean="0">
                <a:solidFill>
                  <a:srgbClr val="10253F"/>
                </a:solidFill>
                <a:ea typeface="ＭＳ Ｐゴシック" charset="-128"/>
              </a:rPr>
              <a:t>Superintendencia General de Seguros</a:t>
            </a:r>
          </a:p>
        </p:txBody>
      </p:sp>
      <p:pic>
        <p:nvPicPr>
          <p:cNvPr id="4" name="3 Imagen" descr="plantilla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1 Título"/>
          <p:cNvSpPr txBox="1">
            <a:spLocks/>
          </p:cNvSpPr>
          <p:nvPr/>
        </p:nvSpPr>
        <p:spPr bwMode="auto">
          <a:xfrm>
            <a:off x="500034" y="428604"/>
            <a:ext cx="8229600" cy="796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CR" sz="4400" b="1" noProof="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pitchFamily="-106" charset="-128"/>
                <a:cs typeface="ＭＳ Ｐゴシック" pitchFamily="-106" charset="-128"/>
              </a:rPr>
              <a:t>Contenido</a:t>
            </a:r>
            <a:endParaRPr kumimoji="0" lang="es-CR" sz="44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" name="8 Marcador de contenido"/>
          <p:cNvSpPr txBox="1">
            <a:spLocks/>
          </p:cNvSpPr>
          <p:nvPr/>
        </p:nvSpPr>
        <p:spPr bwMode="auto">
          <a:xfrm>
            <a:off x="571472" y="1225512"/>
            <a:ext cx="8229600" cy="4972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41338" marR="0" lvl="0" indent="-541338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s-CR" sz="2400" dirty="0" smtClean="0">
              <a:solidFill>
                <a:schemeClr val="accent1">
                  <a:lumMod val="75000"/>
                </a:schemeClr>
              </a:solidFill>
              <a:latin typeface="+mn-lt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" name="8 Marcador de contenido"/>
          <p:cNvSpPr txBox="1">
            <a:spLocks/>
          </p:cNvSpPr>
          <p:nvPr/>
        </p:nvSpPr>
        <p:spPr bwMode="auto">
          <a:xfrm>
            <a:off x="500034" y="1428736"/>
            <a:ext cx="8229600" cy="4500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41338" indent="-541338" algn="just"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s-CR" sz="3200" b="1" dirty="0" smtClean="0">
                <a:latin typeface="+mn-lt"/>
                <a:ea typeface="ＭＳ Ｐゴシック" pitchFamily="-106" charset="-128"/>
                <a:cs typeface="ＭＳ Ｐゴシック" pitchFamily="-106" charset="-128"/>
              </a:rPr>
              <a:t>Estructura operativa de la supervisión.</a:t>
            </a:r>
          </a:p>
          <a:p>
            <a:pPr marL="541338" marR="0" lvl="0" indent="-541338" algn="just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s-CR" sz="3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pitchFamily="-106" charset="-128"/>
                <a:cs typeface="ＭＳ Ｐゴシック" pitchFamily="-106" charset="-128"/>
              </a:rPr>
              <a:t>Supervisión de grupos:</a:t>
            </a:r>
          </a:p>
          <a:p>
            <a:pPr marL="998538" lvl="1" indent="-541338" algn="just"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es-CR" sz="2800" b="1" dirty="0" smtClean="0">
                <a:latin typeface="+mn-lt"/>
                <a:ea typeface="ＭＳ Ｐゴシック" pitchFamily="-106" charset="-128"/>
                <a:cs typeface="ＭＳ Ｐゴシック" pitchFamily="-106" charset="-128"/>
              </a:rPr>
              <a:t>Definición.</a:t>
            </a:r>
          </a:p>
          <a:p>
            <a:pPr marL="998538" lvl="1" indent="-541338" algn="just"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kumimoji="0" lang="es-CR" sz="28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pitchFamily="-106" charset="-128"/>
                <a:cs typeface="ＭＳ Ｐゴシック" pitchFamily="-106" charset="-128"/>
              </a:rPr>
              <a:t>Autorización.</a:t>
            </a:r>
          </a:p>
          <a:p>
            <a:pPr marL="998538" lvl="1" indent="-541338" algn="just"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es-CR" sz="2800" b="1" dirty="0" smtClean="0">
                <a:latin typeface="+mn-lt"/>
                <a:ea typeface="ＭＳ Ｐゴシック" pitchFamily="-106" charset="-128"/>
                <a:cs typeface="ＭＳ Ｐゴシック" pitchFamily="-106" charset="-128"/>
              </a:rPr>
              <a:t>Coordinación. </a:t>
            </a:r>
            <a:endParaRPr kumimoji="0" lang="es-CR" sz="2800" b="1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ＭＳ Ｐゴシック" pitchFamily="-106" charset="-128"/>
              <a:cs typeface="ＭＳ Ｐゴシック" pitchFamily="-106" charset="-128"/>
            </a:endParaRPr>
          </a:p>
          <a:p>
            <a:pPr marL="541338" marR="0" lvl="0" indent="-541338" algn="just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s-CR" sz="3200" b="1" dirty="0" smtClean="0">
                <a:latin typeface="+mn-lt"/>
                <a:ea typeface="ＭＳ Ｐゴシック" pitchFamily="-106" charset="-128"/>
                <a:cs typeface="ＭＳ Ｐゴシック" pitchFamily="-106" charset="-128"/>
              </a:rPr>
              <a:t>Riesgos inherentes. </a:t>
            </a:r>
          </a:p>
          <a:p>
            <a:pPr marL="541338" marR="0" lvl="0" indent="-541338" algn="just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>
                  <a:lumMod val="75000"/>
                </a:schemeClr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s-CR" sz="3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pitchFamily="-106" charset="-128"/>
                <a:cs typeface="ＭＳ Ｐゴシック" pitchFamily="-106" charset="-128"/>
              </a:rPr>
              <a:t>Consideraciones finales.</a:t>
            </a:r>
          </a:p>
          <a:p>
            <a:pPr marL="541338" marR="0" lvl="0" indent="-541338" algn="just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>
                  <a:lumMod val="75000"/>
                </a:schemeClr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s-CR" sz="2800" b="1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ＭＳ Ｐゴシック" pitchFamily="-106" charset="-128"/>
              <a:cs typeface="ＭＳ Ｐゴシック" pitchFamily="-106" charset="-128"/>
            </a:endParaRPr>
          </a:p>
          <a:p>
            <a:pPr marL="541338" marR="0" lvl="0" indent="-541338" algn="just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>
                  <a:lumMod val="75000"/>
                </a:schemeClr>
              </a:buClr>
              <a:buSzTx/>
              <a:tabLst/>
              <a:defRPr/>
            </a:pPr>
            <a:endParaRPr kumimoji="0" lang="es-CR" sz="2400" b="1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000250"/>
            <a:ext cx="8305800" cy="1752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s-ES_tradnl" sz="3600" dirty="0" smtClean="0">
                <a:solidFill>
                  <a:srgbClr val="10253F"/>
                </a:solidFill>
                <a:latin typeface="Optima" charset="0"/>
                <a:ea typeface="ＭＳ Ｐゴシック" charset="-128"/>
              </a:rPr>
              <a:t/>
            </a:r>
            <a:br>
              <a:rPr lang="es-ES_tradnl" sz="3600" dirty="0" smtClean="0">
                <a:solidFill>
                  <a:srgbClr val="10253F"/>
                </a:solidFill>
                <a:latin typeface="Optima" charset="0"/>
                <a:ea typeface="ＭＳ Ｐゴシック" charset="-128"/>
              </a:rPr>
            </a:br>
            <a:r>
              <a:rPr lang="es-ES_tradnl" sz="3600" b="1" dirty="0" smtClean="0">
                <a:solidFill>
                  <a:srgbClr val="10253F"/>
                </a:solidFill>
                <a:latin typeface="+mn-lt"/>
                <a:ea typeface="ＭＳ Ｐゴシック" charset="-128"/>
              </a:rPr>
              <a:t>Campaña </a:t>
            </a:r>
            <a:br>
              <a:rPr lang="es-ES_tradnl" sz="3600" b="1" dirty="0" smtClean="0">
                <a:solidFill>
                  <a:srgbClr val="10253F"/>
                </a:solidFill>
                <a:latin typeface="+mn-lt"/>
                <a:ea typeface="ＭＳ Ｐゴシック" charset="-128"/>
              </a:rPr>
            </a:br>
            <a:r>
              <a:rPr lang="es-ES_tradnl" sz="3600" b="1" dirty="0" smtClean="0">
                <a:solidFill>
                  <a:srgbClr val="10253F"/>
                </a:solidFill>
                <a:latin typeface="+mn-lt"/>
                <a:ea typeface="ＭＳ Ｐゴシック" charset="-128"/>
              </a:rPr>
              <a:t>Información y sensibilización del Mercado de Seguros en Costa </a:t>
            </a:r>
            <a:r>
              <a:rPr lang="es-ES_tradnl" sz="3600" b="1" dirty="0" smtClean="0">
                <a:solidFill>
                  <a:srgbClr val="10253F"/>
                </a:solidFill>
                <a:latin typeface="Optima" charset="0"/>
                <a:ea typeface="ＭＳ Ｐゴシック" charset="-128"/>
              </a:rPr>
              <a:t>Rica</a:t>
            </a:r>
            <a:endParaRPr lang="en-US" sz="3600" b="1" dirty="0" smtClean="0">
              <a:solidFill>
                <a:srgbClr val="10253F"/>
              </a:solidFill>
              <a:latin typeface="Optima" charset="0"/>
              <a:ea typeface="ＭＳ Ｐゴシック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00250" y="4953000"/>
            <a:ext cx="5238750" cy="1371600"/>
          </a:xfrm>
        </p:spPr>
        <p:txBody>
          <a:bodyPr anchor="ctr"/>
          <a:lstStyle/>
          <a:p>
            <a:pPr eaLnBrk="1" hangingPunct="1">
              <a:spcBef>
                <a:spcPct val="0"/>
              </a:spcBef>
            </a:pPr>
            <a:r>
              <a:rPr lang="en-US" altLang="ja-JP" sz="2400" b="1" smtClean="0">
                <a:solidFill>
                  <a:srgbClr val="10253F"/>
                </a:solidFill>
                <a:ea typeface="ＭＳ Ｐゴシック" charset="-128"/>
              </a:rPr>
              <a:t>Superintendencia General de Seguros</a:t>
            </a:r>
          </a:p>
        </p:txBody>
      </p:sp>
      <p:pic>
        <p:nvPicPr>
          <p:cNvPr id="4" name="3 Imagen" descr="plantilla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1 Título"/>
          <p:cNvSpPr txBox="1">
            <a:spLocks/>
          </p:cNvSpPr>
          <p:nvPr/>
        </p:nvSpPr>
        <p:spPr bwMode="auto">
          <a:xfrm>
            <a:off x="500034" y="225380"/>
            <a:ext cx="8229600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CR" sz="4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pitchFamily="-106" charset="-128"/>
                <a:cs typeface="ＭＳ Ｐゴシック" pitchFamily="-106" charset="-128"/>
              </a:rPr>
              <a:t>Estructura de la Supervisión</a:t>
            </a:r>
            <a:endParaRPr kumimoji="0" lang="es-CR" sz="44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" name="8 Marcador de contenido"/>
          <p:cNvSpPr txBox="1">
            <a:spLocks/>
          </p:cNvSpPr>
          <p:nvPr/>
        </p:nvSpPr>
        <p:spPr bwMode="auto">
          <a:xfrm>
            <a:off x="571472" y="1225512"/>
            <a:ext cx="8229600" cy="4972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41338" marR="0" lvl="0" indent="-541338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s-CR" sz="2400" dirty="0" smtClean="0">
              <a:solidFill>
                <a:schemeClr val="accent1">
                  <a:lumMod val="75000"/>
                </a:schemeClr>
              </a:solidFill>
              <a:latin typeface="+mn-lt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" name="8 Marcador de contenido"/>
          <p:cNvSpPr txBox="1">
            <a:spLocks/>
          </p:cNvSpPr>
          <p:nvPr/>
        </p:nvSpPr>
        <p:spPr bwMode="auto">
          <a:xfrm>
            <a:off x="357158" y="1225512"/>
            <a:ext cx="8229600" cy="4632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41338" indent="-541338" algn="just"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s-CR" sz="2800" b="1" dirty="0" smtClean="0">
                <a:latin typeface="+mn-lt"/>
                <a:ea typeface="ＭＳ Ｐゴシック" pitchFamily="-106" charset="-128"/>
                <a:cs typeface="ＭＳ Ｐゴシック" pitchFamily="-106" charset="-128"/>
              </a:rPr>
              <a:t>Consejo Nacional de Supervisión del Sistema Financiero (CONASSIF):</a:t>
            </a:r>
          </a:p>
          <a:p>
            <a:pPr marL="998538" lvl="1" indent="-541338" algn="just"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es-CR" sz="2400" b="1" dirty="0" smtClean="0">
                <a:latin typeface="+mn-lt"/>
                <a:ea typeface="ＭＳ Ｐゴシック" pitchFamily="-106" charset="-128"/>
                <a:cs typeface="ＭＳ Ｐゴシック" pitchFamily="-106" charset="-128"/>
              </a:rPr>
              <a:t>Órgano de Dirección del sistema de supervisión.</a:t>
            </a:r>
          </a:p>
          <a:p>
            <a:pPr marL="998538" lvl="1" indent="-541338" algn="just"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es-CR" sz="2400" b="1" dirty="0" smtClean="0">
                <a:latin typeface="+mn-lt"/>
                <a:ea typeface="ＭＳ Ｐゴシック" pitchFamily="-106" charset="-128"/>
                <a:cs typeface="ＭＳ Ｐゴシック" pitchFamily="-106" charset="-128"/>
              </a:rPr>
              <a:t>Compuesto por cinco directores independientes, el Presidente del Banco Central y el Ministro de Hacienda.</a:t>
            </a:r>
          </a:p>
          <a:p>
            <a:pPr marL="998538" lvl="1" indent="-541338" algn="just"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es-CR" sz="2400" b="1" dirty="0" smtClean="0">
                <a:latin typeface="+mn-lt"/>
                <a:ea typeface="ＭＳ Ｐゴシック" pitchFamily="-106" charset="-128"/>
                <a:cs typeface="ＭＳ Ｐゴシック" pitchFamily="-106" charset="-128"/>
              </a:rPr>
              <a:t>Nombra a los jerarcas de las superintendencias.</a:t>
            </a:r>
          </a:p>
          <a:p>
            <a:pPr marL="998538" lvl="1" indent="-541338" algn="just"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kumimoji="0" lang="es-CR" sz="2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pitchFamily="-106" charset="-128"/>
                <a:cs typeface="ＭＳ Ｐゴシック" pitchFamily="-106" charset="-128"/>
              </a:rPr>
              <a:t>Aprueba las políticas y recursos.</a:t>
            </a:r>
          </a:p>
          <a:p>
            <a:pPr marL="998538" lvl="1" indent="-541338" algn="just"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es-CR" sz="2400" b="1" noProof="0" dirty="0" smtClean="0">
                <a:latin typeface="+mn-lt"/>
                <a:ea typeface="ＭＳ Ｐゴシック" pitchFamily="-106" charset="-128"/>
                <a:cs typeface="ＭＳ Ｐゴシック" pitchFamily="-106" charset="-128"/>
              </a:rPr>
              <a:t>Aprueba los reglamentos del mercado financiero.</a:t>
            </a:r>
          </a:p>
          <a:p>
            <a:pPr marL="998538" lvl="1" indent="-541338" algn="just"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es-CR" sz="2400" b="1" noProof="0" dirty="0" smtClean="0">
                <a:latin typeface="+mn-lt"/>
                <a:ea typeface="ＭＳ Ｐゴシック" pitchFamily="-106" charset="-128"/>
                <a:cs typeface="ＭＳ Ｐゴシック" pitchFamily="-106" charset="-128"/>
              </a:rPr>
              <a:t>Resuelva en alzada los recursos administrativos de los supervisados, agotando la vía administrativa.</a:t>
            </a:r>
          </a:p>
          <a:p>
            <a:pPr marL="998538" lvl="1" indent="-541338" algn="just"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kumimoji="0" lang="es-CR" sz="2400" b="1" i="0" u="none" strike="noStrike" kern="1200" cap="none" spc="0" normalizeH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pitchFamily="-106" charset="-128"/>
                <a:cs typeface="ＭＳ Ｐゴシック" pitchFamily="-106" charset="-128"/>
              </a:rPr>
              <a:t>Aprueba la intervención y liquidación de entidades.</a:t>
            </a:r>
            <a:endParaRPr kumimoji="0" lang="es-CR" sz="2400" b="1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000250"/>
            <a:ext cx="8305800" cy="1752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s-ES_tradnl" sz="3600" dirty="0" smtClean="0">
                <a:solidFill>
                  <a:srgbClr val="10253F"/>
                </a:solidFill>
                <a:latin typeface="Optima" charset="0"/>
                <a:ea typeface="ＭＳ Ｐゴシック" charset="-128"/>
              </a:rPr>
              <a:t/>
            </a:r>
            <a:br>
              <a:rPr lang="es-ES_tradnl" sz="3600" dirty="0" smtClean="0">
                <a:solidFill>
                  <a:srgbClr val="10253F"/>
                </a:solidFill>
                <a:latin typeface="Optima" charset="0"/>
                <a:ea typeface="ＭＳ Ｐゴシック" charset="-128"/>
              </a:rPr>
            </a:br>
            <a:r>
              <a:rPr lang="es-ES_tradnl" sz="3600" b="1" dirty="0" smtClean="0">
                <a:solidFill>
                  <a:srgbClr val="10253F"/>
                </a:solidFill>
                <a:latin typeface="+mn-lt"/>
                <a:ea typeface="ＭＳ Ｐゴシック" charset="-128"/>
              </a:rPr>
              <a:t>Campaña </a:t>
            </a:r>
            <a:br>
              <a:rPr lang="es-ES_tradnl" sz="3600" b="1" dirty="0" smtClean="0">
                <a:solidFill>
                  <a:srgbClr val="10253F"/>
                </a:solidFill>
                <a:latin typeface="+mn-lt"/>
                <a:ea typeface="ＭＳ Ｐゴシック" charset="-128"/>
              </a:rPr>
            </a:br>
            <a:r>
              <a:rPr lang="es-ES_tradnl" sz="3600" b="1" dirty="0" smtClean="0">
                <a:solidFill>
                  <a:srgbClr val="10253F"/>
                </a:solidFill>
                <a:latin typeface="+mn-lt"/>
                <a:ea typeface="ＭＳ Ｐゴシック" charset="-128"/>
              </a:rPr>
              <a:t>Información y sensibilización del Mercado de Seguros en Costa </a:t>
            </a:r>
            <a:r>
              <a:rPr lang="es-ES_tradnl" sz="3600" b="1" dirty="0" smtClean="0">
                <a:solidFill>
                  <a:srgbClr val="10253F"/>
                </a:solidFill>
                <a:latin typeface="Optima" charset="0"/>
                <a:ea typeface="ＭＳ Ｐゴシック" charset="-128"/>
              </a:rPr>
              <a:t>Rica</a:t>
            </a:r>
            <a:endParaRPr lang="en-US" sz="3600" b="1" dirty="0" smtClean="0">
              <a:solidFill>
                <a:srgbClr val="10253F"/>
              </a:solidFill>
              <a:latin typeface="Optima" charset="0"/>
              <a:ea typeface="ＭＳ Ｐゴシック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00250" y="4953000"/>
            <a:ext cx="5238750" cy="1371600"/>
          </a:xfrm>
        </p:spPr>
        <p:txBody>
          <a:bodyPr anchor="ctr"/>
          <a:lstStyle/>
          <a:p>
            <a:pPr eaLnBrk="1" hangingPunct="1">
              <a:spcBef>
                <a:spcPct val="0"/>
              </a:spcBef>
            </a:pPr>
            <a:r>
              <a:rPr lang="en-US" altLang="ja-JP" sz="2400" b="1" smtClean="0">
                <a:solidFill>
                  <a:srgbClr val="10253F"/>
                </a:solidFill>
                <a:ea typeface="ＭＳ Ｐゴシック" charset="-128"/>
              </a:rPr>
              <a:t>Superintendencia General de Seguros</a:t>
            </a:r>
          </a:p>
        </p:txBody>
      </p:sp>
      <p:pic>
        <p:nvPicPr>
          <p:cNvPr id="4" name="3 Imagen" descr="plantilla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1 Título"/>
          <p:cNvSpPr txBox="1">
            <a:spLocks/>
          </p:cNvSpPr>
          <p:nvPr/>
        </p:nvSpPr>
        <p:spPr bwMode="auto">
          <a:xfrm>
            <a:off x="500034" y="428604"/>
            <a:ext cx="8229600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CR" sz="4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pitchFamily="-106" charset="-128"/>
                <a:cs typeface="ＭＳ Ｐゴシック" pitchFamily="-106" charset="-128"/>
              </a:rPr>
              <a:t>Estructura de la Supervisión</a:t>
            </a:r>
            <a:endParaRPr kumimoji="0" lang="es-CR" sz="44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" name="8 Marcador de contenido"/>
          <p:cNvSpPr txBox="1">
            <a:spLocks/>
          </p:cNvSpPr>
          <p:nvPr/>
        </p:nvSpPr>
        <p:spPr bwMode="auto">
          <a:xfrm>
            <a:off x="571472" y="1225512"/>
            <a:ext cx="8229600" cy="4972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41338" marR="0" lvl="0" indent="-541338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s-CR" sz="2400" dirty="0" smtClean="0">
              <a:solidFill>
                <a:schemeClr val="accent1">
                  <a:lumMod val="75000"/>
                </a:schemeClr>
              </a:solidFill>
              <a:latin typeface="+mn-lt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" name="8 Marcador de contenido"/>
          <p:cNvSpPr txBox="1">
            <a:spLocks/>
          </p:cNvSpPr>
          <p:nvPr/>
        </p:nvSpPr>
        <p:spPr bwMode="auto">
          <a:xfrm>
            <a:off x="500034" y="1785927"/>
            <a:ext cx="8229600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41338" indent="-541338" algn="just"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es-CR" sz="3200" b="1" dirty="0" smtClean="0">
                <a:latin typeface="+mn-lt"/>
                <a:ea typeface="ＭＳ Ｐゴシック" pitchFamily="-106" charset="-128"/>
                <a:cs typeface="ＭＳ Ｐゴシック" pitchFamily="-106" charset="-128"/>
              </a:rPr>
              <a:t>Órganos de Supervisión:</a:t>
            </a:r>
          </a:p>
          <a:p>
            <a:pPr marL="998538" lvl="1" indent="-541338" algn="just"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es-CR" sz="2800" b="1" dirty="0" smtClean="0">
                <a:latin typeface="+mn-lt"/>
                <a:ea typeface="ＭＳ Ｐゴシック" pitchFamily="-106" charset="-128"/>
                <a:cs typeface="ＭＳ Ｐゴシック" pitchFamily="-106" charset="-128"/>
              </a:rPr>
              <a:t>Superintendencia General de Entidades Financieras. (SUGEF)</a:t>
            </a:r>
          </a:p>
          <a:p>
            <a:pPr marL="998538" lvl="1" indent="-541338" algn="just"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es-CR" sz="2800" b="1" dirty="0" smtClean="0">
                <a:latin typeface="+mn-lt"/>
                <a:ea typeface="ＭＳ Ｐゴシック" pitchFamily="-106" charset="-128"/>
                <a:cs typeface="ＭＳ Ｐゴシック" pitchFamily="-106" charset="-128"/>
              </a:rPr>
              <a:t>Superintendencia General de Valores. (SUGEVAL)</a:t>
            </a:r>
          </a:p>
          <a:p>
            <a:pPr marL="998538" lvl="1" indent="-541338" algn="just"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es-CR" sz="2800" b="1" dirty="0" smtClean="0">
                <a:latin typeface="+mn-lt"/>
                <a:ea typeface="ＭＳ Ｐゴシック" pitchFamily="-106" charset="-128"/>
                <a:cs typeface="ＭＳ Ｐゴシック" pitchFamily="-106" charset="-128"/>
              </a:rPr>
              <a:t>Superintendencia de Pensiones. (SUPEN)</a:t>
            </a:r>
          </a:p>
          <a:p>
            <a:pPr marL="998538" lvl="1" indent="-541338" algn="just"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es-CR" sz="2800" b="1" dirty="0" smtClean="0">
                <a:latin typeface="+mn-lt"/>
                <a:ea typeface="ＭＳ Ｐゴシック" pitchFamily="-106" charset="-128"/>
                <a:cs typeface="ＭＳ Ｐゴシック" pitchFamily="-106" charset="-128"/>
              </a:rPr>
              <a:t>Superintendencia General de Seguros. (SUGESE)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000250"/>
            <a:ext cx="8305800" cy="1752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s-ES_tradnl" sz="3600" dirty="0" smtClean="0">
                <a:solidFill>
                  <a:srgbClr val="10253F"/>
                </a:solidFill>
                <a:latin typeface="Optima" charset="0"/>
                <a:ea typeface="ＭＳ Ｐゴシック" charset="-128"/>
              </a:rPr>
              <a:t/>
            </a:r>
            <a:br>
              <a:rPr lang="es-ES_tradnl" sz="3600" dirty="0" smtClean="0">
                <a:solidFill>
                  <a:srgbClr val="10253F"/>
                </a:solidFill>
                <a:latin typeface="Optima" charset="0"/>
                <a:ea typeface="ＭＳ Ｐゴシック" charset="-128"/>
              </a:rPr>
            </a:br>
            <a:r>
              <a:rPr lang="es-ES_tradnl" sz="3600" b="1" dirty="0" smtClean="0">
                <a:solidFill>
                  <a:srgbClr val="10253F"/>
                </a:solidFill>
                <a:latin typeface="+mn-lt"/>
                <a:ea typeface="ＭＳ Ｐゴシック" charset="-128"/>
              </a:rPr>
              <a:t>Campaña </a:t>
            </a:r>
            <a:br>
              <a:rPr lang="es-ES_tradnl" sz="3600" b="1" dirty="0" smtClean="0">
                <a:solidFill>
                  <a:srgbClr val="10253F"/>
                </a:solidFill>
                <a:latin typeface="+mn-lt"/>
                <a:ea typeface="ＭＳ Ｐゴシック" charset="-128"/>
              </a:rPr>
            </a:br>
            <a:r>
              <a:rPr lang="es-ES_tradnl" sz="3600" b="1" dirty="0" smtClean="0">
                <a:solidFill>
                  <a:srgbClr val="10253F"/>
                </a:solidFill>
                <a:latin typeface="+mn-lt"/>
                <a:ea typeface="ＭＳ Ｐゴシック" charset="-128"/>
              </a:rPr>
              <a:t>Información y sensibilización del Mercado de Seguros en Costa </a:t>
            </a:r>
            <a:r>
              <a:rPr lang="es-ES_tradnl" sz="3600" b="1" dirty="0" smtClean="0">
                <a:solidFill>
                  <a:srgbClr val="10253F"/>
                </a:solidFill>
                <a:latin typeface="Optima" charset="0"/>
                <a:ea typeface="ＭＳ Ｐゴシック" charset="-128"/>
              </a:rPr>
              <a:t>Rica</a:t>
            </a:r>
            <a:endParaRPr lang="en-US" sz="3600" b="1" dirty="0" smtClean="0">
              <a:solidFill>
                <a:srgbClr val="10253F"/>
              </a:solidFill>
              <a:latin typeface="Optima" charset="0"/>
              <a:ea typeface="ＭＳ Ｐゴシック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00250" y="4953000"/>
            <a:ext cx="5238750" cy="1371600"/>
          </a:xfrm>
        </p:spPr>
        <p:txBody>
          <a:bodyPr anchor="ctr"/>
          <a:lstStyle/>
          <a:p>
            <a:pPr eaLnBrk="1" hangingPunct="1">
              <a:spcBef>
                <a:spcPct val="0"/>
              </a:spcBef>
            </a:pPr>
            <a:r>
              <a:rPr lang="en-US" altLang="ja-JP" sz="2400" b="1" smtClean="0">
                <a:solidFill>
                  <a:srgbClr val="10253F"/>
                </a:solidFill>
                <a:ea typeface="ＭＳ Ｐゴシック" charset="-128"/>
              </a:rPr>
              <a:t>Superintendencia General de Seguros</a:t>
            </a:r>
          </a:p>
        </p:txBody>
      </p:sp>
      <p:pic>
        <p:nvPicPr>
          <p:cNvPr id="4" name="3 Imagen" descr="plantilla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1 Título"/>
          <p:cNvSpPr txBox="1">
            <a:spLocks/>
          </p:cNvSpPr>
          <p:nvPr/>
        </p:nvSpPr>
        <p:spPr bwMode="auto">
          <a:xfrm>
            <a:off x="500034" y="225380"/>
            <a:ext cx="8229600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CR" sz="4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pitchFamily="-106" charset="-128"/>
                <a:cs typeface="ＭＳ Ｐゴシック" pitchFamily="-106" charset="-128"/>
              </a:rPr>
              <a:t>Estructura de la Supervisión</a:t>
            </a:r>
            <a:endParaRPr kumimoji="0" lang="es-CR" sz="44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" name="8 Marcador de contenido"/>
          <p:cNvSpPr txBox="1">
            <a:spLocks/>
          </p:cNvSpPr>
          <p:nvPr/>
        </p:nvSpPr>
        <p:spPr bwMode="auto">
          <a:xfrm>
            <a:off x="571472" y="1225512"/>
            <a:ext cx="8229600" cy="4972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41338" marR="0" lvl="0" indent="-541338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s-CR" sz="2400" dirty="0" smtClean="0">
              <a:solidFill>
                <a:schemeClr val="accent1">
                  <a:lumMod val="75000"/>
                </a:schemeClr>
              </a:solidFill>
              <a:latin typeface="+mn-lt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" name="8 Marcador de contenido"/>
          <p:cNvSpPr txBox="1">
            <a:spLocks/>
          </p:cNvSpPr>
          <p:nvPr/>
        </p:nvSpPr>
        <p:spPr bwMode="auto">
          <a:xfrm>
            <a:off x="500034" y="1500174"/>
            <a:ext cx="8229600" cy="4429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41338" indent="-541338" algn="just"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es-CR" sz="3200" b="1" dirty="0" smtClean="0">
                <a:latin typeface="+mn-lt"/>
                <a:ea typeface="ＭＳ Ｐゴシック" pitchFamily="-106" charset="-128"/>
                <a:cs typeface="ＭＳ Ｐゴシック" pitchFamily="-106" charset="-128"/>
              </a:rPr>
              <a:t>Órgano de Coordinación:</a:t>
            </a:r>
          </a:p>
          <a:p>
            <a:pPr marL="998538" lvl="1" indent="-541338" algn="just"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es-CR" sz="2400" b="1" dirty="0" smtClean="0">
                <a:latin typeface="+mn-lt"/>
                <a:ea typeface="ＭＳ Ｐゴシック" pitchFamily="-106" charset="-128"/>
                <a:cs typeface="ＭＳ Ｐゴシック" pitchFamily="-106" charset="-128"/>
              </a:rPr>
              <a:t>El Comité de Superintendentes se constituye como una instancia de coordinación de las labores propias de supervisión y regulación.</a:t>
            </a:r>
          </a:p>
          <a:p>
            <a:pPr marL="1455738" lvl="2" indent="-541338" algn="just"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es-CR" sz="2400" b="1" dirty="0" smtClean="0">
                <a:latin typeface="+mn-lt"/>
                <a:ea typeface="ＭＳ Ｐゴシック" pitchFamily="-106" charset="-128"/>
                <a:cs typeface="ＭＳ Ｐゴシック" pitchFamily="-106" charset="-128"/>
              </a:rPr>
              <a:t>Autoriza, da recursos y seguimiento a los proyectos conjuntos de normativa, administrativos o tecnológicos.</a:t>
            </a:r>
          </a:p>
          <a:p>
            <a:pPr marL="1455738" lvl="2" indent="-541338" algn="just"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es-CR" sz="2400" b="1" dirty="0" smtClean="0">
                <a:latin typeface="+mn-lt"/>
                <a:ea typeface="ＭＳ Ｐゴシック" pitchFamily="-106" charset="-128"/>
                <a:cs typeface="ＭＳ Ｐゴシック" pitchFamily="-106" charset="-128"/>
              </a:rPr>
              <a:t>Aprueba el informe de riesgo sistémico.</a:t>
            </a:r>
          </a:p>
          <a:p>
            <a:pPr marL="1455738" lvl="2" indent="-541338" algn="just"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es-CR" sz="2400" b="1" dirty="0" smtClean="0">
                <a:latin typeface="+mn-lt"/>
                <a:ea typeface="ＭＳ Ｐゴシック" pitchFamily="-106" charset="-128"/>
                <a:cs typeface="ＭＳ Ｐゴシック" pitchFamily="-106" charset="-128"/>
              </a:rPr>
              <a:t>Coordina las acciones de supervisión conjuntas que requieran el concurso de más de un supervisor.</a:t>
            </a:r>
          </a:p>
          <a:p>
            <a:pPr marL="1455738" lvl="2" indent="-541338" algn="just"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es-CR" sz="2400" b="1" dirty="0" smtClean="0">
                <a:latin typeface="+mn-lt"/>
                <a:ea typeface="ＭＳ Ｐゴシック" pitchFamily="-106" charset="-128"/>
                <a:cs typeface="ＭＳ Ｐゴシック" pitchFamily="-106" charset="-128"/>
              </a:rPr>
              <a:t>Informa periódicamente al CONASSIF.</a:t>
            </a:r>
          </a:p>
          <a:p>
            <a:pPr marL="998538" lvl="1" indent="-541338" algn="just">
              <a:spcBef>
                <a:spcPct val="20000"/>
              </a:spcBef>
              <a:buClr>
                <a:schemeClr val="tx2">
                  <a:lumMod val="75000"/>
                </a:schemeClr>
              </a:buClr>
              <a:defRPr/>
            </a:pPr>
            <a:endParaRPr lang="es-CR" sz="2400" b="1" dirty="0" smtClean="0">
              <a:latin typeface="+mn-lt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es-CR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Resumen</a:t>
            </a:r>
            <a:endParaRPr lang="es-CR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571736" y="2643182"/>
            <a:ext cx="1785950" cy="50006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2400" b="1" dirty="0" smtClean="0"/>
              <a:t>SUGEVAL</a:t>
            </a:r>
            <a:endParaRPr lang="es-CR" sz="2400" b="1" dirty="0"/>
          </a:p>
        </p:txBody>
      </p:sp>
      <p:cxnSp>
        <p:nvCxnSpPr>
          <p:cNvPr id="7" name="6 Conector recto"/>
          <p:cNvCxnSpPr>
            <a:stCxn id="3" idx="2"/>
            <a:endCxn id="3" idx="2"/>
          </p:cNvCxnSpPr>
          <p:nvPr/>
        </p:nvCxnSpPr>
        <p:spPr>
          <a:xfrm rot="5400000">
            <a:off x="3464711" y="314324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Rectángulo"/>
          <p:cNvSpPr/>
          <p:nvPr/>
        </p:nvSpPr>
        <p:spPr>
          <a:xfrm>
            <a:off x="457200" y="2643182"/>
            <a:ext cx="1785950" cy="50006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2400" b="1" dirty="0" smtClean="0"/>
              <a:t>SUGEF</a:t>
            </a:r>
            <a:endParaRPr lang="es-CR" sz="2400" b="1" dirty="0"/>
          </a:p>
        </p:txBody>
      </p:sp>
      <p:sp>
        <p:nvSpPr>
          <p:cNvPr id="11" name="10 Rectángulo"/>
          <p:cNvSpPr/>
          <p:nvPr/>
        </p:nvSpPr>
        <p:spPr>
          <a:xfrm>
            <a:off x="4714876" y="2643182"/>
            <a:ext cx="1785950" cy="50006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2400" b="1" dirty="0" smtClean="0"/>
              <a:t>SUPEN</a:t>
            </a:r>
            <a:endParaRPr lang="es-CR" sz="2400" b="1" dirty="0"/>
          </a:p>
        </p:txBody>
      </p:sp>
      <p:sp>
        <p:nvSpPr>
          <p:cNvPr id="12" name="11 Rectángulo"/>
          <p:cNvSpPr/>
          <p:nvPr/>
        </p:nvSpPr>
        <p:spPr>
          <a:xfrm>
            <a:off x="6900850" y="2643182"/>
            <a:ext cx="1785950" cy="50006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2400" b="1" dirty="0" smtClean="0"/>
              <a:t>SUGESE</a:t>
            </a:r>
            <a:endParaRPr lang="es-CR" sz="2400" b="1" dirty="0"/>
          </a:p>
        </p:txBody>
      </p:sp>
      <p:sp>
        <p:nvSpPr>
          <p:cNvPr id="14" name="13 Rectángulo"/>
          <p:cNvSpPr/>
          <p:nvPr/>
        </p:nvSpPr>
        <p:spPr>
          <a:xfrm>
            <a:off x="3617111" y="1571612"/>
            <a:ext cx="1785950" cy="50006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2800" b="1" dirty="0" smtClean="0"/>
              <a:t>CONASSIF</a:t>
            </a:r>
            <a:endParaRPr lang="es-CR" sz="2800" b="1" dirty="0"/>
          </a:p>
        </p:txBody>
      </p:sp>
      <p:cxnSp>
        <p:nvCxnSpPr>
          <p:cNvPr id="16" name="15 Conector recto"/>
          <p:cNvCxnSpPr/>
          <p:nvPr/>
        </p:nvCxnSpPr>
        <p:spPr>
          <a:xfrm>
            <a:off x="642910" y="2285992"/>
            <a:ext cx="7929618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>
            <a:stCxn id="14" idx="2"/>
          </p:cNvCxnSpPr>
          <p:nvPr/>
        </p:nvCxnSpPr>
        <p:spPr>
          <a:xfrm rot="5400000">
            <a:off x="4398167" y="2174073"/>
            <a:ext cx="214314" cy="95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>
            <a:stCxn id="3" idx="0"/>
          </p:cNvCxnSpPr>
          <p:nvPr/>
        </p:nvCxnSpPr>
        <p:spPr>
          <a:xfrm rot="5400000" flipH="1" flipV="1">
            <a:off x="3286116" y="2464587"/>
            <a:ext cx="35719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"/>
          <p:cNvCxnSpPr/>
          <p:nvPr/>
        </p:nvCxnSpPr>
        <p:spPr>
          <a:xfrm rot="5400000" flipH="1" flipV="1">
            <a:off x="5464975" y="2464587"/>
            <a:ext cx="357190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"/>
          <p:cNvCxnSpPr/>
          <p:nvPr/>
        </p:nvCxnSpPr>
        <p:spPr>
          <a:xfrm rot="5400000" flipH="1" flipV="1">
            <a:off x="7608115" y="2464588"/>
            <a:ext cx="357190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"/>
          <p:cNvCxnSpPr/>
          <p:nvPr/>
        </p:nvCxnSpPr>
        <p:spPr>
          <a:xfrm rot="5400000" flipH="1" flipV="1">
            <a:off x="1178695" y="2464588"/>
            <a:ext cx="35719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Flecha abajo"/>
          <p:cNvSpPr/>
          <p:nvPr/>
        </p:nvSpPr>
        <p:spPr>
          <a:xfrm>
            <a:off x="4357686" y="3286124"/>
            <a:ext cx="357190" cy="1071570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38" name="37 Cerrar llave"/>
          <p:cNvSpPr/>
          <p:nvPr/>
        </p:nvSpPr>
        <p:spPr>
          <a:xfrm>
            <a:off x="5857884" y="1571612"/>
            <a:ext cx="71438" cy="500066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39" name="38 CuadroTexto"/>
          <p:cNvSpPr txBox="1"/>
          <p:nvPr/>
        </p:nvSpPr>
        <p:spPr>
          <a:xfrm>
            <a:off x="6101781" y="1571612"/>
            <a:ext cx="2470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2400" b="1" dirty="0" smtClean="0"/>
              <a:t>REGULACIÓN</a:t>
            </a:r>
            <a:endParaRPr lang="es-CR" sz="2400" b="1" dirty="0"/>
          </a:p>
        </p:txBody>
      </p:sp>
      <p:sp>
        <p:nvSpPr>
          <p:cNvPr id="40" name="39 CuadroTexto"/>
          <p:cNvSpPr txBox="1"/>
          <p:nvPr/>
        </p:nvSpPr>
        <p:spPr>
          <a:xfrm>
            <a:off x="3359448" y="4387342"/>
            <a:ext cx="22822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R" sz="2400" b="1" dirty="0" smtClean="0"/>
              <a:t>SUPERVISIÓN</a:t>
            </a:r>
            <a:endParaRPr lang="es-CR" sz="2400" b="1" dirty="0"/>
          </a:p>
        </p:txBody>
      </p:sp>
      <p:sp>
        <p:nvSpPr>
          <p:cNvPr id="41" name="40 Rectángulo"/>
          <p:cNvSpPr/>
          <p:nvPr/>
        </p:nvSpPr>
        <p:spPr>
          <a:xfrm>
            <a:off x="5214942" y="5072074"/>
            <a:ext cx="2143140" cy="85725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2000" b="1" dirty="0" smtClean="0"/>
              <a:t>Comité de Superintendentes</a:t>
            </a:r>
            <a:endParaRPr lang="es-CR" sz="2000" b="1" dirty="0"/>
          </a:p>
        </p:txBody>
      </p:sp>
      <p:sp>
        <p:nvSpPr>
          <p:cNvPr id="42" name="41 CuadroTexto"/>
          <p:cNvSpPr txBox="1"/>
          <p:nvPr/>
        </p:nvSpPr>
        <p:spPr>
          <a:xfrm>
            <a:off x="2571736" y="5143512"/>
            <a:ext cx="1714512" cy="646331"/>
          </a:xfrm>
          <a:prstGeom prst="rect">
            <a:avLst/>
          </a:prstGeom>
          <a:noFill/>
          <a:ln w="25400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R" b="1" dirty="0" smtClean="0"/>
              <a:t>Instancia de</a:t>
            </a:r>
          </a:p>
          <a:p>
            <a:pPr algn="ctr"/>
            <a:r>
              <a:rPr lang="es-CR" b="1" dirty="0" smtClean="0"/>
              <a:t>coordinación</a:t>
            </a:r>
            <a:endParaRPr lang="es-CR" b="1" dirty="0"/>
          </a:p>
        </p:txBody>
      </p:sp>
      <p:sp>
        <p:nvSpPr>
          <p:cNvPr id="43" name="42 Flecha derecha"/>
          <p:cNvSpPr/>
          <p:nvPr/>
        </p:nvSpPr>
        <p:spPr>
          <a:xfrm>
            <a:off x="4500562" y="5286388"/>
            <a:ext cx="500066" cy="285752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000250"/>
            <a:ext cx="8305800" cy="1752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s-ES_tradnl" sz="3600" dirty="0" smtClean="0">
                <a:solidFill>
                  <a:srgbClr val="10253F"/>
                </a:solidFill>
                <a:latin typeface="Optima" charset="0"/>
                <a:ea typeface="ＭＳ Ｐゴシック" charset="-128"/>
              </a:rPr>
              <a:t/>
            </a:r>
            <a:br>
              <a:rPr lang="es-ES_tradnl" sz="3600" dirty="0" smtClean="0">
                <a:solidFill>
                  <a:srgbClr val="10253F"/>
                </a:solidFill>
                <a:latin typeface="Optima" charset="0"/>
                <a:ea typeface="ＭＳ Ｐゴシック" charset="-128"/>
              </a:rPr>
            </a:br>
            <a:r>
              <a:rPr lang="es-ES_tradnl" sz="3600" b="1" dirty="0" smtClean="0">
                <a:solidFill>
                  <a:srgbClr val="10253F"/>
                </a:solidFill>
                <a:latin typeface="+mn-lt"/>
                <a:ea typeface="ＭＳ Ｐゴシック" charset="-128"/>
              </a:rPr>
              <a:t>Campaña </a:t>
            </a:r>
            <a:br>
              <a:rPr lang="es-ES_tradnl" sz="3600" b="1" dirty="0" smtClean="0">
                <a:solidFill>
                  <a:srgbClr val="10253F"/>
                </a:solidFill>
                <a:latin typeface="+mn-lt"/>
                <a:ea typeface="ＭＳ Ｐゴシック" charset="-128"/>
              </a:rPr>
            </a:br>
            <a:r>
              <a:rPr lang="es-ES_tradnl" sz="3600" b="1" dirty="0" smtClean="0">
                <a:solidFill>
                  <a:srgbClr val="10253F"/>
                </a:solidFill>
                <a:latin typeface="+mn-lt"/>
                <a:ea typeface="ＭＳ Ｐゴシック" charset="-128"/>
              </a:rPr>
              <a:t>Información y sensibilización del Mercado de Seguros en Costa </a:t>
            </a:r>
            <a:r>
              <a:rPr lang="es-ES_tradnl" sz="3600" b="1" dirty="0" smtClean="0">
                <a:solidFill>
                  <a:srgbClr val="10253F"/>
                </a:solidFill>
                <a:latin typeface="Optima" charset="0"/>
                <a:ea typeface="ＭＳ Ｐゴシック" charset="-128"/>
              </a:rPr>
              <a:t>Rica</a:t>
            </a:r>
            <a:endParaRPr lang="en-US" sz="3600" b="1" dirty="0" smtClean="0">
              <a:solidFill>
                <a:srgbClr val="10253F"/>
              </a:solidFill>
              <a:latin typeface="Optima" charset="0"/>
              <a:ea typeface="ＭＳ Ｐゴシック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00250" y="4953000"/>
            <a:ext cx="5238750" cy="1371600"/>
          </a:xfrm>
        </p:spPr>
        <p:txBody>
          <a:bodyPr anchor="ctr"/>
          <a:lstStyle/>
          <a:p>
            <a:pPr eaLnBrk="1" hangingPunct="1">
              <a:spcBef>
                <a:spcPct val="0"/>
              </a:spcBef>
            </a:pPr>
            <a:r>
              <a:rPr lang="en-US" altLang="ja-JP" sz="2400" b="1" smtClean="0">
                <a:solidFill>
                  <a:srgbClr val="10253F"/>
                </a:solidFill>
                <a:ea typeface="ＭＳ Ｐゴシック" charset="-128"/>
              </a:rPr>
              <a:t>Superintendencia General de Seguros</a:t>
            </a:r>
          </a:p>
        </p:txBody>
      </p:sp>
      <p:pic>
        <p:nvPicPr>
          <p:cNvPr id="4" name="3 Imagen" descr="plantilla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1 Título"/>
          <p:cNvSpPr txBox="1">
            <a:spLocks/>
          </p:cNvSpPr>
          <p:nvPr/>
        </p:nvSpPr>
        <p:spPr bwMode="auto">
          <a:xfrm>
            <a:off x="500034" y="428604"/>
            <a:ext cx="8229600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CR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pitchFamily="-106" charset="-128"/>
                <a:cs typeface="ＭＳ Ｐゴシック" pitchFamily="-106" charset="-128"/>
              </a:rPr>
              <a:t>Supervisión de Grupos Financieros</a:t>
            </a:r>
            <a:endParaRPr kumimoji="0" lang="es-CR" sz="40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" name="8 Marcador de contenido"/>
          <p:cNvSpPr txBox="1">
            <a:spLocks/>
          </p:cNvSpPr>
          <p:nvPr/>
        </p:nvSpPr>
        <p:spPr bwMode="auto">
          <a:xfrm>
            <a:off x="571472" y="1225512"/>
            <a:ext cx="8229600" cy="4972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41338" marR="0" lvl="0" indent="-541338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s-CR" sz="2400" dirty="0" smtClean="0">
              <a:solidFill>
                <a:schemeClr val="accent1">
                  <a:lumMod val="75000"/>
                </a:schemeClr>
              </a:solidFill>
              <a:latin typeface="+mn-lt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" name="8 Marcador de contenido"/>
          <p:cNvSpPr txBox="1">
            <a:spLocks/>
          </p:cNvSpPr>
          <p:nvPr/>
        </p:nvSpPr>
        <p:spPr bwMode="auto">
          <a:xfrm>
            <a:off x="500034" y="1500174"/>
            <a:ext cx="8229600" cy="4429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41338" marR="0" lvl="0" indent="-541338" algn="just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>
                  <a:lumMod val="75000"/>
                </a:schemeClr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s-CR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pitchFamily="-106" charset="-128"/>
                <a:cs typeface="ＭＳ Ｐゴシック" pitchFamily="-106" charset="-128"/>
              </a:rPr>
              <a:t>Regulación</a:t>
            </a:r>
            <a:r>
              <a:rPr kumimoji="0" lang="es-CR" sz="28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pitchFamily="-106" charset="-128"/>
                <a:cs typeface="ＭＳ Ｐゴシック" pitchFamily="-106" charset="-128"/>
              </a:rPr>
              <a:t> de Grupos Financieros (GF). (</a:t>
            </a:r>
            <a:r>
              <a:rPr kumimoji="0" lang="es-CR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pitchFamily="-106" charset="-128"/>
                <a:cs typeface="ＭＳ Ｐゴシック" pitchFamily="-106" charset="-128"/>
              </a:rPr>
              <a:t>Ley  7558) </a:t>
            </a:r>
          </a:p>
          <a:p>
            <a:pPr marL="998538" lvl="1" indent="-541338" algn="just"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es-CR" sz="2400" b="1" dirty="0" smtClean="0">
                <a:latin typeface="+mn-lt"/>
                <a:ea typeface="ＭＳ Ｐゴシック" pitchFamily="-106" charset="-128"/>
                <a:cs typeface="ＭＳ Ｐゴシック" pitchFamily="-106" charset="-128"/>
              </a:rPr>
              <a:t>Establece normas concretas para la regulación y supervisión de GF.</a:t>
            </a:r>
          </a:p>
          <a:p>
            <a:pPr marL="998538" lvl="1" indent="-541338" algn="just"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es-CR" sz="2400" b="1" dirty="0" smtClean="0">
                <a:latin typeface="+mn-lt"/>
                <a:ea typeface="ＭＳ Ｐゴシック" pitchFamily="-106" charset="-128"/>
                <a:cs typeface="ＭＳ Ｐゴシック" pitchFamily="-106" charset="-128"/>
              </a:rPr>
              <a:t>El grupo debe constituirse por una sociedad controladora (SC) y las subsidiarias de éste.</a:t>
            </a:r>
          </a:p>
          <a:p>
            <a:pPr marL="998538" lvl="1" indent="-541338" algn="just"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es-CR" sz="2400" b="1" dirty="0" smtClean="0">
                <a:latin typeface="+mn-lt"/>
                <a:ea typeface="ＭＳ Ｐゴシック" pitchFamily="-106" charset="-128"/>
                <a:cs typeface="ＭＳ Ｐゴシック" pitchFamily="-106" charset="-128"/>
              </a:rPr>
              <a:t>Puede autorizarse a sociedades extranjeras para que se integren al GF.</a:t>
            </a:r>
          </a:p>
          <a:p>
            <a:pPr marL="998538" lvl="1" indent="-541338" algn="just"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es-CR" sz="2400" b="1" dirty="0" smtClean="0">
                <a:latin typeface="+mn-lt"/>
                <a:ea typeface="ＭＳ Ｐゴシック" pitchFamily="-106" charset="-128"/>
                <a:cs typeface="ＭＳ Ｐゴシック" pitchFamily="-106" charset="-128"/>
              </a:rPr>
              <a:t>Las entidades de carácter no societario (cooperativas, mutuales etc.) están autorizadas a constituir se como controladora del grupo.</a:t>
            </a:r>
            <a:endParaRPr kumimoji="0" lang="es-CR" sz="2400" b="1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000250"/>
            <a:ext cx="8305800" cy="1752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s-ES_tradnl" sz="3600" dirty="0" smtClean="0">
                <a:solidFill>
                  <a:srgbClr val="10253F"/>
                </a:solidFill>
                <a:latin typeface="Optima" charset="0"/>
                <a:ea typeface="ＭＳ Ｐゴシック" charset="-128"/>
              </a:rPr>
              <a:t/>
            </a:r>
            <a:br>
              <a:rPr lang="es-ES_tradnl" sz="3600" dirty="0" smtClean="0">
                <a:solidFill>
                  <a:srgbClr val="10253F"/>
                </a:solidFill>
                <a:latin typeface="Optima" charset="0"/>
                <a:ea typeface="ＭＳ Ｐゴシック" charset="-128"/>
              </a:rPr>
            </a:br>
            <a:r>
              <a:rPr lang="es-ES_tradnl" sz="3600" b="1" dirty="0" smtClean="0">
                <a:solidFill>
                  <a:srgbClr val="10253F"/>
                </a:solidFill>
                <a:latin typeface="+mn-lt"/>
                <a:ea typeface="ＭＳ Ｐゴシック" charset="-128"/>
              </a:rPr>
              <a:t>Campaña </a:t>
            </a:r>
            <a:br>
              <a:rPr lang="es-ES_tradnl" sz="3600" b="1" dirty="0" smtClean="0">
                <a:solidFill>
                  <a:srgbClr val="10253F"/>
                </a:solidFill>
                <a:latin typeface="+mn-lt"/>
                <a:ea typeface="ＭＳ Ｐゴシック" charset="-128"/>
              </a:rPr>
            </a:br>
            <a:r>
              <a:rPr lang="es-ES_tradnl" sz="3600" b="1" dirty="0" smtClean="0">
                <a:solidFill>
                  <a:srgbClr val="10253F"/>
                </a:solidFill>
                <a:latin typeface="+mn-lt"/>
                <a:ea typeface="ＭＳ Ｐゴシック" charset="-128"/>
              </a:rPr>
              <a:t>Información y sensibilización del Mercado de Seguros en Costa </a:t>
            </a:r>
            <a:r>
              <a:rPr lang="es-ES_tradnl" sz="3600" b="1" dirty="0" smtClean="0">
                <a:solidFill>
                  <a:srgbClr val="10253F"/>
                </a:solidFill>
                <a:latin typeface="Optima" charset="0"/>
                <a:ea typeface="ＭＳ Ｐゴシック" charset="-128"/>
              </a:rPr>
              <a:t>Rica</a:t>
            </a:r>
            <a:endParaRPr lang="en-US" sz="3600" b="1" dirty="0" smtClean="0">
              <a:solidFill>
                <a:srgbClr val="10253F"/>
              </a:solidFill>
              <a:latin typeface="Optima" charset="0"/>
              <a:ea typeface="ＭＳ Ｐゴシック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00250" y="4953000"/>
            <a:ext cx="5238750" cy="1371600"/>
          </a:xfrm>
        </p:spPr>
        <p:txBody>
          <a:bodyPr anchor="ctr"/>
          <a:lstStyle/>
          <a:p>
            <a:pPr eaLnBrk="1" hangingPunct="1">
              <a:spcBef>
                <a:spcPct val="0"/>
              </a:spcBef>
            </a:pPr>
            <a:r>
              <a:rPr lang="en-US" altLang="ja-JP" sz="2400" b="1" smtClean="0">
                <a:solidFill>
                  <a:srgbClr val="10253F"/>
                </a:solidFill>
                <a:ea typeface="ＭＳ Ｐゴシック" charset="-128"/>
              </a:rPr>
              <a:t>Superintendencia General de Seguros</a:t>
            </a:r>
          </a:p>
        </p:txBody>
      </p:sp>
      <p:pic>
        <p:nvPicPr>
          <p:cNvPr id="4" name="3 Imagen" descr="plantilla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1 Título"/>
          <p:cNvSpPr txBox="1">
            <a:spLocks/>
          </p:cNvSpPr>
          <p:nvPr/>
        </p:nvSpPr>
        <p:spPr bwMode="auto">
          <a:xfrm>
            <a:off x="500034" y="428604"/>
            <a:ext cx="8229600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2500"/>
          </a:bodyPr>
          <a:lstStyle/>
          <a:p>
            <a:pPr lvl="0" algn="ctr">
              <a:defRPr/>
            </a:pPr>
            <a:r>
              <a:rPr lang="es-CR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-106" charset="-128"/>
                <a:cs typeface="ＭＳ Ｐゴシック" pitchFamily="-106" charset="-128"/>
              </a:rPr>
              <a:t>Supervisión de Grupos Financieros</a:t>
            </a:r>
            <a:endParaRPr lang="es-CR" sz="4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" name="8 Marcador de contenido"/>
          <p:cNvSpPr txBox="1">
            <a:spLocks/>
          </p:cNvSpPr>
          <p:nvPr/>
        </p:nvSpPr>
        <p:spPr bwMode="auto">
          <a:xfrm>
            <a:off x="571472" y="1225512"/>
            <a:ext cx="8229600" cy="4972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41338" marR="0" lvl="0" indent="-541338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s-CR" sz="2400" dirty="0" smtClean="0">
              <a:solidFill>
                <a:schemeClr val="accent1">
                  <a:lumMod val="75000"/>
                </a:schemeClr>
              </a:solidFill>
              <a:latin typeface="+mn-lt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" name="8 Marcador de contenido"/>
          <p:cNvSpPr txBox="1">
            <a:spLocks/>
          </p:cNvSpPr>
          <p:nvPr/>
        </p:nvSpPr>
        <p:spPr bwMode="auto">
          <a:xfrm>
            <a:off x="500034" y="1571612"/>
            <a:ext cx="8229600" cy="4357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41338" marR="0" lvl="0" indent="-541338" algn="just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>
                  <a:lumMod val="75000"/>
                </a:schemeClr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s-CR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pitchFamily="-106" charset="-128"/>
                <a:cs typeface="ＭＳ Ｐゴシック" pitchFamily="-106" charset="-128"/>
              </a:rPr>
              <a:t>El</a:t>
            </a:r>
            <a:r>
              <a:rPr kumimoji="0" lang="es-CR" sz="28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pitchFamily="-106" charset="-128"/>
                <a:cs typeface="ＭＳ Ｐゴシック" pitchFamily="-106" charset="-128"/>
              </a:rPr>
              <a:t> concepto de </a:t>
            </a:r>
            <a:r>
              <a:rPr kumimoji="0" lang="es-CR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pitchFamily="-106" charset="-128"/>
                <a:cs typeface="ＭＳ Ｐゴシック" pitchFamily="-106" charset="-128"/>
              </a:rPr>
              <a:t>Sociedad Controladora:</a:t>
            </a:r>
          </a:p>
          <a:p>
            <a:pPr marL="998538" lvl="1" indent="-541338" algn="just"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es-CR" sz="2400" b="1" dirty="0" smtClean="0">
                <a:latin typeface="+mn-lt"/>
                <a:ea typeface="ＭＳ Ｐゴシック" pitchFamily="-106" charset="-128"/>
                <a:cs typeface="ＭＳ Ｐゴシック" pitchFamily="-106" charset="-128"/>
              </a:rPr>
              <a:t>Sociedades anónimas de objeto único: administrador de las acciones de las entidades que conforman el GF.</a:t>
            </a:r>
          </a:p>
          <a:p>
            <a:pPr marL="998538" lvl="1" indent="-541338" algn="just"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es-CR" sz="2400" b="1" dirty="0" smtClean="0">
                <a:latin typeface="+mn-lt"/>
                <a:ea typeface="ＭＳ Ｐゴシック" pitchFamily="-106" charset="-128"/>
                <a:cs typeface="ＭＳ Ｐゴシック" pitchFamily="-106" charset="-128"/>
              </a:rPr>
              <a:t>Custodia independiente de las acciones.</a:t>
            </a:r>
          </a:p>
          <a:p>
            <a:pPr marL="998538" lvl="1" indent="-541338" algn="just"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es-CR" sz="2400" b="1" dirty="0" smtClean="0">
                <a:latin typeface="+mn-lt"/>
                <a:ea typeface="ＭＳ Ｐゴシック" pitchFamily="-106" charset="-128"/>
                <a:cs typeface="ＭＳ Ｐゴシック" pitchFamily="-106" charset="-128"/>
              </a:rPr>
              <a:t>No puede realizar actividades propias de las entidades financieras que conforman el grupo.</a:t>
            </a:r>
          </a:p>
          <a:p>
            <a:pPr marL="998538" lvl="1" indent="-541338" algn="just"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es-CR" sz="2400" b="1" dirty="0" smtClean="0">
                <a:latin typeface="+mn-lt"/>
                <a:ea typeface="ＭＳ Ｐゴシック" pitchFamily="-106" charset="-128"/>
                <a:cs typeface="ＭＳ Ｐゴシック" pitchFamily="-106" charset="-128"/>
              </a:rPr>
              <a:t>Será propietaria de al menos el 25% del capital de las entidades que conforman el grupo.</a:t>
            </a:r>
          </a:p>
          <a:p>
            <a:pPr marL="998538" lvl="1" indent="-541338" algn="just"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es-CR" sz="2400" b="1" dirty="0" smtClean="0">
                <a:latin typeface="+mn-lt"/>
                <a:ea typeface="ＭＳ Ｐゴシック" pitchFamily="-106" charset="-128"/>
                <a:cs typeface="ＭＳ Ｐゴシック" pitchFamily="-106" charset="-128"/>
              </a:rPr>
              <a:t>Responde solidaria e ilimitadamente por el cumplimiento de las obligaciones de sus subsidiarias.</a:t>
            </a:r>
          </a:p>
          <a:p>
            <a:pPr marL="998538" lvl="1" indent="-541338" algn="just">
              <a:spcBef>
                <a:spcPct val="20000"/>
              </a:spcBef>
              <a:buClr>
                <a:schemeClr val="tx2">
                  <a:lumMod val="75000"/>
                </a:schemeClr>
              </a:buClr>
              <a:buFont typeface="Wingdings" pitchFamily="2" charset="2"/>
              <a:buChar char="ü"/>
              <a:defRPr/>
            </a:pPr>
            <a:endParaRPr kumimoji="0" lang="es-CR" sz="2400" b="1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000250"/>
            <a:ext cx="8305800" cy="1752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s-ES_tradnl" sz="3600" dirty="0" smtClean="0">
                <a:solidFill>
                  <a:srgbClr val="10253F"/>
                </a:solidFill>
                <a:latin typeface="Optima" charset="0"/>
                <a:ea typeface="ＭＳ Ｐゴシック" charset="-128"/>
              </a:rPr>
              <a:t/>
            </a:r>
            <a:br>
              <a:rPr lang="es-ES_tradnl" sz="3600" dirty="0" smtClean="0">
                <a:solidFill>
                  <a:srgbClr val="10253F"/>
                </a:solidFill>
                <a:latin typeface="Optima" charset="0"/>
                <a:ea typeface="ＭＳ Ｐゴシック" charset="-128"/>
              </a:rPr>
            </a:br>
            <a:r>
              <a:rPr lang="es-ES_tradnl" sz="3600" b="1" dirty="0" smtClean="0">
                <a:solidFill>
                  <a:srgbClr val="10253F"/>
                </a:solidFill>
                <a:latin typeface="+mn-lt"/>
                <a:ea typeface="ＭＳ Ｐゴシック" charset="-128"/>
              </a:rPr>
              <a:t>Campaña </a:t>
            </a:r>
            <a:br>
              <a:rPr lang="es-ES_tradnl" sz="3600" b="1" dirty="0" smtClean="0">
                <a:solidFill>
                  <a:srgbClr val="10253F"/>
                </a:solidFill>
                <a:latin typeface="+mn-lt"/>
                <a:ea typeface="ＭＳ Ｐゴシック" charset="-128"/>
              </a:rPr>
            </a:br>
            <a:r>
              <a:rPr lang="es-ES_tradnl" sz="3600" b="1" dirty="0" smtClean="0">
                <a:solidFill>
                  <a:srgbClr val="10253F"/>
                </a:solidFill>
                <a:latin typeface="+mn-lt"/>
                <a:ea typeface="ＭＳ Ｐゴシック" charset="-128"/>
              </a:rPr>
              <a:t>Información y sensibilización del Mercado de Seguros en Costa </a:t>
            </a:r>
            <a:r>
              <a:rPr lang="es-ES_tradnl" sz="3600" b="1" dirty="0" smtClean="0">
                <a:solidFill>
                  <a:srgbClr val="10253F"/>
                </a:solidFill>
                <a:latin typeface="Optima" charset="0"/>
                <a:ea typeface="ＭＳ Ｐゴシック" charset="-128"/>
              </a:rPr>
              <a:t>Rica</a:t>
            </a:r>
            <a:endParaRPr lang="en-US" sz="3600" b="1" dirty="0" smtClean="0">
              <a:solidFill>
                <a:srgbClr val="10253F"/>
              </a:solidFill>
              <a:latin typeface="Optima" charset="0"/>
              <a:ea typeface="ＭＳ Ｐゴシック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00250" y="4953000"/>
            <a:ext cx="5238750" cy="1371600"/>
          </a:xfrm>
        </p:spPr>
        <p:txBody>
          <a:bodyPr anchor="ctr"/>
          <a:lstStyle/>
          <a:p>
            <a:pPr eaLnBrk="1" hangingPunct="1">
              <a:spcBef>
                <a:spcPct val="0"/>
              </a:spcBef>
            </a:pPr>
            <a:r>
              <a:rPr lang="en-US" altLang="ja-JP" sz="2400" b="1" smtClean="0">
                <a:solidFill>
                  <a:srgbClr val="10253F"/>
                </a:solidFill>
                <a:ea typeface="ＭＳ Ｐゴシック" charset="-128"/>
              </a:rPr>
              <a:t>Superintendencia General de Seguros</a:t>
            </a:r>
          </a:p>
        </p:txBody>
      </p:sp>
      <p:pic>
        <p:nvPicPr>
          <p:cNvPr id="4" name="3 Imagen" descr="plantilla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1 Título"/>
          <p:cNvSpPr txBox="1">
            <a:spLocks/>
          </p:cNvSpPr>
          <p:nvPr/>
        </p:nvSpPr>
        <p:spPr bwMode="auto">
          <a:xfrm>
            <a:off x="500034" y="428604"/>
            <a:ext cx="8229600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2500"/>
          </a:bodyPr>
          <a:lstStyle/>
          <a:p>
            <a:pPr lvl="0" algn="ctr">
              <a:defRPr/>
            </a:pPr>
            <a:r>
              <a:rPr lang="es-CR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-106" charset="-128"/>
                <a:cs typeface="ＭＳ Ｐゴシック" pitchFamily="-106" charset="-128"/>
              </a:rPr>
              <a:t>Supervisión de Grupos Financieros</a:t>
            </a:r>
            <a:endParaRPr lang="es-CR" sz="4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" name="8 Marcador de contenido"/>
          <p:cNvSpPr txBox="1">
            <a:spLocks/>
          </p:cNvSpPr>
          <p:nvPr/>
        </p:nvSpPr>
        <p:spPr bwMode="auto">
          <a:xfrm>
            <a:off x="571472" y="1225512"/>
            <a:ext cx="8229600" cy="4972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41338" marR="0" lvl="0" indent="-541338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s-CR" sz="2400" dirty="0" smtClean="0">
              <a:solidFill>
                <a:schemeClr val="accent1">
                  <a:lumMod val="75000"/>
                </a:schemeClr>
              </a:solidFill>
              <a:latin typeface="+mn-lt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" name="8 Marcador de contenido"/>
          <p:cNvSpPr txBox="1">
            <a:spLocks/>
          </p:cNvSpPr>
          <p:nvPr/>
        </p:nvSpPr>
        <p:spPr bwMode="auto">
          <a:xfrm>
            <a:off x="500034" y="1785927"/>
            <a:ext cx="8229600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41338" marR="0" lvl="0" indent="-541338" algn="just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>
                  <a:lumMod val="75000"/>
                </a:schemeClr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s-CR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pitchFamily="-106" charset="-128"/>
                <a:cs typeface="ＭＳ Ｐゴシック" pitchFamily="-106" charset="-128"/>
              </a:rPr>
              <a:t>Deberes de la Sociedad Controladora:</a:t>
            </a:r>
          </a:p>
          <a:p>
            <a:pPr marL="914400" lvl="1" indent="-457200" algn="just">
              <a:buFont typeface="+mj-lt"/>
              <a:buAutoNum type="alphaLcParenR"/>
            </a:pPr>
            <a:r>
              <a:rPr lang="es-ES" sz="2400" b="1" dirty="0" smtClean="0">
                <a:latin typeface="+mn-lt"/>
                <a:ea typeface="ＭＳ Ｐゴシック" pitchFamily="-106" charset="-128"/>
                <a:cs typeface="ＭＳ Ｐゴシック" pitchFamily="-106" charset="-128"/>
              </a:rPr>
              <a:t>Consolida y suministrar estados financieros del grupo.</a:t>
            </a:r>
          </a:p>
          <a:p>
            <a:pPr marL="914400" lvl="1" indent="-457200" algn="just">
              <a:buFont typeface="+mj-lt"/>
              <a:buAutoNum type="alphaLcParenR"/>
            </a:pPr>
            <a:r>
              <a:rPr lang="es-ES" sz="2400" b="1" dirty="0" smtClean="0">
                <a:latin typeface="+mn-lt"/>
                <a:ea typeface="ＭＳ Ｐゴシック" pitchFamily="-106" charset="-128"/>
                <a:cs typeface="ＭＳ Ｐゴシック" pitchFamily="-106" charset="-128"/>
              </a:rPr>
              <a:t>Suministrar información de:</a:t>
            </a:r>
          </a:p>
          <a:p>
            <a:pPr marL="1428750" lvl="2" indent="-514350" algn="just">
              <a:buFont typeface="+mj-lt"/>
              <a:buAutoNum type="romanLcPeriod"/>
            </a:pPr>
            <a:r>
              <a:rPr lang="es-ES" sz="2400" b="1" dirty="0" smtClean="0">
                <a:latin typeface="+mn-lt"/>
                <a:ea typeface="ＭＳ Ｐゴシック" pitchFamily="-106" charset="-128"/>
                <a:cs typeface="ＭＳ Ｐゴシック" pitchFamily="-106" charset="-128"/>
              </a:rPr>
              <a:t>operaciones </a:t>
            </a:r>
            <a:r>
              <a:rPr lang="es-ES" sz="2400" b="1" dirty="0" err="1" smtClean="0">
                <a:latin typeface="+mn-lt"/>
                <a:ea typeface="ＭＳ Ｐゴシック" pitchFamily="-106" charset="-128"/>
                <a:cs typeface="ＭＳ Ｐゴシック" pitchFamily="-106" charset="-128"/>
              </a:rPr>
              <a:t>intra</a:t>
            </a:r>
            <a:r>
              <a:rPr lang="es-ES" sz="2400" b="1" dirty="0" smtClean="0">
                <a:latin typeface="+mn-lt"/>
                <a:ea typeface="ＭＳ Ｐゴシック" pitchFamily="-106" charset="-128"/>
                <a:cs typeface="ＭＳ Ｐゴシック" pitchFamily="-106" charset="-128"/>
              </a:rPr>
              <a:t> grupo.</a:t>
            </a:r>
          </a:p>
          <a:p>
            <a:pPr marL="1428750" lvl="2" indent="-514350" algn="just">
              <a:buFont typeface="+mj-lt"/>
              <a:buAutoNum type="romanLcPeriod"/>
            </a:pPr>
            <a:r>
              <a:rPr lang="es-ES" sz="2400" b="1" dirty="0" smtClean="0">
                <a:latin typeface="+mn-lt"/>
                <a:ea typeface="ＭＳ Ｐゴシック" pitchFamily="-106" charset="-128"/>
                <a:cs typeface="ＭＳ Ｐゴシック" pitchFamily="-106" charset="-128"/>
              </a:rPr>
              <a:t>composición del capital social del GF.</a:t>
            </a:r>
          </a:p>
          <a:p>
            <a:pPr marL="1428750" lvl="2" indent="-514350" algn="just">
              <a:buFont typeface="+mj-lt"/>
              <a:buAutoNum type="romanLcPeriod"/>
            </a:pPr>
            <a:r>
              <a:rPr lang="es-ES" sz="2400" b="1" dirty="0" smtClean="0">
                <a:latin typeface="+mn-lt"/>
                <a:ea typeface="ＭＳ Ｐゴシック" pitchFamily="-106" charset="-128"/>
                <a:cs typeface="ＭＳ Ｐゴシック" pitchFamily="-106" charset="-128"/>
              </a:rPr>
              <a:t>calidad, el riesgo y la diversificación de activos.</a:t>
            </a:r>
          </a:p>
          <a:p>
            <a:pPr marL="914400" lvl="1" indent="-457200" algn="just">
              <a:buFont typeface="+mj-lt"/>
              <a:buAutoNum type="alphaLcParenR"/>
            </a:pPr>
            <a:r>
              <a:rPr lang="es-ES" sz="2400" b="1" dirty="0" smtClean="0">
                <a:latin typeface="+mn-lt"/>
                <a:ea typeface="ＭＳ Ｐゴシック" pitchFamily="-106" charset="-128"/>
                <a:cs typeface="ＭＳ Ｐゴシック" pitchFamily="-106" charset="-128"/>
              </a:rPr>
              <a:t>Prohibición de realizar operaciones </a:t>
            </a:r>
            <a:r>
              <a:rPr lang="es-ES" sz="2400" b="1" dirty="0" err="1" smtClean="0">
                <a:latin typeface="+mn-lt"/>
                <a:ea typeface="ＭＳ Ｐゴシック" pitchFamily="-106" charset="-128"/>
                <a:cs typeface="ＭＳ Ｐゴシック" pitchFamily="-106" charset="-128"/>
              </a:rPr>
              <a:t>intragrupo</a:t>
            </a:r>
            <a:r>
              <a:rPr lang="es-ES" sz="2400" b="1" dirty="0" smtClean="0">
                <a:latin typeface="+mn-lt"/>
                <a:ea typeface="ＭＳ Ｐゴシック" pitchFamily="-106" charset="-128"/>
                <a:cs typeface="ＭＳ Ｐゴシック" pitchFamily="-106" charset="-128"/>
              </a:rPr>
              <a:t> en condiciones diferentes de aquellas en que las realiza con terceros. (Precios de transferencia)</a:t>
            </a:r>
          </a:p>
          <a:p>
            <a:pPr marL="914400" lvl="1" indent="-457200" algn="just">
              <a:buFont typeface="+mj-lt"/>
              <a:buAutoNum type="alphaLcParenR"/>
            </a:pPr>
            <a:r>
              <a:rPr lang="es-ES" sz="2400" b="1" dirty="0" smtClean="0">
                <a:latin typeface="+mn-lt"/>
                <a:ea typeface="ＭＳ Ｐゴシック" pitchFamily="-106" charset="-128"/>
                <a:cs typeface="ＭＳ Ｐゴシック" pitchFamily="-106" charset="-128"/>
              </a:rPr>
              <a:t>Subsidiarias no pueden constituir empresas adicionales.</a:t>
            </a:r>
          </a:p>
          <a:p>
            <a:pPr lvl="1"/>
            <a:endParaRPr lang="es-CR" sz="2400" b="1" dirty="0" smtClean="0">
              <a:latin typeface="+mn-lt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oficial SUGESE</Template>
  <TotalTime>567</TotalTime>
  <Words>1073</Words>
  <Application>Microsoft Office PowerPoint</Application>
  <PresentationFormat>Presentación en pantalla (4:3)</PresentationFormat>
  <Paragraphs>173</Paragraphs>
  <Slides>17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Tema de Office</vt:lpstr>
      <vt:lpstr> Campaña  Información y sensibilización del Mercado de Seguros en Costa Rica</vt:lpstr>
      <vt:lpstr> Campaña  Información y sensibilización del Mercado de Seguros en Costa Rica</vt:lpstr>
      <vt:lpstr> Campaña  Información y sensibilización del Mercado de Seguros en Costa Rica</vt:lpstr>
      <vt:lpstr> Campaña  Información y sensibilización del Mercado de Seguros en Costa Rica</vt:lpstr>
      <vt:lpstr> Campaña  Información y sensibilización del Mercado de Seguros en Costa Rica</vt:lpstr>
      <vt:lpstr>En Resumen</vt:lpstr>
      <vt:lpstr> Campaña  Información y sensibilización del Mercado de Seguros en Costa Rica</vt:lpstr>
      <vt:lpstr> Campaña  Información y sensibilización del Mercado de Seguros en Costa Rica</vt:lpstr>
      <vt:lpstr> Campaña  Información y sensibilización del Mercado de Seguros en Costa Rica</vt:lpstr>
      <vt:lpstr> Campaña  Información y sensibilización del Mercado de Seguros en Costa Rica</vt:lpstr>
      <vt:lpstr> Campaña  Información y sensibilización del Mercado de Seguros en Costa Rica</vt:lpstr>
      <vt:lpstr> Campaña  Información y sensibilización del Mercado de Seguros en Costa Rica</vt:lpstr>
      <vt:lpstr> Campaña  Información y sensibilización del Mercado de Seguros en Costa Rica</vt:lpstr>
      <vt:lpstr>Supervisión de Grupos Financieros</vt:lpstr>
      <vt:lpstr> Campaña  Información y sensibilización del Mercado de Seguros en Costa Rica</vt:lpstr>
      <vt:lpstr> Campaña  Información y sensibilización del Mercado de Seguros en Costa Rica</vt:lpstr>
      <vt:lpstr>Agenda pendiente</vt:lpstr>
    </vt:vector>
  </TitlesOfParts>
  <Company>BCCR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Campaña  Información y sensibilización del Mercado de Seguros en Costa Rica</dc:title>
  <dc:creator>Celia González Haug</dc:creator>
  <cp:lastModifiedBy>Javier Cascante Elizondo</cp:lastModifiedBy>
  <cp:revision>64</cp:revision>
  <dcterms:created xsi:type="dcterms:W3CDTF">2010-04-13T20:34:26Z</dcterms:created>
  <dcterms:modified xsi:type="dcterms:W3CDTF">2010-04-19T12:07:27Z</dcterms:modified>
</cp:coreProperties>
</file>