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5.xml" ContentType="application/vnd.openxmlformats-officedocument.drawingml.chart+xml"/>
  <Override PartName="/ppt/notesSlides/notesSlide5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53.xml" ContentType="application/vnd.openxmlformats-officedocument.presentationml.notesSlide+xml"/>
  <Override PartName="/ppt/charts/chart8.xml" ContentType="application/vnd.openxmlformats-officedocument.drawingml.chart+xml"/>
  <Override PartName="/ppt/notesSlides/notesSlide54.xml" ContentType="application/vnd.openxmlformats-officedocument.presentationml.notesSlide+xml"/>
  <Override PartName="/ppt/charts/chart9.xml" ContentType="application/vnd.openxmlformats-officedocument.drawingml.chart+xml"/>
  <Override PartName="/ppt/notesSlides/notesSlide55.xml" ContentType="application/vnd.openxmlformats-officedocument.presentationml.notesSlide+xml"/>
  <Override PartName="/ppt/charts/chart10.xml" ContentType="application/vnd.openxmlformats-officedocument.drawingml.chart+xml"/>
  <Override PartName="/ppt/notesSlides/notesSlide56.xml" ContentType="application/vnd.openxmlformats-officedocument.presentationml.notesSlide+xml"/>
  <Override PartName="/ppt/charts/chart11.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8" r:id="rId2"/>
    <p:sldId id="263" r:id="rId3"/>
    <p:sldId id="437" r:id="rId4"/>
    <p:sldId id="448" r:id="rId5"/>
    <p:sldId id="449" r:id="rId6"/>
    <p:sldId id="478" r:id="rId7"/>
    <p:sldId id="450" r:id="rId8"/>
    <p:sldId id="474" r:id="rId9"/>
    <p:sldId id="475" r:id="rId10"/>
    <p:sldId id="476" r:id="rId11"/>
    <p:sldId id="477" r:id="rId12"/>
    <p:sldId id="454" r:id="rId13"/>
    <p:sldId id="455" r:id="rId14"/>
    <p:sldId id="473" r:id="rId15"/>
    <p:sldId id="457" r:id="rId16"/>
    <p:sldId id="458" r:id="rId17"/>
    <p:sldId id="459" r:id="rId18"/>
    <p:sldId id="460" r:id="rId19"/>
    <p:sldId id="461" r:id="rId20"/>
    <p:sldId id="463" r:id="rId21"/>
    <p:sldId id="464" r:id="rId22"/>
    <p:sldId id="466" r:id="rId23"/>
    <p:sldId id="438" r:id="rId24"/>
    <p:sldId id="429" r:id="rId25"/>
    <p:sldId id="467" r:id="rId26"/>
    <p:sldId id="447" r:id="rId27"/>
    <p:sldId id="371" r:id="rId28"/>
    <p:sldId id="372" r:id="rId29"/>
    <p:sldId id="373" r:id="rId30"/>
    <p:sldId id="374" r:id="rId31"/>
    <p:sldId id="377" r:id="rId32"/>
    <p:sldId id="378" r:id="rId33"/>
    <p:sldId id="379" r:id="rId34"/>
    <p:sldId id="380" r:id="rId35"/>
    <p:sldId id="381" r:id="rId36"/>
    <p:sldId id="382" r:id="rId37"/>
    <p:sldId id="383" r:id="rId38"/>
    <p:sldId id="384" r:id="rId39"/>
    <p:sldId id="385" r:id="rId40"/>
    <p:sldId id="386" r:id="rId41"/>
    <p:sldId id="387" r:id="rId42"/>
    <p:sldId id="408" r:id="rId43"/>
    <p:sldId id="409" r:id="rId44"/>
    <p:sldId id="439" r:id="rId45"/>
    <p:sldId id="337" r:id="rId46"/>
    <p:sldId id="430" r:id="rId47"/>
    <p:sldId id="268" r:id="rId48"/>
    <p:sldId id="426" r:id="rId49"/>
    <p:sldId id="427" r:id="rId50"/>
    <p:sldId id="345" r:id="rId51"/>
    <p:sldId id="346" r:id="rId52"/>
    <p:sldId id="347" r:id="rId53"/>
    <p:sldId id="348" r:id="rId54"/>
    <p:sldId id="349" r:id="rId55"/>
    <p:sldId id="350" r:id="rId56"/>
    <p:sldId id="359" r:id="rId57"/>
    <p:sldId id="360" r:id="rId58"/>
    <p:sldId id="361" r:id="rId59"/>
    <p:sldId id="363" r:id="rId60"/>
    <p:sldId id="431" r:id="rId61"/>
    <p:sldId id="432" r:id="rId62"/>
    <p:sldId id="433" r:id="rId63"/>
    <p:sldId id="434" r:id="rId64"/>
    <p:sldId id="435" r:id="rId65"/>
    <p:sldId id="436" r:id="rId66"/>
    <p:sldId id="351" r:id="rId67"/>
    <p:sldId id="27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5477"/>
    <a:srgbClr val="BB391F"/>
    <a:srgbClr val="9E301A"/>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8720" autoAdjust="0"/>
    <p:restoredTop sz="70355" autoAdjust="0"/>
  </p:normalViewPr>
  <p:slideViewPr>
    <p:cSldViewPr>
      <p:cViewPr>
        <p:scale>
          <a:sx n="90" d="100"/>
          <a:sy n="90" d="100"/>
        </p:scale>
        <p:origin x="-1650" y="648"/>
      </p:cViewPr>
      <p:guideLst>
        <p:guide orient="horz" pos="2160"/>
        <p:guide pos="2880"/>
      </p:guideLst>
    </p:cSldViewPr>
  </p:slideViewPr>
  <p:notesTextViewPr>
    <p:cViewPr>
      <p:scale>
        <a:sx n="1" d="1"/>
        <a:sy n="1" d="1"/>
      </p:scale>
      <p:origin x="0" y="0"/>
    </p:cViewPr>
  </p:notesTextViewPr>
  <p:sorterViewPr>
    <p:cViewPr>
      <p:scale>
        <a:sx n="120" d="100"/>
        <a:sy n="120" d="100"/>
      </p:scale>
      <p:origin x="0" y="378"/>
    </p:cViewPr>
  </p:sorterViewPr>
  <p:notesViewPr>
    <p:cSldViewPr>
      <p:cViewPr>
        <p:scale>
          <a:sx n="120" d="100"/>
          <a:sy n="120" d="100"/>
        </p:scale>
        <p:origin x="-2082" y="89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Hoja1!$B$1</c:f>
              <c:strCache>
                <c:ptCount val="1"/>
                <c:pt idx="0">
                  <c:v>Aseguradoras de capital nacional</c:v>
                </c:pt>
              </c:strCache>
            </c:strRef>
          </c:tx>
          <c:spPr>
            <a:ln w="38100">
              <a:noFill/>
            </a:ln>
          </c:spPr>
          <c:invertIfNegative val="0"/>
          <c:dLbls>
            <c:dLbl>
              <c:idx val="0"/>
              <c:layout/>
              <c:showLegendKey val="0"/>
              <c:showVal val="1"/>
              <c:showCatName val="0"/>
              <c:showSerName val="0"/>
              <c:showPercent val="0"/>
              <c:showBubbleSize val="0"/>
            </c:dLbl>
            <c:dLbl>
              <c:idx val="12"/>
              <c:layout/>
              <c:showLegendKey val="0"/>
              <c:showVal val="1"/>
              <c:showCatName val="0"/>
              <c:showSerName val="0"/>
              <c:showPercent val="0"/>
              <c:showBubbleSize val="0"/>
            </c:dLbl>
            <c:dLbl>
              <c:idx val="15"/>
              <c:showLegendKey val="0"/>
              <c:showVal val="1"/>
              <c:showCatName val="0"/>
              <c:showSerName val="0"/>
              <c:showPercent val="0"/>
              <c:showBubbleSize val="0"/>
            </c:dLbl>
            <c:spPr>
              <a:noFill/>
            </c:spPr>
            <c:txPr>
              <a:bodyPr/>
              <a:lstStyle/>
              <a:p>
                <a:pPr algn="ctr">
                  <a:defRPr lang="es-MX" sz="1400" b="1" i="0" u="none" strike="noStrike" kern="1200" baseline="0">
                    <a:solidFill>
                      <a:prstClr val="white"/>
                    </a:solidFill>
                    <a:latin typeface="Times New Roman" pitchFamily="18" charset="0"/>
                    <a:ea typeface="+mn-ea"/>
                    <a:cs typeface="Times New Roman" pitchFamily="18" charset="0"/>
                  </a:defRPr>
                </a:pPr>
                <a:endParaRPr lang="es-MX"/>
              </a:p>
            </c:txPr>
            <c:showLegendKey val="0"/>
            <c:showVal val="0"/>
            <c:showCatName val="0"/>
            <c:showSerName val="0"/>
            <c:showPercent val="0"/>
            <c:showBubbleSize val="0"/>
          </c:dLbls>
          <c:cat>
            <c:strRef>
              <c:f>Hoja1!$A$2:$A$14</c:f>
              <c:strCache>
                <c:ptCount val="13"/>
                <c:pt idx="0">
                  <c:v>2000   (70)</c:v>
                </c:pt>
                <c:pt idx="1">
                  <c:v>2001   (70)</c:v>
                </c:pt>
                <c:pt idx="2">
                  <c:v>2002   (81)</c:v>
                </c:pt>
                <c:pt idx="3">
                  <c:v>2003   (85)</c:v>
                </c:pt>
                <c:pt idx="4">
                  <c:v>2004   (87)</c:v>
                </c:pt>
                <c:pt idx="5">
                  <c:v>2005   (86)</c:v>
                </c:pt>
                <c:pt idx="6">
                  <c:v>2006   (91)</c:v>
                </c:pt>
                <c:pt idx="7">
                  <c:v>2007 (95)</c:v>
                </c:pt>
                <c:pt idx="8">
                  <c:v>2008 (100)</c:v>
                </c:pt>
                <c:pt idx="9">
                  <c:v>2009 (98)</c:v>
                </c:pt>
                <c:pt idx="10">
                  <c:v>2010 (99)</c:v>
                </c:pt>
                <c:pt idx="11">
                  <c:v>2011 (102)</c:v>
                </c:pt>
                <c:pt idx="12">
                  <c:v>2012 (104)</c:v>
                </c:pt>
              </c:strCache>
            </c:strRef>
          </c:cat>
          <c:val>
            <c:numRef>
              <c:f>Hoja1!$B$2:$B$14</c:f>
              <c:numCache>
                <c:formatCode>General</c:formatCode>
                <c:ptCount val="13"/>
                <c:pt idx="0">
                  <c:v>40</c:v>
                </c:pt>
                <c:pt idx="1">
                  <c:v>37</c:v>
                </c:pt>
                <c:pt idx="2">
                  <c:v>41</c:v>
                </c:pt>
                <c:pt idx="3">
                  <c:v>45</c:v>
                </c:pt>
                <c:pt idx="4">
                  <c:v>42</c:v>
                </c:pt>
                <c:pt idx="5">
                  <c:v>40</c:v>
                </c:pt>
                <c:pt idx="6">
                  <c:v>40</c:v>
                </c:pt>
                <c:pt idx="7">
                  <c:v>41</c:v>
                </c:pt>
                <c:pt idx="8">
                  <c:v>41</c:v>
                </c:pt>
                <c:pt idx="9">
                  <c:v>41</c:v>
                </c:pt>
                <c:pt idx="10">
                  <c:v>41</c:v>
                </c:pt>
                <c:pt idx="11">
                  <c:v>43</c:v>
                </c:pt>
                <c:pt idx="12">
                  <c:v>45</c:v>
                </c:pt>
              </c:numCache>
            </c:numRef>
          </c:val>
        </c:ser>
        <c:ser>
          <c:idx val="1"/>
          <c:order val="1"/>
          <c:tx>
            <c:strRef>
              <c:f>Hoja1!$C$1</c:f>
              <c:strCache>
                <c:ptCount val="1"/>
                <c:pt idx="0">
                  <c:v>Aseguradoras filiales</c:v>
                </c:pt>
              </c:strCache>
            </c:strRef>
          </c:tx>
          <c:spPr>
            <a:ln w="38100">
              <a:noFill/>
            </a:ln>
          </c:spPr>
          <c:invertIfNegative val="0"/>
          <c:dLbls>
            <c:dLbl>
              <c:idx val="0"/>
              <c:layout/>
              <c:showLegendKey val="0"/>
              <c:showVal val="1"/>
              <c:showCatName val="0"/>
              <c:showSerName val="0"/>
              <c:showPercent val="0"/>
              <c:showBubbleSize val="0"/>
            </c:dLbl>
            <c:dLbl>
              <c:idx val="12"/>
              <c:layout/>
              <c:showLegendKey val="0"/>
              <c:showVal val="1"/>
              <c:showCatName val="0"/>
              <c:showSerName val="0"/>
              <c:showPercent val="0"/>
              <c:showBubbleSize val="0"/>
            </c:dLbl>
            <c:dLbl>
              <c:idx val="15"/>
              <c:spPr>
                <a:solidFill>
                  <a:schemeClr val="bg1">
                    <a:lumMod val="95000"/>
                  </a:schemeClr>
                </a:solidFill>
              </c:spPr>
              <c:txPr>
                <a:bodyPr/>
                <a:lstStyle/>
                <a:p>
                  <a:pPr>
                    <a:defRPr sz="1400" b="1">
                      <a:solidFill>
                        <a:schemeClr val="bg1"/>
                      </a:solidFill>
                      <a:latin typeface="Times New Roman" pitchFamily="18" charset="0"/>
                      <a:cs typeface="Times New Roman" pitchFamily="18" charset="0"/>
                    </a:defRPr>
                  </a:pPr>
                  <a:endParaRPr lang="es-MX"/>
                </a:p>
              </c:txPr>
              <c:showLegendKey val="0"/>
              <c:showVal val="1"/>
              <c:showCatName val="0"/>
              <c:showSerName val="0"/>
              <c:showPercent val="0"/>
              <c:showBubbleSize val="0"/>
            </c:dLbl>
            <c:txPr>
              <a:bodyPr/>
              <a:lstStyle/>
              <a:p>
                <a:pPr>
                  <a:defRPr sz="1400" b="1">
                    <a:solidFill>
                      <a:schemeClr val="bg1"/>
                    </a:solidFill>
                    <a:latin typeface="Times New Roman" pitchFamily="18" charset="0"/>
                    <a:cs typeface="Times New Roman" pitchFamily="18" charset="0"/>
                  </a:defRPr>
                </a:pPr>
                <a:endParaRPr lang="es-MX"/>
              </a:p>
            </c:txPr>
            <c:showLegendKey val="0"/>
            <c:showVal val="0"/>
            <c:showCatName val="0"/>
            <c:showSerName val="0"/>
            <c:showPercent val="0"/>
            <c:showBubbleSize val="0"/>
          </c:dLbls>
          <c:cat>
            <c:strRef>
              <c:f>Hoja1!$A$2:$A$14</c:f>
              <c:strCache>
                <c:ptCount val="13"/>
                <c:pt idx="0">
                  <c:v>2000   (70)</c:v>
                </c:pt>
                <c:pt idx="1">
                  <c:v>2001   (70)</c:v>
                </c:pt>
                <c:pt idx="2">
                  <c:v>2002   (81)</c:v>
                </c:pt>
                <c:pt idx="3">
                  <c:v>2003   (85)</c:v>
                </c:pt>
                <c:pt idx="4">
                  <c:v>2004   (87)</c:v>
                </c:pt>
                <c:pt idx="5">
                  <c:v>2005   (86)</c:v>
                </c:pt>
                <c:pt idx="6">
                  <c:v>2006   (91)</c:v>
                </c:pt>
                <c:pt idx="7">
                  <c:v>2007 (95)</c:v>
                </c:pt>
                <c:pt idx="8">
                  <c:v>2008 (100)</c:v>
                </c:pt>
                <c:pt idx="9">
                  <c:v>2009 (98)</c:v>
                </c:pt>
                <c:pt idx="10">
                  <c:v>2010 (99)</c:v>
                </c:pt>
                <c:pt idx="11">
                  <c:v>2011 (102)</c:v>
                </c:pt>
                <c:pt idx="12">
                  <c:v>2012 (104)</c:v>
                </c:pt>
              </c:strCache>
            </c:strRef>
          </c:cat>
          <c:val>
            <c:numRef>
              <c:f>Hoja1!$C$2:$C$14</c:f>
              <c:numCache>
                <c:formatCode>General</c:formatCode>
                <c:ptCount val="13"/>
                <c:pt idx="0">
                  <c:v>30</c:v>
                </c:pt>
                <c:pt idx="1">
                  <c:v>33</c:v>
                </c:pt>
                <c:pt idx="2">
                  <c:v>40</c:v>
                </c:pt>
                <c:pt idx="3">
                  <c:v>40</c:v>
                </c:pt>
                <c:pt idx="4">
                  <c:v>45</c:v>
                </c:pt>
                <c:pt idx="5">
                  <c:v>46</c:v>
                </c:pt>
                <c:pt idx="6">
                  <c:v>51</c:v>
                </c:pt>
                <c:pt idx="7">
                  <c:v>54</c:v>
                </c:pt>
                <c:pt idx="8">
                  <c:v>59</c:v>
                </c:pt>
                <c:pt idx="9">
                  <c:v>57</c:v>
                </c:pt>
                <c:pt idx="10">
                  <c:v>58</c:v>
                </c:pt>
                <c:pt idx="11">
                  <c:v>59</c:v>
                </c:pt>
                <c:pt idx="12">
                  <c:v>59</c:v>
                </c:pt>
              </c:numCache>
            </c:numRef>
          </c:val>
        </c:ser>
        <c:dLbls>
          <c:showLegendKey val="0"/>
          <c:showVal val="0"/>
          <c:showCatName val="0"/>
          <c:showSerName val="0"/>
          <c:showPercent val="0"/>
          <c:showBubbleSize val="0"/>
        </c:dLbls>
        <c:gapWidth val="66"/>
        <c:overlap val="100"/>
        <c:axId val="31298304"/>
        <c:axId val="31299840"/>
      </c:barChart>
      <c:catAx>
        <c:axId val="31298304"/>
        <c:scaling>
          <c:orientation val="minMax"/>
        </c:scaling>
        <c:delete val="0"/>
        <c:axPos val="b"/>
        <c:majorTickMark val="out"/>
        <c:minorTickMark val="none"/>
        <c:tickLblPos val="nextTo"/>
        <c:txPr>
          <a:bodyPr rot="-5400000" vert="horz"/>
          <a:lstStyle/>
          <a:p>
            <a:pPr>
              <a:defRPr sz="1200">
                <a:solidFill>
                  <a:schemeClr val="tx1">
                    <a:lumMod val="65000"/>
                    <a:lumOff val="35000"/>
                  </a:schemeClr>
                </a:solidFill>
                <a:latin typeface="Times New Roman" pitchFamily="18" charset="0"/>
                <a:cs typeface="Times New Roman" pitchFamily="18" charset="0"/>
              </a:defRPr>
            </a:pPr>
            <a:endParaRPr lang="es-MX"/>
          </a:p>
        </c:txPr>
        <c:crossAx val="31299840"/>
        <c:crosses val="autoZero"/>
        <c:auto val="1"/>
        <c:lblAlgn val="ctr"/>
        <c:lblOffset val="100"/>
        <c:noMultiLvlLbl val="0"/>
      </c:catAx>
      <c:valAx>
        <c:axId val="31299840"/>
        <c:scaling>
          <c:orientation val="minMax"/>
        </c:scaling>
        <c:delete val="0"/>
        <c:axPos val="l"/>
        <c:majorGridlines>
          <c:spPr>
            <a:ln w="6350">
              <a:solidFill>
                <a:schemeClr val="accent1"/>
              </a:solidFill>
              <a:prstDash val="sysDot"/>
            </a:ln>
          </c:spPr>
        </c:majorGridlines>
        <c:numFmt formatCode="General" sourceLinked="1"/>
        <c:majorTickMark val="out"/>
        <c:minorTickMark val="none"/>
        <c:tickLblPos val="nextTo"/>
        <c:txPr>
          <a:bodyPr/>
          <a:lstStyle/>
          <a:p>
            <a:pPr>
              <a:defRPr sz="1200">
                <a:solidFill>
                  <a:schemeClr val="tx1">
                    <a:lumMod val="65000"/>
                    <a:lumOff val="35000"/>
                  </a:schemeClr>
                </a:solidFill>
                <a:latin typeface="Times New Roman" pitchFamily="18" charset="0"/>
                <a:cs typeface="Times New Roman" pitchFamily="18" charset="0"/>
              </a:defRPr>
            </a:pPr>
            <a:endParaRPr lang="es-MX"/>
          </a:p>
        </c:txPr>
        <c:crossAx val="31298304"/>
        <c:crosses val="autoZero"/>
        <c:crossBetween val="between"/>
      </c:valAx>
    </c:plotArea>
    <c:legend>
      <c:legendPos val="t"/>
      <c:layout>
        <c:manualLayout>
          <c:xMode val="edge"/>
          <c:yMode val="edge"/>
          <c:x val="1.7947208197799935E-2"/>
          <c:y val="1.7264536195711871E-2"/>
          <c:w val="0.9629745189609239"/>
          <c:h val="0.12841165796392995"/>
        </c:manualLayout>
      </c:layout>
      <c:overlay val="0"/>
      <c:txPr>
        <a:bodyPr/>
        <a:lstStyle/>
        <a:p>
          <a:pPr>
            <a:defRPr sz="1000" cap="small" baseline="0">
              <a:solidFill>
                <a:srgbClr val="4F5477"/>
              </a:solidFill>
              <a:latin typeface="Times New Roman" pitchFamily="18" charset="0"/>
              <a:cs typeface="Times New Roman" pitchFamily="18" charset="0"/>
            </a:defRPr>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33888350018439E-2"/>
          <c:y val="2.1815569826145215E-2"/>
          <c:w val="0.94263122290982893"/>
          <c:h val="0.89633951871467143"/>
        </c:manualLayout>
      </c:layout>
      <c:lineChart>
        <c:grouping val="standard"/>
        <c:varyColors val="0"/>
        <c:ser>
          <c:idx val="0"/>
          <c:order val="0"/>
          <c:tx>
            <c:strRef>
              <c:f>Hoja1!$B$1</c:f>
              <c:strCache>
                <c:ptCount val="1"/>
                <c:pt idx="0">
                  <c:v>Primas / PIB</c:v>
                </c:pt>
              </c:strCache>
            </c:strRef>
          </c:tx>
          <c:spPr>
            <a:ln w="57150">
              <a:solidFill>
                <a:schemeClr val="tx2">
                  <a:lumMod val="60000"/>
                  <a:lumOff val="40000"/>
                </a:schemeClr>
              </a:solidFill>
            </a:ln>
            <a:effectLst/>
          </c:spPr>
          <c:marker>
            <c:symbol val="none"/>
          </c:marker>
          <c:dLbls>
            <c:dLbl>
              <c:idx val="0"/>
              <c:layout>
                <c:manualLayout>
                  <c:x val="-3.4546567355426626E-2"/>
                  <c:y val="4.4894001676581391E-2"/>
                </c:manualLayout>
              </c:layout>
              <c:numFmt formatCode="0.0%" sourceLinked="0"/>
              <c:spPr>
                <a:noFill/>
                <a:ln>
                  <a:noFill/>
                </a:ln>
              </c:spPr>
              <c:txPr>
                <a:bodyPr/>
                <a:lstStyle/>
                <a:p>
                  <a:pPr>
                    <a:defRPr sz="1200" b="1">
                      <a:solidFill>
                        <a:srgbClr val="595959"/>
                      </a:solidFill>
                      <a:latin typeface="Times New Roman" pitchFamily="18" charset="0"/>
                      <a:cs typeface="Times New Roman" pitchFamily="18" charset="0"/>
                    </a:defRPr>
                  </a:pPr>
                  <a:endParaRPr lang="es-MX"/>
                </a:p>
              </c:txPr>
              <c:showLegendKey val="0"/>
              <c:showVal val="1"/>
              <c:showCatName val="0"/>
              <c:showSerName val="0"/>
              <c:showPercent val="0"/>
              <c:showBubbleSize val="0"/>
            </c:dLbl>
            <c:dLbl>
              <c:idx val="9"/>
              <c:layout>
                <c:manualLayout>
                  <c:x val="-1.0909442322766435E-2"/>
                  <c:y val="-4.4894001676581391E-2"/>
                </c:manualLayout>
              </c:layout>
              <c:showLegendKey val="0"/>
              <c:showVal val="1"/>
              <c:showCatName val="0"/>
              <c:showSerName val="0"/>
              <c:showPercent val="0"/>
              <c:showBubbleSize val="0"/>
            </c:dLbl>
            <c:dLbl>
              <c:idx val="12"/>
              <c:layout>
                <c:manualLayout>
                  <c:x val="0"/>
                  <c:y val="-4.4894001676581391E-2"/>
                </c:manualLayout>
              </c:layout>
              <c:numFmt formatCode="0.0%" sourceLinked="0"/>
              <c:spPr>
                <a:noFill/>
                <a:ln>
                  <a:noFill/>
                </a:ln>
              </c:spPr>
              <c:txPr>
                <a:bodyPr/>
                <a:lstStyle/>
                <a:p>
                  <a:pPr>
                    <a:defRPr sz="1200" b="1">
                      <a:solidFill>
                        <a:schemeClr val="tx1">
                          <a:lumMod val="65000"/>
                          <a:lumOff val="35000"/>
                        </a:schemeClr>
                      </a:solidFill>
                      <a:latin typeface="Times New Roman" pitchFamily="18" charset="0"/>
                      <a:cs typeface="Times New Roman" pitchFamily="18" charset="0"/>
                    </a:defRPr>
                  </a:pPr>
                  <a:endParaRPr lang="es-MX"/>
                </a:p>
              </c:txPr>
              <c:showLegendKey val="0"/>
              <c:showVal val="1"/>
              <c:showCatName val="0"/>
              <c:showSerName val="0"/>
              <c:showPercent val="0"/>
              <c:showBubbleSize val="0"/>
            </c:dLbl>
            <c:numFmt formatCode="0.0%" sourceLinked="0"/>
            <c:spPr>
              <a:noFill/>
              <a:ln>
                <a:noFill/>
              </a:ln>
            </c:spPr>
            <c:txPr>
              <a:bodyPr/>
              <a:lstStyle/>
              <a:p>
                <a:pPr>
                  <a:defRPr sz="1200" b="1">
                    <a:solidFill>
                      <a:schemeClr val="tx1"/>
                    </a:solidFill>
                    <a:latin typeface="Times New Roman" pitchFamily="18" charset="0"/>
                    <a:cs typeface="Times New Roman" pitchFamily="18" charset="0"/>
                  </a:defRPr>
                </a:pPr>
                <a:endParaRPr lang="es-MX"/>
              </a:p>
            </c:txPr>
            <c:showLegendKey val="0"/>
            <c:showVal val="0"/>
            <c:showCatName val="0"/>
            <c:showSerName val="0"/>
            <c:showPercent val="0"/>
            <c:showBubbleSize val="0"/>
          </c:dLbls>
          <c:cat>
            <c:numRef>
              <c:f>Hoja1!$A$2:$A$11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Hoja1!$B$2:$B$11</c:f>
              <c:numCache>
                <c:formatCode>0.00%</c:formatCode>
                <c:ptCount val="10"/>
                <c:pt idx="0">
                  <c:v>1.6E-2</c:v>
                </c:pt>
                <c:pt idx="1">
                  <c:v>1.6E-2</c:v>
                </c:pt>
                <c:pt idx="2">
                  <c:v>1.4999999999999999E-2</c:v>
                </c:pt>
                <c:pt idx="3">
                  <c:v>1.6E-2</c:v>
                </c:pt>
                <c:pt idx="4">
                  <c:v>1.7000000000000001E-2</c:v>
                </c:pt>
                <c:pt idx="5">
                  <c:v>1.7000000000000001E-2</c:v>
                </c:pt>
                <c:pt idx="6">
                  <c:v>0.02</c:v>
                </c:pt>
                <c:pt idx="7">
                  <c:v>1.9E-2</c:v>
                </c:pt>
                <c:pt idx="8">
                  <c:v>1.9E-2</c:v>
                </c:pt>
                <c:pt idx="9">
                  <c:v>1.9861820357644198E-2</c:v>
                </c:pt>
              </c:numCache>
            </c:numRef>
          </c:val>
          <c:smooth val="0"/>
        </c:ser>
        <c:dLbls>
          <c:showLegendKey val="0"/>
          <c:showVal val="0"/>
          <c:showCatName val="0"/>
          <c:showSerName val="0"/>
          <c:showPercent val="0"/>
          <c:showBubbleSize val="0"/>
        </c:dLbls>
        <c:marker val="1"/>
        <c:smooth val="0"/>
        <c:axId val="73777536"/>
        <c:axId val="73779072"/>
      </c:lineChart>
      <c:catAx>
        <c:axId val="73777536"/>
        <c:scaling>
          <c:orientation val="minMax"/>
        </c:scaling>
        <c:delete val="0"/>
        <c:axPos val="b"/>
        <c:numFmt formatCode="General" sourceLinked="1"/>
        <c:majorTickMark val="out"/>
        <c:minorTickMark val="none"/>
        <c:tickLblPos val="nextTo"/>
        <c:spPr>
          <a:ln>
            <a:solidFill>
              <a:prstClr val="white">
                <a:lumMod val="75000"/>
              </a:prstClr>
            </a:solidFill>
          </a:ln>
        </c:spPr>
        <c:txPr>
          <a:bodyPr/>
          <a:lstStyle/>
          <a:p>
            <a:pPr>
              <a:defRPr sz="1200">
                <a:solidFill>
                  <a:schemeClr val="tx1">
                    <a:lumMod val="65000"/>
                    <a:lumOff val="35000"/>
                  </a:schemeClr>
                </a:solidFill>
                <a:latin typeface="Times New Roman" pitchFamily="18" charset="0"/>
                <a:cs typeface="Times New Roman" pitchFamily="18" charset="0"/>
              </a:defRPr>
            </a:pPr>
            <a:endParaRPr lang="es-MX"/>
          </a:p>
        </c:txPr>
        <c:crossAx val="73779072"/>
        <c:crosses val="autoZero"/>
        <c:auto val="1"/>
        <c:lblAlgn val="ctr"/>
        <c:lblOffset val="100"/>
        <c:noMultiLvlLbl val="0"/>
      </c:catAx>
      <c:valAx>
        <c:axId val="73779072"/>
        <c:scaling>
          <c:orientation val="minMax"/>
          <c:max val="2.5000000000000005E-2"/>
          <c:min val="1.0000000000000002E-2"/>
        </c:scaling>
        <c:delete val="0"/>
        <c:axPos val="l"/>
        <c:majorGridlines>
          <c:spPr>
            <a:ln>
              <a:solidFill>
                <a:schemeClr val="accent1"/>
              </a:solidFill>
              <a:prstDash val="sysDot"/>
            </a:ln>
          </c:spPr>
        </c:majorGridlines>
        <c:numFmt formatCode="0.0%" sourceLinked="0"/>
        <c:majorTickMark val="out"/>
        <c:minorTickMark val="none"/>
        <c:tickLblPos val="nextTo"/>
        <c:spPr>
          <a:ln>
            <a:solidFill>
              <a:prstClr val="white">
                <a:lumMod val="75000"/>
              </a:prstClr>
            </a:solidFill>
          </a:ln>
        </c:spPr>
        <c:txPr>
          <a:bodyPr/>
          <a:lstStyle/>
          <a:p>
            <a:pPr>
              <a:defRPr sz="1200">
                <a:solidFill>
                  <a:schemeClr val="tx1">
                    <a:lumMod val="65000"/>
                    <a:lumOff val="35000"/>
                  </a:schemeClr>
                </a:solidFill>
                <a:latin typeface="Times New Roman" pitchFamily="18" charset="0"/>
                <a:cs typeface="Times New Roman" pitchFamily="18" charset="0"/>
              </a:defRPr>
            </a:pPr>
            <a:endParaRPr lang="es-MX"/>
          </a:p>
        </c:txPr>
        <c:crossAx val="73777536"/>
        <c:crosses val="autoZero"/>
        <c:crossBetween val="between"/>
        <c:majorUnit val="5.000000000000001E-3"/>
      </c:valAx>
    </c:plotArea>
    <c:plotVisOnly val="1"/>
    <c:dispBlanksAs val="gap"/>
    <c:showDLblsOverMax val="0"/>
  </c:chart>
  <c:txPr>
    <a:bodyPr/>
    <a:lstStyle/>
    <a:p>
      <a:pPr>
        <a:defRPr sz="1200">
          <a:solidFill>
            <a:schemeClr val="tx2"/>
          </a:solidFill>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8.2887078673400505E-2"/>
          <c:y val="0.17709571585809841"/>
          <c:w val="0.89868360317048468"/>
          <c:h val="0.78649309965286596"/>
        </c:manualLayout>
      </c:layout>
      <c:lineChart>
        <c:grouping val="standard"/>
        <c:varyColors val="0"/>
        <c:ser>
          <c:idx val="0"/>
          <c:order val="0"/>
          <c:tx>
            <c:strRef>
              <c:f>Hoja1!$B$1</c:f>
              <c:strCache>
                <c:ptCount val="1"/>
                <c:pt idx="0">
                  <c:v>Prima directa total</c:v>
                </c:pt>
              </c:strCache>
            </c:strRef>
          </c:tx>
          <c:spPr>
            <a:ln w="38100">
              <a:solidFill>
                <a:schemeClr val="bg1">
                  <a:lumMod val="65000"/>
                </a:schemeClr>
              </a:solidFill>
              <a:prstDash val="sysDash"/>
            </a:ln>
          </c:spPr>
          <c:marker>
            <c:symbol val="none"/>
          </c:marker>
          <c:dLbls>
            <c:dLbl>
              <c:idx val="12"/>
              <c:layout>
                <c:manualLayout>
                  <c:x val="0"/>
                  <c:y val="0"/>
                </c:manualLayout>
              </c:layout>
              <c:showLegendKey val="0"/>
              <c:showVal val="1"/>
              <c:showCatName val="0"/>
              <c:showSerName val="0"/>
              <c:showPercent val="0"/>
              <c:showBubbleSize val="0"/>
            </c:dLbl>
            <c:numFmt formatCode="0.0%" sourceLinked="0"/>
            <c:spPr>
              <a:noFill/>
            </c:spPr>
            <c:txPr>
              <a:bodyPr/>
              <a:lstStyle/>
              <a:p>
                <a:pPr>
                  <a:defRPr b="1">
                    <a:latin typeface="Times New Roman" pitchFamily="18" charset="0"/>
                    <a:cs typeface="Times New Roman" pitchFamily="18" charset="0"/>
                  </a:defRPr>
                </a:pPr>
                <a:endParaRPr lang="es-MX"/>
              </a:p>
            </c:txPr>
            <c:showLegendKey val="0"/>
            <c:showVal val="0"/>
            <c:showCatName val="0"/>
            <c:showSerName val="0"/>
            <c:showPercent val="0"/>
            <c:showBubbleSize val="0"/>
          </c:dLbls>
          <c:cat>
            <c:numRef>
              <c:f>Hoja1!$A$2:$A$11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Hoja1!$B$2:$B$11</c:f>
              <c:numCache>
                <c:formatCode>0.00%</c:formatCode>
                <c:ptCount val="10"/>
                <c:pt idx="0" formatCode="0.0%">
                  <c:v>-8.4699999999999998E-2</c:v>
                </c:pt>
                <c:pt idx="1">
                  <c:v>0.1013</c:v>
                </c:pt>
                <c:pt idx="2">
                  <c:v>-1.46E-2</c:v>
                </c:pt>
                <c:pt idx="3">
                  <c:v>0.13389999999999999</c:v>
                </c:pt>
                <c:pt idx="4">
                  <c:v>0.11840000000000001</c:v>
                </c:pt>
                <c:pt idx="5">
                  <c:v>1.0699999999999999E-2</c:v>
                </c:pt>
                <c:pt idx="6">
                  <c:v>9.6600000000000005E-2</c:v>
                </c:pt>
                <c:pt idx="7">
                  <c:v>-8.3999999999999995E-3</c:v>
                </c:pt>
                <c:pt idx="8">
                  <c:v>9.7799999999999998E-2</c:v>
                </c:pt>
                <c:pt idx="9">
                  <c:v>7.3999999999999996E-2</c:v>
                </c:pt>
              </c:numCache>
            </c:numRef>
          </c:val>
          <c:smooth val="0"/>
        </c:ser>
        <c:ser>
          <c:idx val="1"/>
          <c:order val="1"/>
          <c:tx>
            <c:strRef>
              <c:f>Hoja1!$C$1</c:f>
              <c:strCache>
                <c:ptCount val="1"/>
                <c:pt idx="0">
                  <c:v>Prima directa total (ajustada)</c:v>
                </c:pt>
              </c:strCache>
            </c:strRef>
          </c:tx>
          <c:spPr>
            <a:ln w="38100">
              <a:solidFill>
                <a:schemeClr val="accent3">
                  <a:lumMod val="75000"/>
                </a:schemeClr>
              </a:solidFill>
            </a:ln>
          </c:spPr>
          <c:marker>
            <c:symbol val="none"/>
          </c:marker>
          <c:dLbls>
            <c:dLbl>
              <c:idx val="12"/>
              <c:layout>
                <c:manualLayout>
                  <c:x val="-3.3848104366232226E-3"/>
                  <c:y val="-2.1680921350348447E-2"/>
                </c:manualLayout>
              </c:layout>
              <c:dLblPos val="r"/>
              <c:showLegendKey val="0"/>
              <c:showVal val="1"/>
              <c:showCatName val="0"/>
              <c:showSerName val="0"/>
              <c:showPercent val="0"/>
              <c:showBubbleSize val="0"/>
            </c:dLbl>
            <c:numFmt formatCode="0.0%" sourceLinked="0"/>
            <c:spPr>
              <a:noFill/>
            </c:spPr>
            <c:txPr>
              <a:bodyPr/>
              <a:lstStyle/>
              <a:p>
                <a:pPr>
                  <a:defRPr b="1">
                    <a:solidFill>
                      <a:srgbClr val="595959"/>
                    </a:solidFill>
                    <a:latin typeface="Times New Roman" pitchFamily="18" charset="0"/>
                    <a:cs typeface="Times New Roman" pitchFamily="18" charset="0"/>
                  </a:defRPr>
                </a:pPr>
                <a:endParaRPr lang="es-MX"/>
              </a:p>
            </c:txPr>
            <c:showLegendKey val="0"/>
            <c:showVal val="0"/>
            <c:showCatName val="0"/>
            <c:showSerName val="0"/>
            <c:showPercent val="0"/>
            <c:showBubbleSize val="0"/>
          </c:dLbls>
          <c:cat>
            <c:numRef>
              <c:f>Hoja1!$A$2:$A$11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Hoja1!$C$2:$C$11</c:f>
              <c:numCache>
                <c:formatCode>0.00%</c:formatCode>
                <c:ptCount val="10"/>
                <c:pt idx="0">
                  <c:v>-8.4699999999999998E-2</c:v>
                </c:pt>
                <c:pt idx="1">
                  <c:v>0.1013</c:v>
                </c:pt>
                <c:pt idx="2">
                  <c:v>-1.46E-2</c:v>
                </c:pt>
                <c:pt idx="3">
                  <c:v>0.13389999999999999</c:v>
                </c:pt>
                <c:pt idx="4">
                  <c:v>0.10730000000000001</c:v>
                </c:pt>
                <c:pt idx="5">
                  <c:v>2.8899999999999999E-2</c:v>
                </c:pt>
                <c:pt idx="6">
                  <c:v>6.7000000000000004E-2</c:v>
                </c:pt>
                <c:pt idx="7">
                  <c:v>2.4500000000000001E-2</c:v>
                </c:pt>
                <c:pt idx="8">
                  <c:v>7.4700000000000003E-2</c:v>
                </c:pt>
                <c:pt idx="9">
                  <c:v>9.1999999999999998E-2</c:v>
                </c:pt>
              </c:numCache>
            </c:numRef>
          </c:val>
          <c:smooth val="0"/>
        </c:ser>
        <c:ser>
          <c:idx val="2"/>
          <c:order val="2"/>
          <c:tx>
            <c:strRef>
              <c:f>Hoja1!$D$1</c:f>
              <c:strCache>
                <c:ptCount val="1"/>
                <c:pt idx="0">
                  <c:v>PIB</c:v>
                </c:pt>
              </c:strCache>
            </c:strRef>
          </c:tx>
          <c:spPr>
            <a:ln w="38100">
              <a:solidFill>
                <a:srgbClr val="FF3333"/>
              </a:solidFill>
            </a:ln>
          </c:spPr>
          <c:marker>
            <c:symbol val="none"/>
          </c:marker>
          <c:dLbls>
            <c:dLbl>
              <c:idx val="12"/>
              <c:layout>
                <c:manualLayout>
                  <c:x val="-3.3848104366232226E-3"/>
                  <c:y val="8.6206896551724137E-3"/>
                </c:manualLayout>
              </c:layout>
              <c:showLegendKey val="0"/>
              <c:showVal val="1"/>
              <c:showCatName val="0"/>
              <c:showSerName val="0"/>
              <c:showPercent val="0"/>
              <c:showBubbleSize val="0"/>
            </c:dLbl>
            <c:numFmt formatCode="0.0%" sourceLinked="0"/>
            <c:spPr>
              <a:noFill/>
            </c:spPr>
            <c:txPr>
              <a:bodyPr/>
              <a:lstStyle/>
              <a:p>
                <a:pPr>
                  <a:defRPr b="1">
                    <a:latin typeface="Times New Roman" pitchFamily="18" charset="0"/>
                    <a:cs typeface="Times New Roman" pitchFamily="18" charset="0"/>
                  </a:defRPr>
                </a:pPr>
                <a:endParaRPr lang="es-MX"/>
              </a:p>
            </c:txPr>
            <c:showLegendKey val="0"/>
            <c:showVal val="0"/>
            <c:showCatName val="0"/>
            <c:showSerName val="0"/>
            <c:showPercent val="0"/>
            <c:showBubbleSize val="0"/>
          </c:dLbls>
          <c:cat>
            <c:numRef>
              <c:f>Hoja1!$A$2:$A$11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Hoja1!$D$2:$D$11</c:f>
              <c:numCache>
                <c:formatCode>0.00%</c:formatCode>
                <c:ptCount val="10"/>
                <c:pt idx="0">
                  <c:v>1.34719786E-2</c:v>
                </c:pt>
                <c:pt idx="1">
                  <c:v>4.0534200800000003E-2</c:v>
                </c:pt>
                <c:pt idx="2">
                  <c:v>3.20543259E-2</c:v>
                </c:pt>
                <c:pt idx="3">
                  <c:v>5.1501518500000003E-2</c:v>
                </c:pt>
                <c:pt idx="4">
                  <c:v>3.2602468000000003E-2</c:v>
                </c:pt>
                <c:pt idx="5">
                  <c:v>1.1906045299999999E-2</c:v>
                </c:pt>
                <c:pt idx="6">
                  <c:v>-5.9539410000000001E-2</c:v>
                </c:pt>
                <c:pt idx="7">
                  <c:v>5.5323751300000001E-2</c:v>
                </c:pt>
                <c:pt idx="8">
                  <c:v>3.9106138800000002E-2</c:v>
                </c:pt>
                <c:pt idx="9">
                  <c:v>3.9E-2</c:v>
                </c:pt>
              </c:numCache>
            </c:numRef>
          </c:val>
          <c:smooth val="0"/>
        </c:ser>
        <c:dLbls>
          <c:showLegendKey val="0"/>
          <c:showVal val="0"/>
          <c:showCatName val="0"/>
          <c:showSerName val="0"/>
          <c:showPercent val="0"/>
          <c:showBubbleSize val="0"/>
        </c:dLbls>
        <c:marker val="1"/>
        <c:smooth val="0"/>
        <c:axId val="76250112"/>
        <c:axId val="76272384"/>
      </c:lineChart>
      <c:catAx>
        <c:axId val="76250112"/>
        <c:scaling>
          <c:orientation val="minMax"/>
        </c:scaling>
        <c:delete val="0"/>
        <c:axPos val="b"/>
        <c:numFmt formatCode="General" sourceLinked="1"/>
        <c:majorTickMark val="out"/>
        <c:minorTickMark val="none"/>
        <c:tickLblPos val="nextTo"/>
        <c:txPr>
          <a:bodyPr rot="-5400000" vert="horz"/>
          <a:lstStyle/>
          <a:p>
            <a:pPr>
              <a:defRPr sz="1100">
                <a:latin typeface="Times New Roman" pitchFamily="18" charset="0"/>
                <a:cs typeface="Times New Roman" pitchFamily="18" charset="0"/>
              </a:defRPr>
            </a:pPr>
            <a:endParaRPr lang="es-MX"/>
          </a:p>
        </c:txPr>
        <c:crossAx val="76272384"/>
        <c:crosses val="autoZero"/>
        <c:auto val="1"/>
        <c:lblAlgn val="ctr"/>
        <c:lblOffset val="100"/>
        <c:noMultiLvlLbl val="0"/>
      </c:catAx>
      <c:valAx>
        <c:axId val="76272384"/>
        <c:scaling>
          <c:orientation val="minMax"/>
          <c:max val="0.2"/>
          <c:min val="-0.2"/>
        </c:scaling>
        <c:delete val="0"/>
        <c:axPos val="l"/>
        <c:majorGridlines>
          <c:spPr>
            <a:ln>
              <a:solidFill>
                <a:schemeClr val="accent1"/>
              </a:solidFill>
              <a:prstDash val="sysDot"/>
            </a:ln>
          </c:spPr>
        </c:majorGridlines>
        <c:numFmt formatCode="0%" sourceLinked="0"/>
        <c:majorTickMark val="out"/>
        <c:minorTickMark val="none"/>
        <c:tickLblPos val="nextTo"/>
        <c:txPr>
          <a:bodyPr/>
          <a:lstStyle/>
          <a:p>
            <a:pPr>
              <a:defRPr>
                <a:latin typeface="Times New Roman" pitchFamily="18" charset="0"/>
                <a:cs typeface="Times New Roman" pitchFamily="18" charset="0"/>
              </a:defRPr>
            </a:pPr>
            <a:endParaRPr lang="es-MX"/>
          </a:p>
        </c:txPr>
        <c:crossAx val="76250112"/>
        <c:crosses val="autoZero"/>
        <c:crossBetween val="between"/>
        <c:majorUnit val="0.1"/>
      </c:valAx>
    </c:plotArea>
    <c:legend>
      <c:legendPos val="t"/>
      <c:layout>
        <c:manualLayout>
          <c:xMode val="edge"/>
          <c:yMode val="edge"/>
          <c:x val="4.6857503345165516E-2"/>
          <c:y val="1.7241379310344827E-2"/>
          <c:w val="0.92151650701422005"/>
          <c:h val="7.2800705946239483E-2"/>
        </c:manualLayout>
      </c:layout>
      <c:overlay val="0"/>
      <c:txPr>
        <a:bodyPr/>
        <a:lstStyle/>
        <a:p>
          <a:pPr>
            <a:defRPr sz="1400" b="0" cap="small" baseline="0">
              <a:latin typeface="Times New Roman" pitchFamily="18" charset="0"/>
              <a:cs typeface="Times New Roman" pitchFamily="18" charset="0"/>
            </a:defRPr>
          </a:pPr>
          <a:endParaRPr lang="es-MX"/>
        </a:p>
      </c:txPr>
    </c:legend>
    <c:plotVisOnly val="1"/>
    <c:dispBlanksAs val="gap"/>
    <c:showDLblsOverMax val="0"/>
  </c:chart>
  <c:txPr>
    <a:bodyPr/>
    <a:lstStyle/>
    <a:p>
      <a:pPr>
        <a:defRPr sz="1200">
          <a:solidFill>
            <a:schemeClr val="tx1">
              <a:lumMod val="65000"/>
              <a:lumOff val="35000"/>
            </a:schemeClr>
          </a:solidFill>
          <a:latin typeface="Calibri" pitchFamily="34" charset="0"/>
          <a:cs typeface="Calibri" pitchFamily="34" charset="0"/>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6.9414316702819973E-2"/>
          <c:y val="2.6315789473684216E-2"/>
          <c:w val="0.93058568329718061"/>
          <c:h val="0.8552631578947365"/>
        </c:manualLayout>
      </c:layout>
      <c:lineChart>
        <c:grouping val="standard"/>
        <c:varyColors val="0"/>
        <c:ser>
          <c:idx val="0"/>
          <c:order val="0"/>
          <c:tx>
            <c:strRef>
              <c:f>Sheet1!$A$2</c:f>
              <c:strCache>
                <c:ptCount val="1"/>
                <c:pt idx="0">
                  <c:v>Cetes  </c:v>
                </c:pt>
              </c:strCache>
            </c:strRef>
          </c:tx>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Sheet1!$B$2:$J$2</c:f>
              <c:numCache>
                <c:formatCode>0.00%</c:formatCode>
                <c:ptCount val="9"/>
                <c:pt idx="0">
                  <c:v>6.3E-2</c:v>
                </c:pt>
                <c:pt idx="1">
                  <c:v>6.9000000000000006E-2</c:v>
                </c:pt>
                <c:pt idx="2">
                  <c:v>6.0999999999999999E-2</c:v>
                </c:pt>
                <c:pt idx="3" formatCode="0.0%">
                  <c:v>8.5000000000000006E-2</c:v>
                </c:pt>
                <c:pt idx="4" formatCode="0.0%">
                  <c:v>8.2000000000000003E-2</c:v>
                </c:pt>
                <c:pt idx="5" formatCode="0.0%">
                  <c:v>7.0000000000000007E-2</c:v>
                </c:pt>
                <c:pt idx="6" formatCode="0.0%">
                  <c:v>7.3999999999999996E-2</c:v>
                </c:pt>
                <c:pt idx="7" formatCode="0.0%">
                  <c:v>0.08</c:v>
                </c:pt>
                <c:pt idx="8" formatCode="0.0%">
                  <c:v>4.4999999999999998E-2</c:v>
                </c:pt>
              </c:numCache>
            </c:numRef>
          </c:val>
          <c:smooth val="0"/>
        </c:ser>
        <c:ser>
          <c:idx val="1"/>
          <c:order val="1"/>
          <c:tx>
            <c:strRef>
              <c:f>Sheet1!$A$4</c:f>
              <c:strCache>
                <c:ptCount val="1"/>
                <c:pt idx="0">
                  <c:v>Prod. Financieros / Inv</c:v>
                </c:pt>
              </c:strCache>
            </c:strRef>
          </c:tx>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Sheet1!$B$4:$J$4</c:f>
              <c:numCache>
                <c:formatCode>0.00%</c:formatCode>
                <c:ptCount val="9"/>
                <c:pt idx="0">
                  <c:v>7.4999999999999997E-2</c:v>
                </c:pt>
                <c:pt idx="1">
                  <c:v>6.5000000000000002E-2</c:v>
                </c:pt>
                <c:pt idx="2">
                  <c:v>7.0000000000000007E-2</c:v>
                </c:pt>
                <c:pt idx="3">
                  <c:v>0.05</c:v>
                </c:pt>
                <c:pt idx="4">
                  <c:v>6.6000000000000003E-2</c:v>
                </c:pt>
                <c:pt idx="5" formatCode="0%">
                  <c:v>7.0000000000000007E-2</c:v>
                </c:pt>
                <c:pt idx="6">
                  <c:v>5.7000000000000002E-2</c:v>
                </c:pt>
                <c:pt idx="7" formatCode="0%">
                  <c:v>0.08</c:v>
                </c:pt>
                <c:pt idx="8">
                  <c:v>8.1000000000000003E-2</c:v>
                </c:pt>
              </c:numCache>
            </c:numRef>
          </c:val>
          <c:smooth val="0"/>
        </c:ser>
        <c:dLbls>
          <c:showLegendKey val="0"/>
          <c:showVal val="0"/>
          <c:showCatName val="0"/>
          <c:showSerName val="0"/>
          <c:showPercent val="0"/>
          <c:showBubbleSize val="0"/>
        </c:dLbls>
        <c:marker val="1"/>
        <c:smooth val="0"/>
        <c:axId val="71489408"/>
        <c:axId val="71490944"/>
      </c:lineChart>
      <c:catAx>
        <c:axId val="71489408"/>
        <c:scaling>
          <c:orientation val="minMax"/>
        </c:scaling>
        <c:delete val="0"/>
        <c:axPos val="b"/>
        <c:numFmt formatCode="General" sourceLinked="1"/>
        <c:majorTickMark val="out"/>
        <c:minorTickMark val="none"/>
        <c:tickLblPos val="nextTo"/>
        <c:txPr>
          <a:bodyPr rot="-5400000" vert="horz"/>
          <a:lstStyle/>
          <a:p>
            <a:pPr>
              <a:defRPr sz="1081">
                <a:solidFill>
                  <a:srgbClr val="4F5477"/>
                </a:solidFill>
              </a:defRPr>
            </a:pPr>
            <a:endParaRPr lang="es-MX"/>
          </a:p>
        </c:txPr>
        <c:crossAx val="71490944"/>
        <c:crosses val="autoZero"/>
        <c:auto val="1"/>
        <c:lblAlgn val="ctr"/>
        <c:lblOffset val="100"/>
        <c:tickLblSkip val="1"/>
        <c:tickMarkSkip val="1"/>
        <c:noMultiLvlLbl val="0"/>
      </c:catAx>
      <c:valAx>
        <c:axId val="71490944"/>
        <c:scaling>
          <c:orientation val="minMax"/>
          <c:max val="0.15000000000000024"/>
          <c:min val="1.0000000000000005E-2"/>
        </c:scaling>
        <c:delete val="0"/>
        <c:axPos val="l"/>
        <c:majorGridlines/>
        <c:numFmt formatCode="0%" sourceLinked="0"/>
        <c:majorTickMark val="out"/>
        <c:minorTickMark val="none"/>
        <c:tickLblPos val="nextTo"/>
        <c:txPr>
          <a:bodyPr rot="0" vert="horz"/>
          <a:lstStyle/>
          <a:p>
            <a:pPr>
              <a:defRPr sz="1081">
                <a:solidFill>
                  <a:srgbClr val="4F5477"/>
                </a:solidFill>
              </a:defRPr>
            </a:pPr>
            <a:endParaRPr lang="es-MX"/>
          </a:p>
        </c:txPr>
        <c:crossAx val="71489408"/>
        <c:crosses val="autoZero"/>
        <c:crossBetween val="between"/>
      </c:valAx>
    </c:plotArea>
    <c:legend>
      <c:legendPos val="r"/>
      <c:layout>
        <c:manualLayout>
          <c:xMode val="edge"/>
          <c:yMode val="edge"/>
          <c:x val="1.3015307393145201E-2"/>
          <c:y val="2.1052721670660732E-2"/>
          <c:w val="0.98698469260685484"/>
          <c:h val="7.894727832933926E-2"/>
        </c:manualLayout>
      </c:layout>
      <c:overlay val="0"/>
      <c:txPr>
        <a:bodyPr/>
        <a:lstStyle/>
        <a:p>
          <a:pPr>
            <a:defRPr sz="1081">
              <a:solidFill>
                <a:srgbClr val="4F5477"/>
              </a:solidFill>
            </a:defRPr>
          </a:pPr>
          <a:endParaRPr lang="es-MX"/>
        </a:p>
      </c:txPr>
    </c:legend>
    <c:plotVisOnly val="1"/>
    <c:dispBlanksAs val="gap"/>
    <c:showDLblsOverMax val="0"/>
  </c:chart>
  <c:txPr>
    <a:bodyPr/>
    <a:lstStyle/>
    <a:p>
      <a:pPr>
        <a:defRPr sz="1622"/>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6.9114470842332881E-2"/>
          <c:y val="2.2371364653243919E-2"/>
          <c:w val="0.93088552915766631"/>
          <c:h val="0.87695749440715964"/>
        </c:manualLayout>
      </c:layout>
      <c:lineChart>
        <c:grouping val="standard"/>
        <c:varyColors val="0"/>
        <c:ser>
          <c:idx val="0"/>
          <c:order val="0"/>
          <c:tx>
            <c:strRef>
              <c:f>Sheet1!$A$2</c:f>
              <c:strCache>
                <c:ptCount val="1"/>
                <c:pt idx="0">
                  <c:v>Inflación (fin de año)</c:v>
                </c:pt>
              </c:strCache>
            </c:strRef>
          </c:tx>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Sheet1!$B$2:$J$2</c:f>
              <c:numCache>
                <c:formatCode>0.00%</c:formatCode>
                <c:ptCount val="9"/>
                <c:pt idx="0">
                  <c:v>4.3999999999999997E-2</c:v>
                </c:pt>
                <c:pt idx="1">
                  <c:v>5.7000000000000002E-2</c:v>
                </c:pt>
                <c:pt idx="2">
                  <c:v>3.9800000000000002E-2</c:v>
                </c:pt>
                <c:pt idx="3">
                  <c:v>5.1900000000000002E-2</c:v>
                </c:pt>
                <c:pt idx="4">
                  <c:v>3.3300000000000003E-2</c:v>
                </c:pt>
                <c:pt idx="5">
                  <c:v>4.0500000000000001E-2</c:v>
                </c:pt>
                <c:pt idx="6">
                  <c:v>3.7600000000000001E-2</c:v>
                </c:pt>
                <c:pt idx="7">
                  <c:v>6.5299999999999997E-2</c:v>
                </c:pt>
                <c:pt idx="8">
                  <c:v>3.5700000000000003E-2</c:v>
                </c:pt>
              </c:numCache>
            </c:numRef>
          </c:val>
          <c:smooth val="0"/>
        </c:ser>
        <c:ser>
          <c:idx val="1"/>
          <c:order val="1"/>
          <c:tx>
            <c:strRef>
              <c:f>Sheet1!$A$4</c:f>
              <c:strCache>
                <c:ptCount val="1"/>
                <c:pt idx="0">
                  <c:v>Prod. Financieros/Inv.</c:v>
                </c:pt>
              </c:strCache>
            </c:strRef>
          </c:tx>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Sheet1!$B$4:$J$4</c:f>
              <c:numCache>
                <c:formatCode>0.00%</c:formatCode>
                <c:ptCount val="9"/>
                <c:pt idx="0">
                  <c:v>7.4999999999999997E-2</c:v>
                </c:pt>
                <c:pt idx="1">
                  <c:v>6.5000000000000002E-2</c:v>
                </c:pt>
                <c:pt idx="2">
                  <c:v>7.0000000000000007E-2</c:v>
                </c:pt>
                <c:pt idx="3">
                  <c:v>0.05</c:v>
                </c:pt>
                <c:pt idx="4">
                  <c:v>6.6000000000000003E-2</c:v>
                </c:pt>
                <c:pt idx="5" formatCode="0%">
                  <c:v>7.0000000000000007E-2</c:v>
                </c:pt>
                <c:pt idx="6">
                  <c:v>5.7000000000000002E-2</c:v>
                </c:pt>
                <c:pt idx="7" formatCode="0%">
                  <c:v>0.08</c:v>
                </c:pt>
                <c:pt idx="8">
                  <c:v>8.1000000000000003E-2</c:v>
                </c:pt>
              </c:numCache>
            </c:numRef>
          </c:val>
          <c:smooth val="0"/>
        </c:ser>
        <c:dLbls>
          <c:showLegendKey val="0"/>
          <c:showVal val="0"/>
          <c:showCatName val="0"/>
          <c:showSerName val="0"/>
          <c:showPercent val="0"/>
          <c:showBubbleSize val="0"/>
        </c:dLbls>
        <c:marker val="1"/>
        <c:smooth val="0"/>
        <c:axId val="71462912"/>
        <c:axId val="71464448"/>
      </c:lineChart>
      <c:catAx>
        <c:axId val="71462912"/>
        <c:scaling>
          <c:orientation val="minMax"/>
        </c:scaling>
        <c:delete val="0"/>
        <c:axPos val="b"/>
        <c:numFmt formatCode="General" sourceLinked="1"/>
        <c:majorTickMark val="out"/>
        <c:minorTickMark val="none"/>
        <c:tickLblPos val="nextTo"/>
        <c:txPr>
          <a:bodyPr rot="-5400000" vert="horz"/>
          <a:lstStyle/>
          <a:p>
            <a:pPr>
              <a:defRPr sz="1059">
                <a:solidFill>
                  <a:srgbClr val="4F5477"/>
                </a:solidFill>
              </a:defRPr>
            </a:pPr>
            <a:endParaRPr lang="es-MX"/>
          </a:p>
        </c:txPr>
        <c:crossAx val="71464448"/>
        <c:crosses val="autoZero"/>
        <c:auto val="1"/>
        <c:lblAlgn val="ctr"/>
        <c:lblOffset val="100"/>
        <c:tickLblSkip val="1"/>
        <c:tickMarkSkip val="1"/>
        <c:noMultiLvlLbl val="0"/>
      </c:catAx>
      <c:valAx>
        <c:axId val="71464448"/>
        <c:scaling>
          <c:orientation val="minMax"/>
          <c:max val="0.15000000000000024"/>
          <c:min val="1.0000000000000007E-2"/>
        </c:scaling>
        <c:delete val="0"/>
        <c:axPos val="l"/>
        <c:majorGridlines/>
        <c:numFmt formatCode="0%" sourceLinked="0"/>
        <c:majorTickMark val="out"/>
        <c:minorTickMark val="none"/>
        <c:tickLblPos val="nextTo"/>
        <c:txPr>
          <a:bodyPr rot="0" vert="horz"/>
          <a:lstStyle/>
          <a:p>
            <a:pPr>
              <a:defRPr sz="1059">
                <a:solidFill>
                  <a:srgbClr val="4F5477"/>
                </a:solidFill>
              </a:defRPr>
            </a:pPr>
            <a:endParaRPr lang="es-MX"/>
          </a:p>
        </c:txPr>
        <c:crossAx val="71462912"/>
        <c:crosses val="autoZero"/>
        <c:crossBetween val="between"/>
      </c:valAx>
    </c:plotArea>
    <c:legend>
      <c:legendPos val="r"/>
      <c:layout>
        <c:manualLayout>
          <c:xMode val="edge"/>
          <c:yMode val="edge"/>
          <c:x val="0.15339487736446736"/>
          <c:y val="5.0446752666554982E-3"/>
          <c:w val="0.83057316111348145"/>
          <c:h val="0.2293228904897526"/>
        </c:manualLayout>
      </c:layout>
      <c:overlay val="0"/>
      <c:txPr>
        <a:bodyPr/>
        <a:lstStyle/>
        <a:p>
          <a:pPr>
            <a:defRPr sz="1059">
              <a:solidFill>
                <a:srgbClr val="4F5477"/>
              </a:solidFill>
            </a:defRPr>
          </a:pPr>
          <a:endParaRPr lang="es-MX"/>
        </a:p>
      </c:txPr>
    </c:legend>
    <c:plotVisOnly val="1"/>
    <c:dispBlanksAs val="gap"/>
    <c:showDLblsOverMax val="0"/>
  </c:chart>
  <c:txPr>
    <a:bodyPr/>
    <a:lstStyle/>
    <a:p>
      <a:pPr>
        <a:defRPr sz="1589"/>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01961634960919"/>
          <c:y val="0.23166025881533786"/>
          <c:w val="0.676565075132323"/>
          <c:h val="0.56689642598519197"/>
        </c:manualLayout>
      </c:layout>
      <c:pieChart>
        <c:varyColors val="1"/>
        <c:ser>
          <c:idx val="0"/>
          <c:order val="0"/>
          <c:dPt>
            <c:idx val="0"/>
            <c:bubble3D val="0"/>
          </c:dPt>
          <c:dPt>
            <c:idx val="1"/>
            <c:bubble3D val="0"/>
          </c:dPt>
          <c:dPt>
            <c:idx val="2"/>
            <c:bubble3D val="0"/>
          </c:dPt>
          <c:dPt>
            <c:idx val="3"/>
            <c:bubble3D val="0"/>
          </c:dPt>
          <c:dPt>
            <c:idx val="4"/>
            <c:bubble3D val="0"/>
          </c:dPt>
          <c:dLbls>
            <c:dLbl>
              <c:idx val="0"/>
              <c:layout>
                <c:manualLayout>
                  <c:x val="-0.21110980962090484"/>
                  <c:y val="6.5897580237001679E-2"/>
                </c:manualLayout>
              </c:layout>
              <c:numFmt formatCode="0%" sourceLinked="0"/>
              <c:spPr/>
              <c:txPr>
                <a:bodyPr/>
                <a:lstStyle/>
                <a:p>
                  <a:pPr>
                    <a:defRPr sz="1400" b="1">
                      <a:solidFill>
                        <a:schemeClr val="bg1"/>
                      </a:solidFill>
                      <a:latin typeface="Times New Roman" pitchFamily="18" charset="0"/>
                      <a:cs typeface="Times New Roman" pitchFamily="18" charset="0"/>
                    </a:defRPr>
                  </a:pPr>
                  <a:endParaRPr lang="es-MX"/>
                </a:p>
              </c:txPr>
              <c:showLegendKey val="0"/>
              <c:showVal val="1"/>
              <c:showCatName val="0"/>
              <c:showSerName val="0"/>
              <c:showPercent val="0"/>
              <c:showBubbleSize val="0"/>
            </c:dLbl>
            <c:dLbl>
              <c:idx val="1"/>
              <c:layout>
                <c:manualLayout>
                  <c:x val="0.24698061502642749"/>
                  <c:y val="-3.9443113401520839E-2"/>
                </c:manualLayout>
              </c:layout>
              <c:numFmt formatCode="0%" sourceLinked="0"/>
              <c:spPr/>
              <c:txPr>
                <a:bodyPr/>
                <a:lstStyle/>
                <a:p>
                  <a:pPr>
                    <a:defRPr sz="1400" b="1">
                      <a:solidFill>
                        <a:schemeClr val="bg1"/>
                      </a:solidFill>
                      <a:latin typeface="Times New Roman" pitchFamily="18" charset="0"/>
                      <a:cs typeface="Times New Roman" pitchFamily="18" charset="0"/>
                    </a:defRPr>
                  </a:pPr>
                  <a:endParaRPr lang="es-MX"/>
                </a:p>
              </c:txPr>
              <c:showLegendKey val="0"/>
              <c:showVal val="1"/>
              <c:showCatName val="0"/>
              <c:showSerName val="0"/>
              <c:showPercent val="0"/>
              <c:showBubbleSize val="0"/>
            </c:dLbl>
            <c:dLbl>
              <c:idx val="2"/>
              <c:layout>
                <c:manualLayout>
                  <c:x val="0.10604513278815354"/>
                  <c:y val="-0.23044703655924217"/>
                </c:manualLayout>
              </c:layout>
              <c:showLegendKey val="0"/>
              <c:showVal val="1"/>
              <c:showCatName val="0"/>
              <c:showSerName val="0"/>
              <c:showPercent val="0"/>
              <c:showBubbleSize val="0"/>
            </c:dLbl>
            <c:dLbl>
              <c:idx val="3"/>
              <c:layout>
                <c:manualLayout>
                  <c:x val="-0.24367425146236885"/>
                  <c:y val="4.1533345156926721E-2"/>
                </c:manualLayout>
              </c:layout>
              <c:showLegendKey val="0"/>
              <c:showVal val="1"/>
              <c:showCatName val="0"/>
              <c:showSerName val="0"/>
              <c:showPercent val="0"/>
              <c:showBubbleSize val="0"/>
            </c:dLbl>
            <c:dLbl>
              <c:idx val="4"/>
              <c:layout>
                <c:manualLayout>
                  <c:x val="-5.6015849258512107E-2"/>
                  <c:y val="-3.3661575100621705E-2"/>
                </c:manualLayout>
              </c:layout>
              <c:showLegendKey val="0"/>
              <c:showVal val="1"/>
              <c:showCatName val="0"/>
              <c:showSerName val="0"/>
              <c:showPercent val="0"/>
              <c:showBubbleSize val="0"/>
            </c:dLbl>
            <c:numFmt formatCode="0%" sourceLinked="0"/>
            <c:txPr>
              <a:bodyPr/>
              <a:lstStyle/>
              <a:p>
                <a:pPr>
                  <a:defRPr sz="1400" b="1">
                    <a:latin typeface="Times New Roman" pitchFamily="18" charset="0"/>
                    <a:cs typeface="Times New Roman" pitchFamily="18" charset="0"/>
                  </a:defRPr>
                </a:pPr>
                <a:endParaRPr lang="es-MX"/>
              </a:p>
            </c:txPr>
            <c:showLegendKey val="0"/>
            <c:showVal val="1"/>
            <c:showCatName val="0"/>
            <c:showSerName val="0"/>
            <c:showPercent val="0"/>
            <c:showBubbleSize val="0"/>
            <c:showLeaderLines val="1"/>
          </c:dLbls>
          <c:cat>
            <c:strRef>
              <c:f>Hoja1!$B$1:$C$1</c:f>
              <c:strCache>
                <c:ptCount val="2"/>
                <c:pt idx="0">
                  <c:v>Aseguradoras de capital nacional</c:v>
                </c:pt>
                <c:pt idx="1">
                  <c:v>Aseguradoras filiales</c:v>
                </c:pt>
              </c:strCache>
            </c:strRef>
          </c:cat>
          <c:val>
            <c:numRef>
              <c:f>Hoja1!$B$2:$C$2</c:f>
              <c:numCache>
                <c:formatCode>0.00%</c:formatCode>
                <c:ptCount val="2"/>
                <c:pt idx="0">
                  <c:v>0.39</c:v>
                </c:pt>
                <c:pt idx="1">
                  <c:v>0.61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8.2887078673400505E-2"/>
          <c:y val="0.17709571585809841"/>
          <c:w val="0.89868360317048468"/>
          <c:h val="0.78649309965286596"/>
        </c:manualLayout>
      </c:layout>
      <c:lineChart>
        <c:grouping val="standard"/>
        <c:varyColors val="0"/>
        <c:ser>
          <c:idx val="0"/>
          <c:order val="0"/>
          <c:tx>
            <c:strRef>
              <c:f>Hoja1!$B$1</c:f>
              <c:strCache>
                <c:ptCount val="1"/>
                <c:pt idx="0">
                  <c:v>Prima directa total</c:v>
                </c:pt>
              </c:strCache>
            </c:strRef>
          </c:tx>
          <c:spPr>
            <a:ln w="38100">
              <a:solidFill>
                <a:schemeClr val="accent3">
                  <a:lumMod val="75000"/>
                </a:schemeClr>
              </a:solidFill>
            </a:ln>
          </c:spPr>
          <c:marker>
            <c:symbol val="none"/>
          </c:marker>
          <c:dLbls>
            <c:dLbl>
              <c:idx val="12"/>
              <c:layout>
                <c:manualLayout>
                  <c:x val="0"/>
                  <c:y val="0"/>
                </c:manualLayout>
              </c:layout>
              <c:showLegendKey val="0"/>
              <c:showVal val="1"/>
              <c:showCatName val="0"/>
              <c:showSerName val="0"/>
              <c:showPercent val="0"/>
              <c:showBubbleSize val="0"/>
            </c:dLbl>
            <c:numFmt formatCode="0.0%" sourceLinked="0"/>
            <c:spPr>
              <a:noFill/>
            </c:spPr>
            <c:txPr>
              <a:bodyPr/>
              <a:lstStyle/>
              <a:p>
                <a:pPr>
                  <a:defRPr b="1">
                    <a:latin typeface="Times New Roman" pitchFamily="18" charset="0"/>
                    <a:cs typeface="Times New Roman" pitchFamily="18" charset="0"/>
                  </a:defRPr>
                </a:pPr>
                <a:endParaRPr lang="es-MX"/>
              </a:p>
            </c:txPr>
            <c:showLegendKey val="0"/>
            <c:showVal val="0"/>
            <c:showCatName val="0"/>
            <c:showSerName val="0"/>
            <c:showPercent val="0"/>
            <c:showBubbleSize val="0"/>
          </c:dLbls>
          <c:cat>
            <c:numRef>
              <c:f>Hoja1!$A$2:$A$14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Hoja1!$B$2:$B$14</c:f>
              <c:numCache>
                <c:formatCode>0.00%</c:formatCode>
                <c:ptCount val="13"/>
                <c:pt idx="0">
                  <c:v>9.3216801943168059E-2</c:v>
                </c:pt>
                <c:pt idx="1">
                  <c:v>0.12501168656628114</c:v>
                </c:pt>
                <c:pt idx="2">
                  <c:v>0.121926921544115</c:v>
                </c:pt>
                <c:pt idx="3" formatCode="0.0%">
                  <c:v>-8.4665384030547464E-2</c:v>
                </c:pt>
                <c:pt idx="4">
                  <c:v>0.10127917408173981</c:v>
                </c:pt>
                <c:pt idx="5">
                  <c:v>-1.461798296325878E-2</c:v>
                </c:pt>
                <c:pt idx="6">
                  <c:v>0.13393488972731293</c:v>
                </c:pt>
                <c:pt idx="7">
                  <c:v>0.11839973047313568</c:v>
                </c:pt>
                <c:pt idx="8">
                  <c:v>1.0748644738686419E-2</c:v>
                </c:pt>
                <c:pt idx="9">
                  <c:v>9.6610632125790241E-2</c:v>
                </c:pt>
                <c:pt idx="10">
                  <c:v>-8.4283604548572866E-3</c:v>
                </c:pt>
                <c:pt idx="11">
                  <c:v>9.7804475016525227E-2</c:v>
                </c:pt>
                <c:pt idx="12">
                  <c:v>7.3999999999999996E-2</c:v>
                </c:pt>
              </c:numCache>
            </c:numRef>
          </c:val>
          <c:smooth val="0"/>
        </c:ser>
        <c:ser>
          <c:idx val="1"/>
          <c:order val="1"/>
          <c:tx>
            <c:strRef>
              <c:f>Hoja1!$C$1</c:f>
              <c:strCache>
                <c:ptCount val="1"/>
                <c:pt idx="0">
                  <c:v>PIB</c:v>
                </c:pt>
              </c:strCache>
            </c:strRef>
          </c:tx>
          <c:spPr>
            <a:ln w="38100">
              <a:solidFill>
                <a:srgbClr val="FF3333"/>
              </a:solidFill>
            </a:ln>
          </c:spPr>
          <c:marker>
            <c:symbol val="none"/>
          </c:marker>
          <c:dLbls>
            <c:dLbl>
              <c:idx val="12"/>
              <c:layout>
                <c:manualLayout>
                  <c:x val="0"/>
                  <c:y val="-4.4395420400036205E-3"/>
                </c:manualLayout>
              </c:layout>
              <c:dLblPos val="r"/>
              <c:showLegendKey val="0"/>
              <c:showVal val="1"/>
              <c:showCatName val="0"/>
              <c:showSerName val="0"/>
              <c:showPercent val="0"/>
              <c:showBubbleSize val="0"/>
            </c:dLbl>
            <c:numFmt formatCode="0.0%" sourceLinked="0"/>
            <c:spPr>
              <a:noFill/>
            </c:spPr>
            <c:txPr>
              <a:bodyPr/>
              <a:lstStyle/>
              <a:p>
                <a:pPr>
                  <a:defRPr b="1">
                    <a:latin typeface="Times New Roman" pitchFamily="18" charset="0"/>
                    <a:cs typeface="Times New Roman" pitchFamily="18" charset="0"/>
                  </a:defRPr>
                </a:pPr>
                <a:endParaRPr lang="es-MX"/>
              </a:p>
            </c:txPr>
            <c:showLegendKey val="0"/>
            <c:showVal val="0"/>
            <c:showCatName val="0"/>
            <c:showSerName val="0"/>
            <c:showPercent val="0"/>
            <c:showBubbleSize val="0"/>
          </c:dLbls>
          <c:cat>
            <c:numRef>
              <c:f>Hoja1!$A$2:$A$14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Hoja1!$C$2:$C$14</c:f>
              <c:numCache>
                <c:formatCode>0.00%</c:formatCode>
                <c:ptCount val="13"/>
                <c:pt idx="0">
                  <c:v>5.9634170248676011E-2</c:v>
                </c:pt>
                <c:pt idx="1">
                  <c:v>-9.5275642587350218E-3</c:v>
                </c:pt>
                <c:pt idx="2">
                  <c:v>8.8755270826323951E-4</c:v>
                </c:pt>
                <c:pt idx="3">
                  <c:v>1.3471978593187384E-2</c:v>
                </c:pt>
                <c:pt idx="4">
                  <c:v>4.0534200764554829E-2</c:v>
                </c:pt>
                <c:pt idx="5">
                  <c:v>3.2054325920621407E-2</c:v>
                </c:pt>
                <c:pt idx="6">
                  <c:v>5.1501518473497931E-2</c:v>
                </c:pt>
                <c:pt idx="7">
                  <c:v>3.2602468030596743E-2</c:v>
                </c:pt>
                <c:pt idx="8">
                  <c:v>1.1906045280083877E-2</c:v>
                </c:pt>
                <c:pt idx="9">
                  <c:v>-5.9539409984762259E-2</c:v>
                </c:pt>
                <c:pt idx="10">
                  <c:v>5.5323751259044984E-2</c:v>
                </c:pt>
                <c:pt idx="11">
                  <c:v>3.9106138791268119E-2</c:v>
                </c:pt>
                <c:pt idx="12">
                  <c:v>3.9E-2</c:v>
                </c:pt>
              </c:numCache>
            </c:numRef>
          </c:val>
          <c:smooth val="0"/>
        </c:ser>
        <c:dLbls>
          <c:showLegendKey val="0"/>
          <c:showVal val="0"/>
          <c:showCatName val="0"/>
          <c:showSerName val="0"/>
          <c:showPercent val="0"/>
          <c:showBubbleSize val="0"/>
        </c:dLbls>
        <c:marker val="1"/>
        <c:smooth val="0"/>
        <c:axId val="32363648"/>
        <c:axId val="32365184"/>
      </c:lineChart>
      <c:catAx>
        <c:axId val="32363648"/>
        <c:scaling>
          <c:orientation val="minMax"/>
        </c:scaling>
        <c:delete val="0"/>
        <c:axPos val="b"/>
        <c:numFmt formatCode="General" sourceLinked="1"/>
        <c:majorTickMark val="out"/>
        <c:minorTickMark val="none"/>
        <c:tickLblPos val="nextTo"/>
        <c:txPr>
          <a:bodyPr rot="-5400000" vert="horz"/>
          <a:lstStyle/>
          <a:p>
            <a:pPr>
              <a:defRPr sz="1100">
                <a:latin typeface="Times New Roman" pitchFamily="18" charset="0"/>
                <a:cs typeface="Times New Roman" pitchFamily="18" charset="0"/>
              </a:defRPr>
            </a:pPr>
            <a:endParaRPr lang="es-MX"/>
          </a:p>
        </c:txPr>
        <c:crossAx val="32365184"/>
        <c:crosses val="autoZero"/>
        <c:auto val="1"/>
        <c:lblAlgn val="ctr"/>
        <c:lblOffset val="100"/>
        <c:noMultiLvlLbl val="0"/>
      </c:catAx>
      <c:valAx>
        <c:axId val="32365184"/>
        <c:scaling>
          <c:orientation val="minMax"/>
          <c:max val="0.2"/>
          <c:min val="-0.2"/>
        </c:scaling>
        <c:delete val="0"/>
        <c:axPos val="l"/>
        <c:majorGridlines>
          <c:spPr>
            <a:ln>
              <a:solidFill>
                <a:schemeClr val="accent1"/>
              </a:solidFill>
              <a:prstDash val="sysDot"/>
            </a:ln>
          </c:spPr>
        </c:majorGridlines>
        <c:numFmt formatCode="0%" sourceLinked="0"/>
        <c:majorTickMark val="out"/>
        <c:minorTickMark val="none"/>
        <c:tickLblPos val="nextTo"/>
        <c:txPr>
          <a:bodyPr/>
          <a:lstStyle/>
          <a:p>
            <a:pPr>
              <a:defRPr>
                <a:latin typeface="Times New Roman" pitchFamily="18" charset="0"/>
                <a:cs typeface="Times New Roman" pitchFamily="18" charset="0"/>
              </a:defRPr>
            </a:pPr>
            <a:endParaRPr lang="es-MX"/>
          </a:p>
        </c:txPr>
        <c:crossAx val="32363648"/>
        <c:crosses val="autoZero"/>
        <c:crossBetween val="between"/>
        <c:majorUnit val="0.1"/>
      </c:valAx>
    </c:plotArea>
    <c:legend>
      <c:legendPos val="t"/>
      <c:layout>
        <c:manualLayout>
          <c:xMode val="edge"/>
          <c:yMode val="edge"/>
          <c:x val="0.1443715248661922"/>
          <c:y val="1.7241379310344827E-2"/>
          <c:w val="0.83136532606036895"/>
          <c:h val="7.2800705946239483E-2"/>
        </c:manualLayout>
      </c:layout>
      <c:overlay val="0"/>
      <c:txPr>
        <a:bodyPr/>
        <a:lstStyle/>
        <a:p>
          <a:pPr>
            <a:defRPr sz="1400" b="0" cap="small" baseline="0">
              <a:latin typeface="Times New Roman" pitchFamily="18" charset="0"/>
              <a:cs typeface="Times New Roman" pitchFamily="18" charset="0"/>
            </a:defRPr>
          </a:pPr>
          <a:endParaRPr lang="es-MX"/>
        </a:p>
      </c:txPr>
    </c:legend>
    <c:plotVisOnly val="1"/>
    <c:dispBlanksAs val="gap"/>
    <c:showDLblsOverMax val="0"/>
  </c:chart>
  <c:txPr>
    <a:bodyPr/>
    <a:lstStyle/>
    <a:p>
      <a:pPr>
        <a:defRPr sz="1200">
          <a:solidFill>
            <a:schemeClr val="tx1">
              <a:lumMod val="65000"/>
              <a:lumOff val="35000"/>
            </a:schemeClr>
          </a:solidFill>
          <a:latin typeface="Calibri" pitchFamily="34" charset="0"/>
          <a:cs typeface="Calibri" pitchFamily="34" charset="0"/>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8.2887078673400505E-2"/>
          <c:y val="0.17709571585809841"/>
          <c:w val="0.89868360317048468"/>
          <c:h val="0.78649309965286596"/>
        </c:manualLayout>
      </c:layout>
      <c:lineChart>
        <c:grouping val="standard"/>
        <c:varyColors val="0"/>
        <c:ser>
          <c:idx val="0"/>
          <c:order val="0"/>
          <c:tx>
            <c:strRef>
              <c:f>Hoja1!$B$1</c:f>
              <c:strCache>
                <c:ptCount val="1"/>
                <c:pt idx="0">
                  <c:v>Seguros de accidentes y enfermedades</c:v>
                </c:pt>
              </c:strCache>
            </c:strRef>
          </c:tx>
          <c:spPr>
            <a:ln w="38100">
              <a:solidFill>
                <a:srgbClr val="0AA672"/>
              </a:solidFill>
            </a:ln>
          </c:spPr>
          <c:marker>
            <c:symbol val="none"/>
          </c:marker>
          <c:dLbls>
            <c:dLbl>
              <c:idx val="12"/>
              <c:layout>
                <c:manualLayout>
                  <c:x val="0"/>
                  <c:y val="-3.7356321839080463E-2"/>
                </c:manualLayout>
              </c:layout>
              <c:showLegendKey val="0"/>
              <c:showVal val="1"/>
              <c:showCatName val="0"/>
              <c:showSerName val="0"/>
              <c:showPercent val="0"/>
              <c:showBubbleSize val="0"/>
            </c:dLbl>
            <c:numFmt formatCode="0.0%" sourceLinked="0"/>
            <c:spPr>
              <a:noFill/>
            </c:spPr>
            <c:txPr>
              <a:bodyPr/>
              <a:lstStyle/>
              <a:p>
                <a:pPr>
                  <a:defRPr b="1">
                    <a:latin typeface="Times New Roman" pitchFamily="18" charset="0"/>
                    <a:cs typeface="Times New Roman" pitchFamily="18" charset="0"/>
                  </a:defRPr>
                </a:pPr>
                <a:endParaRPr lang="es-MX"/>
              </a:p>
            </c:txPr>
            <c:showLegendKey val="0"/>
            <c:showVal val="0"/>
            <c:showCatName val="0"/>
            <c:showSerName val="0"/>
            <c:showPercent val="0"/>
            <c:showBubbleSize val="0"/>
          </c:dLbls>
          <c:cat>
            <c:numRef>
              <c:f>Hoja1!$A$2:$A$14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Hoja1!$B$2:$B$14</c:f>
              <c:numCache>
                <c:formatCode>0.00%</c:formatCode>
                <c:ptCount val="13"/>
                <c:pt idx="0">
                  <c:v>0.17780000000000001</c:v>
                </c:pt>
                <c:pt idx="1">
                  <c:v>0.15790000000000001</c:v>
                </c:pt>
                <c:pt idx="2">
                  <c:v>0.1187</c:v>
                </c:pt>
                <c:pt idx="3" formatCode="0.0%">
                  <c:v>8.6199999999999999E-2</c:v>
                </c:pt>
                <c:pt idx="4">
                  <c:v>0.1028</c:v>
                </c:pt>
                <c:pt idx="5">
                  <c:v>0.13020000000000001</c:v>
                </c:pt>
                <c:pt idx="6">
                  <c:v>0.1231</c:v>
                </c:pt>
                <c:pt idx="7">
                  <c:v>0.1507</c:v>
                </c:pt>
                <c:pt idx="8">
                  <c:v>4.3400000000000001E-2</c:v>
                </c:pt>
                <c:pt idx="9">
                  <c:v>3.9699999999999999E-2</c:v>
                </c:pt>
                <c:pt idx="10">
                  <c:v>3.5900000000000001E-2</c:v>
                </c:pt>
                <c:pt idx="11">
                  <c:v>7.0358484269949395E-2</c:v>
                </c:pt>
                <c:pt idx="12">
                  <c:v>5.1999999999999998E-2</c:v>
                </c:pt>
              </c:numCache>
            </c:numRef>
          </c:val>
          <c:smooth val="0"/>
        </c:ser>
        <c:ser>
          <c:idx val="1"/>
          <c:order val="1"/>
          <c:tx>
            <c:strRef>
              <c:f>Hoja1!$C$1</c:f>
              <c:strCache>
                <c:ptCount val="1"/>
                <c:pt idx="0">
                  <c:v>PIB</c:v>
                </c:pt>
              </c:strCache>
            </c:strRef>
          </c:tx>
          <c:spPr>
            <a:ln w="38100">
              <a:solidFill>
                <a:srgbClr val="FF3333"/>
              </a:solidFill>
            </a:ln>
          </c:spPr>
          <c:marker>
            <c:symbol val="none"/>
          </c:marker>
          <c:dLbls>
            <c:dLbl>
              <c:idx val="12"/>
              <c:layout>
                <c:manualLayout>
                  <c:x val="0"/>
                  <c:y val="1.307584396777989E-3"/>
                </c:manualLayout>
              </c:layout>
              <c:dLblPos val="r"/>
              <c:showLegendKey val="0"/>
              <c:showVal val="1"/>
              <c:showCatName val="0"/>
              <c:showSerName val="0"/>
              <c:showPercent val="0"/>
              <c:showBubbleSize val="0"/>
            </c:dLbl>
            <c:numFmt formatCode="0.0%" sourceLinked="0"/>
            <c:spPr>
              <a:noFill/>
            </c:spPr>
            <c:txPr>
              <a:bodyPr/>
              <a:lstStyle/>
              <a:p>
                <a:pPr>
                  <a:defRPr b="1">
                    <a:latin typeface="Times New Roman" pitchFamily="18" charset="0"/>
                    <a:cs typeface="Times New Roman" pitchFamily="18" charset="0"/>
                  </a:defRPr>
                </a:pPr>
                <a:endParaRPr lang="es-MX"/>
              </a:p>
            </c:txPr>
            <c:showLegendKey val="0"/>
            <c:showVal val="0"/>
            <c:showCatName val="0"/>
            <c:showSerName val="0"/>
            <c:showPercent val="0"/>
            <c:showBubbleSize val="0"/>
          </c:dLbls>
          <c:cat>
            <c:numRef>
              <c:f>Hoja1!$A$2:$A$14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Hoja1!$C$2:$C$14</c:f>
              <c:numCache>
                <c:formatCode>0.00%</c:formatCode>
                <c:ptCount val="13"/>
                <c:pt idx="0">
                  <c:v>5.96E-2</c:v>
                </c:pt>
                <c:pt idx="1">
                  <c:v>-9.4999999999999998E-3</c:v>
                </c:pt>
                <c:pt idx="2">
                  <c:v>8.9999999999999998E-4</c:v>
                </c:pt>
                <c:pt idx="3">
                  <c:v>1.35E-2</c:v>
                </c:pt>
                <c:pt idx="4">
                  <c:v>4.0500000000000001E-2</c:v>
                </c:pt>
                <c:pt idx="5">
                  <c:v>3.2099999999999997E-2</c:v>
                </c:pt>
                <c:pt idx="6">
                  <c:v>5.1499999999999997E-2</c:v>
                </c:pt>
                <c:pt idx="7">
                  <c:v>3.2599999999999997E-2</c:v>
                </c:pt>
                <c:pt idx="8">
                  <c:v>1.1900000000000001E-2</c:v>
                </c:pt>
                <c:pt idx="9">
                  <c:v>-5.9499999999999997E-2</c:v>
                </c:pt>
                <c:pt idx="10">
                  <c:v>5.5300000000000002E-2</c:v>
                </c:pt>
                <c:pt idx="11">
                  <c:v>3.9100000000000003E-2</c:v>
                </c:pt>
                <c:pt idx="12">
                  <c:v>3.9E-2</c:v>
                </c:pt>
              </c:numCache>
            </c:numRef>
          </c:val>
          <c:smooth val="0"/>
        </c:ser>
        <c:dLbls>
          <c:showLegendKey val="0"/>
          <c:showVal val="0"/>
          <c:showCatName val="0"/>
          <c:showSerName val="0"/>
          <c:showPercent val="0"/>
          <c:showBubbleSize val="0"/>
        </c:dLbls>
        <c:marker val="1"/>
        <c:smooth val="0"/>
        <c:axId val="32260480"/>
        <c:axId val="32262016"/>
      </c:lineChart>
      <c:catAx>
        <c:axId val="32260480"/>
        <c:scaling>
          <c:orientation val="minMax"/>
        </c:scaling>
        <c:delete val="0"/>
        <c:axPos val="b"/>
        <c:numFmt formatCode="General" sourceLinked="1"/>
        <c:majorTickMark val="out"/>
        <c:minorTickMark val="none"/>
        <c:tickLblPos val="nextTo"/>
        <c:txPr>
          <a:bodyPr rot="-5400000" vert="horz"/>
          <a:lstStyle/>
          <a:p>
            <a:pPr>
              <a:defRPr sz="1100">
                <a:latin typeface="Times New Roman" pitchFamily="18" charset="0"/>
                <a:cs typeface="Times New Roman" pitchFamily="18" charset="0"/>
              </a:defRPr>
            </a:pPr>
            <a:endParaRPr lang="es-MX"/>
          </a:p>
        </c:txPr>
        <c:crossAx val="32262016"/>
        <c:crosses val="autoZero"/>
        <c:auto val="1"/>
        <c:lblAlgn val="ctr"/>
        <c:lblOffset val="100"/>
        <c:noMultiLvlLbl val="0"/>
      </c:catAx>
      <c:valAx>
        <c:axId val="32262016"/>
        <c:scaling>
          <c:orientation val="minMax"/>
          <c:max val="0.30000000000000004"/>
          <c:min val="-0.15000000000000002"/>
        </c:scaling>
        <c:delete val="0"/>
        <c:axPos val="l"/>
        <c:majorGridlines>
          <c:spPr>
            <a:ln>
              <a:solidFill>
                <a:schemeClr val="accent1"/>
              </a:solidFill>
              <a:prstDash val="sysDot"/>
            </a:ln>
          </c:spPr>
        </c:majorGridlines>
        <c:numFmt formatCode="0%" sourceLinked="0"/>
        <c:majorTickMark val="out"/>
        <c:minorTickMark val="none"/>
        <c:tickLblPos val="nextTo"/>
        <c:txPr>
          <a:bodyPr/>
          <a:lstStyle/>
          <a:p>
            <a:pPr>
              <a:defRPr>
                <a:latin typeface="Times New Roman" pitchFamily="18" charset="0"/>
                <a:cs typeface="Times New Roman" pitchFamily="18" charset="0"/>
              </a:defRPr>
            </a:pPr>
            <a:endParaRPr lang="es-MX"/>
          </a:p>
        </c:txPr>
        <c:crossAx val="32260480"/>
        <c:crosses val="autoZero"/>
        <c:crossBetween val="between"/>
        <c:majorUnit val="0.15000000000000002"/>
      </c:valAx>
    </c:plotArea>
    <c:legend>
      <c:legendPos val="t"/>
      <c:legendEntry>
        <c:idx val="0"/>
        <c:txPr>
          <a:bodyPr/>
          <a:lstStyle/>
          <a:p>
            <a:pPr>
              <a:defRPr sz="1400" b="0" cap="small" baseline="0">
                <a:latin typeface="Times New Roman" pitchFamily="18" charset="0"/>
                <a:cs typeface="Times New Roman" pitchFamily="18" charset="0"/>
              </a:defRPr>
            </a:pPr>
            <a:endParaRPr lang="es-MX"/>
          </a:p>
        </c:txPr>
      </c:legendEntry>
      <c:layout>
        <c:manualLayout>
          <c:xMode val="edge"/>
          <c:yMode val="edge"/>
          <c:x val="0.13326918184734157"/>
          <c:y val="1.7241379310344827E-2"/>
          <c:w val="0.728384420650382"/>
          <c:h val="7.2800705946239483E-2"/>
        </c:manualLayout>
      </c:layout>
      <c:overlay val="0"/>
      <c:txPr>
        <a:bodyPr/>
        <a:lstStyle/>
        <a:p>
          <a:pPr>
            <a:defRPr sz="1600" b="0" cap="small" baseline="0">
              <a:latin typeface="Times New Roman" pitchFamily="18" charset="0"/>
              <a:cs typeface="Times New Roman" pitchFamily="18" charset="0"/>
            </a:defRPr>
          </a:pPr>
          <a:endParaRPr lang="es-MX"/>
        </a:p>
      </c:txPr>
    </c:legend>
    <c:plotVisOnly val="1"/>
    <c:dispBlanksAs val="gap"/>
    <c:showDLblsOverMax val="0"/>
  </c:chart>
  <c:txPr>
    <a:bodyPr/>
    <a:lstStyle/>
    <a:p>
      <a:pPr>
        <a:defRPr sz="1200">
          <a:solidFill>
            <a:schemeClr val="tx1">
              <a:lumMod val="65000"/>
              <a:lumOff val="35000"/>
            </a:schemeClr>
          </a:solidFill>
          <a:latin typeface="Calibri" pitchFamily="34" charset="0"/>
          <a:cs typeface="Calibri" pitchFamily="34" charset="0"/>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58773903262094"/>
          <c:y val="0.27011299435028246"/>
          <c:w val="0.55739618485189346"/>
          <c:h val="0.52905400596111929"/>
        </c:manualLayout>
      </c:layout>
      <c:pieChart>
        <c:varyColors val="1"/>
        <c:ser>
          <c:idx val="0"/>
          <c:order val="0"/>
          <c:tx>
            <c:strRef>
              <c:f>Hoja1!$B$1</c:f>
              <c:strCache>
                <c:ptCount val="1"/>
                <c:pt idx="0">
                  <c:v>Participación</c:v>
                </c:pt>
              </c:strCache>
            </c:strRef>
          </c:tx>
          <c:spPr>
            <a:ln>
              <a:noFill/>
            </a:ln>
            <a:effectLst/>
          </c:spPr>
          <c:dPt>
            <c:idx val="0"/>
            <c:bubble3D val="0"/>
            <c:spPr>
              <a:solidFill>
                <a:srgbClr val="FFC000"/>
              </a:solidFill>
              <a:ln>
                <a:noFill/>
              </a:ln>
              <a:effectLst/>
            </c:spPr>
          </c:dPt>
          <c:dPt>
            <c:idx val="1"/>
            <c:bubble3D val="0"/>
            <c:spPr>
              <a:solidFill>
                <a:schemeClr val="accent4">
                  <a:lumMod val="75000"/>
                </a:schemeClr>
              </a:solidFill>
              <a:ln>
                <a:noFill/>
              </a:ln>
              <a:effectLst/>
            </c:spPr>
          </c:dPt>
          <c:dPt>
            <c:idx val="2"/>
            <c:bubble3D val="0"/>
            <c:spPr>
              <a:solidFill>
                <a:srgbClr val="18B89D"/>
              </a:solidFill>
              <a:ln>
                <a:noFill/>
              </a:ln>
              <a:effectLst/>
            </c:spPr>
          </c:dPt>
          <c:dPt>
            <c:idx val="3"/>
            <c:bubble3D val="0"/>
            <c:spPr>
              <a:solidFill>
                <a:schemeClr val="accent2"/>
              </a:solidFill>
              <a:ln>
                <a:noFill/>
              </a:ln>
              <a:effectLst/>
            </c:spPr>
          </c:dPt>
          <c:dPt>
            <c:idx val="4"/>
            <c:bubble3D val="0"/>
            <c:spPr>
              <a:solidFill>
                <a:srgbClr val="4BACC6"/>
              </a:solidFill>
              <a:ln>
                <a:noFill/>
              </a:ln>
              <a:effectLst/>
            </c:spPr>
          </c:dPt>
          <c:dLbls>
            <c:dLbl>
              <c:idx val="0"/>
              <c:layout>
                <c:manualLayout>
                  <c:x val="0.13690476190476192"/>
                  <c:y val="6.7796610169491428E-2"/>
                </c:manualLayout>
              </c:layout>
              <c:dLblPos val="bestFit"/>
              <c:showLegendKey val="0"/>
              <c:showVal val="1"/>
              <c:showCatName val="1"/>
              <c:showSerName val="0"/>
              <c:showPercent val="0"/>
              <c:showBubbleSize val="0"/>
            </c:dLbl>
            <c:dLbl>
              <c:idx val="1"/>
              <c:layout>
                <c:manualLayout>
                  <c:x val="0"/>
                  <c:y val="-9.8265047377552386E-2"/>
                </c:manualLayout>
              </c:layout>
              <c:tx>
                <c:rich>
                  <a:bodyPr/>
                  <a:lstStyle/>
                  <a:p>
                    <a:r>
                      <a:rPr lang="en-US" sz="1100" dirty="0" err="1">
                        <a:solidFill>
                          <a:schemeClr val="tx1">
                            <a:lumMod val="75000"/>
                            <a:lumOff val="25000"/>
                          </a:schemeClr>
                        </a:solidFill>
                        <a:latin typeface="Soberana Sans Light" pitchFamily="50" charset="0"/>
                        <a:cs typeface="Times New Roman" pitchFamily="18" charset="0"/>
                      </a:rPr>
                      <a:t>Seguros de Pensiones, 5.7%</a:t>
                    </a:r>
                    <a:endParaRPr lang="en-US" sz="1350" dirty="0"/>
                  </a:p>
                </c:rich>
              </c:tx>
              <c:showLegendKey val="0"/>
              <c:showVal val="1"/>
              <c:showCatName val="1"/>
              <c:showSerName val="0"/>
              <c:showPercent val="0"/>
              <c:showBubbleSize val="0"/>
            </c:dLbl>
            <c:dLbl>
              <c:idx val="2"/>
              <c:layout>
                <c:manualLayout>
                  <c:x val="5.2989782527184101E-2"/>
                  <c:y val="-7.9673250589439026E-2"/>
                </c:manualLayout>
              </c:layout>
              <c:showLegendKey val="0"/>
              <c:showVal val="1"/>
              <c:showCatName val="1"/>
              <c:showSerName val="0"/>
              <c:showPercent val="0"/>
              <c:showBubbleSize val="0"/>
            </c:dLbl>
            <c:dLbl>
              <c:idx val="3"/>
              <c:layout>
                <c:manualLayout>
                  <c:x val="0.13162214098237721"/>
                  <c:y val="4.720227768139152E-2"/>
                </c:manualLayout>
              </c:layout>
              <c:showLegendKey val="0"/>
              <c:showVal val="1"/>
              <c:showCatName val="1"/>
              <c:showSerName val="0"/>
              <c:showPercent val="0"/>
              <c:showBubbleSize val="0"/>
            </c:dLbl>
            <c:dLbl>
              <c:idx val="4"/>
              <c:layout>
                <c:manualLayout>
                  <c:x val="3.9839707536558036E-2"/>
                  <c:y val="-9.1847946972730098E-3"/>
                </c:manualLayout>
              </c:layout>
              <c:showLegendKey val="0"/>
              <c:showVal val="1"/>
              <c:showCatName val="1"/>
              <c:showSerName val="0"/>
              <c:showPercent val="0"/>
              <c:showBubbleSize val="0"/>
            </c:dLbl>
            <c:numFmt formatCode="0.0%" sourceLinked="0"/>
            <c:spPr>
              <a:effectLst/>
            </c:spPr>
            <c:txPr>
              <a:bodyPr/>
              <a:lstStyle/>
              <a:p>
                <a:pPr>
                  <a:defRPr sz="1100">
                    <a:solidFill>
                      <a:schemeClr val="tx1">
                        <a:lumMod val="75000"/>
                        <a:lumOff val="25000"/>
                      </a:schemeClr>
                    </a:solidFill>
                    <a:latin typeface="Soberana Sans Light" pitchFamily="50" charset="0"/>
                    <a:cs typeface="Times New Roman" pitchFamily="18" charset="0"/>
                  </a:defRPr>
                </a:pPr>
                <a:endParaRPr lang="es-MX"/>
              </a:p>
            </c:txPr>
            <c:showLegendKey val="0"/>
            <c:showVal val="1"/>
            <c:showCatName val="1"/>
            <c:showSerName val="0"/>
            <c:showPercent val="0"/>
            <c:showBubbleSize val="0"/>
            <c:showLeaderLines val="1"/>
          </c:dLbls>
          <c:cat>
            <c:strRef>
              <c:f>Hoja1!$A$2:$A$6</c:f>
              <c:strCache>
                <c:ptCount val="5"/>
                <c:pt idx="0">
                  <c:v>Vida</c:v>
                </c:pt>
                <c:pt idx="1">
                  <c:v>Seguros de Pensiones</c:v>
                </c:pt>
                <c:pt idx="2">
                  <c:v>Acc. y Enf.</c:v>
                </c:pt>
                <c:pt idx="3">
                  <c:v>Daños (sin autos)</c:v>
                </c:pt>
                <c:pt idx="4">
                  <c:v>Autos</c:v>
                </c:pt>
              </c:strCache>
            </c:strRef>
          </c:cat>
          <c:val>
            <c:numRef>
              <c:f>Hoja1!$B$2:$B$6</c:f>
              <c:numCache>
                <c:formatCode>0.0%</c:formatCode>
                <c:ptCount val="5"/>
                <c:pt idx="0">
                  <c:v>0.40600000000000003</c:v>
                </c:pt>
                <c:pt idx="1">
                  <c:v>5.7000000000000002E-2</c:v>
                </c:pt>
                <c:pt idx="2">
                  <c:v>0.14699999999999999</c:v>
                </c:pt>
                <c:pt idx="3">
                  <c:v>0.186</c:v>
                </c:pt>
                <c:pt idx="4">
                  <c:v>0.20399999999999999</c:v>
                </c:pt>
              </c:numCache>
            </c:numRef>
          </c:val>
        </c:ser>
        <c:dLbls>
          <c:showLegendKey val="0"/>
          <c:showVal val="0"/>
          <c:showCatName val="0"/>
          <c:showSerName val="0"/>
          <c:showPercent val="0"/>
          <c:showBubbleSize val="0"/>
          <c:showLeaderLines val="1"/>
        </c:dLbls>
        <c:firstSliceAng val="120"/>
      </c:pieChart>
    </c:plotArea>
    <c:plotVisOnly val="1"/>
    <c:dispBlanksAs val="zero"/>
    <c:showDLblsOverMax val="0"/>
  </c:chart>
  <c:txPr>
    <a:bodyPr/>
    <a:lstStyle/>
    <a:p>
      <a:pPr>
        <a:defRPr sz="1800"/>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6.3106796116504854E-2"/>
          <c:y val="0.13306451612903225"/>
          <c:w val="0.93689320388349828"/>
          <c:h val="0.75000000000000222"/>
        </c:manualLayout>
      </c:layout>
      <c:lineChart>
        <c:grouping val="standard"/>
        <c:varyColors val="0"/>
        <c:ser>
          <c:idx val="0"/>
          <c:order val="0"/>
          <c:tx>
            <c:strRef>
              <c:f>Sheet1!$B$1</c:f>
              <c:strCache>
                <c:ptCount val="1"/>
                <c:pt idx="0">
                  <c:v>Índice Herfindahl</c:v>
                </c:pt>
              </c:strCache>
            </c:strRef>
          </c:tx>
          <c:spPr>
            <a:ln>
              <a:solidFill>
                <a:srgbClr val="C00000"/>
              </a:solidFill>
            </a:ln>
          </c:spPr>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layout>
                <c:manualLayout>
                  <c:x val="-1.7985611510791381E-3"/>
                  <c:y val="-2.9962546816479401E-2"/>
                </c:manualLayout>
              </c:layout>
              <c:dLblPos val="r"/>
              <c:showLegendKey val="0"/>
              <c:showVal val="1"/>
              <c:showCatName val="0"/>
              <c:showSerName val="0"/>
              <c:showPercent val="0"/>
              <c:showBubbleSize val="0"/>
            </c:dLbl>
            <c:numFmt formatCode="0.0%" sourceLinked="0"/>
            <c:txPr>
              <a:bodyPr/>
              <a:lstStyle/>
              <a:p>
                <a:pPr>
                  <a:defRPr sz="1074" baseline="0">
                    <a:latin typeface="Calibri" pitchFamily="34" charset="0"/>
                  </a:defRPr>
                </a:pPr>
                <a:endParaRPr lang="es-MX"/>
              </a:p>
            </c:txPr>
            <c:showLegendKey val="0"/>
            <c:showVal val="1"/>
            <c:showCatName val="0"/>
            <c:showSerName val="0"/>
            <c:showPercent val="0"/>
            <c:showBubbleSize val="0"/>
            <c:showLeaderLines val="0"/>
          </c:dLbls>
          <c:cat>
            <c:numRef>
              <c:f>Sheet1!$A$2:$A$11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Sheet1!$B$2:$B$11</c:f>
              <c:numCache>
                <c:formatCode>0.00%</c:formatCode>
                <c:ptCount val="10"/>
                <c:pt idx="0">
                  <c:v>9.9299999999999999E-2</c:v>
                </c:pt>
                <c:pt idx="1">
                  <c:v>9.0499999999999997E-2</c:v>
                </c:pt>
                <c:pt idx="2">
                  <c:v>8.8300000000000003E-2</c:v>
                </c:pt>
                <c:pt idx="3">
                  <c:v>7.5700000000000003E-2</c:v>
                </c:pt>
                <c:pt idx="4">
                  <c:v>6.8199999999999997E-2</c:v>
                </c:pt>
                <c:pt idx="5">
                  <c:v>6.7299999999999999E-2</c:v>
                </c:pt>
                <c:pt idx="6">
                  <c:v>6.83E-2</c:v>
                </c:pt>
                <c:pt idx="7">
                  <c:v>6.5000000000000002E-2</c:v>
                </c:pt>
                <c:pt idx="8">
                  <c:v>6.1499999999999999E-2</c:v>
                </c:pt>
                <c:pt idx="9">
                  <c:v>6.1600000000000002E-2</c:v>
                </c:pt>
              </c:numCache>
            </c:numRef>
          </c:val>
          <c:smooth val="0"/>
        </c:ser>
        <c:dLbls>
          <c:showLegendKey val="0"/>
          <c:showVal val="0"/>
          <c:showCatName val="0"/>
          <c:showSerName val="0"/>
          <c:showPercent val="0"/>
          <c:showBubbleSize val="0"/>
        </c:dLbls>
        <c:marker val="1"/>
        <c:smooth val="0"/>
        <c:axId val="32530432"/>
        <c:axId val="32531968"/>
      </c:lineChart>
      <c:catAx>
        <c:axId val="32530432"/>
        <c:scaling>
          <c:orientation val="minMax"/>
        </c:scaling>
        <c:delete val="0"/>
        <c:axPos val="b"/>
        <c:numFmt formatCode="General" sourceLinked="1"/>
        <c:majorTickMark val="out"/>
        <c:minorTickMark val="none"/>
        <c:tickLblPos val="nextTo"/>
        <c:txPr>
          <a:bodyPr rot="0" vert="horz"/>
          <a:lstStyle/>
          <a:p>
            <a:pPr>
              <a:defRPr lang="es-MX" sz="1074"/>
            </a:pPr>
            <a:endParaRPr lang="es-MX"/>
          </a:p>
        </c:txPr>
        <c:crossAx val="32531968"/>
        <c:crosses val="autoZero"/>
        <c:auto val="1"/>
        <c:lblAlgn val="ctr"/>
        <c:lblOffset val="260"/>
        <c:tickLblSkip val="1"/>
        <c:tickMarkSkip val="1"/>
        <c:noMultiLvlLbl val="0"/>
      </c:catAx>
      <c:valAx>
        <c:axId val="32531968"/>
        <c:scaling>
          <c:orientation val="minMax"/>
          <c:max val="0.14000000000000001"/>
          <c:min val="6.0000000000000032E-2"/>
        </c:scaling>
        <c:delete val="0"/>
        <c:axPos val="l"/>
        <c:majorGridlines/>
        <c:numFmt formatCode="0%" sourceLinked="0"/>
        <c:majorTickMark val="out"/>
        <c:minorTickMark val="none"/>
        <c:tickLblPos val="nextTo"/>
        <c:txPr>
          <a:bodyPr rot="0" vert="horz"/>
          <a:lstStyle/>
          <a:p>
            <a:pPr>
              <a:defRPr lang="es-MX" sz="1074"/>
            </a:pPr>
            <a:endParaRPr lang="es-MX"/>
          </a:p>
        </c:txPr>
        <c:crossAx val="32530432"/>
        <c:crosses val="autoZero"/>
        <c:crossBetween val="between"/>
        <c:majorUnit val="2.0000000000000011E-2"/>
      </c:valAx>
    </c:plotArea>
    <c:legend>
      <c:legendPos val="t"/>
      <c:layout>
        <c:manualLayout>
          <c:xMode val="edge"/>
          <c:yMode val="edge"/>
          <c:x val="0.14441722562457471"/>
          <c:y val="0"/>
          <c:w val="0.6905341693399436"/>
          <c:h val="7.4596532991515599E-2"/>
        </c:manualLayout>
      </c:layout>
      <c:overlay val="0"/>
      <c:txPr>
        <a:bodyPr/>
        <a:lstStyle/>
        <a:p>
          <a:pPr>
            <a:defRPr lang="es-MX" sz="1074"/>
          </a:pPr>
          <a:endParaRPr lang="es-MX"/>
        </a:p>
      </c:txPr>
    </c:legend>
    <c:plotVisOnly val="1"/>
    <c:dispBlanksAs val="gap"/>
    <c:showDLblsOverMax val="0"/>
  </c:chart>
  <c:txPr>
    <a:bodyPr/>
    <a:lstStyle/>
    <a:p>
      <a:pPr>
        <a:defRPr sz="1609"/>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6.3414634146342019E-2"/>
          <c:y val="0.13306451612903225"/>
          <c:w val="0.93658536585365548"/>
          <c:h val="0.74798387096774188"/>
        </c:manualLayout>
      </c:layout>
      <c:lineChart>
        <c:grouping val="standard"/>
        <c:varyColors val="0"/>
        <c:ser>
          <c:idx val="0"/>
          <c:order val="0"/>
          <c:tx>
            <c:strRef>
              <c:f>Sheet1!$B$1</c:f>
              <c:strCache>
                <c:ptCount val="1"/>
                <c:pt idx="0">
                  <c:v>Índice CR 5</c:v>
                </c:pt>
              </c:strCache>
            </c:strRef>
          </c:tx>
          <c:spPr>
            <a:ln>
              <a:solidFill>
                <a:srgbClr val="CC4204"/>
              </a:solidFill>
            </a:ln>
          </c:spPr>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layout>
                <c:manualLayout>
                  <c:x val="-3.5971223021582796E-3"/>
                  <c:y val="-3.2958801498127382E-2"/>
                </c:manualLayout>
              </c:layout>
              <c:dLblPos val="r"/>
              <c:showLegendKey val="0"/>
              <c:showVal val="1"/>
              <c:showCatName val="0"/>
              <c:showSerName val="0"/>
              <c:showPercent val="0"/>
              <c:showBubbleSize val="0"/>
            </c:dLbl>
            <c:numFmt formatCode="0.0%" sourceLinked="0"/>
            <c:txPr>
              <a:bodyPr/>
              <a:lstStyle/>
              <a:p>
                <a:pPr>
                  <a:defRPr sz="1077"/>
                </a:pPr>
                <a:endParaRPr lang="es-MX"/>
              </a:p>
            </c:txPr>
            <c:showLegendKey val="0"/>
            <c:showVal val="1"/>
            <c:showCatName val="0"/>
            <c:showSerName val="0"/>
            <c:showPercent val="0"/>
            <c:showBubbleSize val="0"/>
            <c:showLeaderLines val="0"/>
          </c:dLbls>
          <c:cat>
            <c:numRef>
              <c:f>Sheet1!$A$2:$A$11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Sheet1!$B$2:$B$11</c:f>
              <c:numCache>
                <c:formatCode>0.00%</c:formatCode>
                <c:ptCount val="10"/>
                <c:pt idx="0">
                  <c:v>0.62290000000000001</c:v>
                </c:pt>
                <c:pt idx="1">
                  <c:v>0.59809999999999997</c:v>
                </c:pt>
                <c:pt idx="2">
                  <c:v>0.57740000000000002</c:v>
                </c:pt>
                <c:pt idx="3">
                  <c:v>0.53269999999999995</c:v>
                </c:pt>
                <c:pt idx="4">
                  <c:v>0.50460000000000005</c:v>
                </c:pt>
                <c:pt idx="5">
                  <c:v>0.49930000000000002</c:v>
                </c:pt>
                <c:pt idx="6">
                  <c:v>0.52029999999999998</c:v>
                </c:pt>
                <c:pt idx="7">
                  <c:v>0.47399999999999998</c:v>
                </c:pt>
                <c:pt idx="8">
                  <c:v>0.47289999999999999</c:v>
                </c:pt>
                <c:pt idx="9">
                  <c:v>0.45889999999999997</c:v>
                </c:pt>
              </c:numCache>
            </c:numRef>
          </c:val>
          <c:smooth val="0"/>
        </c:ser>
        <c:dLbls>
          <c:showLegendKey val="0"/>
          <c:showVal val="0"/>
          <c:showCatName val="0"/>
          <c:showSerName val="0"/>
          <c:showPercent val="0"/>
          <c:showBubbleSize val="0"/>
        </c:dLbls>
        <c:marker val="1"/>
        <c:smooth val="0"/>
        <c:axId val="58619392"/>
        <c:axId val="58620928"/>
      </c:lineChart>
      <c:catAx>
        <c:axId val="58619392"/>
        <c:scaling>
          <c:orientation val="minMax"/>
        </c:scaling>
        <c:delete val="0"/>
        <c:axPos val="b"/>
        <c:numFmt formatCode="General" sourceLinked="1"/>
        <c:majorTickMark val="out"/>
        <c:minorTickMark val="none"/>
        <c:tickLblPos val="nextTo"/>
        <c:txPr>
          <a:bodyPr rot="0" vert="horz"/>
          <a:lstStyle/>
          <a:p>
            <a:pPr>
              <a:defRPr lang="es-MX" sz="1077"/>
            </a:pPr>
            <a:endParaRPr lang="es-MX"/>
          </a:p>
        </c:txPr>
        <c:crossAx val="58620928"/>
        <c:crosses val="autoZero"/>
        <c:auto val="1"/>
        <c:lblAlgn val="ctr"/>
        <c:lblOffset val="260"/>
        <c:tickLblSkip val="1"/>
        <c:tickMarkSkip val="1"/>
        <c:noMultiLvlLbl val="0"/>
      </c:catAx>
      <c:valAx>
        <c:axId val="58620928"/>
        <c:scaling>
          <c:orientation val="minMax"/>
          <c:max val="0.80000000013148065"/>
          <c:min val="0.4"/>
        </c:scaling>
        <c:delete val="0"/>
        <c:axPos val="l"/>
        <c:majorGridlines/>
        <c:numFmt formatCode="0%" sourceLinked="0"/>
        <c:majorTickMark val="out"/>
        <c:minorTickMark val="none"/>
        <c:tickLblPos val="nextTo"/>
        <c:txPr>
          <a:bodyPr rot="0" vert="horz"/>
          <a:lstStyle/>
          <a:p>
            <a:pPr>
              <a:defRPr lang="es-MX" sz="1077"/>
            </a:pPr>
            <a:endParaRPr lang="es-MX"/>
          </a:p>
        </c:txPr>
        <c:crossAx val="58619392"/>
        <c:crosses val="autoZero"/>
        <c:crossBetween val="between"/>
        <c:majorUnit val="0.1"/>
      </c:valAx>
    </c:plotArea>
    <c:legend>
      <c:legendPos val="t"/>
      <c:layout>
        <c:manualLayout>
          <c:xMode val="edge"/>
          <c:yMode val="edge"/>
          <c:x val="0.1519708729995449"/>
          <c:y val="0"/>
          <c:w val="0.69390240709222506"/>
          <c:h val="7.4596695821185624E-2"/>
        </c:manualLayout>
      </c:layout>
      <c:overlay val="0"/>
      <c:txPr>
        <a:bodyPr/>
        <a:lstStyle/>
        <a:p>
          <a:pPr>
            <a:defRPr lang="es-MX" sz="1255"/>
          </a:pPr>
          <a:endParaRPr lang="es-MX"/>
        </a:p>
      </c:txPr>
    </c:legend>
    <c:plotVisOnly val="1"/>
    <c:dispBlanksAs val="gap"/>
    <c:showDLblsOverMax val="0"/>
  </c:chart>
  <c:txPr>
    <a:bodyPr/>
    <a:lstStyle/>
    <a:p>
      <a:pPr>
        <a:defRPr sz="1614"/>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20310996177226837"/>
          <c:y val="0.16096668360003424"/>
          <c:w val="0.77846062573865349"/>
          <c:h val="0.71046693760054203"/>
        </c:manualLayout>
      </c:layout>
      <c:barChart>
        <c:barDir val="col"/>
        <c:grouping val="stacked"/>
        <c:varyColors val="0"/>
        <c:ser>
          <c:idx val="0"/>
          <c:order val="0"/>
          <c:tx>
            <c:strRef>
              <c:f>Hoja1!$B$1</c:f>
              <c:strCache>
                <c:ptCount val="1"/>
                <c:pt idx="0">
                  <c:v>Valores</c:v>
                </c:pt>
              </c:strCache>
            </c:strRef>
          </c:tx>
          <c:spPr>
            <a:solidFill>
              <a:schemeClr val="accent1"/>
            </a:solidFill>
            <a:ln>
              <a:noFill/>
            </a:ln>
          </c:spPr>
          <c:invertIfNegative val="0"/>
          <c:dLbls>
            <c:dLbl>
              <c:idx val="13"/>
              <c:dLblPos val="ctr"/>
              <c:showLegendKey val="0"/>
              <c:showVal val="1"/>
              <c:showCatName val="0"/>
              <c:showSerName val="0"/>
              <c:showPercent val="0"/>
              <c:showBubbleSize val="0"/>
            </c:dLbl>
            <c:numFmt formatCode="0.0%" sourceLinked="0"/>
            <c:showLegendKey val="0"/>
            <c:showVal val="0"/>
            <c:showCatName val="0"/>
            <c:showSerName val="0"/>
            <c:showPercent val="0"/>
            <c:showBubbleSize val="0"/>
          </c:dLbls>
          <c:cat>
            <c:numRef>
              <c:f>Hoja1!$A$2:$A$11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Hoja1!$B$2:$B$11</c:f>
              <c:numCache>
                <c:formatCode>_(* #,##0.00_);_(* \(#,##0.00\);_(* "-"??_);_(@_)</c:formatCode>
                <c:ptCount val="10"/>
                <c:pt idx="0">
                  <c:v>271588.70018745452</c:v>
                </c:pt>
                <c:pt idx="1">
                  <c:v>313331.13590914255</c:v>
                </c:pt>
                <c:pt idx="2">
                  <c:v>324468.47576729988</c:v>
                </c:pt>
                <c:pt idx="3">
                  <c:v>372225.54818005941</c:v>
                </c:pt>
                <c:pt idx="4">
                  <c:v>423007.40498557658</c:v>
                </c:pt>
                <c:pt idx="5">
                  <c:v>457323.27520487126</c:v>
                </c:pt>
                <c:pt idx="6">
                  <c:v>489883.46867678256</c:v>
                </c:pt>
                <c:pt idx="7">
                  <c:v>527999.46333414747</c:v>
                </c:pt>
                <c:pt idx="8">
                  <c:v>580143.26834004535</c:v>
                </c:pt>
                <c:pt idx="9">
                  <c:v>631554.78698603902</c:v>
                </c:pt>
              </c:numCache>
            </c:numRef>
          </c:val>
        </c:ser>
        <c:ser>
          <c:idx val="1"/>
          <c:order val="1"/>
          <c:tx>
            <c:strRef>
              <c:f>Hoja1!$C$1</c:f>
              <c:strCache>
                <c:ptCount val="1"/>
                <c:pt idx="0">
                  <c:v>Préstamos</c:v>
                </c:pt>
              </c:strCache>
            </c:strRef>
          </c:tx>
          <c:spPr>
            <a:solidFill>
              <a:srgbClr val="FFC000"/>
            </a:solidFill>
            <a:ln>
              <a:noFill/>
            </a:ln>
          </c:spPr>
          <c:invertIfNegative val="0"/>
          <c:dLbls>
            <c:dLbl>
              <c:idx val="13"/>
              <c:dLblPos val="ctr"/>
              <c:showLegendKey val="0"/>
              <c:showVal val="1"/>
              <c:showCatName val="0"/>
              <c:showSerName val="0"/>
              <c:showPercent val="0"/>
              <c:showBubbleSize val="0"/>
            </c:dLbl>
            <c:numFmt formatCode="0.0%" sourceLinked="0"/>
            <c:showLegendKey val="0"/>
            <c:showVal val="0"/>
            <c:showCatName val="0"/>
            <c:showSerName val="0"/>
            <c:showPercent val="0"/>
            <c:showBubbleSize val="0"/>
          </c:dLbls>
          <c:cat>
            <c:numRef>
              <c:f>Hoja1!$A$2:$A$11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Hoja1!$C$2:$C$11</c:f>
              <c:numCache>
                <c:formatCode>_(* #,##0.00_);_(* \(#,##0.00\);_(* "-"??_);_(@_)</c:formatCode>
                <c:ptCount val="10"/>
                <c:pt idx="0">
                  <c:v>4578.1140514522767</c:v>
                </c:pt>
                <c:pt idx="1">
                  <c:v>4448.7199557771874</c:v>
                </c:pt>
                <c:pt idx="2">
                  <c:v>4783.094756914601</c:v>
                </c:pt>
                <c:pt idx="3">
                  <c:v>5823.6330372469993</c:v>
                </c:pt>
                <c:pt idx="4">
                  <c:v>6479.1194410138869</c:v>
                </c:pt>
                <c:pt idx="5">
                  <c:v>10605.779463700308</c:v>
                </c:pt>
                <c:pt idx="6">
                  <c:v>14239.351875590666</c:v>
                </c:pt>
                <c:pt idx="7">
                  <c:v>16257.845896825163</c:v>
                </c:pt>
                <c:pt idx="8">
                  <c:v>22034.602403589084</c:v>
                </c:pt>
                <c:pt idx="9">
                  <c:v>21390.093911950004</c:v>
                </c:pt>
              </c:numCache>
            </c:numRef>
          </c:val>
        </c:ser>
        <c:ser>
          <c:idx val="2"/>
          <c:order val="2"/>
          <c:tx>
            <c:strRef>
              <c:f>Hoja1!$D$1</c:f>
              <c:strCache>
                <c:ptCount val="1"/>
                <c:pt idx="0">
                  <c:v>Inmuebles</c:v>
                </c:pt>
              </c:strCache>
            </c:strRef>
          </c:tx>
          <c:spPr>
            <a:solidFill>
              <a:schemeClr val="accent2"/>
            </a:solidFill>
            <a:ln>
              <a:noFill/>
            </a:ln>
            <a:effectLst/>
          </c:spPr>
          <c:invertIfNegative val="0"/>
          <c:dLbls>
            <c:dLbl>
              <c:idx val="13"/>
              <c:dLblPos val="inBase"/>
              <c:showLegendKey val="0"/>
              <c:showVal val="1"/>
              <c:showCatName val="0"/>
              <c:showSerName val="0"/>
              <c:showPercent val="0"/>
              <c:showBubbleSize val="0"/>
            </c:dLbl>
            <c:numFmt formatCode="0.0%" sourceLinked="0"/>
            <c:showLegendKey val="0"/>
            <c:showVal val="0"/>
            <c:showCatName val="0"/>
            <c:showSerName val="0"/>
            <c:showPercent val="0"/>
            <c:showBubbleSize val="0"/>
          </c:dLbls>
          <c:cat>
            <c:numRef>
              <c:f>Hoja1!$A$2:$A$11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Hoja1!$D$2:$D$11</c:f>
              <c:numCache>
                <c:formatCode>_(* #,##0.00_);_(* \(#,##0.00\);_(* "-"??_);_(@_)</c:formatCode>
                <c:ptCount val="10"/>
                <c:pt idx="0">
                  <c:v>10880.186213536228</c:v>
                </c:pt>
                <c:pt idx="1">
                  <c:v>10008.430888927636</c:v>
                </c:pt>
                <c:pt idx="2">
                  <c:v>10779.139939304991</c:v>
                </c:pt>
                <c:pt idx="3">
                  <c:v>10402.397572888087</c:v>
                </c:pt>
                <c:pt idx="4">
                  <c:v>11430.53334102701</c:v>
                </c:pt>
                <c:pt idx="5">
                  <c:v>11305.296979315723</c:v>
                </c:pt>
                <c:pt idx="6">
                  <c:v>10976.244145028739</c:v>
                </c:pt>
                <c:pt idx="7">
                  <c:v>11249.002733786549</c:v>
                </c:pt>
                <c:pt idx="8">
                  <c:v>10346.826598237238</c:v>
                </c:pt>
                <c:pt idx="9">
                  <c:v>9748.5850339999997</c:v>
                </c:pt>
              </c:numCache>
            </c:numRef>
          </c:val>
        </c:ser>
        <c:dLbls>
          <c:showLegendKey val="0"/>
          <c:showVal val="0"/>
          <c:showCatName val="0"/>
          <c:showSerName val="0"/>
          <c:showPercent val="0"/>
          <c:showBubbleSize val="0"/>
        </c:dLbls>
        <c:gapWidth val="50"/>
        <c:overlap val="100"/>
        <c:axId val="72600576"/>
        <c:axId val="23872256"/>
      </c:barChart>
      <c:lineChart>
        <c:grouping val="standard"/>
        <c:varyColors val="0"/>
        <c:ser>
          <c:idx val="3"/>
          <c:order val="3"/>
          <c:tx>
            <c:strRef>
              <c:f>Hoja1!$E$1</c:f>
              <c:strCache>
                <c:ptCount val="1"/>
                <c:pt idx="0">
                  <c:v>total</c:v>
                </c:pt>
              </c:strCache>
            </c:strRef>
          </c:tx>
          <c:spPr>
            <a:ln>
              <a:noFill/>
            </a:ln>
          </c:spPr>
          <c:marker>
            <c:symbol val="none"/>
          </c:marker>
          <c:dLbls>
            <c:dLbl>
              <c:idx val="12"/>
              <c:layout>
                <c:manualLayout>
                  <c:x val="-1.0273939357331386E-2"/>
                  <c:y val="-2.8318429366255848E-2"/>
                </c:manualLayout>
              </c:layout>
              <c:showLegendKey val="0"/>
              <c:showVal val="1"/>
              <c:showCatName val="0"/>
              <c:showSerName val="0"/>
              <c:showPercent val="0"/>
              <c:showBubbleSize val="0"/>
            </c:dLbl>
            <c:numFmt formatCode="#,##0" sourceLinked="0"/>
            <c:txPr>
              <a:bodyPr/>
              <a:lstStyle/>
              <a:p>
                <a:pPr>
                  <a:defRPr sz="1200" b="1">
                    <a:solidFill>
                      <a:srgbClr val="595959"/>
                    </a:solidFill>
                    <a:latin typeface="Times New Roman" pitchFamily="18" charset="0"/>
                    <a:cs typeface="Times New Roman" pitchFamily="18" charset="0"/>
                  </a:defRPr>
                </a:pPr>
                <a:endParaRPr lang="es-MX"/>
              </a:p>
            </c:txPr>
            <c:showLegendKey val="0"/>
            <c:showVal val="0"/>
            <c:showCatName val="0"/>
            <c:showSerName val="0"/>
            <c:showPercent val="0"/>
            <c:showBubbleSize val="0"/>
          </c:dLbls>
          <c:cat>
            <c:numRef>
              <c:f>Hoja1!$A$2:$A$11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Hoja1!$E$2:$E$11</c:f>
              <c:numCache>
                <c:formatCode>_(* #,##0.00_);_(* \(#,##0.00\);_(* "-"??_);_(@_)</c:formatCode>
                <c:ptCount val="10"/>
                <c:pt idx="0">
                  <c:v>287047.00045244303</c:v>
                </c:pt>
                <c:pt idx="1">
                  <c:v>327788.28675384738</c:v>
                </c:pt>
                <c:pt idx="2">
                  <c:v>340030.71046351944</c:v>
                </c:pt>
                <c:pt idx="3">
                  <c:v>388451.57879019447</c:v>
                </c:pt>
                <c:pt idx="4">
                  <c:v>440917.05776761752</c:v>
                </c:pt>
                <c:pt idx="5">
                  <c:v>479234.35164788726</c:v>
                </c:pt>
                <c:pt idx="6">
                  <c:v>515099.06469740201</c:v>
                </c:pt>
                <c:pt idx="7">
                  <c:v>555506.31196475925</c:v>
                </c:pt>
                <c:pt idx="8">
                  <c:v>612524.69734187168</c:v>
                </c:pt>
                <c:pt idx="9">
                  <c:v>662693.46593198902</c:v>
                </c:pt>
              </c:numCache>
            </c:numRef>
          </c:val>
          <c:smooth val="0"/>
        </c:ser>
        <c:dLbls>
          <c:showLegendKey val="0"/>
          <c:showVal val="0"/>
          <c:showCatName val="0"/>
          <c:showSerName val="0"/>
          <c:showPercent val="0"/>
          <c:showBubbleSize val="0"/>
        </c:dLbls>
        <c:marker val="1"/>
        <c:smooth val="0"/>
        <c:axId val="72600576"/>
        <c:axId val="23872256"/>
      </c:lineChart>
      <c:catAx>
        <c:axId val="72600576"/>
        <c:scaling>
          <c:orientation val="minMax"/>
        </c:scaling>
        <c:delete val="0"/>
        <c:axPos val="b"/>
        <c:numFmt formatCode="General" sourceLinked="1"/>
        <c:majorTickMark val="out"/>
        <c:minorTickMark val="none"/>
        <c:tickLblPos val="nextTo"/>
        <c:txPr>
          <a:bodyPr rot="-5400000" vert="horz"/>
          <a:lstStyle/>
          <a:p>
            <a:pPr>
              <a:defRPr sz="1200">
                <a:latin typeface="Times New Roman" pitchFamily="18" charset="0"/>
                <a:cs typeface="Times New Roman" pitchFamily="18" charset="0"/>
              </a:defRPr>
            </a:pPr>
            <a:endParaRPr lang="es-MX"/>
          </a:p>
        </c:txPr>
        <c:crossAx val="23872256"/>
        <c:crosses val="autoZero"/>
        <c:auto val="1"/>
        <c:lblAlgn val="ctr"/>
        <c:lblOffset val="100"/>
        <c:noMultiLvlLbl val="0"/>
      </c:catAx>
      <c:valAx>
        <c:axId val="23872256"/>
        <c:scaling>
          <c:orientation val="minMax"/>
          <c:max val="700000"/>
        </c:scaling>
        <c:delete val="0"/>
        <c:axPos val="l"/>
        <c:majorGridlines>
          <c:spPr>
            <a:ln>
              <a:solidFill>
                <a:schemeClr val="accent1"/>
              </a:solidFill>
              <a:prstDash val="sysDot"/>
            </a:ln>
          </c:spPr>
        </c:majorGridlines>
        <c:title>
          <c:tx>
            <c:rich>
              <a:bodyPr rot="-5400000" vert="horz"/>
              <a:lstStyle/>
              <a:p>
                <a:pPr>
                  <a:defRPr sz="1000" b="0">
                    <a:solidFill>
                      <a:schemeClr val="tx1">
                        <a:lumMod val="75000"/>
                        <a:lumOff val="25000"/>
                      </a:schemeClr>
                    </a:solidFill>
                    <a:effectLst/>
                    <a:latin typeface="Times New Roman" pitchFamily="18" charset="0"/>
                    <a:cs typeface="Times New Roman" pitchFamily="18" charset="0"/>
                  </a:defRPr>
                </a:pPr>
                <a:r>
                  <a:rPr lang="es-MX" sz="1000" b="0" dirty="0">
                    <a:solidFill>
                      <a:schemeClr val="tx1">
                        <a:lumMod val="75000"/>
                        <a:lumOff val="25000"/>
                      </a:schemeClr>
                    </a:solidFill>
                    <a:effectLst/>
                    <a:latin typeface="Times New Roman" pitchFamily="18" charset="0"/>
                    <a:cs typeface="Times New Roman" pitchFamily="18" charset="0"/>
                  </a:rPr>
                  <a:t>(Millones de pesos constantes de </a:t>
                </a:r>
                <a:r>
                  <a:rPr lang="es-MX" sz="1000" b="0" dirty="0" smtClean="0">
                    <a:solidFill>
                      <a:schemeClr val="tx1">
                        <a:lumMod val="75000"/>
                        <a:lumOff val="25000"/>
                      </a:schemeClr>
                    </a:solidFill>
                    <a:effectLst/>
                    <a:latin typeface="Times New Roman" pitchFamily="18" charset="0"/>
                    <a:cs typeface="Times New Roman" pitchFamily="18" charset="0"/>
                  </a:rPr>
                  <a:t>diciembre. </a:t>
                </a:r>
                <a:r>
                  <a:rPr lang="es-MX" sz="1000" b="0" dirty="0">
                    <a:solidFill>
                      <a:schemeClr val="tx1">
                        <a:lumMod val="75000"/>
                        <a:lumOff val="25000"/>
                      </a:schemeClr>
                    </a:solidFill>
                    <a:effectLst/>
                    <a:latin typeface="Times New Roman" pitchFamily="18" charset="0"/>
                    <a:cs typeface="Times New Roman" pitchFamily="18" charset="0"/>
                  </a:rPr>
                  <a:t>de 2012)</a:t>
                </a:r>
              </a:p>
            </c:rich>
          </c:tx>
          <c:layout>
            <c:manualLayout>
              <c:xMode val="edge"/>
              <c:yMode val="edge"/>
              <c:x val="7.3230765698397505E-3"/>
              <c:y val="0.18882678613051709"/>
            </c:manualLayout>
          </c:layout>
          <c:overlay val="0"/>
        </c:title>
        <c:numFmt formatCode="#,##0" sourceLinked="0"/>
        <c:majorTickMark val="out"/>
        <c:minorTickMark val="none"/>
        <c:tickLblPos val="nextTo"/>
        <c:txPr>
          <a:bodyPr/>
          <a:lstStyle/>
          <a:p>
            <a:pPr>
              <a:defRPr sz="1000">
                <a:latin typeface="Times New Roman" pitchFamily="18" charset="0"/>
                <a:cs typeface="Times New Roman" pitchFamily="18" charset="0"/>
              </a:defRPr>
            </a:pPr>
            <a:endParaRPr lang="es-MX"/>
          </a:p>
        </c:txPr>
        <c:crossAx val="72600576"/>
        <c:crosses val="autoZero"/>
        <c:crossBetween val="between"/>
      </c:valAx>
    </c:plotArea>
    <c:legend>
      <c:legendPos val="t"/>
      <c:legendEntry>
        <c:idx val="3"/>
        <c:delete val="1"/>
      </c:legendEntry>
      <c:layout>
        <c:manualLayout>
          <c:xMode val="edge"/>
          <c:yMode val="edge"/>
          <c:x val="0.25052219116969743"/>
          <c:y val="3.2258064516129448E-2"/>
          <c:w val="0.61962219761618775"/>
          <c:h val="6.0459623717197444E-2"/>
        </c:manualLayout>
      </c:layout>
      <c:overlay val="0"/>
      <c:txPr>
        <a:bodyPr/>
        <a:lstStyle/>
        <a:p>
          <a:pPr>
            <a:defRPr sz="1200" cap="small" baseline="0">
              <a:solidFill>
                <a:schemeClr val="tx1">
                  <a:lumMod val="75000"/>
                  <a:lumOff val="25000"/>
                </a:schemeClr>
              </a:solidFill>
              <a:latin typeface="Times New Roman" pitchFamily="18" charset="0"/>
              <a:cs typeface="Times New Roman" pitchFamily="18" charset="0"/>
            </a:defRPr>
          </a:pPr>
          <a:endParaRPr lang="es-MX"/>
        </a:p>
      </c:txPr>
    </c:legend>
    <c:plotVisOnly val="1"/>
    <c:dispBlanksAs val="gap"/>
    <c:showDLblsOverMax val="0"/>
  </c:chart>
  <c:spPr>
    <a:effectLst/>
  </c:spPr>
  <c:txPr>
    <a:bodyPr/>
    <a:lstStyle/>
    <a:p>
      <a:pPr>
        <a:defRPr sz="1800">
          <a:solidFill>
            <a:schemeClr val="tx1">
              <a:lumMod val="75000"/>
              <a:lumOff val="25000"/>
            </a:schemeClr>
          </a:solidFill>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20310996177226837"/>
          <c:y val="0.16096668360003424"/>
          <c:w val="0.77846062573865349"/>
          <c:h val="0.71046693760054203"/>
        </c:manualLayout>
      </c:layout>
      <c:barChart>
        <c:barDir val="col"/>
        <c:grouping val="stacked"/>
        <c:varyColors val="0"/>
        <c:ser>
          <c:idx val="0"/>
          <c:order val="0"/>
          <c:tx>
            <c:strRef>
              <c:f>Hoja1!$B$1</c:f>
              <c:strCache>
                <c:ptCount val="1"/>
                <c:pt idx="0">
                  <c:v> Riesgos en Curso </c:v>
                </c:pt>
              </c:strCache>
            </c:strRef>
          </c:tx>
          <c:spPr>
            <a:solidFill>
              <a:schemeClr val="accent1"/>
            </a:solidFill>
            <a:ln>
              <a:noFill/>
            </a:ln>
          </c:spPr>
          <c:invertIfNegative val="0"/>
          <c:dLbls>
            <c:dLbl>
              <c:idx val="13"/>
              <c:dLblPos val="ctr"/>
              <c:showLegendKey val="0"/>
              <c:showVal val="1"/>
              <c:showCatName val="0"/>
              <c:showSerName val="0"/>
              <c:showPercent val="0"/>
              <c:showBubbleSize val="0"/>
            </c:dLbl>
            <c:numFmt formatCode="0.0%" sourceLinked="0"/>
            <c:showLegendKey val="0"/>
            <c:showVal val="0"/>
            <c:showCatName val="0"/>
            <c:showSerName val="0"/>
            <c:showPercent val="0"/>
            <c:showBubbleSize val="0"/>
          </c:dLbls>
          <c:cat>
            <c:numRef>
              <c:f>Hoja1!$A$2:$A$11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Hoja1!$B$2:$B$11</c:f>
              <c:numCache>
                <c:formatCode>_(* #,##0.00_);_(* \(#,##0.00\);_(* "-"??_);_(@_)</c:formatCode>
                <c:ptCount val="10"/>
                <c:pt idx="0">
                  <c:v>204731.51154970069</c:v>
                </c:pt>
                <c:pt idx="1">
                  <c:v>230239.16883462737</c:v>
                </c:pt>
                <c:pt idx="2">
                  <c:v>250048.53740275954</c:v>
                </c:pt>
                <c:pt idx="3">
                  <c:v>284507.48258986411</c:v>
                </c:pt>
                <c:pt idx="4">
                  <c:v>317353.03689643758</c:v>
                </c:pt>
                <c:pt idx="5">
                  <c:v>375092.38549974945</c:v>
                </c:pt>
                <c:pt idx="6">
                  <c:v>402205.74592530954</c:v>
                </c:pt>
                <c:pt idx="7">
                  <c:v>427540.39863612724</c:v>
                </c:pt>
                <c:pt idx="8">
                  <c:v>483140.79941768345</c:v>
                </c:pt>
                <c:pt idx="9">
                  <c:v>522056.06988643954</c:v>
                </c:pt>
              </c:numCache>
            </c:numRef>
          </c:val>
        </c:ser>
        <c:ser>
          <c:idx val="1"/>
          <c:order val="1"/>
          <c:tx>
            <c:strRef>
              <c:f>Hoja1!$C$1</c:f>
              <c:strCache>
                <c:ptCount val="1"/>
                <c:pt idx="0">
                  <c:v> Obligaciones Pendientes de Cumplir </c:v>
                </c:pt>
              </c:strCache>
            </c:strRef>
          </c:tx>
          <c:spPr>
            <a:solidFill>
              <a:srgbClr val="FFC000"/>
            </a:solidFill>
            <a:ln>
              <a:noFill/>
            </a:ln>
          </c:spPr>
          <c:invertIfNegative val="0"/>
          <c:dLbls>
            <c:dLbl>
              <c:idx val="13"/>
              <c:dLblPos val="ctr"/>
              <c:showLegendKey val="0"/>
              <c:showVal val="1"/>
              <c:showCatName val="0"/>
              <c:showSerName val="0"/>
              <c:showPercent val="0"/>
              <c:showBubbleSize val="0"/>
            </c:dLbl>
            <c:numFmt formatCode="0.0%" sourceLinked="0"/>
            <c:showLegendKey val="0"/>
            <c:showVal val="0"/>
            <c:showCatName val="0"/>
            <c:showSerName val="0"/>
            <c:showPercent val="0"/>
            <c:showBubbleSize val="0"/>
          </c:dLbls>
          <c:cat>
            <c:numRef>
              <c:f>Hoja1!$A$2:$A$11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Hoja1!$C$2:$C$11</c:f>
              <c:numCache>
                <c:formatCode>_(* #,##0.00_);_(* \(#,##0.00\);_(* "-"??_);_(@_)</c:formatCode>
                <c:ptCount val="10"/>
                <c:pt idx="0">
                  <c:v>48823.020647607882</c:v>
                </c:pt>
                <c:pt idx="1">
                  <c:v>47805.338329913095</c:v>
                </c:pt>
                <c:pt idx="2">
                  <c:v>71822.689709768034</c:v>
                </c:pt>
                <c:pt idx="3">
                  <c:v>58664.605625904311</c:v>
                </c:pt>
                <c:pt idx="4">
                  <c:v>70219.380113482679</c:v>
                </c:pt>
                <c:pt idx="5">
                  <c:v>73064.979794974599</c:v>
                </c:pt>
                <c:pt idx="6">
                  <c:v>71997.813990524199</c:v>
                </c:pt>
                <c:pt idx="7">
                  <c:v>75564.681891756423</c:v>
                </c:pt>
                <c:pt idx="8">
                  <c:v>78754.530116939524</c:v>
                </c:pt>
                <c:pt idx="9">
                  <c:v>80105.808191790027</c:v>
                </c:pt>
              </c:numCache>
            </c:numRef>
          </c:val>
        </c:ser>
        <c:ser>
          <c:idx val="2"/>
          <c:order val="2"/>
          <c:tx>
            <c:strRef>
              <c:f>Hoja1!$D$1</c:f>
              <c:strCache>
                <c:ptCount val="1"/>
                <c:pt idx="0">
                  <c:v> Catastróficas </c:v>
                </c:pt>
              </c:strCache>
            </c:strRef>
          </c:tx>
          <c:spPr>
            <a:solidFill>
              <a:schemeClr val="accent2"/>
            </a:solidFill>
            <a:ln>
              <a:noFill/>
            </a:ln>
            <a:effectLst/>
          </c:spPr>
          <c:invertIfNegative val="0"/>
          <c:dLbls>
            <c:dLbl>
              <c:idx val="13"/>
              <c:dLblPos val="inBase"/>
              <c:showLegendKey val="0"/>
              <c:showVal val="1"/>
              <c:showCatName val="0"/>
              <c:showSerName val="0"/>
              <c:showPercent val="0"/>
              <c:showBubbleSize val="0"/>
            </c:dLbl>
            <c:numFmt formatCode="0.0%" sourceLinked="0"/>
            <c:showLegendKey val="0"/>
            <c:showVal val="0"/>
            <c:showCatName val="0"/>
            <c:showSerName val="0"/>
            <c:showPercent val="0"/>
            <c:showBubbleSize val="0"/>
          </c:dLbls>
          <c:cat>
            <c:numRef>
              <c:f>Hoja1!$A$2:$A$11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Hoja1!$D$2:$D$11</c:f>
              <c:numCache>
                <c:formatCode>_(* #,##0.00_);_(* \(#,##0.00\);_(* "-"??_);_(@_)</c:formatCode>
                <c:ptCount val="10"/>
                <c:pt idx="0">
                  <c:v>17837.53427933764</c:v>
                </c:pt>
                <c:pt idx="1">
                  <c:v>22942.031297201705</c:v>
                </c:pt>
                <c:pt idx="2">
                  <c:v>24251.340624154793</c:v>
                </c:pt>
                <c:pt idx="3">
                  <c:v>24632.157586790618</c:v>
                </c:pt>
                <c:pt idx="4">
                  <c:v>24762.524616664934</c:v>
                </c:pt>
                <c:pt idx="5">
                  <c:v>25745.825089698606</c:v>
                </c:pt>
                <c:pt idx="6">
                  <c:v>26555.553028947543</c:v>
                </c:pt>
                <c:pt idx="7">
                  <c:v>29219.263624258816</c:v>
                </c:pt>
                <c:pt idx="8">
                  <c:v>31860.154158746678</c:v>
                </c:pt>
                <c:pt idx="9">
                  <c:v>34877.606265230002</c:v>
                </c:pt>
              </c:numCache>
            </c:numRef>
          </c:val>
        </c:ser>
        <c:dLbls>
          <c:showLegendKey val="0"/>
          <c:showVal val="0"/>
          <c:showCatName val="0"/>
          <c:showSerName val="0"/>
          <c:showPercent val="0"/>
          <c:showBubbleSize val="0"/>
        </c:dLbls>
        <c:gapWidth val="50"/>
        <c:overlap val="100"/>
        <c:axId val="23938176"/>
        <c:axId val="23939712"/>
      </c:barChart>
      <c:lineChart>
        <c:grouping val="standard"/>
        <c:varyColors val="0"/>
        <c:ser>
          <c:idx val="3"/>
          <c:order val="3"/>
          <c:tx>
            <c:strRef>
              <c:f>Hoja1!$E$1</c:f>
              <c:strCache>
                <c:ptCount val="1"/>
                <c:pt idx="0">
                  <c:v>Columna2</c:v>
                </c:pt>
              </c:strCache>
            </c:strRef>
          </c:tx>
          <c:spPr>
            <a:ln>
              <a:noFill/>
            </a:ln>
          </c:spPr>
          <c:marker>
            <c:symbol val="none"/>
          </c:marker>
          <c:dLbls>
            <c:dLbl>
              <c:idx val="12"/>
              <c:layout>
                <c:manualLayout>
                  <c:x val="0"/>
                  <c:y val="-3.3982115239507019E-2"/>
                </c:manualLayout>
              </c:layout>
              <c:showLegendKey val="0"/>
              <c:showVal val="1"/>
              <c:showCatName val="0"/>
              <c:showSerName val="0"/>
              <c:showPercent val="0"/>
              <c:showBubbleSize val="0"/>
            </c:dLbl>
            <c:numFmt formatCode="#,##0" sourceLinked="0"/>
            <c:txPr>
              <a:bodyPr/>
              <a:lstStyle/>
              <a:p>
                <a:pPr>
                  <a:defRPr sz="1200" b="1">
                    <a:solidFill>
                      <a:srgbClr val="595959"/>
                    </a:solidFill>
                    <a:latin typeface="Times New Roman" pitchFamily="18" charset="0"/>
                    <a:cs typeface="Times New Roman" pitchFamily="18" charset="0"/>
                  </a:defRPr>
                </a:pPr>
                <a:endParaRPr lang="es-MX"/>
              </a:p>
            </c:txPr>
            <c:showLegendKey val="0"/>
            <c:showVal val="0"/>
            <c:showCatName val="0"/>
            <c:showSerName val="0"/>
            <c:showPercent val="0"/>
            <c:showBubbleSize val="0"/>
          </c:dLbls>
          <c:cat>
            <c:numRef>
              <c:f>Hoja1!$A$2:$A$11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Hoja1!$E$2:$E$11</c:f>
              <c:numCache>
                <c:formatCode>_(* #,##0.00_);_(* \(#,##0.00\);_(* "-"??_);_(@_)</c:formatCode>
                <c:ptCount val="10"/>
                <c:pt idx="0">
                  <c:v>271392.06647664623</c:v>
                </c:pt>
                <c:pt idx="1">
                  <c:v>300986.53846174217</c:v>
                </c:pt>
                <c:pt idx="2">
                  <c:v>346122.56773668237</c:v>
                </c:pt>
                <c:pt idx="3">
                  <c:v>367804.24580255907</c:v>
                </c:pt>
                <c:pt idx="4">
                  <c:v>412334.94162658515</c:v>
                </c:pt>
                <c:pt idx="5">
                  <c:v>473903.19038442266</c:v>
                </c:pt>
                <c:pt idx="6">
                  <c:v>500759.11294478131</c:v>
                </c:pt>
                <c:pt idx="7">
                  <c:v>532324.34415214253</c:v>
                </c:pt>
                <c:pt idx="8">
                  <c:v>593755.48369336966</c:v>
                </c:pt>
                <c:pt idx="9">
                  <c:v>637039.4843434596</c:v>
                </c:pt>
              </c:numCache>
            </c:numRef>
          </c:val>
          <c:smooth val="0"/>
        </c:ser>
        <c:dLbls>
          <c:showLegendKey val="0"/>
          <c:showVal val="0"/>
          <c:showCatName val="0"/>
          <c:showSerName val="0"/>
          <c:showPercent val="0"/>
          <c:showBubbleSize val="0"/>
        </c:dLbls>
        <c:marker val="1"/>
        <c:smooth val="0"/>
        <c:axId val="23938176"/>
        <c:axId val="23939712"/>
      </c:lineChart>
      <c:catAx>
        <c:axId val="23938176"/>
        <c:scaling>
          <c:orientation val="minMax"/>
        </c:scaling>
        <c:delete val="0"/>
        <c:axPos val="b"/>
        <c:numFmt formatCode="General" sourceLinked="1"/>
        <c:majorTickMark val="out"/>
        <c:minorTickMark val="none"/>
        <c:tickLblPos val="nextTo"/>
        <c:txPr>
          <a:bodyPr rot="-5400000" vert="horz"/>
          <a:lstStyle/>
          <a:p>
            <a:pPr>
              <a:defRPr sz="1000">
                <a:latin typeface="Times New Roman" pitchFamily="18" charset="0"/>
                <a:cs typeface="Times New Roman" pitchFamily="18" charset="0"/>
              </a:defRPr>
            </a:pPr>
            <a:endParaRPr lang="es-MX"/>
          </a:p>
        </c:txPr>
        <c:crossAx val="23939712"/>
        <c:crosses val="autoZero"/>
        <c:auto val="1"/>
        <c:lblAlgn val="ctr"/>
        <c:lblOffset val="100"/>
        <c:noMultiLvlLbl val="0"/>
      </c:catAx>
      <c:valAx>
        <c:axId val="23939712"/>
        <c:scaling>
          <c:orientation val="minMax"/>
          <c:max val="700000"/>
        </c:scaling>
        <c:delete val="0"/>
        <c:axPos val="l"/>
        <c:majorGridlines>
          <c:spPr>
            <a:ln>
              <a:solidFill>
                <a:schemeClr val="accent1"/>
              </a:solidFill>
              <a:prstDash val="sysDot"/>
            </a:ln>
          </c:spPr>
        </c:majorGridlines>
        <c:title>
          <c:tx>
            <c:rich>
              <a:bodyPr rot="-5400000" vert="horz"/>
              <a:lstStyle/>
              <a:p>
                <a:pPr>
                  <a:defRPr sz="1000" b="0">
                    <a:solidFill>
                      <a:schemeClr val="tx1">
                        <a:lumMod val="75000"/>
                        <a:lumOff val="25000"/>
                      </a:schemeClr>
                    </a:solidFill>
                    <a:effectLst/>
                    <a:latin typeface="Times New Roman" pitchFamily="18" charset="0"/>
                    <a:cs typeface="Times New Roman" pitchFamily="18" charset="0"/>
                  </a:defRPr>
                </a:pPr>
                <a:r>
                  <a:rPr lang="es-MX" sz="1000" b="0" dirty="0">
                    <a:solidFill>
                      <a:schemeClr val="tx1">
                        <a:lumMod val="75000"/>
                        <a:lumOff val="25000"/>
                      </a:schemeClr>
                    </a:solidFill>
                    <a:effectLst/>
                    <a:latin typeface="Times New Roman" pitchFamily="18" charset="0"/>
                    <a:cs typeface="Times New Roman" pitchFamily="18" charset="0"/>
                  </a:rPr>
                  <a:t>(Millones de pesos constantes de </a:t>
                </a:r>
                <a:r>
                  <a:rPr lang="es-MX" sz="1000" b="0" dirty="0" smtClean="0">
                    <a:solidFill>
                      <a:schemeClr val="tx1">
                        <a:lumMod val="75000"/>
                        <a:lumOff val="25000"/>
                      </a:schemeClr>
                    </a:solidFill>
                    <a:effectLst/>
                    <a:latin typeface="Times New Roman" pitchFamily="18" charset="0"/>
                    <a:cs typeface="Times New Roman" pitchFamily="18" charset="0"/>
                  </a:rPr>
                  <a:t>diciembre </a:t>
                </a:r>
                <a:r>
                  <a:rPr lang="es-MX" sz="1000" b="0" dirty="0">
                    <a:solidFill>
                      <a:schemeClr val="tx1">
                        <a:lumMod val="75000"/>
                        <a:lumOff val="25000"/>
                      </a:schemeClr>
                    </a:solidFill>
                    <a:effectLst/>
                    <a:latin typeface="Times New Roman" pitchFamily="18" charset="0"/>
                    <a:cs typeface="Times New Roman" pitchFamily="18" charset="0"/>
                  </a:rPr>
                  <a:t>de 2012)</a:t>
                </a:r>
              </a:p>
            </c:rich>
          </c:tx>
          <c:layout>
            <c:manualLayout>
              <c:xMode val="edge"/>
              <c:yMode val="edge"/>
              <c:x val="0"/>
              <c:y val="0.17737149575973041"/>
            </c:manualLayout>
          </c:layout>
          <c:overlay val="0"/>
        </c:title>
        <c:numFmt formatCode="#,##0" sourceLinked="0"/>
        <c:majorTickMark val="out"/>
        <c:minorTickMark val="none"/>
        <c:tickLblPos val="nextTo"/>
        <c:txPr>
          <a:bodyPr/>
          <a:lstStyle/>
          <a:p>
            <a:pPr>
              <a:defRPr sz="1000">
                <a:latin typeface="Times New Roman" pitchFamily="18" charset="0"/>
                <a:cs typeface="Times New Roman" pitchFamily="18" charset="0"/>
              </a:defRPr>
            </a:pPr>
            <a:endParaRPr lang="es-MX"/>
          </a:p>
        </c:txPr>
        <c:crossAx val="23938176"/>
        <c:crosses val="autoZero"/>
        <c:crossBetween val="between"/>
      </c:valAx>
    </c:plotArea>
    <c:legend>
      <c:legendPos val="t"/>
      <c:legendEntry>
        <c:idx val="3"/>
        <c:delete val="1"/>
      </c:legendEntry>
      <c:layout>
        <c:manualLayout>
          <c:xMode val="edge"/>
          <c:yMode val="edge"/>
          <c:x val="9.0846162724098657E-3"/>
          <c:y val="3.2258064516129448E-2"/>
          <c:w val="0.89999991910283972"/>
          <c:h val="6.0459623717197444E-2"/>
        </c:manualLayout>
      </c:layout>
      <c:overlay val="0"/>
      <c:txPr>
        <a:bodyPr/>
        <a:lstStyle/>
        <a:p>
          <a:pPr>
            <a:defRPr sz="1000" cap="small" baseline="0">
              <a:solidFill>
                <a:schemeClr val="tx1">
                  <a:lumMod val="75000"/>
                  <a:lumOff val="25000"/>
                </a:schemeClr>
              </a:solidFill>
              <a:latin typeface="Times New Roman" pitchFamily="18" charset="0"/>
              <a:cs typeface="Times New Roman" pitchFamily="18" charset="0"/>
            </a:defRPr>
          </a:pPr>
          <a:endParaRPr lang="es-MX"/>
        </a:p>
      </c:txPr>
    </c:legend>
    <c:plotVisOnly val="1"/>
    <c:dispBlanksAs val="gap"/>
    <c:showDLblsOverMax val="0"/>
  </c:chart>
  <c:spPr>
    <a:effectLst/>
  </c:spPr>
  <c:txPr>
    <a:bodyPr/>
    <a:lstStyle/>
    <a:p>
      <a:pPr>
        <a:defRPr sz="1800">
          <a:solidFill>
            <a:schemeClr val="tx1">
              <a:lumMod val="75000"/>
              <a:lumOff val="25000"/>
            </a:schemeClr>
          </a:solidFill>
        </a:defRPr>
      </a:pPr>
      <a:endParaRPr lang="es-MX"/>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BB2A82-B3E3-4BE7-87B6-E419AD68BE99}" type="datetimeFigureOut">
              <a:rPr lang="es-MX" smtClean="0"/>
              <a:t>19/09/2013</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365F37-DF62-4CBD-ACC9-ADFD9E04C991}" type="slidenum">
              <a:rPr lang="es-MX" smtClean="0"/>
              <a:t>‹Nº›</a:t>
            </a:fld>
            <a:endParaRPr lang="es-MX"/>
          </a:p>
        </p:txBody>
      </p:sp>
    </p:spTree>
    <p:extLst>
      <p:ext uri="{BB962C8B-B14F-4D97-AF65-F5344CB8AC3E}">
        <p14:creationId xmlns:p14="http://schemas.microsoft.com/office/powerpoint/2010/main" val="1624372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9BF04-DBD3-453B-8682-449690386D95}" type="datetimeFigureOut">
              <a:rPr lang="es-MX" smtClean="0"/>
              <a:t>19/09/2013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ED603-B407-4304-8E39-F88350FCE3E5}" type="slidenum">
              <a:rPr lang="es-MX" smtClean="0"/>
              <a:t>‹Nº›</a:t>
            </a:fld>
            <a:endParaRPr lang="es-MX"/>
          </a:p>
        </p:txBody>
      </p:sp>
    </p:spTree>
    <p:extLst>
      <p:ext uri="{BB962C8B-B14F-4D97-AF65-F5344CB8AC3E}">
        <p14:creationId xmlns:p14="http://schemas.microsoft.com/office/powerpoint/2010/main" val="292530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file:///C:\Documents%20and%20Settings\PEscorcia\Configuraci&#243;n%20local\Temp\notesFEC990\PCIS-Anexo%2010%20(10.01.2005).pdf"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file:///C:\Documents%20and%20Settings\PEscorcia\Configuraci&#243;n%20local\Temp\notesFEC990\PCIS-Anexo%2011%20(10.01.2005).pdf"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file:///C:\Documents%20and%20Settings\PEscorcia\Configuraci&#243;n%20local\Temp\notesFEC990\PCIS-Anexo%2012%20(10.01.2005).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8CED603-B407-4304-8E39-F88350FCE3E5}" type="slidenum">
              <a:rPr lang="es-MX" smtClean="0"/>
              <a:t>1</a:t>
            </a:fld>
            <a:endParaRPr lang="es-MX"/>
          </a:p>
        </p:txBody>
      </p:sp>
    </p:spTree>
    <p:extLst>
      <p:ext uri="{BB962C8B-B14F-4D97-AF65-F5344CB8AC3E}">
        <p14:creationId xmlns:p14="http://schemas.microsoft.com/office/powerpoint/2010/main" val="1913682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smtClean="0">
                <a:latin typeface="Soberana Sans Light" pitchFamily="50" charset="0"/>
              </a:rPr>
              <a:t>Este es un ejemplo del nivel de desglose de una cuenta del balance, </a:t>
            </a:r>
          </a:p>
          <a:p>
            <a:endParaRPr lang="es-MX" sz="1100" dirty="0">
              <a:latin typeface="Soberana Sans Light" pitchFamily="50" charset="0"/>
            </a:endParaRPr>
          </a:p>
          <a:p>
            <a:r>
              <a:rPr lang="es-MX" sz="1100" dirty="0" smtClean="0">
                <a:latin typeface="Soberana Sans Light" pitchFamily="50" charset="0"/>
              </a:rPr>
              <a:t>Comprende:</a:t>
            </a:r>
          </a:p>
          <a:p>
            <a:r>
              <a:rPr lang="es-MX" sz="1100" dirty="0" smtClean="0">
                <a:latin typeface="Soberana Sans Light" pitchFamily="50" charset="0"/>
              </a:rPr>
              <a:t>La cuenta                                        1101.  Inversiones en valores Gubernamentales</a:t>
            </a:r>
          </a:p>
          <a:p>
            <a:r>
              <a:rPr lang="es-MX" sz="1100" dirty="0" smtClean="0">
                <a:latin typeface="Soberana Sans Light" pitchFamily="50" charset="0"/>
              </a:rPr>
              <a:t>La subcuenta                                       01   Para Financiera la Operación</a:t>
            </a:r>
            <a:endParaRPr lang="es-MX" sz="1100" dirty="0">
              <a:latin typeface="Soberana Sans Light" pitchFamily="50" charset="0"/>
            </a:endParaRPr>
          </a:p>
          <a:p>
            <a:r>
              <a:rPr lang="es-MX" sz="1100" dirty="0" smtClean="0">
                <a:latin typeface="Soberana Sans Light" pitchFamily="50" charset="0"/>
              </a:rPr>
              <a:t>La afectación o </a:t>
            </a:r>
            <a:r>
              <a:rPr lang="es-MX" sz="1100" dirty="0" err="1" smtClean="0">
                <a:latin typeface="Soberana Sans Light" pitchFamily="50" charset="0"/>
              </a:rPr>
              <a:t>subsubcuenta</a:t>
            </a:r>
            <a:r>
              <a:rPr lang="es-MX" sz="1100" dirty="0" smtClean="0">
                <a:latin typeface="Soberana Sans Light" pitchFamily="50" charset="0"/>
              </a:rPr>
              <a:t>         001  Reservas Técnicas</a:t>
            </a:r>
          </a:p>
          <a:p>
            <a:endParaRPr lang="es-MX" sz="1100" dirty="0" smtClean="0">
              <a:latin typeface="Soberana Sans Light" pitchFamily="50" charset="0"/>
            </a:endParaRPr>
          </a:p>
          <a:p>
            <a:r>
              <a:rPr lang="es-MX" sz="1100" dirty="0" smtClean="0">
                <a:latin typeface="Soberana Sans Light" pitchFamily="50" charset="0"/>
              </a:rPr>
              <a:t>Así por ejemplo si la aseguradora decidiera que “las Inversiones en Valores Gubernamentales para Financiar la Operación,” por 1000 pesos  estuvieran afecta a Reservas Técnicas a Capital  y a Otros Pasivos, entonces ella decide como distribuir el monto.</a:t>
            </a:r>
          </a:p>
          <a:p>
            <a:endParaRPr lang="es-MX" sz="1100" dirty="0">
              <a:latin typeface="Soberana Sans Light" pitchFamily="50" charset="0"/>
            </a:endParaRPr>
          </a:p>
          <a:p>
            <a:r>
              <a:rPr lang="es-MX" sz="1100" dirty="0" smtClean="0">
                <a:latin typeface="Soberana Sans Light" pitchFamily="50" charset="0"/>
              </a:rPr>
              <a:t>Cuenta         Subcuenta    Afectación    Importe</a:t>
            </a:r>
          </a:p>
          <a:p>
            <a:r>
              <a:rPr lang="es-MX" sz="1100" dirty="0" smtClean="0">
                <a:latin typeface="Soberana Sans Light" pitchFamily="50" charset="0"/>
              </a:rPr>
              <a:t>1101                  01                  001           250</a:t>
            </a:r>
          </a:p>
          <a:p>
            <a:r>
              <a:rPr lang="es-MX" sz="1100" dirty="0" smtClean="0">
                <a:latin typeface="Soberana Sans Light" pitchFamily="50" charset="0"/>
              </a:rPr>
              <a:t>1101                  01                  002           350</a:t>
            </a:r>
          </a:p>
          <a:p>
            <a:r>
              <a:rPr lang="es-MX" sz="1100" dirty="0" smtClean="0">
                <a:latin typeface="Soberana Sans Light" pitchFamily="50" charset="0"/>
              </a:rPr>
              <a:t>1101                  01                  003           400</a:t>
            </a:r>
            <a:endParaRPr lang="es-MX" sz="1100" dirty="0">
              <a:latin typeface="Soberana Sans Light" pitchFamily="50" charset="0"/>
            </a:endParaRPr>
          </a:p>
          <a:p>
            <a:r>
              <a:rPr lang="es-MX" sz="1100" dirty="0" smtClean="0">
                <a:latin typeface="Soberana Sans Light" pitchFamily="50" charset="0"/>
              </a:rPr>
              <a:t>.</a:t>
            </a:r>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10</a:t>
            </a:fld>
            <a:endParaRPr lang="es-MX"/>
          </a:p>
        </p:txBody>
      </p:sp>
    </p:spTree>
    <p:extLst>
      <p:ext uri="{BB962C8B-B14F-4D97-AF65-F5344CB8AC3E}">
        <p14:creationId xmlns:p14="http://schemas.microsoft.com/office/powerpoint/2010/main" val="325722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695528" cy="4114800"/>
          </a:xfrm>
        </p:spPr>
        <p:txBody>
          <a:bodyPr/>
          <a:lstStyle/>
          <a:p>
            <a:r>
              <a:rPr lang="es-MX" sz="1100" dirty="0" smtClean="0">
                <a:latin typeface="Soberana Sans Light" pitchFamily="50" charset="0"/>
              </a:rPr>
              <a:t>Este </a:t>
            </a:r>
            <a:r>
              <a:rPr lang="es-MX" sz="1100" dirty="0">
                <a:latin typeface="Soberana Sans Light" pitchFamily="50" charset="0"/>
              </a:rPr>
              <a:t>es un ejemplo del nivel de desglose de una cuenta del estado de resultados.</a:t>
            </a:r>
          </a:p>
          <a:p>
            <a:r>
              <a:rPr lang="es-MX" sz="1100" dirty="0" smtClean="0">
                <a:latin typeface="Soberana Sans Light" pitchFamily="50" charset="0"/>
              </a:rPr>
              <a:t>, </a:t>
            </a:r>
            <a:endParaRPr lang="es-MX" sz="1100" dirty="0">
              <a:latin typeface="Soberana Sans Light" pitchFamily="50" charset="0"/>
            </a:endParaRPr>
          </a:p>
          <a:p>
            <a:endParaRPr lang="es-MX" sz="1100" dirty="0">
              <a:latin typeface="Soberana Sans Light" pitchFamily="50" charset="0"/>
            </a:endParaRPr>
          </a:p>
          <a:p>
            <a:r>
              <a:rPr lang="es-MX" sz="1100" dirty="0">
                <a:latin typeface="Soberana Sans Light" pitchFamily="50" charset="0"/>
              </a:rPr>
              <a:t>Comprende:</a:t>
            </a:r>
          </a:p>
          <a:p>
            <a:r>
              <a:rPr lang="es-MX" sz="1100" dirty="0">
                <a:latin typeface="Soberana Sans Light" pitchFamily="50" charset="0"/>
              </a:rPr>
              <a:t>La cuenta                                        </a:t>
            </a:r>
            <a:r>
              <a:rPr lang="es-MX" sz="1100" dirty="0" smtClean="0">
                <a:latin typeface="Soberana Sans Light" pitchFamily="50" charset="0"/>
              </a:rPr>
              <a:t>                    6108.  Primas de Reaseguro Tomado</a:t>
            </a:r>
            <a:endParaRPr lang="es-MX" sz="1100" dirty="0">
              <a:latin typeface="Soberana Sans Light" pitchFamily="50" charset="0"/>
            </a:endParaRPr>
          </a:p>
          <a:p>
            <a:r>
              <a:rPr lang="es-MX" sz="1100" dirty="0">
                <a:latin typeface="Soberana Sans Light" pitchFamily="50" charset="0"/>
              </a:rPr>
              <a:t>La subcuenta                                       </a:t>
            </a:r>
            <a:r>
              <a:rPr lang="es-MX" sz="1100" dirty="0" smtClean="0">
                <a:latin typeface="Soberana Sans Light" pitchFamily="50" charset="0"/>
              </a:rPr>
              <a:t>                     01   De Instituciones del País</a:t>
            </a:r>
            <a:endParaRPr lang="es-MX" sz="1100" dirty="0">
              <a:latin typeface="Soberana Sans Light" pitchFamily="50" charset="0"/>
            </a:endParaRPr>
          </a:p>
          <a:p>
            <a:r>
              <a:rPr lang="es-MX" sz="1100" dirty="0">
                <a:latin typeface="Soberana Sans Light" pitchFamily="50" charset="0"/>
              </a:rPr>
              <a:t>La afectación o</a:t>
            </a:r>
            <a:r>
              <a:rPr lang="es-MX" sz="1100" dirty="0" smtClean="0">
                <a:latin typeface="Soberana Sans Light" pitchFamily="50" charset="0"/>
              </a:rPr>
              <a:t> </a:t>
            </a:r>
            <a:r>
              <a:rPr lang="es-MX" sz="1100" dirty="0" err="1" smtClean="0">
                <a:latin typeface="Soberana Sans Light" pitchFamily="50" charset="0"/>
              </a:rPr>
              <a:t>subsubramo</a:t>
            </a:r>
            <a:r>
              <a:rPr lang="es-MX" sz="1100" dirty="0" smtClean="0">
                <a:latin typeface="Soberana Sans Light" pitchFamily="50" charset="0"/>
              </a:rPr>
              <a:t> o </a:t>
            </a:r>
            <a:r>
              <a:rPr lang="es-MX" sz="1100" dirty="0" err="1">
                <a:latin typeface="Soberana Sans Light" pitchFamily="50" charset="0"/>
              </a:rPr>
              <a:t>subsubcuenta</a:t>
            </a:r>
            <a:r>
              <a:rPr lang="es-MX" sz="1100" dirty="0">
                <a:latin typeface="Soberana Sans Light" pitchFamily="50" charset="0"/>
              </a:rPr>
              <a:t>     </a:t>
            </a:r>
            <a:r>
              <a:rPr lang="es-MX" sz="1100" dirty="0" smtClean="0">
                <a:latin typeface="Soberana Sans Light" pitchFamily="50" charset="0"/>
              </a:rPr>
              <a:t>  81  </a:t>
            </a:r>
            <a:r>
              <a:rPr lang="es-MX" sz="1100" dirty="0" err="1" smtClean="0">
                <a:latin typeface="Soberana Sans Light" pitchFamily="50" charset="0"/>
              </a:rPr>
              <a:t>Agricola</a:t>
            </a:r>
            <a:endParaRPr lang="es-MX" sz="1100" dirty="0">
              <a:latin typeface="Soberana Sans Light" pitchFamily="50" charset="0"/>
            </a:endParaRPr>
          </a:p>
          <a:p>
            <a:endParaRPr lang="es-MX" sz="1100" dirty="0">
              <a:latin typeface="Soberana Sans Light" pitchFamily="50" charset="0"/>
            </a:endParaRPr>
          </a:p>
          <a:p>
            <a:r>
              <a:rPr lang="es-MX" sz="1100" dirty="0">
                <a:latin typeface="Soberana Sans Light" pitchFamily="50" charset="0"/>
              </a:rPr>
              <a:t>Así por ejemplo si la aseguradora </a:t>
            </a:r>
            <a:r>
              <a:rPr lang="es-MX" sz="1100" dirty="0" smtClean="0">
                <a:latin typeface="Soberana Sans Light" pitchFamily="50" charset="0"/>
              </a:rPr>
              <a:t>tiene “</a:t>
            </a:r>
            <a:r>
              <a:rPr lang="es-MX" sz="1100" dirty="0">
                <a:latin typeface="Soberana Sans Light" pitchFamily="50" charset="0"/>
              </a:rPr>
              <a:t>Primas de Reaseguro Tomado</a:t>
            </a:r>
            <a:r>
              <a:rPr lang="es-MX" sz="1100" dirty="0" smtClean="0">
                <a:latin typeface="Soberana Sans Light" pitchFamily="50" charset="0"/>
              </a:rPr>
              <a:t> </a:t>
            </a:r>
            <a:r>
              <a:rPr lang="es-MX" sz="1100" dirty="0">
                <a:latin typeface="Soberana Sans Light" pitchFamily="50" charset="0"/>
              </a:rPr>
              <a:t>De Instituciones del País</a:t>
            </a:r>
            <a:r>
              <a:rPr lang="es-MX" sz="1100" dirty="0" smtClean="0">
                <a:latin typeface="Soberana Sans Light" pitchFamily="50" charset="0"/>
              </a:rPr>
              <a:t>,” </a:t>
            </a:r>
            <a:r>
              <a:rPr lang="es-MX" sz="1100" dirty="0">
                <a:latin typeface="Soberana Sans Light" pitchFamily="50" charset="0"/>
              </a:rPr>
              <a:t>por 1000 pesos  </a:t>
            </a:r>
            <a:r>
              <a:rPr lang="es-MX" sz="1100" dirty="0" smtClean="0">
                <a:latin typeface="Soberana Sans Light" pitchFamily="50" charset="0"/>
              </a:rPr>
              <a:t>y estas estuvieran </a:t>
            </a:r>
            <a:r>
              <a:rPr lang="es-MX" sz="1100" dirty="0">
                <a:latin typeface="Soberana Sans Light" pitchFamily="50" charset="0"/>
              </a:rPr>
              <a:t>afecta </a:t>
            </a:r>
            <a:r>
              <a:rPr lang="es-MX" sz="1100" dirty="0" smtClean="0">
                <a:latin typeface="Soberana Sans Light" pitchFamily="50" charset="0"/>
              </a:rPr>
              <a:t>al </a:t>
            </a:r>
            <a:r>
              <a:rPr lang="es-MX" sz="1100" dirty="0" err="1" smtClean="0">
                <a:latin typeface="Soberana Sans Light" pitchFamily="50" charset="0"/>
              </a:rPr>
              <a:t>subramo</a:t>
            </a:r>
            <a:r>
              <a:rPr lang="es-MX" sz="1100" dirty="0" smtClean="0">
                <a:latin typeface="Soberana Sans Light" pitchFamily="50" charset="0"/>
              </a:rPr>
              <a:t> de Agrícola  y de Automóviles Residentes, </a:t>
            </a:r>
            <a:r>
              <a:rPr lang="es-MX" sz="1100" dirty="0">
                <a:latin typeface="Soberana Sans Light" pitchFamily="50" charset="0"/>
              </a:rPr>
              <a:t>entonces ella </a:t>
            </a:r>
            <a:r>
              <a:rPr lang="es-MX" sz="1100" dirty="0" smtClean="0">
                <a:latin typeface="Soberana Sans Light" pitchFamily="50" charset="0"/>
              </a:rPr>
              <a:t>deber registrar de la siguiente forma</a:t>
            </a:r>
            <a:endParaRPr lang="es-MX" sz="1100" dirty="0">
              <a:latin typeface="Soberana Sans Light" pitchFamily="50" charset="0"/>
            </a:endParaRPr>
          </a:p>
          <a:p>
            <a:endParaRPr lang="es-MX" sz="1100" dirty="0">
              <a:latin typeface="Soberana Sans Light" pitchFamily="50" charset="0"/>
            </a:endParaRPr>
          </a:p>
          <a:p>
            <a:r>
              <a:rPr lang="es-MX" sz="1100" dirty="0">
                <a:latin typeface="Soberana Sans Light" pitchFamily="50" charset="0"/>
              </a:rPr>
              <a:t>Cuenta         Subcuenta    Afectación    Importe</a:t>
            </a:r>
          </a:p>
          <a:p>
            <a:r>
              <a:rPr lang="es-MX" sz="1100" dirty="0" smtClean="0">
                <a:latin typeface="Soberana Sans Light" pitchFamily="50" charset="0"/>
              </a:rPr>
              <a:t>6108                  </a:t>
            </a:r>
            <a:r>
              <a:rPr lang="es-MX" sz="1100" dirty="0">
                <a:latin typeface="Soberana Sans Light" pitchFamily="50" charset="0"/>
              </a:rPr>
              <a:t>01                  </a:t>
            </a:r>
            <a:r>
              <a:rPr lang="es-MX" sz="1100" dirty="0" smtClean="0">
                <a:latin typeface="Soberana Sans Light" pitchFamily="50" charset="0"/>
              </a:rPr>
              <a:t>081           650</a:t>
            </a:r>
            <a:endParaRPr lang="es-MX" sz="1100" dirty="0">
              <a:latin typeface="Soberana Sans Light" pitchFamily="50" charset="0"/>
            </a:endParaRPr>
          </a:p>
          <a:p>
            <a:r>
              <a:rPr lang="es-MX" sz="1100" dirty="0" smtClean="0">
                <a:latin typeface="Soberana Sans Light" pitchFamily="50" charset="0"/>
              </a:rPr>
              <a:t>6108                  </a:t>
            </a:r>
            <a:r>
              <a:rPr lang="es-MX" sz="1100" dirty="0">
                <a:latin typeface="Soberana Sans Light" pitchFamily="50" charset="0"/>
              </a:rPr>
              <a:t>01                 </a:t>
            </a:r>
            <a:r>
              <a:rPr lang="es-MX" sz="1100" dirty="0" smtClean="0">
                <a:latin typeface="Soberana Sans Light" pitchFamily="50" charset="0"/>
              </a:rPr>
              <a:t> 091           </a:t>
            </a:r>
            <a:r>
              <a:rPr lang="es-MX" sz="1100" dirty="0">
                <a:latin typeface="Soberana Sans Light" pitchFamily="50" charset="0"/>
              </a:rPr>
              <a:t>350</a:t>
            </a:r>
          </a:p>
          <a:p>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11</a:t>
            </a:fld>
            <a:endParaRPr lang="es-MX"/>
          </a:p>
        </p:txBody>
      </p:sp>
    </p:spTree>
    <p:extLst>
      <p:ext uri="{BB962C8B-B14F-4D97-AF65-F5344CB8AC3E}">
        <p14:creationId xmlns:p14="http://schemas.microsoft.com/office/powerpoint/2010/main" val="3091044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a:latin typeface="Soberana Sans Light" pitchFamily="50" charset="0"/>
              </a:rPr>
              <a:t>La </a:t>
            </a:r>
            <a:r>
              <a:rPr lang="es-MX" sz="1100" dirty="0" smtClean="0">
                <a:latin typeface="Soberana Sans Light" pitchFamily="50" charset="0"/>
              </a:rPr>
              <a:t>información estadística es requerida en forma separada por tipo de seguro (ramos o subramos)  y para cada uno de estos se genera una regulación  (circular) debido a la diversidad de contenidos.</a:t>
            </a:r>
          </a:p>
          <a:p>
            <a:endParaRPr lang="es-MX" sz="1100" dirty="0">
              <a:latin typeface="Soberana Sans Light" pitchFamily="50" charset="0"/>
            </a:endParaRPr>
          </a:p>
          <a:p>
            <a:r>
              <a:rPr lang="es-MX" sz="1100" dirty="0" smtClean="0">
                <a:latin typeface="Soberana Sans Light" pitchFamily="50" charset="0"/>
              </a:rPr>
              <a:t>Por ejemplo para el ramo de vida individual, se requiere en una regulación específica (circular) y para el ramo de vida grupo en otra regulación, etc. </a:t>
            </a:r>
          </a:p>
          <a:p>
            <a:endParaRPr lang="es-MX" sz="1100" dirty="0">
              <a:latin typeface="Soberana Sans Light" pitchFamily="50" charset="0"/>
            </a:endParaRPr>
          </a:p>
          <a:p>
            <a:endParaRPr lang="es-MX" sz="1100" dirty="0"/>
          </a:p>
        </p:txBody>
      </p:sp>
      <p:sp>
        <p:nvSpPr>
          <p:cNvPr id="4" name="3 Marcador de número de diapositiva"/>
          <p:cNvSpPr>
            <a:spLocks noGrp="1"/>
          </p:cNvSpPr>
          <p:nvPr>
            <p:ph type="sldNum" sz="quarter" idx="10"/>
          </p:nvPr>
        </p:nvSpPr>
        <p:spPr/>
        <p:txBody>
          <a:bodyPr/>
          <a:lstStyle/>
          <a:p>
            <a:fld id="{68CED603-B407-4304-8E39-F88350FCE3E5}" type="slidenum">
              <a:rPr lang="es-MX" smtClean="0"/>
              <a:t>12</a:t>
            </a:fld>
            <a:endParaRPr lang="es-MX"/>
          </a:p>
        </p:txBody>
      </p:sp>
    </p:spTree>
    <p:extLst>
      <p:ext uri="{BB962C8B-B14F-4D97-AF65-F5344CB8AC3E}">
        <p14:creationId xmlns:p14="http://schemas.microsoft.com/office/powerpoint/2010/main" val="29102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smtClean="0"/>
          </a:p>
          <a:p>
            <a:endParaRPr lang="es-MX" dirty="0"/>
          </a:p>
        </p:txBody>
      </p:sp>
      <p:sp>
        <p:nvSpPr>
          <p:cNvPr id="4" name="3 Marcador de número de diapositiva"/>
          <p:cNvSpPr>
            <a:spLocks noGrp="1"/>
          </p:cNvSpPr>
          <p:nvPr>
            <p:ph type="sldNum" sz="quarter" idx="10"/>
          </p:nvPr>
        </p:nvSpPr>
        <p:spPr/>
        <p:txBody>
          <a:bodyPr/>
          <a:lstStyle/>
          <a:p>
            <a:fld id="{68CED603-B407-4304-8E39-F88350FCE3E5}" type="slidenum">
              <a:rPr lang="es-MX" smtClean="0"/>
              <a:t>13</a:t>
            </a:fld>
            <a:endParaRPr lang="es-MX"/>
          </a:p>
        </p:txBody>
      </p:sp>
    </p:spTree>
    <p:extLst>
      <p:ext uri="{BB962C8B-B14F-4D97-AF65-F5344CB8AC3E}">
        <p14:creationId xmlns:p14="http://schemas.microsoft.com/office/powerpoint/2010/main" val="2872543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68CED603-B407-4304-8E39-F88350FCE3E5}" type="slidenum">
              <a:rPr lang="es-MX" smtClean="0"/>
              <a:t>14</a:t>
            </a:fld>
            <a:endParaRPr lang="es-MX"/>
          </a:p>
        </p:txBody>
      </p:sp>
      <p:sp>
        <p:nvSpPr>
          <p:cNvPr id="3" name="2 Marcador de notas"/>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223022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68CED603-B407-4304-8E39-F88350FCE3E5}" type="slidenum">
              <a:rPr lang="es-MX" smtClean="0"/>
              <a:t>15</a:t>
            </a:fld>
            <a:endParaRPr lang="es-MX"/>
          </a:p>
        </p:txBody>
      </p:sp>
      <p:sp>
        <p:nvSpPr>
          <p:cNvPr id="5" name="4 Marcador de notas"/>
          <p:cNvSpPr txBox="1">
            <a:spLocks noGrp="1"/>
          </p:cNvSpPr>
          <p:nvPr>
            <p:ph type="body" idx="1"/>
          </p:nvPr>
        </p:nvSpPr>
        <p:spPr>
          <a:xfrm>
            <a:off x="685800" y="4343400"/>
            <a:ext cx="5486400" cy="938719"/>
          </a:xfrm>
          <a:prstGeom prst="rect">
            <a:avLst/>
          </a:prstGeom>
          <a:noFill/>
        </p:spPr>
        <p:txBody>
          <a:bodyPr wrap="square" rtlCol="0">
            <a:spAutoFit/>
          </a:bodyPr>
          <a:lstStyle/>
          <a:p>
            <a:pPr algn="just">
              <a:buClr>
                <a:schemeClr val="accent2"/>
              </a:buClr>
            </a:pPr>
            <a:r>
              <a:rPr lang="es-MX" sz="1100" dirty="0">
                <a:latin typeface="Soberana Sans Light" pitchFamily="50" charset="0"/>
              </a:rPr>
              <a:t>Las ventajas de mantener bases de datos es que permiten</a:t>
            </a:r>
            <a:r>
              <a:rPr lang="es-MX" sz="1100" b="1" dirty="0">
                <a:latin typeface="Soberana Sans Light" pitchFamily="50" charset="0"/>
              </a:rPr>
              <a:t>:</a:t>
            </a:r>
            <a:r>
              <a:rPr lang="es-MX" sz="1100" dirty="0">
                <a:latin typeface="Soberana Sans Light" pitchFamily="50" charset="0"/>
              </a:rPr>
              <a:t> elaborar estudios de tipo actuarial que apoyen el desarrollo del mercado</a:t>
            </a:r>
            <a:r>
              <a:rPr lang="es-MX" sz="1100" b="1" dirty="0">
                <a:latin typeface="Soberana Sans Light" pitchFamily="50" charset="0"/>
              </a:rPr>
              <a:t>;</a:t>
            </a:r>
            <a:r>
              <a:rPr lang="es-MX" sz="1100" dirty="0">
                <a:latin typeface="Soberana Sans Light" pitchFamily="50" charset="0"/>
              </a:rPr>
              <a:t> contribuir con información para la elaboración de tarifas de acuerdo a los datos del mercado</a:t>
            </a:r>
            <a:r>
              <a:rPr lang="es-MX" sz="1100" b="1" dirty="0">
                <a:latin typeface="Soberana Sans Light" pitchFamily="50" charset="0"/>
              </a:rPr>
              <a:t>;</a:t>
            </a:r>
            <a:r>
              <a:rPr lang="es-MX" sz="1100" dirty="0">
                <a:latin typeface="Soberana Sans Light" pitchFamily="50" charset="0"/>
              </a:rPr>
              <a:t> mantener estadísticas más confiables del comportamiento del sector asegurador</a:t>
            </a:r>
            <a:r>
              <a:rPr lang="es-MX" sz="1100" b="1" dirty="0">
                <a:latin typeface="Soberana Sans Light" pitchFamily="50" charset="0"/>
              </a:rPr>
              <a:t>;</a:t>
            </a:r>
            <a:r>
              <a:rPr lang="es-MX" sz="1100" dirty="0">
                <a:latin typeface="Soberana Sans Light" pitchFamily="50" charset="0"/>
              </a:rPr>
              <a:t> la generación de información para la toma de decisiones.</a:t>
            </a:r>
            <a:endParaRPr lang="es-MX" sz="1100" b="1" dirty="0">
              <a:solidFill>
                <a:srgbClr val="4F5477"/>
              </a:solidFill>
              <a:latin typeface="Soberana Sans Light" pitchFamily="50" charset="0"/>
            </a:endParaRPr>
          </a:p>
        </p:txBody>
      </p:sp>
    </p:spTree>
    <p:extLst>
      <p:ext uri="{BB962C8B-B14F-4D97-AF65-F5344CB8AC3E}">
        <p14:creationId xmlns:p14="http://schemas.microsoft.com/office/powerpoint/2010/main" val="423246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3568" y="4427984"/>
            <a:ext cx="5486400" cy="4114800"/>
          </a:xfrm>
        </p:spPr>
        <p:txBody>
          <a:bodyPr/>
          <a:lstStyle/>
          <a:p>
            <a:r>
              <a:rPr lang="es-MX" sz="1100" dirty="0" smtClean="0">
                <a:latin typeface="Soberana Sans Light" pitchFamily="50" charset="0"/>
              </a:rPr>
              <a:t>La </a:t>
            </a:r>
            <a:r>
              <a:rPr lang="es-MX" sz="1100" dirty="0">
                <a:latin typeface="Soberana Sans Light" pitchFamily="50" charset="0"/>
              </a:rPr>
              <a:t>información estadística de las instituciones de seguros  es requerida por ramo o </a:t>
            </a:r>
            <a:r>
              <a:rPr lang="es-MX" sz="1100" dirty="0" smtClean="0">
                <a:latin typeface="Soberana Sans Light" pitchFamily="50" charset="0"/>
              </a:rPr>
              <a:t>subramo.</a:t>
            </a:r>
          </a:p>
          <a:p>
            <a:endParaRPr lang="es-MX" sz="1100" dirty="0" smtClean="0">
              <a:latin typeface="Soberana Sans Light" pitchFamily="50" charset="0"/>
            </a:endParaRPr>
          </a:p>
          <a:p>
            <a:r>
              <a:rPr lang="es-MX" sz="1100" dirty="0" smtClean="0">
                <a:latin typeface="Soberana Sans Light" pitchFamily="50" charset="0"/>
              </a:rPr>
              <a:t>En </a:t>
            </a:r>
            <a:r>
              <a:rPr lang="es-MX" sz="1100" dirty="0">
                <a:latin typeface="Soberana Sans Light" pitchFamily="50" charset="0"/>
              </a:rPr>
              <a:t>el caso de Vida y Accidentes y Enfermedades la información </a:t>
            </a:r>
            <a:r>
              <a:rPr lang="es-MX" sz="1100" dirty="0" smtClean="0">
                <a:latin typeface="Soberana Sans Light" pitchFamily="50" charset="0"/>
              </a:rPr>
              <a:t>es por ramo.</a:t>
            </a:r>
          </a:p>
          <a:p>
            <a:endParaRPr lang="es-MX" sz="1100" dirty="0" smtClean="0">
              <a:latin typeface="Soberana Sans Light" pitchFamily="50" charset="0"/>
            </a:endParaRPr>
          </a:p>
          <a:p>
            <a:r>
              <a:rPr lang="es-MX" sz="1100" dirty="0" smtClean="0">
                <a:latin typeface="Soberana Sans Light" pitchFamily="50" charset="0"/>
              </a:rPr>
              <a:t>Para el caso de Daños es requerida por ramos y subramos .</a:t>
            </a:r>
          </a:p>
          <a:p>
            <a:endParaRPr lang="es-MX" sz="1100" dirty="0" smtClean="0">
              <a:latin typeface="Soberana Sans Light" pitchFamily="50" charset="0"/>
            </a:endParaRPr>
          </a:p>
          <a:p>
            <a:r>
              <a:rPr lang="es-MX" sz="1100" dirty="0" smtClean="0">
                <a:latin typeface="Soberana Sans Light" pitchFamily="50" charset="0"/>
              </a:rPr>
              <a:t>En </a:t>
            </a:r>
            <a:r>
              <a:rPr lang="es-MX" sz="1100" dirty="0" smtClean="0">
                <a:latin typeface="Soberana Sans Light" pitchFamily="50" charset="0"/>
              </a:rPr>
              <a:t>Pensiones no hay división. </a:t>
            </a:r>
          </a:p>
          <a:p>
            <a:endParaRPr lang="es-MX" sz="1100" dirty="0">
              <a:latin typeface="Soberana Sans Light" pitchFamily="50" charset="0"/>
            </a:endParaRPr>
          </a:p>
          <a:p>
            <a:r>
              <a:rPr lang="es-MX" sz="1100" dirty="0" smtClean="0">
                <a:latin typeface="Soberana Sans Light" pitchFamily="50" charset="0"/>
              </a:rPr>
              <a:t> </a:t>
            </a:r>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16</a:t>
            </a:fld>
            <a:endParaRPr lang="es-MX"/>
          </a:p>
        </p:txBody>
      </p:sp>
    </p:spTree>
    <p:extLst>
      <p:ext uri="{BB962C8B-B14F-4D97-AF65-F5344CB8AC3E}">
        <p14:creationId xmlns:p14="http://schemas.microsoft.com/office/powerpoint/2010/main" val="29793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68CED603-B407-4304-8E39-F88350FCE3E5}" type="slidenum">
              <a:rPr lang="es-MX" smtClean="0"/>
              <a:t>17</a:t>
            </a:fld>
            <a:endParaRPr lang="es-MX"/>
          </a:p>
        </p:txBody>
      </p:sp>
      <p:sp>
        <p:nvSpPr>
          <p:cNvPr id="3" name="2 Marcador de notas"/>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2333351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smtClean="0">
                <a:latin typeface="Soberana Sans Light" pitchFamily="50" charset="0"/>
              </a:rPr>
              <a:t>A manera de ejemplo las variables que contiene la información requerida para el subramo de automóviles de póliza individual son:</a:t>
            </a:r>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18</a:t>
            </a:fld>
            <a:endParaRPr lang="es-MX"/>
          </a:p>
        </p:txBody>
      </p:sp>
    </p:spTree>
    <p:extLst>
      <p:ext uri="{BB962C8B-B14F-4D97-AF65-F5344CB8AC3E}">
        <p14:creationId xmlns:p14="http://schemas.microsoft.com/office/powerpoint/2010/main" val="1020682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sz="1100" dirty="0">
              <a:latin typeface="Soberana Sans Light" pitchFamily="50" charset="0"/>
            </a:endParaRPr>
          </a:p>
          <a:p>
            <a:r>
              <a:rPr lang="es-MX" sz="1100" dirty="0" smtClean="0">
                <a:latin typeface="Soberana Sans Light" pitchFamily="50" charset="0"/>
              </a:rPr>
              <a:t>La información corporativa, se refiere a datos de identificación de la </a:t>
            </a:r>
            <a:r>
              <a:rPr lang="es-MX" sz="1100" dirty="0" smtClean="0">
                <a:latin typeface="Soberana Sans Light" pitchFamily="50" charset="0"/>
              </a:rPr>
              <a:t>aseguradora</a:t>
            </a:r>
            <a:r>
              <a:rPr lang="es-MX" sz="1100" dirty="0" smtClean="0">
                <a:latin typeface="Soberana Sans Light" pitchFamily="50" charset="0"/>
              </a:rPr>
              <a:t>, como denominación, ramos que opera, fecha de fundación, etc.  y por otro lado a las personas físicas o morales que realizan alguna tipo de servicio o función  relevante, etc.</a:t>
            </a:r>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19</a:t>
            </a:fld>
            <a:endParaRPr lang="es-MX"/>
          </a:p>
        </p:txBody>
      </p:sp>
    </p:spTree>
    <p:extLst>
      <p:ext uri="{BB962C8B-B14F-4D97-AF65-F5344CB8AC3E}">
        <p14:creationId xmlns:p14="http://schemas.microsoft.com/office/powerpoint/2010/main" val="145688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2</a:t>
            </a:fld>
            <a:endParaRPr lang="es-MX"/>
          </a:p>
        </p:txBody>
      </p:sp>
    </p:spTree>
    <p:extLst>
      <p:ext uri="{BB962C8B-B14F-4D97-AF65-F5344CB8AC3E}">
        <p14:creationId xmlns:p14="http://schemas.microsoft.com/office/powerpoint/2010/main" val="1745220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smtClean="0">
                <a:latin typeface="Soberana Sans Light" pitchFamily="50" charset="0"/>
              </a:rPr>
              <a:t>La cobertura de Reservas Técnicas, es uno de los principales reportes </a:t>
            </a:r>
            <a:r>
              <a:rPr lang="es-MX" sz="1100" dirty="0" smtClean="0">
                <a:latin typeface="Soberana Sans Light" pitchFamily="50" charset="0"/>
              </a:rPr>
              <a:t>regulatorios </a:t>
            </a:r>
            <a:r>
              <a:rPr lang="es-MX" sz="1100" dirty="0" smtClean="0">
                <a:latin typeface="Soberana Sans Light" pitchFamily="50" charset="0"/>
              </a:rPr>
              <a:t>para el monitoreo de la solvencia de la institución y esta compuesto por:</a:t>
            </a:r>
          </a:p>
          <a:p>
            <a:endParaRPr lang="es-MX" sz="1100" dirty="0">
              <a:latin typeface="Soberana Sans Light" pitchFamily="50" charset="0"/>
            </a:endParaRPr>
          </a:p>
          <a:p>
            <a:r>
              <a:rPr lang="es-MX" sz="1100" dirty="0">
                <a:latin typeface="Soberana Sans Light" pitchFamily="50" charset="0"/>
              </a:rPr>
              <a:t>Reporte de la </a:t>
            </a:r>
            <a:r>
              <a:rPr lang="es-MX" sz="1100" dirty="0">
                <a:latin typeface="Soberana Sans Light" pitchFamily="50" charset="0"/>
                <a:cs typeface="Times New Roman" pitchFamily="18" charset="0"/>
              </a:rPr>
              <a:t>Cobertura de  Reservas </a:t>
            </a:r>
            <a:r>
              <a:rPr lang="es-MX" sz="1100" dirty="0" smtClean="0">
                <a:latin typeface="Soberana Sans Light" pitchFamily="50" charset="0"/>
                <a:cs typeface="Times New Roman" pitchFamily="18" charset="0"/>
              </a:rPr>
              <a:t>Técnicas. </a:t>
            </a:r>
            <a:r>
              <a:rPr lang="es-MX" sz="1100" dirty="0" smtClean="0">
                <a:latin typeface="Soberana Sans Light" pitchFamily="50" charset="0"/>
                <a:cs typeface="Times New Roman" pitchFamily="18" charset="0"/>
              </a:rPr>
              <a:t>-De </a:t>
            </a:r>
            <a:r>
              <a:rPr lang="es-MX" sz="1100" dirty="0" smtClean="0">
                <a:latin typeface="Soberana Sans Light" pitchFamily="50" charset="0"/>
                <a:cs typeface="Times New Roman" pitchFamily="18" charset="0"/>
              </a:rPr>
              <a:t>forma general consiste en agrupar las cifras de las cuentas que conforman las reservas técnicas, para llegar </a:t>
            </a:r>
            <a:r>
              <a:rPr lang="es-MX" sz="1100" dirty="0" smtClean="0">
                <a:latin typeface="Soberana Sans Light" pitchFamily="50" charset="0"/>
                <a:cs typeface="Times New Roman" pitchFamily="18" charset="0"/>
              </a:rPr>
              <a:t>al </a:t>
            </a:r>
            <a:r>
              <a:rPr lang="es-MX" sz="1100" dirty="0" smtClean="0">
                <a:latin typeface="Soberana Sans Light" pitchFamily="50" charset="0"/>
                <a:cs typeface="Times New Roman" pitchFamily="18" charset="0"/>
              </a:rPr>
              <a:t>monto  total </a:t>
            </a:r>
            <a:r>
              <a:rPr lang="es-MX" sz="1100" dirty="0" smtClean="0">
                <a:latin typeface="Soberana Sans Light" pitchFamily="50" charset="0"/>
                <a:cs typeface="Times New Roman" pitchFamily="18" charset="0"/>
              </a:rPr>
              <a:t>de  </a:t>
            </a:r>
            <a:r>
              <a:rPr lang="es-MX" sz="1100" dirty="0" smtClean="0">
                <a:latin typeface="Soberana Sans Light" pitchFamily="50" charset="0"/>
                <a:cs typeface="Times New Roman" pitchFamily="18" charset="0"/>
              </a:rPr>
              <a:t>reservas técnicas que será la base a cubrir </a:t>
            </a:r>
            <a:r>
              <a:rPr lang="es-MX" sz="1100" dirty="0" smtClean="0">
                <a:latin typeface="Soberana Sans Light" pitchFamily="50" charset="0"/>
                <a:cs typeface="Times New Roman" pitchFamily="18" charset="0"/>
              </a:rPr>
              <a:t>con  </a:t>
            </a:r>
            <a:r>
              <a:rPr lang="es-MX" sz="1100" dirty="0" smtClean="0">
                <a:latin typeface="Soberana Sans Light" pitchFamily="50" charset="0"/>
                <a:cs typeface="Times New Roman" pitchFamily="18" charset="0"/>
              </a:rPr>
              <a:t>inversiones que reúnan los requisitos establecidos para respaldar las Reservas Técnicas.</a:t>
            </a:r>
          </a:p>
          <a:p>
            <a:endParaRPr lang="es-MX" sz="1100" dirty="0">
              <a:latin typeface="Soberana Sans Light" pitchFamily="50" charset="0"/>
              <a:cs typeface="Times New Roman" pitchFamily="18" charset="0"/>
            </a:endParaRPr>
          </a:p>
          <a:p>
            <a:r>
              <a:rPr lang="es-MX" sz="1100" dirty="0">
                <a:latin typeface="Soberana Sans Light" pitchFamily="50" charset="0"/>
              </a:rPr>
              <a:t>Comprobantes de inversiones de cada uno de los meses que integran el </a:t>
            </a:r>
            <a:r>
              <a:rPr lang="es-MX" sz="1100" dirty="0" smtClean="0">
                <a:latin typeface="Soberana Sans Light" pitchFamily="50" charset="0"/>
              </a:rPr>
              <a:t>semestre</a:t>
            </a:r>
            <a:r>
              <a:rPr lang="es-MX" sz="1100" dirty="0" smtClean="0">
                <a:latin typeface="Soberana Sans Light" pitchFamily="50" charset="0"/>
              </a:rPr>
              <a:t>.-</a:t>
            </a:r>
            <a:endParaRPr lang="es-MX" sz="1100" dirty="0" smtClean="0">
              <a:latin typeface="Soberana Sans Light" pitchFamily="50" charset="0"/>
            </a:endParaRPr>
          </a:p>
          <a:p>
            <a:r>
              <a:rPr lang="es-MX" sz="1100" dirty="0" smtClean="0">
                <a:latin typeface="Soberana Sans Light" pitchFamily="50" charset="0"/>
                <a:cs typeface="Times New Roman" pitchFamily="18" charset="0"/>
              </a:rPr>
              <a:t>Se refiere a  los estados de cuenta, </a:t>
            </a:r>
            <a:r>
              <a:rPr lang="es-MX" sz="1100" dirty="0" smtClean="0">
                <a:latin typeface="Soberana Sans Light" pitchFamily="50" charset="0"/>
                <a:cs typeface="Times New Roman" pitchFamily="18" charset="0"/>
              </a:rPr>
              <a:t>certificados </a:t>
            </a:r>
            <a:r>
              <a:rPr lang="es-MX" sz="1100" dirty="0" smtClean="0">
                <a:latin typeface="Soberana Sans Light" pitchFamily="50" charset="0"/>
                <a:cs typeface="Times New Roman" pitchFamily="18" charset="0"/>
              </a:rPr>
              <a:t>y cualquier documento permitido  que respalde una inversión, . </a:t>
            </a:r>
            <a:r>
              <a:rPr lang="es-MX" sz="1100" dirty="0" err="1" smtClean="0">
                <a:latin typeface="Soberana Sans Light" pitchFamily="50" charset="0"/>
                <a:cs typeface="Times New Roman" pitchFamily="18" charset="0"/>
              </a:rPr>
              <a:t>etc</a:t>
            </a:r>
            <a:r>
              <a:rPr lang="es-MX" sz="1100" dirty="0" smtClean="0">
                <a:latin typeface="Soberana Sans Light" pitchFamily="50" charset="0"/>
                <a:cs typeface="Times New Roman" pitchFamily="18" charset="0"/>
              </a:rPr>
              <a:t> . Deben entregarse en copia fotostática para efectos de monitoreo de escritorio.</a:t>
            </a:r>
            <a:endParaRPr lang="es-MX" sz="1100" dirty="0">
              <a:latin typeface="Soberana Sans Light" pitchFamily="50" charset="0"/>
              <a:cs typeface="Times New Roman" pitchFamily="18" charset="0"/>
            </a:endParaRPr>
          </a:p>
          <a:p>
            <a:endParaRPr lang="es-MX" sz="1100" dirty="0">
              <a:latin typeface="Soberana Sans Light" pitchFamily="50" charset="0"/>
            </a:endParaRPr>
          </a:p>
          <a:p>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20</a:t>
            </a:fld>
            <a:endParaRPr lang="es-MX"/>
          </a:p>
        </p:txBody>
      </p:sp>
    </p:spTree>
    <p:extLst>
      <p:ext uri="{BB962C8B-B14F-4D97-AF65-F5344CB8AC3E}">
        <p14:creationId xmlns:p14="http://schemas.microsoft.com/office/powerpoint/2010/main" val="451079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a:latin typeface="Soberana Sans Light" pitchFamily="50" charset="0"/>
              </a:rPr>
              <a:t>La </a:t>
            </a:r>
            <a:r>
              <a:rPr lang="es-MX" sz="1100" dirty="0" smtClean="0">
                <a:latin typeface="Soberana Sans Light" pitchFamily="50" charset="0"/>
              </a:rPr>
              <a:t>determinación y Cobertura del Capital Mínimo de Garantía, </a:t>
            </a:r>
            <a:r>
              <a:rPr lang="es-MX" sz="1100" dirty="0">
                <a:latin typeface="Soberana Sans Light" pitchFamily="50" charset="0"/>
              </a:rPr>
              <a:t>es </a:t>
            </a:r>
            <a:r>
              <a:rPr lang="es-MX" sz="1100" dirty="0" smtClean="0">
                <a:latin typeface="Soberana Sans Light" pitchFamily="50" charset="0"/>
              </a:rPr>
              <a:t>otro de </a:t>
            </a:r>
            <a:r>
              <a:rPr lang="es-MX" sz="1100" dirty="0">
                <a:latin typeface="Soberana Sans Light" pitchFamily="50" charset="0"/>
              </a:rPr>
              <a:t>los principales reportes </a:t>
            </a:r>
            <a:r>
              <a:rPr lang="es-MX" sz="1100" dirty="0" smtClean="0">
                <a:latin typeface="Soberana Sans Light" pitchFamily="50" charset="0"/>
              </a:rPr>
              <a:t>regulatorios </a:t>
            </a:r>
            <a:r>
              <a:rPr lang="es-MX" sz="1100" dirty="0">
                <a:latin typeface="Soberana Sans Light" pitchFamily="50" charset="0"/>
              </a:rPr>
              <a:t>para el monitoreo de la solvencia de </a:t>
            </a:r>
            <a:r>
              <a:rPr lang="es-MX" sz="1100" dirty="0" smtClean="0">
                <a:latin typeface="Soberana Sans Light" pitchFamily="50" charset="0"/>
              </a:rPr>
              <a:t>las aseguradoras </a:t>
            </a:r>
            <a:r>
              <a:rPr lang="es-MX" sz="1100" dirty="0">
                <a:latin typeface="Soberana Sans Light" pitchFamily="50" charset="0"/>
              </a:rPr>
              <a:t>y esta compuesto por</a:t>
            </a:r>
            <a:r>
              <a:rPr lang="es-MX" sz="1100" dirty="0" smtClean="0">
                <a:latin typeface="Soberana Sans Light" pitchFamily="50" charset="0"/>
              </a:rPr>
              <a:t>:</a:t>
            </a:r>
          </a:p>
          <a:p>
            <a:endParaRPr lang="es-MX" sz="1100" dirty="0">
              <a:latin typeface="Soberana Sans Light" pitchFamily="50" charset="0"/>
            </a:endParaRPr>
          </a:p>
          <a:p>
            <a:r>
              <a:rPr lang="es-MX" sz="1100" dirty="0">
                <a:latin typeface="Soberana Sans Light" pitchFamily="50" charset="0"/>
              </a:rPr>
              <a:t>Reporte de la de la  </a:t>
            </a:r>
            <a:r>
              <a:rPr lang="es-MX" sz="1100" dirty="0">
                <a:latin typeface="Soberana Sans Light" pitchFamily="50" charset="0"/>
                <a:cs typeface="Times New Roman" pitchFamily="18" charset="0"/>
              </a:rPr>
              <a:t>Determinación del Capital Mínimo de </a:t>
            </a:r>
            <a:r>
              <a:rPr lang="es-MX" sz="1100" dirty="0" smtClean="0">
                <a:latin typeface="Soberana Sans Light" pitchFamily="50" charset="0"/>
                <a:cs typeface="Times New Roman" pitchFamily="18" charset="0"/>
              </a:rPr>
              <a:t>Garantía.- </a:t>
            </a:r>
            <a:r>
              <a:rPr lang="es-MX" sz="1100" dirty="0" smtClean="0">
                <a:latin typeface="Soberana Sans Light" pitchFamily="50" charset="0"/>
                <a:cs typeface="Times New Roman" pitchFamily="18" charset="0"/>
              </a:rPr>
              <a:t>Es un reporte en donde se realizan todos los cálculos para determinar el Capital Mínimo Requerido </a:t>
            </a:r>
            <a:r>
              <a:rPr lang="es-MX" sz="1100" dirty="0">
                <a:latin typeface="Soberana Sans Light" pitchFamily="50" charset="0"/>
                <a:cs typeface="Times New Roman" pitchFamily="18" charset="0"/>
              </a:rPr>
              <a:t>que será la base a cubrir con inversiones que reúnan los requisitos establecidos para respaldar del Capital Mínimo de Garantía</a:t>
            </a:r>
            <a:r>
              <a:rPr lang="es-MX" sz="1100" dirty="0" smtClean="0">
                <a:latin typeface="Soberana Sans Light" pitchFamily="50" charset="0"/>
                <a:cs typeface="Times New Roman" pitchFamily="18" charset="0"/>
              </a:rPr>
              <a:t>.</a:t>
            </a:r>
            <a:endParaRPr lang="es-MX" sz="1100" dirty="0">
              <a:latin typeface="Soberana Sans Light" pitchFamily="50" charset="0"/>
              <a:cs typeface="Times New Roman" pitchFamily="18" charset="0"/>
            </a:endParaRPr>
          </a:p>
          <a:p>
            <a:endParaRPr lang="es-MX" sz="1100" dirty="0">
              <a:latin typeface="Soberana Sans Light" pitchFamily="50" charset="0"/>
              <a:cs typeface="Times New Roman" pitchFamily="18" charset="0"/>
            </a:endParaRPr>
          </a:p>
          <a:p>
            <a:r>
              <a:rPr lang="es-MX" sz="1100" dirty="0">
                <a:latin typeface="Soberana Sans Light" pitchFamily="50" charset="0"/>
              </a:rPr>
              <a:t>Comprobantes de </a:t>
            </a:r>
            <a:r>
              <a:rPr lang="es-MX" sz="1100" dirty="0" smtClean="0">
                <a:latin typeface="Soberana Sans Light" pitchFamily="50" charset="0"/>
              </a:rPr>
              <a:t>inversiones. </a:t>
            </a:r>
            <a:r>
              <a:rPr lang="es-MX" sz="1100" dirty="0" smtClean="0">
                <a:latin typeface="Soberana Sans Light" pitchFamily="50" charset="0"/>
              </a:rPr>
              <a:t>-</a:t>
            </a:r>
            <a:r>
              <a:rPr lang="es-MX" sz="1100" dirty="0" smtClean="0">
                <a:latin typeface="Soberana Sans Light" pitchFamily="50" charset="0"/>
                <a:cs typeface="Times New Roman" pitchFamily="18" charset="0"/>
              </a:rPr>
              <a:t>Se </a:t>
            </a:r>
            <a:r>
              <a:rPr lang="es-MX" sz="1100" dirty="0">
                <a:latin typeface="Soberana Sans Light" pitchFamily="50" charset="0"/>
                <a:cs typeface="Times New Roman" pitchFamily="18" charset="0"/>
              </a:rPr>
              <a:t>refiere a  los estados de cuenta, certificados, y cualquier documento permitido </a:t>
            </a:r>
            <a:r>
              <a:rPr lang="es-MX" sz="1100" dirty="0" smtClean="0">
                <a:latin typeface="Soberana Sans Light" pitchFamily="50" charset="0"/>
                <a:cs typeface="Times New Roman" pitchFamily="18" charset="0"/>
              </a:rPr>
              <a:t>que </a:t>
            </a:r>
            <a:r>
              <a:rPr lang="es-MX" sz="1100" dirty="0">
                <a:latin typeface="Soberana Sans Light" pitchFamily="50" charset="0"/>
                <a:cs typeface="Times New Roman" pitchFamily="18" charset="0"/>
              </a:rPr>
              <a:t>respalde una inversión, . </a:t>
            </a:r>
            <a:r>
              <a:rPr lang="es-MX" sz="1100" dirty="0" err="1">
                <a:latin typeface="Soberana Sans Light" pitchFamily="50" charset="0"/>
                <a:cs typeface="Times New Roman" pitchFamily="18" charset="0"/>
              </a:rPr>
              <a:t>etc</a:t>
            </a:r>
            <a:r>
              <a:rPr lang="es-MX" sz="1100" dirty="0">
                <a:latin typeface="Soberana Sans Light" pitchFamily="50" charset="0"/>
                <a:cs typeface="Times New Roman" pitchFamily="18" charset="0"/>
              </a:rPr>
              <a:t> . Deben entregarse en copia fotostática para efectos de monitoreo de escritorio.</a:t>
            </a:r>
          </a:p>
          <a:p>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21</a:t>
            </a:fld>
            <a:endParaRPr lang="es-MX"/>
          </a:p>
        </p:txBody>
      </p:sp>
    </p:spTree>
    <p:extLst>
      <p:ext uri="{BB962C8B-B14F-4D97-AF65-F5344CB8AC3E}">
        <p14:creationId xmlns:p14="http://schemas.microsoft.com/office/powerpoint/2010/main" val="1478794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smtClean="0">
                <a:latin typeface="Soberana Sans Light" pitchFamily="50" charset="0"/>
              </a:rPr>
              <a:t>El reporte regulatorio relativo a la información de Reaseguro, destaca:</a:t>
            </a:r>
          </a:p>
          <a:p>
            <a:endParaRPr lang="es-MX" sz="1100" dirty="0">
              <a:latin typeface="Soberana Sans Light" pitchFamily="50" charset="0"/>
            </a:endParaRPr>
          </a:p>
          <a:p>
            <a:r>
              <a:rPr lang="es-MX" sz="1100" u="sng" dirty="0">
                <a:latin typeface="Soberana Sans Light" pitchFamily="50" charset="0"/>
              </a:rPr>
              <a:t>Plan General de Reaseguro por </a:t>
            </a:r>
            <a:r>
              <a:rPr lang="es-MX" sz="1100" u="sng" dirty="0" smtClean="0">
                <a:latin typeface="Soberana Sans Light" pitchFamily="50" charset="0"/>
              </a:rPr>
              <a:t>Operación</a:t>
            </a:r>
            <a:r>
              <a:rPr lang="es-MX" sz="1100" dirty="0" smtClean="0">
                <a:latin typeface="Soberana Sans Light" pitchFamily="50" charset="0"/>
              </a:rPr>
              <a:t>. consiste en establecer como van ceder la prima en un ejercicio determinado en exceso a su prima retenida. (para este efecto se considera el límite máximo de retención de riesgos que puede asumir la aseguradora).</a:t>
            </a:r>
          </a:p>
          <a:p>
            <a:endParaRPr lang="es-MX" sz="1100" b="1" i="1" dirty="0">
              <a:solidFill>
                <a:srgbClr val="C00000"/>
              </a:solidFill>
              <a:latin typeface="Soberana Sans Light" pitchFamily="50" charset="0"/>
              <a:cs typeface="Times New Roman" pitchFamily="18" charset="0"/>
            </a:endParaRPr>
          </a:p>
          <a:p>
            <a:r>
              <a:rPr lang="es-MX" sz="1100" u="sng" dirty="0" smtClean="0">
                <a:latin typeface="Soberana Sans Light" pitchFamily="50" charset="0"/>
              </a:rPr>
              <a:t>Reporte </a:t>
            </a:r>
            <a:r>
              <a:rPr lang="es-MX" sz="1100" u="sng" dirty="0">
                <a:latin typeface="Soberana Sans Light" pitchFamily="50" charset="0"/>
              </a:rPr>
              <a:t>sobre colocación de </a:t>
            </a:r>
            <a:r>
              <a:rPr lang="es-MX" sz="1100" u="sng" dirty="0" smtClean="0">
                <a:latin typeface="Soberana Sans Light" pitchFamily="50" charset="0"/>
              </a:rPr>
              <a:t>contratos</a:t>
            </a:r>
            <a:r>
              <a:rPr lang="es-MX" sz="1100" dirty="0" smtClean="0">
                <a:latin typeface="Soberana Sans Light" pitchFamily="50" charset="0"/>
              </a:rPr>
              <a:t>. Se describe con que reaseguradoras se realizo la cesión de primas, en un periodo determinado. </a:t>
            </a:r>
            <a:r>
              <a:rPr lang="es-MX" sz="1100" dirty="0">
                <a:latin typeface="Soberana Sans Light" pitchFamily="50" charset="0"/>
              </a:rPr>
              <a:t>(En este caso, se refiere a  </a:t>
            </a:r>
            <a:r>
              <a:rPr lang="es-MX" sz="1100" dirty="0" smtClean="0">
                <a:latin typeface="Soberana Sans Light" pitchFamily="50" charset="0"/>
              </a:rPr>
              <a:t>todas aquellas pólizas que de manera automática se cede una parte proporcional de la prima a un contrato de reaseguro determinado)</a:t>
            </a:r>
            <a:endParaRPr lang="es-MX" sz="1100" dirty="0">
              <a:latin typeface="Soberana Sans Light" pitchFamily="50" charset="0"/>
            </a:endParaRPr>
          </a:p>
          <a:p>
            <a:endParaRPr lang="es-MX" sz="1100" dirty="0" smtClean="0">
              <a:latin typeface="Soberana Sans Light" pitchFamily="50" charset="0"/>
            </a:endParaRPr>
          </a:p>
          <a:p>
            <a:r>
              <a:rPr lang="es-MX" sz="1100" u="sng" dirty="0" smtClean="0">
                <a:latin typeface="Soberana Sans Light" pitchFamily="50" charset="0"/>
              </a:rPr>
              <a:t>Reporte </a:t>
            </a:r>
            <a:r>
              <a:rPr lang="es-MX" sz="1100" u="sng" dirty="0">
                <a:latin typeface="Soberana Sans Light" pitchFamily="50" charset="0"/>
              </a:rPr>
              <a:t>sobre reaseguro </a:t>
            </a:r>
            <a:r>
              <a:rPr lang="es-MX" sz="1100" u="sng" dirty="0" smtClean="0">
                <a:latin typeface="Soberana Sans Light" pitchFamily="50" charset="0"/>
              </a:rPr>
              <a:t>facultativo</a:t>
            </a:r>
            <a:r>
              <a:rPr lang="es-MX" sz="1100" dirty="0" smtClean="0">
                <a:latin typeface="Soberana Sans Light" pitchFamily="50" charset="0"/>
              </a:rPr>
              <a:t>. Se </a:t>
            </a:r>
            <a:r>
              <a:rPr lang="es-MX" sz="1100" dirty="0">
                <a:latin typeface="Soberana Sans Light" pitchFamily="50" charset="0"/>
              </a:rPr>
              <a:t>describe con que reaseguradoras se </a:t>
            </a:r>
            <a:r>
              <a:rPr lang="es-MX" sz="1100" dirty="0" smtClean="0">
                <a:latin typeface="Soberana Sans Light" pitchFamily="50" charset="0"/>
              </a:rPr>
              <a:t>realizó </a:t>
            </a:r>
            <a:r>
              <a:rPr lang="es-MX" sz="1100" dirty="0" smtClean="0">
                <a:latin typeface="Soberana Sans Light" pitchFamily="50" charset="0"/>
              </a:rPr>
              <a:t>la </a:t>
            </a:r>
            <a:r>
              <a:rPr lang="es-MX" sz="1100" dirty="0">
                <a:latin typeface="Soberana Sans Light" pitchFamily="50" charset="0"/>
              </a:rPr>
              <a:t>cesión de primas, en un periodo </a:t>
            </a:r>
            <a:r>
              <a:rPr lang="es-MX" sz="1100" dirty="0" smtClean="0">
                <a:latin typeface="Soberana Sans Light" pitchFamily="50" charset="0"/>
              </a:rPr>
              <a:t>determinado. (En este caso, por lo regular se refiere a  grandes pólizas de seguros, en que el reaseguro se </a:t>
            </a:r>
            <a:r>
              <a:rPr lang="es-MX" sz="1100" dirty="0" smtClean="0">
                <a:latin typeface="Soberana Sans Light" pitchFamily="50" charset="0"/>
              </a:rPr>
              <a:t>negocia </a:t>
            </a:r>
            <a:r>
              <a:rPr lang="es-MX" sz="1100" dirty="0" smtClean="0">
                <a:latin typeface="Soberana Sans Light" pitchFamily="50" charset="0"/>
              </a:rPr>
              <a:t>para cada póliza de seguros).</a:t>
            </a:r>
          </a:p>
          <a:p>
            <a:endParaRPr lang="es-MX" sz="1100" dirty="0">
              <a:latin typeface="Soberana Sans Light" pitchFamily="50" charset="0"/>
            </a:endParaRPr>
          </a:p>
          <a:p>
            <a:r>
              <a:rPr lang="es-MX" sz="1100" u="sng" dirty="0">
                <a:latin typeface="Soberana Sans Light" pitchFamily="50" charset="0"/>
              </a:rPr>
              <a:t>Reporte de resultados de </a:t>
            </a:r>
            <a:r>
              <a:rPr lang="es-MX" sz="1100" u="sng" dirty="0" smtClean="0">
                <a:latin typeface="Soberana Sans Light" pitchFamily="50" charset="0"/>
              </a:rPr>
              <a:t>reaseguro</a:t>
            </a:r>
            <a:r>
              <a:rPr lang="es-MX" sz="1100" dirty="0" smtClean="0">
                <a:latin typeface="Soberana Sans Light" pitchFamily="50" charset="0"/>
              </a:rPr>
              <a:t>. Se determina por cada contrato de reaseguro o cesión facultativa. Una vez de considerar los ingresos y egresos de reaseguro, origina utilidad o pérdida.</a:t>
            </a:r>
            <a:endParaRPr lang="es-MX" sz="1100" dirty="0">
              <a:latin typeface="Soberana Sans Light" pitchFamily="50" charset="0"/>
            </a:endParaRPr>
          </a:p>
          <a:p>
            <a:endParaRPr lang="es-MX" sz="1100" dirty="0">
              <a:latin typeface="Soberana Sans Light" pitchFamily="50" charset="0"/>
            </a:endParaRPr>
          </a:p>
          <a:p>
            <a:endParaRPr lang="es-MX" sz="1100" dirty="0">
              <a:latin typeface="Soberana Sans Light" pitchFamily="50" charset="0"/>
            </a:endParaRPr>
          </a:p>
          <a:p>
            <a:r>
              <a:rPr lang="es-MX" sz="1100" dirty="0" smtClean="0">
                <a:latin typeface="Soberana Sans Light" pitchFamily="50" charset="0"/>
              </a:rPr>
              <a:t>	</a:t>
            </a:r>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22</a:t>
            </a:fld>
            <a:endParaRPr lang="es-MX"/>
          </a:p>
        </p:txBody>
      </p:sp>
    </p:spTree>
    <p:extLst>
      <p:ext uri="{BB962C8B-B14F-4D97-AF65-F5344CB8AC3E}">
        <p14:creationId xmlns:p14="http://schemas.microsoft.com/office/powerpoint/2010/main" val="2936071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23</a:t>
            </a:fld>
            <a:endParaRPr lang="es-MX"/>
          </a:p>
        </p:txBody>
      </p:sp>
    </p:spTree>
    <p:extLst>
      <p:ext uri="{BB962C8B-B14F-4D97-AF65-F5344CB8AC3E}">
        <p14:creationId xmlns:p14="http://schemas.microsoft.com/office/powerpoint/2010/main" val="263161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1DA3040-F3A0-4D41-9D0D-2247553973F7}" type="slidenum">
              <a:rPr lang="en-US"/>
              <a:pPr/>
              <a:t>24</a:t>
            </a:fld>
            <a:endParaRPr lang="en-US"/>
          </a:p>
        </p:txBody>
      </p:sp>
      <p:sp>
        <p:nvSpPr>
          <p:cNvPr id="73731" name="Rectangle 2"/>
          <p:cNvSpPr>
            <a:spLocks noGrp="1" noRot="1" noChangeAspect="1" noChangeArrowheads="1" noTextEdit="1"/>
          </p:cNvSpPr>
          <p:nvPr>
            <p:ph type="sldImg"/>
          </p:nvPr>
        </p:nvSpPr>
        <p:spPr>
          <a:ln/>
        </p:spPr>
      </p:sp>
      <p:sp>
        <p:nvSpPr>
          <p:cNvPr id="2" name="1 Marcador de notas"/>
          <p:cNvSpPr>
            <a:spLocks noGrp="1"/>
          </p:cNvSpPr>
          <p:nvPr>
            <p:ph type="body" sz="quarter" idx="10"/>
          </p:nvPr>
        </p:nvSpPr>
        <p:spPr/>
        <p:txBody>
          <a:bodyPr/>
          <a:lstStyle/>
          <a:p>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smtClean="0">
                <a:latin typeface="Soberana Sans Light" pitchFamily="50" charset="0"/>
              </a:rPr>
              <a:t>El esquema de supervisión del sector asegurador cuenta con 4 ejes centrales.</a:t>
            </a:r>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25</a:t>
            </a:fld>
            <a:endParaRPr lang="es-MX"/>
          </a:p>
        </p:txBody>
      </p:sp>
    </p:spTree>
    <p:extLst>
      <p:ext uri="{BB962C8B-B14F-4D97-AF65-F5344CB8AC3E}">
        <p14:creationId xmlns:p14="http://schemas.microsoft.com/office/powerpoint/2010/main" val="784991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smtClean="0">
                <a:latin typeface="Soberana Sans Light" pitchFamily="50" charset="0"/>
              </a:rPr>
              <a:t>“Explotación de la información”, consiste en la análisis y evaluación de la información recopilada. </a:t>
            </a:r>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26</a:t>
            </a:fld>
            <a:endParaRPr lang="es-MX"/>
          </a:p>
        </p:txBody>
      </p:sp>
    </p:spTree>
    <p:extLst>
      <p:ext uri="{BB962C8B-B14F-4D97-AF65-F5344CB8AC3E}">
        <p14:creationId xmlns:p14="http://schemas.microsoft.com/office/powerpoint/2010/main" val="1564733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smtClean="0">
                <a:latin typeface="Soberana Sans Light" pitchFamily="50" charset="0"/>
              </a:rPr>
              <a:t>Para llevar a cabo el análisis </a:t>
            </a:r>
            <a:r>
              <a:rPr lang="es-MX" sz="1100" dirty="0">
                <a:latin typeface="Soberana Sans Light" pitchFamily="50" charset="0"/>
              </a:rPr>
              <a:t>y evaluación de la información </a:t>
            </a:r>
            <a:r>
              <a:rPr lang="es-MX" sz="1100" dirty="0" smtClean="0">
                <a:latin typeface="Soberana Sans Light" pitchFamily="50" charset="0"/>
              </a:rPr>
              <a:t>recopilada, se consideran en gran medida  5 criterios:</a:t>
            </a:r>
          </a:p>
          <a:p>
            <a:r>
              <a:rPr lang="es-MX" sz="1100" dirty="0" smtClean="0">
                <a:latin typeface="Soberana Sans Light" pitchFamily="50" charset="0"/>
              </a:rPr>
              <a:t> </a:t>
            </a:r>
            <a:endParaRPr lang="es-MX" sz="1100" dirty="0">
              <a:latin typeface="Soberana Sans Light" pitchFamily="50" charset="0"/>
            </a:endParaRPr>
          </a:p>
          <a:p>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27</a:t>
            </a:fld>
            <a:endParaRPr lang="es-MX"/>
          </a:p>
        </p:txBody>
      </p:sp>
    </p:spTree>
    <p:extLst>
      <p:ext uri="{BB962C8B-B14F-4D97-AF65-F5344CB8AC3E}">
        <p14:creationId xmlns:p14="http://schemas.microsoft.com/office/powerpoint/2010/main" val="1425746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3CB6C29-7521-42EC-BED1-B4FCA563BE89}" type="slidenum">
              <a:rPr lang="en-US"/>
              <a:pPr/>
              <a:t>28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692696" y="4355976"/>
            <a:ext cx="5486400" cy="4114800"/>
          </a:xfrm>
          <a:noFill/>
          <a:ln/>
        </p:spPr>
        <p:txBody>
          <a:bodyPr/>
          <a:lstStyle/>
          <a:p>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B168D8A-A0D5-466D-B2DD-3A7446B80D03}" type="slidenum">
              <a:rPr lang="en-US"/>
              <a:pPr/>
              <a:t>29</a:t>
            </a:fld>
            <a:endParaRPr lang="en-US"/>
          </a:p>
        </p:txBody>
      </p:sp>
      <p:sp>
        <p:nvSpPr>
          <p:cNvPr id="75779" name="Rectangle 2"/>
          <p:cNvSpPr>
            <a:spLocks noGrp="1" noRot="1" noChangeAspect="1" noChangeArrowheads="1" noTextEdit="1"/>
          </p:cNvSpPr>
          <p:nvPr>
            <p:ph type="sldImg"/>
          </p:nvPr>
        </p:nvSpPr>
        <p:spPr>
          <a:ln/>
        </p:spPr>
      </p:sp>
      <p:sp>
        <p:nvSpPr>
          <p:cNvPr id="9" name="2 Marcador de notas"/>
          <p:cNvSpPr>
            <a:spLocks noGrp="1"/>
          </p:cNvSpPr>
          <p:nvPr>
            <p:ph type="body" idx="3"/>
          </p:nvPr>
        </p:nvSpPr>
        <p:spPr>
          <a:xfrm>
            <a:off x="685800" y="4343400"/>
            <a:ext cx="5486400" cy="4114800"/>
          </a:xfrm>
        </p:spPr>
        <p:txBody>
          <a:bodyPr/>
          <a:lstStyle/>
          <a:p>
            <a:r>
              <a:rPr lang="en-GB" sz="1100" dirty="0">
                <a:latin typeface="Soberana Sans Light" pitchFamily="50" charset="0"/>
              </a:rPr>
              <a:t>El criterio Pruebas relevantes e Indicadores Financieros Técnicos y de </a:t>
            </a:r>
            <a:r>
              <a:rPr lang="en-GB" sz="1100" dirty="0" smtClean="0">
                <a:latin typeface="Soberana Sans Light" pitchFamily="50" charset="0"/>
              </a:rPr>
              <a:t>Reaseguros, considera los siguiente indices:</a:t>
            </a:r>
            <a:endParaRPr lang="en-GB" sz="1100" dirty="0">
              <a:latin typeface="Soberana Sans Light" pitchFamily="50" charset="0"/>
            </a:endParaRPr>
          </a:p>
          <a:p>
            <a:endParaRPr lang="es-MX" sz="1100" dirty="0">
              <a:latin typeface="Soberana Sans Light" pitchFamily="5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3</a:t>
            </a:fld>
            <a:endParaRPr lang="es-MX"/>
          </a:p>
        </p:txBody>
      </p:sp>
    </p:spTree>
    <p:extLst>
      <p:ext uri="{BB962C8B-B14F-4D97-AF65-F5344CB8AC3E}">
        <p14:creationId xmlns:p14="http://schemas.microsoft.com/office/powerpoint/2010/main" val="2035222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FC75150-D58F-4843-8666-A166596506D6}" type="slidenum">
              <a:rPr lang="en-US"/>
              <a:pPr/>
              <a:t>30</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685800" y="4283968"/>
            <a:ext cx="5479504" cy="4752528"/>
          </a:xfrm>
          <a:noFill/>
          <a:ln>
            <a:solidFill>
              <a:schemeClr val="accent1"/>
            </a:solidFill>
          </a:ln>
        </p:spPr>
        <p:txBody>
          <a:bodyPr/>
          <a:lstStyle/>
          <a:p>
            <a:pPr algn="just"/>
            <a:r>
              <a:rPr lang="en-GB" sz="1000" dirty="0" smtClean="0">
                <a:latin typeface="Soberana Sans Light" pitchFamily="50" charset="0"/>
              </a:rPr>
              <a:t>Las </a:t>
            </a:r>
            <a:r>
              <a:rPr lang="es-MX" sz="1000" dirty="0" smtClean="0">
                <a:latin typeface="Soberana Sans Light" pitchFamily="50" charset="0"/>
              </a:rPr>
              <a:t>Pruebas Relevantes e </a:t>
            </a:r>
            <a:r>
              <a:rPr lang="es-MX" sz="1000" dirty="0">
                <a:latin typeface="Soberana Sans Light" pitchFamily="50" charset="0"/>
              </a:rPr>
              <a:t>Indicadores Financieros, Técnicos y </a:t>
            </a:r>
            <a:r>
              <a:rPr lang="es-MX" sz="1000" dirty="0" smtClean="0">
                <a:latin typeface="Soberana Sans Light" pitchFamily="50" charset="0"/>
              </a:rPr>
              <a:t>de Reaseguro</a:t>
            </a:r>
            <a:r>
              <a:rPr lang="es-ES" sz="1000" dirty="0">
                <a:latin typeface="Soberana Sans Light" pitchFamily="50" charset="0"/>
              </a:rPr>
              <a:t> </a:t>
            </a:r>
            <a:r>
              <a:rPr lang="es-ES" sz="1000" dirty="0" smtClean="0">
                <a:latin typeface="Soberana Sans Light" pitchFamily="50" charset="0"/>
              </a:rPr>
              <a:t>son</a:t>
            </a:r>
            <a:r>
              <a:rPr lang="en-GB" sz="1000" dirty="0" smtClean="0">
                <a:latin typeface="Soberana Sans Light" pitchFamily="50" charset="0"/>
              </a:rPr>
              <a:t> indices que se derivan de la revisión a los reportes regulatorios:</a:t>
            </a:r>
          </a:p>
          <a:p>
            <a:endParaRPr lang="en-GB" sz="1000" dirty="0">
              <a:latin typeface="Soberana Sans Light" pitchFamily="50" charset="0"/>
            </a:endParaRPr>
          </a:p>
          <a:p>
            <a:r>
              <a:rPr lang="en-GB" sz="1000" dirty="0">
                <a:latin typeface="Soberana Sans Light" pitchFamily="50" charset="0"/>
              </a:rPr>
              <a:t>Los indices del 1 a 5, se determinan de l</a:t>
            </a:r>
            <a:r>
              <a:rPr lang="es-MX" sz="1000" dirty="0">
                <a:latin typeface="Soberana Sans Light" pitchFamily="50" charset="0"/>
              </a:rPr>
              <a:t>a cobertura de Reservas Técnicas </a:t>
            </a:r>
            <a:r>
              <a:rPr lang="es-MX" sz="1000" dirty="0" smtClean="0">
                <a:latin typeface="Soberana Sans Light" pitchFamily="50" charset="0"/>
              </a:rPr>
              <a:t>a nivel  Total, </a:t>
            </a:r>
            <a:r>
              <a:rPr lang="es-MX" sz="1000" dirty="0">
                <a:latin typeface="Soberana Sans Light" pitchFamily="50" charset="0"/>
              </a:rPr>
              <a:t>por </a:t>
            </a:r>
            <a:r>
              <a:rPr lang="es-MX" sz="1000" dirty="0" smtClean="0">
                <a:latin typeface="Soberana Sans Light" pitchFamily="50" charset="0"/>
              </a:rPr>
              <a:t>Moneda </a:t>
            </a:r>
            <a:r>
              <a:rPr lang="es-MX" sz="1000" dirty="0">
                <a:latin typeface="Soberana Sans Light" pitchFamily="50" charset="0"/>
              </a:rPr>
              <a:t>y </a:t>
            </a:r>
            <a:r>
              <a:rPr lang="es-MX" sz="1000" dirty="0" smtClean="0">
                <a:latin typeface="Soberana Sans Light" pitchFamily="50" charset="0"/>
              </a:rPr>
              <a:t>a Corto Plazo</a:t>
            </a:r>
            <a:r>
              <a:rPr lang="es-MX" sz="1000" dirty="0">
                <a:latin typeface="Soberana Sans Light" pitchFamily="50" charset="0"/>
              </a:rPr>
              <a:t>. La formula general es</a:t>
            </a:r>
            <a:r>
              <a:rPr lang="es-MX" sz="1000" b="1" dirty="0">
                <a:latin typeface="Soberana Sans Light" pitchFamily="50" charset="0"/>
              </a:rPr>
              <a:t>: </a:t>
            </a:r>
            <a:r>
              <a:rPr lang="es-MX" sz="1000" dirty="0" smtClean="0">
                <a:latin typeface="Soberana Sans Light" pitchFamily="50" charset="0"/>
              </a:rPr>
              <a:t>Activos </a:t>
            </a:r>
            <a:r>
              <a:rPr lang="es-MX" sz="1000" dirty="0">
                <a:latin typeface="Soberana Sans Light" pitchFamily="50" charset="0"/>
              </a:rPr>
              <a:t>que cubren las reservas técnicas /  Reservas </a:t>
            </a:r>
            <a:r>
              <a:rPr lang="es-MX" sz="1000" dirty="0" smtClean="0">
                <a:latin typeface="Soberana Sans Light" pitchFamily="50" charset="0"/>
              </a:rPr>
              <a:t>Técnicas.</a:t>
            </a:r>
            <a:endParaRPr lang="es-MX" sz="1000" dirty="0">
              <a:latin typeface="Soberana Sans Light" pitchFamily="50" charset="0"/>
            </a:endParaRPr>
          </a:p>
          <a:p>
            <a:endParaRPr lang="es-MX" sz="1000" dirty="0" smtClean="0">
              <a:latin typeface="Soberana Sans Light" pitchFamily="50" charset="0"/>
            </a:endParaRPr>
          </a:p>
          <a:p>
            <a:r>
              <a:rPr lang="es-MX" sz="1000" dirty="0">
                <a:latin typeface="Soberana Sans Light" pitchFamily="50" charset="0"/>
              </a:rPr>
              <a:t>Índice de Margen de Solvencia. Activos que cubren el capital mínimo de garantía/ Requerimiento de capital mínimo de garantía</a:t>
            </a:r>
            <a:r>
              <a:rPr lang="es-MX" sz="1000" dirty="0" smtClean="0">
                <a:latin typeface="Soberana Sans Light" pitchFamily="50" charset="0"/>
              </a:rPr>
              <a:t>. </a:t>
            </a:r>
            <a:endParaRPr lang="es-MX" sz="1000" dirty="0">
              <a:latin typeface="Soberana Sans Light" pitchFamily="50" charset="0"/>
            </a:endParaRPr>
          </a:p>
          <a:p>
            <a:endParaRPr lang="es-MX" sz="1000" dirty="0">
              <a:latin typeface="Soberana Sans Light" pitchFamily="50" charset="0"/>
            </a:endParaRPr>
          </a:p>
          <a:p>
            <a:r>
              <a:rPr lang="es-MX" sz="1000" dirty="0">
                <a:latin typeface="Soberana Sans Light" pitchFamily="50" charset="0"/>
              </a:rPr>
              <a:t>Índice de Capital Mínimo Pagado. Se determina de verificar si una institución cuenta con el capital mínimo pagado que debe </a:t>
            </a:r>
            <a:r>
              <a:rPr lang="es-MX" sz="1000" dirty="0" smtClean="0">
                <a:latin typeface="Soberana Sans Light" pitchFamily="50" charset="0"/>
              </a:rPr>
              <a:t>mantener para operar. </a:t>
            </a:r>
            <a:endParaRPr lang="es-MX" sz="1000" dirty="0">
              <a:latin typeface="Soberana Sans Light" pitchFamily="50" charset="0"/>
            </a:endParaRPr>
          </a:p>
          <a:p>
            <a:endParaRPr lang="es-MX" sz="1000" dirty="0">
              <a:latin typeface="Soberana Sans Light" pitchFamily="50" charset="0"/>
            </a:endParaRPr>
          </a:p>
          <a:p>
            <a:r>
              <a:rPr lang="es-MX" sz="1000" dirty="0">
                <a:latin typeface="Soberana Sans Light" pitchFamily="50" charset="0"/>
              </a:rPr>
              <a:t>Índice de Riesgo </a:t>
            </a:r>
            <a:r>
              <a:rPr lang="es-MX" sz="1000" dirty="0" smtClean="0">
                <a:latin typeface="Soberana Sans Light" pitchFamily="50" charset="0"/>
              </a:rPr>
              <a:t>Neto. Prima retenida / Capital</a:t>
            </a:r>
          </a:p>
          <a:p>
            <a:endParaRPr lang="es-MX" sz="1000" dirty="0" smtClean="0">
              <a:latin typeface="Soberana Sans Light" pitchFamily="50" charset="0"/>
            </a:endParaRPr>
          </a:p>
          <a:p>
            <a:r>
              <a:rPr lang="es-MX" sz="1000" dirty="0" smtClean="0">
                <a:latin typeface="Soberana Sans Light" pitchFamily="50" charset="0"/>
              </a:rPr>
              <a:t>Índice </a:t>
            </a:r>
            <a:r>
              <a:rPr lang="es-MX" sz="1000" dirty="0">
                <a:latin typeface="Soberana Sans Light" pitchFamily="50" charset="0"/>
              </a:rPr>
              <a:t>de Variabilidad de la Reserva de Riesgos en Curso [Reserva Matemática de Pensiones o Reserva de Fianzas en Vigor</a:t>
            </a:r>
            <a:r>
              <a:rPr lang="es-MX" sz="1000" dirty="0" smtClean="0">
                <a:latin typeface="Soberana Sans Light" pitchFamily="50" charset="0"/>
              </a:rPr>
              <a:t>]. Mide la variación que mantiene la constitución de la reserva técnica con respecto del periodo anterior.</a:t>
            </a:r>
          </a:p>
          <a:p>
            <a:endParaRPr lang="es-MX" sz="1000" dirty="0" smtClean="0">
              <a:latin typeface="Soberana Sans Light" pitchFamily="50" charset="0"/>
            </a:endParaRPr>
          </a:p>
          <a:p>
            <a:r>
              <a:rPr lang="es-MX" sz="1000" dirty="0" smtClean="0">
                <a:latin typeface="Soberana Sans Light" pitchFamily="50" charset="0"/>
              </a:rPr>
              <a:t>Índice </a:t>
            </a:r>
            <a:r>
              <a:rPr lang="es-MX" sz="1000" dirty="0">
                <a:latin typeface="Soberana Sans Light" pitchFamily="50" charset="0"/>
              </a:rPr>
              <a:t>de Variabilidad de la Reserva por Siniestros Ocurridos y No </a:t>
            </a:r>
            <a:r>
              <a:rPr lang="es-MX" sz="1000" dirty="0" smtClean="0">
                <a:latin typeface="Soberana Sans Light" pitchFamily="50" charset="0"/>
              </a:rPr>
              <a:t>Reportados. </a:t>
            </a:r>
            <a:r>
              <a:rPr lang="es-MX" sz="1000" dirty="0">
                <a:latin typeface="Soberana Sans Light" pitchFamily="50" charset="0"/>
              </a:rPr>
              <a:t>Mide la variación que mantiene la constitución de la reserva </a:t>
            </a:r>
            <a:r>
              <a:rPr lang="es-MX" sz="1000" dirty="0" smtClean="0">
                <a:latin typeface="Soberana Sans Light" pitchFamily="50" charset="0"/>
              </a:rPr>
              <a:t>por siniestros ocurridos y  no reportados con </a:t>
            </a:r>
            <a:r>
              <a:rPr lang="es-MX" sz="1000" dirty="0">
                <a:latin typeface="Soberana Sans Light" pitchFamily="50" charset="0"/>
              </a:rPr>
              <a:t>respecto del periodo anterior</a:t>
            </a:r>
            <a:r>
              <a:rPr lang="es-MX" sz="1000" dirty="0" smtClean="0">
                <a:latin typeface="Soberana Sans Light" pitchFamily="50" charset="0"/>
              </a:rPr>
              <a:t>.</a:t>
            </a:r>
          </a:p>
          <a:p>
            <a:endParaRPr lang="es-MX" sz="1000" dirty="0">
              <a:latin typeface="Soberana Sans Light" pitchFamily="50" charset="0"/>
            </a:endParaRPr>
          </a:p>
          <a:p>
            <a:r>
              <a:rPr lang="es-MX" sz="1000" dirty="0">
                <a:latin typeface="Soberana Sans Light" pitchFamily="50" charset="0"/>
              </a:rPr>
              <a:t>Índice de Constitución Reserva de Riesgos Catastróficos [Nivel de Reserva de Contingencia</a:t>
            </a:r>
            <a:r>
              <a:rPr lang="es-MX" sz="1000" dirty="0" smtClean="0">
                <a:latin typeface="Soberana Sans Light" pitchFamily="50" charset="0"/>
              </a:rPr>
              <a:t>]. </a:t>
            </a:r>
            <a:r>
              <a:rPr lang="es-MX" sz="1000" dirty="0">
                <a:latin typeface="Soberana Sans Light" pitchFamily="50" charset="0"/>
              </a:rPr>
              <a:t>Reserva de Riesgos Catastróficos </a:t>
            </a:r>
            <a:r>
              <a:rPr lang="es-MX" sz="1000" dirty="0" smtClean="0">
                <a:latin typeface="Soberana Sans Light" pitchFamily="50" charset="0"/>
              </a:rPr>
              <a:t> del período actual / </a:t>
            </a:r>
            <a:r>
              <a:rPr lang="es-MX" sz="1000" dirty="0">
                <a:latin typeface="Soberana Sans Light" pitchFamily="50" charset="0"/>
              </a:rPr>
              <a:t>Reserva de Riesgos </a:t>
            </a:r>
            <a:r>
              <a:rPr lang="es-MX" sz="1000" dirty="0" smtClean="0">
                <a:latin typeface="Soberana Sans Light" pitchFamily="50" charset="0"/>
              </a:rPr>
              <a:t>Catastróficos del período anterior. </a:t>
            </a:r>
          </a:p>
          <a:p>
            <a:endParaRPr lang="es-MX" sz="1000" dirty="0">
              <a:latin typeface="Soberana Sans Light" pitchFamily="50" charset="0"/>
            </a:endParaRPr>
          </a:p>
          <a:p>
            <a:r>
              <a:rPr lang="es-MX" sz="1000" dirty="0">
                <a:latin typeface="Soberana Sans Light" pitchFamily="50" charset="0"/>
              </a:rPr>
              <a:t>Índice de Resultados de </a:t>
            </a:r>
            <a:r>
              <a:rPr lang="es-MX" sz="1000" dirty="0" smtClean="0">
                <a:latin typeface="Soberana Sans Light" pitchFamily="50" charset="0"/>
              </a:rPr>
              <a:t>Reaseguro,  Ingresos </a:t>
            </a:r>
            <a:r>
              <a:rPr lang="es-MX" sz="1000" dirty="0">
                <a:latin typeface="Soberana Sans Light" pitchFamily="50" charset="0"/>
              </a:rPr>
              <a:t>de las operaciones de reaseguros</a:t>
            </a:r>
            <a:r>
              <a:rPr lang="es-MX" sz="1000" dirty="0" smtClean="0">
                <a:latin typeface="Soberana Sans Light" pitchFamily="50" charset="0"/>
              </a:rPr>
              <a:t>  / Egresos  de las operaciones de reaseguros</a:t>
            </a:r>
            <a:endParaRPr lang="es-MX" sz="1000" dirty="0">
              <a:latin typeface="Soberana Sans Light" pitchFamily="50" charset="0"/>
            </a:endParaRPr>
          </a:p>
          <a:p>
            <a:endParaRPr lang="es-MX" sz="1000" dirty="0">
              <a:latin typeface="Soberana Sans Light" pitchFamily="50" charset="0"/>
            </a:endParaRPr>
          </a:p>
          <a:p>
            <a:endParaRPr lang="es-MX" sz="1000" dirty="0">
              <a:latin typeface="Soberana Sans Light" pitchFamily="50" charset="0"/>
            </a:endParaRPr>
          </a:p>
          <a:p>
            <a:endParaRPr lang="es-MX" sz="1000" dirty="0">
              <a:latin typeface="Soberana Sans Light" pitchFamily="50" charset="0"/>
            </a:endParaRPr>
          </a:p>
          <a:p>
            <a:endParaRPr lang="es-MX" sz="1000" dirty="0">
              <a:latin typeface="Soberana Sans Light" pitchFamily="50" charset="0"/>
            </a:endParaRPr>
          </a:p>
          <a:p>
            <a:endParaRPr lang="es-MX" sz="1000" dirty="0">
              <a:latin typeface="Soberana Sans Light" pitchFamily="50" charset="0"/>
            </a:endParaRPr>
          </a:p>
          <a:p>
            <a:endParaRPr lang="es-MX" sz="1000" dirty="0">
              <a:latin typeface="Soberana Sans Light" pitchFamily="50" charset="0"/>
            </a:endParaRPr>
          </a:p>
          <a:p>
            <a:endParaRPr lang="es-MX" sz="1000" dirty="0">
              <a:latin typeface="Soberana Sans Light" pitchFamily="50" charset="0"/>
            </a:endParaRPr>
          </a:p>
          <a:p>
            <a:endParaRPr lang="en-GB" sz="1000" dirty="0" smtClean="0">
              <a:latin typeface="Soberana Sans Light" pitchFamily="50"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3241647-1BCB-4B9E-A48B-EC3FDF58AEE6}" type="slidenum">
              <a:rPr lang="en-US"/>
              <a:pPr/>
              <a:t>31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685800" y="4343400"/>
            <a:ext cx="5486400" cy="4114800"/>
          </a:xfrm>
          <a:noFill/>
          <a:ln/>
        </p:spPr>
        <p:txBody>
          <a:bodyPr/>
          <a:lstStyle/>
          <a:p>
            <a:r>
              <a:rPr lang="en-GB" sz="1100" dirty="0">
                <a:latin typeface="Soberana Sans Light" pitchFamily="50" charset="0"/>
              </a:rPr>
              <a:t>El criterio </a:t>
            </a:r>
            <a:r>
              <a:rPr lang="en-GB" sz="1100" dirty="0" smtClean="0">
                <a:latin typeface="Soberana Sans Light" pitchFamily="50" charset="0"/>
              </a:rPr>
              <a:t>opinion de Vigilancia considera:</a:t>
            </a:r>
            <a:endParaRPr lang="en-GB" sz="1100" dirty="0">
              <a:latin typeface="Soberana Sans Light" pitchFamily="50" charset="0"/>
            </a:endParaRPr>
          </a:p>
          <a:p>
            <a:endParaRPr lang="en-GB" sz="11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1C46C63-1945-411D-8247-E1E61182984C}" type="slidenum">
              <a:rPr lang="en-US"/>
              <a:pPr/>
              <a:t>32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685800" y="4343400"/>
            <a:ext cx="5486400" cy="4333056"/>
          </a:xfrm>
          <a:noFill/>
          <a:ln/>
        </p:spPr>
        <p:txBody>
          <a:bodyPr/>
          <a:lstStyle/>
          <a:p>
            <a:pPr marL="0" lvl="1"/>
            <a:r>
              <a:rPr lang="es-ES" sz="1100" dirty="0" smtClean="0">
                <a:latin typeface="Soberana Sans Light" pitchFamily="50" charset="0"/>
              </a:rPr>
              <a:t>La opinión de vigilancia considera </a:t>
            </a:r>
            <a:r>
              <a:rPr lang="es-ES" sz="1100" dirty="0">
                <a:latin typeface="Soberana Sans Light" pitchFamily="50" charset="0"/>
              </a:rPr>
              <a:t>Revisión </a:t>
            </a:r>
            <a:r>
              <a:rPr lang="es-ES" sz="1100" dirty="0" smtClean="0">
                <a:latin typeface="Soberana Sans Light" pitchFamily="50" charset="0"/>
              </a:rPr>
              <a:t>de tres áreas: Vigilancia Financiera, Vigilancia Técnico actuarial y Vigilancia de Reaseguros:</a:t>
            </a:r>
          </a:p>
          <a:p>
            <a:pPr marL="0" lvl="1"/>
            <a:endParaRPr lang="es-ES" sz="1100" dirty="0">
              <a:latin typeface="Soberana Sans Light" pitchFamily="50" charset="0"/>
            </a:endParaRPr>
          </a:p>
          <a:p>
            <a:pPr marL="0" lvl="1"/>
            <a:r>
              <a:rPr lang="es-ES" sz="1100" dirty="0" smtClean="0">
                <a:latin typeface="Soberana Sans Light" pitchFamily="50" charset="0"/>
              </a:rPr>
              <a:t>Información que se revisa: </a:t>
            </a:r>
            <a:endParaRPr lang="es-MX" sz="1100" dirty="0">
              <a:latin typeface="Soberana Sans Light" pitchFamily="50" charset="0"/>
            </a:endParaRPr>
          </a:p>
          <a:p>
            <a:pPr marL="0" lvl="1"/>
            <a:endParaRPr lang="es-MX" sz="1100" dirty="0">
              <a:latin typeface="Soberana Sans Light" pitchFamily="50" charset="0"/>
            </a:endParaRPr>
          </a:p>
          <a:p>
            <a:pPr marL="87313" lvl="1"/>
            <a:r>
              <a:rPr lang="es-ES" sz="1100" dirty="0" smtClean="0">
                <a:latin typeface="Soberana Sans Light" pitchFamily="50" charset="0"/>
              </a:rPr>
              <a:t> </a:t>
            </a:r>
            <a:r>
              <a:rPr lang="es-MX" sz="1100" dirty="0">
                <a:latin typeface="Soberana Sans Light" pitchFamily="50" charset="0"/>
                <a:hlinkClick r:id="rId3" action="ppaction://hlinkfile"/>
              </a:rPr>
              <a:t>Vigilancia </a:t>
            </a:r>
            <a:r>
              <a:rPr lang="es-MX" sz="1100" dirty="0" smtClean="0">
                <a:latin typeface="Soberana Sans Light" pitchFamily="50" charset="0"/>
                <a:hlinkClick r:id="rId3" action="ppaction://hlinkfile"/>
              </a:rPr>
              <a:t>Financiera</a:t>
            </a:r>
            <a:endParaRPr lang="es-MX" sz="1100" dirty="0" smtClean="0">
              <a:latin typeface="Soberana Sans Light" pitchFamily="50" charset="0"/>
            </a:endParaRPr>
          </a:p>
          <a:p>
            <a:pPr marL="360363" lvl="3"/>
            <a:r>
              <a:rPr lang="es-MX" sz="1100" dirty="0" smtClean="0">
                <a:latin typeface="Soberana Sans Light" pitchFamily="50" charset="0"/>
              </a:rPr>
              <a:t>Cobertura de inversión de reservas técnicas </a:t>
            </a:r>
            <a:r>
              <a:rPr lang="es-MX" sz="1000" i="1" u="sng" dirty="0" smtClean="0">
                <a:latin typeface="Soberana Sans Light" pitchFamily="50" charset="0"/>
              </a:rPr>
              <a:t>(revisa la calidad de las inversiones y determina sobrante o faltante con respecto de las reservas técnicas).</a:t>
            </a:r>
          </a:p>
          <a:p>
            <a:pPr marL="360363" lvl="3"/>
            <a:r>
              <a:rPr lang="es-MX" sz="1100" dirty="0" smtClean="0">
                <a:latin typeface="Soberana Sans Light" pitchFamily="50" charset="0"/>
              </a:rPr>
              <a:t>Cobertura </a:t>
            </a:r>
            <a:r>
              <a:rPr lang="es-MX" sz="1100" dirty="0">
                <a:latin typeface="Soberana Sans Light" pitchFamily="50" charset="0"/>
              </a:rPr>
              <a:t>de inversión de capital mínimo de </a:t>
            </a:r>
            <a:r>
              <a:rPr lang="es-MX" sz="1100" dirty="0" smtClean="0">
                <a:latin typeface="Soberana Sans Light" pitchFamily="50" charset="0"/>
              </a:rPr>
              <a:t>garantía </a:t>
            </a:r>
            <a:r>
              <a:rPr lang="es-MX" sz="1000" i="1" u="sng" dirty="0">
                <a:latin typeface="Soberana Sans Light" pitchFamily="50" charset="0"/>
              </a:rPr>
              <a:t>(revisa la calidad de las inversiones y determina sobrante o faltante con respecto del requerimiento de capital mínimo de garantía). </a:t>
            </a:r>
          </a:p>
          <a:p>
            <a:pPr marL="360363" lvl="3"/>
            <a:r>
              <a:rPr lang="es-MX" sz="1100" dirty="0">
                <a:latin typeface="Soberana Sans Light" pitchFamily="50" charset="0"/>
              </a:rPr>
              <a:t>Capital mínimo pagado requerido por cada ramo </a:t>
            </a:r>
            <a:r>
              <a:rPr lang="es-MX" sz="1100" dirty="0" smtClean="0">
                <a:latin typeface="Soberana Sans Light" pitchFamily="50" charset="0"/>
              </a:rPr>
              <a:t>autorizado </a:t>
            </a:r>
            <a:r>
              <a:rPr lang="es-MX" sz="1000" i="1" u="sng" dirty="0">
                <a:latin typeface="Soberana Sans Light" pitchFamily="50" charset="0"/>
              </a:rPr>
              <a:t>(Revisa que la aseguradora tenga  capital mínimo pagado, para operar)</a:t>
            </a:r>
          </a:p>
          <a:p>
            <a:pPr marL="360363" lvl="3"/>
            <a:r>
              <a:rPr lang="es-MX" sz="1100" dirty="0">
                <a:latin typeface="Soberana Sans Light" pitchFamily="50" charset="0"/>
              </a:rPr>
              <a:t>Situación, resultado y evolución financiera y valor en </a:t>
            </a:r>
            <a:r>
              <a:rPr lang="es-MX" sz="1100" dirty="0" smtClean="0">
                <a:latin typeface="Soberana Sans Light" pitchFamily="50" charset="0"/>
              </a:rPr>
              <a:t>riesgo </a:t>
            </a:r>
            <a:r>
              <a:rPr lang="es-MX" sz="1000" i="1" u="sng" dirty="0">
                <a:latin typeface="Soberana Sans Light" pitchFamily="50" charset="0"/>
              </a:rPr>
              <a:t>(Análisis de información de estados financieros y pruebas de valor en riesgo a la cartera de valores)</a:t>
            </a:r>
          </a:p>
          <a:p>
            <a:endParaRPr lang="es-ES" sz="1100" dirty="0" smtClean="0">
              <a:latin typeface="Soberana Sans Light" pitchFamily="50" charset="0"/>
            </a:endParaRPr>
          </a:p>
          <a:p>
            <a:pPr marL="90488" lvl="1"/>
            <a:r>
              <a:rPr lang="es-MX" sz="1100" dirty="0">
                <a:latin typeface="Soberana Sans Light" pitchFamily="50" charset="0"/>
                <a:hlinkClick r:id="rId4" action="ppaction://hlinkfile"/>
              </a:rPr>
              <a:t>Vigilancia Técnico-actuarial</a:t>
            </a:r>
            <a:endParaRPr lang="es-MX" sz="1100" dirty="0">
              <a:latin typeface="Soberana Sans Light" pitchFamily="50" charset="0"/>
            </a:endParaRPr>
          </a:p>
          <a:p>
            <a:pPr marL="360363" lvl="3"/>
            <a:r>
              <a:rPr lang="es-MX" sz="1100" dirty="0">
                <a:latin typeface="Soberana Sans Light" pitchFamily="50" charset="0"/>
              </a:rPr>
              <a:t>Constitución de reservas técnicas </a:t>
            </a:r>
            <a:r>
              <a:rPr lang="es-MX" sz="1100" dirty="0" smtClean="0">
                <a:latin typeface="Soberana Sans Light" pitchFamily="50" charset="0"/>
              </a:rPr>
              <a:t> </a:t>
            </a:r>
            <a:r>
              <a:rPr lang="es-MX" sz="1000" i="1" u="sng" dirty="0" smtClean="0">
                <a:latin typeface="Soberana Sans Light" pitchFamily="50" charset="0"/>
              </a:rPr>
              <a:t>(</a:t>
            </a:r>
            <a:r>
              <a:rPr lang="es-MX" sz="1000" i="1" u="sng" dirty="0">
                <a:latin typeface="Soberana Sans Light" pitchFamily="50" charset="0"/>
              </a:rPr>
              <a:t>Revisa la suficiencia de las reservas técnicas</a:t>
            </a:r>
          </a:p>
          <a:p>
            <a:pPr marL="360363" lvl="3"/>
            <a:r>
              <a:rPr lang="es-MX" sz="1100" dirty="0" smtClean="0">
                <a:latin typeface="Soberana Sans Light" pitchFamily="50" charset="0"/>
              </a:rPr>
              <a:t>Resultado técnico </a:t>
            </a:r>
            <a:r>
              <a:rPr lang="es-MX" sz="1000" i="1" u="sng" dirty="0">
                <a:latin typeface="Soberana Sans Light" pitchFamily="50" charset="0"/>
              </a:rPr>
              <a:t>(Determina el resultado técnico de considerar cuentas del, estado de resultados eliminando la parte no técnica)</a:t>
            </a:r>
          </a:p>
          <a:p>
            <a:pPr marL="360363" lvl="3"/>
            <a:r>
              <a:rPr lang="es-MX" sz="1100" dirty="0" smtClean="0">
                <a:latin typeface="Soberana Sans Light" pitchFamily="50" charset="0"/>
              </a:rPr>
              <a:t>Constitución </a:t>
            </a:r>
            <a:r>
              <a:rPr lang="es-MX" sz="1100" dirty="0">
                <a:latin typeface="Soberana Sans Light" pitchFamily="50" charset="0"/>
              </a:rPr>
              <a:t>del capital mínimo de </a:t>
            </a:r>
            <a:r>
              <a:rPr lang="es-MX" sz="1100" dirty="0" smtClean="0">
                <a:latin typeface="Soberana Sans Light" pitchFamily="50" charset="0"/>
              </a:rPr>
              <a:t>garantía </a:t>
            </a:r>
            <a:r>
              <a:rPr lang="es-MX" sz="1000" i="1" u="sng" dirty="0">
                <a:latin typeface="Soberana Sans Light" pitchFamily="50" charset="0"/>
              </a:rPr>
              <a:t>(determina el capital mínimo de garantía </a:t>
            </a:r>
            <a:r>
              <a:rPr lang="es-MX" sz="1000" i="1" u="sng" dirty="0" smtClean="0">
                <a:latin typeface="Soberana Sans Light" pitchFamily="50" charset="0"/>
              </a:rPr>
              <a:t>requerido).</a:t>
            </a:r>
            <a:endParaRPr lang="es-MX" sz="1000" i="1" u="sng" dirty="0">
              <a:latin typeface="Soberana Sans Light" pitchFamily="50" charset="0"/>
            </a:endParaRPr>
          </a:p>
          <a:p>
            <a:endParaRPr lang="es-ES" sz="1100" dirty="0">
              <a:latin typeface="Soberana Sans Light" pitchFamily="50"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CD2BE55-9325-4A40-A770-A1839D4321A6}" type="slidenum">
              <a:rPr lang="en-US"/>
              <a:pPr/>
              <a:t>33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3175" lvl="1"/>
            <a:r>
              <a:rPr lang="es-MX" dirty="0">
                <a:latin typeface="Soberana Sans Light" pitchFamily="50" charset="0"/>
                <a:hlinkClick r:id="rId3" action="ppaction://hlinkfile"/>
              </a:rPr>
              <a:t>Vigilancia de Reaseguro</a:t>
            </a:r>
            <a:endParaRPr lang="es-MX" dirty="0">
              <a:latin typeface="Soberana Sans Light" pitchFamily="50" charset="0"/>
            </a:endParaRPr>
          </a:p>
          <a:p>
            <a:pPr marL="273050" lvl="3"/>
            <a:r>
              <a:rPr lang="es-MX" sz="1100" dirty="0">
                <a:solidFill>
                  <a:srgbClr val="4F5477"/>
                </a:solidFill>
                <a:latin typeface="Soberana Sans Light" pitchFamily="50" charset="0"/>
              </a:rPr>
              <a:t>Programa de </a:t>
            </a:r>
            <a:r>
              <a:rPr lang="es-MX" sz="1100" dirty="0" smtClean="0">
                <a:solidFill>
                  <a:srgbClr val="4F5477"/>
                </a:solidFill>
                <a:latin typeface="Soberana Sans Light" pitchFamily="50" charset="0"/>
              </a:rPr>
              <a:t>reaseguro. </a:t>
            </a:r>
            <a:r>
              <a:rPr lang="es-MX" sz="1000" i="1" u="sng" dirty="0" smtClean="0">
                <a:latin typeface="Soberana Sans Light" pitchFamily="50" charset="0"/>
              </a:rPr>
              <a:t>(</a:t>
            </a:r>
            <a:r>
              <a:rPr lang="es-MX" sz="1000" i="1" u="sng" dirty="0">
                <a:latin typeface="Soberana Sans Light" pitchFamily="50" charset="0"/>
              </a:rPr>
              <a:t>Revisa el programa de reaseguro  contra el reporte de colocación de contratos )</a:t>
            </a:r>
          </a:p>
          <a:p>
            <a:pPr marL="273050" lvl="3"/>
            <a:r>
              <a:rPr lang="es-MX" sz="1100" dirty="0">
                <a:solidFill>
                  <a:srgbClr val="4F5477"/>
                </a:solidFill>
                <a:latin typeface="Soberana Sans Light" pitchFamily="50" charset="0"/>
              </a:rPr>
              <a:t>Límites máximos de </a:t>
            </a:r>
            <a:r>
              <a:rPr lang="es-MX" sz="1100" dirty="0" smtClean="0">
                <a:solidFill>
                  <a:srgbClr val="4F5477"/>
                </a:solidFill>
                <a:latin typeface="Soberana Sans Light" pitchFamily="50" charset="0"/>
              </a:rPr>
              <a:t>retención. </a:t>
            </a:r>
            <a:r>
              <a:rPr lang="es-MX" sz="1000" i="1" u="sng" dirty="0">
                <a:latin typeface="Soberana Sans Light" pitchFamily="50" charset="0"/>
              </a:rPr>
              <a:t>(Determina el límite máximo de retención y coteja la retención de primas) </a:t>
            </a:r>
          </a:p>
          <a:p>
            <a:pPr marL="273050" lvl="3"/>
            <a:r>
              <a:rPr lang="es-MX" sz="1100" dirty="0">
                <a:solidFill>
                  <a:srgbClr val="4F5477"/>
                </a:solidFill>
                <a:latin typeface="Soberana Sans Light" pitchFamily="50" charset="0"/>
              </a:rPr>
              <a:t>Registro General de Reaseguradoras </a:t>
            </a:r>
            <a:r>
              <a:rPr lang="es-MX" sz="1000" dirty="0" smtClean="0">
                <a:latin typeface="Soberana Sans Light" pitchFamily="50" charset="0"/>
              </a:rPr>
              <a:t>Extranjeras. </a:t>
            </a:r>
            <a:r>
              <a:rPr lang="es-MX" sz="1000" i="1" u="sng" dirty="0">
                <a:latin typeface="Soberana Sans Light" pitchFamily="50" charset="0"/>
              </a:rPr>
              <a:t>(Valida que las reaseguras a las que se cede reaseguro, estén registradas, en caso contrario al monto cedido es castigado y se exige como  requerimiento de capital de garantía)</a:t>
            </a:r>
          </a:p>
          <a:p>
            <a:endParaRPr lang="es-ES" dirty="0" smtClean="0"/>
          </a:p>
          <a:p>
            <a:endParaRPr lang="es-ES" dirty="0"/>
          </a:p>
          <a:p>
            <a:r>
              <a:rPr lang="es-ES" sz="1100" dirty="0" smtClean="0">
                <a:latin typeface="Soberana Sans Light" pitchFamily="50" charset="0"/>
              </a:rPr>
              <a:t>Una vez reunida las tres </a:t>
            </a:r>
            <a:r>
              <a:rPr lang="es-ES" sz="1100" dirty="0">
                <a:latin typeface="Soberana Sans Light" pitchFamily="50" charset="0"/>
              </a:rPr>
              <a:t>áreas Vigilancia Financiera, Vigilancia Técnico actuarial y Vigilancia de </a:t>
            </a:r>
            <a:r>
              <a:rPr lang="es-ES" sz="1100" dirty="0" smtClean="0">
                <a:latin typeface="Soberana Sans Light" pitchFamily="50" charset="0"/>
              </a:rPr>
              <a:t>Reaseguros,  se elabora una opinión global de vigilancia </a:t>
            </a:r>
            <a:r>
              <a:rPr lang="es-MX" sz="1100" dirty="0" smtClean="0">
                <a:latin typeface="Soberana Sans Light" pitchFamily="50" charset="0"/>
              </a:rPr>
              <a:t>en </a:t>
            </a:r>
            <a:r>
              <a:rPr lang="es-MX" sz="1100" dirty="0">
                <a:latin typeface="Soberana Sans Light" pitchFamily="50" charset="0"/>
              </a:rPr>
              <a:t>el que se plasman los resultados más relevantes detectados en la supervisión de cada una de las áreas</a:t>
            </a:r>
            <a:endParaRPr lang="es-ES" sz="1100" dirty="0" smtClean="0">
              <a:latin typeface="Soberana Sans Light" pitchFamily="50"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093AF7F-1459-400F-BA32-F4A56BE0A858}" type="slidenum">
              <a:rPr lang="en-US"/>
              <a:pPr/>
              <a:t>34</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685800" y="4343400"/>
            <a:ext cx="5486400" cy="4114800"/>
          </a:xfrm>
          <a:noFill/>
          <a:ln/>
        </p:spPr>
        <p:txBody>
          <a:bodyPr/>
          <a:lstStyle/>
          <a:p>
            <a:r>
              <a:rPr lang="en-GB" sz="1100" dirty="0" smtClean="0">
                <a:latin typeface="Soberana Sans Light" pitchFamily="50" charset="0"/>
              </a:rPr>
              <a:t>Opinión de Inspección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B4949B6-7DDB-460F-B5F8-7F0A59874785}" type="slidenum">
              <a:rPr lang="en-US"/>
              <a:pPr/>
              <a:t>35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marL="0" lvl="1"/>
            <a:r>
              <a:rPr lang="es-ES" sz="1100" dirty="0" smtClean="0">
                <a:latin typeface="Soberana Sans Light" pitchFamily="50" charset="0"/>
              </a:rPr>
              <a:t>El monitoreo de Inspección se efectúa en las oficinas de la  aseguradora y puede llevarse a cabo por  </a:t>
            </a:r>
            <a:r>
              <a:rPr lang="es-ES" sz="1100" dirty="0">
                <a:latin typeface="Soberana Sans Light" pitchFamily="50" charset="0"/>
              </a:rPr>
              <a:t>una o más </a:t>
            </a:r>
            <a:r>
              <a:rPr lang="es-ES" sz="1100" dirty="0" smtClean="0">
                <a:latin typeface="Soberana Sans Light" pitchFamily="50" charset="0"/>
              </a:rPr>
              <a:t>áreas: Inspección Financiera</a:t>
            </a:r>
            <a:r>
              <a:rPr lang="es-ES" sz="1100" dirty="0">
                <a:latin typeface="Soberana Sans Light" pitchFamily="50" charset="0"/>
              </a:rPr>
              <a:t>, </a:t>
            </a:r>
            <a:r>
              <a:rPr lang="es-ES" sz="1100" dirty="0" smtClean="0">
                <a:latin typeface="Soberana Sans Light" pitchFamily="50" charset="0"/>
              </a:rPr>
              <a:t>Técnico actuarial o de  Reaseguros.</a:t>
            </a:r>
          </a:p>
          <a:p>
            <a:pPr marL="0" lvl="1"/>
            <a:endParaRPr lang="es-ES" sz="1100" dirty="0">
              <a:latin typeface="Soberana Sans Light" pitchFamily="50" charset="0"/>
            </a:endParaRPr>
          </a:p>
          <a:p>
            <a:pPr marL="0" lvl="1"/>
            <a:r>
              <a:rPr lang="es-ES" sz="1100" dirty="0" smtClean="0">
                <a:latin typeface="Soberana Sans Light" pitchFamily="50" charset="0"/>
              </a:rPr>
              <a:t>Pare ello considera:</a:t>
            </a:r>
          </a:p>
          <a:p>
            <a:pPr marL="0" lvl="1"/>
            <a:endParaRPr lang="es-ES" sz="1100" dirty="0">
              <a:latin typeface="Soberana Sans Light" pitchFamily="50" charset="0"/>
            </a:endParaRPr>
          </a:p>
          <a:p>
            <a:pPr marL="0" lvl="2"/>
            <a:r>
              <a:rPr lang="es-MX" sz="1100" dirty="0">
                <a:latin typeface="Soberana Sans Light" pitchFamily="50" charset="0"/>
              </a:rPr>
              <a:t>Programa de Visitas Ordinarias, aprobado por Junta de Gobierno.</a:t>
            </a:r>
          </a:p>
          <a:p>
            <a:pPr marL="0" lvl="2"/>
            <a:r>
              <a:rPr lang="es-MX" sz="1100" dirty="0">
                <a:latin typeface="Soberana Sans Light" pitchFamily="50" charset="0"/>
              </a:rPr>
              <a:t>Visitas de Inspección Especiales, para en su caso examinar y corregir situaciones especiales.</a:t>
            </a:r>
          </a:p>
          <a:p>
            <a:pPr marL="0" lvl="2"/>
            <a:r>
              <a:rPr lang="es-MX" sz="1100" dirty="0">
                <a:latin typeface="Soberana Sans Light" pitchFamily="50" charset="0"/>
              </a:rPr>
              <a:t>Visitas de Inspección de Investigación</a:t>
            </a:r>
            <a:r>
              <a:rPr lang="es-MX" sz="1100" dirty="0" smtClean="0">
                <a:latin typeface="Soberana Sans Light" pitchFamily="50" charset="0"/>
              </a:rPr>
              <a:t>.</a:t>
            </a:r>
          </a:p>
          <a:p>
            <a:pPr marL="0" lvl="2"/>
            <a:endParaRPr lang="es-MX" sz="1100" dirty="0">
              <a:latin typeface="Soberana Sans Light" pitchFamily="50" charset="0"/>
            </a:endParaRPr>
          </a:p>
          <a:p>
            <a:pPr marL="0" lvl="2"/>
            <a:r>
              <a:rPr lang="es-MX" sz="1100" dirty="0" smtClean="0">
                <a:latin typeface="Soberana Sans Light" pitchFamily="50" charset="0"/>
              </a:rPr>
              <a:t>Al igual que en vigilancia  </a:t>
            </a:r>
            <a:r>
              <a:rPr lang="es-MX" sz="1100" dirty="0">
                <a:latin typeface="Soberana Sans Light" pitchFamily="50" charset="0"/>
              </a:rPr>
              <a:t>se elabora </a:t>
            </a:r>
            <a:r>
              <a:rPr lang="es-MX" sz="1100" dirty="0" smtClean="0">
                <a:latin typeface="Soberana Sans Light" pitchFamily="50" charset="0"/>
              </a:rPr>
              <a:t>una </a:t>
            </a:r>
            <a:r>
              <a:rPr lang="es-ES" sz="1100" dirty="0">
                <a:latin typeface="Soberana Sans Light" pitchFamily="50" charset="0"/>
              </a:rPr>
              <a:t>opinión global de </a:t>
            </a:r>
            <a:r>
              <a:rPr lang="es-ES" sz="1100" dirty="0" smtClean="0">
                <a:latin typeface="Soberana Sans Light" pitchFamily="50" charset="0"/>
              </a:rPr>
              <a:t>inspección </a:t>
            </a:r>
            <a:r>
              <a:rPr lang="es-MX" sz="1100" dirty="0" smtClean="0">
                <a:latin typeface="Soberana Sans Light" pitchFamily="50" charset="0"/>
              </a:rPr>
              <a:t>con </a:t>
            </a:r>
            <a:r>
              <a:rPr lang="es-MX" sz="1100" dirty="0">
                <a:latin typeface="Soberana Sans Light" pitchFamily="50" charset="0"/>
              </a:rPr>
              <a:t>los resultados más relevantes detectados por cada una de las áreas.</a:t>
            </a:r>
          </a:p>
          <a:p>
            <a:pPr marL="0" lvl="2"/>
            <a:endParaRPr lang="es-MX" sz="1100" dirty="0">
              <a:latin typeface="Soberana Sans Light" pitchFamily="50" charset="0"/>
            </a:endParaRPr>
          </a:p>
          <a:p>
            <a:pPr marL="0" lvl="1"/>
            <a:endParaRPr lang="es-ES" sz="1100" dirty="0">
              <a:latin typeface="Soberana Sans Light" pitchFamily="50" charset="0"/>
            </a:endParaRPr>
          </a:p>
          <a:p>
            <a:pPr marL="0" lvl="1"/>
            <a:endParaRPr lang="es-ES" sz="1100" dirty="0">
              <a:latin typeface="Soberana Sans Light" pitchFamily="50" charset="0"/>
            </a:endParaRPr>
          </a:p>
          <a:p>
            <a:endParaRPr lang="es-ES" sz="1100" dirty="0" smtClean="0">
              <a:latin typeface="Soberana Sans Light" pitchFamily="50"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5E5168E-30AC-475A-87A4-9B0C368C27C9}" type="slidenum">
              <a:rPr lang="en-US"/>
              <a:pPr/>
              <a:t>36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685800" y="4343400"/>
            <a:ext cx="5486400" cy="4114800"/>
          </a:xfrm>
          <a:noFill/>
          <a:ln/>
        </p:spPr>
        <p:txBody>
          <a:bodyPr/>
          <a:lstStyle/>
          <a:p>
            <a:r>
              <a:rPr lang="en-GB" sz="1100" dirty="0" smtClean="0">
                <a:latin typeface="Soberana Sans Light" pitchFamily="50" charset="0"/>
              </a:rPr>
              <a:t>Opinión de Terceros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CDA1C73-11AD-4808-8E8A-BB6619E6E5E5}" type="slidenum">
              <a:rPr lang="en-US"/>
              <a:pPr/>
              <a:t>37</a:t>
            </a:fld>
            <a:endParaRPr lang="en-US"/>
          </a:p>
        </p:txBody>
      </p:sp>
      <p:sp>
        <p:nvSpPr>
          <p:cNvPr id="86019" name="Rectangle 2"/>
          <p:cNvSpPr>
            <a:spLocks noGrp="1" noRot="1" noChangeAspect="1" noChangeArrowheads="1" noTextEdit="1"/>
          </p:cNvSpPr>
          <p:nvPr>
            <p:ph type="sldImg"/>
          </p:nvPr>
        </p:nvSpPr>
        <p:spPr>
          <a:ln/>
        </p:spPr>
      </p:sp>
      <p:sp>
        <p:nvSpPr>
          <p:cNvPr id="2" name="1 Marcador de notas"/>
          <p:cNvSpPr>
            <a:spLocks noGrp="1"/>
          </p:cNvSpPr>
          <p:nvPr>
            <p:ph type="body" sz="quarter" idx="10"/>
          </p:nvPr>
        </p:nvSpPr>
        <p:spPr/>
        <p:txBody>
          <a:bodyPr/>
          <a:lstStyle/>
          <a:p>
            <a:endParaRPr lang="es-MX"/>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4FB726F-E8D6-49CA-91DD-E03A92243DA5}" type="slidenum">
              <a:rPr lang="en-US"/>
              <a:pPr/>
              <a:t>38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685800" y="4343400"/>
            <a:ext cx="5486400" cy="4114800"/>
          </a:xfrm>
          <a:noFill/>
          <a:ln/>
        </p:spPr>
        <p:txBody>
          <a:bodyPr/>
          <a:lstStyle/>
          <a:p>
            <a:r>
              <a:rPr lang="en-GB" sz="1100" dirty="0" smtClean="0">
                <a:latin typeface="Soberana Sans Light" pitchFamily="50" charset="0"/>
              </a:rPr>
              <a:t>Inteligencia de Mercado</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96184D6-8F40-48CF-8D12-6E315D2777F9}" type="slidenum">
              <a:rPr lang="en-US"/>
              <a:pPr/>
              <a:t>39</a:t>
            </a:fld>
            <a:endParaRPr lang="en-US"/>
          </a:p>
        </p:txBody>
      </p:sp>
      <p:sp>
        <p:nvSpPr>
          <p:cNvPr id="88067" name="Rectangle 2"/>
          <p:cNvSpPr>
            <a:spLocks noGrp="1" noRot="1" noChangeAspect="1" noChangeArrowheads="1" noTextEdit="1"/>
          </p:cNvSpPr>
          <p:nvPr>
            <p:ph type="sldImg"/>
          </p:nvPr>
        </p:nvSpPr>
        <p:spPr>
          <a:ln/>
        </p:spPr>
      </p:sp>
      <p:sp>
        <p:nvSpPr>
          <p:cNvPr id="2" name="1 Marcador de notas"/>
          <p:cNvSpPr>
            <a:spLocks noGrp="1"/>
          </p:cNvSpPr>
          <p:nvPr>
            <p:ph type="body" sz="quarter" idx="10"/>
          </p:nvPr>
        </p:nvSpPr>
        <p:spPr/>
        <p:txBody>
          <a:bodyPr/>
          <a:lstStyle/>
          <a:p>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92696" y="4283968"/>
            <a:ext cx="5486400" cy="4114800"/>
          </a:xfrm>
        </p:spPr>
        <p:txBody>
          <a:bodyPr/>
          <a:lstStyle/>
          <a:p>
            <a:endParaRPr lang="es-MX" dirty="0"/>
          </a:p>
          <a:p>
            <a:endParaRPr lang="es-MX" dirty="0"/>
          </a:p>
        </p:txBody>
      </p:sp>
      <p:sp>
        <p:nvSpPr>
          <p:cNvPr id="4" name="3 Marcador de número de diapositiva"/>
          <p:cNvSpPr>
            <a:spLocks noGrp="1"/>
          </p:cNvSpPr>
          <p:nvPr>
            <p:ph type="sldNum" sz="quarter" idx="10"/>
          </p:nvPr>
        </p:nvSpPr>
        <p:spPr/>
        <p:txBody>
          <a:bodyPr/>
          <a:lstStyle/>
          <a:p>
            <a:fld id="{68CED603-B407-4304-8E39-F88350FCE3E5}" type="slidenum">
              <a:rPr lang="es-MX" smtClean="0"/>
              <a:t>4</a:t>
            </a:fld>
            <a:endParaRPr lang="es-MX"/>
          </a:p>
        </p:txBody>
      </p:sp>
    </p:spTree>
    <p:extLst>
      <p:ext uri="{BB962C8B-B14F-4D97-AF65-F5344CB8AC3E}">
        <p14:creationId xmlns:p14="http://schemas.microsoft.com/office/powerpoint/2010/main" val="117328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smtClean="0">
                <a:latin typeface="Soberana Sans Light" pitchFamily="50" charset="0"/>
              </a:rPr>
              <a:t>Nivel de Atención Regulatoria (NAR)</a:t>
            </a:r>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40</a:t>
            </a:fld>
            <a:endParaRPr lang="es-MX"/>
          </a:p>
        </p:txBody>
      </p:sp>
    </p:spTree>
    <p:extLst>
      <p:ext uri="{BB962C8B-B14F-4D97-AF65-F5344CB8AC3E}">
        <p14:creationId xmlns:p14="http://schemas.microsoft.com/office/powerpoint/2010/main" val="2556357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smtClean="0">
                <a:latin typeface="Soberana Sans Light" pitchFamily="50" charset="0"/>
              </a:rPr>
              <a:t>El Nivel de atención Regulatoria (NAR) o Etapas Regulatoria se determina de la manera siguiente</a:t>
            </a:r>
          </a:p>
          <a:p>
            <a:endParaRPr lang="es-MX" sz="1100" dirty="0" smtClean="0">
              <a:latin typeface="Soberana Sans Light" pitchFamily="50" charset="0"/>
            </a:endParaRPr>
          </a:p>
          <a:p>
            <a:r>
              <a:rPr lang="es-MX" sz="1100" dirty="0" smtClean="0">
                <a:latin typeface="Soberana Sans Light" pitchFamily="50" charset="0"/>
              </a:rPr>
              <a:t>Con el </a:t>
            </a:r>
            <a:r>
              <a:rPr lang="es-MX" sz="1100" dirty="0">
                <a:latin typeface="Soberana Sans Light" pitchFamily="50" charset="0"/>
              </a:rPr>
              <a:t>resultado </a:t>
            </a:r>
            <a:r>
              <a:rPr lang="es-MX" sz="1100" dirty="0" smtClean="0">
                <a:latin typeface="Soberana Sans Light" pitchFamily="50" charset="0"/>
              </a:rPr>
              <a:t>de la evaluación  de </a:t>
            </a:r>
            <a:r>
              <a:rPr lang="es-MX" sz="1100" dirty="0">
                <a:latin typeface="Soberana Sans Light" pitchFamily="50" charset="0"/>
              </a:rPr>
              <a:t>cada aseguradora, </a:t>
            </a:r>
            <a:r>
              <a:rPr lang="es-MX" sz="1100" dirty="0" smtClean="0">
                <a:latin typeface="Soberana Sans Light" pitchFamily="50" charset="0"/>
              </a:rPr>
              <a:t>se determina </a:t>
            </a:r>
            <a:r>
              <a:rPr lang="es-MX" sz="1100" dirty="0">
                <a:latin typeface="Soberana Sans Light" pitchFamily="50" charset="0"/>
              </a:rPr>
              <a:t>el nivel de atención regulatoria (NAR). Este nivel va en orden progresivo de etapa 1 a 5, en donde la etapa 1 refiere el menor riesgo y la etapa 5 representa el máximo riesgo</a:t>
            </a:r>
            <a:r>
              <a:rPr lang="es-MX" sz="1100" dirty="0" smtClean="0">
                <a:latin typeface="Soberana Sans Light" pitchFamily="50" charset="0"/>
              </a:rPr>
              <a:t>.</a:t>
            </a:r>
          </a:p>
          <a:p>
            <a:endParaRPr lang="es-MX" sz="1100" dirty="0">
              <a:latin typeface="Soberana Sans Light" pitchFamily="50" charset="0"/>
            </a:endParaRPr>
          </a:p>
          <a:p>
            <a:r>
              <a:rPr lang="es-MX" sz="1100" dirty="0" smtClean="0">
                <a:latin typeface="Soberana Sans Light" pitchFamily="50" charset="0"/>
              </a:rPr>
              <a:t>Para llegar a dicho NAR, cada </a:t>
            </a:r>
            <a:r>
              <a:rPr lang="es-MX" sz="1100" dirty="0">
                <a:latin typeface="Soberana Sans Light" pitchFamily="50" charset="0"/>
              </a:rPr>
              <a:t>uno de </a:t>
            </a:r>
            <a:r>
              <a:rPr lang="es-MX" sz="1100" dirty="0" smtClean="0">
                <a:latin typeface="Soberana Sans Light" pitchFamily="50" charset="0"/>
              </a:rPr>
              <a:t>los criterios antes citados, </a:t>
            </a:r>
            <a:r>
              <a:rPr lang="es-MX" sz="1100" dirty="0">
                <a:latin typeface="Soberana Sans Light" pitchFamily="50" charset="0"/>
              </a:rPr>
              <a:t>en función al resultado de su evaluación </a:t>
            </a:r>
            <a:r>
              <a:rPr lang="es-MX" sz="1100" dirty="0" smtClean="0">
                <a:latin typeface="Soberana Sans Light" pitchFamily="50" charset="0"/>
              </a:rPr>
              <a:t>determinan </a:t>
            </a:r>
            <a:r>
              <a:rPr lang="es-MX" sz="1100" dirty="0">
                <a:latin typeface="Soberana Sans Light" pitchFamily="50" charset="0"/>
              </a:rPr>
              <a:t>un NAR preliminar, el NAR preliminar de un criterio que asigna el mayor nivel de riesgo será el NAR final, así por ejemplo si la opinión de inspección dice que el NAR es 4 y es el mayor al del resto de los criterios, entonces ese será el NAR final.</a:t>
            </a:r>
          </a:p>
          <a:p>
            <a:r>
              <a:rPr lang="es-MX" sz="1100" dirty="0" smtClean="0">
                <a:latin typeface="Soberana Sans Light" pitchFamily="50" charset="0"/>
              </a:rPr>
              <a:t> </a:t>
            </a:r>
            <a:endParaRPr lang="es-MX" sz="1100" dirty="0">
              <a:latin typeface="Soberana Sans Light" pitchFamily="50" charset="0"/>
            </a:endParaRPr>
          </a:p>
          <a:p>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41</a:t>
            </a:fld>
            <a:endParaRPr lang="es-MX"/>
          </a:p>
        </p:txBody>
      </p:sp>
    </p:spTree>
    <p:extLst>
      <p:ext uri="{BB962C8B-B14F-4D97-AF65-F5344CB8AC3E}">
        <p14:creationId xmlns:p14="http://schemas.microsoft.com/office/powerpoint/2010/main" val="1924540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smtClean="0">
                <a:latin typeface="Soberana Sans Light" pitchFamily="50" charset="0"/>
              </a:rPr>
              <a:t>Acciones Regulatorias</a:t>
            </a:r>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42</a:t>
            </a:fld>
            <a:endParaRPr lang="es-MX"/>
          </a:p>
        </p:txBody>
      </p:sp>
    </p:spTree>
    <p:extLst>
      <p:ext uri="{BB962C8B-B14F-4D97-AF65-F5344CB8AC3E}">
        <p14:creationId xmlns:p14="http://schemas.microsoft.com/office/powerpoint/2010/main" val="815481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3C81E42-CC63-4BD8-885E-AC751EAD3323}" type="slidenum">
              <a:rPr lang="en-US"/>
              <a:pPr/>
              <a:t>43</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s-MX" sz="1100" dirty="0">
                <a:latin typeface="Soberana Sans Light" pitchFamily="50" charset="0"/>
              </a:rPr>
              <a:t>La adopción de Acciones Regulatorias (AR) para la aseguradora estará en función al</a:t>
            </a:r>
            <a:r>
              <a:rPr lang="es-ES" sz="1100" dirty="0">
                <a:latin typeface="Soberana Sans Light" pitchFamily="50" charset="0"/>
              </a:rPr>
              <a:t> NAR determinado, así como a la evaluación de las circunstancias y problemática particulares que enfrente la entidad supervisada</a:t>
            </a:r>
            <a:r>
              <a:rPr lang="es-ES" sz="1100" dirty="0" smtClean="0">
                <a:latin typeface="Soberana Sans Light" pitchFamily="50" charset="0"/>
              </a:rPr>
              <a:t>.</a:t>
            </a:r>
          </a:p>
          <a:p>
            <a:endParaRPr lang="es-ES" sz="1100" dirty="0">
              <a:latin typeface="Soberana Sans Light" pitchFamily="50" charset="0"/>
            </a:endParaRPr>
          </a:p>
          <a:p>
            <a:r>
              <a:rPr lang="es-ES" sz="1100" dirty="0" smtClean="0">
                <a:latin typeface="Soberana Sans Light" pitchFamily="50" charset="0"/>
              </a:rPr>
              <a:t>Algunos ejemplos de Acción Regulatoria son:</a:t>
            </a:r>
          </a:p>
          <a:p>
            <a:endParaRPr lang="es-ES" sz="1100" dirty="0">
              <a:latin typeface="Soberana Sans Light" pitchFamily="50" charset="0"/>
            </a:endParaRPr>
          </a:p>
          <a:p>
            <a:pPr lvl="0"/>
            <a:r>
              <a:rPr lang="es-MX" sz="1100" i="1" dirty="0">
                <a:latin typeface="Soberana Sans Light" pitchFamily="50" charset="0"/>
              </a:rPr>
              <a:t>Emplazamientos derivado de funciones de vigilancia</a:t>
            </a:r>
            <a:endParaRPr lang="es-ES" sz="1100" i="1" dirty="0">
              <a:latin typeface="Soberana Sans Light" pitchFamily="50" charset="0"/>
            </a:endParaRPr>
          </a:p>
          <a:p>
            <a:pPr lvl="0"/>
            <a:r>
              <a:rPr lang="es-MX" sz="1100" i="1" dirty="0">
                <a:latin typeface="Soberana Sans Light" pitchFamily="50" charset="0"/>
              </a:rPr>
              <a:t>Observaciones y emplazamientos derivados de visita de inspección</a:t>
            </a:r>
            <a:endParaRPr lang="es-ES" sz="1100" i="1" dirty="0">
              <a:latin typeface="Soberana Sans Light" pitchFamily="50" charset="0"/>
            </a:endParaRPr>
          </a:p>
          <a:p>
            <a:pPr lvl="0"/>
            <a:r>
              <a:rPr lang="es-MX" sz="1100" i="1" dirty="0">
                <a:latin typeface="Soberana Sans Light" pitchFamily="50" charset="0"/>
              </a:rPr>
              <a:t>Evaluación y seguimiento a programas de autocorrección</a:t>
            </a:r>
            <a:endParaRPr lang="es-ES" sz="1100" i="1" dirty="0">
              <a:latin typeface="Soberana Sans Light" pitchFamily="50" charset="0"/>
            </a:endParaRPr>
          </a:p>
          <a:p>
            <a:pPr lvl="0"/>
            <a:r>
              <a:rPr lang="es-MX" sz="1100" i="1" dirty="0">
                <a:latin typeface="Soberana Sans Light" pitchFamily="50" charset="0"/>
              </a:rPr>
              <a:t>Solicitud de plan de regularización</a:t>
            </a:r>
            <a:endParaRPr lang="es-ES" sz="1100" i="1" dirty="0">
              <a:latin typeface="Soberana Sans Light" pitchFamily="50" charset="0"/>
            </a:endParaRPr>
          </a:p>
          <a:p>
            <a:pPr lvl="0"/>
            <a:r>
              <a:rPr lang="es-MX" sz="1100" i="1" dirty="0">
                <a:latin typeface="Soberana Sans Light" pitchFamily="50" charset="0"/>
              </a:rPr>
              <a:t>Reunión con la alta administración de la institución</a:t>
            </a:r>
            <a:r>
              <a:rPr lang="es-ES" sz="1100" i="1" dirty="0">
                <a:latin typeface="Soberana Sans Light" pitchFamily="50" charset="0"/>
              </a:rPr>
              <a:t> </a:t>
            </a:r>
          </a:p>
          <a:p>
            <a:pPr lvl="0"/>
            <a:r>
              <a:rPr lang="es-MX" sz="1100" i="1" dirty="0">
                <a:latin typeface="Soberana Sans Light" pitchFamily="50" charset="0"/>
              </a:rPr>
              <a:t>Informe Ejecutivo de Supervisión a la Junta de Gobierno</a:t>
            </a:r>
            <a:r>
              <a:rPr lang="es-ES" sz="1100" i="1" dirty="0">
                <a:latin typeface="Soberana Sans Light" pitchFamily="50" charset="0"/>
              </a:rPr>
              <a:t> </a:t>
            </a:r>
          </a:p>
          <a:p>
            <a:endParaRPr lang="es-ES" sz="1100" i="1" dirty="0">
              <a:latin typeface="Soberana Sans Light" pitchFamily="50"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44</a:t>
            </a:fld>
            <a:endParaRPr lang="es-MX"/>
          </a:p>
        </p:txBody>
      </p:sp>
    </p:spTree>
    <p:extLst>
      <p:ext uri="{BB962C8B-B14F-4D97-AF65-F5344CB8AC3E}">
        <p14:creationId xmlns:p14="http://schemas.microsoft.com/office/powerpoint/2010/main" val="2306988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68CED603-B407-4304-8E39-F88350FCE3E5}" type="slidenum">
              <a:rPr lang="es-MX" smtClean="0"/>
              <a:t>45</a:t>
            </a:fld>
            <a:endParaRPr lang="es-MX"/>
          </a:p>
        </p:txBody>
      </p:sp>
      <p:sp>
        <p:nvSpPr>
          <p:cNvPr id="5" name="4 Marcador de notas"/>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9034283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46</a:t>
            </a:fld>
            <a:endParaRPr lang="es-MX"/>
          </a:p>
        </p:txBody>
      </p:sp>
    </p:spTree>
    <p:extLst>
      <p:ext uri="{BB962C8B-B14F-4D97-AF65-F5344CB8AC3E}">
        <p14:creationId xmlns:p14="http://schemas.microsoft.com/office/powerpoint/2010/main" val="30565980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68CED603-B407-4304-8E39-F88350FCE3E5}" type="slidenum">
              <a:rPr lang="es-MX" smtClean="0"/>
              <a:t>47</a:t>
            </a:fld>
            <a:endParaRPr lang="es-MX"/>
          </a:p>
        </p:txBody>
      </p:sp>
      <p:sp>
        <p:nvSpPr>
          <p:cNvPr id="5" name="4 Marcador de notas"/>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2270726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48</a:t>
            </a:fld>
            <a:endParaRPr lang="es-MX"/>
          </a:p>
        </p:txBody>
      </p:sp>
    </p:spTree>
    <p:extLst>
      <p:ext uri="{BB962C8B-B14F-4D97-AF65-F5344CB8AC3E}">
        <p14:creationId xmlns:p14="http://schemas.microsoft.com/office/powerpoint/2010/main" val="354725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49</a:t>
            </a:fld>
            <a:endParaRPr lang="es-MX"/>
          </a:p>
        </p:txBody>
      </p:sp>
    </p:spTree>
    <p:extLst>
      <p:ext uri="{BB962C8B-B14F-4D97-AF65-F5344CB8AC3E}">
        <p14:creationId xmlns:p14="http://schemas.microsoft.com/office/powerpoint/2010/main" val="129865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sz="1100" dirty="0">
              <a:latin typeface="Soberana Sans Light" pitchFamily="50" charset="0"/>
            </a:endParaRPr>
          </a:p>
          <a:p>
            <a:r>
              <a:rPr lang="es-MX" sz="1100" dirty="0" smtClean="0">
                <a:latin typeface="Soberana Sans Light" pitchFamily="50" charset="0"/>
              </a:rPr>
              <a:t>La principal base de información recopilada para efectos de supervisión esta concentrada en estos 6 reportes regulatorios</a:t>
            </a:r>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5</a:t>
            </a:fld>
            <a:endParaRPr lang="es-MX"/>
          </a:p>
        </p:txBody>
      </p:sp>
    </p:spTree>
    <p:extLst>
      <p:ext uri="{BB962C8B-B14F-4D97-AF65-F5344CB8AC3E}">
        <p14:creationId xmlns:p14="http://schemas.microsoft.com/office/powerpoint/2010/main" val="26774481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50</a:t>
            </a:fld>
            <a:endParaRPr lang="es-MX"/>
          </a:p>
        </p:txBody>
      </p:sp>
    </p:spTree>
    <p:extLst>
      <p:ext uri="{BB962C8B-B14F-4D97-AF65-F5344CB8AC3E}">
        <p14:creationId xmlns:p14="http://schemas.microsoft.com/office/powerpoint/2010/main" val="18213767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51</a:t>
            </a:fld>
            <a:endParaRPr lang="es-MX"/>
          </a:p>
        </p:txBody>
      </p:sp>
    </p:spTree>
    <p:extLst>
      <p:ext uri="{BB962C8B-B14F-4D97-AF65-F5344CB8AC3E}">
        <p14:creationId xmlns:p14="http://schemas.microsoft.com/office/powerpoint/2010/main" val="2601008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52</a:t>
            </a:fld>
            <a:endParaRPr lang="es-MX"/>
          </a:p>
        </p:txBody>
      </p:sp>
    </p:spTree>
    <p:extLst>
      <p:ext uri="{BB962C8B-B14F-4D97-AF65-F5344CB8AC3E}">
        <p14:creationId xmlns:p14="http://schemas.microsoft.com/office/powerpoint/2010/main" val="2812934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53</a:t>
            </a:fld>
            <a:endParaRPr lang="es-MX"/>
          </a:p>
        </p:txBody>
      </p:sp>
    </p:spTree>
    <p:extLst>
      <p:ext uri="{BB962C8B-B14F-4D97-AF65-F5344CB8AC3E}">
        <p14:creationId xmlns:p14="http://schemas.microsoft.com/office/powerpoint/2010/main" val="24377202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54</a:t>
            </a:fld>
            <a:endParaRPr lang="es-MX"/>
          </a:p>
        </p:txBody>
      </p:sp>
    </p:spTree>
    <p:extLst>
      <p:ext uri="{BB962C8B-B14F-4D97-AF65-F5344CB8AC3E}">
        <p14:creationId xmlns:p14="http://schemas.microsoft.com/office/powerpoint/2010/main" val="2409438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55</a:t>
            </a:fld>
            <a:endParaRPr lang="es-MX"/>
          </a:p>
        </p:txBody>
      </p:sp>
    </p:spTree>
    <p:extLst>
      <p:ext uri="{BB962C8B-B14F-4D97-AF65-F5344CB8AC3E}">
        <p14:creationId xmlns:p14="http://schemas.microsoft.com/office/powerpoint/2010/main" val="39475094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56</a:t>
            </a:fld>
            <a:endParaRPr lang="es-MX"/>
          </a:p>
        </p:txBody>
      </p:sp>
    </p:spTree>
    <p:extLst>
      <p:ext uri="{BB962C8B-B14F-4D97-AF65-F5344CB8AC3E}">
        <p14:creationId xmlns:p14="http://schemas.microsoft.com/office/powerpoint/2010/main" val="36537664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57</a:t>
            </a:fld>
            <a:endParaRPr lang="es-MX"/>
          </a:p>
        </p:txBody>
      </p:sp>
    </p:spTree>
    <p:extLst>
      <p:ext uri="{BB962C8B-B14F-4D97-AF65-F5344CB8AC3E}">
        <p14:creationId xmlns:p14="http://schemas.microsoft.com/office/powerpoint/2010/main" val="16884647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58</a:t>
            </a:fld>
            <a:endParaRPr lang="es-MX"/>
          </a:p>
        </p:txBody>
      </p:sp>
    </p:spTree>
    <p:extLst>
      <p:ext uri="{BB962C8B-B14F-4D97-AF65-F5344CB8AC3E}">
        <p14:creationId xmlns:p14="http://schemas.microsoft.com/office/powerpoint/2010/main" val="35834093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59</a:t>
            </a:fld>
            <a:endParaRPr lang="es-MX"/>
          </a:p>
        </p:txBody>
      </p:sp>
    </p:spTree>
    <p:extLst>
      <p:ext uri="{BB962C8B-B14F-4D97-AF65-F5344CB8AC3E}">
        <p14:creationId xmlns:p14="http://schemas.microsoft.com/office/powerpoint/2010/main" val="20573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es-MX" sz="1100" dirty="0" smtClean="0">
                <a:latin typeface="Soberana Sans Light" pitchFamily="50" charset="0"/>
              </a:rPr>
              <a:t>La información técnica y financiera a nivel de mercado se encuentra en el acervo bibliográfico de la CNSF desde 1955 y la fuente principal para su elaboración son los estados financieros y la información estadística.</a:t>
            </a:r>
            <a:endParaRPr lang="es-ES_tradnl" sz="1100" dirty="0">
              <a:latin typeface="Soberana Sans Light" pitchFamily="50" charset="0"/>
            </a:endParaRPr>
          </a:p>
          <a:p>
            <a:pPr algn="just"/>
            <a:endParaRPr lang="es-ES_tradnl" sz="1100" dirty="0" smtClean="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6</a:t>
            </a:fld>
            <a:endParaRPr lang="es-MX"/>
          </a:p>
        </p:txBody>
      </p:sp>
    </p:spTree>
    <p:extLst>
      <p:ext uri="{BB962C8B-B14F-4D97-AF65-F5344CB8AC3E}">
        <p14:creationId xmlns:p14="http://schemas.microsoft.com/office/powerpoint/2010/main" val="16599224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60</a:t>
            </a:fld>
            <a:endParaRPr lang="es-MX"/>
          </a:p>
        </p:txBody>
      </p:sp>
    </p:spTree>
    <p:extLst>
      <p:ext uri="{BB962C8B-B14F-4D97-AF65-F5344CB8AC3E}">
        <p14:creationId xmlns:p14="http://schemas.microsoft.com/office/powerpoint/2010/main" val="28035852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61</a:t>
            </a:fld>
            <a:endParaRPr lang="es-MX"/>
          </a:p>
        </p:txBody>
      </p:sp>
    </p:spTree>
    <p:extLst>
      <p:ext uri="{BB962C8B-B14F-4D97-AF65-F5344CB8AC3E}">
        <p14:creationId xmlns:p14="http://schemas.microsoft.com/office/powerpoint/2010/main" val="19584156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62</a:t>
            </a:fld>
            <a:endParaRPr lang="es-MX"/>
          </a:p>
        </p:txBody>
      </p:sp>
    </p:spTree>
    <p:extLst>
      <p:ext uri="{BB962C8B-B14F-4D97-AF65-F5344CB8AC3E}">
        <p14:creationId xmlns:p14="http://schemas.microsoft.com/office/powerpoint/2010/main" val="16512529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63</a:t>
            </a:fld>
            <a:endParaRPr lang="es-MX"/>
          </a:p>
        </p:txBody>
      </p:sp>
    </p:spTree>
    <p:extLst>
      <p:ext uri="{BB962C8B-B14F-4D97-AF65-F5344CB8AC3E}">
        <p14:creationId xmlns:p14="http://schemas.microsoft.com/office/powerpoint/2010/main" val="17015241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64</a:t>
            </a:fld>
            <a:endParaRPr lang="es-MX"/>
          </a:p>
        </p:txBody>
      </p:sp>
    </p:spTree>
    <p:extLst>
      <p:ext uri="{BB962C8B-B14F-4D97-AF65-F5344CB8AC3E}">
        <p14:creationId xmlns:p14="http://schemas.microsoft.com/office/powerpoint/2010/main" val="18718025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65</a:t>
            </a:fld>
            <a:endParaRPr lang="es-MX"/>
          </a:p>
        </p:txBody>
      </p:sp>
    </p:spTree>
    <p:extLst>
      <p:ext uri="{BB962C8B-B14F-4D97-AF65-F5344CB8AC3E}">
        <p14:creationId xmlns:p14="http://schemas.microsoft.com/office/powerpoint/2010/main" val="15282226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68CED603-B407-4304-8E39-F88350FCE3E5}" type="slidenum">
              <a:rPr lang="es-MX" smtClean="0"/>
              <a:t>66</a:t>
            </a:fld>
            <a:endParaRPr lang="es-MX"/>
          </a:p>
        </p:txBody>
      </p:sp>
      <p:sp>
        <p:nvSpPr>
          <p:cNvPr id="5" name="4 Marcador de notas"/>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35298218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68CED603-B407-4304-8E39-F88350FCE3E5}" type="slidenum">
              <a:rPr lang="es-MX" smtClean="0"/>
              <a:t>67</a:t>
            </a:fld>
            <a:endParaRPr lang="es-MX"/>
          </a:p>
        </p:txBody>
      </p:sp>
    </p:spTree>
    <p:extLst>
      <p:ext uri="{BB962C8B-B14F-4D97-AF65-F5344CB8AC3E}">
        <p14:creationId xmlns:p14="http://schemas.microsoft.com/office/powerpoint/2010/main" val="2510419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100" dirty="0">
                <a:latin typeface="Soberana Sans Light" pitchFamily="50" charset="0"/>
              </a:rPr>
              <a:t>La </a:t>
            </a:r>
            <a:r>
              <a:rPr lang="es-MX" sz="1100" dirty="0" smtClean="0">
                <a:latin typeface="Soberana Sans Light" pitchFamily="50" charset="0"/>
              </a:rPr>
              <a:t>información de </a:t>
            </a:r>
            <a:r>
              <a:rPr lang="es-MX" sz="1100" dirty="0">
                <a:latin typeface="Soberana Sans Light" pitchFamily="50" charset="0"/>
              </a:rPr>
              <a:t>los estados financieros </a:t>
            </a:r>
            <a:r>
              <a:rPr lang="es-MX" sz="1100" dirty="0" smtClean="0">
                <a:latin typeface="Soberana Sans Light" pitchFamily="50" charset="0"/>
              </a:rPr>
              <a:t>contiene el :</a:t>
            </a:r>
            <a:endParaRPr lang="es-MX" sz="1100" dirty="0">
              <a:latin typeface="Soberana Sans Light" pitchFamily="50" charset="0"/>
            </a:endParaRPr>
          </a:p>
          <a:p>
            <a:endParaRPr lang="es-MX" sz="1100" dirty="0">
              <a:latin typeface="Soberana Sans Light" pitchFamily="50" charset="0"/>
            </a:endParaRPr>
          </a:p>
          <a:p>
            <a:r>
              <a:rPr lang="es-MX" sz="1100" dirty="0">
                <a:latin typeface="Soberana Sans Light" pitchFamily="50" charset="0"/>
              </a:rPr>
              <a:t>Reporte anual de estados financieros suscritos por los funcionarios responsables. </a:t>
            </a:r>
            <a:r>
              <a:rPr lang="es-MX" sz="1100" i="1" dirty="0">
                <a:latin typeface="Soberana Sans Light" pitchFamily="50" charset="0"/>
              </a:rPr>
              <a:t>(Esta información debe ser  entregada en papel al cierre de cada año, para efectos de aprobación por parte de la CNSF, y comprende el Balance General, el Estado de Resultados, Estado de Flujos de Efectivo </a:t>
            </a:r>
            <a:r>
              <a:rPr lang="es-MX" sz="1100" i="1" dirty="0" smtClean="0">
                <a:latin typeface="Soberana Sans Light" pitchFamily="50" charset="0"/>
              </a:rPr>
              <a:t>Y </a:t>
            </a:r>
            <a:r>
              <a:rPr lang="es-MX" sz="1100" i="1" dirty="0">
                <a:latin typeface="Soberana Sans Light" pitchFamily="50" charset="0"/>
              </a:rPr>
              <a:t>Estado de Variaciones en el Capital Contable o </a:t>
            </a:r>
            <a:r>
              <a:rPr lang="es-MX" sz="1100" i="1" dirty="0" smtClean="0">
                <a:latin typeface="Soberana Sans Light" pitchFamily="50" charset="0"/>
              </a:rPr>
              <a:t>Patrimonio) </a:t>
            </a:r>
            <a:endParaRPr lang="es-MX" sz="1100" i="1" dirty="0">
              <a:latin typeface="Soberana Sans Light" pitchFamily="50" charset="0"/>
            </a:endParaRPr>
          </a:p>
          <a:p>
            <a:endParaRPr lang="es-MX" sz="1100" dirty="0" smtClean="0">
              <a:latin typeface="Soberana Sans Light" pitchFamily="50" charset="0"/>
            </a:endParaRPr>
          </a:p>
          <a:p>
            <a:r>
              <a:rPr lang="es-MX" sz="1100" dirty="0">
                <a:latin typeface="Soberana Sans Light" pitchFamily="50" charset="0"/>
              </a:rPr>
              <a:t>Entrega al cierre de cada trimestre de las cuentas que conforman los estados </a:t>
            </a:r>
            <a:r>
              <a:rPr lang="es-MX" sz="1100" dirty="0" smtClean="0">
                <a:latin typeface="Soberana Sans Light" pitchFamily="50" charset="0"/>
              </a:rPr>
              <a:t>financieros. </a:t>
            </a:r>
            <a:r>
              <a:rPr lang="es-MX" sz="1100" i="1" dirty="0" smtClean="0">
                <a:latin typeface="Soberana Sans Light" pitchFamily="50" charset="0"/>
              </a:rPr>
              <a:t>( Esta información comprende  las cuentas del </a:t>
            </a:r>
            <a:r>
              <a:rPr lang="es-MX" sz="1100" i="1" dirty="0">
                <a:latin typeface="Soberana Sans Light" pitchFamily="50" charset="0"/>
              </a:rPr>
              <a:t>Balance General, el Estado de </a:t>
            </a:r>
            <a:r>
              <a:rPr lang="es-MX" sz="1100" i="1" dirty="0" smtClean="0">
                <a:latin typeface="Soberana Sans Light" pitchFamily="50" charset="0"/>
              </a:rPr>
              <a:t>Resultados, y son entregadas en medios magnéticos).</a:t>
            </a:r>
            <a:endParaRPr lang="es-MX" sz="1100" b="1" i="1" dirty="0">
              <a:latin typeface="Soberana Sans Light" pitchFamily="50" charset="0"/>
              <a:cs typeface="Times New Roman" pitchFamily="18" charset="0"/>
            </a:endParaRPr>
          </a:p>
          <a:p>
            <a:endParaRPr lang="es-MX" sz="1100" dirty="0">
              <a:latin typeface="Soberana Sans Light" pitchFamily="50" charset="0"/>
            </a:endParaRPr>
          </a:p>
        </p:txBody>
      </p:sp>
      <p:sp>
        <p:nvSpPr>
          <p:cNvPr id="4" name="3 Marcador de número de diapositiva"/>
          <p:cNvSpPr>
            <a:spLocks noGrp="1"/>
          </p:cNvSpPr>
          <p:nvPr>
            <p:ph type="sldNum" sz="quarter" idx="10"/>
          </p:nvPr>
        </p:nvSpPr>
        <p:spPr/>
        <p:txBody>
          <a:bodyPr/>
          <a:lstStyle/>
          <a:p>
            <a:fld id="{68CED603-B407-4304-8E39-F88350FCE3E5}" type="slidenum">
              <a:rPr lang="es-MX" smtClean="0"/>
              <a:t>7</a:t>
            </a:fld>
            <a:endParaRPr lang="es-MX"/>
          </a:p>
        </p:txBody>
      </p:sp>
    </p:spTree>
    <p:extLst>
      <p:ext uri="{BB962C8B-B14F-4D97-AF65-F5344CB8AC3E}">
        <p14:creationId xmlns:p14="http://schemas.microsoft.com/office/powerpoint/2010/main" val="324988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68CED603-B407-4304-8E39-F88350FCE3E5}" type="slidenum">
              <a:rPr lang="es-MX" smtClean="0"/>
              <a:t>8</a:t>
            </a:fld>
            <a:endParaRPr lang="es-MX"/>
          </a:p>
        </p:txBody>
      </p:sp>
      <p:sp>
        <p:nvSpPr>
          <p:cNvPr id="5" name="4 Marcador de notas"/>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198689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68CED603-B407-4304-8E39-F88350FCE3E5}" type="slidenum">
              <a:rPr lang="es-MX" smtClean="0"/>
              <a:t>9</a:t>
            </a:fld>
            <a:endParaRPr lang="es-MX"/>
          </a:p>
        </p:txBody>
      </p:sp>
      <p:sp>
        <p:nvSpPr>
          <p:cNvPr id="5" name="4 Marcador de notas"/>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2157023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0" name="9 Rectángulo"/>
          <p:cNvSpPr/>
          <p:nvPr userDrawn="1"/>
        </p:nvSpPr>
        <p:spPr>
          <a:xfrm>
            <a:off x="0" y="3212976"/>
            <a:ext cx="9144000" cy="3645024"/>
          </a:xfrm>
          <a:prstGeom prst="rect">
            <a:avLst/>
          </a:prstGeom>
          <a:solidFill>
            <a:schemeClr val="tx1">
              <a:lumMod val="50000"/>
              <a:lumOff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ctrTitle"/>
          </p:nvPr>
        </p:nvSpPr>
        <p:spPr>
          <a:xfrm>
            <a:off x="685800" y="3789039"/>
            <a:ext cx="7772400" cy="2160241"/>
          </a:xfrm>
        </p:spPr>
        <p:txBody>
          <a:bodyPr anchor="ctr" anchorCtr="0">
            <a:noAutofit/>
          </a:bodyPr>
          <a:lstStyle>
            <a:lvl1pPr algn="ctr">
              <a:lnSpc>
                <a:spcPct val="100000"/>
              </a:lnSpc>
              <a:defRPr sz="2400">
                <a:solidFill>
                  <a:schemeClr val="bg1"/>
                </a:solidFill>
                <a:latin typeface="Soberana Titular" pitchFamily="50" charset="0"/>
              </a:defRPr>
            </a:lvl1pPr>
          </a:lstStyle>
          <a:p>
            <a:r>
              <a:rPr lang="es-ES" dirty="0" smtClean="0"/>
              <a:t>Haga clic para modificar el estilo de título del patrón</a:t>
            </a:r>
            <a:endParaRPr lang="en-US" dirty="0"/>
          </a:p>
        </p:txBody>
      </p:sp>
      <p:grpSp>
        <p:nvGrpSpPr>
          <p:cNvPr id="3" name="2 Grupo"/>
          <p:cNvGrpSpPr/>
          <p:nvPr userDrawn="1"/>
        </p:nvGrpSpPr>
        <p:grpSpPr>
          <a:xfrm>
            <a:off x="1622780" y="1268760"/>
            <a:ext cx="5829539" cy="887483"/>
            <a:chOff x="1622780" y="1268760"/>
            <a:chExt cx="5829539" cy="887483"/>
          </a:xfrm>
        </p:grpSpPr>
        <p:pic>
          <p:nvPicPr>
            <p:cNvPr id="11" name="Imagen 9" descr="logoSHCP_hoz.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2780" y="1268760"/>
              <a:ext cx="2589181" cy="88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userDrawn="1"/>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90000" contrast="100000"/>
                      </a14:imgEffect>
                    </a14:imgLayer>
                  </a14:imgProps>
                </a:ext>
              </a:extLst>
            </a:blip>
            <a:stretch>
              <a:fillRect/>
            </a:stretch>
          </p:blipFill>
          <p:spPr bwMode="auto">
            <a:xfrm>
              <a:off x="5508104" y="1476575"/>
              <a:ext cx="1944215" cy="473801"/>
            </a:xfrm>
            <a:prstGeom prst="rect">
              <a:avLst/>
            </a:prstGeom>
            <a:noFill/>
            <a:ln>
              <a:noFill/>
            </a:ln>
          </p:spPr>
        </p:pic>
      </p:grpSp>
      <p:cxnSp>
        <p:nvCxnSpPr>
          <p:cNvPr id="13" name="12 Conector recto"/>
          <p:cNvCxnSpPr/>
          <p:nvPr userDrawn="1"/>
        </p:nvCxnSpPr>
        <p:spPr>
          <a:xfrm>
            <a:off x="0" y="3212976"/>
            <a:ext cx="9144000" cy="0"/>
          </a:xfrm>
          <a:prstGeom prst="line">
            <a:avLst/>
          </a:prstGeom>
          <a:ln w="47625">
            <a:solidFill>
              <a:srgbClr val="BB391F"/>
            </a:solidFill>
          </a:ln>
        </p:spPr>
        <p:style>
          <a:lnRef idx="1">
            <a:schemeClr val="accent1"/>
          </a:lnRef>
          <a:fillRef idx="0">
            <a:schemeClr val="accent1"/>
          </a:fillRef>
          <a:effectRef idx="0">
            <a:schemeClr val="accent1"/>
          </a:effectRef>
          <a:fontRef idx="minor">
            <a:schemeClr val="tx1"/>
          </a:fontRef>
        </p:style>
      </p:cxnSp>
      <p:sp>
        <p:nvSpPr>
          <p:cNvPr id="8" name="7 Rectángulo"/>
          <p:cNvSpPr/>
          <p:nvPr userDrawn="1"/>
        </p:nvSpPr>
        <p:spPr>
          <a:xfrm>
            <a:off x="3383868" y="6610066"/>
            <a:ext cx="2376264" cy="91205"/>
          </a:xfrm>
          <a:prstGeom prst="rect">
            <a:avLst/>
          </a:prstGeom>
          <a:noFill/>
          <a:effectLst>
            <a:outerShdw blurRad="50800" dist="38100" dir="2700000" algn="tl" rotWithShape="0">
              <a:prstClr val="black">
                <a:alpha val="40000"/>
              </a:prstClr>
            </a:outerShdw>
          </a:effectLst>
        </p:spPr>
        <p:txBody>
          <a:bodyPr wrap="none" lIns="91440" tIns="45720" rIns="91440" bIns="45720">
            <a:prstTxWarp prst="textPlain">
              <a:avLst/>
            </a:prstTxWarp>
            <a:spAutoFit/>
          </a:bodyPr>
          <a:lstStyle/>
          <a:p>
            <a:pPr algn="ctr"/>
            <a:r>
              <a:rPr lang="es-ES" sz="5400" b="1" cap="none" spc="0" dirty="0" smtClean="0">
                <a:ln w="12700">
                  <a:noFill/>
                  <a:prstDash val="solid"/>
                </a:ln>
                <a:solidFill>
                  <a:schemeClr val="bg2">
                    <a:tint val="85000"/>
                    <a:satMod val="155000"/>
                  </a:schemeClr>
                </a:solidFill>
                <a:effectLst/>
                <a:latin typeface="Soberana Titular" pitchFamily="50" charset="0"/>
              </a:rPr>
              <a:t>Comisión</a:t>
            </a:r>
            <a:r>
              <a:rPr lang="es-ES" sz="5400" b="1" cap="none" spc="0" baseline="0" dirty="0" smtClean="0">
                <a:ln w="12700">
                  <a:noFill/>
                  <a:prstDash val="solid"/>
                </a:ln>
                <a:solidFill>
                  <a:schemeClr val="bg2">
                    <a:tint val="85000"/>
                    <a:satMod val="155000"/>
                  </a:schemeClr>
                </a:solidFill>
                <a:effectLst/>
                <a:latin typeface="Soberana Titular" pitchFamily="50" charset="0"/>
              </a:rPr>
              <a:t> Nacional de Seguros y Fianzas</a:t>
            </a:r>
            <a:endParaRPr lang="es-ES" sz="5400" b="1" cap="none" spc="0" dirty="0">
              <a:ln w="12700">
                <a:noFill/>
                <a:prstDash val="solid"/>
              </a:ln>
              <a:solidFill>
                <a:schemeClr val="bg2">
                  <a:tint val="85000"/>
                  <a:satMod val="155000"/>
                </a:schemeClr>
              </a:solidFill>
              <a:effectLst/>
              <a:latin typeface="Soberana Titular" pitchFamily="50"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000" b="0"/>
            </a:lvl1pPr>
          </a:lstStyle>
          <a:p>
            <a:r>
              <a:rPr lang="es-ES" dirty="0"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ormAutofit/>
          </a:bodyPr>
          <a:lstStyle>
            <a:lvl1pPr>
              <a:defRPr sz="1800"/>
            </a:lvl1pPr>
            <a:lvl2pPr>
              <a:defRPr sz="14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cxnSp>
        <p:nvCxnSpPr>
          <p:cNvPr id="7" name="6 Conector recto"/>
          <p:cNvCxnSpPr/>
          <p:nvPr userDrawn="1"/>
        </p:nvCxnSpPr>
        <p:spPr>
          <a:xfrm>
            <a:off x="0" y="1700808"/>
            <a:ext cx="9144000" cy="0"/>
          </a:xfrm>
          <a:prstGeom prst="line">
            <a:avLst/>
          </a:prstGeom>
          <a:ln w="47625">
            <a:solidFill>
              <a:srgbClr val="BB39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ormAutofit/>
          </a:bodyPr>
          <a:lstStyle>
            <a:lvl1pPr>
              <a:defRPr sz="1800"/>
            </a:lvl1pPr>
            <a:lvl2pPr>
              <a:defRPr sz="1400"/>
            </a:lvl2pPr>
            <a:lvl3pPr>
              <a:defRPr sz="1400"/>
            </a:lvl3pPr>
            <a:lvl4pPr>
              <a:defRPr sz="1200"/>
            </a:lvl4pPr>
            <a:lvl5pPr>
              <a:defRPr sz="12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5" name="Title 1"/>
          <p:cNvSpPr txBox="1">
            <a:spLocks/>
          </p:cNvSpPr>
          <p:nvPr userDrawn="1"/>
        </p:nvSpPr>
        <p:spPr>
          <a:xfrm>
            <a:off x="457200" y="188640"/>
            <a:ext cx="8229600" cy="141156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2400" kern="1200">
                <a:solidFill>
                  <a:srgbClr val="4F5477"/>
                </a:solidFill>
                <a:effectLst>
                  <a:outerShdw blurRad="63500" dist="38100" dir="5400000" algn="t" rotWithShape="0">
                    <a:prstClr val="black">
                      <a:alpha val="25000"/>
                    </a:prstClr>
                  </a:outerShdw>
                </a:effectLst>
                <a:latin typeface="Soberana Titular" pitchFamily="50" charset="0"/>
                <a:ea typeface="+mj-ea"/>
                <a:cs typeface="+mj-cs"/>
              </a:defRPr>
            </a:lvl1pPr>
          </a:lstStyle>
          <a:p>
            <a:r>
              <a:rPr lang="es-ES" dirty="0" smtClean="0"/>
              <a:t>Contenido</a:t>
            </a:r>
            <a:endParaRPr lang="en-US" dirty="0"/>
          </a:p>
        </p:txBody>
      </p:sp>
      <p:sp>
        <p:nvSpPr>
          <p:cNvPr id="3" name="Content Placeholder 2"/>
          <p:cNvSpPr>
            <a:spLocks noGrp="1"/>
          </p:cNvSpPr>
          <p:nvPr>
            <p:ph idx="1"/>
          </p:nvPr>
        </p:nvSpPr>
        <p:spPr>
          <a:xfrm>
            <a:off x="1331640" y="1844824"/>
            <a:ext cx="6408712" cy="4032448"/>
          </a:xfrm>
        </p:spPr>
        <p:txBody>
          <a:bodyPr anchor="ctr" anchorCtr="0"/>
          <a:lstStyle>
            <a:lvl1pPr marL="457200" indent="-457200">
              <a:lnSpc>
                <a:spcPct val="125000"/>
              </a:lnSpc>
              <a:spcBef>
                <a:spcPts val="600"/>
              </a:spcBef>
              <a:spcAft>
                <a:spcPts val="0"/>
              </a:spcAft>
              <a:buFont typeface="+mj-lt"/>
              <a:buAutoNum type="arabicPeriod"/>
              <a:defRPr>
                <a:solidFill>
                  <a:schemeClr val="tx1">
                    <a:lumMod val="75000"/>
                    <a:lumOff val="25000"/>
                  </a:schemeClr>
                </a:solidFill>
              </a:defRPr>
            </a:lvl1pPr>
            <a:lvl2pPr marL="742950" indent="-285750">
              <a:lnSpc>
                <a:spcPct val="125000"/>
              </a:lnSpc>
              <a:spcBef>
                <a:spcPts val="600"/>
              </a:spcBef>
              <a:spcAft>
                <a:spcPts val="0"/>
              </a:spcAft>
              <a:buFont typeface="Wingdings" pitchFamily="2" charset="2"/>
              <a:buChar cha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vl6pPr>
              <a:defRPr/>
            </a:lvl6pPr>
            <a:lvl7pPr>
              <a:defRPr/>
            </a:lvl7pPr>
            <a:lvl8pPr>
              <a:defRPr/>
            </a:lvl8pPr>
            <a:lvl9pPr>
              <a:buFont typeface="Arial" pitchFamily="34" charset="0"/>
              <a:buChar char="•"/>
              <a:defRPr/>
            </a:lvl9pPr>
          </a:lstStyle>
          <a:p>
            <a:pPr lvl="0"/>
            <a:r>
              <a:rPr lang="es-ES" dirty="0" smtClean="0"/>
              <a:t>Haga clic para modificar el estilo de texto del patrón</a:t>
            </a:r>
          </a:p>
          <a:p>
            <a:pPr lvl="1"/>
            <a:r>
              <a:rPr lang="es-ES" dirty="0" smtClean="0"/>
              <a:t>Segundo nivel</a:t>
            </a:r>
          </a:p>
        </p:txBody>
      </p:sp>
      <p:cxnSp>
        <p:nvCxnSpPr>
          <p:cNvPr id="8" name="7 Conector recto"/>
          <p:cNvCxnSpPr/>
          <p:nvPr userDrawn="1"/>
        </p:nvCxnSpPr>
        <p:spPr>
          <a:xfrm>
            <a:off x="0" y="1700808"/>
            <a:ext cx="9144000" cy="0"/>
          </a:xfrm>
          <a:prstGeom prst="line">
            <a:avLst/>
          </a:prstGeom>
          <a:ln w="47625">
            <a:solidFill>
              <a:srgbClr val="BB39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411560"/>
          </a:xfrm>
        </p:spPr>
        <p:txBody>
          <a:bodyPr/>
          <a:lstStyle>
            <a:lvl1pPr algn="l">
              <a:lnSpc>
                <a:spcPct val="100000"/>
              </a:lnSpc>
              <a:defRPr sz="2400">
                <a:solidFill>
                  <a:srgbClr val="4F5477"/>
                </a:solidFill>
                <a:latin typeface="Soberana Titular" pitchFamily="50" charset="0"/>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457200" y="1844824"/>
            <a:ext cx="8229600" cy="4464496"/>
          </a:xfrm>
        </p:spPr>
        <p:txBody>
          <a:bodyPr/>
          <a:lstStyle>
            <a:lvl1pPr>
              <a:lnSpc>
                <a:spcPct val="112000"/>
              </a:lnSpc>
              <a:defRPr sz="1800">
                <a:solidFill>
                  <a:schemeClr val="tx1">
                    <a:lumMod val="75000"/>
                    <a:lumOff val="25000"/>
                  </a:schemeClr>
                </a:solidFill>
              </a:defRPr>
            </a:lvl1pPr>
            <a:lvl2pPr>
              <a:lnSpc>
                <a:spcPct val="112000"/>
              </a:lnSpc>
              <a:defRPr>
                <a:solidFill>
                  <a:schemeClr val="tx1">
                    <a:lumMod val="75000"/>
                    <a:lumOff val="25000"/>
                  </a:schemeClr>
                </a:solidFill>
              </a:defRPr>
            </a:lvl2pPr>
            <a:lvl3pPr>
              <a:lnSpc>
                <a:spcPct val="112000"/>
              </a:lnSpc>
              <a:defRPr>
                <a:solidFill>
                  <a:schemeClr val="tx1">
                    <a:lumMod val="75000"/>
                    <a:lumOff val="25000"/>
                  </a:schemeClr>
                </a:solidFill>
              </a:defRPr>
            </a:lvl3pPr>
            <a:lvl4pPr>
              <a:lnSpc>
                <a:spcPct val="112000"/>
              </a:lnSpc>
              <a:defRPr>
                <a:solidFill>
                  <a:schemeClr val="tx1">
                    <a:lumMod val="75000"/>
                    <a:lumOff val="25000"/>
                  </a:schemeClr>
                </a:solidFill>
              </a:defRPr>
            </a:lvl4pPr>
            <a:lvl5pPr>
              <a:lnSpc>
                <a:spcPct val="112000"/>
              </a:lnSpc>
              <a:defRPr>
                <a:solidFill>
                  <a:schemeClr val="tx1">
                    <a:lumMod val="75000"/>
                    <a:lumOff val="25000"/>
                  </a:schemeClr>
                </a:solidFill>
              </a:defRPr>
            </a:lvl5pPr>
            <a:lvl6pPr>
              <a:defRPr/>
            </a:lvl6pPr>
            <a:lvl7pPr>
              <a:defRPr/>
            </a:lvl7pPr>
            <a:lvl8pPr>
              <a:defRPr/>
            </a:lvl8pPr>
            <a:lvl9pPr>
              <a:buFont typeface="Arial" pitchFamily="34" charset="0"/>
              <a:buChar char="•"/>
              <a:defRPr/>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cxnSp>
        <p:nvCxnSpPr>
          <p:cNvPr id="8" name="7 Conector recto"/>
          <p:cNvCxnSpPr/>
          <p:nvPr userDrawn="1"/>
        </p:nvCxnSpPr>
        <p:spPr>
          <a:xfrm>
            <a:off x="0" y="1700808"/>
            <a:ext cx="9144000" cy="0"/>
          </a:xfrm>
          <a:prstGeom prst="line">
            <a:avLst/>
          </a:prstGeom>
          <a:ln w="47625">
            <a:solidFill>
              <a:srgbClr val="BB39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10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2600" kern="1200" dirty="0">
                <a:solidFill>
                  <a:srgbClr val="4F5477"/>
                </a:solidFill>
                <a:effectLst>
                  <a:outerShdw blurRad="63500" dist="38100" dir="5400000" algn="t" rotWithShape="0">
                    <a:prstClr val="black">
                      <a:alpha val="25000"/>
                    </a:prstClr>
                  </a:outerShdw>
                </a:effectLst>
                <a:latin typeface="Soberana Titular" pitchFamily="50" charset="0"/>
                <a:ea typeface="+mj-ea"/>
                <a:cs typeface="+mj-cs"/>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grpSp>
        <p:nvGrpSpPr>
          <p:cNvPr id="8" name="7 Grupo"/>
          <p:cNvGrpSpPr/>
          <p:nvPr userDrawn="1"/>
        </p:nvGrpSpPr>
        <p:grpSpPr>
          <a:xfrm>
            <a:off x="1622780" y="1268760"/>
            <a:ext cx="5829539" cy="887483"/>
            <a:chOff x="1622780" y="1268760"/>
            <a:chExt cx="5829539" cy="887483"/>
          </a:xfrm>
        </p:grpSpPr>
        <p:pic>
          <p:nvPicPr>
            <p:cNvPr id="9" name="Imagen 9" descr="logoSHCP_hoz.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2780" y="1268760"/>
              <a:ext cx="2589181" cy="88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userDrawn="1"/>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90000" contrast="100000"/>
                      </a14:imgEffect>
                    </a14:imgLayer>
                  </a14:imgProps>
                </a:ext>
              </a:extLst>
            </a:blip>
            <a:stretch>
              <a:fillRect/>
            </a:stretch>
          </p:blipFill>
          <p:spPr bwMode="auto">
            <a:xfrm>
              <a:off x="5508104" y="1476575"/>
              <a:ext cx="1944215" cy="473801"/>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844824"/>
            <a:ext cx="4038600" cy="4464496"/>
          </a:xfrm>
        </p:spPr>
        <p:txBody>
          <a:bodyPr>
            <a:normAutofit/>
          </a:bodyPr>
          <a:lstStyle>
            <a:lvl1pPr>
              <a:defRPr sz="20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9" name="Content Placeholder 8"/>
          <p:cNvSpPr>
            <a:spLocks noGrp="1"/>
          </p:cNvSpPr>
          <p:nvPr>
            <p:ph sz="quarter" idx="13"/>
          </p:nvPr>
        </p:nvSpPr>
        <p:spPr>
          <a:xfrm>
            <a:off x="365760" y="1844840"/>
            <a:ext cx="4041648" cy="4464809"/>
          </a:xfrm>
        </p:spPr>
        <p:txBody>
          <a:bodyPr>
            <a:normAutofit/>
          </a:bodyPr>
          <a:lstStyle>
            <a:lvl1pPr>
              <a:defRPr sz="1800"/>
            </a:lvl1pPr>
            <a:lvl2pPr>
              <a:defRPr sz="14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cxnSp>
        <p:nvCxnSpPr>
          <p:cNvPr id="8" name="7 Conector recto"/>
          <p:cNvCxnSpPr/>
          <p:nvPr userDrawn="1"/>
        </p:nvCxnSpPr>
        <p:spPr>
          <a:xfrm>
            <a:off x="0" y="1700808"/>
            <a:ext cx="9144000" cy="0"/>
          </a:xfrm>
          <a:prstGeom prst="line">
            <a:avLst/>
          </a:prstGeom>
          <a:ln w="47625">
            <a:solidFill>
              <a:srgbClr val="BB39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916832"/>
            <a:ext cx="4040188" cy="609600"/>
          </a:xfrm>
        </p:spPr>
        <p:txBody>
          <a:bodyPr anchor="b">
            <a:noAutofit/>
          </a:bodyPr>
          <a:lstStyle>
            <a:lvl1pPr marL="0" indent="0" algn="ctr">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5" name="Text Placeholder 4"/>
          <p:cNvSpPr>
            <a:spLocks noGrp="1"/>
          </p:cNvSpPr>
          <p:nvPr>
            <p:ph type="body" sz="quarter" idx="3"/>
          </p:nvPr>
        </p:nvSpPr>
        <p:spPr>
          <a:xfrm>
            <a:off x="4648200" y="1916832"/>
            <a:ext cx="4041775" cy="609600"/>
          </a:xfrm>
        </p:spPr>
        <p:txBody>
          <a:bodyPr anchor="b">
            <a:noAutofit/>
          </a:bodyPr>
          <a:lstStyle>
            <a:lvl1pPr marL="0" indent="0" algn="ctr">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Content Placeholder 10"/>
          <p:cNvSpPr>
            <a:spLocks noGrp="1"/>
          </p:cNvSpPr>
          <p:nvPr>
            <p:ph sz="quarter" idx="13"/>
          </p:nvPr>
        </p:nvSpPr>
        <p:spPr>
          <a:xfrm>
            <a:off x="457200" y="2636912"/>
            <a:ext cx="4041648" cy="3744416"/>
          </a:xfrm>
        </p:spPr>
        <p:txBody>
          <a:bodyPr>
            <a:normAutofit/>
          </a:bodyPr>
          <a:lstStyle>
            <a:lvl1pPr>
              <a:defRPr sz="1600"/>
            </a:lvl1pPr>
            <a:lvl2pPr>
              <a:defRPr sz="1200"/>
            </a:lvl2pPr>
            <a:lvl3pPr>
              <a:defRPr sz="1200"/>
            </a:lvl3pPr>
            <a:lvl4pPr>
              <a:defRPr sz="1100"/>
            </a:lvl4pPr>
            <a:lvl5pPr>
              <a:defRPr sz="11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3" name="Content Placeholder 12"/>
          <p:cNvSpPr>
            <a:spLocks noGrp="1"/>
          </p:cNvSpPr>
          <p:nvPr>
            <p:ph sz="quarter" idx="14"/>
          </p:nvPr>
        </p:nvSpPr>
        <p:spPr>
          <a:xfrm>
            <a:off x="4672584" y="2636899"/>
            <a:ext cx="4041648" cy="3743991"/>
          </a:xfrm>
        </p:spPr>
        <p:txBody>
          <a:bodyPr>
            <a:normAutofit/>
          </a:bodyPr>
          <a:lstStyle>
            <a:lvl1pPr>
              <a:defRPr sz="1600"/>
            </a:lvl1pPr>
            <a:lvl2pPr>
              <a:defRPr sz="1200"/>
            </a:lvl2pPr>
            <a:lvl3pPr>
              <a:defRPr sz="1200"/>
            </a:lvl3pPr>
            <a:lvl4pPr>
              <a:defRPr sz="1100"/>
            </a:lvl4pPr>
            <a:lvl5pPr>
              <a:defRPr sz="11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cxnSp>
        <p:nvCxnSpPr>
          <p:cNvPr id="10" name="9 Conector recto"/>
          <p:cNvCxnSpPr/>
          <p:nvPr userDrawn="1"/>
        </p:nvCxnSpPr>
        <p:spPr>
          <a:xfrm>
            <a:off x="0" y="1700808"/>
            <a:ext cx="9144000" cy="0"/>
          </a:xfrm>
          <a:prstGeom prst="line">
            <a:avLst/>
          </a:prstGeom>
          <a:ln w="47625">
            <a:solidFill>
              <a:srgbClr val="BB39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cxnSp>
        <p:nvCxnSpPr>
          <p:cNvPr id="6" name="5 Conector recto"/>
          <p:cNvCxnSpPr/>
          <p:nvPr userDrawn="1"/>
        </p:nvCxnSpPr>
        <p:spPr>
          <a:xfrm>
            <a:off x="0" y="1700808"/>
            <a:ext cx="9144000" cy="0"/>
          </a:xfrm>
          <a:prstGeom prst="line">
            <a:avLst/>
          </a:prstGeom>
          <a:ln w="47625">
            <a:solidFill>
              <a:srgbClr val="BB39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10172"/>
          </a:xfrm>
        </p:spPr>
        <p:txBody>
          <a:bodyPr anchor="b"/>
          <a:lstStyle>
            <a:lvl1pPr algn="ctr">
              <a:lnSpc>
                <a:spcPct val="100000"/>
              </a:lnSpc>
              <a:defRPr sz="2000" b="0">
                <a:effectLst>
                  <a:outerShdw blurRad="50800" dist="25400" dir="5400000" algn="t" rotWithShape="0">
                    <a:prstClr val="black">
                      <a:alpha val="25000"/>
                    </a:prstClr>
                  </a:outerShdw>
                </a:effectLst>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Text Placeholder 3"/>
          <p:cNvSpPr>
            <a:spLocks noGrp="1"/>
          </p:cNvSpPr>
          <p:nvPr>
            <p:ph type="body" sz="half" idx="2"/>
          </p:nvPr>
        </p:nvSpPr>
        <p:spPr>
          <a:xfrm>
            <a:off x="5907087" y="2564904"/>
            <a:ext cx="3008313" cy="3561259"/>
          </a:xfrm>
        </p:spPr>
        <p:txBody>
          <a:bodyPr>
            <a:normAutofit/>
          </a:bodyPr>
          <a:lstStyle>
            <a:lvl1pPr marL="0" indent="0" algn="ctr">
              <a:lnSpc>
                <a:spcPct val="125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cxnSp>
        <p:nvCxnSpPr>
          <p:cNvPr id="8" name="7 Conector recto"/>
          <p:cNvCxnSpPr/>
          <p:nvPr userDrawn="1"/>
        </p:nvCxnSpPr>
        <p:spPr>
          <a:xfrm>
            <a:off x="5796136" y="2420888"/>
            <a:ext cx="3347864" cy="0"/>
          </a:xfrm>
          <a:prstGeom prst="line">
            <a:avLst/>
          </a:prstGeom>
          <a:ln w="47625">
            <a:solidFill>
              <a:srgbClr val="BB39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1483568"/>
          </a:xfrm>
          <a:prstGeom prst="rect">
            <a:avLst/>
          </a:prstGeom>
        </p:spPr>
        <p:txBody>
          <a:bodyPr vert="horz" lIns="91440" tIns="45720" rIns="91440" bIns="45720" rtlCol="0" anchor="b">
            <a:no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457200" y="1844824"/>
            <a:ext cx="8229600" cy="4536504"/>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sp>
        <p:nvSpPr>
          <p:cNvPr id="9" name="8 Rectángulo"/>
          <p:cNvSpPr/>
          <p:nvPr userDrawn="1"/>
        </p:nvSpPr>
        <p:spPr>
          <a:xfrm>
            <a:off x="0" y="6453336"/>
            <a:ext cx="9144000" cy="404664"/>
          </a:xfrm>
          <a:prstGeom prst="rect">
            <a:avLst/>
          </a:prstGeom>
          <a:solidFill>
            <a:schemeClr val="tx1">
              <a:lumMod val="50000"/>
              <a:lumOff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Rectángulo"/>
          <p:cNvSpPr/>
          <p:nvPr userDrawn="1"/>
        </p:nvSpPr>
        <p:spPr>
          <a:xfrm>
            <a:off x="3383868" y="6610066"/>
            <a:ext cx="2376264" cy="91205"/>
          </a:xfrm>
          <a:prstGeom prst="rect">
            <a:avLst/>
          </a:prstGeom>
          <a:noFill/>
          <a:effectLst>
            <a:outerShdw blurRad="50800" dist="38100" dir="2700000" algn="tl" rotWithShape="0">
              <a:prstClr val="black">
                <a:alpha val="40000"/>
              </a:prstClr>
            </a:outerShdw>
          </a:effectLst>
        </p:spPr>
        <p:txBody>
          <a:bodyPr wrap="none" lIns="91440" tIns="45720" rIns="91440" bIns="45720">
            <a:prstTxWarp prst="textPlain">
              <a:avLst/>
            </a:prstTxWarp>
            <a:spAutoFit/>
          </a:bodyPr>
          <a:lstStyle/>
          <a:p>
            <a:pPr algn="ctr"/>
            <a:r>
              <a:rPr lang="es-ES" sz="5400" b="1" cap="none" spc="0" dirty="0" smtClean="0">
                <a:ln w="12700">
                  <a:noFill/>
                  <a:prstDash val="solid"/>
                </a:ln>
                <a:solidFill>
                  <a:schemeClr val="bg2">
                    <a:tint val="85000"/>
                    <a:satMod val="155000"/>
                  </a:schemeClr>
                </a:solidFill>
                <a:effectLst/>
                <a:latin typeface="Soberana Titular" pitchFamily="50" charset="0"/>
              </a:rPr>
              <a:t>Comisión</a:t>
            </a:r>
            <a:r>
              <a:rPr lang="es-ES" sz="5400" b="1" cap="none" spc="0" baseline="0" dirty="0" smtClean="0">
                <a:ln w="12700">
                  <a:noFill/>
                  <a:prstDash val="solid"/>
                </a:ln>
                <a:solidFill>
                  <a:schemeClr val="bg2">
                    <a:tint val="85000"/>
                    <a:satMod val="155000"/>
                  </a:schemeClr>
                </a:solidFill>
                <a:effectLst/>
                <a:latin typeface="Soberana Titular" pitchFamily="50" charset="0"/>
              </a:rPr>
              <a:t> Nacional de Seguros y Fianzas</a:t>
            </a:r>
            <a:endParaRPr lang="es-ES" sz="5400" b="1" cap="none" spc="0" dirty="0">
              <a:ln w="12700">
                <a:noFill/>
                <a:prstDash val="solid"/>
              </a:ln>
              <a:solidFill>
                <a:schemeClr val="bg2">
                  <a:tint val="85000"/>
                  <a:satMod val="155000"/>
                </a:schemeClr>
              </a:solidFill>
              <a:effectLst/>
              <a:latin typeface="Soberana Titular" pitchFamily="50"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914400" rtl="0" eaLnBrk="1" latinLnBrk="0" hangingPunct="1">
        <a:lnSpc>
          <a:spcPct val="100000"/>
        </a:lnSpc>
        <a:spcBef>
          <a:spcPct val="0"/>
        </a:spcBef>
        <a:buNone/>
        <a:defRPr sz="2400" kern="1200">
          <a:solidFill>
            <a:srgbClr val="4F5477"/>
          </a:solidFill>
          <a:effectLst>
            <a:outerShdw blurRad="63500" dist="38100" dir="5400000" algn="t" rotWithShape="0">
              <a:prstClr val="black">
                <a:alpha val="25000"/>
              </a:prstClr>
            </a:outerShdw>
          </a:effectLst>
          <a:latin typeface="Soberana Titular"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75000"/>
              <a:lumOff val="25000"/>
            </a:schemeClr>
          </a:solidFill>
          <a:latin typeface="Soberana Sans" pitchFamily="50" charset="0"/>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Soberana Sans" pitchFamily="50"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Soberana Sans" pitchFamily="50" charset="0"/>
          <a:ea typeface="+mn-ea"/>
          <a:cs typeface="+mn-cs"/>
        </a:defRPr>
      </a:lvl3pPr>
      <a:lvl4pPr marL="1600200" indent="-228600" algn="l" defTabSz="914400" rtl="0" eaLnBrk="1" latinLnBrk="0" hangingPunct="1">
        <a:spcBef>
          <a:spcPct val="20000"/>
        </a:spcBef>
        <a:buFont typeface="Courier New" pitchFamily="49" charset="0"/>
        <a:buChar char="o"/>
        <a:defRPr sz="1400" kern="1200">
          <a:solidFill>
            <a:schemeClr val="tx1">
              <a:lumMod val="75000"/>
              <a:lumOff val="25000"/>
            </a:schemeClr>
          </a:solidFill>
          <a:latin typeface="Soberana Sans" pitchFamily="50"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75000"/>
              <a:lumOff val="25000"/>
            </a:schemeClr>
          </a:solidFill>
          <a:latin typeface="Soberana Sans" pitchFamily="50"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file:///C:\Documents%20and%20Settings\PEscorcia\Configuraci&#243;n%20local\Temp\notesFEC990\PCIS-Anexo%2010%20(10.01.2005).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file:///C:\Documents%20and%20Settings\PEscorcia\Configuraci&#243;n%20local\Temp\notesFEC990\PCIS-Anexo%2011%20(10.01.2005).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file:///C:\Documents%20and%20Settings\PEscorcia\Configuraci&#243;n%20local\Temp\notesFEC990\PCIS-Anexo%2012%20(10.01.2005).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file:///C:\Documents%20and%20Settings\PEscorcia\Configuraci&#243;n%20local\Temp\notesFEC990\PCIS-Anexo%2013%20(10.01.2005).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file:///C:\Documents%20and%20Settings\PEscorcia\Configuraci&#243;n%20local\Temp\notesFEC990\PCIS-Anexo%2014%20(10.01.2005).pdf"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file:///C:\Documents%20and%20Settings\PEscorcia\Configuraci&#243;n%20local\Temp\notesFEC990\PCIS-Anexo%2017%20(10.01.2005).pdf" TargetMode="External"/><Relationship Id="rId5" Type="http://schemas.openxmlformats.org/officeDocument/2006/relationships/hyperlink" Target="file:///C:\Documents%20and%20Settings\PEscorcia\Configuraci&#243;n%20local\Temp\notesFEC990\PCIS-Anexo%2016%20(10.01.2005).pdf" TargetMode="External"/><Relationship Id="rId4" Type="http://schemas.openxmlformats.org/officeDocument/2006/relationships/hyperlink" Target="file:///C:\Documents%20and%20Settings\PEscorcia\Configuraci&#243;n%20local\Temp\notesFEC990\PCIS-Anexo%2015%20(10.01.2005).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file:///C:\Documents%20and%20Settings\PEscorcia\Configuraci&#243;n%20local\Temp\notesFEC990\PCIS-Anexo%2018%20(10.01.2005).pdf"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5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chart" Target="../charts/chart10.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png"/><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9.xml"/><Relationship Id="rId7" Type="http://schemas.openxmlformats.org/officeDocument/2006/relationships/oleObject" Target="../embeddings/Microsoft_Excel_97-2003_Worksheet2.xls"/><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5.pn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3" y="5141565"/>
            <a:ext cx="7772400" cy="807715"/>
          </a:xfrm>
        </p:spPr>
        <p:txBody>
          <a:bodyPr/>
          <a:lstStyle/>
          <a:p>
            <a:r>
              <a:rPr lang="es-MX" dirty="0" smtClean="0"/>
              <a:t>ASSAL 2013</a:t>
            </a:r>
            <a:endParaRPr lang="es-MX" dirty="0"/>
          </a:p>
        </p:txBody>
      </p:sp>
      <p:sp>
        <p:nvSpPr>
          <p:cNvPr id="5" name="4 Marcador de texto"/>
          <p:cNvSpPr>
            <a:spLocks noGrp="1"/>
          </p:cNvSpPr>
          <p:nvPr>
            <p:ph type="body" idx="1"/>
          </p:nvPr>
        </p:nvSpPr>
        <p:spPr>
          <a:xfrm>
            <a:off x="722313" y="3377233"/>
            <a:ext cx="7772400" cy="1131887"/>
          </a:xfrm>
        </p:spPr>
        <p:txBody>
          <a:bodyPr/>
          <a:lstStyle/>
          <a:p>
            <a:r>
              <a:rPr lang="es-MX" sz="2600" dirty="0">
                <a:solidFill>
                  <a:srgbClr val="4F5477"/>
                </a:solidFill>
                <a:effectLst>
                  <a:outerShdw blurRad="63500" dist="38100" dir="5400000" algn="t" rotWithShape="0">
                    <a:prstClr val="black">
                      <a:alpha val="25000"/>
                    </a:prstClr>
                  </a:outerShdw>
                </a:effectLst>
                <a:latin typeface="Soberana Titular" pitchFamily="50" charset="0"/>
                <a:ea typeface="+mj-ea"/>
                <a:cs typeface="+mj-cs"/>
              </a:rPr>
              <a:t>ESTADISTICAS</a:t>
            </a:r>
            <a:r>
              <a:rPr lang="es-MX" sz="2600" dirty="0"/>
              <a:t> </a:t>
            </a:r>
            <a:r>
              <a:rPr lang="es-MX" sz="2600" dirty="0">
                <a:solidFill>
                  <a:srgbClr val="4F5477"/>
                </a:solidFill>
                <a:effectLst>
                  <a:outerShdw blurRad="63500" dist="38100" dir="5400000" algn="t" rotWithShape="0">
                    <a:prstClr val="black">
                      <a:alpha val="25000"/>
                    </a:prstClr>
                  </a:outerShdw>
                </a:effectLst>
                <a:latin typeface="Soberana Titular" pitchFamily="50" charset="0"/>
                <a:ea typeface="+mj-ea"/>
                <a:cs typeface="+mj-cs"/>
              </a:rPr>
              <a:t>Y VIGILANCIA</a:t>
            </a:r>
          </a:p>
          <a:p>
            <a:r>
              <a:rPr lang="es-MX" sz="1600" dirty="0" smtClean="0"/>
              <a:t>Experiencias con respecto al monitoreo de la industria de seguros</a:t>
            </a:r>
          </a:p>
        </p:txBody>
      </p:sp>
    </p:spTree>
    <p:extLst>
      <p:ext uri="{BB962C8B-B14F-4D97-AF65-F5344CB8AC3E}">
        <p14:creationId xmlns:p14="http://schemas.microsoft.com/office/powerpoint/2010/main" val="247660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title"/>
          </p:nvPr>
        </p:nvSpPr>
        <p:spPr/>
        <p:txBody>
          <a:bodyPr/>
          <a:lstStyle/>
          <a:p>
            <a:r>
              <a:rPr lang="es-MX" dirty="0"/>
              <a:t>Información Recopilada</a:t>
            </a:r>
            <a:r>
              <a:rPr lang="es-MX" dirty="0" smtClean="0"/>
              <a:t/>
            </a:r>
            <a:br>
              <a:rPr lang="es-MX" dirty="0" smtClean="0"/>
            </a:br>
            <a:r>
              <a:rPr lang="es-MX" sz="1800" dirty="0"/>
              <a:t>descripción de los Reportes regulatorios</a:t>
            </a:r>
            <a:endParaRPr lang="es-ES" sz="1800" dirty="0" smtClean="0"/>
          </a:p>
        </p:txBody>
      </p:sp>
      <p:sp>
        <p:nvSpPr>
          <p:cNvPr id="4" name="3 CuadroTexto"/>
          <p:cNvSpPr txBox="1"/>
          <p:nvPr/>
        </p:nvSpPr>
        <p:spPr>
          <a:xfrm>
            <a:off x="323528" y="1835532"/>
            <a:ext cx="2355132" cy="369332"/>
          </a:xfrm>
          <a:prstGeom prst="rect">
            <a:avLst/>
          </a:prstGeom>
          <a:solidFill>
            <a:schemeClr val="accent5">
              <a:lumMod val="20000"/>
              <a:lumOff val="80000"/>
            </a:schemeClr>
          </a:solidFill>
          <a:ln>
            <a:solidFill>
              <a:schemeClr val="accent5"/>
            </a:solidFill>
          </a:ln>
        </p:spPr>
        <p:txBody>
          <a:bodyPr wrap="none" rtlCol="0">
            <a:spAutoFit/>
          </a:bodyPr>
          <a:lstStyle/>
          <a:p>
            <a:r>
              <a:rPr lang="es-MX" dirty="0" smtClean="0">
                <a:solidFill>
                  <a:srgbClr val="4F5477"/>
                </a:solidFill>
                <a:latin typeface="Soberana Sans Light" pitchFamily="50" charset="0"/>
              </a:rPr>
              <a:t>Estados  Financieros</a:t>
            </a:r>
            <a:endParaRPr lang="es-MX" dirty="0">
              <a:solidFill>
                <a:srgbClr val="4F5477"/>
              </a:solidFill>
              <a:latin typeface="Soberana Sans Light" pitchFamily="50" charset="0"/>
            </a:endParaRPr>
          </a:p>
        </p:txBody>
      </p:sp>
      <p:sp>
        <p:nvSpPr>
          <p:cNvPr id="5" name="4 CuadroTexto"/>
          <p:cNvSpPr txBox="1"/>
          <p:nvPr/>
        </p:nvSpPr>
        <p:spPr>
          <a:xfrm>
            <a:off x="235263" y="2226350"/>
            <a:ext cx="8503705" cy="338554"/>
          </a:xfrm>
          <a:prstGeom prst="rect">
            <a:avLst/>
          </a:prstGeom>
          <a:noFill/>
        </p:spPr>
        <p:txBody>
          <a:bodyPr wrap="square" rtlCol="0">
            <a:spAutoFit/>
          </a:bodyPr>
          <a:lstStyle/>
          <a:p>
            <a:pPr algn="just"/>
            <a:r>
              <a:rPr lang="es-MX" sz="1600" dirty="0">
                <a:solidFill>
                  <a:srgbClr val="4F5477"/>
                </a:solidFill>
                <a:latin typeface="Soberana Sans Light" pitchFamily="50" charset="0"/>
              </a:rPr>
              <a:t>Ejemplo de nivel de desglose de cuentas de Balance</a:t>
            </a:r>
          </a:p>
        </p:txBody>
      </p:sp>
      <p:sp>
        <p:nvSpPr>
          <p:cNvPr id="6" name="5 CuadroTexto"/>
          <p:cNvSpPr txBox="1"/>
          <p:nvPr/>
        </p:nvSpPr>
        <p:spPr>
          <a:xfrm>
            <a:off x="543469" y="2545159"/>
            <a:ext cx="1920526" cy="307777"/>
          </a:xfrm>
          <a:prstGeom prst="rect">
            <a:avLst/>
          </a:prstGeom>
          <a:noFill/>
        </p:spPr>
        <p:txBody>
          <a:bodyPr wrap="none" rtlCol="0">
            <a:spAutoFit/>
          </a:bodyPr>
          <a:lstStyle/>
          <a:p>
            <a:r>
              <a:rPr lang="es-MX" sz="1400" dirty="0" smtClean="0">
                <a:solidFill>
                  <a:srgbClr val="C00000"/>
                </a:solidFill>
                <a:latin typeface="Soberana Sans Light" pitchFamily="50" charset="0"/>
              </a:rPr>
              <a:t>Cuenta  del   Balance</a:t>
            </a:r>
            <a:endParaRPr lang="es-MX" sz="1400" dirty="0">
              <a:solidFill>
                <a:srgbClr val="C00000"/>
              </a:solidFill>
              <a:latin typeface="Soberana Sans Light" pitchFamily="50"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12" y="2894281"/>
            <a:ext cx="39528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5076056" y="4273351"/>
            <a:ext cx="3384709" cy="307777"/>
          </a:xfrm>
          <a:prstGeom prst="rect">
            <a:avLst/>
          </a:prstGeom>
          <a:noFill/>
        </p:spPr>
        <p:txBody>
          <a:bodyPr wrap="none" rtlCol="0">
            <a:spAutoFit/>
          </a:bodyPr>
          <a:lstStyle/>
          <a:p>
            <a:r>
              <a:rPr lang="es-MX" sz="1400" dirty="0" smtClean="0">
                <a:solidFill>
                  <a:srgbClr val="C00000"/>
                </a:solidFill>
                <a:latin typeface="Soberana Sans Light" pitchFamily="50" charset="0"/>
              </a:rPr>
              <a:t>Balance.  </a:t>
            </a:r>
            <a:r>
              <a:rPr lang="es-MX" sz="1400" dirty="0" err="1" smtClean="0">
                <a:solidFill>
                  <a:srgbClr val="C00000"/>
                </a:solidFill>
                <a:latin typeface="Soberana Sans Light" pitchFamily="50" charset="0"/>
              </a:rPr>
              <a:t>subsubcuentas</a:t>
            </a:r>
            <a:r>
              <a:rPr lang="es-MX" sz="1400" dirty="0" smtClean="0">
                <a:solidFill>
                  <a:srgbClr val="C00000"/>
                </a:solidFill>
                <a:latin typeface="Soberana Sans Light" pitchFamily="50" charset="0"/>
              </a:rPr>
              <a:t>  de afectación </a:t>
            </a:r>
            <a:endParaRPr lang="es-MX" sz="1400" dirty="0">
              <a:solidFill>
                <a:srgbClr val="C00000"/>
              </a:solidFill>
              <a:latin typeface="Soberana Sans Light" pitchFamily="50"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4812207"/>
            <a:ext cx="44005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4355976" y="3710184"/>
            <a:ext cx="774571" cy="307777"/>
          </a:xfrm>
          <a:prstGeom prst="rect">
            <a:avLst/>
          </a:prstGeom>
          <a:noFill/>
          <a:ln w="25400">
            <a:noFill/>
          </a:ln>
        </p:spPr>
        <p:txBody>
          <a:bodyPr wrap="none" rtlCol="0">
            <a:spAutoFit/>
          </a:bodyPr>
          <a:lstStyle/>
          <a:p>
            <a:r>
              <a:rPr lang="es-MX" sz="1400" dirty="0">
                <a:solidFill>
                  <a:srgbClr val="4F5477"/>
                </a:solidFill>
                <a:latin typeface="Soberana Sans Light" pitchFamily="50" charset="0"/>
              </a:rPr>
              <a:t>Cuenta</a:t>
            </a:r>
          </a:p>
        </p:txBody>
      </p:sp>
      <p:sp>
        <p:nvSpPr>
          <p:cNvPr id="11" name="10 CuadroTexto"/>
          <p:cNvSpPr txBox="1"/>
          <p:nvPr/>
        </p:nvSpPr>
        <p:spPr>
          <a:xfrm>
            <a:off x="2333570" y="4605839"/>
            <a:ext cx="1074333" cy="307777"/>
          </a:xfrm>
          <a:prstGeom prst="rect">
            <a:avLst/>
          </a:prstGeom>
          <a:noFill/>
          <a:ln w="25400">
            <a:noFill/>
          </a:ln>
        </p:spPr>
        <p:txBody>
          <a:bodyPr wrap="none" rtlCol="0">
            <a:spAutoFit/>
          </a:bodyPr>
          <a:lstStyle/>
          <a:p>
            <a:r>
              <a:rPr lang="es-MX" sz="1400" dirty="0">
                <a:solidFill>
                  <a:srgbClr val="4F5477"/>
                </a:solidFill>
                <a:latin typeface="Soberana Sans Light" pitchFamily="50" charset="0"/>
              </a:rPr>
              <a:t>Subcuenta</a:t>
            </a:r>
          </a:p>
        </p:txBody>
      </p:sp>
      <p:sp>
        <p:nvSpPr>
          <p:cNvPr id="12" name="11 CuadroTexto"/>
          <p:cNvSpPr txBox="1"/>
          <p:nvPr/>
        </p:nvSpPr>
        <p:spPr>
          <a:xfrm>
            <a:off x="243112" y="5912924"/>
            <a:ext cx="1370888" cy="307777"/>
          </a:xfrm>
          <a:prstGeom prst="rect">
            <a:avLst/>
          </a:prstGeom>
          <a:noFill/>
          <a:ln w="25400">
            <a:noFill/>
          </a:ln>
        </p:spPr>
        <p:txBody>
          <a:bodyPr wrap="none" rtlCol="0">
            <a:spAutoFit/>
          </a:bodyPr>
          <a:lstStyle/>
          <a:p>
            <a:r>
              <a:rPr lang="es-MX" sz="1400" dirty="0" err="1">
                <a:solidFill>
                  <a:srgbClr val="4F5477"/>
                </a:solidFill>
                <a:latin typeface="Soberana Sans Light" pitchFamily="50" charset="0"/>
              </a:rPr>
              <a:t>Subsubcuenta</a:t>
            </a:r>
            <a:endParaRPr lang="es-MX" sz="1400" dirty="0">
              <a:solidFill>
                <a:srgbClr val="4F5477"/>
              </a:solidFill>
              <a:latin typeface="Soberana Sans Light" pitchFamily="50" charset="0"/>
            </a:endParaRPr>
          </a:p>
        </p:txBody>
      </p:sp>
      <p:cxnSp>
        <p:nvCxnSpPr>
          <p:cNvPr id="13" name="12 Conector recto de flecha"/>
          <p:cNvCxnSpPr>
            <a:stCxn id="10" idx="1"/>
          </p:cNvCxnSpPr>
          <p:nvPr/>
        </p:nvCxnSpPr>
        <p:spPr>
          <a:xfrm flipH="1" flipV="1">
            <a:off x="683464" y="3064623"/>
            <a:ext cx="3672512" cy="799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2" idx="3"/>
          </p:cNvCxnSpPr>
          <p:nvPr/>
        </p:nvCxnSpPr>
        <p:spPr>
          <a:xfrm flipV="1">
            <a:off x="1614000" y="5013176"/>
            <a:ext cx="2873115" cy="1053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H="1" flipV="1">
            <a:off x="1089613" y="3284984"/>
            <a:ext cx="1374382" cy="1290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flipV="1">
            <a:off x="1614000" y="4017961"/>
            <a:ext cx="2885992" cy="7942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663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title"/>
          </p:nvPr>
        </p:nvSpPr>
        <p:spPr/>
        <p:txBody>
          <a:bodyPr/>
          <a:lstStyle/>
          <a:p>
            <a:r>
              <a:rPr lang="es-MX" dirty="0">
                <a:solidFill>
                  <a:srgbClr val="FF0000"/>
                </a:solidFill>
              </a:rPr>
              <a:t>Información Recopilada</a:t>
            </a:r>
            <a:r>
              <a:rPr lang="es-MX" dirty="0" smtClean="0"/>
              <a:t/>
            </a:r>
            <a:br>
              <a:rPr lang="es-MX" dirty="0" smtClean="0"/>
            </a:br>
            <a:r>
              <a:rPr lang="es-MX" sz="1800" dirty="0"/>
              <a:t>descripción de los Reportes regulatorios</a:t>
            </a:r>
            <a:endParaRPr lang="es-ES" sz="1800" dirty="0" smtClean="0"/>
          </a:p>
        </p:txBody>
      </p:sp>
      <p:sp>
        <p:nvSpPr>
          <p:cNvPr id="4" name="3 CuadroTexto"/>
          <p:cNvSpPr txBox="1"/>
          <p:nvPr/>
        </p:nvSpPr>
        <p:spPr>
          <a:xfrm>
            <a:off x="251520" y="1763524"/>
            <a:ext cx="2355132" cy="369332"/>
          </a:xfrm>
          <a:prstGeom prst="rect">
            <a:avLst/>
          </a:prstGeom>
          <a:solidFill>
            <a:schemeClr val="accent5">
              <a:lumMod val="20000"/>
              <a:lumOff val="80000"/>
            </a:schemeClr>
          </a:solidFill>
          <a:ln>
            <a:solidFill>
              <a:schemeClr val="accent5"/>
            </a:solidFill>
          </a:ln>
        </p:spPr>
        <p:txBody>
          <a:bodyPr wrap="none" rtlCol="0">
            <a:spAutoFit/>
          </a:bodyPr>
          <a:lstStyle/>
          <a:p>
            <a:r>
              <a:rPr lang="es-MX" dirty="0" smtClean="0">
                <a:solidFill>
                  <a:srgbClr val="4F5477"/>
                </a:solidFill>
                <a:latin typeface="Soberana Sans" pitchFamily="50" charset="0"/>
              </a:rPr>
              <a:t>Estados  Financieros</a:t>
            </a:r>
            <a:endParaRPr lang="es-MX" dirty="0">
              <a:solidFill>
                <a:srgbClr val="4F5477"/>
              </a:solidFill>
              <a:latin typeface="Soberana Sans" pitchFamily="50" charset="0"/>
            </a:endParaRPr>
          </a:p>
        </p:txBody>
      </p:sp>
      <p:sp>
        <p:nvSpPr>
          <p:cNvPr id="5" name="4 CuadroTexto"/>
          <p:cNvSpPr txBox="1"/>
          <p:nvPr/>
        </p:nvSpPr>
        <p:spPr>
          <a:xfrm>
            <a:off x="180548" y="2171569"/>
            <a:ext cx="8503705" cy="338554"/>
          </a:xfrm>
          <a:prstGeom prst="rect">
            <a:avLst/>
          </a:prstGeom>
          <a:noFill/>
        </p:spPr>
        <p:txBody>
          <a:bodyPr wrap="square" rtlCol="0">
            <a:spAutoFit/>
          </a:bodyPr>
          <a:lstStyle/>
          <a:p>
            <a:pPr algn="just"/>
            <a:r>
              <a:rPr lang="es-MX" sz="1600" dirty="0">
                <a:solidFill>
                  <a:srgbClr val="4F5477"/>
                </a:solidFill>
                <a:latin typeface="Soberana Sans Light" pitchFamily="50" charset="0"/>
              </a:rPr>
              <a:t>Ejemplo de nivel de desglose de cuentas de Estados de Resultados</a:t>
            </a:r>
          </a:p>
        </p:txBody>
      </p:sp>
      <p:sp>
        <p:nvSpPr>
          <p:cNvPr id="6" name="5 CuadroTexto"/>
          <p:cNvSpPr txBox="1"/>
          <p:nvPr/>
        </p:nvSpPr>
        <p:spPr>
          <a:xfrm>
            <a:off x="4733742" y="2468432"/>
            <a:ext cx="2926635" cy="307777"/>
          </a:xfrm>
          <a:prstGeom prst="rect">
            <a:avLst/>
          </a:prstGeom>
          <a:noFill/>
        </p:spPr>
        <p:txBody>
          <a:bodyPr wrap="none" rtlCol="0">
            <a:spAutoFit/>
          </a:bodyPr>
          <a:lstStyle/>
          <a:p>
            <a:r>
              <a:rPr lang="es-MX" sz="1400" dirty="0" smtClean="0">
                <a:solidFill>
                  <a:srgbClr val="C00000"/>
                </a:solidFill>
                <a:latin typeface="Soberana Sans Light" pitchFamily="50" charset="0"/>
              </a:rPr>
              <a:t>Cuenta  del  Estado de Resultados</a:t>
            </a:r>
            <a:endParaRPr lang="es-MX" sz="1400" dirty="0">
              <a:solidFill>
                <a:srgbClr val="C00000"/>
              </a:solidFill>
              <a:latin typeface="Soberana Sans Light" pitchFamily="50"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314" y="2852936"/>
            <a:ext cx="42481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99982" y="3994447"/>
            <a:ext cx="3018840" cy="307777"/>
          </a:xfrm>
          <a:prstGeom prst="rect">
            <a:avLst/>
          </a:prstGeom>
          <a:noFill/>
        </p:spPr>
        <p:txBody>
          <a:bodyPr wrap="none" rtlCol="0">
            <a:spAutoFit/>
          </a:bodyPr>
          <a:lstStyle/>
          <a:p>
            <a:r>
              <a:rPr lang="es-MX" sz="1400" dirty="0">
                <a:solidFill>
                  <a:srgbClr val="C00000"/>
                </a:solidFill>
                <a:latin typeface="Soberana Sans Light" pitchFamily="50" charset="0"/>
              </a:rPr>
              <a:t>Estado de </a:t>
            </a:r>
            <a:r>
              <a:rPr lang="es-MX" sz="1400" dirty="0" smtClean="0">
                <a:solidFill>
                  <a:srgbClr val="C00000"/>
                </a:solidFill>
                <a:latin typeface="Soberana Sans Light" pitchFamily="50" charset="0"/>
              </a:rPr>
              <a:t>Resultados. Afectación </a:t>
            </a:r>
            <a:endParaRPr lang="es-MX" sz="1400" dirty="0">
              <a:solidFill>
                <a:srgbClr val="C00000"/>
              </a:solidFill>
              <a:latin typeface="Soberana Sans Light" pitchFamily="50" charset="0"/>
            </a:endParaRPr>
          </a:p>
        </p:txBody>
      </p:sp>
      <p:sp>
        <p:nvSpPr>
          <p:cNvPr id="10" name="9 CuadroTexto"/>
          <p:cNvSpPr txBox="1"/>
          <p:nvPr/>
        </p:nvSpPr>
        <p:spPr>
          <a:xfrm>
            <a:off x="511944" y="2994002"/>
            <a:ext cx="793807" cy="307777"/>
          </a:xfrm>
          <a:prstGeom prst="rect">
            <a:avLst/>
          </a:prstGeom>
          <a:noFill/>
          <a:ln w="25400">
            <a:noFill/>
          </a:ln>
        </p:spPr>
        <p:txBody>
          <a:bodyPr wrap="none" rtlCol="0">
            <a:spAutoFit/>
          </a:bodyPr>
          <a:lstStyle>
            <a:defPPr>
              <a:defRPr lang="en-US"/>
            </a:defPPr>
            <a:lvl1pPr>
              <a:defRPr sz="1400">
                <a:solidFill>
                  <a:srgbClr val="4F5477"/>
                </a:solidFill>
                <a:latin typeface="Soberana Sans Light" pitchFamily="50" charset="0"/>
              </a:defRPr>
            </a:lvl1pPr>
          </a:lstStyle>
          <a:p>
            <a:r>
              <a:rPr lang="es-MX" dirty="0"/>
              <a:t>Cuenta</a:t>
            </a:r>
          </a:p>
        </p:txBody>
      </p:sp>
      <p:cxnSp>
        <p:nvCxnSpPr>
          <p:cNvPr id="11" name="10 Conector recto de flecha"/>
          <p:cNvCxnSpPr/>
          <p:nvPr/>
        </p:nvCxnSpPr>
        <p:spPr>
          <a:xfrm flipV="1">
            <a:off x="1333359" y="2994003"/>
            <a:ext cx="3238641" cy="153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1536858" y="3702743"/>
            <a:ext cx="1074333" cy="307777"/>
          </a:xfrm>
          <a:prstGeom prst="rect">
            <a:avLst/>
          </a:prstGeom>
          <a:noFill/>
          <a:ln w="25400">
            <a:noFill/>
          </a:ln>
        </p:spPr>
        <p:txBody>
          <a:bodyPr wrap="none" rtlCol="0">
            <a:spAutoFit/>
          </a:bodyPr>
          <a:lstStyle/>
          <a:p>
            <a:r>
              <a:rPr lang="es-MX" sz="1400" dirty="0">
                <a:solidFill>
                  <a:srgbClr val="4F5477"/>
                </a:solidFill>
                <a:latin typeface="Soberana Sans Light" pitchFamily="50" charset="0"/>
              </a:rPr>
              <a:t>Subcuenta</a:t>
            </a:r>
          </a:p>
        </p:txBody>
      </p:sp>
      <p:cxnSp>
        <p:nvCxnSpPr>
          <p:cNvPr id="18" name="17 Conector recto de flecha"/>
          <p:cNvCxnSpPr/>
          <p:nvPr/>
        </p:nvCxnSpPr>
        <p:spPr>
          <a:xfrm flipV="1">
            <a:off x="2641444" y="3147891"/>
            <a:ext cx="2434612" cy="6687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3778518" y="4503703"/>
            <a:ext cx="2307042" cy="307777"/>
          </a:xfrm>
          <a:prstGeom prst="rect">
            <a:avLst/>
          </a:prstGeom>
          <a:noFill/>
          <a:ln w="25400">
            <a:noFill/>
          </a:ln>
        </p:spPr>
        <p:txBody>
          <a:bodyPr wrap="none" rtlCol="0">
            <a:spAutoFit/>
          </a:bodyPr>
          <a:lstStyle/>
          <a:p>
            <a:r>
              <a:rPr lang="es-MX" sz="1400" dirty="0">
                <a:solidFill>
                  <a:srgbClr val="4F5477"/>
                </a:solidFill>
                <a:latin typeface="Soberana Sans Light" pitchFamily="50" charset="0"/>
              </a:rPr>
              <a:t>Subramo</a:t>
            </a:r>
            <a:r>
              <a:rPr lang="es-MX" sz="1400" dirty="0" smtClean="0">
                <a:solidFill>
                  <a:srgbClr val="7030A0"/>
                </a:solidFill>
                <a:latin typeface="Soberana Sans Light" pitchFamily="50" charset="0"/>
              </a:rPr>
              <a:t> </a:t>
            </a:r>
            <a:r>
              <a:rPr lang="es-MX" sz="1400" dirty="0">
                <a:solidFill>
                  <a:srgbClr val="4F5477"/>
                </a:solidFill>
                <a:latin typeface="Soberana Sans Light" pitchFamily="50" charset="0"/>
              </a:rPr>
              <a:t>o </a:t>
            </a:r>
            <a:r>
              <a:rPr lang="es-MX" sz="1400" dirty="0" err="1">
                <a:solidFill>
                  <a:srgbClr val="4F5477"/>
                </a:solidFill>
                <a:latin typeface="Soberana Sans Light" pitchFamily="50" charset="0"/>
              </a:rPr>
              <a:t>subsubcuenta</a:t>
            </a:r>
            <a:endParaRPr lang="es-MX" sz="1400" dirty="0">
              <a:solidFill>
                <a:srgbClr val="4F5477"/>
              </a:solidFill>
              <a:latin typeface="Soberana Sans Light" pitchFamily="50" charset="0"/>
            </a:endParaRP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0" y="4302224"/>
            <a:ext cx="25050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13 Conector recto de flecha"/>
          <p:cNvCxnSpPr>
            <a:stCxn id="25" idx="1"/>
          </p:cNvCxnSpPr>
          <p:nvPr/>
        </p:nvCxnSpPr>
        <p:spPr>
          <a:xfrm flipH="1">
            <a:off x="908848" y="4657592"/>
            <a:ext cx="28696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V="1">
            <a:off x="1776407" y="3856631"/>
            <a:ext cx="5591186" cy="7147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3874131" y="5022852"/>
            <a:ext cx="670376" cy="307777"/>
          </a:xfrm>
          <a:prstGeom prst="rect">
            <a:avLst/>
          </a:prstGeom>
          <a:noFill/>
          <a:ln w="25400">
            <a:noFill/>
          </a:ln>
        </p:spPr>
        <p:txBody>
          <a:bodyPr wrap="none" rtlCol="0">
            <a:spAutoFit/>
          </a:bodyPr>
          <a:lstStyle/>
          <a:p>
            <a:r>
              <a:rPr lang="es-MX" sz="1400" dirty="0">
                <a:solidFill>
                  <a:srgbClr val="4F5477"/>
                </a:solidFill>
                <a:latin typeface="Soberana Sans Light" pitchFamily="50" charset="0"/>
              </a:rPr>
              <a:t>Ramo</a:t>
            </a:r>
          </a:p>
        </p:txBody>
      </p:sp>
      <p:cxnSp>
        <p:nvCxnSpPr>
          <p:cNvPr id="29" name="28 Conector recto de flecha"/>
          <p:cNvCxnSpPr/>
          <p:nvPr/>
        </p:nvCxnSpPr>
        <p:spPr>
          <a:xfrm flipH="1" flipV="1">
            <a:off x="1717118" y="5229199"/>
            <a:ext cx="215701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256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title"/>
          </p:nvPr>
        </p:nvSpPr>
        <p:spPr/>
        <p:txBody>
          <a:bodyPr/>
          <a:lstStyle/>
          <a:p>
            <a:r>
              <a:rPr lang="es-MX" dirty="0"/>
              <a:t>Información Recopilada</a:t>
            </a:r>
            <a:r>
              <a:rPr lang="es-MX" dirty="0" smtClean="0"/>
              <a:t/>
            </a:r>
            <a:br>
              <a:rPr lang="es-MX" dirty="0" smtClean="0"/>
            </a:br>
            <a:r>
              <a:rPr lang="es-MX" sz="1800" dirty="0" smtClean="0"/>
              <a:t>descripción </a:t>
            </a:r>
            <a:r>
              <a:rPr lang="es-MX" sz="1800" dirty="0"/>
              <a:t>de los Reportes </a:t>
            </a:r>
            <a:r>
              <a:rPr lang="es-MX" sz="1800" dirty="0" smtClean="0"/>
              <a:t>regulatorios </a:t>
            </a:r>
            <a:endParaRPr lang="es-ES" sz="1800" dirty="0" smtClean="0"/>
          </a:p>
        </p:txBody>
      </p:sp>
      <p:sp>
        <p:nvSpPr>
          <p:cNvPr id="4" name="3 Rectángulo"/>
          <p:cNvSpPr/>
          <p:nvPr/>
        </p:nvSpPr>
        <p:spPr>
          <a:xfrm>
            <a:off x="971600" y="3429000"/>
            <a:ext cx="1656184" cy="720080"/>
          </a:xfrm>
          <a:prstGeom prst="rect">
            <a:avLst/>
          </a:prstGeom>
          <a:solidFill>
            <a:schemeClr val="accent5">
              <a:lumMod val="20000"/>
              <a:lumOff val="80000"/>
            </a:schemeClr>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Soberana Sans Light" pitchFamily="50" charset="0"/>
                <a:cs typeface="Times New Roman" pitchFamily="18" charset="0"/>
              </a:rPr>
              <a:t>Reportes Regulatorios</a:t>
            </a:r>
            <a:endParaRPr lang="es-MX" sz="1400" dirty="0">
              <a:solidFill>
                <a:schemeClr val="tx1"/>
              </a:solidFill>
              <a:latin typeface="Soberana Sans Light" pitchFamily="50" charset="0"/>
            </a:endParaRPr>
          </a:p>
        </p:txBody>
      </p:sp>
      <p:sp>
        <p:nvSpPr>
          <p:cNvPr id="5" name="4 Rectángulo"/>
          <p:cNvSpPr/>
          <p:nvPr/>
        </p:nvSpPr>
        <p:spPr>
          <a:xfrm>
            <a:off x="978002" y="4396807"/>
            <a:ext cx="1691481" cy="1061993"/>
          </a:xfrm>
          <a:prstGeom prst="rect">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dirty="0" smtClean="0">
                <a:solidFill>
                  <a:schemeClr val="tx1"/>
                </a:solidFill>
                <a:latin typeface="Soberana Sans Light" pitchFamily="50" charset="0"/>
                <a:cs typeface="Times New Roman" pitchFamily="18" charset="0"/>
              </a:rPr>
              <a:t>Entrega Anual</a:t>
            </a:r>
          </a:p>
        </p:txBody>
      </p:sp>
      <p:sp>
        <p:nvSpPr>
          <p:cNvPr id="6" name="5 Abrir llave"/>
          <p:cNvSpPr/>
          <p:nvPr/>
        </p:nvSpPr>
        <p:spPr>
          <a:xfrm>
            <a:off x="2663081" y="1844824"/>
            <a:ext cx="522932" cy="3982016"/>
          </a:xfrm>
          <a:prstGeom prst="lef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6 Rectángulo"/>
          <p:cNvSpPr/>
          <p:nvPr/>
        </p:nvSpPr>
        <p:spPr>
          <a:xfrm>
            <a:off x="3066234" y="1988840"/>
            <a:ext cx="3833552" cy="504056"/>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a:solidFill>
                  <a:schemeClr val="tx1"/>
                </a:solidFill>
                <a:latin typeface="Soberana Sans Light" pitchFamily="50" charset="0"/>
                <a:cs typeface="Times New Roman" pitchFamily="18" charset="0"/>
              </a:rPr>
              <a:t>Información Estadística</a:t>
            </a:r>
          </a:p>
        </p:txBody>
      </p:sp>
      <p:grpSp>
        <p:nvGrpSpPr>
          <p:cNvPr id="8" name="7 Grupo"/>
          <p:cNvGrpSpPr/>
          <p:nvPr/>
        </p:nvGrpSpPr>
        <p:grpSpPr>
          <a:xfrm>
            <a:off x="3064692" y="2708920"/>
            <a:ext cx="4098300" cy="2901896"/>
            <a:chOff x="5012785" y="3789041"/>
            <a:chExt cx="3719472" cy="2901896"/>
          </a:xfrm>
        </p:grpSpPr>
        <p:sp>
          <p:nvSpPr>
            <p:cNvPr id="9" name="8 Rectángulo"/>
            <p:cNvSpPr/>
            <p:nvPr/>
          </p:nvSpPr>
          <p:spPr>
            <a:xfrm>
              <a:off x="5012785" y="3789041"/>
              <a:ext cx="3719472"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Vida </a:t>
              </a:r>
              <a:r>
                <a:rPr lang="es-MX" sz="1400" dirty="0">
                  <a:solidFill>
                    <a:schemeClr val="tx1"/>
                  </a:solidFill>
                  <a:latin typeface="Soberana Sans Light" pitchFamily="50" charset="0"/>
                  <a:cs typeface="Times New Roman" pitchFamily="18" charset="0"/>
                </a:rPr>
                <a:t>individual y de grupo</a:t>
              </a:r>
              <a:r>
                <a:rPr lang="es-MX" sz="1400" dirty="0" smtClean="0">
                  <a:solidFill>
                    <a:schemeClr val="tx1"/>
                  </a:solidFill>
                  <a:latin typeface="Soberana Sans Light" pitchFamily="50" charset="0"/>
                  <a:cs typeface="Times New Roman" pitchFamily="18" charset="0"/>
                </a:rPr>
                <a:t>.</a:t>
              </a:r>
              <a:endParaRPr lang="es-MX" sz="1400" dirty="0">
                <a:solidFill>
                  <a:schemeClr val="tx1"/>
                </a:solidFill>
                <a:latin typeface="Soberana Sans Light" pitchFamily="50" charset="0"/>
                <a:cs typeface="Times New Roman" pitchFamily="18" charset="0"/>
              </a:endParaRPr>
            </a:p>
          </p:txBody>
        </p:sp>
        <p:sp>
          <p:nvSpPr>
            <p:cNvPr id="10" name="9 Rectángulo"/>
            <p:cNvSpPr/>
            <p:nvPr/>
          </p:nvSpPr>
          <p:spPr>
            <a:xfrm>
              <a:off x="5012785" y="4085074"/>
              <a:ext cx="3719472"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Pensiones</a:t>
              </a:r>
              <a:r>
                <a:rPr lang="es-MX" sz="1400" dirty="0">
                  <a:solidFill>
                    <a:schemeClr val="tx1"/>
                  </a:solidFill>
                  <a:latin typeface="Soberana Sans Light" pitchFamily="50" charset="0"/>
                  <a:cs typeface="Times New Roman" pitchFamily="18" charset="0"/>
                </a:rPr>
                <a:t>.</a:t>
              </a:r>
            </a:p>
          </p:txBody>
        </p:sp>
        <p:sp>
          <p:nvSpPr>
            <p:cNvPr id="11" name="10 Rectángulo"/>
            <p:cNvSpPr/>
            <p:nvPr/>
          </p:nvSpPr>
          <p:spPr>
            <a:xfrm>
              <a:off x="5012785" y="4381107"/>
              <a:ext cx="3719472"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Accidentes </a:t>
              </a:r>
              <a:r>
                <a:rPr lang="es-MX" sz="1400" dirty="0">
                  <a:solidFill>
                    <a:schemeClr val="tx1"/>
                  </a:solidFill>
                  <a:latin typeface="Soberana Sans Light" pitchFamily="50" charset="0"/>
                  <a:cs typeface="Times New Roman" pitchFamily="18" charset="0"/>
                </a:rPr>
                <a:t>personales individual y </a:t>
              </a:r>
              <a:r>
                <a:rPr lang="es-MX" sz="1400" dirty="0" smtClean="0">
                  <a:solidFill>
                    <a:schemeClr val="tx1"/>
                  </a:solidFill>
                  <a:latin typeface="Soberana Sans Light" pitchFamily="50" charset="0"/>
                  <a:cs typeface="Times New Roman" pitchFamily="18" charset="0"/>
                </a:rPr>
                <a:t>grupo.</a:t>
              </a:r>
              <a:endParaRPr lang="es-MX" sz="1400" dirty="0">
                <a:solidFill>
                  <a:schemeClr val="tx1"/>
                </a:solidFill>
                <a:latin typeface="Soberana Sans Light" pitchFamily="50" charset="0"/>
                <a:cs typeface="Times New Roman" pitchFamily="18" charset="0"/>
              </a:endParaRPr>
            </a:p>
          </p:txBody>
        </p:sp>
        <p:sp>
          <p:nvSpPr>
            <p:cNvPr id="12" name="11 Rectángulo"/>
            <p:cNvSpPr/>
            <p:nvPr/>
          </p:nvSpPr>
          <p:spPr>
            <a:xfrm>
              <a:off x="5012785" y="4677140"/>
              <a:ext cx="3719472"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Gastos </a:t>
              </a:r>
              <a:r>
                <a:rPr lang="es-MX" sz="1400" dirty="0">
                  <a:solidFill>
                    <a:schemeClr val="tx1"/>
                  </a:solidFill>
                  <a:latin typeface="Soberana Sans Light" pitchFamily="50" charset="0"/>
                  <a:cs typeface="Times New Roman" pitchFamily="18" charset="0"/>
                </a:rPr>
                <a:t>médicos individual y </a:t>
              </a:r>
              <a:r>
                <a:rPr lang="es-MX" sz="1400" dirty="0" smtClean="0">
                  <a:solidFill>
                    <a:schemeClr val="tx1"/>
                  </a:solidFill>
                  <a:latin typeface="Soberana Sans Light" pitchFamily="50" charset="0"/>
                  <a:cs typeface="Times New Roman" pitchFamily="18" charset="0"/>
                </a:rPr>
                <a:t>grupo.</a:t>
              </a:r>
              <a:endParaRPr lang="es-MX" sz="1400" dirty="0">
                <a:solidFill>
                  <a:schemeClr val="tx1"/>
                </a:solidFill>
                <a:latin typeface="Soberana Sans Light" pitchFamily="50" charset="0"/>
                <a:cs typeface="Times New Roman" pitchFamily="18" charset="0"/>
              </a:endParaRPr>
            </a:p>
          </p:txBody>
        </p:sp>
        <p:sp>
          <p:nvSpPr>
            <p:cNvPr id="13" name="12 Rectángulo"/>
            <p:cNvSpPr/>
            <p:nvPr/>
          </p:nvSpPr>
          <p:spPr>
            <a:xfrm>
              <a:off x="5012785" y="4973173"/>
              <a:ext cx="3719472"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Salud</a:t>
              </a:r>
              <a:r>
                <a:rPr lang="es-MX" sz="1400" dirty="0">
                  <a:solidFill>
                    <a:schemeClr val="tx1"/>
                  </a:solidFill>
                  <a:latin typeface="Soberana Sans Light" pitchFamily="50" charset="0"/>
                  <a:cs typeface="Times New Roman" pitchFamily="18" charset="0"/>
                </a:rPr>
                <a:t>.</a:t>
              </a:r>
            </a:p>
          </p:txBody>
        </p:sp>
        <p:sp>
          <p:nvSpPr>
            <p:cNvPr id="14" name="13 Rectángulo"/>
            <p:cNvSpPr/>
            <p:nvPr/>
          </p:nvSpPr>
          <p:spPr>
            <a:xfrm>
              <a:off x="5012785" y="5269206"/>
              <a:ext cx="3719472"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Responsabilidad </a:t>
              </a:r>
              <a:r>
                <a:rPr lang="es-MX" sz="1400" dirty="0">
                  <a:solidFill>
                    <a:schemeClr val="tx1"/>
                  </a:solidFill>
                  <a:latin typeface="Soberana Sans Light" pitchFamily="50" charset="0"/>
                  <a:cs typeface="Times New Roman" pitchFamily="18" charset="0"/>
                </a:rPr>
                <a:t>civil y riesgos </a:t>
              </a:r>
              <a:r>
                <a:rPr lang="es-MX" sz="1400" dirty="0" smtClean="0">
                  <a:solidFill>
                    <a:schemeClr val="tx1"/>
                  </a:solidFill>
                  <a:latin typeface="Soberana Sans Light" pitchFamily="50" charset="0"/>
                  <a:cs typeface="Times New Roman" pitchFamily="18" charset="0"/>
                </a:rPr>
                <a:t>profesionales.</a:t>
              </a:r>
              <a:endParaRPr lang="es-MX" sz="1400" dirty="0">
                <a:solidFill>
                  <a:schemeClr val="tx1"/>
                </a:solidFill>
                <a:latin typeface="Soberana Sans Light" pitchFamily="50" charset="0"/>
                <a:cs typeface="Times New Roman" pitchFamily="18" charset="0"/>
              </a:endParaRPr>
            </a:p>
          </p:txBody>
        </p:sp>
        <p:sp>
          <p:nvSpPr>
            <p:cNvPr id="15" name="14 Rectángulo"/>
            <p:cNvSpPr/>
            <p:nvPr/>
          </p:nvSpPr>
          <p:spPr>
            <a:xfrm>
              <a:off x="5012785" y="5565238"/>
              <a:ext cx="3719472" cy="44268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latin typeface="Soberana Sans Light" pitchFamily="50" charset="0"/>
                  <a:cs typeface="Times New Roman" pitchFamily="18" charset="0"/>
                </a:rPr>
                <a:t>Marítimo y Trasportes</a:t>
              </a:r>
              <a:r>
                <a:rPr lang="es-MX" sz="1400" b="1" dirty="0" smtClean="0">
                  <a:latin typeface="Soberana Sans Light" pitchFamily="50" charset="0"/>
                  <a:cs typeface="Times New Roman" pitchFamily="18" charset="0"/>
                </a:rPr>
                <a:t>:</a:t>
              </a:r>
              <a:r>
                <a:rPr lang="es-MX" sz="1400" dirty="0" smtClean="0">
                  <a:latin typeface="Soberana Sans Light" pitchFamily="50" charset="0"/>
                  <a:cs typeface="Times New Roman" pitchFamily="18" charset="0"/>
                </a:rPr>
                <a:t> Cascos </a:t>
              </a:r>
              <a:r>
                <a:rPr lang="es-MX" sz="1400" dirty="0">
                  <a:latin typeface="Soberana Sans Light" pitchFamily="50" charset="0"/>
                  <a:cs typeface="Times New Roman" pitchFamily="18" charset="0"/>
                </a:rPr>
                <a:t>aeronaves y </a:t>
              </a:r>
              <a:r>
                <a:rPr lang="es-MX" sz="1400" dirty="0" smtClean="0">
                  <a:latin typeface="Soberana Sans Light" pitchFamily="50" charset="0"/>
                  <a:cs typeface="Times New Roman" pitchFamily="18" charset="0"/>
                </a:rPr>
                <a:t>embarcaciones y transporte de mercancías</a:t>
              </a:r>
              <a:r>
                <a:rPr lang="es-MX" sz="1400" dirty="0" smtClean="0">
                  <a:solidFill>
                    <a:schemeClr val="tx1"/>
                  </a:solidFill>
                  <a:latin typeface="Soberana Sans Light" pitchFamily="50" charset="0"/>
                  <a:cs typeface="Times New Roman" pitchFamily="18" charset="0"/>
                </a:rPr>
                <a:t>.</a:t>
              </a:r>
              <a:endParaRPr lang="es-MX" sz="1400" dirty="0">
                <a:solidFill>
                  <a:schemeClr val="tx1"/>
                </a:solidFill>
                <a:latin typeface="Soberana Sans Light" pitchFamily="50" charset="0"/>
                <a:cs typeface="Times New Roman" pitchFamily="18" charset="0"/>
              </a:endParaRPr>
            </a:p>
          </p:txBody>
        </p:sp>
        <p:sp>
          <p:nvSpPr>
            <p:cNvPr id="16" name="15 Rectángulo"/>
            <p:cNvSpPr/>
            <p:nvPr/>
          </p:nvSpPr>
          <p:spPr>
            <a:xfrm>
              <a:off x="5012785" y="6127729"/>
              <a:ext cx="3719472"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Incendio</a:t>
              </a:r>
              <a:r>
                <a:rPr lang="es-MX" sz="1400" dirty="0">
                  <a:solidFill>
                    <a:schemeClr val="tx1"/>
                  </a:solidFill>
                  <a:latin typeface="Soberana Sans Light" pitchFamily="50" charset="0"/>
                  <a:cs typeface="Times New Roman" pitchFamily="18" charset="0"/>
                </a:rPr>
                <a:t>.</a:t>
              </a:r>
            </a:p>
          </p:txBody>
        </p:sp>
        <p:sp>
          <p:nvSpPr>
            <p:cNvPr id="17" name="16 Rectángulo"/>
            <p:cNvSpPr/>
            <p:nvPr/>
          </p:nvSpPr>
          <p:spPr>
            <a:xfrm>
              <a:off x="5012785" y="6453337"/>
              <a:ext cx="3719472"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Automóviles </a:t>
              </a:r>
              <a:r>
                <a:rPr lang="es-MX" sz="1400" dirty="0">
                  <a:solidFill>
                    <a:schemeClr val="tx1"/>
                  </a:solidFill>
                  <a:latin typeface="Soberana Sans Light" pitchFamily="50" charset="0"/>
                  <a:cs typeface="Times New Roman" pitchFamily="18" charset="0"/>
                </a:rPr>
                <a:t>individual y flotilla.</a:t>
              </a:r>
            </a:p>
          </p:txBody>
        </p:sp>
      </p:grpSp>
    </p:spTree>
    <p:extLst>
      <p:ext uri="{BB962C8B-B14F-4D97-AF65-F5344CB8AC3E}">
        <p14:creationId xmlns:p14="http://schemas.microsoft.com/office/powerpoint/2010/main" val="360378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title"/>
          </p:nvPr>
        </p:nvSpPr>
        <p:spPr/>
        <p:txBody>
          <a:bodyPr/>
          <a:lstStyle/>
          <a:p>
            <a:r>
              <a:rPr lang="es-MX" dirty="0"/>
              <a:t>Información Recopilada</a:t>
            </a:r>
            <a:r>
              <a:rPr lang="es-MX" dirty="0" smtClean="0"/>
              <a:t/>
            </a:r>
            <a:br>
              <a:rPr lang="es-MX" dirty="0" smtClean="0"/>
            </a:br>
            <a:r>
              <a:rPr lang="es-MX" sz="1800" dirty="0" smtClean="0"/>
              <a:t>descripción </a:t>
            </a:r>
            <a:r>
              <a:rPr lang="es-MX" sz="1800" dirty="0"/>
              <a:t>de los Reportes </a:t>
            </a:r>
            <a:r>
              <a:rPr lang="es-MX" sz="1800" dirty="0" smtClean="0"/>
              <a:t>regulatorios </a:t>
            </a:r>
            <a:endParaRPr lang="es-ES" sz="1800" dirty="0" smtClean="0"/>
          </a:p>
        </p:txBody>
      </p:sp>
      <p:sp>
        <p:nvSpPr>
          <p:cNvPr id="4" name="3 Rectángulo"/>
          <p:cNvSpPr/>
          <p:nvPr/>
        </p:nvSpPr>
        <p:spPr>
          <a:xfrm>
            <a:off x="971600" y="3429000"/>
            <a:ext cx="1656184" cy="720080"/>
          </a:xfrm>
          <a:prstGeom prst="rect">
            <a:avLst/>
          </a:prstGeom>
          <a:solidFill>
            <a:schemeClr val="accent5">
              <a:lumMod val="20000"/>
              <a:lumOff val="80000"/>
            </a:schemeClr>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Soberana Sans Light" pitchFamily="50" charset="0"/>
                <a:cs typeface="Times New Roman" pitchFamily="18" charset="0"/>
              </a:rPr>
              <a:t>Reportes Regulatorios</a:t>
            </a:r>
            <a:endParaRPr lang="es-MX" sz="1400" dirty="0">
              <a:solidFill>
                <a:schemeClr val="tx1"/>
              </a:solidFill>
              <a:latin typeface="Soberana Sans Light" pitchFamily="50" charset="0"/>
            </a:endParaRPr>
          </a:p>
        </p:txBody>
      </p:sp>
      <p:sp>
        <p:nvSpPr>
          <p:cNvPr id="5" name="4 Rectángulo"/>
          <p:cNvSpPr/>
          <p:nvPr/>
        </p:nvSpPr>
        <p:spPr>
          <a:xfrm>
            <a:off x="978002" y="4396807"/>
            <a:ext cx="1691481" cy="1061993"/>
          </a:xfrm>
          <a:prstGeom prst="rect">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dirty="0" smtClean="0">
                <a:solidFill>
                  <a:schemeClr val="tx1"/>
                </a:solidFill>
                <a:latin typeface="Soberana Sans Light" pitchFamily="50" charset="0"/>
                <a:cs typeface="Times New Roman" pitchFamily="18" charset="0"/>
              </a:rPr>
              <a:t>Entrega Anual</a:t>
            </a:r>
          </a:p>
        </p:txBody>
      </p:sp>
      <p:sp>
        <p:nvSpPr>
          <p:cNvPr id="6" name="5 Rectángulo"/>
          <p:cNvSpPr/>
          <p:nvPr/>
        </p:nvSpPr>
        <p:spPr>
          <a:xfrm>
            <a:off x="3066234" y="1988840"/>
            <a:ext cx="3833552" cy="504056"/>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a:solidFill>
                  <a:schemeClr val="tx1"/>
                </a:solidFill>
                <a:latin typeface="Soberana Sans Light" pitchFamily="50" charset="0"/>
                <a:cs typeface="Times New Roman" pitchFamily="18" charset="0"/>
              </a:rPr>
              <a:t>Información Estadística</a:t>
            </a:r>
          </a:p>
        </p:txBody>
      </p:sp>
      <p:sp>
        <p:nvSpPr>
          <p:cNvPr id="7" name="6 Abrir llave"/>
          <p:cNvSpPr/>
          <p:nvPr/>
        </p:nvSpPr>
        <p:spPr>
          <a:xfrm>
            <a:off x="2663081" y="1844824"/>
            <a:ext cx="522932" cy="3982016"/>
          </a:xfrm>
          <a:prstGeom prst="lef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7 Rectángulo"/>
          <p:cNvSpPr/>
          <p:nvPr/>
        </p:nvSpPr>
        <p:spPr>
          <a:xfrm>
            <a:off x="3137996" y="2708920"/>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Crédito</a:t>
            </a:r>
            <a:r>
              <a:rPr lang="es-MX" sz="1400" dirty="0">
                <a:solidFill>
                  <a:schemeClr val="tx1"/>
                </a:solidFill>
                <a:latin typeface="Soberana Sans Light" pitchFamily="50" charset="0"/>
                <a:cs typeface="Times New Roman" pitchFamily="18" charset="0"/>
              </a:rPr>
              <a:t>.</a:t>
            </a:r>
          </a:p>
        </p:txBody>
      </p:sp>
      <p:sp>
        <p:nvSpPr>
          <p:cNvPr id="9" name="8 Rectángulo"/>
          <p:cNvSpPr/>
          <p:nvPr/>
        </p:nvSpPr>
        <p:spPr>
          <a:xfrm>
            <a:off x="3137996" y="2996952"/>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Crédito </a:t>
            </a:r>
            <a:r>
              <a:rPr lang="es-MX" sz="1400" dirty="0">
                <a:solidFill>
                  <a:schemeClr val="tx1"/>
                </a:solidFill>
                <a:latin typeface="Soberana Sans Light" pitchFamily="50" charset="0"/>
                <a:cs typeface="Times New Roman" pitchFamily="18" charset="0"/>
              </a:rPr>
              <a:t>a la vivienda.</a:t>
            </a:r>
          </a:p>
        </p:txBody>
      </p:sp>
      <p:sp>
        <p:nvSpPr>
          <p:cNvPr id="10" name="9 Rectángulo"/>
          <p:cNvSpPr/>
          <p:nvPr/>
        </p:nvSpPr>
        <p:spPr>
          <a:xfrm>
            <a:off x="3137996" y="3292985"/>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Garantía </a:t>
            </a:r>
            <a:r>
              <a:rPr lang="es-MX" sz="1400" dirty="0">
                <a:solidFill>
                  <a:schemeClr val="tx1"/>
                </a:solidFill>
                <a:latin typeface="Soberana Sans Light" pitchFamily="50" charset="0"/>
                <a:cs typeface="Times New Roman" pitchFamily="18" charset="0"/>
              </a:rPr>
              <a:t>financiera.</a:t>
            </a:r>
          </a:p>
        </p:txBody>
      </p:sp>
      <p:sp>
        <p:nvSpPr>
          <p:cNvPr id="11" name="10 Rectángulo"/>
          <p:cNvSpPr/>
          <p:nvPr/>
        </p:nvSpPr>
        <p:spPr>
          <a:xfrm>
            <a:off x="3124016" y="5351640"/>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Riesgos </a:t>
            </a:r>
            <a:r>
              <a:rPr lang="es-MX" sz="1400" dirty="0" err="1">
                <a:solidFill>
                  <a:schemeClr val="tx1"/>
                </a:solidFill>
                <a:latin typeface="Soberana Sans Light" pitchFamily="50" charset="0"/>
                <a:cs typeface="Times New Roman" pitchFamily="18" charset="0"/>
              </a:rPr>
              <a:t>hidrometeorológicos</a:t>
            </a:r>
            <a:r>
              <a:rPr lang="es-MX" sz="1400" dirty="0">
                <a:solidFill>
                  <a:schemeClr val="tx1"/>
                </a:solidFill>
                <a:latin typeface="Soberana Sans Light" pitchFamily="50" charset="0"/>
                <a:cs typeface="Times New Roman" pitchFamily="18" charset="0"/>
              </a:rPr>
              <a:t>.</a:t>
            </a:r>
          </a:p>
        </p:txBody>
      </p:sp>
      <p:sp>
        <p:nvSpPr>
          <p:cNvPr id="12" name="11 Rectángulo"/>
          <p:cNvSpPr/>
          <p:nvPr/>
        </p:nvSpPr>
        <p:spPr>
          <a:xfrm>
            <a:off x="3137996" y="5013176"/>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Terremoto </a:t>
            </a:r>
            <a:r>
              <a:rPr lang="es-MX" sz="1400" dirty="0">
                <a:solidFill>
                  <a:schemeClr val="tx1"/>
                </a:solidFill>
                <a:latin typeface="Soberana Sans Light" pitchFamily="50" charset="0"/>
                <a:cs typeface="Times New Roman" pitchFamily="18" charset="0"/>
              </a:rPr>
              <a:t>y erupción volcánica.</a:t>
            </a:r>
          </a:p>
        </p:txBody>
      </p:sp>
      <p:sp>
        <p:nvSpPr>
          <p:cNvPr id="13" name="12 Rectángulo"/>
          <p:cNvSpPr/>
          <p:nvPr/>
        </p:nvSpPr>
        <p:spPr>
          <a:xfrm>
            <a:off x="3137996" y="3983488"/>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smtClean="0">
                <a:solidFill>
                  <a:schemeClr val="tx1"/>
                </a:solidFill>
                <a:latin typeface="Soberana Sans Light" pitchFamily="50" charset="0"/>
                <a:cs typeface="Times New Roman" pitchFamily="18" charset="0"/>
              </a:rPr>
              <a:t>Diversos </a:t>
            </a:r>
            <a:r>
              <a:rPr lang="es-MX" sz="1400" dirty="0">
                <a:solidFill>
                  <a:schemeClr val="tx1"/>
                </a:solidFill>
                <a:latin typeface="Soberana Sans Light" pitchFamily="50" charset="0"/>
                <a:cs typeface="Times New Roman" pitchFamily="18" charset="0"/>
              </a:rPr>
              <a:t>misceláneos.</a:t>
            </a:r>
          </a:p>
        </p:txBody>
      </p:sp>
      <p:sp>
        <p:nvSpPr>
          <p:cNvPr id="14" name="13 Rectángulo"/>
          <p:cNvSpPr/>
          <p:nvPr/>
        </p:nvSpPr>
        <p:spPr>
          <a:xfrm>
            <a:off x="3137996" y="4293096"/>
            <a:ext cx="4098300" cy="65607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a:solidFill>
                  <a:schemeClr val="tx1"/>
                </a:solidFill>
                <a:latin typeface="Soberana Sans Light" pitchFamily="50" charset="0"/>
                <a:cs typeface="Times New Roman" pitchFamily="18" charset="0"/>
              </a:rPr>
              <a:t>Diversos técnicos construcción y montaje y calderas, equipo electrónico, equipo de contratistas y rotura de maquinaria.</a:t>
            </a:r>
          </a:p>
        </p:txBody>
      </p:sp>
      <p:sp>
        <p:nvSpPr>
          <p:cNvPr id="15" name="14 Rectángulo"/>
          <p:cNvSpPr/>
          <p:nvPr/>
        </p:nvSpPr>
        <p:spPr>
          <a:xfrm>
            <a:off x="3137996" y="3645024"/>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buClr>
                <a:srgbClr val="C00000"/>
              </a:buClr>
            </a:pPr>
            <a:r>
              <a:rPr lang="es-MX" sz="1400" dirty="0">
                <a:solidFill>
                  <a:schemeClr val="tx1"/>
                </a:solidFill>
                <a:latin typeface="Soberana Sans Light" pitchFamily="50" charset="0"/>
                <a:cs typeface="Times New Roman" pitchFamily="18" charset="0"/>
              </a:rPr>
              <a:t>Agrícola y de animales.</a:t>
            </a:r>
          </a:p>
        </p:txBody>
      </p:sp>
    </p:spTree>
    <p:extLst>
      <p:ext uri="{BB962C8B-B14F-4D97-AF65-F5344CB8AC3E}">
        <p14:creationId xmlns:p14="http://schemas.microsoft.com/office/powerpoint/2010/main" val="1109463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title"/>
          </p:nvPr>
        </p:nvSpPr>
        <p:spPr/>
        <p:txBody>
          <a:bodyPr/>
          <a:lstStyle/>
          <a:p>
            <a:r>
              <a:rPr lang="es-MX" dirty="0"/>
              <a:t>Información Recopilada</a:t>
            </a:r>
            <a:br>
              <a:rPr lang="es-MX" dirty="0"/>
            </a:br>
            <a:r>
              <a:rPr lang="es-MX" sz="1800" dirty="0"/>
              <a:t>descripción de los Reportes regulatorios </a:t>
            </a:r>
            <a:endParaRPr lang="es-ES" sz="1800" dirty="0" smtClean="0"/>
          </a:p>
        </p:txBody>
      </p:sp>
      <p:sp>
        <p:nvSpPr>
          <p:cNvPr id="4" name="3 CuadroTexto"/>
          <p:cNvSpPr txBox="1"/>
          <p:nvPr/>
        </p:nvSpPr>
        <p:spPr>
          <a:xfrm>
            <a:off x="539552" y="1844824"/>
            <a:ext cx="2693558" cy="369332"/>
          </a:xfrm>
          <a:prstGeom prst="rect">
            <a:avLst/>
          </a:prstGeom>
          <a:solidFill>
            <a:schemeClr val="accent5">
              <a:lumMod val="20000"/>
              <a:lumOff val="80000"/>
            </a:schemeClr>
          </a:solidFill>
          <a:ln>
            <a:solidFill>
              <a:schemeClr val="accent5"/>
            </a:solidFill>
          </a:ln>
        </p:spPr>
        <p:txBody>
          <a:bodyPr wrap="none" rtlCol="0">
            <a:spAutoFit/>
          </a:bodyPr>
          <a:lstStyle/>
          <a:p>
            <a:r>
              <a:rPr lang="es-MX" dirty="0" smtClean="0">
                <a:solidFill>
                  <a:srgbClr val="4F5477"/>
                </a:solidFill>
                <a:latin typeface="Soberana Sans" pitchFamily="50" charset="0"/>
              </a:rPr>
              <a:t>Información Estadística</a:t>
            </a:r>
            <a:endParaRPr lang="es-MX" dirty="0">
              <a:solidFill>
                <a:srgbClr val="4F5477"/>
              </a:solidFill>
              <a:latin typeface="Soberana Sans" pitchFamily="50" charset="0"/>
            </a:endParaRPr>
          </a:p>
        </p:txBody>
      </p:sp>
      <p:sp>
        <p:nvSpPr>
          <p:cNvPr id="5" name="4 CuadroTexto"/>
          <p:cNvSpPr txBox="1"/>
          <p:nvPr/>
        </p:nvSpPr>
        <p:spPr>
          <a:xfrm>
            <a:off x="467544" y="2644457"/>
            <a:ext cx="8280920" cy="2800767"/>
          </a:xfrm>
          <a:prstGeom prst="rect">
            <a:avLst/>
          </a:prstGeom>
          <a:noFill/>
        </p:spPr>
        <p:txBody>
          <a:bodyPr wrap="square" rtlCol="0">
            <a:spAutoFit/>
          </a:bodyPr>
          <a:lstStyle/>
          <a:p>
            <a:pPr lvl="0" algn="just"/>
            <a:r>
              <a:rPr lang="es-MX" sz="1600" dirty="0" smtClean="0">
                <a:solidFill>
                  <a:srgbClr val="4F5477"/>
                </a:solidFill>
                <a:latin typeface="Soberana Sans Light" pitchFamily="50" charset="0"/>
              </a:rPr>
              <a:t>La </a:t>
            </a:r>
            <a:r>
              <a:rPr lang="es-MX" sz="1600" b="1" dirty="0" smtClean="0">
                <a:solidFill>
                  <a:srgbClr val="4F5477"/>
                </a:solidFill>
                <a:latin typeface="Soberana Sans Light" pitchFamily="50" charset="0"/>
              </a:rPr>
              <a:t>recopilación de información estadística data desde 1955 </a:t>
            </a:r>
            <a:r>
              <a:rPr lang="es-MX" sz="1600" dirty="0" smtClean="0">
                <a:solidFill>
                  <a:srgbClr val="4F5477"/>
                </a:solidFill>
                <a:latin typeface="Soberana Sans Light" pitchFamily="50" charset="0"/>
              </a:rPr>
              <a:t>y hasta antes de los años 90, los datos recopilados se realizaban en formatos en papel. Durante </a:t>
            </a:r>
            <a:r>
              <a:rPr lang="es-MX" sz="1600" b="1" dirty="0" smtClean="0">
                <a:solidFill>
                  <a:srgbClr val="4F5477"/>
                </a:solidFill>
                <a:latin typeface="Soberana Sans Light" pitchFamily="50" charset="0"/>
              </a:rPr>
              <a:t>la década de los 90 </a:t>
            </a:r>
            <a:r>
              <a:rPr lang="es-MX" sz="1600" dirty="0" smtClean="0">
                <a:solidFill>
                  <a:srgbClr val="4F5477"/>
                </a:solidFill>
                <a:latin typeface="Soberana Sans Light" pitchFamily="50" charset="0"/>
              </a:rPr>
              <a:t> dada la dinámica de crecimiento del sector hubo necesidad contar con mayor cantidad de datos, de esta forma nace el Sistema </a:t>
            </a:r>
            <a:r>
              <a:rPr lang="es-MX" sz="1600" dirty="0">
                <a:solidFill>
                  <a:srgbClr val="4F5477"/>
                </a:solidFill>
                <a:latin typeface="Soberana Sans Light" pitchFamily="50" charset="0"/>
              </a:rPr>
              <a:t>E</a:t>
            </a:r>
            <a:r>
              <a:rPr lang="es-MX" sz="1600" dirty="0" smtClean="0">
                <a:solidFill>
                  <a:srgbClr val="4F5477"/>
                </a:solidFill>
                <a:latin typeface="Soberana Sans Light" pitchFamily="50" charset="0"/>
              </a:rPr>
              <a:t>stadístico del Sector Asegurador (SESA). </a:t>
            </a:r>
          </a:p>
          <a:p>
            <a:pPr lvl="0" algn="just"/>
            <a:endParaRPr lang="es-MX" sz="1600" dirty="0">
              <a:solidFill>
                <a:srgbClr val="4F5477"/>
              </a:solidFill>
              <a:latin typeface="Soberana Sans Light" pitchFamily="50" charset="0"/>
            </a:endParaRPr>
          </a:p>
          <a:p>
            <a:pPr lvl="0" algn="just"/>
            <a:r>
              <a:rPr lang="es-MX" sz="1600" dirty="0" smtClean="0">
                <a:solidFill>
                  <a:srgbClr val="4F5477"/>
                </a:solidFill>
                <a:latin typeface="Soberana Sans Light" pitchFamily="50" charset="0"/>
              </a:rPr>
              <a:t>Este sistema ha </a:t>
            </a:r>
            <a:r>
              <a:rPr lang="es-MX" sz="1600" b="1" dirty="0" smtClean="0">
                <a:solidFill>
                  <a:srgbClr val="4F5477"/>
                </a:solidFill>
                <a:latin typeface="Soberana Sans Light" pitchFamily="50" charset="0"/>
              </a:rPr>
              <a:t>recopilado </a:t>
            </a:r>
            <a:r>
              <a:rPr lang="es-MX" sz="1600" b="1" dirty="0">
                <a:solidFill>
                  <a:srgbClr val="4F5477"/>
                </a:solidFill>
                <a:latin typeface="Soberana Sans Light" pitchFamily="50" charset="0"/>
              </a:rPr>
              <a:t>información </a:t>
            </a:r>
            <a:r>
              <a:rPr lang="es-MX" sz="1600" b="1" dirty="0" smtClean="0">
                <a:solidFill>
                  <a:srgbClr val="4F5477"/>
                </a:solidFill>
                <a:latin typeface="Soberana Sans Light" pitchFamily="50" charset="0"/>
              </a:rPr>
              <a:t>técnica </a:t>
            </a:r>
            <a:r>
              <a:rPr lang="es-MX" sz="1600" dirty="0" smtClean="0">
                <a:solidFill>
                  <a:srgbClr val="4F5477"/>
                </a:solidFill>
                <a:latin typeface="Soberana Sans Light" pitchFamily="50" charset="0"/>
              </a:rPr>
              <a:t>a nivel </a:t>
            </a:r>
            <a:r>
              <a:rPr lang="es-MX" sz="1600" dirty="0">
                <a:solidFill>
                  <a:srgbClr val="4F5477"/>
                </a:solidFill>
                <a:latin typeface="Soberana Sans Light" pitchFamily="50" charset="0"/>
              </a:rPr>
              <a:t>de producto de </a:t>
            </a:r>
            <a:r>
              <a:rPr lang="es-MX" sz="1600" dirty="0" smtClean="0">
                <a:solidFill>
                  <a:srgbClr val="4F5477"/>
                </a:solidFill>
                <a:latin typeface="Soberana Sans Light" pitchFamily="50" charset="0"/>
              </a:rPr>
              <a:t>seguros desde 1993.</a:t>
            </a:r>
          </a:p>
          <a:p>
            <a:pPr lvl="0" algn="just"/>
            <a:endParaRPr lang="es-MX" sz="1600" dirty="0">
              <a:solidFill>
                <a:srgbClr val="4F5477"/>
              </a:solidFill>
              <a:latin typeface="Soberana Sans Light" pitchFamily="50" charset="0"/>
            </a:endParaRPr>
          </a:p>
          <a:p>
            <a:pPr lvl="0" algn="just"/>
            <a:r>
              <a:rPr lang="es-MX" sz="1600" dirty="0" smtClean="0">
                <a:solidFill>
                  <a:srgbClr val="4F5477"/>
                </a:solidFill>
                <a:latin typeface="Soberana Sans Light" pitchFamily="50" charset="0"/>
              </a:rPr>
              <a:t>La principal fuente de consulta histórica estadística desde 1955 son </a:t>
            </a:r>
            <a:r>
              <a:rPr lang="es-MX" sz="1600" b="1" dirty="0" smtClean="0">
                <a:solidFill>
                  <a:srgbClr val="4F5477"/>
                </a:solidFill>
                <a:latin typeface="Soberana Sans Light" pitchFamily="50" charset="0"/>
              </a:rPr>
              <a:t>los  </a:t>
            </a:r>
            <a:r>
              <a:rPr lang="es-MX" sz="1600" b="1" dirty="0">
                <a:solidFill>
                  <a:srgbClr val="4F5477"/>
                </a:solidFill>
                <a:latin typeface="Soberana Sans Light" pitchFamily="50" charset="0"/>
              </a:rPr>
              <a:t>Anuarios Estadísticos </a:t>
            </a:r>
            <a:r>
              <a:rPr lang="es-MX" sz="1600" dirty="0" smtClean="0">
                <a:solidFill>
                  <a:srgbClr val="4F5477"/>
                </a:solidFill>
                <a:latin typeface="Soberana Sans Light" pitchFamily="50" charset="0"/>
              </a:rPr>
              <a:t>los </a:t>
            </a:r>
            <a:r>
              <a:rPr lang="es-MX" sz="1600" dirty="0">
                <a:solidFill>
                  <a:srgbClr val="4F5477"/>
                </a:solidFill>
                <a:latin typeface="Soberana Sans Light" pitchFamily="50" charset="0"/>
              </a:rPr>
              <a:t>cuales se realizaron  </a:t>
            </a:r>
            <a:r>
              <a:rPr lang="es-MX" sz="1600" dirty="0" smtClean="0">
                <a:solidFill>
                  <a:srgbClr val="4F5477"/>
                </a:solidFill>
                <a:latin typeface="Soberana Sans Light" pitchFamily="50" charset="0"/>
              </a:rPr>
              <a:t>con los  formatos y sistema </a:t>
            </a:r>
            <a:r>
              <a:rPr lang="es-MX" sz="1600" dirty="0">
                <a:solidFill>
                  <a:srgbClr val="4F5477"/>
                </a:solidFill>
                <a:latin typeface="Soberana Sans Light" pitchFamily="50" charset="0"/>
              </a:rPr>
              <a:t>estadístico </a:t>
            </a:r>
            <a:r>
              <a:rPr lang="es-MX" sz="1600" dirty="0" smtClean="0">
                <a:solidFill>
                  <a:srgbClr val="4F5477"/>
                </a:solidFill>
                <a:latin typeface="Soberana Sans Light" pitchFamily="50" charset="0"/>
              </a:rPr>
              <a:t>citados.  </a:t>
            </a:r>
            <a:endParaRPr lang="es-MX" sz="1600" dirty="0">
              <a:solidFill>
                <a:srgbClr val="4F5477"/>
              </a:solidFill>
              <a:latin typeface="Soberana Sans Light" pitchFamily="50" charset="0"/>
            </a:endParaRPr>
          </a:p>
        </p:txBody>
      </p:sp>
    </p:spTree>
    <p:extLst>
      <p:ext uri="{BB962C8B-B14F-4D97-AF65-F5344CB8AC3E}">
        <p14:creationId xmlns:p14="http://schemas.microsoft.com/office/powerpoint/2010/main" val="2688308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title"/>
          </p:nvPr>
        </p:nvSpPr>
        <p:spPr/>
        <p:txBody>
          <a:bodyPr/>
          <a:lstStyle/>
          <a:p>
            <a:r>
              <a:rPr lang="es-MX" dirty="0"/>
              <a:t>Información Recopilada</a:t>
            </a:r>
            <a:r>
              <a:rPr lang="es-MX" dirty="0" smtClean="0"/>
              <a:t/>
            </a:r>
            <a:br>
              <a:rPr lang="es-MX" dirty="0" smtClean="0"/>
            </a:br>
            <a:r>
              <a:rPr lang="es-MX" sz="1800" dirty="0"/>
              <a:t>descripción de los Reportes regulatorios </a:t>
            </a:r>
            <a:endParaRPr lang="es-ES" sz="1800" dirty="0" smtClean="0"/>
          </a:p>
        </p:txBody>
      </p:sp>
      <p:sp>
        <p:nvSpPr>
          <p:cNvPr id="4" name="3 CuadroTexto"/>
          <p:cNvSpPr txBox="1"/>
          <p:nvPr/>
        </p:nvSpPr>
        <p:spPr>
          <a:xfrm>
            <a:off x="539552" y="1844824"/>
            <a:ext cx="2693558" cy="369332"/>
          </a:xfrm>
          <a:prstGeom prst="rect">
            <a:avLst/>
          </a:prstGeom>
          <a:solidFill>
            <a:schemeClr val="accent5">
              <a:lumMod val="20000"/>
              <a:lumOff val="80000"/>
            </a:schemeClr>
          </a:solidFill>
          <a:ln>
            <a:solidFill>
              <a:schemeClr val="accent5"/>
            </a:solidFill>
          </a:ln>
        </p:spPr>
        <p:txBody>
          <a:bodyPr wrap="none" rtlCol="0">
            <a:spAutoFit/>
          </a:bodyPr>
          <a:lstStyle/>
          <a:p>
            <a:r>
              <a:rPr lang="es-MX" dirty="0" smtClean="0">
                <a:solidFill>
                  <a:srgbClr val="4F5477"/>
                </a:solidFill>
                <a:latin typeface="Soberana Sans" pitchFamily="50" charset="0"/>
              </a:rPr>
              <a:t>Información Estadística</a:t>
            </a:r>
            <a:endParaRPr lang="es-MX" dirty="0">
              <a:solidFill>
                <a:srgbClr val="4F5477"/>
              </a:solidFill>
              <a:latin typeface="Soberana Sans" pitchFamily="50" charset="0"/>
            </a:endParaRPr>
          </a:p>
        </p:txBody>
      </p:sp>
      <p:sp>
        <p:nvSpPr>
          <p:cNvPr id="5" name="4 CuadroTexto"/>
          <p:cNvSpPr txBox="1"/>
          <p:nvPr/>
        </p:nvSpPr>
        <p:spPr>
          <a:xfrm>
            <a:off x="467544" y="2348880"/>
            <a:ext cx="8280920" cy="3785652"/>
          </a:xfrm>
          <a:prstGeom prst="rect">
            <a:avLst/>
          </a:prstGeom>
          <a:noFill/>
        </p:spPr>
        <p:txBody>
          <a:bodyPr wrap="square" rtlCol="0">
            <a:spAutoFit/>
          </a:bodyPr>
          <a:lstStyle/>
          <a:p>
            <a:pPr marL="285750" indent="-285750" algn="just">
              <a:buClr>
                <a:schemeClr val="accent2"/>
              </a:buClr>
              <a:buFont typeface="Arial" pitchFamily="34" charset="0"/>
              <a:buChar char="•"/>
            </a:pPr>
            <a:r>
              <a:rPr lang="es-MX" sz="1600" b="1" dirty="0" smtClean="0">
                <a:solidFill>
                  <a:srgbClr val="4F5477"/>
                </a:solidFill>
                <a:latin typeface="Soberana Sans Light" pitchFamily="50" charset="0"/>
              </a:rPr>
              <a:t>En el año de </a:t>
            </a:r>
            <a:r>
              <a:rPr lang="es-MX" sz="1600" b="1" dirty="0">
                <a:solidFill>
                  <a:srgbClr val="4F5477"/>
                </a:solidFill>
                <a:latin typeface="Soberana Sans Light" pitchFamily="50" charset="0"/>
              </a:rPr>
              <a:t>2008 </a:t>
            </a:r>
            <a:r>
              <a:rPr lang="es-MX" sz="1600" dirty="0">
                <a:solidFill>
                  <a:srgbClr val="4F5477"/>
                </a:solidFill>
                <a:latin typeface="Soberana Sans Light" pitchFamily="50" charset="0"/>
              </a:rPr>
              <a:t>se </a:t>
            </a:r>
            <a:r>
              <a:rPr lang="es-MX" sz="1600" dirty="0" smtClean="0">
                <a:solidFill>
                  <a:srgbClr val="4F5477"/>
                </a:solidFill>
                <a:latin typeface="Soberana Sans Light" pitchFamily="50" charset="0"/>
              </a:rPr>
              <a:t>instrumentó una nueva </a:t>
            </a:r>
            <a:r>
              <a:rPr lang="es-MX" sz="1600" b="1" dirty="0" smtClean="0">
                <a:solidFill>
                  <a:srgbClr val="4F5477"/>
                </a:solidFill>
                <a:latin typeface="Soberana Sans Light" pitchFamily="50" charset="0"/>
              </a:rPr>
              <a:t>forma </a:t>
            </a:r>
            <a:r>
              <a:rPr lang="es-MX" sz="1600" b="1" dirty="0">
                <a:solidFill>
                  <a:srgbClr val="4F5477"/>
                </a:solidFill>
                <a:latin typeface="Soberana Sans Light" pitchFamily="50" charset="0"/>
              </a:rPr>
              <a:t>de entrega de datos </a:t>
            </a:r>
            <a:r>
              <a:rPr lang="es-MX" sz="1600" b="1" dirty="0" smtClean="0">
                <a:solidFill>
                  <a:srgbClr val="4F5477"/>
                </a:solidFill>
                <a:latin typeface="Soberana Sans Light" pitchFamily="50" charset="0"/>
              </a:rPr>
              <a:t>estadísticos,  </a:t>
            </a:r>
            <a:r>
              <a:rPr lang="es-MX" sz="1600" dirty="0">
                <a:solidFill>
                  <a:srgbClr val="4F5477"/>
                </a:solidFill>
                <a:latin typeface="Soberana Sans Light" pitchFamily="50" charset="0"/>
              </a:rPr>
              <a:t>de “Formatos</a:t>
            </a:r>
            <a:r>
              <a:rPr lang="es-MX" sz="1600" dirty="0">
                <a:solidFill>
                  <a:schemeClr val="tx1">
                    <a:lumMod val="75000"/>
                    <a:lumOff val="25000"/>
                  </a:schemeClr>
                </a:solidFill>
                <a:latin typeface="Soberana Sans Light" pitchFamily="50" charset="0"/>
              </a:rPr>
              <a:t>”  a </a:t>
            </a:r>
            <a:r>
              <a:rPr lang="es-MX" sz="1600" b="1" dirty="0">
                <a:solidFill>
                  <a:srgbClr val="4F5477"/>
                </a:solidFill>
                <a:latin typeface="Soberana Sans Light" pitchFamily="50" charset="0"/>
              </a:rPr>
              <a:t>“Bases de Datos</a:t>
            </a:r>
            <a:r>
              <a:rPr lang="es-MX" sz="1600" b="1" dirty="0" smtClean="0">
                <a:solidFill>
                  <a:srgbClr val="4F5477"/>
                </a:solidFill>
                <a:latin typeface="Soberana Sans Light" pitchFamily="50" charset="0"/>
              </a:rPr>
              <a:t>” , lo que permite:</a:t>
            </a:r>
            <a:endParaRPr lang="es-MX" sz="1600" b="1" dirty="0">
              <a:solidFill>
                <a:srgbClr val="4F5477"/>
              </a:solidFill>
              <a:latin typeface="Soberana Sans Light" pitchFamily="50" charset="0"/>
            </a:endParaRPr>
          </a:p>
          <a:p>
            <a:pPr marL="285750" indent="-285750" algn="just">
              <a:buClr>
                <a:schemeClr val="accent2"/>
              </a:buClr>
              <a:buFont typeface="Arial" pitchFamily="34" charset="0"/>
              <a:buChar char="•"/>
            </a:pPr>
            <a:endParaRPr lang="es-MX" sz="1600" dirty="0">
              <a:solidFill>
                <a:schemeClr val="tx1">
                  <a:lumMod val="75000"/>
                  <a:lumOff val="25000"/>
                </a:schemeClr>
              </a:solidFill>
              <a:latin typeface="Soberana Sans Light" pitchFamily="50" charset="0"/>
            </a:endParaRPr>
          </a:p>
          <a:p>
            <a:pPr marL="285750" indent="-285750" algn="just">
              <a:buClr>
                <a:schemeClr val="accent2"/>
              </a:buClr>
              <a:buFont typeface="Arial" pitchFamily="34" charset="0"/>
              <a:buChar char="•"/>
            </a:pPr>
            <a:r>
              <a:rPr lang="es-MX" sz="1600" dirty="0">
                <a:solidFill>
                  <a:srgbClr val="4F5477"/>
                </a:solidFill>
                <a:latin typeface="Soberana Sans Light" pitchFamily="50" charset="0"/>
              </a:rPr>
              <a:t>Contar con gran cantidad de información a </a:t>
            </a:r>
            <a:r>
              <a:rPr lang="es-MX" sz="1600" b="1" dirty="0">
                <a:solidFill>
                  <a:srgbClr val="4F5477"/>
                </a:solidFill>
                <a:latin typeface="Soberana Sans Light" pitchFamily="50" charset="0"/>
              </a:rPr>
              <a:t>detalle, póliza por </a:t>
            </a:r>
            <a:r>
              <a:rPr lang="es-MX" sz="1600" b="1" dirty="0" smtClean="0">
                <a:solidFill>
                  <a:srgbClr val="4F5477"/>
                </a:solidFill>
                <a:latin typeface="Soberana Sans Light" pitchFamily="50" charset="0"/>
              </a:rPr>
              <a:t>póliza</a:t>
            </a:r>
            <a:endParaRPr lang="es-MX" sz="1600" dirty="0" smtClean="0">
              <a:solidFill>
                <a:schemeClr val="tx1">
                  <a:lumMod val="75000"/>
                  <a:lumOff val="25000"/>
                </a:schemeClr>
              </a:solidFill>
              <a:latin typeface="Soberana Sans Light" pitchFamily="50" charset="0"/>
            </a:endParaRPr>
          </a:p>
          <a:p>
            <a:pPr marL="285750" indent="-285750" algn="just">
              <a:buClr>
                <a:schemeClr val="accent2"/>
              </a:buClr>
              <a:buFont typeface="Arial" pitchFamily="34" charset="0"/>
              <a:buChar char="•"/>
            </a:pPr>
            <a:endParaRPr lang="es-MX" sz="1600" dirty="0">
              <a:solidFill>
                <a:schemeClr val="tx1">
                  <a:lumMod val="75000"/>
                  <a:lumOff val="25000"/>
                </a:schemeClr>
              </a:solidFill>
              <a:latin typeface="Soberana Sans Light" pitchFamily="50" charset="0"/>
            </a:endParaRPr>
          </a:p>
          <a:p>
            <a:pPr marL="285750" indent="-285750" algn="just">
              <a:buClr>
                <a:schemeClr val="accent2"/>
              </a:buClr>
              <a:buFont typeface="Arial" pitchFamily="34" charset="0"/>
              <a:buChar char="•"/>
            </a:pPr>
            <a:r>
              <a:rPr lang="es-MX" sz="1600" dirty="0" smtClean="0">
                <a:solidFill>
                  <a:schemeClr val="tx1">
                    <a:lumMod val="75000"/>
                    <a:lumOff val="25000"/>
                  </a:schemeClr>
                </a:solidFill>
                <a:latin typeface="Soberana Sans Light" pitchFamily="50" charset="0"/>
              </a:rPr>
              <a:t>Elaborar </a:t>
            </a:r>
            <a:r>
              <a:rPr lang="es-MX" sz="1600" b="1" dirty="0" smtClean="0">
                <a:solidFill>
                  <a:srgbClr val="4F5477"/>
                </a:solidFill>
                <a:latin typeface="Soberana Sans Light" pitchFamily="50" charset="0"/>
              </a:rPr>
              <a:t>estudios de tipo actuarial </a:t>
            </a:r>
            <a:r>
              <a:rPr lang="es-MX" sz="1600" dirty="0">
                <a:solidFill>
                  <a:srgbClr val="4F5477"/>
                </a:solidFill>
                <a:latin typeface="Soberana Sans Light" pitchFamily="50" charset="0"/>
              </a:rPr>
              <a:t>que apoyen el desarrollo del mercado</a:t>
            </a:r>
          </a:p>
          <a:p>
            <a:pPr marL="285750" indent="-285750" algn="just">
              <a:buClr>
                <a:schemeClr val="accent2"/>
              </a:buClr>
              <a:buFont typeface="Arial" pitchFamily="34" charset="0"/>
              <a:buChar char="•"/>
            </a:pPr>
            <a:endParaRPr lang="es-MX" sz="1600" dirty="0">
              <a:solidFill>
                <a:schemeClr val="tx1">
                  <a:lumMod val="75000"/>
                  <a:lumOff val="25000"/>
                </a:schemeClr>
              </a:solidFill>
              <a:latin typeface="Soberana Sans Light" pitchFamily="50" charset="0"/>
            </a:endParaRPr>
          </a:p>
          <a:p>
            <a:pPr marL="285750" indent="-285750" algn="just">
              <a:buClr>
                <a:schemeClr val="accent2"/>
              </a:buClr>
              <a:buFont typeface="Arial" pitchFamily="34" charset="0"/>
              <a:buChar char="•"/>
            </a:pPr>
            <a:r>
              <a:rPr lang="es-MX" sz="1600" dirty="0" smtClean="0">
                <a:solidFill>
                  <a:srgbClr val="4F5477"/>
                </a:solidFill>
                <a:latin typeface="Soberana Sans Light" pitchFamily="50" charset="0"/>
              </a:rPr>
              <a:t>Contribuir con información para la elaboración de </a:t>
            </a:r>
            <a:r>
              <a:rPr lang="es-MX" sz="1600" b="1" dirty="0" smtClean="0">
                <a:solidFill>
                  <a:srgbClr val="4F5477"/>
                </a:solidFill>
                <a:latin typeface="Soberana Sans Light" pitchFamily="50" charset="0"/>
              </a:rPr>
              <a:t>tarifas, </a:t>
            </a:r>
            <a:r>
              <a:rPr lang="es-MX" sz="1600" dirty="0">
                <a:solidFill>
                  <a:srgbClr val="4F5477"/>
                </a:solidFill>
                <a:latin typeface="Soberana Sans Light" pitchFamily="50" charset="0"/>
              </a:rPr>
              <a:t>de acuerdo a los datos del mercado</a:t>
            </a:r>
          </a:p>
          <a:p>
            <a:pPr marL="285750" indent="-285750" algn="just">
              <a:buClr>
                <a:schemeClr val="accent2"/>
              </a:buClr>
              <a:buFont typeface="Arial" pitchFamily="34" charset="0"/>
              <a:buChar char="•"/>
            </a:pPr>
            <a:endParaRPr lang="es-MX" sz="1600" dirty="0">
              <a:solidFill>
                <a:schemeClr val="tx1">
                  <a:lumMod val="75000"/>
                  <a:lumOff val="25000"/>
                </a:schemeClr>
              </a:solidFill>
              <a:latin typeface="Soberana Sans Light" pitchFamily="50" charset="0"/>
            </a:endParaRPr>
          </a:p>
          <a:p>
            <a:pPr marL="285750" indent="-285750" algn="just">
              <a:buClr>
                <a:schemeClr val="accent2"/>
              </a:buClr>
              <a:buFont typeface="Arial" pitchFamily="34" charset="0"/>
              <a:buChar char="•"/>
            </a:pPr>
            <a:r>
              <a:rPr lang="es-MX" sz="1600" dirty="0" smtClean="0">
                <a:solidFill>
                  <a:srgbClr val="4F5477"/>
                </a:solidFill>
                <a:latin typeface="Soberana Sans Light" pitchFamily="50" charset="0"/>
              </a:rPr>
              <a:t>Mantener </a:t>
            </a:r>
            <a:r>
              <a:rPr lang="es-MX" sz="1600" b="1" dirty="0" smtClean="0">
                <a:solidFill>
                  <a:srgbClr val="4F5477"/>
                </a:solidFill>
                <a:latin typeface="Soberana Sans Light" pitchFamily="50" charset="0"/>
              </a:rPr>
              <a:t>estadísticas más confiables </a:t>
            </a:r>
            <a:r>
              <a:rPr lang="es-MX" sz="1600" dirty="0">
                <a:solidFill>
                  <a:srgbClr val="4F5477"/>
                </a:solidFill>
                <a:latin typeface="Soberana Sans Light" pitchFamily="50" charset="0"/>
              </a:rPr>
              <a:t>del comportamiento del sector asegurador</a:t>
            </a:r>
          </a:p>
          <a:p>
            <a:pPr marL="285750" indent="-285750" algn="just">
              <a:buClr>
                <a:schemeClr val="accent2"/>
              </a:buClr>
              <a:buFont typeface="Arial" pitchFamily="34" charset="0"/>
              <a:buChar char="•"/>
            </a:pPr>
            <a:endParaRPr lang="es-MX" sz="1600" dirty="0">
              <a:solidFill>
                <a:schemeClr val="tx1">
                  <a:lumMod val="75000"/>
                  <a:lumOff val="25000"/>
                </a:schemeClr>
              </a:solidFill>
              <a:latin typeface="Soberana Sans Light" pitchFamily="50" charset="0"/>
            </a:endParaRPr>
          </a:p>
          <a:p>
            <a:pPr marL="285750" indent="-285750" algn="just">
              <a:buClr>
                <a:schemeClr val="accent2"/>
              </a:buClr>
              <a:buFont typeface="Arial" pitchFamily="34" charset="0"/>
              <a:buChar char="•"/>
            </a:pPr>
            <a:r>
              <a:rPr lang="es-MX" sz="1600" dirty="0" smtClean="0">
                <a:solidFill>
                  <a:srgbClr val="4F5477"/>
                </a:solidFill>
                <a:latin typeface="Soberana Sans Light" pitchFamily="50" charset="0"/>
              </a:rPr>
              <a:t>La </a:t>
            </a:r>
            <a:r>
              <a:rPr lang="es-MX" sz="1600" b="1" dirty="0" smtClean="0">
                <a:solidFill>
                  <a:srgbClr val="4F5477"/>
                </a:solidFill>
                <a:latin typeface="Soberana Sans Light" pitchFamily="50" charset="0"/>
              </a:rPr>
              <a:t>generación de información </a:t>
            </a:r>
            <a:r>
              <a:rPr lang="es-MX" sz="1600" dirty="0">
                <a:solidFill>
                  <a:srgbClr val="4F5477"/>
                </a:solidFill>
                <a:latin typeface="Soberana Sans Light" pitchFamily="50" charset="0"/>
              </a:rPr>
              <a:t>para la </a:t>
            </a:r>
            <a:r>
              <a:rPr lang="es-MX" sz="1600" b="1" dirty="0" smtClean="0">
                <a:solidFill>
                  <a:srgbClr val="4F5477"/>
                </a:solidFill>
                <a:latin typeface="Soberana Sans Light" pitchFamily="50" charset="0"/>
              </a:rPr>
              <a:t>toma de decisiones</a:t>
            </a:r>
          </a:p>
          <a:p>
            <a:pPr marL="285750" indent="-285750" algn="just">
              <a:buClr>
                <a:schemeClr val="accent2"/>
              </a:buClr>
              <a:buFont typeface="Arial" pitchFamily="34" charset="0"/>
              <a:buChar char="•"/>
            </a:pPr>
            <a:endParaRPr lang="es-MX" sz="1600" b="1" dirty="0">
              <a:solidFill>
                <a:srgbClr val="4F5477"/>
              </a:solidFill>
              <a:latin typeface="Soberana Sans Light" pitchFamily="50" charset="0"/>
            </a:endParaRPr>
          </a:p>
          <a:p>
            <a:pPr marL="285750" indent="-285750" algn="just">
              <a:buClr>
                <a:schemeClr val="accent2"/>
              </a:buClr>
              <a:buFont typeface="Arial" pitchFamily="34" charset="0"/>
              <a:buChar char="•"/>
            </a:pPr>
            <a:endParaRPr lang="es-MX" sz="1600" b="1" dirty="0">
              <a:solidFill>
                <a:srgbClr val="4F5477"/>
              </a:solidFill>
              <a:latin typeface="Soberana Sans Light" pitchFamily="50" charset="0"/>
            </a:endParaRPr>
          </a:p>
        </p:txBody>
      </p:sp>
    </p:spTree>
    <p:extLst>
      <p:ext uri="{BB962C8B-B14F-4D97-AF65-F5344CB8AC3E}">
        <p14:creationId xmlns:p14="http://schemas.microsoft.com/office/powerpoint/2010/main" val="1169335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title"/>
          </p:nvPr>
        </p:nvSpPr>
        <p:spPr/>
        <p:txBody>
          <a:bodyPr/>
          <a:lstStyle/>
          <a:p>
            <a:r>
              <a:rPr lang="es-MX" dirty="0"/>
              <a:t>Información Recopilada</a:t>
            </a:r>
            <a:r>
              <a:rPr lang="es-MX" dirty="0" smtClean="0"/>
              <a:t/>
            </a:r>
            <a:br>
              <a:rPr lang="es-MX" dirty="0" smtClean="0"/>
            </a:br>
            <a:r>
              <a:rPr lang="es-MX" sz="1800" dirty="0"/>
              <a:t>descripción de los Reportes regulatorios </a:t>
            </a:r>
            <a:endParaRPr lang="es-ES" sz="1800" dirty="0" smtClean="0"/>
          </a:p>
        </p:txBody>
      </p:sp>
      <p:sp>
        <p:nvSpPr>
          <p:cNvPr id="4" name="3 CuadroTexto"/>
          <p:cNvSpPr txBox="1"/>
          <p:nvPr/>
        </p:nvSpPr>
        <p:spPr>
          <a:xfrm>
            <a:off x="539552" y="1844824"/>
            <a:ext cx="2693558" cy="369332"/>
          </a:xfrm>
          <a:prstGeom prst="rect">
            <a:avLst/>
          </a:prstGeom>
          <a:solidFill>
            <a:schemeClr val="accent5">
              <a:lumMod val="20000"/>
              <a:lumOff val="80000"/>
            </a:schemeClr>
          </a:solidFill>
          <a:ln>
            <a:solidFill>
              <a:schemeClr val="accent5"/>
            </a:solidFill>
          </a:ln>
        </p:spPr>
        <p:txBody>
          <a:bodyPr wrap="none" rtlCol="0">
            <a:spAutoFit/>
          </a:bodyPr>
          <a:lstStyle/>
          <a:p>
            <a:r>
              <a:rPr lang="es-MX" dirty="0" smtClean="0">
                <a:solidFill>
                  <a:srgbClr val="4F5477"/>
                </a:solidFill>
                <a:latin typeface="Soberana Sans" pitchFamily="50" charset="0"/>
              </a:rPr>
              <a:t>Información Estadística</a:t>
            </a:r>
            <a:endParaRPr lang="es-MX" dirty="0">
              <a:solidFill>
                <a:srgbClr val="4F5477"/>
              </a:solidFill>
              <a:latin typeface="Soberana Sans" pitchFamily="50" charset="0"/>
            </a:endParaRPr>
          </a:p>
        </p:txBody>
      </p:sp>
      <p:sp>
        <p:nvSpPr>
          <p:cNvPr id="5" name="4 Rectángulo"/>
          <p:cNvSpPr/>
          <p:nvPr/>
        </p:nvSpPr>
        <p:spPr>
          <a:xfrm>
            <a:off x="683568" y="2348880"/>
            <a:ext cx="7632848" cy="584775"/>
          </a:xfrm>
          <a:prstGeom prst="rect">
            <a:avLst/>
          </a:prstGeom>
        </p:spPr>
        <p:txBody>
          <a:bodyPr wrap="square">
            <a:spAutoFit/>
          </a:bodyPr>
          <a:lstStyle/>
          <a:p>
            <a:r>
              <a:rPr lang="es-MX" sz="1600" b="1" dirty="0">
                <a:solidFill>
                  <a:srgbClr val="4F5477"/>
                </a:solidFill>
                <a:latin typeface="Soberana Sans Light" pitchFamily="50" charset="0"/>
              </a:rPr>
              <a:t>La información estadística </a:t>
            </a:r>
            <a:r>
              <a:rPr lang="es-MX" sz="1600" dirty="0">
                <a:solidFill>
                  <a:srgbClr val="4F5477"/>
                </a:solidFill>
                <a:latin typeface="Soberana Sans Light" pitchFamily="50" charset="0"/>
              </a:rPr>
              <a:t>de las instituciones de seguros  </a:t>
            </a:r>
            <a:r>
              <a:rPr lang="es-MX" sz="1600" b="1" dirty="0" smtClean="0">
                <a:solidFill>
                  <a:srgbClr val="4F5477"/>
                </a:solidFill>
                <a:latin typeface="Soberana Sans Light" pitchFamily="50" charset="0"/>
              </a:rPr>
              <a:t>es requerida </a:t>
            </a:r>
            <a:r>
              <a:rPr lang="es-MX" sz="1600" dirty="0" smtClean="0">
                <a:solidFill>
                  <a:srgbClr val="4F5477"/>
                </a:solidFill>
                <a:latin typeface="Soberana Sans Light" pitchFamily="50" charset="0"/>
              </a:rPr>
              <a:t>por </a:t>
            </a:r>
            <a:r>
              <a:rPr lang="es-MX" sz="1600" b="1" dirty="0" smtClean="0">
                <a:solidFill>
                  <a:srgbClr val="4F5477"/>
                </a:solidFill>
                <a:latin typeface="Soberana Sans Light" pitchFamily="50" charset="0"/>
              </a:rPr>
              <a:t>ramo </a:t>
            </a:r>
            <a:r>
              <a:rPr lang="es-MX" sz="1600" b="1" dirty="0">
                <a:solidFill>
                  <a:srgbClr val="4F5477"/>
                </a:solidFill>
                <a:latin typeface="Soberana Sans Light" pitchFamily="50" charset="0"/>
              </a:rPr>
              <a:t>o </a:t>
            </a:r>
            <a:r>
              <a:rPr lang="es-MX" sz="1600" b="1" dirty="0" smtClean="0">
                <a:solidFill>
                  <a:srgbClr val="4F5477"/>
                </a:solidFill>
                <a:latin typeface="Soberana Sans Light" pitchFamily="50" charset="0"/>
              </a:rPr>
              <a:t>subramo:</a:t>
            </a:r>
            <a:r>
              <a:rPr lang="es-MX" sz="1600" dirty="0" smtClean="0">
                <a:solidFill>
                  <a:srgbClr val="4F5477"/>
                </a:solidFill>
                <a:latin typeface="Soberana Sans Light" pitchFamily="50" charset="0"/>
              </a:rPr>
              <a:t> </a:t>
            </a:r>
            <a:endParaRPr lang="es-MX" sz="1600" dirty="0">
              <a:solidFill>
                <a:srgbClr val="4F5477"/>
              </a:solidFill>
              <a:latin typeface="Soberana Sans Light" pitchFamily="50" charset="0"/>
            </a:endParaRPr>
          </a:p>
        </p:txBody>
      </p:sp>
      <p:graphicFrame>
        <p:nvGraphicFramePr>
          <p:cNvPr id="8" name="7 Tabla"/>
          <p:cNvGraphicFramePr>
            <a:graphicFrameLocks noGrp="1"/>
          </p:cNvGraphicFramePr>
          <p:nvPr>
            <p:extLst>
              <p:ext uri="{D42A27DB-BD31-4B8C-83A1-F6EECF244321}">
                <p14:modId xmlns:p14="http://schemas.microsoft.com/office/powerpoint/2010/main" val="2790968391"/>
              </p:ext>
            </p:extLst>
          </p:nvPr>
        </p:nvGraphicFramePr>
        <p:xfrm>
          <a:off x="107504" y="3082331"/>
          <a:ext cx="4536504" cy="2969290"/>
        </p:xfrm>
        <a:graphic>
          <a:graphicData uri="http://schemas.openxmlformats.org/drawingml/2006/table">
            <a:tbl>
              <a:tblPr firstRow="1" firstCol="1" bandRow="1">
                <a:tableStyleId>{5C22544A-7EE6-4342-B048-85BDC9FD1C3A}</a:tableStyleId>
              </a:tblPr>
              <a:tblGrid>
                <a:gridCol w="1224136"/>
                <a:gridCol w="3312368"/>
              </a:tblGrid>
              <a:tr h="144145">
                <a:tc>
                  <a:txBody>
                    <a:bodyPr/>
                    <a:lstStyle/>
                    <a:p>
                      <a:pPr>
                        <a:lnSpc>
                          <a:spcPct val="115000"/>
                        </a:lnSpc>
                        <a:spcAft>
                          <a:spcPts val="1200"/>
                        </a:spcAft>
                      </a:pPr>
                      <a:r>
                        <a:rPr lang="es-MX" sz="1250" b="0" kern="1200" dirty="0" smtClean="0">
                          <a:solidFill>
                            <a:schemeClr val="bg1"/>
                          </a:solidFill>
                          <a:effectLst/>
                          <a:latin typeface="Soberana Sans Light" pitchFamily="50" charset="0"/>
                          <a:ea typeface="+mn-ea"/>
                          <a:cs typeface="+mn-cs"/>
                        </a:rPr>
                        <a:t>Operación</a:t>
                      </a:r>
                      <a:endParaRPr lang="es-MX" sz="1250" b="0" kern="1200" dirty="0">
                        <a:solidFill>
                          <a:schemeClr val="bg1"/>
                        </a:solidFill>
                        <a:effectLst/>
                        <a:latin typeface="Soberana Sans Light" pitchFamily="50" charset="0"/>
                        <a:ea typeface="+mn-ea"/>
                        <a:cs typeface="+mn-cs"/>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1200"/>
                        </a:spcAft>
                      </a:pPr>
                      <a:r>
                        <a:rPr lang="es-MX" sz="1250" b="0" dirty="0">
                          <a:solidFill>
                            <a:schemeClr val="bg1"/>
                          </a:solidFill>
                          <a:effectLst/>
                          <a:latin typeface="Soberana Sans Light" pitchFamily="50" charset="0"/>
                        </a:rPr>
                        <a:t> </a:t>
                      </a:r>
                      <a:r>
                        <a:rPr lang="es-MX" sz="1250" b="0" kern="1200" dirty="0" smtClean="0">
                          <a:solidFill>
                            <a:schemeClr val="bg1"/>
                          </a:solidFill>
                          <a:effectLst/>
                          <a:latin typeface="Soberana Sans Light" pitchFamily="50" charset="0"/>
                          <a:ea typeface="+mn-ea"/>
                          <a:cs typeface="+mn-cs"/>
                        </a:rPr>
                        <a:t>Ramo o subramo</a:t>
                      </a:r>
                      <a:endParaRPr lang="es-MX" sz="1250" b="0" kern="1200" dirty="0">
                        <a:solidFill>
                          <a:schemeClr val="bg1"/>
                        </a:solidFill>
                        <a:effectLst/>
                        <a:latin typeface="Soberana Sans Light" pitchFamily="50" charset="0"/>
                        <a:ea typeface="+mn-ea"/>
                        <a:cs typeface="+mn-cs"/>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4145">
                <a:tc>
                  <a:txBody>
                    <a:bodyPr/>
                    <a:lstStyle/>
                    <a:p>
                      <a:pPr>
                        <a:lnSpc>
                          <a:spcPct val="115000"/>
                        </a:lnSpc>
                        <a:spcAft>
                          <a:spcPts val="1200"/>
                        </a:spcAft>
                      </a:pPr>
                      <a:r>
                        <a:rPr lang="es-MX" sz="1250" b="0" dirty="0" smtClean="0">
                          <a:solidFill>
                            <a:schemeClr val="tx1">
                              <a:lumMod val="75000"/>
                              <a:lumOff val="25000"/>
                            </a:schemeClr>
                          </a:solidFill>
                          <a:effectLst/>
                          <a:latin typeface="Soberana Sans Light" pitchFamily="50" charset="0"/>
                        </a:rPr>
                        <a:t>Vida</a:t>
                      </a:r>
                      <a:endParaRPr lang="es-MX" sz="1250" b="0" dirty="0">
                        <a:solidFill>
                          <a:schemeClr val="tx1">
                            <a:lumMod val="75000"/>
                            <a:lumOff val="25000"/>
                          </a:schemeClr>
                        </a:solidFill>
                        <a:effectLst/>
                        <a:latin typeface="Soberana Sans Light" pitchFamily="50" charset="0"/>
                        <a:ea typeface="Calibri"/>
                        <a:cs typeface="Times New Roman"/>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1200"/>
                        </a:spcAft>
                      </a:pPr>
                      <a:r>
                        <a:rPr lang="es-MX" sz="1300" b="0" dirty="0">
                          <a:solidFill>
                            <a:schemeClr val="tx1">
                              <a:lumMod val="75000"/>
                              <a:lumOff val="25000"/>
                            </a:schemeClr>
                          </a:solidFill>
                          <a:effectLst/>
                          <a:latin typeface="Soberana Sans Light" pitchFamily="50" charset="0"/>
                        </a:rPr>
                        <a:t>Vida </a:t>
                      </a:r>
                      <a:r>
                        <a:rPr lang="es-MX" sz="1300" b="0" dirty="0" smtClean="0">
                          <a:solidFill>
                            <a:schemeClr val="tx1">
                              <a:lumMod val="75000"/>
                              <a:lumOff val="25000"/>
                            </a:schemeClr>
                          </a:solidFill>
                          <a:effectLst/>
                          <a:latin typeface="Soberana Sans Light" pitchFamily="50" charset="0"/>
                        </a:rPr>
                        <a:t>Individual y Grupo</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r>
              <a:tr h="243997">
                <a:tc>
                  <a:txBody>
                    <a:bodyPr/>
                    <a:lstStyle/>
                    <a:p>
                      <a:pPr>
                        <a:lnSpc>
                          <a:spcPct val="115000"/>
                        </a:lnSpc>
                        <a:spcAft>
                          <a:spcPts val="1200"/>
                        </a:spcAft>
                      </a:pPr>
                      <a:r>
                        <a:rPr lang="es-MX" sz="1250" b="0" dirty="0">
                          <a:solidFill>
                            <a:schemeClr val="tx1">
                              <a:lumMod val="75000"/>
                              <a:lumOff val="25000"/>
                            </a:schemeClr>
                          </a:solidFill>
                          <a:effectLst/>
                          <a:latin typeface="Soberana Sans Light" pitchFamily="50" charset="0"/>
                        </a:rPr>
                        <a:t>Pensiones</a:t>
                      </a:r>
                      <a:endParaRPr lang="es-MX" sz="125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nSpc>
                          <a:spcPct val="115000"/>
                        </a:lnSpc>
                        <a:spcAft>
                          <a:spcPts val="1200"/>
                        </a:spcAft>
                      </a:pPr>
                      <a:r>
                        <a:rPr lang="es-MX" sz="1300" b="0" dirty="0">
                          <a:solidFill>
                            <a:schemeClr val="tx1">
                              <a:lumMod val="75000"/>
                              <a:lumOff val="25000"/>
                            </a:schemeClr>
                          </a:solidFill>
                          <a:effectLst/>
                          <a:latin typeface="Soberana Sans Light" pitchFamily="50" charset="0"/>
                        </a:rPr>
                        <a:t>Pensiones</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r>
              <a:tr h="144145">
                <a:tc rowSpan="2">
                  <a:txBody>
                    <a:bodyPr/>
                    <a:lstStyle/>
                    <a:p>
                      <a:pPr>
                        <a:lnSpc>
                          <a:spcPct val="115000"/>
                        </a:lnSpc>
                        <a:spcAft>
                          <a:spcPts val="1200"/>
                        </a:spcAft>
                      </a:pPr>
                      <a:r>
                        <a:rPr lang="es-MX" sz="1250" b="0" dirty="0">
                          <a:solidFill>
                            <a:schemeClr val="tx1">
                              <a:lumMod val="75000"/>
                              <a:lumOff val="25000"/>
                            </a:schemeClr>
                          </a:solidFill>
                          <a:effectLst/>
                          <a:latin typeface="Soberana Sans Light" pitchFamily="50" charset="0"/>
                        </a:rPr>
                        <a:t>Accidentes y </a:t>
                      </a:r>
                      <a:r>
                        <a:rPr lang="es-MX" sz="1250" b="0" dirty="0" smtClean="0">
                          <a:solidFill>
                            <a:schemeClr val="tx1">
                              <a:lumMod val="75000"/>
                              <a:lumOff val="25000"/>
                            </a:schemeClr>
                          </a:solidFill>
                          <a:effectLst/>
                          <a:latin typeface="Soberana Sans Light" pitchFamily="50" charset="0"/>
                        </a:rPr>
                        <a:t>Enfermedades</a:t>
                      </a:r>
                      <a:endParaRPr lang="es-MX" sz="1250" b="0" dirty="0">
                        <a:solidFill>
                          <a:schemeClr val="tx1">
                            <a:lumMod val="75000"/>
                            <a:lumOff val="25000"/>
                          </a:schemeClr>
                        </a:solidFill>
                        <a:effectLst/>
                        <a:latin typeface="Soberana Sans Light" pitchFamily="50" charset="0"/>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15000"/>
                        </a:lnSpc>
                        <a:spcAft>
                          <a:spcPts val="1200"/>
                        </a:spcAft>
                      </a:pPr>
                      <a:r>
                        <a:rPr lang="es-MX" sz="1300" b="0" dirty="0">
                          <a:solidFill>
                            <a:schemeClr val="tx1">
                              <a:lumMod val="75000"/>
                              <a:lumOff val="25000"/>
                            </a:schemeClr>
                          </a:solidFill>
                          <a:effectLst/>
                          <a:latin typeface="Soberana Sans Light" pitchFamily="50" charset="0"/>
                        </a:rPr>
                        <a:t>Accidentes Personales </a:t>
                      </a:r>
                      <a:r>
                        <a:rPr lang="es-MX" sz="1300" b="0" dirty="0" smtClean="0">
                          <a:solidFill>
                            <a:schemeClr val="tx1">
                              <a:lumMod val="75000"/>
                              <a:lumOff val="25000"/>
                            </a:schemeClr>
                          </a:solidFill>
                          <a:effectLst/>
                          <a:latin typeface="Soberana Sans Light" pitchFamily="50" charset="0"/>
                        </a:rPr>
                        <a:t>Individual y Grupo</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vMerge="1">
                  <a:txBody>
                    <a:bodyPr/>
                    <a:lstStyle/>
                    <a:p>
                      <a:pPr>
                        <a:lnSpc>
                          <a:spcPct val="115000"/>
                        </a:lnSpc>
                        <a:spcAft>
                          <a:spcPts val="1200"/>
                        </a:spcAft>
                      </a:pPr>
                      <a:endParaRPr lang="es-MX" sz="1400" b="0" dirty="0">
                        <a:effectLst/>
                        <a:latin typeface="Soberana Sans" pitchFamily="50" charset="0"/>
                        <a:ea typeface="Calibri"/>
                        <a:cs typeface="Times New Roman"/>
                      </a:endParaRPr>
                    </a:p>
                  </a:txBody>
                  <a:tcPr marL="68580" marR="68580" marT="0" marB="0"/>
                </a:tc>
                <a:tc>
                  <a:txBody>
                    <a:bodyPr/>
                    <a:lstStyle/>
                    <a:p>
                      <a:pPr>
                        <a:lnSpc>
                          <a:spcPct val="115000"/>
                        </a:lnSpc>
                        <a:spcAft>
                          <a:spcPts val="1200"/>
                        </a:spcAft>
                      </a:pPr>
                      <a:r>
                        <a:rPr lang="es-MX" sz="1300" b="0" dirty="0">
                          <a:solidFill>
                            <a:schemeClr val="tx1">
                              <a:lumMod val="75000"/>
                              <a:lumOff val="25000"/>
                            </a:schemeClr>
                          </a:solidFill>
                          <a:effectLst/>
                          <a:latin typeface="Soberana Sans Light" pitchFamily="50" charset="0"/>
                        </a:rPr>
                        <a:t>Gastos Médicos </a:t>
                      </a:r>
                      <a:r>
                        <a:rPr lang="es-MX" sz="1300" b="0" dirty="0" smtClean="0">
                          <a:solidFill>
                            <a:schemeClr val="tx1">
                              <a:lumMod val="75000"/>
                              <a:lumOff val="25000"/>
                            </a:schemeClr>
                          </a:solidFill>
                          <a:effectLst/>
                          <a:latin typeface="Soberana Sans Light" pitchFamily="50" charset="0"/>
                        </a:rPr>
                        <a:t>Individual y Grupo</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a:txBody>
                    <a:bodyPr/>
                    <a:lstStyle/>
                    <a:p>
                      <a:pPr>
                        <a:lnSpc>
                          <a:spcPct val="115000"/>
                        </a:lnSpc>
                        <a:spcAft>
                          <a:spcPts val="1200"/>
                        </a:spcAft>
                      </a:pPr>
                      <a:r>
                        <a:rPr lang="es-MX" sz="1250" b="0" dirty="0">
                          <a:solidFill>
                            <a:schemeClr val="tx1">
                              <a:lumMod val="75000"/>
                              <a:lumOff val="25000"/>
                            </a:schemeClr>
                          </a:solidFill>
                          <a:effectLst/>
                          <a:latin typeface="Soberana Sans Light" pitchFamily="50" charset="0"/>
                        </a:rPr>
                        <a:t>Salud</a:t>
                      </a:r>
                      <a:endParaRPr lang="es-MX" sz="125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15000"/>
                        </a:lnSpc>
                        <a:spcAft>
                          <a:spcPts val="1200"/>
                        </a:spcAft>
                      </a:pPr>
                      <a:r>
                        <a:rPr lang="es-MX" sz="1300" b="0" dirty="0">
                          <a:solidFill>
                            <a:schemeClr val="tx1">
                              <a:lumMod val="75000"/>
                              <a:lumOff val="25000"/>
                            </a:schemeClr>
                          </a:solidFill>
                          <a:effectLst/>
                          <a:latin typeface="Soberana Sans Light" pitchFamily="50" charset="0"/>
                        </a:rPr>
                        <a:t>Salud</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a:txBody>
                    <a:bodyPr/>
                    <a:lstStyle/>
                    <a:p>
                      <a:pPr>
                        <a:lnSpc>
                          <a:spcPct val="115000"/>
                        </a:lnSpc>
                        <a:spcAft>
                          <a:spcPts val="1200"/>
                        </a:spcAft>
                      </a:pPr>
                      <a:endParaRPr lang="es-MX" sz="125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15000"/>
                        </a:lnSpc>
                        <a:spcAft>
                          <a:spcPts val="1200"/>
                        </a:spcAft>
                      </a:pPr>
                      <a:r>
                        <a:rPr lang="es-MX" sz="1300" b="0" dirty="0">
                          <a:solidFill>
                            <a:schemeClr val="tx1">
                              <a:lumMod val="75000"/>
                              <a:lumOff val="25000"/>
                            </a:schemeClr>
                          </a:solidFill>
                          <a:effectLst/>
                          <a:latin typeface="Soberana Sans Light" pitchFamily="50" charset="0"/>
                        </a:rPr>
                        <a:t>Responsabilidad Civil</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a:txBody>
                    <a:bodyPr/>
                    <a:lstStyle/>
                    <a:p>
                      <a:pPr>
                        <a:lnSpc>
                          <a:spcPct val="115000"/>
                        </a:lnSpc>
                        <a:spcAft>
                          <a:spcPts val="1200"/>
                        </a:spcAft>
                      </a:pPr>
                      <a:endParaRPr lang="es-MX" sz="125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15000"/>
                        </a:lnSpc>
                        <a:spcAft>
                          <a:spcPts val="1200"/>
                        </a:spcAft>
                      </a:pPr>
                      <a:r>
                        <a:rPr lang="es-MX" sz="1300" b="0" dirty="0" smtClean="0">
                          <a:solidFill>
                            <a:schemeClr val="tx1">
                              <a:lumMod val="75000"/>
                              <a:lumOff val="25000"/>
                            </a:schemeClr>
                          </a:solidFill>
                          <a:effectLst/>
                          <a:latin typeface="Soberana Sans Light" pitchFamily="50" charset="0"/>
                          <a:ea typeface="Calibri"/>
                          <a:cs typeface="Times New Roman"/>
                        </a:rPr>
                        <a:t>Marítimo y Transportes </a:t>
                      </a:r>
                      <a:r>
                        <a:rPr lang="es-MX" sz="1300" b="1" dirty="0" smtClean="0">
                          <a:solidFill>
                            <a:schemeClr val="tx1">
                              <a:lumMod val="75000"/>
                              <a:lumOff val="25000"/>
                            </a:schemeClr>
                          </a:solidFill>
                          <a:effectLst/>
                          <a:latin typeface="Soberana Sans Light" pitchFamily="50" charset="0"/>
                          <a:ea typeface="Calibri"/>
                          <a:cs typeface="Times New Roman"/>
                        </a:rPr>
                        <a:t>:</a:t>
                      </a:r>
                      <a:endParaRPr lang="es-MX" sz="1300" b="1"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a:txBody>
                    <a:bodyPr/>
                    <a:lstStyle/>
                    <a:p>
                      <a:pPr>
                        <a:lnSpc>
                          <a:spcPct val="115000"/>
                        </a:lnSpc>
                        <a:spcAft>
                          <a:spcPts val="1200"/>
                        </a:spcAft>
                      </a:pPr>
                      <a:endParaRPr lang="es-MX" sz="125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15000"/>
                        </a:lnSpc>
                        <a:spcAft>
                          <a:spcPts val="1200"/>
                        </a:spcAft>
                      </a:pPr>
                      <a:r>
                        <a:rPr lang="es-MX" sz="1300" b="0" dirty="0" smtClean="0">
                          <a:solidFill>
                            <a:schemeClr val="tx1">
                              <a:lumMod val="75000"/>
                              <a:lumOff val="25000"/>
                            </a:schemeClr>
                          </a:solidFill>
                          <a:effectLst/>
                          <a:latin typeface="Soberana Sans Light" pitchFamily="50" charset="0"/>
                        </a:rPr>
                        <a:t>    Transporte </a:t>
                      </a:r>
                      <a:r>
                        <a:rPr lang="es-MX" sz="1300" b="0" dirty="0">
                          <a:solidFill>
                            <a:schemeClr val="tx1">
                              <a:lumMod val="75000"/>
                              <a:lumOff val="25000"/>
                            </a:schemeClr>
                          </a:solidFill>
                          <a:effectLst/>
                          <a:latin typeface="Soberana Sans Light" pitchFamily="50" charset="0"/>
                        </a:rPr>
                        <a:t>de Mercancías</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a:txBody>
                    <a:bodyPr/>
                    <a:lstStyle/>
                    <a:p>
                      <a:pPr>
                        <a:lnSpc>
                          <a:spcPct val="115000"/>
                        </a:lnSpc>
                        <a:spcAft>
                          <a:spcPts val="1200"/>
                        </a:spcAft>
                      </a:pPr>
                      <a:r>
                        <a:rPr lang="es-MX" sz="1250" b="0" dirty="0" smtClean="0">
                          <a:solidFill>
                            <a:schemeClr val="tx1">
                              <a:lumMod val="75000"/>
                              <a:lumOff val="25000"/>
                            </a:schemeClr>
                          </a:solidFill>
                          <a:effectLst/>
                          <a:latin typeface="Soberana Sans Light" pitchFamily="50" charset="0"/>
                          <a:ea typeface="Calibri"/>
                          <a:cs typeface="Times New Roman"/>
                        </a:rPr>
                        <a:t>Daños</a:t>
                      </a:r>
                      <a:endParaRPr lang="es-MX" sz="125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15000"/>
                        </a:lnSpc>
                        <a:spcAft>
                          <a:spcPts val="1200"/>
                        </a:spcAft>
                      </a:pPr>
                      <a:r>
                        <a:rPr lang="es-MX" sz="1300" dirty="0" smtClean="0">
                          <a:solidFill>
                            <a:schemeClr val="tx1">
                              <a:lumMod val="75000"/>
                              <a:lumOff val="25000"/>
                            </a:schemeClr>
                          </a:solidFill>
                          <a:effectLst/>
                          <a:latin typeface="Soberana Sans Light" pitchFamily="50" charset="0"/>
                        </a:rPr>
                        <a:t>    Cascos </a:t>
                      </a:r>
                      <a:r>
                        <a:rPr lang="es-MX" sz="1300" dirty="0">
                          <a:solidFill>
                            <a:schemeClr val="tx1">
                              <a:lumMod val="75000"/>
                              <a:lumOff val="25000"/>
                            </a:schemeClr>
                          </a:solidFill>
                          <a:effectLst/>
                          <a:latin typeface="Soberana Sans Light" pitchFamily="50" charset="0"/>
                        </a:rPr>
                        <a:t>Embarcaciones</a:t>
                      </a:r>
                      <a:endParaRPr lang="es-MX" sz="130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a:txBody>
                    <a:bodyPr/>
                    <a:lstStyle/>
                    <a:p>
                      <a:pPr>
                        <a:lnSpc>
                          <a:spcPct val="115000"/>
                        </a:lnSpc>
                        <a:spcAft>
                          <a:spcPts val="1200"/>
                        </a:spcAft>
                      </a:pPr>
                      <a:endParaRPr lang="es-MX" sz="125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15000"/>
                        </a:lnSpc>
                        <a:spcAft>
                          <a:spcPts val="1200"/>
                        </a:spcAft>
                      </a:pPr>
                      <a:r>
                        <a:rPr lang="es-MX" sz="1300" dirty="0" smtClean="0">
                          <a:solidFill>
                            <a:schemeClr val="tx1">
                              <a:lumMod val="75000"/>
                              <a:lumOff val="25000"/>
                            </a:schemeClr>
                          </a:solidFill>
                          <a:effectLst/>
                          <a:latin typeface="Soberana Sans Light" pitchFamily="50" charset="0"/>
                        </a:rPr>
                        <a:t>    Cascos </a:t>
                      </a:r>
                      <a:r>
                        <a:rPr lang="es-MX" sz="1300" dirty="0">
                          <a:solidFill>
                            <a:schemeClr val="tx1">
                              <a:lumMod val="75000"/>
                              <a:lumOff val="25000"/>
                            </a:schemeClr>
                          </a:solidFill>
                          <a:effectLst/>
                          <a:latin typeface="Soberana Sans Light" pitchFamily="50" charset="0"/>
                        </a:rPr>
                        <a:t>Aeronaves</a:t>
                      </a:r>
                      <a:endParaRPr lang="es-MX" sz="130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a:txBody>
                    <a:bodyPr/>
                    <a:lstStyle/>
                    <a:p>
                      <a:pPr>
                        <a:lnSpc>
                          <a:spcPct val="115000"/>
                        </a:lnSpc>
                        <a:spcAft>
                          <a:spcPts val="1200"/>
                        </a:spcAft>
                      </a:pPr>
                      <a:endParaRPr lang="es-MX" sz="125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15000"/>
                        </a:lnSpc>
                        <a:spcAft>
                          <a:spcPts val="1200"/>
                        </a:spcAft>
                      </a:pPr>
                      <a:r>
                        <a:rPr lang="es-MX" sz="1300" b="0" dirty="0" smtClean="0">
                          <a:solidFill>
                            <a:schemeClr val="tx1">
                              <a:lumMod val="75000"/>
                              <a:lumOff val="25000"/>
                            </a:schemeClr>
                          </a:solidFill>
                          <a:effectLst/>
                          <a:latin typeface="Soberana Sans Light" pitchFamily="50" charset="0"/>
                          <a:ea typeface="Calibri"/>
                          <a:cs typeface="Times New Roman"/>
                        </a:rPr>
                        <a:t>Incendio</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a:txBody>
                    <a:bodyPr/>
                    <a:lstStyle/>
                    <a:p>
                      <a:pPr>
                        <a:lnSpc>
                          <a:spcPct val="115000"/>
                        </a:lnSpc>
                        <a:spcAft>
                          <a:spcPts val="1200"/>
                        </a:spcAft>
                      </a:pPr>
                      <a:endParaRPr lang="es-MX" sz="1250" b="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15000"/>
                        </a:lnSpc>
                        <a:spcBef>
                          <a:spcPts val="0"/>
                        </a:spcBef>
                        <a:spcAft>
                          <a:spcPts val="1200"/>
                        </a:spcAft>
                        <a:buClrTx/>
                        <a:buSzTx/>
                        <a:buFontTx/>
                        <a:buNone/>
                        <a:tabLst/>
                        <a:defRPr/>
                      </a:pPr>
                      <a:r>
                        <a:rPr lang="es-MX" sz="1300" dirty="0" smtClean="0">
                          <a:solidFill>
                            <a:schemeClr val="tx1">
                              <a:lumMod val="75000"/>
                              <a:lumOff val="25000"/>
                            </a:schemeClr>
                          </a:solidFill>
                          <a:effectLst/>
                          <a:latin typeface="Soberana Sans Light" pitchFamily="50" charset="0"/>
                        </a:rPr>
                        <a:t>Automóviles de Póliza Individual y Flotilla</a:t>
                      </a:r>
                      <a:endParaRPr lang="es-MX" sz="1300" dirty="0" smtClean="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321236614"/>
              </p:ext>
            </p:extLst>
          </p:nvPr>
        </p:nvGraphicFramePr>
        <p:xfrm>
          <a:off x="4788024" y="3071445"/>
          <a:ext cx="4104456" cy="2961894"/>
        </p:xfrm>
        <a:graphic>
          <a:graphicData uri="http://schemas.openxmlformats.org/drawingml/2006/table">
            <a:tbl>
              <a:tblPr firstRow="1" firstCol="1" bandRow="1">
                <a:tableStyleId>{5C22544A-7EE6-4342-B048-85BDC9FD1C3A}</a:tableStyleId>
              </a:tblPr>
              <a:tblGrid>
                <a:gridCol w="796387"/>
                <a:gridCol w="3308069"/>
              </a:tblGrid>
              <a:tr h="144145">
                <a:tc>
                  <a:txBody>
                    <a:bodyPr/>
                    <a:lstStyle/>
                    <a:p>
                      <a:pPr>
                        <a:lnSpc>
                          <a:spcPct val="115000"/>
                        </a:lnSpc>
                        <a:spcAft>
                          <a:spcPts val="1200"/>
                        </a:spcAft>
                      </a:pPr>
                      <a:r>
                        <a:rPr lang="es-MX" sz="1300" b="0" kern="1200" dirty="0" err="1" smtClean="0">
                          <a:solidFill>
                            <a:schemeClr val="bg1"/>
                          </a:solidFill>
                          <a:effectLst/>
                          <a:latin typeface="Soberana Sans Light" pitchFamily="50" charset="0"/>
                          <a:ea typeface="+mn-ea"/>
                          <a:cs typeface="+mn-cs"/>
                        </a:rPr>
                        <a:t>Oper</a:t>
                      </a:r>
                      <a:r>
                        <a:rPr lang="es-MX" sz="1300" b="0" kern="1200" dirty="0" smtClean="0">
                          <a:solidFill>
                            <a:schemeClr val="bg1"/>
                          </a:solidFill>
                          <a:effectLst/>
                          <a:latin typeface="Soberana Sans Light" pitchFamily="50" charset="0"/>
                          <a:ea typeface="+mn-ea"/>
                          <a:cs typeface="+mn-cs"/>
                        </a:rPr>
                        <a:t>. </a:t>
                      </a:r>
                      <a:endParaRPr lang="es-MX" sz="1300" b="0" kern="1200" dirty="0">
                        <a:solidFill>
                          <a:schemeClr val="bg1"/>
                        </a:solidFill>
                        <a:effectLst/>
                        <a:latin typeface="Soberana Sans Light" pitchFamily="50" charset="0"/>
                        <a:ea typeface="+mn-ea"/>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l">
                        <a:lnSpc>
                          <a:spcPct val="115000"/>
                        </a:lnSpc>
                        <a:spcAft>
                          <a:spcPts val="1200"/>
                        </a:spcAft>
                      </a:pPr>
                      <a:r>
                        <a:rPr lang="es-MX" sz="1300" b="0" dirty="0">
                          <a:solidFill>
                            <a:schemeClr val="bg1"/>
                          </a:solidFill>
                          <a:effectLst/>
                          <a:latin typeface="Soberana Sans Light" pitchFamily="50" charset="0"/>
                        </a:rPr>
                        <a:t> </a:t>
                      </a:r>
                      <a:r>
                        <a:rPr lang="es-MX" sz="1300" b="0" kern="1200" dirty="0" smtClean="0">
                          <a:solidFill>
                            <a:schemeClr val="bg1"/>
                          </a:solidFill>
                          <a:effectLst/>
                          <a:latin typeface="Soberana Sans Light" pitchFamily="50" charset="0"/>
                          <a:ea typeface="+mn-ea"/>
                          <a:cs typeface="+mn-cs"/>
                        </a:rPr>
                        <a:t>Ramo o subramo</a:t>
                      </a:r>
                      <a:endParaRPr lang="es-MX" sz="1300" b="0" kern="1200" dirty="0">
                        <a:solidFill>
                          <a:schemeClr val="bg1"/>
                        </a:solidFill>
                        <a:effectLst/>
                        <a:latin typeface="Soberana Sans Light" pitchFamily="50" charset="0"/>
                        <a:ea typeface="+mn-ea"/>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r>
              <a:tr h="144145">
                <a:tc rowSpan="9">
                  <a:txBody>
                    <a:bodyPr/>
                    <a:lstStyle/>
                    <a:p>
                      <a:pPr>
                        <a:lnSpc>
                          <a:spcPct val="115000"/>
                        </a:lnSpc>
                        <a:spcAft>
                          <a:spcPts val="1200"/>
                        </a:spcAft>
                      </a:pPr>
                      <a:r>
                        <a:rPr lang="es-MX" sz="1300" b="0" dirty="0" smtClean="0">
                          <a:solidFill>
                            <a:schemeClr val="tx1">
                              <a:lumMod val="75000"/>
                              <a:lumOff val="25000"/>
                            </a:schemeClr>
                          </a:solidFill>
                          <a:effectLst/>
                          <a:latin typeface="Soberana Sans Light" pitchFamily="50" charset="0"/>
                        </a:rPr>
                        <a:t>Daños</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15000"/>
                        </a:lnSpc>
                        <a:spcAft>
                          <a:spcPts val="1200"/>
                        </a:spcAft>
                      </a:pPr>
                      <a:r>
                        <a:rPr lang="es-MX" sz="1300" dirty="0">
                          <a:solidFill>
                            <a:schemeClr val="tx1">
                              <a:lumMod val="75000"/>
                              <a:lumOff val="25000"/>
                            </a:schemeClr>
                          </a:solidFill>
                          <a:effectLst/>
                          <a:latin typeface="Soberana Sans Light" pitchFamily="50" charset="0"/>
                        </a:rPr>
                        <a:t>Crédito</a:t>
                      </a:r>
                      <a:endParaRPr lang="es-MX" sz="130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vMerge="1">
                  <a:txBody>
                    <a:bodyPr/>
                    <a:lstStyle/>
                    <a:p>
                      <a:pPr>
                        <a:lnSpc>
                          <a:spcPct val="115000"/>
                        </a:lnSpc>
                        <a:spcAft>
                          <a:spcPts val="1200"/>
                        </a:spcAft>
                      </a:pPr>
                      <a:endParaRPr lang="es-MX" sz="1200" b="0" dirty="0">
                        <a:effectLst/>
                        <a:latin typeface="Soberana Sans"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200"/>
                        </a:spcAft>
                      </a:pPr>
                      <a:r>
                        <a:rPr lang="es-MX" sz="1300" dirty="0">
                          <a:solidFill>
                            <a:schemeClr val="tx1">
                              <a:lumMod val="75000"/>
                              <a:lumOff val="25000"/>
                            </a:schemeClr>
                          </a:solidFill>
                          <a:effectLst/>
                          <a:latin typeface="Soberana Sans Light" pitchFamily="50" charset="0"/>
                        </a:rPr>
                        <a:t>Crédito a la vivienda</a:t>
                      </a:r>
                      <a:endParaRPr lang="es-MX" sz="130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vMerge="1">
                  <a:txBody>
                    <a:bodyPr/>
                    <a:lstStyle/>
                    <a:p>
                      <a:pPr>
                        <a:lnSpc>
                          <a:spcPct val="115000"/>
                        </a:lnSpc>
                        <a:spcAft>
                          <a:spcPts val="1200"/>
                        </a:spcAft>
                      </a:pPr>
                      <a:endParaRPr lang="es-MX" sz="1200" b="0" dirty="0">
                        <a:effectLst/>
                        <a:latin typeface="Soberana Sans"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200"/>
                        </a:spcAft>
                      </a:pPr>
                      <a:r>
                        <a:rPr lang="es-MX" sz="1300" dirty="0">
                          <a:solidFill>
                            <a:schemeClr val="tx1">
                              <a:lumMod val="75000"/>
                              <a:lumOff val="25000"/>
                            </a:schemeClr>
                          </a:solidFill>
                          <a:effectLst/>
                          <a:latin typeface="Soberana Sans Light" pitchFamily="50" charset="0"/>
                        </a:rPr>
                        <a:t>Garantía financiera</a:t>
                      </a:r>
                      <a:endParaRPr lang="es-MX" sz="130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vMerge="1">
                  <a:txBody>
                    <a:bodyPr/>
                    <a:lstStyle/>
                    <a:p>
                      <a:endParaRPr lang="es-MX"/>
                    </a:p>
                  </a:txBody>
                  <a:tcPr/>
                </a:tc>
                <a:tc>
                  <a:txBody>
                    <a:bodyPr/>
                    <a:lstStyle/>
                    <a:p>
                      <a:pPr marL="0" marR="0" indent="0" algn="l" defTabSz="914400" rtl="0" eaLnBrk="1" fontAlgn="auto" latinLnBrk="0" hangingPunct="1">
                        <a:lnSpc>
                          <a:spcPct val="115000"/>
                        </a:lnSpc>
                        <a:spcBef>
                          <a:spcPts val="0"/>
                        </a:spcBef>
                        <a:spcAft>
                          <a:spcPts val="1200"/>
                        </a:spcAft>
                        <a:buClrTx/>
                        <a:buSzTx/>
                        <a:buFontTx/>
                        <a:buNone/>
                        <a:tabLst/>
                        <a:defRPr/>
                      </a:pPr>
                      <a:r>
                        <a:rPr lang="es-MX" sz="1300" dirty="0" smtClean="0">
                          <a:solidFill>
                            <a:schemeClr val="tx1">
                              <a:lumMod val="75000"/>
                              <a:lumOff val="25000"/>
                            </a:schemeClr>
                          </a:solidFill>
                          <a:effectLst/>
                          <a:latin typeface="Soberana Sans Light" pitchFamily="50" charset="0"/>
                        </a:rPr>
                        <a:t>Agrícola y de Animales</a:t>
                      </a:r>
                      <a:endParaRPr lang="es-MX" sz="1300" b="0" dirty="0" smtClean="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vMerge="1">
                  <a:txBody>
                    <a:bodyPr/>
                    <a:lstStyle/>
                    <a:p>
                      <a:endParaRPr lang="es-MX"/>
                    </a:p>
                  </a:txBody>
                  <a:tcPr/>
                </a:tc>
                <a:tc>
                  <a:txBody>
                    <a:bodyPr/>
                    <a:lstStyle/>
                    <a:p>
                      <a:pPr>
                        <a:lnSpc>
                          <a:spcPct val="115000"/>
                        </a:lnSpc>
                        <a:spcAft>
                          <a:spcPts val="1200"/>
                        </a:spcAft>
                      </a:pPr>
                      <a:r>
                        <a:rPr lang="es-MX" sz="1300" dirty="0" smtClean="0">
                          <a:solidFill>
                            <a:schemeClr val="tx1">
                              <a:lumMod val="75000"/>
                              <a:lumOff val="25000"/>
                            </a:schemeClr>
                          </a:solidFill>
                          <a:effectLst/>
                          <a:latin typeface="Soberana Sans Light" pitchFamily="50" charset="0"/>
                          <a:ea typeface="Calibri"/>
                          <a:cs typeface="Times New Roman"/>
                        </a:rPr>
                        <a:t>Diversos </a:t>
                      </a:r>
                      <a:r>
                        <a:rPr lang="es-MX" sz="1300" b="1" dirty="0" smtClean="0">
                          <a:solidFill>
                            <a:schemeClr val="tx1">
                              <a:lumMod val="75000"/>
                              <a:lumOff val="25000"/>
                            </a:schemeClr>
                          </a:solidFill>
                          <a:effectLst/>
                          <a:latin typeface="Soberana Sans Light" pitchFamily="50" charset="0"/>
                          <a:ea typeface="Calibri"/>
                          <a:cs typeface="Times New Roman"/>
                        </a:rPr>
                        <a:t>:</a:t>
                      </a:r>
                      <a:endParaRPr lang="es-MX" sz="1300" b="1"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vMerge="1">
                  <a:txBody>
                    <a:bodyPr/>
                    <a:lstStyle/>
                    <a:p>
                      <a:pPr>
                        <a:lnSpc>
                          <a:spcPct val="115000"/>
                        </a:lnSpc>
                        <a:spcAft>
                          <a:spcPts val="1200"/>
                        </a:spcAft>
                      </a:pPr>
                      <a:endParaRPr lang="es-MX" sz="1200" b="0" dirty="0">
                        <a:effectLst/>
                        <a:latin typeface="Soberana Sans"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1200"/>
                        </a:spcAft>
                      </a:pPr>
                      <a:r>
                        <a:rPr lang="es-MX" sz="1300" dirty="0" smtClean="0">
                          <a:solidFill>
                            <a:schemeClr val="tx1">
                              <a:lumMod val="75000"/>
                              <a:lumOff val="25000"/>
                            </a:schemeClr>
                          </a:solidFill>
                          <a:effectLst/>
                          <a:latin typeface="Soberana Sans Light" pitchFamily="50" charset="0"/>
                        </a:rPr>
                        <a:t>   Misceláneos</a:t>
                      </a:r>
                      <a:endParaRPr lang="es-MX" sz="130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vMerge="1">
                  <a:txBody>
                    <a:bodyPr/>
                    <a:lstStyle/>
                    <a:p>
                      <a:pPr>
                        <a:lnSpc>
                          <a:spcPct val="115000"/>
                        </a:lnSpc>
                        <a:spcAft>
                          <a:spcPts val="1200"/>
                        </a:spcAft>
                      </a:pPr>
                      <a:endParaRPr lang="es-MX" sz="1200" b="0" dirty="0">
                        <a:effectLst/>
                        <a:latin typeface="Soberana Sans"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61950" marR="0" indent="-361950" algn="l" defTabSz="914400" rtl="0" eaLnBrk="1" fontAlgn="auto" latinLnBrk="0" hangingPunct="1">
                        <a:lnSpc>
                          <a:spcPct val="115000"/>
                        </a:lnSpc>
                        <a:spcBef>
                          <a:spcPts val="0"/>
                        </a:spcBef>
                        <a:spcAft>
                          <a:spcPts val="1200"/>
                        </a:spcAft>
                        <a:buClrTx/>
                        <a:buSzTx/>
                        <a:buFontTx/>
                        <a:buNone/>
                        <a:tabLst/>
                        <a:defRPr/>
                      </a:pPr>
                      <a:r>
                        <a:rPr lang="es-MX" sz="1300" dirty="0" smtClean="0">
                          <a:solidFill>
                            <a:schemeClr val="tx1">
                              <a:lumMod val="75000"/>
                              <a:lumOff val="25000"/>
                            </a:schemeClr>
                          </a:solidFill>
                          <a:effectLst/>
                          <a:latin typeface="Soberana Sans Light" pitchFamily="50" charset="0"/>
                        </a:rPr>
                        <a:t>   Técnicos: Construcción y Montaje,</a:t>
                      </a:r>
                      <a:r>
                        <a:rPr lang="es-MX" sz="1300" baseline="0" dirty="0" smtClean="0">
                          <a:solidFill>
                            <a:schemeClr val="tx1">
                              <a:lumMod val="75000"/>
                              <a:lumOff val="25000"/>
                            </a:schemeClr>
                          </a:solidFill>
                          <a:effectLst/>
                          <a:latin typeface="Soberana Sans Light" pitchFamily="50" charset="0"/>
                          <a:cs typeface="Times New Roman"/>
                        </a:rPr>
                        <a:t> </a:t>
                      </a:r>
                      <a:r>
                        <a:rPr lang="es-MX" sz="1300" dirty="0" smtClean="0">
                          <a:solidFill>
                            <a:schemeClr val="tx1">
                              <a:lumMod val="75000"/>
                              <a:lumOff val="25000"/>
                            </a:schemeClr>
                          </a:solidFill>
                          <a:effectLst/>
                          <a:latin typeface="Soberana Sans Light" pitchFamily="50" charset="0"/>
                        </a:rPr>
                        <a:t>Calderas</a:t>
                      </a:r>
                      <a:r>
                        <a:rPr lang="es-MX" sz="1300" dirty="0">
                          <a:solidFill>
                            <a:schemeClr val="tx1">
                              <a:lumMod val="75000"/>
                              <a:lumOff val="25000"/>
                            </a:schemeClr>
                          </a:solidFill>
                          <a:effectLst/>
                          <a:latin typeface="Soberana Sans Light" pitchFamily="50" charset="0"/>
                        </a:rPr>
                        <a:t>, Equipo electrónico</a:t>
                      </a:r>
                      <a:r>
                        <a:rPr lang="es-MX" sz="1300" dirty="0" smtClean="0">
                          <a:solidFill>
                            <a:schemeClr val="tx1">
                              <a:lumMod val="75000"/>
                              <a:lumOff val="25000"/>
                            </a:schemeClr>
                          </a:solidFill>
                          <a:effectLst/>
                          <a:latin typeface="Soberana Sans Light" pitchFamily="50" charset="0"/>
                        </a:rPr>
                        <a:t>,    </a:t>
                      </a:r>
                      <a:r>
                        <a:rPr lang="es-MX" sz="1300" dirty="0" smtClean="0">
                          <a:solidFill>
                            <a:schemeClr val="tx1">
                              <a:lumMod val="75000"/>
                              <a:lumOff val="25000"/>
                            </a:schemeClr>
                          </a:solidFill>
                          <a:latin typeface="Soberana Sans Light" pitchFamily="50" charset="0"/>
                        </a:rPr>
                        <a:t>Equipo de contratistas y  Rotura de maquinaria</a:t>
                      </a:r>
                      <a:r>
                        <a:rPr lang="es-MX" sz="1300" dirty="0" smtClean="0">
                          <a:solidFill>
                            <a:schemeClr val="tx1">
                              <a:lumMod val="75000"/>
                              <a:lumOff val="25000"/>
                            </a:schemeClr>
                          </a:solidFill>
                          <a:effectLst/>
                          <a:latin typeface="Soberana Sans Light" pitchFamily="50" charset="0"/>
                        </a:rPr>
                        <a:t>.  </a:t>
                      </a:r>
                      <a:endParaRPr lang="es-MX" sz="130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vMerge="1">
                  <a:txBody>
                    <a:bodyPr/>
                    <a:lstStyle/>
                    <a:p>
                      <a:pPr>
                        <a:lnSpc>
                          <a:spcPct val="115000"/>
                        </a:lnSpc>
                        <a:spcAft>
                          <a:spcPts val="1200"/>
                        </a:spcAft>
                      </a:pPr>
                      <a:endParaRPr lang="es-MX" sz="1200" b="0" dirty="0">
                        <a:solidFill>
                          <a:schemeClr val="tx1">
                            <a:lumMod val="75000"/>
                            <a:lumOff val="25000"/>
                          </a:schemeClr>
                        </a:solidFill>
                        <a:effectLst/>
                        <a:latin typeface="Soberana Sans" pitchFamily="50" charset="0"/>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nSpc>
                          <a:spcPct val="115000"/>
                        </a:lnSpc>
                        <a:spcAft>
                          <a:spcPts val="1200"/>
                        </a:spcAft>
                      </a:pPr>
                      <a:r>
                        <a:rPr lang="es-MX" sz="1300" dirty="0">
                          <a:solidFill>
                            <a:schemeClr val="tx1">
                              <a:lumMod val="75000"/>
                              <a:lumOff val="25000"/>
                            </a:schemeClr>
                          </a:solidFill>
                          <a:effectLst/>
                          <a:latin typeface="Soberana Sans Light" pitchFamily="50" charset="0"/>
                        </a:rPr>
                        <a:t>Terremoto y Erupción Volcánica</a:t>
                      </a:r>
                      <a:endParaRPr lang="es-MX" sz="130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144145">
                <a:tc vMerge="1">
                  <a:txBody>
                    <a:bodyPr/>
                    <a:lstStyle/>
                    <a:p>
                      <a:pPr>
                        <a:lnSpc>
                          <a:spcPct val="115000"/>
                        </a:lnSpc>
                        <a:spcAft>
                          <a:spcPts val="1200"/>
                        </a:spcAft>
                      </a:pPr>
                      <a:endParaRPr lang="es-MX" sz="1200" b="0" dirty="0">
                        <a:solidFill>
                          <a:schemeClr val="tx1">
                            <a:lumMod val="75000"/>
                            <a:lumOff val="25000"/>
                          </a:schemeClr>
                        </a:solidFill>
                        <a:effectLst/>
                        <a:latin typeface="Soberana Sans" pitchFamily="50" charset="0"/>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nSpc>
                          <a:spcPct val="115000"/>
                        </a:lnSpc>
                        <a:spcAft>
                          <a:spcPts val="1200"/>
                        </a:spcAft>
                      </a:pPr>
                      <a:r>
                        <a:rPr lang="es-MX" sz="1300" dirty="0">
                          <a:solidFill>
                            <a:schemeClr val="tx1">
                              <a:lumMod val="75000"/>
                              <a:lumOff val="25000"/>
                            </a:schemeClr>
                          </a:solidFill>
                          <a:effectLst/>
                          <a:latin typeface="Soberana Sans Light" pitchFamily="50" charset="0"/>
                        </a:rPr>
                        <a:t>Riesgos </a:t>
                      </a:r>
                      <a:r>
                        <a:rPr lang="es-MX" sz="1300" dirty="0" err="1">
                          <a:solidFill>
                            <a:schemeClr val="tx1">
                              <a:lumMod val="75000"/>
                              <a:lumOff val="25000"/>
                            </a:schemeClr>
                          </a:solidFill>
                          <a:effectLst/>
                          <a:latin typeface="Soberana Sans Light" pitchFamily="50" charset="0"/>
                        </a:rPr>
                        <a:t>Hidrometeorológicos</a:t>
                      </a:r>
                      <a:endParaRPr lang="es-MX" sz="1300" dirty="0">
                        <a:solidFill>
                          <a:schemeClr val="tx1">
                            <a:lumMod val="75000"/>
                            <a:lumOff val="25000"/>
                          </a:schemeClr>
                        </a:solidFill>
                        <a:effectLst/>
                        <a:latin typeface="Soberana Sans Light" pitchFamily="50" charset="0"/>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15" name="14 Abrir llave"/>
          <p:cNvSpPr/>
          <p:nvPr/>
        </p:nvSpPr>
        <p:spPr>
          <a:xfrm>
            <a:off x="971600" y="4437112"/>
            <a:ext cx="288032" cy="15121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6" name="15 Abrir llave"/>
          <p:cNvSpPr/>
          <p:nvPr/>
        </p:nvSpPr>
        <p:spPr>
          <a:xfrm>
            <a:off x="5364088" y="3284984"/>
            <a:ext cx="288032" cy="26642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1790692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title"/>
          </p:nvPr>
        </p:nvSpPr>
        <p:spPr/>
        <p:txBody>
          <a:bodyPr/>
          <a:lstStyle/>
          <a:p>
            <a:r>
              <a:rPr lang="es-MX" dirty="0"/>
              <a:t>Información Recopilada</a:t>
            </a:r>
            <a:r>
              <a:rPr lang="es-MX" dirty="0" smtClean="0"/>
              <a:t/>
            </a:r>
            <a:br>
              <a:rPr lang="es-MX" dirty="0" smtClean="0"/>
            </a:br>
            <a:r>
              <a:rPr lang="es-MX" sz="1800" dirty="0"/>
              <a:t>descripción de los Reportes regulatorios </a:t>
            </a:r>
            <a:endParaRPr lang="es-ES" sz="1800" dirty="0" smtClean="0"/>
          </a:p>
        </p:txBody>
      </p:sp>
      <p:sp>
        <p:nvSpPr>
          <p:cNvPr id="4" name="3 CuadroTexto"/>
          <p:cNvSpPr txBox="1"/>
          <p:nvPr/>
        </p:nvSpPr>
        <p:spPr>
          <a:xfrm>
            <a:off x="323528" y="1844824"/>
            <a:ext cx="2693558" cy="369332"/>
          </a:xfrm>
          <a:prstGeom prst="rect">
            <a:avLst/>
          </a:prstGeom>
          <a:solidFill>
            <a:schemeClr val="accent5">
              <a:lumMod val="20000"/>
              <a:lumOff val="80000"/>
            </a:schemeClr>
          </a:solidFill>
          <a:ln>
            <a:solidFill>
              <a:schemeClr val="accent5"/>
            </a:solidFill>
          </a:ln>
        </p:spPr>
        <p:txBody>
          <a:bodyPr wrap="none" rtlCol="0">
            <a:spAutoFit/>
          </a:bodyPr>
          <a:lstStyle/>
          <a:p>
            <a:r>
              <a:rPr lang="es-MX" dirty="0" smtClean="0">
                <a:solidFill>
                  <a:srgbClr val="4F5477"/>
                </a:solidFill>
                <a:latin typeface="Soberana Sans" pitchFamily="50" charset="0"/>
              </a:rPr>
              <a:t>Información Estadística</a:t>
            </a:r>
            <a:endParaRPr lang="es-MX" dirty="0">
              <a:solidFill>
                <a:srgbClr val="4F5477"/>
              </a:solidFill>
              <a:latin typeface="Soberana Sans" pitchFamily="50" charset="0"/>
            </a:endParaRPr>
          </a:p>
        </p:txBody>
      </p:sp>
      <p:sp>
        <p:nvSpPr>
          <p:cNvPr id="5" name="4 CuadroTexto"/>
          <p:cNvSpPr txBox="1"/>
          <p:nvPr/>
        </p:nvSpPr>
        <p:spPr>
          <a:xfrm>
            <a:off x="251520" y="2807941"/>
            <a:ext cx="8503705" cy="2800767"/>
          </a:xfrm>
          <a:prstGeom prst="rect">
            <a:avLst/>
          </a:prstGeom>
          <a:noFill/>
        </p:spPr>
        <p:txBody>
          <a:bodyPr wrap="square" rtlCol="0">
            <a:spAutoFit/>
          </a:bodyPr>
          <a:lstStyle/>
          <a:p>
            <a:r>
              <a:rPr lang="es-MX" sz="1600" dirty="0">
                <a:solidFill>
                  <a:srgbClr val="4F5477"/>
                </a:solidFill>
                <a:latin typeface="Soberana Sans Light" pitchFamily="50" charset="0"/>
              </a:rPr>
              <a:t>La información estadística recopilada  para cada ramo o subramo, se solicita  en tres archivos tipo texto:</a:t>
            </a:r>
          </a:p>
          <a:p>
            <a:endParaRPr lang="es-MX" sz="1600" dirty="0">
              <a:solidFill>
                <a:srgbClr val="4F5477"/>
              </a:solidFill>
              <a:latin typeface="Soberana Sans Light" pitchFamily="50" charset="0"/>
            </a:endParaRPr>
          </a:p>
          <a:p>
            <a:pPr marL="342900" indent="-342900">
              <a:buFont typeface="+mj-lt"/>
              <a:buAutoNum type="arabicPeriod"/>
            </a:pPr>
            <a:r>
              <a:rPr lang="es-MX" sz="1600" dirty="0">
                <a:solidFill>
                  <a:srgbClr val="4F5477"/>
                </a:solidFill>
                <a:latin typeface="Soberana Sans Light" pitchFamily="50" charset="0"/>
              </a:rPr>
              <a:t>Archivo </a:t>
            </a:r>
            <a:r>
              <a:rPr lang="es-MX" sz="1600" dirty="0">
                <a:solidFill>
                  <a:schemeClr val="accent1"/>
                </a:solidFill>
                <a:latin typeface="Soberana Sans Light" pitchFamily="50" charset="0"/>
              </a:rPr>
              <a:t>Plano</a:t>
            </a:r>
            <a:r>
              <a:rPr lang="es-MX" sz="1600" dirty="0">
                <a:solidFill>
                  <a:srgbClr val="4F5477"/>
                </a:solidFill>
                <a:latin typeface="Soberana Sans Light" pitchFamily="50" charset="0"/>
              </a:rPr>
              <a:t> “Datos Generales”</a:t>
            </a:r>
          </a:p>
          <a:p>
            <a:pPr marL="342900" indent="-342900">
              <a:buFont typeface="+mj-lt"/>
              <a:buAutoNum type="arabicPeriod"/>
            </a:pPr>
            <a:r>
              <a:rPr lang="es-MX" sz="1600" dirty="0">
                <a:solidFill>
                  <a:srgbClr val="4F5477"/>
                </a:solidFill>
                <a:latin typeface="Soberana Sans Light" pitchFamily="50" charset="0"/>
              </a:rPr>
              <a:t>Archivo Plano “Emisión” </a:t>
            </a:r>
          </a:p>
          <a:p>
            <a:pPr marL="342900" indent="-342900">
              <a:buFont typeface="+mj-lt"/>
              <a:buAutoNum type="arabicPeriod"/>
            </a:pPr>
            <a:r>
              <a:rPr lang="es-MX" sz="1600" dirty="0">
                <a:solidFill>
                  <a:srgbClr val="4F5477"/>
                </a:solidFill>
                <a:latin typeface="Soberana Sans Light" pitchFamily="50" charset="0"/>
              </a:rPr>
              <a:t>Archivo Plano “Siniestros”</a:t>
            </a:r>
          </a:p>
          <a:p>
            <a:endParaRPr lang="es-MX" sz="1600" dirty="0">
              <a:solidFill>
                <a:srgbClr val="4F5477"/>
              </a:solidFill>
              <a:latin typeface="Soberana Sans Light" pitchFamily="50" charset="0"/>
            </a:endParaRPr>
          </a:p>
          <a:p>
            <a:r>
              <a:rPr lang="es-MX" sz="1600" dirty="0">
                <a:solidFill>
                  <a:srgbClr val="4F5477"/>
                </a:solidFill>
                <a:latin typeface="Soberana Sans Light" pitchFamily="50" charset="0"/>
              </a:rPr>
              <a:t>Dependiendo del  tipo de seguros los datos o variables difieren , pero  hay también datos comunes para todos los seguros.</a:t>
            </a:r>
          </a:p>
          <a:p>
            <a:endParaRPr lang="es-MX" sz="1600" dirty="0">
              <a:solidFill>
                <a:srgbClr val="4F5477"/>
              </a:solidFill>
              <a:latin typeface="Soberana Sans Light" pitchFamily="50" charset="0"/>
            </a:endParaRPr>
          </a:p>
          <a:p>
            <a:r>
              <a:rPr lang="es-MX" sz="1600" dirty="0">
                <a:solidFill>
                  <a:srgbClr val="4F5477"/>
                </a:solidFill>
                <a:latin typeface="Soberana Sans Light" pitchFamily="50" charset="0"/>
              </a:rPr>
              <a:t>A continuación  se muestra ejemplos  de variables que contienen las bases de datos.</a:t>
            </a:r>
          </a:p>
        </p:txBody>
      </p:sp>
    </p:spTree>
    <p:extLst>
      <p:ext uri="{BB962C8B-B14F-4D97-AF65-F5344CB8AC3E}">
        <p14:creationId xmlns:p14="http://schemas.microsoft.com/office/powerpoint/2010/main" val="323291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p:txBody>
          <a:bodyPr/>
          <a:lstStyle/>
          <a:p>
            <a:r>
              <a:rPr lang="es-MX" dirty="0"/>
              <a:t>Información Recopilada</a:t>
            </a:r>
            <a:r>
              <a:rPr lang="es-MX" dirty="0" smtClean="0"/>
              <a:t/>
            </a:r>
            <a:br>
              <a:rPr lang="es-MX" dirty="0" smtClean="0"/>
            </a:br>
            <a:r>
              <a:rPr lang="es-MX" sz="1800" dirty="0"/>
              <a:t>Bases de Datos: ejemplo automóviles póliza individual</a:t>
            </a:r>
          </a:p>
        </p:txBody>
      </p:sp>
      <p:graphicFrame>
        <p:nvGraphicFramePr>
          <p:cNvPr id="4" name="3 Tabla"/>
          <p:cNvGraphicFramePr>
            <a:graphicFrameLocks noGrp="1"/>
          </p:cNvGraphicFramePr>
          <p:nvPr>
            <p:extLst>
              <p:ext uri="{D42A27DB-BD31-4B8C-83A1-F6EECF244321}">
                <p14:modId xmlns:p14="http://schemas.microsoft.com/office/powerpoint/2010/main" val="695713549"/>
              </p:ext>
            </p:extLst>
          </p:nvPr>
        </p:nvGraphicFramePr>
        <p:xfrm>
          <a:off x="179512" y="1843128"/>
          <a:ext cx="2808000" cy="4556760"/>
        </p:xfrm>
        <a:graphic>
          <a:graphicData uri="http://schemas.openxmlformats.org/drawingml/2006/table">
            <a:tbl>
              <a:tblPr firstRow="1" firstCol="1" bandRow="1">
                <a:tableStyleId>{5C22544A-7EE6-4342-B048-85BDC9FD1C3A}</a:tableStyleId>
              </a:tblPr>
              <a:tblGrid>
                <a:gridCol w="2808000"/>
              </a:tblGrid>
              <a:tr h="0">
                <a:tc>
                  <a:txBody>
                    <a:bodyPr/>
                    <a:lstStyle/>
                    <a:p>
                      <a:pPr>
                        <a:lnSpc>
                          <a:spcPct val="115000"/>
                        </a:lnSpc>
                        <a:spcAft>
                          <a:spcPts val="0"/>
                        </a:spcAft>
                      </a:pPr>
                      <a:r>
                        <a:rPr lang="es-MX" sz="1300" b="0" dirty="0">
                          <a:solidFill>
                            <a:schemeClr val="bg1"/>
                          </a:solidFill>
                          <a:effectLst/>
                          <a:latin typeface="Soberana Sans Light" pitchFamily="50" charset="0"/>
                        </a:rPr>
                        <a:t>Archivo Plano “Datos Generales”</a:t>
                      </a:r>
                      <a:endParaRPr lang="es-MX" sz="1300" b="0" dirty="0">
                        <a:solidFill>
                          <a:schemeClr val="bg1"/>
                        </a:solidFill>
                        <a:effectLst/>
                        <a:latin typeface="Soberana Sans Light" pitchFamily="50" charset="0"/>
                        <a:ea typeface="Calibri"/>
                        <a:cs typeface="Times New Roman"/>
                      </a:endParaRPr>
                    </a:p>
                  </a:txBody>
                  <a:tcPr marL="68580" marR="68580" marT="0" marB="0"/>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Tipo compañía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Clave compañía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Año de reporte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Número de póliza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Inicio de vigencia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Fin de vigencia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Estatus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Fecha cancelación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Entidad de residencia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Tipo de vehículo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Forma de venta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Marca tipo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Clave AMIS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Modelo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Clave de compañía en coaseguro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Porcentaje en coaseguro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err="1">
                          <a:solidFill>
                            <a:schemeClr val="tx1">
                              <a:lumMod val="75000"/>
                              <a:lumOff val="25000"/>
                            </a:schemeClr>
                          </a:solidFill>
                          <a:effectLst/>
                          <a:latin typeface="Soberana Sans Light" pitchFamily="50" charset="0"/>
                        </a:rPr>
                        <a:t>Microseguro</a:t>
                      </a:r>
                      <a:r>
                        <a:rPr lang="es-MX" sz="1300" b="0" dirty="0">
                          <a:solidFill>
                            <a:schemeClr val="tx1">
                              <a:lumMod val="75000"/>
                              <a:lumOff val="25000"/>
                            </a:schemeClr>
                          </a:solidFill>
                          <a:effectLst/>
                          <a:latin typeface="Soberana Sans Light" pitchFamily="50" charset="0"/>
                        </a:rPr>
                        <a:t>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Tipo de pago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Uso del vehículo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792196858"/>
              </p:ext>
            </p:extLst>
          </p:nvPr>
        </p:nvGraphicFramePr>
        <p:xfrm>
          <a:off x="3203848" y="1851516"/>
          <a:ext cx="2808000" cy="3417570"/>
        </p:xfrm>
        <a:graphic>
          <a:graphicData uri="http://schemas.openxmlformats.org/drawingml/2006/table">
            <a:tbl>
              <a:tblPr firstRow="1" firstCol="1" bandRow="1">
                <a:tableStyleId>{5C22544A-7EE6-4342-B048-85BDC9FD1C3A}</a:tableStyleId>
              </a:tblPr>
              <a:tblGrid>
                <a:gridCol w="2808000"/>
              </a:tblGrid>
              <a:tr h="0">
                <a:tc>
                  <a:txBody>
                    <a:bodyPr/>
                    <a:lstStyle/>
                    <a:p>
                      <a:pPr>
                        <a:lnSpc>
                          <a:spcPct val="115000"/>
                        </a:lnSpc>
                        <a:spcAft>
                          <a:spcPts val="0"/>
                        </a:spcAft>
                      </a:pPr>
                      <a:r>
                        <a:rPr lang="es-MX" sz="1300" b="0" dirty="0">
                          <a:solidFill>
                            <a:schemeClr val="bg1"/>
                          </a:solidFill>
                          <a:effectLst/>
                          <a:latin typeface="Soberana Sans Light" pitchFamily="50" charset="0"/>
                        </a:rPr>
                        <a:t>Archivo Plano “Emisión”</a:t>
                      </a:r>
                      <a:endParaRPr lang="es-MX" sz="1300" b="0" dirty="0">
                        <a:solidFill>
                          <a:schemeClr val="bg1"/>
                        </a:solidFill>
                        <a:effectLst/>
                        <a:latin typeface="Soberana Sans Light" pitchFamily="50" charset="0"/>
                        <a:ea typeface="Calibri"/>
                        <a:cs typeface="Times New Roman"/>
                      </a:endParaRPr>
                    </a:p>
                  </a:txBody>
                  <a:tcPr marL="68580" marR="68580" marT="0" marB="0"/>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Tipo compañía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Clave compañía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Año de reporte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Número de póliza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Tipo de vehículo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Cobertura </a:t>
                      </a:r>
                      <a:r>
                        <a:rPr lang="es-MX" sz="1300" b="0" dirty="0" smtClean="0">
                          <a:solidFill>
                            <a:schemeClr val="tx1">
                              <a:lumMod val="75000"/>
                              <a:lumOff val="25000"/>
                            </a:schemeClr>
                          </a:solidFill>
                          <a:effectLst/>
                          <a:latin typeface="Soberana Sans Light" pitchFamily="50" charset="0"/>
                        </a:rPr>
                        <a:t>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Fecha de emisión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Unidades expuestas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Prima cedida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Prima emitida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Prima devengada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Comisión directa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Suma asegurada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Deducible contratado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158679158"/>
              </p:ext>
            </p:extLst>
          </p:nvPr>
        </p:nvGraphicFramePr>
        <p:xfrm>
          <a:off x="6206412" y="1847322"/>
          <a:ext cx="2808000" cy="3740298"/>
        </p:xfrm>
        <a:graphic>
          <a:graphicData uri="http://schemas.openxmlformats.org/drawingml/2006/table">
            <a:tbl>
              <a:tblPr firstRow="1" firstCol="1" bandRow="1">
                <a:tableStyleId>{5C22544A-7EE6-4342-B048-85BDC9FD1C3A}</a:tableStyleId>
              </a:tblPr>
              <a:tblGrid>
                <a:gridCol w="2808000"/>
              </a:tblGrid>
              <a:tr h="234164">
                <a:tc>
                  <a:txBody>
                    <a:bodyPr/>
                    <a:lstStyle/>
                    <a:p>
                      <a:pPr>
                        <a:lnSpc>
                          <a:spcPct val="115000"/>
                        </a:lnSpc>
                        <a:spcAft>
                          <a:spcPts val="0"/>
                        </a:spcAft>
                      </a:pPr>
                      <a:r>
                        <a:rPr lang="es-MX" sz="1300" b="0" dirty="0">
                          <a:solidFill>
                            <a:schemeClr val="bg1"/>
                          </a:solidFill>
                          <a:effectLst/>
                          <a:latin typeface="Soberana Sans Light" pitchFamily="50" charset="0"/>
                        </a:rPr>
                        <a:t>Archivo Plano “Siniestros”</a:t>
                      </a:r>
                      <a:endParaRPr lang="es-MX" sz="1300" b="0" dirty="0">
                        <a:solidFill>
                          <a:schemeClr val="bg1"/>
                        </a:solidFill>
                        <a:effectLst/>
                        <a:latin typeface="Soberana Sans Light" pitchFamily="50" charset="0"/>
                        <a:ea typeface="Calibri"/>
                        <a:cs typeface="Times New Roman"/>
                      </a:endParaRPr>
                    </a:p>
                  </a:txBody>
                  <a:tcPr marL="68580" marR="68580" marT="0" marB="0"/>
                </a:tc>
              </a:tr>
              <a:tr h="168450">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Tipo compañía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Clave compañía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Año de reporte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Número de póliza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Número de siniestro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Fecha de ocurrencia del siniestro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Fecha de reporte del siniestro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Entidad de ocurrencia del siniestro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Cobertura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Tipo de pérdida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Monto del siniestro ocurrido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Monto pagado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Salvamentos y recuperaciones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Gastos de ajuste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r h="234164">
                <a:tc>
                  <a:txBody>
                    <a:bodyPr/>
                    <a:lstStyle/>
                    <a:p>
                      <a:pPr>
                        <a:lnSpc>
                          <a:spcPct val="115000"/>
                        </a:lnSpc>
                        <a:spcAft>
                          <a:spcPts val="0"/>
                        </a:spcAft>
                      </a:pPr>
                      <a:r>
                        <a:rPr lang="es-MX" sz="1300" b="0" dirty="0">
                          <a:solidFill>
                            <a:schemeClr val="tx1">
                              <a:lumMod val="75000"/>
                              <a:lumOff val="25000"/>
                            </a:schemeClr>
                          </a:solidFill>
                          <a:effectLst/>
                          <a:latin typeface="Soberana Sans Light" pitchFamily="50" charset="0"/>
                        </a:rPr>
                        <a:t>Monto del deducible </a:t>
                      </a:r>
                      <a:endParaRPr lang="es-MX" sz="1300" b="0" dirty="0">
                        <a:solidFill>
                          <a:schemeClr val="tx1">
                            <a:lumMod val="75000"/>
                            <a:lumOff val="25000"/>
                          </a:schemeClr>
                        </a:solidFill>
                        <a:effectLst/>
                        <a:latin typeface="Soberana Sans Light" pitchFamily="50" charset="0"/>
                        <a:ea typeface="Calibri"/>
                        <a:cs typeface="Times New Roman"/>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val="2726613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971600" y="3429000"/>
            <a:ext cx="1656184" cy="720080"/>
          </a:xfrm>
          <a:prstGeom prst="rect">
            <a:avLst/>
          </a:prstGeom>
          <a:solidFill>
            <a:schemeClr val="accent5">
              <a:lumMod val="20000"/>
              <a:lumOff val="80000"/>
            </a:schemeClr>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Soberana Sans Light" pitchFamily="50" charset="0"/>
                <a:cs typeface="Times New Roman" pitchFamily="18" charset="0"/>
              </a:rPr>
              <a:t>Reportes Regulatorios</a:t>
            </a:r>
            <a:endParaRPr lang="es-MX" sz="1400" dirty="0">
              <a:solidFill>
                <a:schemeClr val="tx1"/>
              </a:solidFill>
              <a:latin typeface="Soberana Sans Light" pitchFamily="50" charset="0"/>
            </a:endParaRPr>
          </a:p>
        </p:txBody>
      </p:sp>
      <p:sp>
        <p:nvSpPr>
          <p:cNvPr id="21" name="20 Rectángulo"/>
          <p:cNvSpPr/>
          <p:nvPr/>
        </p:nvSpPr>
        <p:spPr>
          <a:xfrm>
            <a:off x="3072390" y="2708920"/>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300" dirty="0">
                <a:solidFill>
                  <a:schemeClr val="tx1"/>
                </a:solidFill>
                <a:latin typeface="Soberana Sans Light" pitchFamily="50" charset="0"/>
                <a:cs typeface="Times New Roman" pitchFamily="18" charset="0"/>
              </a:rPr>
              <a:t>Tenedores de acciones representativas del capital</a:t>
            </a:r>
          </a:p>
        </p:txBody>
      </p:sp>
      <p:sp>
        <p:nvSpPr>
          <p:cNvPr id="22" name="21 Rectángulo"/>
          <p:cNvSpPr/>
          <p:nvPr/>
        </p:nvSpPr>
        <p:spPr>
          <a:xfrm>
            <a:off x="3072390" y="3004953"/>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300" dirty="0" smtClean="0">
                <a:solidFill>
                  <a:schemeClr val="tx1"/>
                </a:solidFill>
                <a:latin typeface="Soberana Sans Light" pitchFamily="50" charset="0"/>
                <a:cs typeface="Times New Roman" pitchFamily="18" charset="0"/>
              </a:rPr>
              <a:t>Miembros del Comité de Auditoría</a:t>
            </a:r>
            <a:endParaRPr lang="es-MX" sz="1300" dirty="0">
              <a:solidFill>
                <a:schemeClr val="tx1"/>
              </a:solidFill>
              <a:latin typeface="Soberana Sans Light" pitchFamily="50" charset="0"/>
              <a:cs typeface="Times New Roman" pitchFamily="18" charset="0"/>
            </a:endParaRPr>
          </a:p>
        </p:txBody>
      </p:sp>
      <p:sp>
        <p:nvSpPr>
          <p:cNvPr id="23" name="22 Rectángulo"/>
          <p:cNvSpPr/>
          <p:nvPr/>
        </p:nvSpPr>
        <p:spPr>
          <a:xfrm>
            <a:off x="3072390" y="3300986"/>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300" dirty="0" smtClean="0">
                <a:solidFill>
                  <a:schemeClr val="tx1"/>
                </a:solidFill>
                <a:latin typeface="Soberana Sans Light" pitchFamily="50" charset="0"/>
                <a:cs typeface="Times New Roman" pitchFamily="18" charset="0"/>
              </a:rPr>
              <a:t>Integrantes del Comité de Inversiones</a:t>
            </a:r>
            <a:endParaRPr lang="es-MX" sz="1300" dirty="0">
              <a:solidFill>
                <a:schemeClr val="tx1"/>
              </a:solidFill>
              <a:latin typeface="Soberana Sans Light" pitchFamily="50" charset="0"/>
              <a:cs typeface="Times New Roman" pitchFamily="18" charset="0"/>
            </a:endParaRPr>
          </a:p>
        </p:txBody>
      </p:sp>
      <p:sp>
        <p:nvSpPr>
          <p:cNvPr id="24" name="23 Rectángulo"/>
          <p:cNvSpPr/>
          <p:nvPr/>
        </p:nvSpPr>
        <p:spPr>
          <a:xfrm>
            <a:off x="3072390" y="3597019"/>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300" dirty="0" smtClean="0">
                <a:solidFill>
                  <a:schemeClr val="tx1"/>
                </a:solidFill>
                <a:latin typeface="Soberana Sans Light" pitchFamily="50" charset="0"/>
                <a:cs typeface="Times New Roman" pitchFamily="18" charset="0"/>
              </a:rPr>
              <a:t>Miembros del Comité de Reaseguro y Suscripción</a:t>
            </a:r>
            <a:endParaRPr lang="es-MX" sz="1300" dirty="0">
              <a:solidFill>
                <a:schemeClr val="tx1"/>
              </a:solidFill>
              <a:latin typeface="Soberana Sans Light" pitchFamily="50" charset="0"/>
              <a:cs typeface="Times New Roman" pitchFamily="18" charset="0"/>
            </a:endParaRPr>
          </a:p>
        </p:txBody>
      </p:sp>
      <p:sp>
        <p:nvSpPr>
          <p:cNvPr id="25" name="24 Rectángulo"/>
          <p:cNvSpPr/>
          <p:nvPr/>
        </p:nvSpPr>
        <p:spPr>
          <a:xfrm>
            <a:off x="3072390" y="3893052"/>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300" dirty="0" smtClean="0">
                <a:solidFill>
                  <a:schemeClr val="tx1"/>
                </a:solidFill>
                <a:latin typeface="Soberana Sans Light" pitchFamily="50" charset="0"/>
                <a:cs typeface="Times New Roman" pitchFamily="18" charset="0"/>
              </a:rPr>
              <a:t>Empleados y datos de las oficinas de la Institución</a:t>
            </a:r>
            <a:endParaRPr lang="es-MX" sz="1300" dirty="0">
              <a:solidFill>
                <a:schemeClr val="tx1"/>
              </a:solidFill>
              <a:latin typeface="Soberana Sans Light" pitchFamily="50" charset="0"/>
              <a:cs typeface="Times New Roman" pitchFamily="18" charset="0"/>
            </a:endParaRPr>
          </a:p>
        </p:txBody>
      </p:sp>
      <p:sp>
        <p:nvSpPr>
          <p:cNvPr id="26" name="25 Rectángulo"/>
          <p:cNvSpPr/>
          <p:nvPr/>
        </p:nvSpPr>
        <p:spPr>
          <a:xfrm>
            <a:off x="3072390" y="4189085"/>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300" dirty="0" smtClean="0">
                <a:solidFill>
                  <a:schemeClr val="tx1"/>
                </a:solidFill>
                <a:latin typeface="Soberana Sans Light" pitchFamily="50" charset="0"/>
                <a:cs typeface="Times New Roman" pitchFamily="18" charset="0"/>
              </a:rPr>
              <a:t>Denominación del proveedor de precios contratado</a:t>
            </a:r>
            <a:endParaRPr lang="es-MX" sz="1300" dirty="0">
              <a:solidFill>
                <a:schemeClr val="tx1"/>
              </a:solidFill>
              <a:latin typeface="Soberana Sans Light" pitchFamily="50" charset="0"/>
              <a:cs typeface="Times New Roman" pitchFamily="18" charset="0"/>
            </a:endParaRPr>
          </a:p>
        </p:txBody>
      </p:sp>
      <p:sp>
        <p:nvSpPr>
          <p:cNvPr id="27" name="26 Rectángulo"/>
          <p:cNvSpPr/>
          <p:nvPr/>
        </p:nvSpPr>
        <p:spPr>
          <a:xfrm>
            <a:off x="3072390" y="4485118"/>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300" dirty="0" smtClean="0">
                <a:solidFill>
                  <a:schemeClr val="tx1"/>
                </a:solidFill>
                <a:latin typeface="Soberana Sans Light" pitchFamily="50" charset="0"/>
                <a:cs typeface="Times New Roman" pitchFamily="18" charset="0"/>
              </a:rPr>
              <a:t>Información del auditor externo independiente</a:t>
            </a:r>
            <a:endParaRPr lang="es-MX" sz="1300" dirty="0">
              <a:solidFill>
                <a:schemeClr val="tx1"/>
              </a:solidFill>
              <a:latin typeface="Soberana Sans Light" pitchFamily="50" charset="0"/>
              <a:cs typeface="Times New Roman" pitchFamily="18" charset="0"/>
            </a:endParaRPr>
          </a:p>
        </p:txBody>
      </p:sp>
      <p:sp>
        <p:nvSpPr>
          <p:cNvPr id="28" name="27 Rectángulo"/>
          <p:cNvSpPr/>
          <p:nvPr/>
        </p:nvSpPr>
        <p:spPr>
          <a:xfrm>
            <a:off x="3072390" y="4781151"/>
            <a:ext cx="4098300" cy="2376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300" dirty="0" smtClean="0">
                <a:solidFill>
                  <a:schemeClr val="tx1"/>
                </a:solidFill>
                <a:latin typeface="Soberana Sans Light" pitchFamily="50" charset="0"/>
                <a:cs typeface="Times New Roman" pitchFamily="18" charset="0"/>
              </a:rPr>
              <a:t>Información del actuario independiente</a:t>
            </a:r>
            <a:endParaRPr lang="es-MX" sz="1300" dirty="0">
              <a:solidFill>
                <a:schemeClr val="tx1"/>
              </a:solidFill>
              <a:latin typeface="Soberana Sans Light" pitchFamily="50" charset="0"/>
              <a:cs typeface="Times New Roman" pitchFamily="18" charset="0"/>
            </a:endParaRPr>
          </a:p>
        </p:txBody>
      </p:sp>
      <p:sp>
        <p:nvSpPr>
          <p:cNvPr id="32" name="31 Rectángulo"/>
          <p:cNvSpPr/>
          <p:nvPr/>
        </p:nvSpPr>
        <p:spPr>
          <a:xfrm>
            <a:off x="3066234" y="1988840"/>
            <a:ext cx="3833552" cy="504056"/>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a:solidFill>
                  <a:schemeClr val="tx1"/>
                </a:solidFill>
                <a:latin typeface="Soberana Sans Light" pitchFamily="50" charset="0"/>
                <a:cs typeface="Times New Roman" pitchFamily="18" charset="0"/>
              </a:rPr>
              <a:t>Información Corporativa</a:t>
            </a:r>
          </a:p>
        </p:txBody>
      </p:sp>
      <p:sp>
        <p:nvSpPr>
          <p:cNvPr id="33" name="32 Abrir llave"/>
          <p:cNvSpPr/>
          <p:nvPr/>
        </p:nvSpPr>
        <p:spPr>
          <a:xfrm>
            <a:off x="2663081" y="1844824"/>
            <a:ext cx="522932" cy="3982016"/>
          </a:xfrm>
          <a:prstGeom prst="lef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4" name="33 Rectángulo"/>
          <p:cNvSpPr/>
          <p:nvPr/>
        </p:nvSpPr>
        <p:spPr>
          <a:xfrm>
            <a:off x="978002" y="4396807"/>
            <a:ext cx="1691481" cy="1061993"/>
          </a:xfrm>
          <a:prstGeom prst="rect">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dirty="0" smtClean="0">
                <a:solidFill>
                  <a:schemeClr val="tx1"/>
                </a:solidFill>
                <a:latin typeface="Soberana Sans Light" pitchFamily="50" charset="0"/>
                <a:cs typeface="Times New Roman" pitchFamily="18" charset="0"/>
              </a:rPr>
              <a:t>Entrega trimestral</a:t>
            </a:r>
            <a:endParaRPr lang="es-MX" sz="1400" dirty="0">
              <a:solidFill>
                <a:schemeClr val="tx1"/>
              </a:solidFill>
              <a:latin typeface="Soberana Sans Light" pitchFamily="50" charset="0"/>
              <a:cs typeface="Times New Roman" pitchFamily="18" charset="0"/>
            </a:endParaRPr>
          </a:p>
        </p:txBody>
      </p:sp>
      <p:sp>
        <p:nvSpPr>
          <p:cNvPr id="16" name="Rectangle 8"/>
          <p:cNvSpPr>
            <a:spLocks noGrp="1" noChangeArrowheads="1"/>
          </p:cNvSpPr>
          <p:nvPr>
            <p:ph type="title"/>
          </p:nvPr>
        </p:nvSpPr>
        <p:spPr>
          <a:xfrm>
            <a:off x="457200" y="188640"/>
            <a:ext cx="8229600" cy="1411560"/>
          </a:xfrm>
        </p:spPr>
        <p:txBody>
          <a:bodyPr/>
          <a:lstStyle/>
          <a:p>
            <a:r>
              <a:rPr lang="es-MX" dirty="0"/>
              <a:t>Información Recopilada </a:t>
            </a:r>
            <a:r>
              <a:rPr lang="es-MX" dirty="0" smtClean="0"/>
              <a:t/>
            </a:r>
            <a:br>
              <a:rPr lang="es-MX" dirty="0" smtClean="0"/>
            </a:br>
            <a:r>
              <a:rPr lang="es-MX" sz="1800" dirty="0" smtClean="0"/>
              <a:t>descripción </a:t>
            </a:r>
            <a:r>
              <a:rPr lang="es-MX" sz="1800" dirty="0"/>
              <a:t>de los Reportes </a:t>
            </a:r>
            <a:r>
              <a:rPr lang="es-MX" sz="1800" dirty="0" smtClean="0"/>
              <a:t>regulatorios </a:t>
            </a:r>
            <a:endParaRPr lang="es-ES" sz="1800" dirty="0" smtClean="0"/>
          </a:p>
        </p:txBody>
      </p:sp>
    </p:spTree>
    <p:extLst>
      <p:ext uri="{BB962C8B-B14F-4D97-AF65-F5344CB8AC3E}">
        <p14:creationId xmlns:p14="http://schemas.microsoft.com/office/powerpoint/2010/main" val="1364508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4214291991"/>
              </p:ext>
            </p:extLst>
          </p:nvPr>
        </p:nvGraphicFramePr>
        <p:xfrm>
          <a:off x="1475656" y="4112880"/>
          <a:ext cx="6153498" cy="396240"/>
        </p:xfrm>
        <a:graphic>
          <a:graphicData uri="http://schemas.openxmlformats.org/drawingml/2006/table">
            <a:tbl>
              <a:tblPr firstRow="1" bandRow="1">
                <a:tableStyleId>{2D5ABB26-0587-4C30-8999-92F81FD0307C}</a:tableStyleId>
              </a:tblPr>
              <a:tblGrid>
                <a:gridCol w="615349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solidFill>
                            <a:srgbClr val="4F5477"/>
                          </a:solidFill>
                          <a:latin typeface="Soberana Sans" pitchFamily="50" charset="0"/>
                        </a:rPr>
                        <a:t>3. Monitoreo del Mercado</a:t>
                      </a:r>
                    </a:p>
                  </a:txBody>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581319279"/>
              </p:ext>
            </p:extLst>
          </p:nvPr>
        </p:nvGraphicFramePr>
        <p:xfrm>
          <a:off x="1475656" y="3068960"/>
          <a:ext cx="6153498" cy="396240"/>
        </p:xfrm>
        <a:graphic>
          <a:graphicData uri="http://schemas.openxmlformats.org/drawingml/2006/table">
            <a:tbl>
              <a:tblPr firstRow="1" bandRow="1">
                <a:tableStyleId>{2D5ABB26-0587-4C30-8999-92F81FD0307C}</a:tableStyleId>
              </a:tblPr>
              <a:tblGrid>
                <a:gridCol w="615349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solidFill>
                            <a:srgbClr val="4F5477"/>
                          </a:solidFill>
                          <a:latin typeface="Soberana Sans" pitchFamily="50" charset="0"/>
                        </a:rPr>
                        <a:t>1. Información Recopilada</a:t>
                      </a:r>
                    </a:p>
                  </a:txBody>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987995995"/>
              </p:ext>
            </p:extLst>
          </p:nvPr>
        </p:nvGraphicFramePr>
        <p:xfrm>
          <a:off x="1475656" y="3567296"/>
          <a:ext cx="6153498" cy="396240"/>
        </p:xfrm>
        <a:graphic>
          <a:graphicData uri="http://schemas.openxmlformats.org/drawingml/2006/table">
            <a:tbl>
              <a:tblPr firstRow="1" bandRow="1">
                <a:tableStyleId>{2D5ABB26-0587-4C30-8999-92F81FD0307C}</a:tableStyleId>
              </a:tblPr>
              <a:tblGrid>
                <a:gridCol w="6153498"/>
              </a:tblGrid>
              <a:tr h="298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solidFill>
                            <a:srgbClr val="4F5477"/>
                          </a:solidFill>
                          <a:latin typeface="Soberana Sans" pitchFamily="50" charset="0"/>
                        </a:rPr>
                        <a:t>2. Monitoreo</a:t>
                      </a:r>
                      <a:r>
                        <a:rPr lang="es-MX" sz="2000" baseline="0" dirty="0" smtClean="0">
                          <a:solidFill>
                            <a:srgbClr val="4F5477"/>
                          </a:solidFill>
                          <a:latin typeface="Soberana Sans" pitchFamily="50" charset="0"/>
                        </a:rPr>
                        <a:t> </a:t>
                      </a:r>
                      <a:r>
                        <a:rPr lang="es-MX" sz="2000" dirty="0" smtClean="0">
                          <a:solidFill>
                            <a:srgbClr val="4F5477"/>
                          </a:solidFill>
                          <a:latin typeface="Soberana Sans" pitchFamily="50" charset="0"/>
                        </a:rPr>
                        <a:t>de Instituciones de Seguros</a:t>
                      </a:r>
                    </a:p>
                  </a:txBody>
                  <a:tcPr/>
                </a:tc>
              </a:tr>
            </a:tbl>
          </a:graphicData>
        </a:graphic>
      </p:graphicFrame>
    </p:spTree>
    <p:extLst>
      <p:ext uri="{BB962C8B-B14F-4D97-AF65-F5344CB8AC3E}">
        <p14:creationId xmlns:p14="http://schemas.microsoft.com/office/powerpoint/2010/main" val="12807293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120868" y="2708920"/>
            <a:ext cx="3827396" cy="47235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300" dirty="0" smtClean="0">
                <a:latin typeface="Soberana Sans Light" pitchFamily="50" charset="0"/>
              </a:rPr>
              <a:t>Reporte de la </a:t>
            </a:r>
            <a:r>
              <a:rPr lang="es-MX" sz="1300" dirty="0">
                <a:solidFill>
                  <a:schemeClr val="tx1"/>
                </a:solidFill>
                <a:latin typeface="Soberana Sans Light" pitchFamily="50" charset="0"/>
                <a:cs typeface="Times New Roman" pitchFamily="18" charset="0"/>
              </a:rPr>
              <a:t>Cobertura de  Reservas Técnicas</a:t>
            </a:r>
            <a:endParaRPr lang="es-MX" sz="1300" dirty="0">
              <a:solidFill>
                <a:schemeClr val="tx1"/>
              </a:solidFill>
              <a:latin typeface="Soberana Sans Light" pitchFamily="50" charset="0"/>
            </a:endParaRPr>
          </a:p>
          <a:p>
            <a:pPr algn="ctr">
              <a:buClr>
                <a:srgbClr val="C00000"/>
              </a:buClr>
            </a:pPr>
            <a:endParaRPr lang="es-MX" sz="1300" b="1" i="1" dirty="0" smtClean="0">
              <a:solidFill>
                <a:srgbClr val="C00000"/>
              </a:solidFill>
              <a:latin typeface="Soberana Sans Light" pitchFamily="50" charset="0"/>
              <a:cs typeface="Times New Roman" pitchFamily="18" charset="0"/>
            </a:endParaRPr>
          </a:p>
        </p:txBody>
      </p:sp>
      <p:sp>
        <p:nvSpPr>
          <p:cNvPr id="10" name="9 Rectángulo"/>
          <p:cNvSpPr/>
          <p:nvPr/>
        </p:nvSpPr>
        <p:spPr>
          <a:xfrm>
            <a:off x="3114712" y="1988840"/>
            <a:ext cx="3833552" cy="504056"/>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300" dirty="0">
                <a:solidFill>
                  <a:schemeClr val="tx1"/>
                </a:solidFill>
                <a:latin typeface="Soberana Sans Light" pitchFamily="50" charset="0"/>
                <a:cs typeface="Times New Roman" pitchFamily="18" charset="0"/>
              </a:rPr>
              <a:t>Cobertura de  Reservas Técnicas</a:t>
            </a:r>
          </a:p>
        </p:txBody>
      </p:sp>
      <p:sp>
        <p:nvSpPr>
          <p:cNvPr id="11" name="10 Abrir llave"/>
          <p:cNvSpPr/>
          <p:nvPr/>
        </p:nvSpPr>
        <p:spPr>
          <a:xfrm>
            <a:off x="2711559" y="1844824"/>
            <a:ext cx="522932" cy="3982016"/>
          </a:xfrm>
          <a:prstGeom prst="lef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atin typeface="Soberana Sans Light" pitchFamily="50" charset="0"/>
            </a:endParaRPr>
          </a:p>
        </p:txBody>
      </p:sp>
      <p:sp>
        <p:nvSpPr>
          <p:cNvPr id="12" name="11 Rectángulo"/>
          <p:cNvSpPr/>
          <p:nvPr/>
        </p:nvSpPr>
        <p:spPr>
          <a:xfrm>
            <a:off x="1026480" y="4396807"/>
            <a:ext cx="1691481" cy="1061993"/>
          </a:xfrm>
          <a:prstGeom prst="rect">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dirty="0" smtClean="0">
                <a:solidFill>
                  <a:schemeClr val="tx1"/>
                </a:solidFill>
                <a:latin typeface="Soberana Sans Light" pitchFamily="50" charset="0"/>
                <a:cs typeface="Times New Roman" pitchFamily="18" charset="0"/>
              </a:rPr>
              <a:t>Entrega trimestral semestral</a:t>
            </a:r>
            <a:endParaRPr lang="es-MX" sz="1400" dirty="0">
              <a:solidFill>
                <a:schemeClr val="tx1"/>
              </a:solidFill>
              <a:latin typeface="Soberana Sans Light" pitchFamily="50" charset="0"/>
              <a:cs typeface="Times New Roman" pitchFamily="18" charset="0"/>
            </a:endParaRPr>
          </a:p>
        </p:txBody>
      </p:sp>
      <p:sp>
        <p:nvSpPr>
          <p:cNvPr id="15" name="14 Rectángulo"/>
          <p:cNvSpPr/>
          <p:nvPr/>
        </p:nvSpPr>
        <p:spPr>
          <a:xfrm>
            <a:off x="3137996" y="3247406"/>
            <a:ext cx="3810268" cy="54163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300" dirty="0" smtClean="0">
                <a:latin typeface="Soberana Sans Light" pitchFamily="50" charset="0"/>
              </a:rPr>
              <a:t>Comprobantes de </a:t>
            </a:r>
            <a:r>
              <a:rPr lang="es-MX" sz="1300" dirty="0">
                <a:latin typeface="Soberana Sans Light" pitchFamily="50" charset="0"/>
              </a:rPr>
              <a:t>inversiones de cada uno de los meses que integran el semestre</a:t>
            </a:r>
            <a:endParaRPr lang="es-MX" sz="1300" dirty="0">
              <a:solidFill>
                <a:schemeClr val="tx1"/>
              </a:solidFill>
              <a:latin typeface="Soberana Sans Light" pitchFamily="50" charset="0"/>
              <a:cs typeface="Times New Roman" pitchFamily="18" charset="0"/>
            </a:endParaRPr>
          </a:p>
        </p:txBody>
      </p:sp>
      <p:sp>
        <p:nvSpPr>
          <p:cNvPr id="13" name="Rectangle 8"/>
          <p:cNvSpPr>
            <a:spLocks noGrp="1" noChangeArrowheads="1"/>
          </p:cNvSpPr>
          <p:nvPr>
            <p:ph type="title"/>
          </p:nvPr>
        </p:nvSpPr>
        <p:spPr>
          <a:xfrm>
            <a:off x="457200" y="188640"/>
            <a:ext cx="8229600" cy="1411560"/>
          </a:xfrm>
        </p:spPr>
        <p:txBody>
          <a:bodyPr/>
          <a:lstStyle/>
          <a:p>
            <a:r>
              <a:rPr lang="es-MX" dirty="0"/>
              <a:t>Información Recopilada</a:t>
            </a:r>
            <a:r>
              <a:rPr lang="es-MX" dirty="0" smtClean="0"/>
              <a:t/>
            </a:r>
            <a:br>
              <a:rPr lang="es-MX" dirty="0" smtClean="0"/>
            </a:br>
            <a:r>
              <a:rPr lang="es-MX" sz="1800" dirty="0" smtClean="0"/>
              <a:t>descripción </a:t>
            </a:r>
            <a:r>
              <a:rPr lang="es-MX" sz="1800" dirty="0"/>
              <a:t>de los Reportes </a:t>
            </a:r>
            <a:r>
              <a:rPr lang="es-MX" sz="1800" dirty="0" smtClean="0"/>
              <a:t>regulatorios </a:t>
            </a:r>
            <a:endParaRPr lang="es-ES" sz="1800" dirty="0" smtClean="0"/>
          </a:p>
        </p:txBody>
      </p:sp>
      <p:sp>
        <p:nvSpPr>
          <p:cNvPr id="14" name="13 Rectángulo"/>
          <p:cNvSpPr/>
          <p:nvPr/>
        </p:nvSpPr>
        <p:spPr>
          <a:xfrm>
            <a:off x="971600" y="3429000"/>
            <a:ext cx="1656184" cy="720080"/>
          </a:xfrm>
          <a:prstGeom prst="rect">
            <a:avLst/>
          </a:prstGeom>
          <a:solidFill>
            <a:schemeClr val="accent5">
              <a:lumMod val="20000"/>
              <a:lumOff val="80000"/>
            </a:schemeClr>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Soberana Sans Light" pitchFamily="50" charset="0"/>
                <a:cs typeface="Times New Roman" pitchFamily="18" charset="0"/>
              </a:rPr>
              <a:t>Reportes Regulatorios</a:t>
            </a:r>
            <a:endParaRPr lang="es-MX" sz="1400" dirty="0">
              <a:solidFill>
                <a:schemeClr val="tx1"/>
              </a:solidFill>
              <a:latin typeface="Soberana Sans Light" pitchFamily="50" charset="0"/>
            </a:endParaRPr>
          </a:p>
        </p:txBody>
      </p:sp>
    </p:spTree>
    <p:extLst>
      <p:ext uri="{BB962C8B-B14F-4D97-AF65-F5344CB8AC3E}">
        <p14:creationId xmlns:p14="http://schemas.microsoft.com/office/powerpoint/2010/main" val="539212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114712" y="1975264"/>
            <a:ext cx="3833552" cy="504056"/>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a:solidFill>
                  <a:schemeClr val="tx1"/>
                </a:solidFill>
                <a:latin typeface="Soberana Sans Light" pitchFamily="50" charset="0"/>
                <a:cs typeface="Times New Roman" pitchFamily="18" charset="0"/>
              </a:rPr>
              <a:t>Determinación y Cobertura del Capital Mínimo de Garantía</a:t>
            </a:r>
          </a:p>
        </p:txBody>
      </p:sp>
      <p:sp>
        <p:nvSpPr>
          <p:cNvPr id="10" name="9 Rectángulo"/>
          <p:cNvSpPr/>
          <p:nvPr/>
        </p:nvSpPr>
        <p:spPr>
          <a:xfrm>
            <a:off x="978002" y="4383231"/>
            <a:ext cx="1691481" cy="1061993"/>
          </a:xfrm>
          <a:prstGeom prst="rect">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dirty="0" smtClean="0">
                <a:solidFill>
                  <a:schemeClr val="tx1"/>
                </a:solidFill>
                <a:latin typeface="Soberana Sans Light" pitchFamily="50" charset="0"/>
                <a:cs typeface="Times New Roman" pitchFamily="18" charset="0"/>
              </a:rPr>
              <a:t>Entrega trimestral</a:t>
            </a:r>
            <a:endParaRPr lang="es-MX" sz="1400" dirty="0">
              <a:solidFill>
                <a:schemeClr val="tx1"/>
              </a:solidFill>
              <a:latin typeface="Soberana Sans Light" pitchFamily="50" charset="0"/>
              <a:cs typeface="Times New Roman" pitchFamily="18" charset="0"/>
            </a:endParaRPr>
          </a:p>
        </p:txBody>
      </p:sp>
      <p:sp>
        <p:nvSpPr>
          <p:cNvPr id="14" name="13 Rectángulo"/>
          <p:cNvSpPr/>
          <p:nvPr/>
        </p:nvSpPr>
        <p:spPr>
          <a:xfrm>
            <a:off x="3137996" y="3247406"/>
            <a:ext cx="3810268" cy="54163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latin typeface="Soberana Sans Light" pitchFamily="50" charset="0"/>
              </a:rPr>
              <a:t>Comprobantes de Inversiones</a:t>
            </a:r>
            <a:endParaRPr lang="es-MX" sz="1400" dirty="0">
              <a:solidFill>
                <a:schemeClr val="tx1"/>
              </a:solidFill>
              <a:latin typeface="Soberana Sans Light" pitchFamily="50" charset="0"/>
              <a:cs typeface="Times New Roman" pitchFamily="18" charset="0"/>
            </a:endParaRPr>
          </a:p>
        </p:txBody>
      </p:sp>
      <p:sp>
        <p:nvSpPr>
          <p:cNvPr id="15" name="14 Rectángulo"/>
          <p:cNvSpPr/>
          <p:nvPr/>
        </p:nvSpPr>
        <p:spPr>
          <a:xfrm>
            <a:off x="3137996" y="2626062"/>
            <a:ext cx="3810268" cy="54163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latin typeface="Soberana Sans Light" pitchFamily="50" charset="0"/>
              </a:rPr>
              <a:t>Reporte de la  </a:t>
            </a:r>
            <a:r>
              <a:rPr lang="es-MX" sz="1400" dirty="0">
                <a:solidFill>
                  <a:schemeClr val="tx1"/>
                </a:solidFill>
                <a:latin typeface="Soberana Sans Light" pitchFamily="50" charset="0"/>
                <a:cs typeface="Times New Roman" pitchFamily="18" charset="0"/>
              </a:rPr>
              <a:t>Determinación </a:t>
            </a:r>
            <a:r>
              <a:rPr lang="es-MX" sz="1400" dirty="0" smtClean="0">
                <a:solidFill>
                  <a:schemeClr val="tx1"/>
                </a:solidFill>
                <a:latin typeface="Soberana Sans Light" pitchFamily="50" charset="0"/>
                <a:cs typeface="Times New Roman" pitchFamily="18" charset="0"/>
              </a:rPr>
              <a:t>del </a:t>
            </a:r>
            <a:r>
              <a:rPr lang="es-MX" sz="1400" dirty="0">
                <a:solidFill>
                  <a:schemeClr val="tx1"/>
                </a:solidFill>
                <a:latin typeface="Soberana Sans Light" pitchFamily="50" charset="0"/>
                <a:cs typeface="Times New Roman" pitchFamily="18" charset="0"/>
              </a:rPr>
              <a:t>Capital Mínimo de </a:t>
            </a:r>
            <a:r>
              <a:rPr lang="es-MX" sz="1400" dirty="0" smtClean="0">
                <a:solidFill>
                  <a:schemeClr val="tx1"/>
                </a:solidFill>
                <a:latin typeface="Soberana Sans Light" pitchFamily="50" charset="0"/>
                <a:cs typeface="Times New Roman" pitchFamily="18" charset="0"/>
              </a:rPr>
              <a:t>Garantía</a:t>
            </a:r>
            <a:endParaRPr lang="es-MX" sz="1400" dirty="0">
              <a:solidFill>
                <a:schemeClr val="tx1"/>
              </a:solidFill>
              <a:latin typeface="Soberana Sans Light" pitchFamily="50" charset="0"/>
            </a:endParaRPr>
          </a:p>
        </p:txBody>
      </p:sp>
      <p:sp>
        <p:nvSpPr>
          <p:cNvPr id="16" name="15 Abrir llave"/>
          <p:cNvSpPr/>
          <p:nvPr/>
        </p:nvSpPr>
        <p:spPr>
          <a:xfrm>
            <a:off x="2711559" y="1844824"/>
            <a:ext cx="522932" cy="3982016"/>
          </a:xfrm>
          <a:prstGeom prst="lef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Rectangle 8"/>
          <p:cNvSpPr>
            <a:spLocks noGrp="1" noChangeArrowheads="1"/>
          </p:cNvSpPr>
          <p:nvPr>
            <p:ph type="title"/>
          </p:nvPr>
        </p:nvSpPr>
        <p:spPr>
          <a:xfrm>
            <a:off x="457200" y="188640"/>
            <a:ext cx="8229600" cy="1411560"/>
          </a:xfrm>
        </p:spPr>
        <p:txBody>
          <a:bodyPr/>
          <a:lstStyle/>
          <a:p>
            <a:r>
              <a:rPr lang="es-MX" dirty="0"/>
              <a:t>Información Recopilada</a:t>
            </a:r>
            <a:r>
              <a:rPr lang="es-MX" dirty="0" smtClean="0"/>
              <a:t/>
            </a:r>
            <a:br>
              <a:rPr lang="es-MX" dirty="0" smtClean="0"/>
            </a:br>
            <a:r>
              <a:rPr lang="es-MX" sz="1800" dirty="0" smtClean="0"/>
              <a:t>descripción </a:t>
            </a:r>
            <a:r>
              <a:rPr lang="es-MX" sz="1800" dirty="0"/>
              <a:t>de los Reportes </a:t>
            </a:r>
            <a:r>
              <a:rPr lang="es-MX" sz="1800" dirty="0" smtClean="0"/>
              <a:t>regulatorios </a:t>
            </a:r>
            <a:endParaRPr lang="es-ES" sz="1800" dirty="0" smtClean="0"/>
          </a:p>
        </p:txBody>
      </p:sp>
      <p:sp>
        <p:nvSpPr>
          <p:cNvPr id="12" name="11 Rectángulo"/>
          <p:cNvSpPr/>
          <p:nvPr/>
        </p:nvSpPr>
        <p:spPr>
          <a:xfrm>
            <a:off x="971600" y="3429000"/>
            <a:ext cx="1656184" cy="720080"/>
          </a:xfrm>
          <a:prstGeom prst="rect">
            <a:avLst/>
          </a:prstGeom>
          <a:solidFill>
            <a:schemeClr val="accent5">
              <a:lumMod val="20000"/>
              <a:lumOff val="80000"/>
            </a:schemeClr>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Soberana Sans Light" pitchFamily="50" charset="0"/>
                <a:cs typeface="Times New Roman" pitchFamily="18" charset="0"/>
              </a:rPr>
              <a:t>Reportes Regulatorios</a:t>
            </a:r>
            <a:endParaRPr lang="es-MX" sz="1400" dirty="0">
              <a:solidFill>
                <a:schemeClr val="tx1"/>
              </a:solidFill>
              <a:latin typeface="Soberana Sans Light" pitchFamily="50" charset="0"/>
            </a:endParaRPr>
          </a:p>
        </p:txBody>
      </p:sp>
    </p:spTree>
    <p:extLst>
      <p:ext uri="{BB962C8B-B14F-4D97-AF65-F5344CB8AC3E}">
        <p14:creationId xmlns:p14="http://schemas.microsoft.com/office/powerpoint/2010/main" val="243965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66234" y="1967264"/>
            <a:ext cx="3833552" cy="504056"/>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a:solidFill>
                  <a:schemeClr val="tx1"/>
                </a:solidFill>
                <a:latin typeface="Soberana Sans Light" pitchFamily="50" charset="0"/>
                <a:cs typeface="Times New Roman" pitchFamily="18" charset="0"/>
              </a:rPr>
              <a:t>Reaseguro</a:t>
            </a:r>
          </a:p>
        </p:txBody>
      </p:sp>
      <p:sp>
        <p:nvSpPr>
          <p:cNvPr id="6" name="5 Abrir llave"/>
          <p:cNvSpPr/>
          <p:nvPr/>
        </p:nvSpPr>
        <p:spPr>
          <a:xfrm>
            <a:off x="2663081" y="1823248"/>
            <a:ext cx="522932" cy="3982016"/>
          </a:xfrm>
          <a:prstGeom prst="lef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atin typeface="Soberana Sans Light" pitchFamily="50" charset="0"/>
            </a:endParaRPr>
          </a:p>
        </p:txBody>
      </p:sp>
      <p:sp>
        <p:nvSpPr>
          <p:cNvPr id="7" name="6 Rectángulo"/>
          <p:cNvSpPr/>
          <p:nvPr/>
        </p:nvSpPr>
        <p:spPr>
          <a:xfrm>
            <a:off x="978002" y="4375231"/>
            <a:ext cx="1691481" cy="1061993"/>
          </a:xfrm>
          <a:prstGeom prst="rect">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dirty="0" smtClean="0">
                <a:solidFill>
                  <a:schemeClr val="tx1"/>
                </a:solidFill>
                <a:latin typeface="Soberana Sans Light" pitchFamily="50" charset="0"/>
                <a:cs typeface="Times New Roman" pitchFamily="18" charset="0"/>
              </a:rPr>
              <a:t>Entrega anual, y trimestral</a:t>
            </a:r>
            <a:endParaRPr lang="es-MX" sz="1400" dirty="0">
              <a:solidFill>
                <a:schemeClr val="tx1"/>
              </a:solidFill>
              <a:latin typeface="Soberana Sans Light" pitchFamily="50" charset="0"/>
              <a:cs typeface="Times New Roman" pitchFamily="18" charset="0"/>
            </a:endParaRPr>
          </a:p>
        </p:txBody>
      </p:sp>
      <p:sp>
        <p:nvSpPr>
          <p:cNvPr id="10" name="9 Rectángulo"/>
          <p:cNvSpPr/>
          <p:nvPr/>
        </p:nvSpPr>
        <p:spPr>
          <a:xfrm>
            <a:off x="3120868" y="2708920"/>
            <a:ext cx="3827396" cy="47235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a:latin typeface="Soberana Sans Light" pitchFamily="50" charset="0"/>
              </a:rPr>
              <a:t>Plan General de Reaseguro por Operación </a:t>
            </a:r>
            <a:endParaRPr lang="es-MX" sz="1400" b="1" i="1" dirty="0" smtClean="0">
              <a:solidFill>
                <a:srgbClr val="C00000"/>
              </a:solidFill>
              <a:latin typeface="Soberana Sans Light" pitchFamily="50" charset="0"/>
              <a:cs typeface="Times New Roman" pitchFamily="18" charset="0"/>
            </a:endParaRPr>
          </a:p>
        </p:txBody>
      </p:sp>
      <p:sp>
        <p:nvSpPr>
          <p:cNvPr id="11" name="10 Rectángulo"/>
          <p:cNvSpPr/>
          <p:nvPr/>
        </p:nvSpPr>
        <p:spPr>
          <a:xfrm>
            <a:off x="3137996" y="3247406"/>
            <a:ext cx="3810268" cy="54163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latin typeface="Soberana Sans Light" pitchFamily="50" charset="0"/>
              </a:rPr>
              <a:t>  Reporte </a:t>
            </a:r>
            <a:r>
              <a:rPr lang="es-MX" sz="1400" dirty="0">
                <a:latin typeface="Soberana Sans Light" pitchFamily="50" charset="0"/>
              </a:rPr>
              <a:t>sobre colocación de contratos</a:t>
            </a:r>
            <a:endParaRPr lang="es-MX" sz="1400" dirty="0">
              <a:solidFill>
                <a:schemeClr val="tx1"/>
              </a:solidFill>
              <a:latin typeface="Soberana Sans Light" pitchFamily="50" charset="0"/>
              <a:cs typeface="Times New Roman" pitchFamily="18" charset="0"/>
            </a:endParaRPr>
          </a:p>
        </p:txBody>
      </p:sp>
      <p:sp>
        <p:nvSpPr>
          <p:cNvPr id="12" name="11 Rectángulo"/>
          <p:cNvSpPr/>
          <p:nvPr/>
        </p:nvSpPr>
        <p:spPr>
          <a:xfrm>
            <a:off x="3137996" y="3855173"/>
            <a:ext cx="3810268" cy="54163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dirty="0">
                <a:latin typeface="Soberana Sans Light" pitchFamily="50" charset="0"/>
              </a:rPr>
              <a:t>Reporte sobre reaseguro facultativo</a:t>
            </a:r>
          </a:p>
        </p:txBody>
      </p:sp>
      <p:sp>
        <p:nvSpPr>
          <p:cNvPr id="14" name="13 Rectángulo"/>
          <p:cNvSpPr/>
          <p:nvPr/>
        </p:nvSpPr>
        <p:spPr>
          <a:xfrm>
            <a:off x="3131840" y="4509120"/>
            <a:ext cx="3810268" cy="54163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dirty="0" smtClean="0">
                <a:latin typeface="Soberana Sans Light" pitchFamily="50" charset="0"/>
              </a:rPr>
              <a:t>Reporte </a:t>
            </a:r>
            <a:r>
              <a:rPr lang="es-MX" sz="1400" dirty="0">
                <a:latin typeface="Soberana Sans Light" pitchFamily="50" charset="0"/>
              </a:rPr>
              <a:t>de resultados de reaseguro</a:t>
            </a:r>
          </a:p>
        </p:txBody>
      </p:sp>
      <p:sp>
        <p:nvSpPr>
          <p:cNvPr id="15" name="Rectangle 8"/>
          <p:cNvSpPr>
            <a:spLocks noGrp="1" noChangeArrowheads="1"/>
          </p:cNvSpPr>
          <p:nvPr>
            <p:ph type="title"/>
          </p:nvPr>
        </p:nvSpPr>
        <p:spPr>
          <a:xfrm>
            <a:off x="457200" y="188640"/>
            <a:ext cx="8229600" cy="1411560"/>
          </a:xfrm>
        </p:spPr>
        <p:txBody>
          <a:bodyPr/>
          <a:lstStyle/>
          <a:p>
            <a:r>
              <a:rPr lang="es-MX" dirty="0"/>
              <a:t>Información Recopilada</a:t>
            </a:r>
            <a:r>
              <a:rPr lang="es-MX" dirty="0" smtClean="0"/>
              <a:t/>
            </a:r>
            <a:br>
              <a:rPr lang="es-MX" dirty="0" smtClean="0"/>
            </a:br>
            <a:r>
              <a:rPr lang="es-MX" sz="1800" dirty="0" smtClean="0"/>
              <a:t>descripción </a:t>
            </a:r>
            <a:r>
              <a:rPr lang="es-MX" sz="1800" dirty="0"/>
              <a:t>de los Reportes </a:t>
            </a:r>
            <a:r>
              <a:rPr lang="es-MX" sz="1800" dirty="0" smtClean="0"/>
              <a:t>regulatorios </a:t>
            </a:r>
            <a:endParaRPr lang="es-ES" sz="1800" dirty="0" smtClean="0"/>
          </a:p>
        </p:txBody>
      </p:sp>
      <p:sp>
        <p:nvSpPr>
          <p:cNvPr id="13" name="12 Rectángulo"/>
          <p:cNvSpPr/>
          <p:nvPr/>
        </p:nvSpPr>
        <p:spPr>
          <a:xfrm>
            <a:off x="971600" y="3429000"/>
            <a:ext cx="1656184" cy="720080"/>
          </a:xfrm>
          <a:prstGeom prst="rect">
            <a:avLst/>
          </a:prstGeom>
          <a:solidFill>
            <a:schemeClr val="accent5">
              <a:lumMod val="20000"/>
              <a:lumOff val="80000"/>
            </a:schemeClr>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Soberana Sans Light" pitchFamily="50" charset="0"/>
                <a:cs typeface="Times New Roman" pitchFamily="18" charset="0"/>
              </a:rPr>
              <a:t>Reportes Regulatorios</a:t>
            </a:r>
            <a:endParaRPr lang="es-MX" sz="1400" dirty="0">
              <a:solidFill>
                <a:schemeClr val="tx1"/>
              </a:solidFill>
              <a:latin typeface="Soberana Sans Light" pitchFamily="50" charset="0"/>
            </a:endParaRPr>
          </a:p>
        </p:txBody>
      </p:sp>
    </p:spTree>
    <p:extLst>
      <p:ext uri="{BB962C8B-B14F-4D97-AF65-F5344CB8AC3E}">
        <p14:creationId xmlns:p14="http://schemas.microsoft.com/office/powerpoint/2010/main" val="2292195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1670908791"/>
              </p:ext>
            </p:extLst>
          </p:nvPr>
        </p:nvGraphicFramePr>
        <p:xfrm>
          <a:off x="1475656" y="4005064"/>
          <a:ext cx="6153498" cy="396240"/>
        </p:xfrm>
        <a:graphic>
          <a:graphicData uri="http://schemas.openxmlformats.org/drawingml/2006/table">
            <a:tbl>
              <a:tblPr firstRow="1" bandRow="1">
                <a:tableStyleId>{2D5ABB26-0587-4C30-8999-92F81FD0307C}</a:tableStyleId>
              </a:tblPr>
              <a:tblGrid>
                <a:gridCol w="615349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solidFill>
                            <a:srgbClr val="4F5477"/>
                          </a:solidFill>
                          <a:latin typeface="Soberana Sans" pitchFamily="50" charset="0"/>
                        </a:rPr>
                        <a:t>3. Monitoreo del Mercado</a:t>
                      </a:r>
                    </a:p>
                  </a:txBody>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437786096"/>
              </p:ext>
            </p:extLst>
          </p:nvPr>
        </p:nvGraphicFramePr>
        <p:xfrm>
          <a:off x="1475656" y="3068960"/>
          <a:ext cx="6153498" cy="396240"/>
        </p:xfrm>
        <a:graphic>
          <a:graphicData uri="http://schemas.openxmlformats.org/drawingml/2006/table">
            <a:tbl>
              <a:tblPr firstRow="1" bandRow="1">
                <a:tableStyleId>{2D5ABB26-0587-4C30-8999-92F81FD0307C}</a:tableStyleId>
              </a:tblPr>
              <a:tblGrid>
                <a:gridCol w="615349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solidFill>
                            <a:srgbClr val="4F5477"/>
                          </a:solidFill>
                          <a:latin typeface="Soberana Sans" pitchFamily="50" charset="0"/>
                        </a:rPr>
                        <a:t>1. Información Recopilada</a:t>
                      </a:r>
                    </a:p>
                  </a:txBody>
                  <a:tcPr>
                    <a:solidFill>
                      <a:schemeClr val="bg1"/>
                    </a:solid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701891083"/>
              </p:ext>
            </p:extLst>
          </p:nvPr>
        </p:nvGraphicFramePr>
        <p:xfrm>
          <a:off x="1475656" y="3567296"/>
          <a:ext cx="6153498" cy="396240"/>
        </p:xfrm>
        <a:graphic>
          <a:graphicData uri="http://schemas.openxmlformats.org/drawingml/2006/table">
            <a:tbl>
              <a:tblPr firstRow="1" bandRow="1">
                <a:tableStyleId>{2D5ABB26-0587-4C30-8999-92F81FD0307C}</a:tableStyleId>
              </a:tblPr>
              <a:tblGrid>
                <a:gridCol w="6153498"/>
              </a:tblGrid>
              <a:tr h="298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solidFill>
                            <a:srgbClr val="4F5477"/>
                          </a:solidFill>
                          <a:latin typeface="Soberana Sans" pitchFamily="50" charset="0"/>
                        </a:rPr>
                        <a:t>2. Monitoreo</a:t>
                      </a:r>
                      <a:r>
                        <a:rPr lang="es-MX" sz="2000" baseline="0" dirty="0" smtClean="0">
                          <a:solidFill>
                            <a:srgbClr val="4F5477"/>
                          </a:solidFill>
                          <a:latin typeface="Soberana Sans" pitchFamily="50" charset="0"/>
                        </a:rPr>
                        <a:t> </a:t>
                      </a:r>
                      <a:r>
                        <a:rPr lang="es-MX" sz="2000" dirty="0" smtClean="0">
                          <a:solidFill>
                            <a:srgbClr val="4F5477"/>
                          </a:solidFill>
                          <a:latin typeface="Soberana Sans" pitchFamily="50" charset="0"/>
                        </a:rPr>
                        <a:t>de Instituciones de Seguros</a:t>
                      </a:r>
                    </a:p>
                  </a:txBody>
                  <a:tcPr>
                    <a:solidFill>
                      <a:schemeClr val="accent4">
                        <a:lumMod val="40000"/>
                        <a:lumOff val="60000"/>
                      </a:schemeClr>
                    </a:solidFill>
                  </a:tcPr>
                </a:tc>
              </a:tr>
            </a:tbl>
          </a:graphicData>
        </a:graphic>
      </p:graphicFrame>
    </p:spTree>
    <p:extLst>
      <p:ext uri="{BB962C8B-B14F-4D97-AF65-F5344CB8AC3E}">
        <p14:creationId xmlns:p14="http://schemas.microsoft.com/office/powerpoint/2010/main" val="1116823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p:txBody>
          <a:bodyPr/>
          <a:lstStyle/>
          <a:p>
            <a:pPr eaLnBrk="1" hangingPunct="1"/>
            <a:r>
              <a:rPr lang="es-MX" dirty="0" smtClean="0"/>
              <a:t>Monitoreo de Instituciones de Seguros</a:t>
            </a:r>
            <a:br>
              <a:rPr lang="es-MX" dirty="0" smtClean="0"/>
            </a:br>
            <a:r>
              <a:rPr lang="es-MX" sz="1800" dirty="0" smtClean="0"/>
              <a:t>Objetivo general</a:t>
            </a:r>
            <a:endParaRPr lang="es-ES" sz="1800" dirty="0" smtClean="0"/>
          </a:p>
        </p:txBody>
      </p:sp>
      <p:sp>
        <p:nvSpPr>
          <p:cNvPr id="17411" name="Rectangle 9"/>
          <p:cNvSpPr>
            <a:spLocks noGrp="1" noChangeArrowheads="1"/>
          </p:cNvSpPr>
          <p:nvPr>
            <p:ph type="body" idx="1"/>
          </p:nvPr>
        </p:nvSpPr>
        <p:spPr/>
        <p:txBody>
          <a:bodyPr>
            <a:normAutofit/>
          </a:bodyPr>
          <a:lstStyle/>
          <a:p>
            <a:r>
              <a:rPr lang="es-ES" sz="1600" b="1" dirty="0">
                <a:solidFill>
                  <a:srgbClr val="4F5477"/>
                </a:solidFill>
                <a:latin typeface="Soberana Sans Light" pitchFamily="50" charset="0"/>
              </a:rPr>
              <a:t>Desde 1996, la supervisión </a:t>
            </a:r>
            <a:r>
              <a:rPr lang="es-ES" sz="1600" b="1" dirty="0" smtClean="0">
                <a:solidFill>
                  <a:srgbClr val="4F5477"/>
                </a:solidFill>
                <a:latin typeface="Soberana Sans Light" pitchFamily="50" charset="0"/>
              </a:rPr>
              <a:t>de las instituciones se </a:t>
            </a:r>
            <a:r>
              <a:rPr lang="es-ES" sz="1600" b="1" dirty="0">
                <a:solidFill>
                  <a:srgbClr val="4F5477"/>
                </a:solidFill>
                <a:latin typeface="Soberana Sans Light" pitchFamily="50" charset="0"/>
              </a:rPr>
              <a:t>ha orientado a fortalecer </a:t>
            </a:r>
            <a:r>
              <a:rPr lang="es-ES" sz="1600" dirty="0">
                <a:latin typeface="Soberana Sans Light" pitchFamily="50" charset="0"/>
              </a:rPr>
              <a:t>la </a:t>
            </a:r>
            <a:r>
              <a:rPr lang="es-ES" sz="1600" dirty="0">
                <a:solidFill>
                  <a:srgbClr val="4F5477"/>
                </a:solidFill>
                <a:latin typeface="Soberana Sans Light" pitchFamily="50" charset="0"/>
              </a:rPr>
              <a:t>utilización de un </a:t>
            </a:r>
            <a:r>
              <a:rPr lang="es-ES" sz="1600" b="1" dirty="0">
                <a:solidFill>
                  <a:srgbClr val="4F5477"/>
                </a:solidFill>
                <a:latin typeface="Soberana Sans Light" pitchFamily="50" charset="0"/>
              </a:rPr>
              <a:t>esquema basado en riesgo </a:t>
            </a:r>
            <a:r>
              <a:rPr lang="es-ES" sz="1600" b="1" dirty="0" smtClean="0">
                <a:solidFill>
                  <a:srgbClr val="4F5477"/>
                </a:solidFill>
                <a:latin typeface="Soberana Sans Light" pitchFamily="50" charset="0"/>
              </a:rPr>
              <a:t> </a:t>
            </a:r>
            <a:r>
              <a:rPr lang="es-ES" sz="1600" b="1" dirty="0">
                <a:solidFill>
                  <a:srgbClr val="4F5477"/>
                </a:solidFill>
                <a:latin typeface="Soberana Sans Light" pitchFamily="50" charset="0"/>
              </a:rPr>
              <a:t>que:</a:t>
            </a:r>
          </a:p>
          <a:p>
            <a:pPr eaLnBrk="1" hangingPunct="1"/>
            <a:endParaRPr lang="es-ES" sz="1600" dirty="0" smtClean="0">
              <a:latin typeface="Soberana Sans Light" pitchFamily="50" charset="0"/>
            </a:endParaRPr>
          </a:p>
          <a:p>
            <a:pPr lvl="1" eaLnBrk="1" hangingPunct="1"/>
            <a:r>
              <a:rPr lang="es-ES" dirty="0">
                <a:solidFill>
                  <a:srgbClr val="4F5477"/>
                </a:solidFill>
                <a:latin typeface="Soberana Sans Light" pitchFamily="50" charset="0"/>
              </a:rPr>
              <a:t>permita</a:t>
            </a:r>
            <a:r>
              <a:rPr lang="es-ES" dirty="0" smtClean="0">
                <a:latin typeface="Soberana Sans Light" pitchFamily="50" charset="0"/>
              </a:rPr>
              <a:t> la </a:t>
            </a:r>
            <a:r>
              <a:rPr lang="es-ES" b="1" dirty="0" smtClean="0">
                <a:solidFill>
                  <a:srgbClr val="4F5477"/>
                </a:solidFill>
                <a:latin typeface="Soberana Sans Light" pitchFamily="50" charset="0"/>
              </a:rPr>
              <a:t>detección temprana de los riesgos relevantes </a:t>
            </a:r>
            <a:r>
              <a:rPr lang="es-ES" dirty="0" smtClean="0">
                <a:latin typeface="Soberana Sans Light" pitchFamily="50" charset="0"/>
              </a:rPr>
              <a:t>para la solvencia y </a:t>
            </a:r>
            <a:r>
              <a:rPr lang="es-ES" dirty="0">
                <a:solidFill>
                  <a:srgbClr val="4F5477"/>
                </a:solidFill>
                <a:latin typeface="Soberana Sans Light" pitchFamily="50" charset="0"/>
              </a:rPr>
              <a:t>estabilidad de las instituciones</a:t>
            </a:r>
            <a:r>
              <a:rPr lang="es-ES" dirty="0" smtClean="0">
                <a:latin typeface="Soberana Sans Light" pitchFamily="50" charset="0"/>
              </a:rPr>
              <a:t>;</a:t>
            </a:r>
          </a:p>
          <a:p>
            <a:pPr lvl="1" eaLnBrk="1" hangingPunct="1"/>
            <a:endParaRPr lang="es-ES" dirty="0" smtClean="0">
              <a:latin typeface="Soberana Sans Light" pitchFamily="50" charset="0"/>
            </a:endParaRPr>
          </a:p>
          <a:p>
            <a:pPr lvl="1" eaLnBrk="1" hangingPunct="1"/>
            <a:r>
              <a:rPr lang="es-ES" dirty="0">
                <a:solidFill>
                  <a:srgbClr val="4F5477"/>
                </a:solidFill>
                <a:latin typeface="Soberana Sans Light" pitchFamily="50" charset="0"/>
              </a:rPr>
              <a:t>asigne de forma eficiente de recursos de supervisión en la </a:t>
            </a:r>
            <a:r>
              <a:rPr lang="es-ES" b="1" dirty="0" smtClean="0">
                <a:solidFill>
                  <a:srgbClr val="4F5477"/>
                </a:solidFill>
                <a:latin typeface="Soberana Sans Light" pitchFamily="50" charset="0"/>
              </a:rPr>
              <a:t>instrumentación de acciones regulatorias</a:t>
            </a:r>
            <a:r>
              <a:rPr lang="es-ES" dirty="0" smtClean="0">
                <a:latin typeface="Soberana Sans Light" pitchFamily="50" charset="0"/>
              </a:rPr>
              <a:t>; </a:t>
            </a:r>
          </a:p>
          <a:p>
            <a:pPr lvl="1" eaLnBrk="1" hangingPunct="1"/>
            <a:endParaRPr lang="es-ES" dirty="0" smtClean="0">
              <a:latin typeface="Soberana Sans Light" pitchFamily="50" charset="0"/>
            </a:endParaRPr>
          </a:p>
          <a:p>
            <a:pPr lvl="1" eaLnBrk="1" hangingPunct="1"/>
            <a:r>
              <a:rPr lang="es-ES" dirty="0">
                <a:solidFill>
                  <a:srgbClr val="4F5477"/>
                </a:solidFill>
                <a:latin typeface="Soberana Sans Light" pitchFamily="50" charset="0"/>
              </a:rPr>
              <a:t>emplee</a:t>
            </a:r>
            <a:r>
              <a:rPr lang="es-ES" dirty="0" smtClean="0">
                <a:latin typeface="Soberana Sans Light" pitchFamily="50" charset="0"/>
              </a:rPr>
              <a:t> </a:t>
            </a:r>
            <a:r>
              <a:rPr lang="es-ES" b="1" dirty="0" smtClean="0">
                <a:solidFill>
                  <a:srgbClr val="4F5477"/>
                </a:solidFill>
                <a:latin typeface="Soberana Sans Light" pitchFamily="50" charset="0"/>
              </a:rPr>
              <a:t>información</a:t>
            </a:r>
            <a:r>
              <a:rPr lang="es-ES" dirty="0" smtClean="0">
                <a:latin typeface="Soberana Sans Light" pitchFamily="50" charset="0"/>
              </a:rPr>
              <a:t> </a:t>
            </a:r>
            <a:r>
              <a:rPr lang="es-ES" dirty="0">
                <a:solidFill>
                  <a:srgbClr val="4F5477"/>
                </a:solidFill>
                <a:latin typeface="Soberana Sans Light" pitchFamily="50" charset="0"/>
              </a:rPr>
              <a:t>proveniente de </a:t>
            </a:r>
            <a:r>
              <a:rPr lang="es-ES" b="1" dirty="0" smtClean="0">
                <a:solidFill>
                  <a:srgbClr val="4F5477"/>
                </a:solidFill>
                <a:latin typeface="Soberana Sans Light" pitchFamily="50" charset="0"/>
              </a:rPr>
              <a:t>diferentes fuentes</a:t>
            </a:r>
            <a:r>
              <a:rPr lang="es-ES" dirty="0" smtClean="0">
                <a:latin typeface="Soberana Sans Light" pitchFamily="50" charset="0"/>
              </a:rPr>
              <a:t>; </a:t>
            </a:r>
            <a:r>
              <a:rPr lang="es-ES" dirty="0">
                <a:solidFill>
                  <a:srgbClr val="4F5477"/>
                </a:solidFill>
                <a:latin typeface="Soberana Sans Light" pitchFamily="50" charset="0"/>
              </a:rPr>
              <a:t>y</a:t>
            </a:r>
          </a:p>
          <a:p>
            <a:pPr lvl="1" eaLnBrk="1" hangingPunct="1"/>
            <a:endParaRPr lang="es-ES" dirty="0" smtClean="0">
              <a:latin typeface="Soberana Sans Light" pitchFamily="50" charset="0"/>
            </a:endParaRPr>
          </a:p>
          <a:p>
            <a:pPr lvl="1" eaLnBrk="1" hangingPunct="1"/>
            <a:r>
              <a:rPr lang="es-ES" dirty="0">
                <a:solidFill>
                  <a:srgbClr val="4F5477"/>
                </a:solidFill>
                <a:latin typeface="Soberana Sans Light" pitchFamily="50" charset="0"/>
              </a:rPr>
              <a:t>determine </a:t>
            </a:r>
            <a:r>
              <a:rPr lang="es-ES" dirty="0" smtClean="0">
                <a:solidFill>
                  <a:srgbClr val="4F5477"/>
                </a:solidFill>
                <a:latin typeface="Soberana Sans Light" pitchFamily="50" charset="0"/>
              </a:rPr>
              <a:t>el </a:t>
            </a:r>
            <a:r>
              <a:rPr lang="es-ES" b="1" dirty="0" smtClean="0">
                <a:solidFill>
                  <a:srgbClr val="4F5477"/>
                </a:solidFill>
                <a:latin typeface="Soberana Sans Light" pitchFamily="50" charset="0"/>
              </a:rPr>
              <a:t>perfil de riesgo de cada una de las entidades supervisadas</a:t>
            </a:r>
            <a:r>
              <a:rPr lang="es-ES" dirty="0" smtClean="0">
                <a:solidFill>
                  <a:srgbClr val="4F5477"/>
                </a:solidFill>
                <a:latin typeface="Soberana Sans Light" pitchFamily="50" charset="0"/>
              </a:rPr>
              <a:t> </a:t>
            </a:r>
            <a:r>
              <a:rPr lang="es-ES" dirty="0">
                <a:solidFill>
                  <a:srgbClr val="4F5477"/>
                </a:solidFill>
                <a:latin typeface="Soberana Sans Light" pitchFamily="50" charset="0"/>
              </a:rPr>
              <a:t>a partir de un conjunto de elementos de evaluación.</a:t>
            </a:r>
          </a:p>
        </p:txBody>
      </p:sp>
    </p:spTree>
    <p:extLst>
      <p:ext uri="{BB962C8B-B14F-4D97-AF65-F5344CB8AC3E}">
        <p14:creationId xmlns:p14="http://schemas.microsoft.com/office/powerpoint/2010/main" val="2203419032"/>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s-MX" smtClean="0"/>
              <a:t>Esquema de supervisión</a:t>
            </a:r>
            <a:br>
              <a:rPr lang="es-MX" smtClean="0"/>
            </a:br>
            <a:r>
              <a:rPr lang="es-MX" sz="1800" smtClean="0"/>
              <a:t>Ejes centrales</a:t>
            </a:r>
            <a:endParaRPr lang="es-ES" sz="1800" smtClean="0"/>
          </a:p>
        </p:txBody>
      </p:sp>
      <p:grpSp>
        <p:nvGrpSpPr>
          <p:cNvPr id="2" name="Group 18"/>
          <p:cNvGrpSpPr>
            <a:grpSpLocks/>
          </p:cNvGrpSpPr>
          <p:nvPr/>
        </p:nvGrpSpPr>
        <p:grpSpPr bwMode="auto">
          <a:xfrm>
            <a:off x="4581525" y="2874963"/>
            <a:ext cx="1893888" cy="1941512"/>
            <a:chOff x="2840" y="2215"/>
            <a:chExt cx="1193" cy="1223"/>
          </a:xfrm>
        </p:grpSpPr>
        <p:sp>
          <p:nvSpPr>
            <p:cNvPr id="20491" name="AutoShape 19"/>
            <p:cNvSpPr>
              <a:spLocks noChangeArrowheads="1"/>
            </p:cNvSpPr>
            <p:nvPr/>
          </p:nvSpPr>
          <p:spPr bwMode="auto">
            <a:xfrm>
              <a:off x="2840" y="2215"/>
              <a:ext cx="1193" cy="1223"/>
            </a:xfrm>
            <a:prstGeom prst="chevron">
              <a:avLst>
                <a:gd name="adj" fmla="val 25000"/>
              </a:avLst>
            </a:prstGeom>
            <a:solidFill>
              <a:srgbClr val="388294">
                <a:alpha val="30196"/>
              </a:srgbClr>
            </a:solidFill>
            <a:ln w="19050" algn="ctr">
              <a:solidFill>
                <a:schemeClr val="bg2"/>
              </a:solidFill>
              <a:miter lim="800000"/>
              <a:headEnd/>
              <a:tailEnd/>
            </a:ln>
          </p:spPr>
          <p:txBody>
            <a:bodyPr wrap="none" anchor="ctr"/>
            <a:lstStyle/>
            <a:p>
              <a:endParaRPr lang="es-MX">
                <a:latin typeface="Soberana Sans Light" pitchFamily="50" charset="0"/>
              </a:endParaRPr>
            </a:p>
          </p:txBody>
        </p:sp>
        <p:sp>
          <p:nvSpPr>
            <p:cNvPr id="20492" name="Text Box 20"/>
            <p:cNvSpPr txBox="1">
              <a:spLocks noChangeArrowheads="1"/>
            </p:cNvSpPr>
            <p:nvPr/>
          </p:nvSpPr>
          <p:spPr bwMode="auto">
            <a:xfrm>
              <a:off x="3109" y="2596"/>
              <a:ext cx="814" cy="460"/>
            </a:xfrm>
            <a:prstGeom prst="rect">
              <a:avLst/>
            </a:prstGeom>
            <a:noFill/>
            <a:ln w="19050" algn="ctr">
              <a:noFill/>
              <a:miter lim="800000"/>
              <a:headEnd/>
              <a:tailEnd/>
            </a:ln>
          </p:spPr>
          <p:txBody>
            <a:bodyPr wrap="none" anchor="ctr"/>
            <a:lstStyle/>
            <a:p>
              <a:pPr algn="ctr"/>
              <a:r>
                <a:rPr lang="es-MX" sz="1400">
                  <a:solidFill>
                    <a:srgbClr val="4D4D4D"/>
                  </a:solidFill>
                  <a:latin typeface="Soberana Sans Light" pitchFamily="50" charset="0"/>
                </a:rPr>
                <a:t>Nivel de </a:t>
              </a:r>
            </a:p>
            <a:p>
              <a:pPr algn="ctr"/>
              <a:r>
                <a:rPr lang="es-MX" sz="1400">
                  <a:solidFill>
                    <a:srgbClr val="4D4D4D"/>
                  </a:solidFill>
                  <a:latin typeface="Soberana Sans Light" pitchFamily="50" charset="0"/>
                </a:rPr>
                <a:t>Atención</a:t>
              </a:r>
            </a:p>
            <a:p>
              <a:pPr algn="ctr"/>
              <a:r>
                <a:rPr lang="es-MX" sz="1400">
                  <a:solidFill>
                    <a:srgbClr val="4D4D4D"/>
                  </a:solidFill>
                  <a:latin typeface="Soberana Sans Light" pitchFamily="50" charset="0"/>
                </a:rPr>
                <a:t>Regulatoria</a:t>
              </a:r>
              <a:endParaRPr lang="es-ES" sz="1400">
                <a:solidFill>
                  <a:srgbClr val="4D4D4D"/>
                </a:solidFill>
                <a:latin typeface="Soberana Sans Light" pitchFamily="50" charset="0"/>
              </a:endParaRPr>
            </a:p>
          </p:txBody>
        </p:sp>
      </p:grpSp>
      <p:grpSp>
        <p:nvGrpSpPr>
          <p:cNvPr id="3" name="Group 21"/>
          <p:cNvGrpSpPr>
            <a:grpSpLocks/>
          </p:cNvGrpSpPr>
          <p:nvPr/>
        </p:nvGrpSpPr>
        <p:grpSpPr bwMode="auto">
          <a:xfrm>
            <a:off x="6203950" y="2873375"/>
            <a:ext cx="1893888" cy="1941513"/>
            <a:chOff x="3862" y="2214"/>
            <a:chExt cx="1193" cy="1223"/>
          </a:xfrm>
        </p:grpSpPr>
        <p:sp>
          <p:nvSpPr>
            <p:cNvPr id="20489" name="AutoShape 22"/>
            <p:cNvSpPr>
              <a:spLocks noChangeArrowheads="1"/>
            </p:cNvSpPr>
            <p:nvPr/>
          </p:nvSpPr>
          <p:spPr bwMode="auto">
            <a:xfrm>
              <a:off x="3862" y="2214"/>
              <a:ext cx="1193" cy="1223"/>
            </a:xfrm>
            <a:prstGeom prst="chevron">
              <a:avLst>
                <a:gd name="adj" fmla="val 25000"/>
              </a:avLst>
            </a:prstGeom>
            <a:solidFill>
              <a:srgbClr val="388294">
                <a:alpha val="30196"/>
              </a:srgbClr>
            </a:solidFill>
            <a:ln w="19050" algn="ctr">
              <a:solidFill>
                <a:schemeClr val="bg2"/>
              </a:solidFill>
              <a:miter lim="800000"/>
              <a:headEnd/>
              <a:tailEnd/>
            </a:ln>
          </p:spPr>
          <p:txBody>
            <a:bodyPr wrap="none" anchor="ctr"/>
            <a:lstStyle/>
            <a:p>
              <a:endParaRPr lang="es-MX">
                <a:latin typeface="Soberana Sans Light" pitchFamily="50" charset="0"/>
              </a:endParaRPr>
            </a:p>
          </p:txBody>
        </p:sp>
        <p:sp>
          <p:nvSpPr>
            <p:cNvPr id="20490" name="Text Box 23"/>
            <p:cNvSpPr txBox="1">
              <a:spLocks noChangeArrowheads="1"/>
            </p:cNvSpPr>
            <p:nvPr/>
          </p:nvSpPr>
          <p:spPr bwMode="auto">
            <a:xfrm>
              <a:off x="4194" y="2662"/>
              <a:ext cx="743" cy="326"/>
            </a:xfrm>
            <a:prstGeom prst="rect">
              <a:avLst/>
            </a:prstGeom>
            <a:noFill/>
            <a:ln w="19050" algn="ctr">
              <a:noFill/>
              <a:miter lim="800000"/>
              <a:headEnd/>
              <a:tailEnd/>
            </a:ln>
          </p:spPr>
          <p:txBody>
            <a:bodyPr wrap="none" anchor="ctr"/>
            <a:lstStyle/>
            <a:p>
              <a:pPr algn="ctr"/>
              <a:r>
                <a:rPr lang="es-MX" sz="1400">
                  <a:solidFill>
                    <a:srgbClr val="4D4D4D"/>
                  </a:solidFill>
                  <a:latin typeface="Soberana Sans Light" pitchFamily="50" charset="0"/>
                </a:rPr>
                <a:t>Acciones</a:t>
              </a:r>
            </a:p>
            <a:p>
              <a:pPr algn="ctr"/>
              <a:r>
                <a:rPr lang="es-MX" sz="1400">
                  <a:solidFill>
                    <a:srgbClr val="4D4D4D"/>
                  </a:solidFill>
                  <a:latin typeface="Soberana Sans Light" pitchFamily="50" charset="0"/>
                </a:rPr>
                <a:t>Regulatorias</a:t>
              </a:r>
              <a:endParaRPr lang="es-ES" sz="1400">
                <a:solidFill>
                  <a:srgbClr val="4D4D4D"/>
                </a:solidFill>
                <a:latin typeface="Soberana Sans Light" pitchFamily="50" charset="0"/>
              </a:endParaRPr>
            </a:p>
          </p:txBody>
        </p:sp>
      </p:grpSp>
      <p:grpSp>
        <p:nvGrpSpPr>
          <p:cNvPr id="4" name="Group 24"/>
          <p:cNvGrpSpPr>
            <a:grpSpLocks/>
          </p:cNvGrpSpPr>
          <p:nvPr/>
        </p:nvGrpSpPr>
        <p:grpSpPr bwMode="auto">
          <a:xfrm>
            <a:off x="2971800" y="2878138"/>
            <a:ext cx="1893888" cy="1941512"/>
            <a:chOff x="1826" y="2217"/>
            <a:chExt cx="1193" cy="1223"/>
          </a:xfrm>
        </p:grpSpPr>
        <p:sp>
          <p:nvSpPr>
            <p:cNvPr id="20487" name="AutoShape 25"/>
            <p:cNvSpPr>
              <a:spLocks noChangeArrowheads="1"/>
            </p:cNvSpPr>
            <p:nvPr/>
          </p:nvSpPr>
          <p:spPr bwMode="auto">
            <a:xfrm>
              <a:off x="1826" y="2217"/>
              <a:ext cx="1193" cy="1223"/>
            </a:xfrm>
            <a:prstGeom prst="chevron">
              <a:avLst>
                <a:gd name="adj" fmla="val 25000"/>
              </a:avLst>
            </a:prstGeom>
            <a:solidFill>
              <a:srgbClr val="388294">
                <a:alpha val="30196"/>
              </a:srgbClr>
            </a:solidFill>
            <a:ln w="19050" algn="ctr">
              <a:solidFill>
                <a:schemeClr val="bg2"/>
              </a:solidFill>
              <a:miter lim="800000"/>
              <a:headEnd/>
              <a:tailEnd/>
            </a:ln>
          </p:spPr>
          <p:txBody>
            <a:bodyPr wrap="none" anchor="ctr"/>
            <a:lstStyle/>
            <a:p>
              <a:endParaRPr lang="es-MX">
                <a:latin typeface="Soberana Sans Light" pitchFamily="50" charset="0"/>
              </a:endParaRPr>
            </a:p>
          </p:txBody>
        </p:sp>
        <p:sp>
          <p:nvSpPr>
            <p:cNvPr id="20488" name="Text Box 26"/>
            <p:cNvSpPr txBox="1">
              <a:spLocks noChangeArrowheads="1"/>
            </p:cNvSpPr>
            <p:nvPr/>
          </p:nvSpPr>
          <p:spPr bwMode="auto">
            <a:xfrm>
              <a:off x="2077" y="2665"/>
              <a:ext cx="814" cy="326"/>
            </a:xfrm>
            <a:prstGeom prst="rect">
              <a:avLst/>
            </a:prstGeom>
            <a:noFill/>
            <a:ln w="19050" algn="ctr">
              <a:noFill/>
              <a:miter lim="800000"/>
              <a:headEnd/>
              <a:tailEnd/>
            </a:ln>
          </p:spPr>
          <p:txBody>
            <a:bodyPr wrap="none" anchor="ctr"/>
            <a:lstStyle/>
            <a:p>
              <a:pPr algn="ctr"/>
              <a:r>
                <a:rPr lang="es-MX" sz="1400" dirty="0">
                  <a:solidFill>
                    <a:srgbClr val="4D4D4D"/>
                  </a:solidFill>
                  <a:latin typeface="Soberana Sans Light" pitchFamily="50" charset="0"/>
                </a:rPr>
                <a:t>Criterios de</a:t>
              </a:r>
            </a:p>
            <a:p>
              <a:pPr algn="ctr"/>
              <a:r>
                <a:rPr lang="es-MX" sz="1400" dirty="0">
                  <a:solidFill>
                    <a:srgbClr val="4D4D4D"/>
                  </a:solidFill>
                  <a:latin typeface="Soberana Sans Light" pitchFamily="50" charset="0"/>
                </a:rPr>
                <a:t>Evaluación</a:t>
              </a:r>
              <a:endParaRPr lang="es-ES" sz="1400" dirty="0">
                <a:solidFill>
                  <a:srgbClr val="4D4D4D"/>
                </a:solidFill>
                <a:latin typeface="Soberana Sans Light" pitchFamily="50" charset="0"/>
              </a:endParaRPr>
            </a:p>
          </p:txBody>
        </p:sp>
      </p:grpSp>
      <p:sp>
        <p:nvSpPr>
          <p:cNvPr id="842779" name="AutoShape 27"/>
          <p:cNvSpPr>
            <a:spLocks noChangeArrowheads="1"/>
          </p:cNvSpPr>
          <p:nvPr/>
        </p:nvSpPr>
        <p:spPr bwMode="auto">
          <a:xfrm>
            <a:off x="1446213" y="2900363"/>
            <a:ext cx="1779587" cy="1871662"/>
          </a:xfrm>
          <a:prstGeom prst="homePlate">
            <a:avLst>
              <a:gd name="adj" fmla="val 25000"/>
            </a:avLst>
          </a:prstGeom>
          <a:solidFill>
            <a:srgbClr val="388294">
              <a:alpha val="30196"/>
            </a:srgbClr>
          </a:solidFill>
          <a:ln w="19050" algn="ctr">
            <a:solidFill>
              <a:schemeClr val="bg2"/>
            </a:solidFill>
            <a:miter lim="800000"/>
            <a:headEnd/>
            <a:tailEnd/>
          </a:ln>
        </p:spPr>
        <p:txBody>
          <a:bodyPr wrap="none" anchor="ctr"/>
          <a:lstStyle/>
          <a:p>
            <a:pPr algn="ctr"/>
            <a:r>
              <a:rPr lang="es-MX" sz="1400" dirty="0" smtClean="0">
                <a:solidFill>
                  <a:srgbClr val="4D4D4D"/>
                </a:solidFill>
                <a:latin typeface="Soberana Sans Light" pitchFamily="50" charset="0"/>
              </a:rPr>
              <a:t>Explotación </a:t>
            </a:r>
          </a:p>
          <a:p>
            <a:pPr algn="ctr"/>
            <a:r>
              <a:rPr lang="es-MX" sz="1400" dirty="0">
                <a:solidFill>
                  <a:srgbClr val="4D4D4D"/>
                </a:solidFill>
                <a:latin typeface="Soberana Sans Light" pitchFamily="50" charset="0"/>
              </a:rPr>
              <a:t>d</a:t>
            </a:r>
            <a:r>
              <a:rPr lang="es-MX" sz="1400" dirty="0" smtClean="0">
                <a:solidFill>
                  <a:srgbClr val="4D4D4D"/>
                </a:solidFill>
                <a:latin typeface="Soberana Sans Light" pitchFamily="50" charset="0"/>
              </a:rPr>
              <a:t>e la</a:t>
            </a:r>
            <a:endParaRPr lang="es-MX" sz="1400" dirty="0">
              <a:solidFill>
                <a:srgbClr val="4D4D4D"/>
              </a:solidFill>
              <a:latin typeface="Soberana Sans Light" pitchFamily="50" charset="0"/>
            </a:endParaRPr>
          </a:p>
          <a:p>
            <a:pPr algn="ctr"/>
            <a:r>
              <a:rPr lang="es-MX" sz="1400" dirty="0">
                <a:solidFill>
                  <a:srgbClr val="4D4D4D"/>
                </a:solidFill>
                <a:latin typeface="Soberana Sans Light" pitchFamily="50" charset="0"/>
              </a:rPr>
              <a:t>Información</a:t>
            </a:r>
            <a:endParaRPr lang="es-ES" sz="1400" dirty="0">
              <a:solidFill>
                <a:srgbClr val="4D4D4D"/>
              </a:solidFill>
              <a:latin typeface="Soberana Sans Light" pitchFamily="50" charset="0"/>
            </a:endParaRPr>
          </a:p>
        </p:txBody>
      </p:sp>
    </p:spTree>
    <p:extLst>
      <p:ext uri="{BB962C8B-B14F-4D97-AF65-F5344CB8AC3E}">
        <p14:creationId xmlns:p14="http://schemas.microsoft.com/office/powerpoint/2010/main" val="385502170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2779"/>
                                        </p:tgtEl>
                                        <p:attrNameLst>
                                          <p:attrName>style.visibility</p:attrName>
                                        </p:attrNameLst>
                                      </p:cBhvr>
                                      <p:to>
                                        <p:strVal val="visible"/>
                                      </p:to>
                                    </p:set>
                                    <p:animEffect transition="in" filter="fade">
                                      <p:cBhvr>
                                        <p:cTn id="7" dur="2000"/>
                                        <p:tgtEl>
                                          <p:spTgt spid="84277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7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Ejes centrales</a:t>
            </a:r>
            <a:endParaRPr lang="es-ES" sz="1800" dirty="0" smtClean="0"/>
          </a:p>
        </p:txBody>
      </p:sp>
      <p:grpSp>
        <p:nvGrpSpPr>
          <p:cNvPr id="2" name="Group 18"/>
          <p:cNvGrpSpPr>
            <a:grpSpLocks/>
          </p:cNvGrpSpPr>
          <p:nvPr/>
        </p:nvGrpSpPr>
        <p:grpSpPr bwMode="auto">
          <a:xfrm>
            <a:off x="4581525" y="2874963"/>
            <a:ext cx="1893888" cy="1941512"/>
            <a:chOff x="2840" y="2215"/>
            <a:chExt cx="1193" cy="1223"/>
          </a:xfrm>
        </p:grpSpPr>
        <p:sp>
          <p:nvSpPr>
            <p:cNvPr id="20491" name="AutoShape 19"/>
            <p:cNvSpPr>
              <a:spLocks noChangeArrowheads="1"/>
            </p:cNvSpPr>
            <p:nvPr/>
          </p:nvSpPr>
          <p:spPr bwMode="auto">
            <a:xfrm>
              <a:off x="2840" y="2215"/>
              <a:ext cx="1193" cy="1223"/>
            </a:xfrm>
            <a:prstGeom prst="chevron">
              <a:avLst>
                <a:gd name="adj" fmla="val 25000"/>
              </a:avLst>
            </a:prstGeom>
            <a:solidFill>
              <a:srgbClr val="388294">
                <a:alpha val="30196"/>
              </a:srgbClr>
            </a:solidFill>
            <a:ln w="19050" algn="ctr">
              <a:solidFill>
                <a:schemeClr val="bg2"/>
              </a:solidFill>
              <a:miter lim="800000"/>
              <a:headEnd/>
              <a:tailEnd/>
            </a:ln>
          </p:spPr>
          <p:txBody>
            <a:bodyPr wrap="none" anchor="ctr"/>
            <a:lstStyle/>
            <a:p>
              <a:endParaRPr lang="es-MX">
                <a:latin typeface="Soberana Sans Light" pitchFamily="50" charset="0"/>
              </a:endParaRPr>
            </a:p>
          </p:txBody>
        </p:sp>
        <p:sp>
          <p:nvSpPr>
            <p:cNvPr id="20492" name="Text Box 20"/>
            <p:cNvSpPr txBox="1">
              <a:spLocks noChangeArrowheads="1"/>
            </p:cNvSpPr>
            <p:nvPr/>
          </p:nvSpPr>
          <p:spPr bwMode="auto">
            <a:xfrm>
              <a:off x="3109" y="2596"/>
              <a:ext cx="814" cy="460"/>
            </a:xfrm>
            <a:prstGeom prst="rect">
              <a:avLst/>
            </a:prstGeom>
            <a:noFill/>
            <a:ln w="19050" algn="ctr">
              <a:noFill/>
              <a:miter lim="800000"/>
              <a:headEnd/>
              <a:tailEnd/>
            </a:ln>
          </p:spPr>
          <p:txBody>
            <a:bodyPr wrap="none" anchor="ctr"/>
            <a:lstStyle/>
            <a:p>
              <a:pPr algn="ctr"/>
              <a:r>
                <a:rPr lang="es-MX" sz="1400" dirty="0">
                  <a:solidFill>
                    <a:srgbClr val="4D4D4D"/>
                  </a:solidFill>
                  <a:latin typeface="Soberana Sans Light" pitchFamily="50" charset="0"/>
                </a:rPr>
                <a:t>Nivel de </a:t>
              </a:r>
            </a:p>
            <a:p>
              <a:pPr algn="ctr"/>
              <a:r>
                <a:rPr lang="es-MX" sz="1400" dirty="0">
                  <a:solidFill>
                    <a:srgbClr val="4D4D4D"/>
                  </a:solidFill>
                  <a:latin typeface="Soberana Sans Light" pitchFamily="50" charset="0"/>
                </a:rPr>
                <a:t>Atención</a:t>
              </a:r>
            </a:p>
            <a:p>
              <a:pPr algn="ctr"/>
              <a:r>
                <a:rPr lang="es-MX" sz="1400" dirty="0">
                  <a:solidFill>
                    <a:srgbClr val="4D4D4D"/>
                  </a:solidFill>
                  <a:latin typeface="Soberana Sans Light" pitchFamily="50" charset="0"/>
                </a:rPr>
                <a:t>Regulatoria</a:t>
              </a:r>
              <a:endParaRPr lang="es-ES" sz="1400" dirty="0">
                <a:solidFill>
                  <a:srgbClr val="4D4D4D"/>
                </a:solidFill>
                <a:latin typeface="Soberana Sans Light" pitchFamily="50" charset="0"/>
              </a:endParaRPr>
            </a:p>
          </p:txBody>
        </p:sp>
      </p:grpSp>
      <p:grpSp>
        <p:nvGrpSpPr>
          <p:cNvPr id="3" name="Group 21"/>
          <p:cNvGrpSpPr>
            <a:grpSpLocks/>
          </p:cNvGrpSpPr>
          <p:nvPr/>
        </p:nvGrpSpPr>
        <p:grpSpPr bwMode="auto">
          <a:xfrm>
            <a:off x="6203950" y="2873375"/>
            <a:ext cx="1893888" cy="1941513"/>
            <a:chOff x="3862" y="2214"/>
            <a:chExt cx="1193" cy="1223"/>
          </a:xfrm>
        </p:grpSpPr>
        <p:sp>
          <p:nvSpPr>
            <p:cNvPr id="20489" name="AutoShape 22"/>
            <p:cNvSpPr>
              <a:spLocks noChangeArrowheads="1"/>
            </p:cNvSpPr>
            <p:nvPr/>
          </p:nvSpPr>
          <p:spPr bwMode="auto">
            <a:xfrm>
              <a:off x="3862" y="2214"/>
              <a:ext cx="1193" cy="1223"/>
            </a:xfrm>
            <a:prstGeom prst="chevron">
              <a:avLst>
                <a:gd name="adj" fmla="val 25000"/>
              </a:avLst>
            </a:prstGeom>
            <a:solidFill>
              <a:srgbClr val="388294">
                <a:alpha val="30196"/>
              </a:srgbClr>
            </a:solidFill>
            <a:ln w="19050" algn="ctr">
              <a:solidFill>
                <a:schemeClr val="bg2"/>
              </a:solidFill>
              <a:miter lim="800000"/>
              <a:headEnd/>
              <a:tailEnd/>
            </a:ln>
          </p:spPr>
          <p:txBody>
            <a:bodyPr wrap="none" anchor="ctr"/>
            <a:lstStyle/>
            <a:p>
              <a:endParaRPr lang="es-MX">
                <a:latin typeface="Soberana Sans Light" pitchFamily="50" charset="0"/>
              </a:endParaRPr>
            </a:p>
          </p:txBody>
        </p:sp>
        <p:sp>
          <p:nvSpPr>
            <p:cNvPr id="20490" name="Text Box 23"/>
            <p:cNvSpPr txBox="1">
              <a:spLocks noChangeArrowheads="1"/>
            </p:cNvSpPr>
            <p:nvPr/>
          </p:nvSpPr>
          <p:spPr bwMode="auto">
            <a:xfrm>
              <a:off x="4194" y="2662"/>
              <a:ext cx="743" cy="326"/>
            </a:xfrm>
            <a:prstGeom prst="rect">
              <a:avLst/>
            </a:prstGeom>
            <a:noFill/>
            <a:ln w="19050" algn="ctr">
              <a:noFill/>
              <a:miter lim="800000"/>
              <a:headEnd/>
              <a:tailEnd/>
            </a:ln>
          </p:spPr>
          <p:txBody>
            <a:bodyPr wrap="none" anchor="ctr"/>
            <a:lstStyle/>
            <a:p>
              <a:pPr algn="ctr"/>
              <a:r>
                <a:rPr lang="es-MX" sz="1400" dirty="0">
                  <a:solidFill>
                    <a:srgbClr val="4D4D4D"/>
                  </a:solidFill>
                  <a:latin typeface="Soberana Sans Light" pitchFamily="50" charset="0"/>
                </a:rPr>
                <a:t>Acciones</a:t>
              </a:r>
            </a:p>
            <a:p>
              <a:pPr algn="ctr"/>
              <a:r>
                <a:rPr lang="es-MX" sz="1400" dirty="0">
                  <a:solidFill>
                    <a:srgbClr val="4D4D4D"/>
                  </a:solidFill>
                  <a:latin typeface="Soberana Sans Light" pitchFamily="50" charset="0"/>
                </a:rPr>
                <a:t>Regulatorias</a:t>
              </a:r>
              <a:endParaRPr lang="es-ES" sz="1400" dirty="0">
                <a:solidFill>
                  <a:srgbClr val="4D4D4D"/>
                </a:solidFill>
                <a:latin typeface="Soberana Sans Light" pitchFamily="50" charset="0"/>
              </a:endParaRPr>
            </a:p>
          </p:txBody>
        </p:sp>
      </p:grpSp>
      <p:grpSp>
        <p:nvGrpSpPr>
          <p:cNvPr id="4" name="Group 24"/>
          <p:cNvGrpSpPr>
            <a:grpSpLocks/>
          </p:cNvGrpSpPr>
          <p:nvPr/>
        </p:nvGrpSpPr>
        <p:grpSpPr bwMode="auto">
          <a:xfrm>
            <a:off x="2971800" y="2878138"/>
            <a:ext cx="1893888" cy="1941512"/>
            <a:chOff x="1826" y="2217"/>
            <a:chExt cx="1193" cy="1223"/>
          </a:xfrm>
        </p:grpSpPr>
        <p:sp>
          <p:nvSpPr>
            <p:cNvPr id="20487" name="AutoShape 25"/>
            <p:cNvSpPr>
              <a:spLocks noChangeArrowheads="1"/>
            </p:cNvSpPr>
            <p:nvPr/>
          </p:nvSpPr>
          <p:spPr bwMode="auto">
            <a:xfrm>
              <a:off x="1826" y="2217"/>
              <a:ext cx="1193" cy="1223"/>
            </a:xfrm>
            <a:prstGeom prst="chevron">
              <a:avLst>
                <a:gd name="adj" fmla="val 25000"/>
              </a:avLst>
            </a:prstGeom>
            <a:solidFill>
              <a:srgbClr val="388294">
                <a:alpha val="30196"/>
              </a:srgbClr>
            </a:solidFill>
            <a:ln w="19050" algn="ctr">
              <a:solidFill>
                <a:schemeClr val="bg2"/>
              </a:solidFill>
              <a:miter lim="800000"/>
              <a:headEnd/>
              <a:tailEnd/>
            </a:ln>
          </p:spPr>
          <p:txBody>
            <a:bodyPr wrap="none" anchor="ctr"/>
            <a:lstStyle/>
            <a:p>
              <a:endParaRPr lang="es-MX">
                <a:latin typeface="Soberana Sans Light" pitchFamily="50" charset="0"/>
              </a:endParaRPr>
            </a:p>
          </p:txBody>
        </p:sp>
        <p:sp>
          <p:nvSpPr>
            <p:cNvPr id="20488" name="Text Box 26"/>
            <p:cNvSpPr txBox="1">
              <a:spLocks noChangeArrowheads="1"/>
            </p:cNvSpPr>
            <p:nvPr/>
          </p:nvSpPr>
          <p:spPr bwMode="auto">
            <a:xfrm>
              <a:off x="2077" y="2665"/>
              <a:ext cx="814" cy="326"/>
            </a:xfrm>
            <a:prstGeom prst="rect">
              <a:avLst/>
            </a:prstGeom>
            <a:noFill/>
            <a:ln w="19050" algn="ctr">
              <a:noFill/>
              <a:miter lim="800000"/>
              <a:headEnd/>
              <a:tailEnd/>
            </a:ln>
          </p:spPr>
          <p:txBody>
            <a:bodyPr wrap="none" anchor="ctr"/>
            <a:lstStyle/>
            <a:p>
              <a:pPr algn="ctr"/>
              <a:r>
                <a:rPr lang="es-MX" sz="1400" dirty="0">
                  <a:solidFill>
                    <a:srgbClr val="4D4D4D"/>
                  </a:solidFill>
                  <a:latin typeface="Soberana Sans Light" pitchFamily="50" charset="0"/>
                </a:rPr>
                <a:t>Criterios de</a:t>
              </a:r>
            </a:p>
            <a:p>
              <a:pPr algn="ctr"/>
              <a:r>
                <a:rPr lang="es-MX" sz="1400" dirty="0">
                  <a:solidFill>
                    <a:srgbClr val="4D4D4D"/>
                  </a:solidFill>
                  <a:latin typeface="Soberana Sans Light" pitchFamily="50" charset="0"/>
                </a:rPr>
                <a:t>Evaluación</a:t>
              </a:r>
              <a:endParaRPr lang="es-ES" sz="1400" dirty="0">
                <a:solidFill>
                  <a:srgbClr val="4D4D4D"/>
                </a:solidFill>
                <a:latin typeface="Soberana Sans Light" pitchFamily="50" charset="0"/>
              </a:endParaRPr>
            </a:p>
          </p:txBody>
        </p:sp>
      </p:grpSp>
      <p:sp>
        <p:nvSpPr>
          <p:cNvPr id="13" name="AutoShape 12"/>
          <p:cNvSpPr>
            <a:spLocks noChangeArrowheads="1"/>
          </p:cNvSpPr>
          <p:nvPr/>
        </p:nvSpPr>
        <p:spPr bwMode="auto">
          <a:xfrm>
            <a:off x="1446213" y="2900363"/>
            <a:ext cx="1779587" cy="1871662"/>
          </a:xfrm>
          <a:prstGeom prst="homePlate">
            <a:avLst>
              <a:gd name="adj" fmla="val 25000"/>
            </a:avLst>
          </a:prstGeom>
          <a:solidFill>
            <a:srgbClr val="940000">
              <a:alpha val="70195"/>
            </a:srgbClr>
          </a:solidFill>
          <a:ln w="12700" algn="ctr">
            <a:solidFill>
              <a:schemeClr val="bg2"/>
            </a:solidFill>
            <a:miter lim="800000"/>
            <a:headEnd/>
            <a:tailEnd/>
          </a:ln>
        </p:spPr>
        <p:txBody>
          <a:bodyPr wrap="none" anchor="ctr"/>
          <a:lstStyle/>
          <a:p>
            <a:pPr algn="ctr"/>
            <a:r>
              <a:rPr lang="es-MX" sz="1400" dirty="0" smtClean="0">
                <a:solidFill>
                  <a:schemeClr val="bg1"/>
                </a:solidFill>
                <a:latin typeface="Soberana Sans Light" pitchFamily="50" charset="0"/>
              </a:rPr>
              <a:t>Explotación</a:t>
            </a:r>
          </a:p>
          <a:p>
            <a:pPr algn="ctr"/>
            <a:r>
              <a:rPr lang="es-MX" sz="1400" dirty="0" smtClean="0">
                <a:solidFill>
                  <a:schemeClr val="bg1"/>
                </a:solidFill>
                <a:latin typeface="Soberana Sans Light" pitchFamily="50" charset="0"/>
              </a:rPr>
              <a:t> de la</a:t>
            </a:r>
            <a:endParaRPr lang="es-MX" sz="1400" dirty="0">
              <a:solidFill>
                <a:schemeClr val="bg1"/>
              </a:solidFill>
              <a:latin typeface="Soberana Sans Light" pitchFamily="50" charset="0"/>
            </a:endParaRPr>
          </a:p>
          <a:p>
            <a:pPr algn="ctr"/>
            <a:r>
              <a:rPr lang="es-MX" sz="1400" dirty="0">
                <a:solidFill>
                  <a:schemeClr val="bg1"/>
                </a:solidFill>
                <a:latin typeface="Soberana Sans Light" pitchFamily="50" charset="0"/>
              </a:rPr>
              <a:t>Información</a:t>
            </a:r>
            <a:endParaRPr lang="es-ES" sz="1400" dirty="0">
              <a:solidFill>
                <a:schemeClr val="bg1"/>
              </a:solidFill>
              <a:latin typeface="Soberana Sans Light" pitchFamily="50" charset="0"/>
            </a:endParaRPr>
          </a:p>
        </p:txBody>
      </p:sp>
      <p:sp>
        <p:nvSpPr>
          <p:cNvPr id="5" name="4 CuadroTexto"/>
          <p:cNvSpPr txBox="1"/>
          <p:nvPr/>
        </p:nvSpPr>
        <p:spPr>
          <a:xfrm>
            <a:off x="2153870" y="5579948"/>
            <a:ext cx="4665701" cy="369332"/>
          </a:xfrm>
          <a:prstGeom prst="rect">
            <a:avLst/>
          </a:prstGeom>
          <a:noFill/>
        </p:spPr>
        <p:txBody>
          <a:bodyPr wrap="none" rtlCol="0">
            <a:spAutoFit/>
          </a:bodyPr>
          <a:lstStyle/>
          <a:p>
            <a:r>
              <a:rPr lang="es-MX" b="1" dirty="0" smtClean="0">
                <a:solidFill>
                  <a:srgbClr val="4F5477"/>
                </a:solidFill>
                <a:latin typeface="Soberana Sans Light" pitchFamily="50" charset="0"/>
              </a:rPr>
              <a:t>Evaluación de la Información Recopilada</a:t>
            </a:r>
            <a:endParaRPr lang="es-MX" b="1" dirty="0">
              <a:solidFill>
                <a:srgbClr val="4F5477"/>
              </a:solidFill>
              <a:latin typeface="Soberana Sans Light" pitchFamily="50" charset="0"/>
            </a:endParaRPr>
          </a:p>
        </p:txBody>
      </p:sp>
    </p:spTree>
    <p:extLst>
      <p:ext uri="{BB962C8B-B14F-4D97-AF65-F5344CB8AC3E}">
        <p14:creationId xmlns:p14="http://schemas.microsoft.com/office/powerpoint/2010/main" val="305378419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Ejes centrales</a:t>
            </a:r>
            <a:endParaRPr lang="es-ES" sz="1800" dirty="0" smtClean="0"/>
          </a:p>
        </p:txBody>
      </p:sp>
      <p:grpSp>
        <p:nvGrpSpPr>
          <p:cNvPr id="23555" name="Group 3"/>
          <p:cNvGrpSpPr>
            <a:grpSpLocks/>
          </p:cNvGrpSpPr>
          <p:nvPr/>
        </p:nvGrpSpPr>
        <p:grpSpPr bwMode="auto">
          <a:xfrm>
            <a:off x="4581525" y="2874963"/>
            <a:ext cx="1893888" cy="1941512"/>
            <a:chOff x="2840" y="2215"/>
            <a:chExt cx="1193" cy="1223"/>
          </a:xfrm>
        </p:grpSpPr>
        <p:sp>
          <p:nvSpPr>
            <p:cNvPr id="23563" name="AutoShape 4"/>
            <p:cNvSpPr>
              <a:spLocks noChangeArrowheads="1"/>
            </p:cNvSpPr>
            <p:nvPr/>
          </p:nvSpPr>
          <p:spPr bwMode="auto">
            <a:xfrm>
              <a:off x="2840" y="2215"/>
              <a:ext cx="1193" cy="1223"/>
            </a:xfrm>
            <a:prstGeom prst="chevron">
              <a:avLst>
                <a:gd name="adj" fmla="val 25000"/>
              </a:avLst>
            </a:prstGeom>
            <a:solidFill>
              <a:srgbClr val="388294">
                <a:alpha val="30196"/>
              </a:srgbClr>
            </a:solidFill>
            <a:ln w="19050" algn="ctr">
              <a:solidFill>
                <a:schemeClr val="bg2"/>
              </a:solidFill>
              <a:miter lim="800000"/>
              <a:headEnd/>
              <a:tailEnd/>
            </a:ln>
          </p:spPr>
          <p:txBody>
            <a:bodyPr wrap="none" anchor="ctr"/>
            <a:lstStyle/>
            <a:p>
              <a:endParaRPr lang="es-MX">
                <a:latin typeface="Soberana Sans Light" pitchFamily="50" charset="0"/>
              </a:endParaRPr>
            </a:p>
          </p:txBody>
        </p:sp>
        <p:sp>
          <p:nvSpPr>
            <p:cNvPr id="23564" name="Text Box 5"/>
            <p:cNvSpPr txBox="1">
              <a:spLocks noChangeArrowheads="1"/>
            </p:cNvSpPr>
            <p:nvPr/>
          </p:nvSpPr>
          <p:spPr bwMode="auto">
            <a:xfrm>
              <a:off x="3109" y="2596"/>
              <a:ext cx="814" cy="460"/>
            </a:xfrm>
            <a:prstGeom prst="rect">
              <a:avLst/>
            </a:prstGeom>
            <a:noFill/>
            <a:ln w="19050" algn="ctr">
              <a:noFill/>
              <a:miter lim="800000"/>
              <a:headEnd/>
              <a:tailEnd/>
            </a:ln>
          </p:spPr>
          <p:txBody>
            <a:bodyPr wrap="none" anchor="ctr"/>
            <a:lstStyle/>
            <a:p>
              <a:pPr algn="ctr"/>
              <a:r>
                <a:rPr lang="es-MX" sz="1400" dirty="0">
                  <a:solidFill>
                    <a:srgbClr val="4D4D4D"/>
                  </a:solidFill>
                  <a:latin typeface="Soberana Sans Light" pitchFamily="50" charset="0"/>
                </a:rPr>
                <a:t>Nivel de </a:t>
              </a:r>
            </a:p>
            <a:p>
              <a:pPr algn="ctr"/>
              <a:r>
                <a:rPr lang="es-MX" sz="1400" dirty="0">
                  <a:solidFill>
                    <a:srgbClr val="4D4D4D"/>
                  </a:solidFill>
                  <a:latin typeface="Soberana Sans Light" pitchFamily="50" charset="0"/>
                </a:rPr>
                <a:t>Atención</a:t>
              </a:r>
            </a:p>
            <a:p>
              <a:pPr algn="ctr"/>
              <a:r>
                <a:rPr lang="es-MX" sz="1400" dirty="0">
                  <a:solidFill>
                    <a:srgbClr val="4D4D4D"/>
                  </a:solidFill>
                  <a:latin typeface="Soberana Sans Light" pitchFamily="50" charset="0"/>
                </a:rPr>
                <a:t>Regulatoria</a:t>
              </a:r>
              <a:endParaRPr lang="es-ES" sz="1400" dirty="0">
                <a:solidFill>
                  <a:srgbClr val="4D4D4D"/>
                </a:solidFill>
                <a:latin typeface="Soberana Sans Light" pitchFamily="50" charset="0"/>
              </a:endParaRPr>
            </a:p>
          </p:txBody>
        </p:sp>
      </p:grpSp>
      <p:grpSp>
        <p:nvGrpSpPr>
          <p:cNvPr id="23556" name="Group 6"/>
          <p:cNvGrpSpPr>
            <a:grpSpLocks/>
          </p:cNvGrpSpPr>
          <p:nvPr/>
        </p:nvGrpSpPr>
        <p:grpSpPr bwMode="auto">
          <a:xfrm>
            <a:off x="6203950" y="2873375"/>
            <a:ext cx="1893888" cy="1941513"/>
            <a:chOff x="3862" y="2214"/>
            <a:chExt cx="1193" cy="1223"/>
          </a:xfrm>
        </p:grpSpPr>
        <p:sp>
          <p:nvSpPr>
            <p:cNvPr id="23561" name="AutoShape 7"/>
            <p:cNvSpPr>
              <a:spLocks noChangeArrowheads="1"/>
            </p:cNvSpPr>
            <p:nvPr/>
          </p:nvSpPr>
          <p:spPr bwMode="auto">
            <a:xfrm>
              <a:off x="3862" y="2214"/>
              <a:ext cx="1193" cy="1223"/>
            </a:xfrm>
            <a:prstGeom prst="chevron">
              <a:avLst>
                <a:gd name="adj" fmla="val 25000"/>
              </a:avLst>
            </a:prstGeom>
            <a:solidFill>
              <a:srgbClr val="388294">
                <a:alpha val="30196"/>
              </a:srgbClr>
            </a:solidFill>
            <a:ln w="19050" algn="ctr">
              <a:solidFill>
                <a:schemeClr val="bg2"/>
              </a:solidFill>
              <a:miter lim="800000"/>
              <a:headEnd/>
              <a:tailEnd/>
            </a:ln>
          </p:spPr>
          <p:txBody>
            <a:bodyPr wrap="none" anchor="ctr"/>
            <a:lstStyle/>
            <a:p>
              <a:endParaRPr lang="es-MX">
                <a:latin typeface="Soberana Sans Light" pitchFamily="50" charset="0"/>
              </a:endParaRPr>
            </a:p>
          </p:txBody>
        </p:sp>
        <p:sp>
          <p:nvSpPr>
            <p:cNvPr id="23562" name="Text Box 8"/>
            <p:cNvSpPr txBox="1">
              <a:spLocks noChangeArrowheads="1"/>
            </p:cNvSpPr>
            <p:nvPr/>
          </p:nvSpPr>
          <p:spPr bwMode="auto">
            <a:xfrm>
              <a:off x="4194" y="2662"/>
              <a:ext cx="743" cy="326"/>
            </a:xfrm>
            <a:prstGeom prst="rect">
              <a:avLst/>
            </a:prstGeom>
            <a:noFill/>
            <a:ln w="19050" algn="ctr">
              <a:noFill/>
              <a:miter lim="800000"/>
              <a:headEnd/>
              <a:tailEnd/>
            </a:ln>
          </p:spPr>
          <p:txBody>
            <a:bodyPr wrap="none" anchor="ctr"/>
            <a:lstStyle/>
            <a:p>
              <a:pPr algn="ctr"/>
              <a:r>
                <a:rPr lang="es-MX" sz="1400">
                  <a:solidFill>
                    <a:srgbClr val="4D4D4D"/>
                  </a:solidFill>
                  <a:latin typeface="Soberana Sans Light" pitchFamily="50" charset="0"/>
                </a:rPr>
                <a:t>Acciones</a:t>
              </a:r>
            </a:p>
            <a:p>
              <a:pPr algn="ctr"/>
              <a:r>
                <a:rPr lang="es-MX" sz="1400">
                  <a:solidFill>
                    <a:srgbClr val="4D4D4D"/>
                  </a:solidFill>
                  <a:latin typeface="Soberana Sans Light" pitchFamily="50" charset="0"/>
                </a:rPr>
                <a:t>Regulatorias</a:t>
              </a:r>
              <a:endParaRPr lang="es-ES" sz="1400">
                <a:solidFill>
                  <a:srgbClr val="4D4D4D"/>
                </a:solidFill>
                <a:latin typeface="Soberana Sans Light" pitchFamily="50" charset="0"/>
              </a:endParaRPr>
            </a:p>
          </p:txBody>
        </p:sp>
      </p:grpSp>
      <p:grpSp>
        <p:nvGrpSpPr>
          <p:cNvPr id="23557" name="Group 9"/>
          <p:cNvGrpSpPr>
            <a:grpSpLocks/>
          </p:cNvGrpSpPr>
          <p:nvPr/>
        </p:nvGrpSpPr>
        <p:grpSpPr bwMode="auto">
          <a:xfrm>
            <a:off x="2971800" y="2878138"/>
            <a:ext cx="1893888" cy="1941512"/>
            <a:chOff x="1826" y="2217"/>
            <a:chExt cx="1193" cy="1223"/>
          </a:xfrm>
        </p:grpSpPr>
        <p:sp>
          <p:nvSpPr>
            <p:cNvPr id="23559" name="AutoShape 10"/>
            <p:cNvSpPr>
              <a:spLocks noChangeArrowheads="1"/>
            </p:cNvSpPr>
            <p:nvPr/>
          </p:nvSpPr>
          <p:spPr bwMode="auto">
            <a:xfrm>
              <a:off x="1826" y="2217"/>
              <a:ext cx="1193" cy="1223"/>
            </a:xfrm>
            <a:prstGeom prst="chevron">
              <a:avLst>
                <a:gd name="adj" fmla="val 25000"/>
              </a:avLst>
            </a:prstGeom>
            <a:solidFill>
              <a:srgbClr val="940000">
                <a:alpha val="70195"/>
              </a:srgbClr>
            </a:solidFill>
            <a:ln w="12700" algn="ctr">
              <a:solidFill>
                <a:schemeClr val="bg2"/>
              </a:solidFill>
              <a:miter lim="800000"/>
              <a:headEnd/>
              <a:tailEnd/>
            </a:ln>
          </p:spPr>
          <p:txBody>
            <a:bodyPr wrap="none" anchor="ctr"/>
            <a:lstStyle/>
            <a:p>
              <a:endParaRPr lang="es-MX">
                <a:latin typeface="Soberana Sans Light" pitchFamily="50" charset="0"/>
              </a:endParaRPr>
            </a:p>
          </p:txBody>
        </p:sp>
        <p:sp>
          <p:nvSpPr>
            <p:cNvPr id="23560" name="Text Box 11"/>
            <p:cNvSpPr txBox="1">
              <a:spLocks noChangeArrowheads="1"/>
            </p:cNvSpPr>
            <p:nvPr/>
          </p:nvSpPr>
          <p:spPr bwMode="auto">
            <a:xfrm>
              <a:off x="2077" y="2665"/>
              <a:ext cx="814" cy="326"/>
            </a:xfrm>
            <a:prstGeom prst="rect">
              <a:avLst/>
            </a:prstGeom>
            <a:noFill/>
            <a:ln w="12700" algn="ctr">
              <a:noFill/>
              <a:miter lim="800000"/>
              <a:headEnd/>
              <a:tailEnd/>
            </a:ln>
          </p:spPr>
          <p:txBody>
            <a:bodyPr wrap="none" anchor="ctr"/>
            <a:lstStyle/>
            <a:p>
              <a:pPr algn="ctr"/>
              <a:r>
                <a:rPr lang="es-MX" sz="1400">
                  <a:solidFill>
                    <a:schemeClr val="bg1"/>
                  </a:solidFill>
                  <a:latin typeface="Soberana Sans Light" pitchFamily="50" charset="0"/>
                </a:rPr>
                <a:t>Criterios de</a:t>
              </a:r>
            </a:p>
            <a:p>
              <a:pPr algn="ctr"/>
              <a:r>
                <a:rPr lang="es-MX" sz="1400">
                  <a:solidFill>
                    <a:schemeClr val="bg1"/>
                  </a:solidFill>
                  <a:latin typeface="Soberana Sans Light" pitchFamily="50" charset="0"/>
                </a:rPr>
                <a:t>Evaluación</a:t>
              </a:r>
              <a:endParaRPr lang="es-ES" sz="1400">
                <a:solidFill>
                  <a:schemeClr val="bg1"/>
                </a:solidFill>
                <a:latin typeface="Soberana Sans Light" pitchFamily="50" charset="0"/>
              </a:endParaRPr>
            </a:p>
          </p:txBody>
        </p:sp>
      </p:grpSp>
      <p:sp>
        <p:nvSpPr>
          <p:cNvPr id="23558" name="AutoShape 12"/>
          <p:cNvSpPr>
            <a:spLocks noChangeArrowheads="1"/>
          </p:cNvSpPr>
          <p:nvPr/>
        </p:nvSpPr>
        <p:spPr bwMode="auto">
          <a:xfrm>
            <a:off x="1446213" y="2900363"/>
            <a:ext cx="1779587" cy="1871662"/>
          </a:xfrm>
          <a:prstGeom prst="homePlate">
            <a:avLst>
              <a:gd name="adj" fmla="val 25000"/>
            </a:avLst>
          </a:prstGeom>
          <a:solidFill>
            <a:srgbClr val="388294">
              <a:alpha val="30196"/>
            </a:srgbClr>
          </a:solidFill>
          <a:ln w="19050" algn="ctr">
            <a:solidFill>
              <a:schemeClr val="bg2"/>
            </a:solidFill>
            <a:miter lim="800000"/>
            <a:headEnd/>
            <a:tailEnd/>
          </a:ln>
        </p:spPr>
        <p:txBody>
          <a:bodyPr wrap="none" anchor="ctr"/>
          <a:lstStyle/>
          <a:p>
            <a:pPr algn="ctr"/>
            <a:r>
              <a:rPr lang="es-MX" sz="1400" dirty="0">
                <a:solidFill>
                  <a:srgbClr val="4D4D4D"/>
                </a:solidFill>
                <a:latin typeface="Soberana Sans Light" pitchFamily="50" charset="0"/>
              </a:rPr>
              <a:t>Explotación </a:t>
            </a:r>
          </a:p>
          <a:p>
            <a:pPr algn="ctr"/>
            <a:r>
              <a:rPr lang="es-MX" sz="1400" dirty="0">
                <a:solidFill>
                  <a:srgbClr val="4D4D4D"/>
                </a:solidFill>
                <a:latin typeface="Soberana Sans Light" pitchFamily="50" charset="0"/>
              </a:rPr>
              <a:t>de la</a:t>
            </a:r>
          </a:p>
          <a:p>
            <a:pPr algn="ctr"/>
            <a:r>
              <a:rPr lang="es-MX" sz="1400" dirty="0">
                <a:solidFill>
                  <a:srgbClr val="4D4D4D"/>
                </a:solidFill>
                <a:latin typeface="Soberana Sans Light" pitchFamily="50" charset="0"/>
              </a:rPr>
              <a:t>Información</a:t>
            </a:r>
            <a:endParaRPr lang="es-ES" sz="1400" dirty="0">
              <a:solidFill>
                <a:srgbClr val="4D4D4D"/>
              </a:solidFill>
              <a:latin typeface="Soberana Sans Light" pitchFamily="50" charset="0"/>
            </a:endParaRPr>
          </a:p>
        </p:txBody>
      </p:sp>
    </p:spTree>
    <p:extLst>
      <p:ext uri="{BB962C8B-B14F-4D97-AF65-F5344CB8AC3E}">
        <p14:creationId xmlns:p14="http://schemas.microsoft.com/office/powerpoint/2010/main" val="3542932517"/>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Criterios de Evaluación</a:t>
            </a:r>
            <a:endParaRPr lang="es-ES" sz="1800" dirty="0" smtClean="0"/>
          </a:p>
        </p:txBody>
      </p:sp>
      <p:grpSp>
        <p:nvGrpSpPr>
          <p:cNvPr id="3" name="Group 31"/>
          <p:cNvGrpSpPr>
            <a:grpSpLocks/>
          </p:cNvGrpSpPr>
          <p:nvPr/>
        </p:nvGrpSpPr>
        <p:grpSpPr bwMode="auto">
          <a:xfrm>
            <a:off x="5057775" y="3616325"/>
            <a:ext cx="3263900" cy="349250"/>
            <a:chOff x="3186" y="2188"/>
            <a:chExt cx="2056" cy="220"/>
          </a:xfrm>
        </p:grpSpPr>
        <p:sp>
          <p:nvSpPr>
            <p:cNvPr id="24597" name="Text Box 15"/>
            <p:cNvSpPr txBox="1">
              <a:spLocks noChangeArrowheads="1"/>
            </p:cNvSpPr>
            <p:nvPr/>
          </p:nvSpPr>
          <p:spPr bwMode="auto">
            <a:xfrm>
              <a:off x="3428" y="2188"/>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dirty="0">
                  <a:latin typeface="Soberana Sans Light" pitchFamily="50" charset="0"/>
                </a:rPr>
                <a:t>Opinión de Vigilancia</a:t>
              </a:r>
              <a:endParaRPr lang="es-ES" sz="1400" dirty="0">
                <a:latin typeface="Soberana Sans Light" pitchFamily="50" charset="0"/>
              </a:endParaRPr>
            </a:p>
          </p:txBody>
        </p:sp>
        <p:sp>
          <p:nvSpPr>
            <p:cNvPr id="24598" name="Text Box 24"/>
            <p:cNvSpPr txBox="1">
              <a:spLocks noChangeArrowheads="1"/>
            </p:cNvSpPr>
            <p:nvPr/>
          </p:nvSpPr>
          <p:spPr bwMode="auto">
            <a:xfrm>
              <a:off x="3186" y="2188"/>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Times New Roman" pitchFamily="18" charset="0"/>
                </a:rPr>
                <a:t>2</a:t>
              </a:r>
              <a:endParaRPr lang="es-ES" sz="1600" i="1" dirty="0">
                <a:solidFill>
                  <a:schemeClr val="bg1"/>
                </a:solidFill>
                <a:latin typeface="Times New Roman" pitchFamily="18" charset="0"/>
              </a:endParaRPr>
            </a:p>
          </p:txBody>
        </p:sp>
      </p:grpSp>
      <p:grpSp>
        <p:nvGrpSpPr>
          <p:cNvPr id="4" name="Group 32"/>
          <p:cNvGrpSpPr>
            <a:grpSpLocks/>
          </p:cNvGrpSpPr>
          <p:nvPr/>
        </p:nvGrpSpPr>
        <p:grpSpPr bwMode="auto">
          <a:xfrm>
            <a:off x="5057775" y="4087813"/>
            <a:ext cx="3263900" cy="349250"/>
            <a:chOff x="3186" y="2491"/>
            <a:chExt cx="2056" cy="220"/>
          </a:xfrm>
        </p:grpSpPr>
        <p:sp>
          <p:nvSpPr>
            <p:cNvPr id="24595" name="Text Box 16"/>
            <p:cNvSpPr txBox="1">
              <a:spLocks noChangeArrowheads="1"/>
            </p:cNvSpPr>
            <p:nvPr/>
          </p:nvSpPr>
          <p:spPr bwMode="auto">
            <a:xfrm>
              <a:off x="3428" y="2491"/>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dirty="0">
                  <a:latin typeface="Soberana Sans Light" pitchFamily="50" charset="0"/>
                </a:rPr>
                <a:t>Opinión de Inspección</a:t>
              </a:r>
              <a:endParaRPr lang="es-ES" sz="1400" dirty="0">
                <a:latin typeface="Soberana Sans Light" pitchFamily="50" charset="0"/>
              </a:endParaRPr>
            </a:p>
          </p:txBody>
        </p:sp>
        <p:sp>
          <p:nvSpPr>
            <p:cNvPr id="24596" name="Text Box 25"/>
            <p:cNvSpPr txBox="1">
              <a:spLocks noChangeArrowheads="1"/>
            </p:cNvSpPr>
            <p:nvPr/>
          </p:nvSpPr>
          <p:spPr bwMode="auto">
            <a:xfrm>
              <a:off x="3186" y="2491"/>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3</a:t>
              </a:r>
              <a:endParaRPr lang="es-ES" sz="1600" i="1" dirty="0">
                <a:solidFill>
                  <a:schemeClr val="bg1"/>
                </a:solidFill>
                <a:latin typeface="Soberana Sans Light" pitchFamily="50" charset="0"/>
              </a:endParaRPr>
            </a:p>
          </p:txBody>
        </p:sp>
      </p:grpSp>
      <p:grpSp>
        <p:nvGrpSpPr>
          <p:cNvPr id="5" name="Group 33"/>
          <p:cNvGrpSpPr>
            <a:grpSpLocks/>
          </p:cNvGrpSpPr>
          <p:nvPr/>
        </p:nvGrpSpPr>
        <p:grpSpPr bwMode="auto">
          <a:xfrm>
            <a:off x="5048250" y="4560888"/>
            <a:ext cx="3273425" cy="349250"/>
            <a:chOff x="3180" y="2789"/>
            <a:chExt cx="2062" cy="220"/>
          </a:xfrm>
        </p:grpSpPr>
        <p:sp>
          <p:nvSpPr>
            <p:cNvPr id="24593" name="Text Box 17"/>
            <p:cNvSpPr txBox="1">
              <a:spLocks noChangeArrowheads="1"/>
            </p:cNvSpPr>
            <p:nvPr/>
          </p:nvSpPr>
          <p:spPr bwMode="auto">
            <a:xfrm>
              <a:off x="3428" y="2789"/>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Terceros</a:t>
              </a:r>
              <a:endParaRPr lang="es-ES" sz="1400">
                <a:latin typeface="Soberana Sans Light" pitchFamily="50" charset="0"/>
              </a:endParaRPr>
            </a:p>
          </p:txBody>
        </p:sp>
        <p:sp>
          <p:nvSpPr>
            <p:cNvPr id="24594" name="Text Box 26"/>
            <p:cNvSpPr txBox="1">
              <a:spLocks noChangeArrowheads="1"/>
            </p:cNvSpPr>
            <p:nvPr/>
          </p:nvSpPr>
          <p:spPr bwMode="auto">
            <a:xfrm>
              <a:off x="3180" y="2789"/>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4</a:t>
              </a:r>
              <a:endParaRPr lang="es-ES" sz="1600" i="1" dirty="0">
                <a:solidFill>
                  <a:schemeClr val="bg1"/>
                </a:solidFill>
                <a:latin typeface="Soberana Sans Light" pitchFamily="50" charset="0"/>
              </a:endParaRPr>
            </a:p>
          </p:txBody>
        </p:sp>
      </p:grpSp>
      <p:grpSp>
        <p:nvGrpSpPr>
          <p:cNvPr id="6" name="Group 34"/>
          <p:cNvGrpSpPr>
            <a:grpSpLocks/>
          </p:cNvGrpSpPr>
          <p:nvPr/>
        </p:nvGrpSpPr>
        <p:grpSpPr bwMode="auto">
          <a:xfrm>
            <a:off x="5057775" y="5037138"/>
            <a:ext cx="3263900" cy="349250"/>
            <a:chOff x="3186" y="3119"/>
            <a:chExt cx="2056" cy="220"/>
          </a:xfrm>
        </p:grpSpPr>
        <p:sp>
          <p:nvSpPr>
            <p:cNvPr id="24591" name="Text Box 18"/>
            <p:cNvSpPr txBox="1">
              <a:spLocks noChangeArrowheads="1"/>
            </p:cNvSpPr>
            <p:nvPr/>
          </p:nvSpPr>
          <p:spPr bwMode="auto">
            <a:xfrm>
              <a:off x="3428" y="3119"/>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Inteligencia de Mercado</a:t>
              </a:r>
              <a:endParaRPr lang="es-ES" sz="1400">
                <a:latin typeface="Soberana Sans Light" pitchFamily="50" charset="0"/>
              </a:endParaRPr>
            </a:p>
          </p:txBody>
        </p:sp>
        <p:sp>
          <p:nvSpPr>
            <p:cNvPr id="24592" name="Text Box 27"/>
            <p:cNvSpPr txBox="1">
              <a:spLocks noChangeArrowheads="1"/>
            </p:cNvSpPr>
            <p:nvPr/>
          </p:nvSpPr>
          <p:spPr bwMode="auto">
            <a:xfrm>
              <a:off x="3186" y="3119"/>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5</a:t>
              </a:r>
              <a:endParaRPr lang="es-ES" sz="1600" i="1" dirty="0">
                <a:solidFill>
                  <a:schemeClr val="bg1"/>
                </a:solidFill>
                <a:latin typeface="Soberana Sans Light" pitchFamily="50" charset="0"/>
              </a:endParaRPr>
            </a:p>
          </p:txBody>
        </p:sp>
      </p:grpSp>
      <p:grpSp>
        <p:nvGrpSpPr>
          <p:cNvPr id="24585" name="Group 46"/>
          <p:cNvGrpSpPr>
            <a:grpSpLocks/>
          </p:cNvGrpSpPr>
          <p:nvPr/>
        </p:nvGrpSpPr>
        <p:grpSpPr bwMode="auto">
          <a:xfrm>
            <a:off x="2971800" y="2878138"/>
            <a:ext cx="1893888" cy="1941512"/>
            <a:chOff x="1826" y="2217"/>
            <a:chExt cx="1193" cy="1223"/>
          </a:xfrm>
        </p:grpSpPr>
        <p:sp>
          <p:nvSpPr>
            <p:cNvPr id="24587" name="AutoShape 47"/>
            <p:cNvSpPr>
              <a:spLocks noChangeArrowheads="1"/>
            </p:cNvSpPr>
            <p:nvPr/>
          </p:nvSpPr>
          <p:spPr bwMode="auto">
            <a:xfrm>
              <a:off x="1826" y="2217"/>
              <a:ext cx="1193" cy="1223"/>
            </a:xfrm>
            <a:prstGeom prst="chevron">
              <a:avLst>
                <a:gd name="adj" fmla="val 25000"/>
              </a:avLst>
            </a:prstGeom>
            <a:solidFill>
              <a:srgbClr val="940000">
                <a:alpha val="70195"/>
              </a:srgbClr>
            </a:solidFill>
            <a:ln w="12700" algn="ctr">
              <a:solidFill>
                <a:schemeClr val="bg2"/>
              </a:solidFill>
              <a:miter lim="800000"/>
              <a:headEnd/>
              <a:tailEnd/>
            </a:ln>
          </p:spPr>
          <p:txBody>
            <a:bodyPr wrap="none" anchor="ctr"/>
            <a:lstStyle/>
            <a:p>
              <a:endParaRPr lang="es-MX"/>
            </a:p>
          </p:txBody>
        </p:sp>
        <p:sp>
          <p:nvSpPr>
            <p:cNvPr id="24588" name="Text Box 48"/>
            <p:cNvSpPr txBox="1">
              <a:spLocks noChangeArrowheads="1"/>
            </p:cNvSpPr>
            <p:nvPr/>
          </p:nvSpPr>
          <p:spPr bwMode="auto">
            <a:xfrm>
              <a:off x="2077" y="2665"/>
              <a:ext cx="814" cy="326"/>
            </a:xfrm>
            <a:prstGeom prst="rect">
              <a:avLst/>
            </a:prstGeom>
            <a:noFill/>
            <a:ln w="12700" algn="ctr">
              <a:noFill/>
              <a:miter lim="800000"/>
              <a:headEnd/>
              <a:tailEnd/>
            </a:ln>
          </p:spPr>
          <p:txBody>
            <a:bodyPr wrap="none" anchor="ctr"/>
            <a:lstStyle/>
            <a:p>
              <a:pPr algn="ctr"/>
              <a:r>
                <a:rPr lang="es-MX" sz="1400">
                  <a:solidFill>
                    <a:schemeClr val="bg1"/>
                  </a:solidFill>
                </a:rPr>
                <a:t>Criterios de</a:t>
              </a:r>
            </a:p>
            <a:p>
              <a:pPr algn="ctr"/>
              <a:r>
                <a:rPr lang="es-MX" sz="1400">
                  <a:solidFill>
                    <a:schemeClr val="bg1"/>
                  </a:solidFill>
                </a:rPr>
                <a:t>Evaluación</a:t>
              </a:r>
              <a:endParaRPr lang="es-ES" sz="1400">
                <a:solidFill>
                  <a:schemeClr val="bg1"/>
                </a:solidFill>
              </a:endParaRPr>
            </a:p>
          </p:txBody>
        </p:sp>
      </p:grpSp>
      <p:sp>
        <p:nvSpPr>
          <p:cNvPr id="24586" name="AutoShape 49"/>
          <p:cNvSpPr>
            <a:spLocks noChangeArrowheads="1"/>
          </p:cNvSpPr>
          <p:nvPr/>
        </p:nvSpPr>
        <p:spPr bwMode="auto">
          <a:xfrm>
            <a:off x="1446213" y="2900363"/>
            <a:ext cx="1779587" cy="1871662"/>
          </a:xfrm>
          <a:prstGeom prst="homePlate">
            <a:avLst>
              <a:gd name="adj" fmla="val 25000"/>
            </a:avLst>
          </a:prstGeom>
          <a:solidFill>
            <a:srgbClr val="388294">
              <a:alpha val="30196"/>
            </a:srgbClr>
          </a:solidFill>
          <a:ln w="19050" algn="ctr">
            <a:solidFill>
              <a:schemeClr val="bg2"/>
            </a:solidFill>
            <a:miter lim="800000"/>
            <a:headEnd/>
            <a:tailEnd/>
          </a:ln>
        </p:spPr>
        <p:txBody>
          <a:bodyPr wrap="none" anchor="ctr"/>
          <a:lstStyle/>
          <a:p>
            <a:pPr algn="ctr"/>
            <a:r>
              <a:rPr lang="es-MX" sz="1400" dirty="0">
                <a:solidFill>
                  <a:srgbClr val="4D4D4D"/>
                </a:solidFill>
              </a:rPr>
              <a:t>Explotación </a:t>
            </a:r>
          </a:p>
          <a:p>
            <a:pPr algn="ctr"/>
            <a:r>
              <a:rPr lang="es-MX" sz="1400" dirty="0">
                <a:solidFill>
                  <a:srgbClr val="4D4D4D"/>
                </a:solidFill>
              </a:rPr>
              <a:t>de la</a:t>
            </a:r>
          </a:p>
          <a:p>
            <a:pPr algn="ctr"/>
            <a:r>
              <a:rPr lang="es-MX" sz="1400" dirty="0">
                <a:solidFill>
                  <a:srgbClr val="4D4D4D"/>
                </a:solidFill>
              </a:rPr>
              <a:t>Información</a:t>
            </a:r>
            <a:endParaRPr lang="es-ES" sz="1400" dirty="0">
              <a:solidFill>
                <a:srgbClr val="4D4D4D"/>
              </a:solidFill>
            </a:endParaRPr>
          </a:p>
        </p:txBody>
      </p:sp>
      <p:grpSp>
        <p:nvGrpSpPr>
          <p:cNvPr id="25" name="Group 7"/>
          <p:cNvGrpSpPr>
            <a:grpSpLocks/>
          </p:cNvGrpSpPr>
          <p:nvPr/>
        </p:nvGrpSpPr>
        <p:grpSpPr bwMode="auto">
          <a:xfrm>
            <a:off x="5038725" y="2784301"/>
            <a:ext cx="3273425" cy="716707"/>
            <a:chOff x="3174" y="1479"/>
            <a:chExt cx="2062" cy="220"/>
          </a:xfrm>
        </p:grpSpPr>
        <p:sp>
          <p:nvSpPr>
            <p:cNvPr id="26" name="Text Box 8"/>
            <p:cNvSpPr txBox="1">
              <a:spLocks noChangeArrowheads="1"/>
            </p:cNvSpPr>
            <p:nvPr/>
          </p:nvSpPr>
          <p:spPr bwMode="auto">
            <a:xfrm>
              <a:off x="3422" y="1479"/>
              <a:ext cx="1814" cy="220"/>
            </a:xfrm>
            <a:prstGeom prst="rect">
              <a:avLst/>
            </a:prstGeom>
            <a:solidFill>
              <a:schemeClr val="folHlink">
                <a:alpha val="23137"/>
              </a:schemeClr>
            </a:solidFill>
            <a:ln w="12700">
              <a:solidFill>
                <a:srgbClr val="B2B2B2"/>
              </a:solidFill>
              <a:miter lim="800000"/>
              <a:headEnd/>
              <a:tailEnd/>
            </a:ln>
          </p:spPr>
          <p:txBody>
            <a:bodyPr wrap="none" anchor="ctr"/>
            <a:lstStyle/>
            <a:p>
              <a:pPr algn="just"/>
              <a:r>
                <a:rPr lang="es-MX" sz="1400" dirty="0">
                  <a:latin typeface="Soberana Sans Light" pitchFamily="50" charset="0"/>
                </a:rPr>
                <a:t>Pruebas </a:t>
              </a:r>
              <a:r>
                <a:rPr lang="es-MX" sz="1400" dirty="0" smtClean="0">
                  <a:latin typeface="Soberana Sans Light" pitchFamily="50" charset="0"/>
                </a:rPr>
                <a:t>Relevantes e Indicadores</a:t>
              </a:r>
            </a:p>
            <a:p>
              <a:pPr algn="just"/>
              <a:r>
                <a:rPr lang="es-MX" sz="1400" dirty="0" smtClean="0">
                  <a:latin typeface="Soberana Sans Light" pitchFamily="50" charset="0"/>
                </a:rPr>
                <a:t> Financieros, Técnicos y de</a:t>
              </a:r>
            </a:p>
            <a:p>
              <a:pPr algn="just"/>
              <a:r>
                <a:rPr lang="es-MX" sz="1400" dirty="0" smtClean="0">
                  <a:latin typeface="Soberana Sans Light" pitchFamily="50" charset="0"/>
                </a:rPr>
                <a:t> Reaseguro</a:t>
              </a:r>
              <a:endParaRPr lang="es-ES" sz="1400" dirty="0">
                <a:latin typeface="Soberana Sans Light" pitchFamily="50" charset="0"/>
              </a:endParaRPr>
            </a:p>
          </p:txBody>
        </p:sp>
        <p:sp>
          <p:nvSpPr>
            <p:cNvPr id="27" name="Text Box 9"/>
            <p:cNvSpPr txBox="1">
              <a:spLocks noChangeArrowheads="1"/>
            </p:cNvSpPr>
            <p:nvPr/>
          </p:nvSpPr>
          <p:spPr bwMode="auto">
            <a:xfrm>
              <a:off x="3174" y="1479"/>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a:solidFill>
                    <a:schemeClr val="bg1"/>
                  </a:solidFill>
                  <a:latin typeface="Times New Roman" pitchFamily="18" charset="0"/>
                </a:rPr>
                <a:t>1</a:t>
              </a:r>
              <a:endParaRPr lang="es-ES" sz="1600" i="1">
                <a:solidFill>
                  <a:schemeClr val="bg1"/>
                </a:solidFill>
                <a:latin typeface="Times New Roman" pitchFamily="18" charset="0"/>
              </a:endParaRPr>
            </a:p>
          </p:txBody>
        </p:sp>
      </p:grpSp>
    </p:spTree>
    <p:extLst>
      <p:ext uri="{BB962C8B-B14F-4D97-AF65-F5344CB8AC3E}">
        <p14:creationId xmlns:p14="http://schemas.microsoft.com/office/powerpoint/2010/main" val="2705263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Pruebas Relevantes e Indicadores</a:t>
            </a:r>
            <a:endParaRPr lang="es-ES" sz="1800" dirty="0" smtClean="0"/>
          </a:p>
        </p:txBody>
      </p:sp>
      <p:grpSp>
        <p:nvGrpSpPr>
          <p:cNvPr id="25603" name="Group 7"/>
          <p:cNvGrpSpPr>
            <a:grpSpLocks/>
          </p:cNvGrpSpPr>
          <p:nvPr/>
        </p:nvGrpSpPr>
        <p:grpSpPr bwMode="auto">
          <a:xfrm>
            <a:off x="5038725" y="2784301"/>
            <a:ext cx="3273425" cy="716707"/>
            <a:chOff x="3174" y="1479"/>
            <a:chExt cx="2062" cy="220"/>
          </a:xfrm>
        </p:grpSpPr>
        <p:sp>
          <p:nvSpPr>
            <p:cNvPr id="25624" name="Text Box 8"/>
            <p:cNvSpPr txBox="1">
              <a:spLocks noChangeArrowheads="1"/>
            </p:cNvSpPr>
            <p:nvPr/>
          </p:nvSpPr>
          <p:spPr bwMode="auto">
            <a:xfrm>
              <a:off x="3422" y="1479"/>
              <a:ext cx="1814" cy="220"/>
            </a:xfrm>
            <a:prstGeom prst="rect">
              <a:avLst/>
            </a:prstGeom>
            <a:solidFill>
              <a:srgbClr val="339966">
                <a:alpha val="23137"/>
              </a:srgbClr>
            </a:solidFill>
            <a:ln w="12700">
              <a:solidFill>
                <a:srgbClr val="B2B2B2"/>
              </a:solidFill>
              <a:miter lim="800000"/>
              <a:headEnd/>
              <a:tailEnd/>
            </a:ln>
          </p:spPr>
          <p:txBody>
            <a:bodyPr wrap="none" anchor="ctr"/>
            <a:lstStyle/>
            <a:p>
              <a:pPr algn="just"/>
              <a:r>
                <a:rPr lang="es-MX" sz="1400" dirty="0">
                  <a:latin typeface="Soberana Sans Light" pitchFamily="50" charset="0"/>
                </a:rPr>
                <a:t>Pruebas </a:t>
              </a:r>
              <a:r>
                <a:rPr lang="es-MX" sz="1400" dirty="0" smtClean="0">
                  <a:latin typeface="Soberana Sans Light" pitchFamily="50" charset="0"/>
                </a:rPr>
                <a:t>Relevantes e </a:t>
              </a:r>
              <a:r>
                <a:rPr lang="es-MX" sz="1400" dirty="0">
                  <a:latin typeface="Soberana Sans Light" pitchFamily="50" charset="0"/>
                </a:rPr>
                <a:t>Indicadores</a:t>
              </a:r>
            </a:p>
            <a:p>
              <a:pPr algn="just"/>
              <a:r>
                <a:rPr lang="es-MX" sz="1400" dirty="0">
                  <a:latin typeface="Soberana Sans Light" pitchFamily="50" charset="0"/>
                </a:rPr>
                <a:t> Financieros, Técnicos y de</a:t>
              </a:r>
            </a:p>
            <a:p>
              <a:pPr algn="just"/>
              <a:r>
                <a:rPr lang="es-MX" sz="1400" dirty="0">
                  <a:latin typeface="Soberana Sans Light" pitchFamily="50" charset="0"/>
                </a:rPr>
                <a:t> </a:t>
              </a:r>
              <a:r>
                <a:rPr lang="es-MX" sz="1400" dirty="0" smtClean="0">
                  <a:latin typeface="Soberana Sans Light" pitchFamily="50" charset="0"/>
                </a:rPr>
                <a:t>Reaseguro</a:t>
              </a:r>
              <a:endParaRPr lang="es-ES" sz="1400" dirty="0">
                <a:latin typeface="Soberana Sans Light" pitchFamily="50" charset="0"/>
              </a:endParaRPr>
            </a:p>
          </p:txBody>
        </p:sp>
        <p:sp>
          <p:nvSpPr>
            <p:cNvPr id="25625" name="Text Box 9"/>
            <p:cNvSpPr txBox="1">
              <a:spLocks noChangeArrowheads="1"/>
            </p:cNvSpPr>
            <p:nvPr/>
          </p:nvSpPr>
          <p:spPr bwMode="auto">
            <a:xfrm>
              <a:off x="3174" y="1479"/>
              <a:ext cx="248" cy="104"/>
            </a:xfrm>
            <a:prstGeom prst="rect">
              <a:avLst/>
            </a:prstGeom>
            <a:solidFill>
              <a:srgbClr val="339966">
                <a:alpha val="72940"/>
              </a:srgbClr>
            </a:solidFill>
            <a:ln w="12700" algn="ctr">
              <a:solidFill>
                <a:srgbClr val="B2B2B2"/>
              </a:solidFill>
              <a:miter lim="800000"/>
              <a:headEnd/>
              <a:tailEnd/>
            </a:ln>
          </p:spPr>
          <p:txBody>
            <a:bodyPr>
              <a:spAutoFit/>
            </a:bodyPr>
            <a:lstStyle/>
            <a:p>
              <a:pPr algn="ctr"/>
              <a:r>
                <a:rPr lang="es-MX" sz="1600" i="1">
                  <a:solidFill>
                    <a:schemeClr val="bg1"/>
                  </a:solidFill>
                  <a:latin typeface="Soberana Sans Light" pitchFamily="50" charset="0"/>
                </a:rPr>
                <a:t>1</a:t>
              </a:r>
              <a:endParaRPr lang="es-ES" sz="1600" i="1">
                <a:solidFill>
                  <a:schemeClr val="bg1"/>
                </a:solidFill>
                <a:latin typeface="Soberana Sans Light" pitchFamily="50" charset="0"/>
              </a:endParaRPr>
            </a:p>
          </p:txBody>
        </p:sp>
      </p:grpSp>
      <p:grpSp>
        <p:nvGrpSpPr>
          <p:cNvPr id="25604" name="Group 10"/>
          <p:cNvGrpSpPr>
            <a:grpSpLocks/>
          </p:cNvGrpSpPr>
          <p:nvPr/>
        </p:nvGrpSpPr>
        <p:grpSpPr bwMode="auto">
          <a:xfrm>
            <a:off x="5057775" y="3616325"/>
            <a:ext cx="3263900" cy="349250"/>
            <a:chOff x="3186" y="2188"/>
            <a:chExt cx="2056" cy="220"/>
          </a:xfrm>
        </p:grpSpPr>
        <p:sp>
          <p:nvSpPr>
            <p:cNvPr id="25622" name="Text Box 11"/>
            <p:cNvSpPr txBox="1">
              <a:spLocks noChangeArrowheads="1"/>
            </p:cNvSpPr>
            <p:nvPr/>
          </p:nvSpPr>
          <p:spPr bwMode="auto">
            <a:xfrm>
              <a:off x="3428" y="2188"/>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dirty="0">
                  <a:latin typeface="Soberana Sans Light" pitchFamily="50" charset="0"/>
                </a:rPr>
                <a:t>Opinión de Vigilancia</a:t>
              </a:r>
              <a:endParaRPr lang="es-ES" sz="1400" dirty="0">
                <a:latin typeface="Soberana Sans Light" pitchFamily="50" charset="0"/>
              </a:endParaRPr>
            </a:p>
          </p:txBody>
        </p:sp>
        <p:sp>
          <p:nvSpPr>
            <p:cNvPr id="25623" name="Text Box 12"/>
            <p:cNvSpPr txBox="1">
              <a:spLocks noChangeArrowheads="1"/>
            </p:cNvSpPr>
            <p:nvPr/>
          </p:nvSpPr>
          <p:spPr bwMode="auto">
            <a:xfrm>
              <a:off x="3186" y="2188"/>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2</a:t>
              </a:r>
              <a:endParaRPr lang="es-ES" sz="1600" i="1" dirty="0">
                <a:solidFill>
                  <a:schemeClr val="bg1"/>
                </a:solidFill>
                <a:latin typeface="Soberana Sans Light" pitchFamily="50" charset="0"/>
              </a:endParaRPr>
            </a:p>
          </p:txBody>
        </p:sp>
      </p:grpSp>
      <p:grpSp>
        <p:nvGrpSpPr>
          <p:cNvPr id="25605" name="Group 13"/>
          <p:cNvGrpSpPr>
            <a:grpSpLocks/>
          </p:cNvGrpSpPr>
          <p:nvPr/>
        </p:nvGrpSpPr>
        <p:grpSpPr bwMode="auto">
          <a:xfrm>
            <a:off x="5057775" y="4087813"/>
            <a:ext cx="3263900" cy="349250"/>
            <a:chOff x="3186" y="2491"/>
            <a:chExt cx="2056" cy="220"/>
          </a:xfrm>
        </p:grpSpPr>
        <p:sp>
          <p:nvSpPr>
            <p:cNvPr id="25620" name="Text Box 14"/>
            <p:cNvSpPr txBox="1">
              <a:spLocks noChangeArrowheads="1"/>
            </p:cNvSpPr>
            <p:nvPr/>
          </p:nvSpPr>
          <p:spPr bwMode="auto">
            <a:xfrm>
              <a:off x="3428" y="2491"/>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Inspección</a:t>
              </a:r>
              <a:endParaRPr lang="es-ES" sz="1400">
                <a:latin typeface="Soberana Sans Light" pitchFamily="50" charset="0"/>
              </a:endParaRPr>
            </a:p>
          </p:txBody>
        </p:sp>
        <p:sp>
          <p:nvSpPr>
            <p:cNvPr id="25621" name="Text Box 15"/>
            <p:cNvSpPr txBox="1">
              <a:spLocks noChangeArrowheads="1"/>
            </p:cNvSpPr>
            <p:nvPr/>
          </p:nvSpPr>
          <p:spPr bwMode="auto">
            <a:xfrm>
              <a:off x="3186" y="2491"/>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3</a:t>
              </a:r>
              <a:endParaRPr lang="es-ES" sz="1600" i="1" dirty="0">
                <a:solidFill>
                  <a:schemeClr val="bg1"/>
                </a:solidFill>
                <a:latin typeface="Soberana Sans Light" pitchFamily="50" charset="0"/>
              </a:endParaRPr>
            </a:p>
          </p:txBody>
        </p:sp>
      </p:grpSp>
      <p:grpSp>
        <p:nvGrpSpPr>
          <p:cNvPr id="25606" name="Group 16"/>
          <p:cNvGrpSpPr>
            <a:grpSpLocks/>
          </p:cNvGrpSpPr>
          <p:nvPr/>
        </p:nvGrpSpPr>
        <p:grpSpPr bwMode="auto">
          <a:xfrm>
            <a:off x="5048250" y="4560888"/>
            <a:ext cx="3273425" cy="349250"/>
            <a:chOff x="3180" y="2789"/>
            <a:chExt cx="2062" cy="220"/>
          </a:xfrm>
        </p:grpSpPr>
        <p:sp>
          <p:nvSpPr>
            <p:cNvPr id="25618" name="Text Box 17"/>
            <p:cNvSpPr txBox="1">
              <a:spLocks noChangeArrowheads="1"/>
            </p:cNvSpPr>
            <p:nvPr/>
          </p:nvSpPr>
          <p:spPr bwMode="auto">
            <a:xfrm>
              <a:off x="3428" y="2789"/>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Terceros</a:t>
              </a:r>
              <a:endParaRPr lang="es-ES" sz="1400">
                <a:latin typeface="Soberana Sans Light" pitchFamily="50" charset="0"/>
              </a:endParaRPr>
            </a:p>
          </p:txBody>
        </p:sp>
        <p:sp>
          <p:nvSpPr>
            <p:cNvPr id="25619" name="Text Box 18"/>
            <p:cNvSpPr txBox="1">
              <a:spLocks noChangeArrowheads="1"/>
            </p:cNvSpPr>
            <p:nvPr/>
          </p:nvSpPr>
          <p:spPr bwMode="auto">
            <a:xfrm>
              <a:off x="3180" y="2789"/>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4</a:t>
              </a:r>
              <a:endParaRPr lang="es-ES" sz="1600" i="1" dirty="0">
                <a:solidFill>
                  <a:schemeClr val="bg1"/>
                </a:solidFill>
                <a:latin typeface="Soberana Sans Light" pitchFamily="50" charset="0"/>
              </a:endParaRPr>
            </a:p>
          </p:txBody>
        </p:sp>
      </p:grpSp>
      <p:grpSp>
        <p:nvGrpSpPr>
          <p:cNvPr id="25607" name="Group 19"/>
          <p:cNvGrpSpPr>
            <a:grpSpLocks/>
          </p:cNvGrpSpPr>
          <p:nvPr/>
        </p:nvGrpSpPr>
        <p:grpSpPr bwMode="auto">
          <a:xfrm>
            <a:off x="5057775" y="5037138"/>
            <a:ext cx="3263900" cy="349250"/>
            <a:chOff x="3186" y="3119"/>
            <a:chExt cx="2056" cy="220"/>
          </a:xfrm>
        </p:grpSpPr>
        <p:sp>
          <p:nvSpPr>
            <p:cNvPr id="25616" name="Text Box 20"/>
            <p:cNvSpPr txBox="1">
              <a:spLocks noChangeArrowheads="1"/>
            </p:cNvSpPr>
            <p:nvPr/>
          </p:nvSpPr>
          <p:spPr bwMode="auto">
            <a:xfrm>
              <a:off x="3428" y="3119"/>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Inteligencia de Mercado</a:t>
              </a:r>
              <a:endParaRPr lang="es-ES" sz="1400">
                <a:latin typeface="Soberana Sans Light" pitchFamily="50" charset="0"/>
              </a:endParaRPr>
            </a:p>
          </p:txBody>
        </p:sp>
        <p:sp>
          <p:nvSpPr>
            <p:cNvPr id="25617" name="Text Box 21"/>
            <p:cNvSpPr txBox="1">
              <a:spLocks noChangeArrowheads="1"/>
            </p:cNvSpPr>
            <p:nvPr/>
          </p:nvSpPr>
          <p:spPr bwMode="auto">
            <a:xfrm>
              <a:off x="3186" y="3119"/>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5</a:t>
              </a:r>
              <a:endParaRPr lang="es-ES" sz="1600" i="1" dirty="0">
                <a:solidFill>
                  <a:schemeClr val="bg1"/>
                </a:solidFill>
                <a:latin typeface="Soberana Sans Light" pitchFamily="50" charset="0"/>
              </a:endParaRPr>
            </a:p>
          </p:txBody>
        </p:sp>
      </p:grpSp>
      <p:grpSp>
        <p:nvGrpSpPr>
          <p:cNvPr id="25609" name="Group 25"/>
          <p:cNvGrpSpPr>
            <a:grpSpLocks/>
          </p:cNvGrpSpPr>
          <p:nvPr/>
        </p:nvGrpSpPr>
        <p:grpSpPr bwMode="auto">
          <a:xfrm>
            <a:off x="1446213" y="2878138"/>
            <a:ext cx="3419475" cy="1941512"/>
            <a:chOff x="911" y="1813"/>
            <a:chExt cx="2154" cy="1223"/>
          </a:xfrm>
        </p:grpSpPr>
        <p:grpSp>
          <p:nvGrpSpPr>
            <p:cNvPr id="25610" name="Group 26"/>
            <p:cNvGrpSpPr>
              <a:grpSpLocks/>
            </p:cNvGrpSpPr>
            <p:nvPr/>
          </p:nvGrpSpPr>
          <p:grpSpPr bwMode="auto">
            <a:xfrm>
              <a:off x="1872" y="1813"/>
              <a:ext cx="1193" cy="1223"/>
              <a:chOff x="1826" y="2217"/>
              <a:chExt cx="1193" cy="1223"/>
            </a:xfrm>
          </p:grpSpPr>
          <p:sp>
            <p:nvSpPr>
              <p:cNvPr id="25612" name="AutoShape 27"/>
              <p:cNvSpPr>
                <a:spLocks noChangeArrowheads="1"/>
              </p:cNvSpPr>
              <p:nvPr/>
            </p:nvSpPr>
            <p:spPr bwMode="auto">
              <a:xfrm>
                <a:off x="1826" y="2217"/>
                <a:ext cx="1193" cy="1223"/>
              </a:xfrm>
              <a:prstGeom prst="chevron">
                <a:avLst>
                  <a:gd name="adj" fmla="val 25000"/>
                </a:avLst>
              </a:prstGeom>
              <a:solidFill>
                <a:srgbClr val="940000">
                  <a:alpha val="70195"/>
                </a:srgbClr>
              </a:solidFill>
              <a:ln w="12700" algn="ctr">
                <a:solidFill>
                  <a:schemeClr val="bg2"/>
                </a:solidFill>
                <a:miter lim="800000"/>
                <a:headEnd/>
                <a:tailEnd/>
              </a:ln>
            </p:spPr>
            <p:txBody>
              <a:bodyPr wrap="none" anchor="ctr"/>
              <a:lstStyle/>
              <a:p>
                <a:endParaRPr lang="es-MX">
                  <a:latin typeface="Soberana Sans Light" pitchFamily="50" charset="0"/>
                </a:endParaRPr>
              </a:p>
            </p:txBody>
          </p:sp>
          <p:sp>
            <p:nvSpPr>
              <p:cNvPr id="25613" name="Text Box 28"/>
              <p:cNvSpPr txBox="1">
                <a:spLocks noChangeArrowheads="1"/>
              </p:cNvSpPr>
              <p:nvPr/>
            </p:nvSpPr>
            <p:spPr bwMode="auto">
              <a:xfrm>
                <a:off x="2077" y="2665"/>
                <a:ext cx="814" cy="326"/>
              </a:xfrm>
              <a:prstGeom prst="rect">
                <a:avLst/>
              </a:prstGeom>
              <a:noFill/>
              <a:ln w="12700" algn="ctr">
                <a:noFill/>
                <a:miter lim="800000"/>
                <a:headEnd/>
                <a:tailEnd/>
              </a:ln>
            </p:spPr>
            <p:txBody>
              <a:bodyPr wrap="none" anchor="ctr"/>
              <a:lstStyle/>
              <a:p>
                <a:pPr algn="ctr"/>
                <a:r>
                  <a:rPr lang="es-MX" sz="1400">
                    <a:solidFill>
                      <a:schemeClr val="bg1"/>
                    </a:solidFill>
                    <a:latin typeface="Soberana Sans Light" pitchFamily="50" charset="0"/>
                  </a:rPr>
                  <a:t>Criterios de</a:t>
                </a:r>
              </a:p>
              <a:p>
                <a:pPr algn="ctr"/>
                <a:r>
                  <a:rPr lang="es-MX" sz="1400">
                    <a:solidFill>
                      <a:schemeClr val="bg1"/>
                    </a:solidFill>
                    <a:latin typeface="Soberana Sans Light" pitchFamily="50" charset="0"/>
                  </a:rPr>
                  <a:t>Evaluación</a:t>
                </a:r>
                <a:endParaRPr lang="es-ES" sz="1400">
                  <a:solidFill>
                    <a:schemeClr val="bg1"/>
                  </a:solidFill>
                  <a:latin typeface="Soberana Sans Light" pitchFamily="50" charset="0"/>
                </a:endParaRPr>
              </a:p>
            </p:txBody>
          </p:sp>
        </p:grpSp>
        <p:sp>
          <p:nvSpPr>
            <p:cNvPr id="25611" name="AutoShape 29"/>
            <p:cNvSpPr>
              <a:spLocks noChangeArrowheads="1"/>
            </p:cNvSpPr>
            <p:nvPr/>
          </p:nvSpPr>
          <p:spPr bwMode="auto">
            <a:xfrm>
              <a:off x="911" y="1827"/>
              <a:ext cx="1121" cy="1179"/>
            </a:xfrm>
            <a:prstGeom prst="homePlate">
              <a:avLst>
                <a:gd name="adj" fmla="val 25000"/>
              </a:avLst>
            </a:prstGeom>
            <a:solidFill>
              <a:srgbClr val="388294">
                <a:alpha val="30196"/>
              </a:srgbClr>
            </a:solidFill>
            <a:ln w="19050" algn="ctr">
              <a:solidFill>
                <a:schemeClr val="bg2"/>
              </a:solidFill>
              <a:miter lim="800000"/>
              <a:headEnd/>
              <a:tailEnd/>
            </a:ln>
          </p:spPr>
          <p:txBody>
            <a:bodyPr wrap="none" anchor="ctr"/>
            <a:lstStyle/>
            <a:p>
              <a:pPr algn="ctr"/>
              <a:r>
                <a:rPr lang="es-MX" sz="1400" dirty="0">
                  <a:solidFill>
                    <a:srgbClr val="4D4D4D"/>
                  </a:solidFill>
                  <a:latin typeface="Soberana Sans Light" pitchFamily="50" charset="0"/>
                </a:rPr>
                <a:t>Explotación </a:t>
              </a:r>
            </a:p>
            <a:p>
              <a:pPr algn="ctr"/>
              <a:r>
                <a:rPr lang="es-MX" sz="1400" dirty="0">
                  <a:solidFill>
                    <a:srgbClr val="4D4D4D"/>
                  </a:solidFill>
                  <a:latin typeface="Soberana Sans Light" pitchFamily="50" charset="0"/>
                </a:rPr>
                <a:t>de la</a:t>
              </a:r>
            </a:p>
            <a:p>
              <a:pPr algn="ctr"/>
              <a:r>
                <a:rPr lang="es-MX" sz="1400" dirty="0">
                  <a:solidFill>
                    <a:srgbClr val="4D4D4D"/>
                  </a:solidFill>
                  <a:latin typeface="Soberana Sans Light" pitchFamily="50" charset="0"/>
                </a:rPr>
                <a:t>Información</a:t>
              </a:r>
              <a:endParaRPr lang="es-ES" sz="1400" dirty="0">
                <a:solidFill>
                  <a:srgbClr val="4D4D4D"/>
                </a:solidFill>
                <a:latin typeface="Soberana Sans Light" pitchFamily="50" charset="0"/>
              </a:endParaRPr>
            </a:p>
          </p:txBody>
        </p:sp>
      </p:grpSp>
    </p:spTree>
    <p:extLst>
      <p:ext uri="{BB962C8B-B14F-4D97-AF65-F5344CB8AC3E}">
        <p14:creationId xmlns:p14="http://schemas.microsoft.com/office/powerpoint/2010/main" val="421879569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4073419662"/>
              </p:ext>
            </p:extLst>
          </p:nvPr>
        </p:nvGraphicFramePr>
        <p:xfrm>
          <a:off x="1475656" y="4112880"/>
          <a:ext cx="6153498" cy="396240"/>
        </p:xfrm>
        <a:graphic>
          <a:graphicData uri="http://schemas.openxmlformats.org/drawingml/2006/table">
            <a:tbl>
              <a:tblPr firstRow="1" bandRow="1">
                <a:tableStyleId>{2D5ABB26-0587-4C30-8999-92F81FD0307C}</a:tableStyleId>
              </a:tblPr>
              <a:tblGrid>
                <a:gridCol w="615349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solidFill>
                            <a:srgbClr val="4F5477"/>
                          </a:solidFill>
                          <a:latin typeface="Soberana Sans" pitchFamily="50" charset="0"/>
                        </a:rPr>
                        <a:t>3. Monitoreo del Mercado</a:t>
                      </a:r>
                    </a:p>
                  </a:txBody>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757630368"/>
              </p:ext>
            </p:extLst>
          </p:nvPr>
        </p:nvGraphicFramePr>
        <p:xfrm>
          <a:off x="1475656" y="3068960"/>
          <a:ext cx="6153498" cy="396240"/>
        </p:xfrm>
        <a:graphic>
          <a:graphicData uri="http://schemas.openxmlformats.org/drawingml/2006/table">
            <a:tbl>
              <a:tblPr firstRow="1" bandRow="1">
                <a:tableStyleId>{2D5ABB26-0587-4C30-8999-92F81FD0307C}</a:tableStyleId>
              </a:tblPr>
              <a:tblGrid>
                <a:gridCol w="615349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solidFill>
                            <a:srgbClr val="4F5477"/>
                          </a:solidFill>
                          <a:latin typeface="Soberana Sans" pitchFamily="50" charset="0"/>
                        </a:rPr>
                        <a:t>1. Información Recopilada</a:t>
                      </a:r>
                    </a:p>
                  </a:txBody>
                  <a:tcPr>
                    <a:solidFill>
                      <a:schemeClr val="accent4">
                        <a:lumMod val="40000"/>
                        <a:lumOff val="60000"/>
                      </a:schemeClr>
                    </a:solid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3198271876"/>
              </p:ext>
            </p:extLst>
          </p:nvPr>
        </p:nvGraphicFramePr>
        <p:xfrm>
          <a:off x="1475656" y="3567296"/>
          <a:ext cx="6153498" cy="396240"/>
        </p:xfrm>
        <a:graphic>
          <a:graphicData uri="http://schemas.openxmlformats.org/drawingml/2006/table">
            <a:tbl>
              <a:tblPr firstRow="1" bandRow="1">
                <a:tableStyleId>{2D5ABB26-0587-4C30-8999-92F81FD0307C}</a:tableStyleId>
              </a:tblPr>
              <a:tblGrid>
                <a:gridCol w="6153498"/>
              </a:tblGrid>
              <a:tr h="298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solidFill>
                            <a:srgbClr val="4F5477"/>
                          </a:solidFill>
                          <a:latin typeface="Soberana Sans" pitchFamily="50" charset="0"/>
                        </a:rPr>
                        <a:t>2. Monitoreo</a:t>
                      </a:r>
                      <a:r>
                        <a:rPr lang="es-MX" sz="2000" baseline="0" dirty="0" smtClean="0">
                          <a:solidFill>
                            <a:srgbClr val="4F5477"/>
                          </a:solidFill>
                          <a:latin typeface="Soberana Sans" pitchFamily="50" charset="0"/>
                        </a:rPr>
                        <a:t> </a:t>
                      </a:r>
                      <a:r>
                        <a:rPr lang="es-MX" sz="2000" dirty="0" smtClean="0">
                          <a:solidFill>
                            <a:srgbClr val="4F5477"/>
                          </a:solidFill>
                          <a:latin typeface="Soberana Sans" pitchFamily="50" charset="0"/>
                        </a:rPr>
                        <a:t>de Instituciones de Seguros</a:t>
                      </a:r>
                    </a:p>
                  </a:txBody>
                  <a:tcPr/>
                </a:tc>
              </a:tr>
            </a:tbl>
          </a:graphicData>
        </a:graphic>
      </p:graphicFrame>
    </p:spTree>
    <p:extLst>
      <p:ext uri="{BB962C8B-B14F-4D97-AF65-F5344CB8AC3E}">
        <p14:creationId xmlns:p14="http://schemas.microsoft.com/office/powerpoint/2010/main" val="1993660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3"/>
          <p:cNvSpPr txBox="1">
            <a:spLocks noChangeArrowheads="1"/>
          </p:cNvSpPr>
          <p:nvPr/>
        </p:nvSpPr>
        <p:spPr bwMode="auto">
          <a:xfrm>
            <a:off x="1066800" y="2117055"/>
            <a:ext cx="7381875" cy="3819507"/>
          </a:xfrm>
          <a:prstGeom prst="rect">
            <a:avLst/>
          </a:prstGeom>
          <a:noFill/>
          <a:ln w="9525">
            <a:noFill/>
            <a:miter lim="800000"/>
            <a:headEnd/>
            <a:tailEnd/>
          </a:ln>
        </p:spPr>
        <p:txBody>
          <a:bodyPr>
            <a:spAutoFit/>
          </a:bodyPr>
          <a:lstStyle/>
          <a:p>
            <a:pPr marL="457200" indent="-457200">
              <a:spcAft>
                <a:spcPct val="30000"/>
              </a:spcAft>
              <a:buClr>
                <a:srgbClr val="993300"/>
              </a:buClr>
              <a:buFontTx/>
              <a:buAutoNum type="arabicPeriod"/>
            </a:pPr>
            <a:r>
              <a:rPr lang="es-MX" sz="1400" dirty="0">
                <a:solidFill>
                  <a:srgbClr val="4F5477"/>
                </a:solidFill>
                <a:latin typeface="Soberana Sans Light" pitchFamily="50" charset="0"/>
              </a:rPr>
              <a:t>Índice Global de Cobertura Reservas Técnicas</a:t>
            </a:r>
          </a:p>
          <a:p>
            <a:pPr marL="457200" indent="-457200">
              <a:spcAft>
                <a:spcPct val="30000"/>
              </a:spcAft>
              <a:buClr>
                <a:srgbClr val="993300"/>
              </a:buClr>
              <a:buFontTx/>
              <a:buAutoNum type="arabicPeriod"/>
            </a:pPr>
            <a:r>
              <a:rPr lang="es-MX" sz="1400" dirty="0">
                <a:solidFill>
                  <a:srgbClr val="4F5477"/>
                </a:solidFill>
                <a:latin typeface="Soberana Sans Light" pitchFamily="50" charset="0"/>
              </a:rPr>
              <a:t>Índice de Cobertura en Moneda Nacional</a:t>
            </a:r>
          </a:p>
          <a:p>
            <a:pPr marL="457200" indent="-457200">
              <a:spcAft>
                <a:spcPct val="30000"/>
              </a:spcAft>
              <a:buClr>
                <a:srgbClr val="993300"/>
              </a:buClr>
              <a:buFontTx/>
              <a:buAutoNum type="arabicPeriod"/>
            </a:pPr>
            <a:r>
              <a:rPr lang="es-MX" sz="1400" dirty="0">
                <a:solidFill>
                  <a:srgbClr val="4F5477"/>
                </a:solidFill>
                <a:latin typeface="Soberana Sans Light" pitchFamily="50" charset="0"/>
              </a:rPr>
              <a:t>Índice de Cobertura en Moneda Extranjera</a:t>
            </a:r>
          </a:p>
          <a:p>
            <a:pPr marL="457200" indent="-457200">
              <a:spcAft>
                <a:spcPct val="30000"/>
              </a:spcAft>
              <a:buClr>
                <a:srgbClr val="993300"/>
              </a:buClr>
              <a:buFontTx/>
              <a:buAutoNum type="arabicPeriod"/>
            </a:pPr>
            <a:r>
              <a:rPr lang="es-MX" sz="1400" dirty="0">
                <a:solidFill>
                  <a:srgbClr val="4F5477"/>
                </a:solidFill>
                <a:latin typeface="Soberana Sans Light" pitchFamily="50" charset="0"/>
              </a:rPr>
              <a:t>Índice de Cobertura en Moneda Indizada</a:t>
            </a:r>
          </a:p>
          <a:p>
            <a:pPr marL="457200" indent="-457200">
              <a:spcAft>
                <a:spcPct val="30000"/>
              </a:spcAft>
              <a:buClr>
                <a:srgbClr val="993300"/>
              </a:buClr>
              <a:buFontTx/>
              <a:buAutoNum type="arabicPeriod"/>
            </a:pPr>
            <a:r>
              <a:rPr lang="es-MX" sz="1400" dirty="0">
                <a:solidFill>
                  <a:srgbClr val="4F5477"/>
                </a:solidFill>
                <a:latin typeface="Soberana Sans Light" pitchFamily="50" charset="0"/>
              </a:rPr>
              <a:t>Índice de Cobertura a Corto plazo</a:t>
            </a:r>
          </a:p>
          <a:p>
            <a:pPr marL="457200" indent="-457200">
              <a:spcAft>
                <a:spcPct val="30000"/>
              </a:spcAft>
              <a:buClr>
                <a:srgbClr val="993300"/>
              </a:buClr>
              <a:buFontTx/>
              <a:buAutoNum type="arabicPeriod"/>
            </a:pPr>
            <a:r>
              <a:rPr lang="es-MX" sz="1400" dirty="0">
                <a:solidFill>
                  <a:srgbClr val="4F5477"/>
                </a:solidFill>
                <a:latin typeface="Soberana Sans Light" pitchFamily="50" charset="0"/>
              </a:rPr>
              <a:t>Índice de Margen de Solvencia</a:t>
            </a:r>
          </a:p>
          <a:p>
            <a:pPr marL="457200" indent="-457200">
              <a:spcAft>
                <a:spcPct val="30000"/>
              </a:spcAft>
              <a:buClr>
                <a:srgbClr val="993300"/>
              </a:buClr>
              <a:buFontTx/>
              <a:buAutoNum type="arabicPeriod"/>
            </a:pPr>
            <a:r>
              <a:rPr lang="es-MX" sz="1400" dirty="0">
                <a:solidFill>
                  <a:srgbClr val="4F5477"/>
                </a:solidFill>
                <a:latin typeface="Soberana Sans Light" pitchFamily="50" charset="0"/>
              </a:rPr>
              <a:t>Índice de Capital Mínimo Pagado</a:t>
            </a:r>
          </a:p>
          <a:p>
            <a:pPr marL="457200" indent="-457200">
              <a:spcAft>
                <a:spcPct val="30000"/>
              </a:spcAft>
              <a:buClr>
                <a:srgbClr val="993300"/>
              </a:buClr>
              <a:buFontTx/>
              <a:buAutoNum type="arabicPeriod"/>
            </a:pPr>
            <a:r>
              <a:rPr lang="es-MX" sz="1400" dirty="0">
                <a:solidFill>
                  <a:srgbClr val="4F5477"/>
                </a:solidFill>
                <a:latin typeface="Soberana Sans Light" pitchFamily="50" charset="0"/>
              </a:rPr>
              <a:t>Índice de Riesgo Neto</a:t>
            </a:r>
          </a:p>
          <a:p>
            <a:pPr marL="457200" indent="-457200">
              <a:spcAft>
                <a:spcPct val="30000"/>
              </a:spcAft>
              <a:buClr>
                <a:srgbClr val="993300"/>
              </a:buClr>
              <a:buFontTx/>
              <a:buAutoNum type="arabicPeriod"/>
            </a:pPr>
            <a:r>
              <a:rPr lang="es-MX" sz="1400" dirty="0">
                <a:solidFill>
                  <a:srgbClr val="4F5477"/>
                </a:solidFill>
                <a:latin typeface="Soberana Sans Light" pitchFamily="50" charset="0"/>
              </a:rPr>
              <a:t>Índice de Variabilidad de la Reserva de Riesgos en Curso [Reserva Matemática de Pensiones o Reserva de Fianzas en Vigor]</a:t>
            </a:r>
          </a:p>
          <a:p>
            <a:pPr marL="457200" indent="-457200">
              <a:spcAft>
                <a:spcPct val="30000"/>
              </a:spcAft>
              <a:buClr>
                <a:srgbClr val="993300"/>
              </a:buClr>
              <a:buFontTx/>
              <a:buAutoNum type="arabicPeriod"/>
            </a:pPr>
            <a:r>
              <a:rPr lang="es-MX" sz="1400" dirty="0">
                <a:solidFill>
                  <a:srgbClr val="4F5477"/>
                </a:solidFill>
                <a:latin typeface="Soberana Sans Light" pitchFamily="50" charset="0"/>
              </a:rPr>
              <a:t>Índice de Variabilidad de la Reserva por Siniestros Ocurridos y No Reportados</a:t>
            </a:r>
          </a:p>
          <a:p>
            <a:pPr marL="457200" indent="-457200">
              <a:spcAft>
                <a:spcPct val="30000"/>
              </a:spcAft>
              <a:buClr>
                <a:srgbClr val="993300"/>
              </a:buClr>
              <a:buFontTx/>
              <a:buAutoNum type="arabicPeriod"/>
            </a:pPr>
            <a:r>
              <a:rPr lang="es-MX" sz="1400" dirty="0">
                <a:solidFill>
                  <a:srgbClr val="4F5477"/>
                </a:solidFill>
                <a:latin typeface="Soberana Sans Light" pitchFamily="50" charset="0"/>
              </a:rPr>
              <a:t>Índice de Constitución Reserva de Riesgos Catastróficos [Nivel de Reserva de Contingencia]</a:t>
            </a:r>
          </a:p>
          <a:p>
            <a:pPr marL="457200" indent="-457200">
              <a:spcAft>
                <a:spcPct val="30000"/>
              </a:spcAft>
              <a:buClr>
                <a:srgbClr val="993300"/>
              </a:buClr>
              <a:buFontTx/>
              <a:buAutoNum type="arabicPeriod"/>
            </a:pPr>
            <a:r>
              <a:rPr lang="es-MX" sz="1400" dirty="0">
                <a:solidFill>
                  <a:srgbClr val="4F5477"/>
                </a:solidFill>
                <a:latin typeface="Soberana Sans Light" pitchFamily="50" charset="0"/>
              </a:rPr>
              <a:t>Índice de Resultados de Reaseguro</a:t>
            </a:r>
          </a:p>
        </p:txBody>
      </p:sp>
      <p:sp>
        <p:nvSpPr>
          <p:cNvPr id="26628" name="Rectangle 20"/>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Pruebas Relevantes</a:t>
            </a:r>
            <a:r>
              <a:rPr lang="es-ES" sz="1800" dirty="0" smtClean="0"/>
              <a:t>  e Indicadores</a:t>
            </a:r>
            <a:endParaRPr lang="es-ES" dirty="0" smtClean="0"/>
          </a:p>
        </p:txBody>
      </p:sp>
    </p:spTree>
    <p:extLst>
      <p:ext uri="{BB962C8B-B14F-4D97-AF65-F5344CB8AC3E}">
        <p14:creationId xmlns:p14="http://schemas.microsoft.com/office/powerpoint/2010/main" val="2221012816"/>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Opinión de Vigilancia</a:t>
            </a:r>
            <a:endParaRPr lang="es-ES" sz="1800" dirty="0" smtClean="0"/>
          </a:p>
        </p:txBody>
      </p:sp>
      <p:grpSp>
        <p:nvGrpSpPr>
          <p:cNvPr id="29700" name="Group 10"/>
          <p:cNvGrpSpPr>
            <a:grpSpLocks/>
          </p:cNvGrpSpPr>
          <p:nvPr/>
        </p:nvGrpSpPr>
        <p:grpSpPr bwMode="auto">
          <a:xfrm>
            <a:off x="5038725" y="3674269"/>
            <a:ext cx="3263900" cy="349250"/>
            <a:chOff x="3186" y="2188"/>
            <a:chExt cx="2056" cy="220"/>
          </a:xfrm>
        </p:grpSpPr>
        <p:sp>
          <p:nvSpPr>
            <p:cNvPr id="29718" name="Text Box 11"/>
            <p:cNvSpPr txBox="1">
              <a:spLocks noChangeArrowheads="1"/>
            </p:cNvSpPr>
            <p:nvPr/>
          </p:nvSpPr>
          <p:spPr bwMode="auto">
            <a:xfrm>
              <a:off x="3428" y="2188"/>
              <a:ext cx="1814" cy="220"/>
            </a:xfrm>
            <a:prstGeom prst="rect">
              <a:avLst/>
            </a:prstGeom>
            <a:solidFill>
              <a:srgbClr val="339966">
                <a:alpha val="23137"/>
              </a:srgb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Vigilancia</a:t>
              </a:r>
              <a:endParaRPr lang="es-ES" sz="1400">
                <a:latin typeface="Soberana Sans Light" pitchFamily="50" charset="0"/>
              </a:endParaRPr>
            </a:p>
          </p:txBody>
        </p:sp>
        <p:sp>
          <p:nvSpPr>
            <p:cNvPr id="29719" name="Text Box 12"/>
            <p:cNvSpPr txBox="1">
              <a:spLocks noChangeArrowheads="1"/>
            </p:cNvSpPr>
            <p:nvPr/>
          </p:nvSpPr>
          <p:spPr bwMode="auto">
            <a:xfrm>
              <a:off x="3186" y="2188"/>
              <a:ext cx="248" cy="220"/>
            </a:xfrm>
            <a:prstGeom prst="rect">
              <a:avLst/>
            </a:prstGeom>
            <a:solidFill>
              <a:srgbClr val="339966">
                <a:alpha val="72940"/>
              </a:srgb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2</a:t>
              </a:r>
              <a:endParaRPr lang="es-ES" sz="1600" i="1" dirty="0">
                <a:solidFill>
                  <a:schemeClr val="bg1"/>
                </a:solidFill>
                <a:latin typeface="Soberana Sans Light" pitchFamily="50" charset="0"/>
              </a:endParaRPr>
            </a:p>
          </p:txBody>
        </p:sp>
      </p:grpSp>
      <p:grpSp>
        <p:nvGrpSpPr>
          <p:cNvPr id="29701" name="Group 13"/>
          <p:cNvGrpSpPr>
            <a:grpSpLocks/>
          </p:cNvGrpSpPr>
          <p:nvPr/>
        </p:nvGrpSpPr>
        <p:grpSpPr bwMode="auto">
          <a:xfrm>
            <a:off x="5038725" y="4145757"/>
            <a:ext cx="3263900" cy="349250"/>
            <a:chOff x="3186" y="2491"/>
            <a:chExt cx="2056" cy="220"/>
          </a:xfrm>
        </p:grpSpPr>
        <p:sp>
          <p:nvSpPr>
            <p:cNvPr id="29716" name="Text Box 14"/>
            <p:cNvSpPr txBox="1">
              <a:spLocks noChangeArrowheads="1"/>
            </p:cNvSpPr>
            <p:nvPr/>
          </p:nvSpPr>
          <p:spPr bwMode="auto">
            <a:xfrm>
              <a:off x="3428" y="2491"/>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Inspección</a:t>
              </a:r>
              <a:endParaRPr lang="es-ES" sz="1400">
                <a:latin typeface="Soberana Sans Light" pitchFamily="50" charset="0"/>
              </a:endParaRPr>
            </a:p>
          </p:txBody>
        </p:sp>
        <p:sp>
          <p:nvSpPr>
            <p:cNvPr id="29717" name="Text Box 15"/>
            <p:cNvSpPr txBox="1">
              <a:spLocks noChangeArrowheads="1"/>
            </p:cNvSpPr>
            <p:nvPr/>
          </p:nvSpPr>
          <p:spPr bwMode="auto">
            <a:xfrm>
              <a:off x="3186" y="2491"/>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a:solidFill>
                    <a:schemeClr val="bg1"/>
                  </a:solidFill>
                  <a:latin typeface="Soberana Sans Light" pitchFamily="50" charset="0"/>
                </a:rPr>
                <a:t>3</a:t>
              </a:r>
              <a:endParaRPr lang="es-ES" sz="1600" i="1" dirty="0">
                <a:solidFill>
                  <a:schemeClr val="bg1"/>
                </a:solidFill>
                <a:latin typeface="Soberana Sans Light" pitchFamily="50" charset="0"/>
              </a:endParaRPr>
            </a:p>
          </p:txBody>
        </p:sp>
      </p:grpSp>
      <p:grpSp>
        <p:nvGrpSpPr>
          <p:cNvPr id="29702" name="Group 16"/>
          <p:cNvGrpSpPr>
            <a:grpSpLocks/>
          </p:cNvGrpSpPr>
          <p:nvPr/>
        </p:nvGrpSpPr>
        <p:grpSpPr bwMode="auto">
          <a:xfrm>
            <a:off x="5029200" y="4618832"/>
            <a:ext cx="3273425" cy="349250"/>
            <a:chOff x="3180" y="2789"/>
            <a:chExt cx="2062" cy="220"/>
          </a:xfrm>
        </p:grpSpPr>
        <p:sp>
          <p:nvSpPr>
            <p:cNvPr id="29714" name="Text Box 17"/>
            <p:cNvSpPr txBox="1">
              <a:spLocks noChangeArrowheads="1"/>
            </p:cNvSpPr>
            <p:nvPr/>
          </p:nvSpPr>
          <p:spPr bwMode="auto">
            <a:xfrm>
              <a:off x="3428" y="2789"/>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Terceros</a:t>
              </a:r>
              <a:endParaRPr lang="es-ES" sz="1400">
                <a:latin typeface="Soberana Sans Light" pitchFamily="50" charset="0"/>
              </a:endParaRPr>
            </a:p>
          </p:txBody>
        </p:sp>
        <p:sp>
          <p:nvSpPr>
            <p:cNvPr id="29715" name="Text Box 18"/>
            <p:cNvSpPr txBox="1">
              <a:spLocks noChangeArrowheads="1"/>
            </p:cNvSpPr>
            <p:nvPr/>
          </p:nvSpPr>
          <p:spPr bwMode="auto">
            <a:xfrm>
              <a:off x="3180" y="2789"/>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4</a:t>
              </a:r>
              <a:endParaRPr lang="es-ES" sz="1600" i="1" dirty="0">
                <a:solidFill>
                  <a:schemeClr val="bg1"/>
                </a:solidFill>
                <a:latin typeface="Soberana Sans Light" pitchFamily="50" charset="0"/>
              </a:endParaRPr>
            </a:p>
          </p:txBody>
        </p:sp>
      </p:grpSp>
      <p:grpSp>
        <p:nvGrpSpPr>
          <p:cNvPr id="29703" name="Group 19"/>
          <p:cNvGrpSpPr>
            <a:grpSpLocks/>
          </p:cNvGrpSpPr>
          <p:nvPr/>
        </p:nvGrpSpPr>
        <p:grpSpPr bwMode="auto">
          <a:xfrm>
            <a:off x="5038725" y="5095082"/>
            <a:ext cx="3263900" cy="349250"/>
            <a:chOff x="3186" y="3119"/>
            <a:chExt cx="2056" cy="220"/>
          </a:xfrm>
        </p:grpSpPr>
        <p:sp>
          <p:nvSpPr>
            <p:cNvPr id="29712" name="Text Box 20"/>
            <p:cNvSpPr txBox="1">
              <a:spLocks noChangeArrowheads="1"/>
            </p:cNvSpPr>
            <p:nvPr/>
          </p:nvSpPr>
          <p:spPr bwMode="auto">
            <a:xfrm>
              <a:off x="3428" y="3119"/>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Inteligencia de Mercado</a:t>
              </a:r>
              <a:endParaRPr lang="es-ES" sz="1400">
                <a:latin typeface="Soberana Sans Light" pitchFamily="50" charset="0"/>
              </a:endParaRPr>
            </a:p>
          </p:txBody>
        </p:sp>
        <p:sp>
          <p:nvSpPr>
            <p:cNvPr id="29713" name="Text Box 21"/>
            <p:cNvSpPr txBox="1">
              <a:spLocks noChangeArrowheads="1"/>
            </p:cNvSpPr>
            <p:nvPr/>
          </p:nvSpPr>
          <p:spPr bwMode="auto">
            <a:xfrm>
              <a:off x="3186" y="3119"/>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5</a:t>
              </a:r>
              <a:endParaRPr lang="es-ES" sz="1600" i="1" dirty="0">
                <a:solidFill>
                  <a:schemeClr val="bg1"/>
                </a:solidFill>
                <a:latin typeface="Soberana Sans Light" pitchFamily="50" charset="0"/>
              </a:endParaRPr>
            </a:p>
          </p:txBody>
        </p:sp>
      </p:grpSp>
      <p:grpSp>
        <p:nvGrpSpPr>
          <p:cNvPr id="29705" name="Group 25"/>
          <p:cNvGrpSpPr>
            <a:grpSpLocks/>
          </p:cNvGrpSpPr>
          <p:nvPr/>
        </p:nvGrpSpPr>
        <p:grpSpPr bwMode="auto">
          <a:xfrm>
            <a:off x="1427163" y="2936082"/>
            <a:ext cx="3419475" cy="1941512"/>
            <a:chOff x="911" y="1813"/>
            <a:chExt cx="2154" cy="1223"/>
          </a:xfrm>
        </p:grpSpPr>
        <p:grpSp>
          <p:nvGrpSpPr>
            <p:cNvPr id="29706" name="Group 26"/>
            <p:cNvGrpSpPr>
              <a:grpSpLocks/>
            </p:cNvGrpSpPr>
            <p:nvPr/>
          </p:nvGrpSpPr>
          <p:grpSpPr bwMode="auto">
            <a:xfrm>
              <a:off x="1872" y="1813"/>
              <a:ext cx="1193" cy="1223"/>
              <a:chOff x="1826" y="2217"/>
              <a:chExt cx="1193" cy="1223"/>
            </a:xfrm>
          </p:grpSpPr>
          <p:sp>
            <p:nvSpPr>
              <p:cNvPr id="29708" name="AutoShape 27"/>
              <p:cNvSpPr>
                <a:spLocks noChangeArrowheads="1"/>
              </p:cNvSpPr>
              <p:nvPr/>
            </p:nvSpPr>
            <p:spPr bwMode="auto">
              <a:xfrm>
                <a:off x="1826" y="2217"/>
                <a:ext cx="1193" cy="1223"/>
              </a:xfrm>
              <a:prstGeom prst="chevron">
                <a:avLst>
                  <a:gd name="adj" fmla="val 25000"/>
                </a:avLst>
              </a:prstGeom>
              <a:solidFill>
                <a:srgbClr val="940000">
                  <a:alpha val="70195"/>
                </a:srgbClr>
              </a:solidFill>
              <a:ln w="12700" algn="ctr">
                <a:solidFill>
                  <a:schemeClr val="bg2"/>
                </a:solidFill>
                <a:miter lim="800000"/>
                <a:headEnd/>
                <a:tailEnd/>
              </a:ln>
            </p:spPr>
            <p:txBody>
              <a:bodyPr wrap="none" anchor="ctr"/>
              <a:lstStyle/>
              <a:p>
                <a:endParaRPr lang="es-MX">
                  <a:latin typeface="Soberana Sans Light" pitchFamily="50" charset="0"/>
                </a:endParaRPr>
              </a:p>
            </p:txBody>
          </p:sp>
          <p:sp>
            <p:nvSpPr>
              <p:cNvPr id="29709" name="Text Box 28"/>
              <p:cNvSpPr txBox="1">
                <a:spLocks noChangeArrowheads="1"/>
              </p:cNvSpPr>
              <p:nvPr/>
            </p:nvSpPr>
            <p:spPr bwMode="auto">
              <a:xfrm>
                <a:off x="2077" y="2665"/>
                <a:ext cx="814" cy="326"/>
              </a:xfrm>
              <a:prstGeom prst="rect">
                <a:avLst/>
              </a:prstGeom>
              <a:noFill/>
              <a:ln w="12700" algn="ctr">
                <a:noFill/>
                <a:miter lim="800000"/>
                <a:headEnd/>
                <a:tailEnd/>
              </a:ln>
            </p:spPr>
            <p:txBody>
              <a:bodyPr wrap="none" anchor="ctr"/>
              <a:lstStyle/>
              <a:p>
                <a:pPr algn="ctr"/>
                <a:r>
                  <a:rPr lang="es-MX" sz="1400">
                    <a:solidFill>
                      <a:schemeClr val="bg1"/>
                    </a:solidFill>
                    <a:latin typeface="Soberana Sans Light" pitchFamily="50" charset="0"/>
                  </a:rPr>
                  <a:t>Criterios de</a:t>
                </a:r>
              </a:p>
              <a:p>
                <a:pPr algn="ctr"/>
                <a:r>
                  <a:rPr lang="es-MX" sz="1400">
                    <a:solidFill>
                      <a:schemeClr val="bg1"/>
                    </a:solidFill>
                    <a:latin typeface="Soberana Sans Light" pitchFamily="50" charset="0"/>
                  </a:rPr>
                  <a:t>Evaluación</a:t>
                </a:r>
                <a:endParaRPr lang="es-ES" sz="1400">
                  <a:solidFill>
                    <a:schemeClr val="bg1"/>
                  </a:solidFill>
                  <a:latin typeface="Soberana Sans Light" pitchFamily="50" charset="0"/>
                </a:endParaRPr>
              </a:p>
            </p:txBody>
          </p:sp>
        </p:grpSp>
        <p:sp>
          <p:nvSpPr>
            <p:cNvPr id="29707" name="AutoShape 29"/>
            <p:cNvSpPr>
              <a:spLocks noChangeArrowheads="1"/>
            </p:cNvSpPr>
            <p:nvPr/>
          </p:nvSpPr>
          <p:spPr bwMode="auto">
            <a:xfrm>
              <a:off x="911" y="1827"/>
              <a:ext cx="1121" cy="1179"/>
            </a:xfrm>
            <a:prstGeom prst="homePlate">
              <a:avLst>
                <a:gd name="adj" fmla="val 25000"/>
              </a:avLst>
            </a:prstGeom>
            <a:solidFill>
              <a:srgbClr val="388294">
                <a:alpha val="30196"/>
              </a:srgbClr>
            </a:solidFill>
            <a:ln w="19050" algn="ctr">
              <a:solidFill>
                <a:schemeClr val="bg2"/>
              </a:solidFill>
              <a:miter lim="800000"/>
              <a:headEnd/>
              <a:tailEnd/>
            </a:ln>
          </p:spPr>
          <p:txBody>
            <a:bodyPr wrap="none" anchor="ctr"/>
            <a:lstStyle/>
            <a:p>
              <a:pPr algn="ctr"/>
              <a:r>
                <a:rPr lang="es-MX" sz="1400" dirty="0">
                  <a:solidFill>
                    <a:srgbClr val="4D4D4D"/>
                  </a:solidFill>
                  <a:latin typeface="Soberana Sans Light" pitchFamily="50" charset="0"/>
                </a:rPr>
                <a:t>Explotación </a:t>
              </a:r>
            </a:p>
            <a:p>
              <a:pPr algn="ctr"/>
              <a:r>
                <a:rPr lang="es-MX" sz="1400" dirty="0">
                  <a:solidFill>
                    <a:srgbClr val="4D4D4D"/>
                  </a:solidFill>
                  <a:latin typeface="Soberana Sans Light" pitchFamily="50" charset="0"/>
                </a:rPr>
                <a:t>de la</a:t>
              </a:r>
            </a:p>
            <a:p>
              <a:pPr algn="ctr"/>
              <a:r>
                <a:rPr lang="es-MX" sz="1400" dirty="0">
                  <a:solidFill>
                    <a:srgbClr val="4D4D4D"/>
                  </a:solidFill>
                  <a:latin typeface="Soberana Sans Light" pitchFamily="50" charset="0"/>
                </a:rPr>
                <a:t>Información</a:t>
              </a:r>
              <a:endParaRPr lang="es-ES" sz="1400" dirty="0">
                <a:solidFill>
                  <a:srgbClr val="4D4D4D"/>
                </a:solidFill>
                <a:latin typeface="Soberana Sans Light" pitchFamily="50" charset="0"/>
              </a:endParaRPr>
            </a:p>
          </p:txBody>
        </p:sp>
      </p:grpSp>
      <p:grpSp>
        <p:nvGrpSpPr>
          <p:cNvPr id="26" name="Group 7"/>
          <p:cNvGrpSpPr>
            <a:grpSpLocks/>
          </p:cNvGrpSpPr>
          <p:nvPr/>
        </p:nvGrpSpPr>
        <p:grpSpPr bwMode="auto">
          <a:xfrm>
            <a:off x="5019675" y="2842245"/>
            <a:ext cx="3273425" cy="716707"/>
            <a:chOff x="3174" y="1479"/>
            <a:chExt cx="2062" cy="220"/>
          </a:xfrm>
        </p:grpSpPr>
        <p:sp>
          <p:nvSpPr>
            <p:cNvPr id="27" name="Text Box 8"/>
            <p:cNvSpPr txBox="1">
              <a:spLocks noChangeArrowheads="1"/>
            </p:cNvSpPr>
            <p:nvPr/>
          </p:nvSpPr>
          <p:spPr bwMode="auto">
            <a:xfrm>
              <a:off x="3422" y="1479"/>
              <a:ext cx="1814" cy="220"/>
            </a:xfrm>
            <a:prstGeom prst="rect">
              <a:avLst/>
            </a:prstGeom>
            <a:solidFill>
              <a:schemeClr val="folHlink">
                <a:alpha val="23137"/>
              </a:schemeClr>
            </a:solidFill>
            <a:ln w="12700">
              <a:solidFill>
                <a:srgbClr val="B2B2B2"/>
              </a:solidFill>
              <a:miter lim="800000"/>
              <a:headEnd/>
              <a:tailEnd/>
            </a:ln>
          </p:spPr>
          <p:txBody>
            <a:bodyPr wrap="none" anchor="ctr"/>
            <a:lstStyle/>
            <a:p>
              <a:pPr algn="just"/>
              <a:r>
                <a:rPr lang="es-MX" sz="1400" dirty="0">
                  <a:latin typeface="Soberana Sans Light" pitchFamily="50" charset="0"/>
                </a:rPr>
                <a:t>Pruebas </a:t>
              </a:r>
              <a:r>
                <a:rPr lang="es-MX" sz="1400" dirty="0" smtClean="0">
                  <a:latin typeface="Soberana Sans Light" pitchFamily="50" charset="0"/>
                </a:rPr>
                <a:t>Relevantes, Indicadores</a:t>
              </a:r>
            </a:p>
            <a:p>
              <a:pPr algn="just"/>
              <a:r>
                <a:rPr lang="es-MX" sz="1400" dirty="0" smtClean="0">
                  <a:latin typeface="Soberana Sans Light" pitchFamily="50" charset="0"/>
                </a:rPr>
                <a:t> Financieros, Técnicos y de</a:t>
              </a:r>
            </a:p>
            <a:p>
              <a:pPr algn="just"/>
              <a:r>
                <a:rPr lang="es-MX" sz="1400" dirty="0" smtClean="0">
                  <a:latin typeface="Soberana Sans Light" pitchFamily="50" charset="0"/>
                </a:rPr>
                <a:t> Reaseguro</a:t>
              </a:r>
              <a:endParaRPr lang="es-ES" sz="1400" dirty="0">
                <a:latin typeface="Soberana Sans Light" pitchFamily="50" charset="0"/>
              </a:endParaRPr>
            </a:p>
          </p:txBody>
        </p:sp>
        <p:sp>
          <p:nvSpPr>
            <p:cNvPr id="28" name="Text Box 9"/>
            <p:cNvSpPr txBox="1">
              <a:spLocks noChangeArrowheads="1"/>
            </p:cNvSpPr>
            <p:nvPr/>
          </p:nvSpPr>
          <p:spPr bwMode="auto">
            <a:xfrm>
              <a:off x="3174" y="1479"/>
              <a:ext cx="248" cy="104"/>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a:solidFill>
                    <a:schemeClr val="bg1"/>
                  </a:solidFill>
                  <a:latin typeface="Soberana Sans Light" pitchFamily="50" charset="0"/>
                </a:rPr>
                <a:t>1</a:t>
              </a:r>
              <a:endParaRPr lang="es-ES" sz="1600" i="1">
                <a:solidFill>
                  <a:schemeClr val="bg1"/>
                </a:solidFill>
                <a:latin typeface="Soberana Sans Light" pitchFamily="50" charset="0"/>
              </a:endParaRPr>
            </a:p>
          </p:txBody>
        </p:sp>
      </p:grpSp>
    </p:spTree>
    <p:extLst>
      <p:ext uri="{BB962C8B-B14F-4D97-AF65-F5344CB8AC3E}">
        <p14:creationId xmlns:p14="http://schemas.microsoft.com/office/powerpoint/2010/main" val="1653932964"/>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Opinión de Vigilancia</a:t>
            </a:r>
            <a:endParaRPr lang="es-ES" sz="1800" dirty="0" smtClean="0"/>
          </a:p>
        </p:txBody>
      </p:sp>
      <p:sp>
        <p:nvSpPr>
          <p:cNvPr id="30723" name="Rectangle 5"/>
          <p:cNvSpPr>
            <a:spLocks noGrp="1" noChangeArrowheads="1"/>
          </p:cNvSpPr>
          <p:nvPr>
            <p:ph type="body" idx="1"/>
          </p:nvPr>
        </p:nvSpPr>
        <p:spPr/>
        <p:txBody>
          <a:bodyPr/>
          <a:lstStyle/>
          <a:p>
            <a:pPr eaLnBrk="1" hangingPunct="1"/>
            <a:r>
              <a:rPr lang="es-ES" sz="1600" dirty="0">
                <a:solidFill>
                  <a:srgbClr val="4F5477"/>
                </a:solidFill>
                <a:latin typeface="Soberana Sans Light" pitchFamily="50" charset="0"/>
              </a:rPr>
              <a:t>Revisión estructurada de la información financiera, técnico- actuarial y de reaseguro que se recibe de manera periódica:</a:t>
            </a:r>
          </a:p>
          <a:p>
            <a:pPr eaLnBrk="1" hangingPunct="1"/>
            <a:endParaRPr lang="es-ES" sz="1600" dirty="0" smtClean="0">
              <a:latin typeface="Soberana Sans Light" pitchFamily="50" charset="0"/>
            </a:endParaRPr>
          </a:p>
          <a:p>
            <a:pPr lvl="1" eaLnBrk="1" hangingPunct="1"/>
            <a:r>
              <a:rPr lang="es-MX" dirty="0" smtClean="0">
                <a:solidFill>
                  <a:srgbClr val="4F5477"/>
                </a:solidFill>
                <a:latin typeface="Soberana Sans Light" pitchFamily="50" charset="0"/>
                <a:hlinkClick r:id="rId3" action="ppaction://hlinkfile"/>
              </a:rPr>
              <a:t>Vigilancia Financiera</a:t>
            </a:r>
            <a:endParaRPr lang="es-MX" dirty="0" smtClean="0">
              <a:solidFill>
                <a:srgbClr val="4F5477"/>
              </a:solidFill>
              <a:latin typeface="Soberana Sans Light" pitchFamily="50" charset="0"/>
            </a:endParaRPr>
          </a:p>
          <a:p>
            <a:pPr lvl="3" algn="l" eaLnBrk="1" hangingPunct="1"/>
            <a:r>
              <a:rPr lang="es-MX" dirty="0" smtClean="0">
                <a:solidFill>
                  <a:srgbClr val="4F5477"/>
                </a:solidFill>
                <a:latin typeface="Soberana Sans Light" pitchFamily="50" charset="0"/>
              </a:rPr>
              <a:t>Cobertura de inversión de reservas técnicas</a:t>
            </a:r>
          </a:p>
          <a:p>
            <a:pPr lvl="3" algn="l" eaLnBrk="1" hangingPunct="1"/>
            <a:r>
              <a:rPr lang="es-MX" dirty="0" smtClean="0">
                <a:solidFill>
                  <a:srgbClr val="4F5477"/>
                </a:solidFill>
                <a:latin typeface="Soberana Sans Light" pitchFamily="50" charset="0"/>
              </a:rPr>
              <a:t>Cobertura de inversión de capital mínimo de garantía </a:t>
            </a:r>
          </a:p>
          <a:p>
            <a:pPr lvl="3" algn="l" eaLnBrk="1" hangingPunct="1"/>
            <a:r>
              <a:rPr lang="es-MX" dirty="0" smtClean="0">
                <a:solidFill>
                  <a:srgbClr val="4F5477"/>
                </a:solidFill>
                <a:latin typeface="Soberana Sans Light" pitchFamily="50" charset="0"/>
              </a:rPr>
              <a:t>Capital mínimo pagado requerido por cada ramo autorizado</a:t>
            </a:r>
          </a:p>
          <a:p>
            <a:pPr lvl="3" algn="l" eaLnBrk="1" hangingPunct="1"/>
            <a:r>
              <a:rPr lang="es-MX" dirty="0" smtClean="0">
                <a:solidFill>
                  <a:srgbClr val="4F5477"/>
                </a:solidFill>
                <a:latin typeface="Soberana Sans Light" pitchFamily="50" charset="0"/>
              </a:rPr>
              <a:t>Situación, resultado y evolución financiera y valor en riesgo</a:t>
            </a:r>
          </a:p>
          <a:p>
            <a:pPr lvl="2" eaLnBrk="1" hangingPunct="1"/>
            <a:endParaRPr lang="es-MX" sz="600" dirty="0" smtClean="0">
              <a:latin typeface="Soberana Sans Light" pitchFamily="50" charset="0"/>
            </a:endParaRPr>
          </a:p>
          <a:p>
            <a:pPr lvl="1" eaLnBrk="1" hangingPunct="1"/>
            <a:r>
              <a:rPr lang="es-MX" dirty="0" smtClean="0">
                <a:latin typeface="Soberana Sans Light" pitchFamily="50" charset="0"/>
                <a:hlinkClick r:id="rId4" action="ppaction://hlinkfile"/>
              </a:rPr>
              <a:t>Vigilancia Técnico-actuarial</a:t>
            </a:r>
            <a:endParaRPr lang="es-MX" dirty="0" smtClean="0">
              <a:latin typeface="Soberana Sans Light" pitchFamily="50" charset="0"/>
            </a:endParaRPr>
          </a:p>
          <a:p>
            <a:pPr lvl="3" eaLnBrk="1" hangingPunct="1"/>
            <a:r>
              <a:rPr lang="es-MX" dirty="0" smtClean="0">
                <a:solidFill>
                  <a:srgbClr val="4F5477"/>
                </a:solidFill>
                <a:latin typeface="Soberana Sans Light" pitchFamily="50" charset="0"/>
              </a:rPr>
              <a:t>Constitución de reservas técnicas</a:t>
            </a:r>
          </a:p>
          <a:p>
            <a:pPr lvl="3" eaLnBrk="1" hangingPunct="1"/>
            <a:r>
              <a:rPr lang="es-MX" dirty="0" smtClean="0">
                <a:solidFill>
                  <a:srgbClr val="4F5477"/>
                </a:solidFill>
                <a:latin typeface="Soberana Sans Light" pitchFamily="50" charset="0"/>
              </a:rPr>
              <a:t>Resultado técnico</a:t>
            </a:r>
          </a:p>
          <a:p>
            <a:pPr lvl="3" eaLnBrk="1" hangingPunct="1"/>
            <a:r>
              <a:rPr lang="es-MX" dirty="0" smtClean="0">
                <a:solidFill>
                  <a:srgbClr val="4F5477"/>
                </a:solidFill>
                <a:latin typeface="Soberana Sans Light" pitchFamily="50" charset="0"/>
              </a:rPr>
              <a:t>Constitución del capital mínimo de garantía</a:t>
            </a:r>
          </a:p>
        </p:txBody>
      </p:sp>
    </p:spTree>
    <p:extLst>
      <p:ext uri="{BB962C8B-B14F-4D97-AF65-F5344CB8AC3E}">
        <p14:creationId xmlns:p14="http://schemas.microsoft.com/office/powerpoint/2010/main" val="107717374"/>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Opinión de Vigilancia</a:t>
            </a:r>
            <a:endParaRPr lang="es-ES" sz="1800" dirty="0" smtClean="0"/>
          </a:p>
        </p:txBody>
      </p:sp>
      <p:sp>
        <p:nvSpPr>
          <p:cNvPr id="31747" name="Rectangle 7"/>
          <p:cNvSpPr>
            <a:spLocks noGrp="1" noChangeArrowheads="1"/>
          </p:cNvSpPr>
          <p:nvPr>
            <p:ph type="body" idx="1"/>
          </p:nvPr>
        </p:nvSpPr>
        <p:spPr/>
        <p:txBody>
          <a:bodyPr/>
          <a:lstStyle/>
          <a:p>
            <a:pPr eaLnBrk="1" hangingPunct="1"/>
            <a:r>
              <a:rPr lang="es-ES" sz="1600" dirty="0" smtClean="0">
                <a:solidFill>
                  <a:srgbClr val="4F5477"/>
                </a:solidFill>
                <a:latin typeface="Soberana Sans Light" pitchFamily="50" charset="0"/>
              </a:rPr>
              <a:t>Revisión estructurada de la información financiera, técnico- actuarial y de reaseguro que se recibe de manera periódica:</a:t>
            </a:r>
          </a:p>
          <a:p>
            <a:pPr eaLnBrk="1" hangingPunct="1"/>
            <a:endParaRPr lang="es-ES" sz="1600" dirty="0" smtClean="0">
              <a:latin typeface="Soberana Sans Light" pitchFamily="50" charset="0"/>
            </a:endParaRPr>
          </a:p>
          <a:p>
            <a:pPr lvl="1" eaLnBrk="1" hangingPunct="1"/>
            <a:r>
              <a:rPr lang="es-MX" dirty="0" smtClean="0">
                <a:latin typeface="Soberana Sans Light" pitchFamily="50" charset="0"/>
                <a:hlinkClick r:id="rId3" action="ppaction://hlinkfile"/>
              </a:rPr>
              <a:t>Vigilancia de Reaseguro</a:t>
            </a:r>
            <a:endParaRPr lang="es-MX" dirty="0" smtClean="0">
              <a:latin typeface="Soberana Sans Light" pitchFamily="50" charset="0"/>
            </a:endParaRPr>
          </a:p>
          <a:p>
            <a:pPr lvl="3" eaLnBrk="1" hangingPunct="1"/>
            <a:r>
              <a:rPr lang="es-MX" dirty="0" smtClean="0">
                <a:solidFill>
                  <a:srgbClr val="4F5477"/>
                </a:solidFill>
                <a:latin typeface="Soberana Sans Light" pitchFamily="50" charset="0"/>
              </a:rPr>
              <a:t>Programa de reaseguro</a:t>
            </a:r>
          </a:p>
          <a:p>
            <a:pPr lvl="3" eaLnBrk="1" hangingPunct="1"/>
            <a:r>
              <a:rPr lang="es-MX" dirty="0" smtClean="0">
                <a:solidFill>
                  <a:srgbClr val="4F5477"/>
                </a:solidFill>
                <a:latin typeface="Soberana Sans Light" pitchFamily="50" charset="0"/>
              </a:rPr>
              <a:t>Límites máximos de retención</a:t>
            </a:r>
          </a:p>
          <a:p>
            <a:pPr lvl="3" eaLnBrk="1" hangingPunct="1"/>
            <a:r>
              <a:rPr lang="es-MX" dirty="0" smtClean="0">
                <a:solidFill>
                  <a:srgbClr val="4F5477"/>
                </a:solidFill>
                <a:latin typeface="Soberana Sans Light" pitchFamily="50" charset="0"/>
              </a:rPr>
              <a:t>Registro General de Reaseguradoras Extranjeras</a:t>
            </a:r>
          </a:p>
          <a:p>
            <a:pPr lvl="2" eaLnBrk="1" hangingPunct="1"/>
            <a:endParaRPr lang="es-MX" sz="1800" dirty="0" smtClean="0">
              <a:latin typeface="Soberana Sans Light" pitchFamily="50" charset="0"/>
            </a:endParaRPr>
          </a:p>
          <a:p>
            <a:pPr eaLnBrk="1" hangingPunct="1"/>
            <a:r>
              <a:rPr lang="es-MX" sz="1600" dirty="0" smtClean="0">
                <a:solidFill>
                  <a:srgbClr val="4F5477"/>
                </a:solidFill>
                <a:latin typeface="Soberana Sans Light" pitchFamily="50" charset="0"/>
              </a:rPr>
              <a:t>Adicionalmente, se elabora una </a:t>
            </a:r>
            <a:r>
              <a:rPr lang="es-MX" sz="1600" dirty="0" smtClean="0">
                <a:latin typeface="Soberana Sans Light" pitchFamily="50" charset="0"/>
                <a:hlinkClick r:id="rId4" action="ppaction://hlinkfile"/>
              </a:rPr>
              <a:t>Opinión Global de Vigilancia</a:t>
            </a:r>
            <a:r>
              <a:rPr lang="es-MX" sz="1600" dirty="0" smtClean="0">
                <a:solidFill>
                  <a:srgbClr val="4F5477"/>
                </a:solidFill>
                <a:latin typeface="Soberana Sans Light" pitchFamily="50" charset="0"/>
              </a:rPr>
              <a:t>, en el que se plasman los resultados más relevantes detectados en la supervisión de cada una de las áreas.</a:t>
            </a:r>
          </a:p>
        </p:txBody>
      </p:sp>
    </p:spTree>
    <p:extLst>
      <p:ext uri="{BB962C8B-B14F-4D97-AF65-F5344CB8AC3E}">
        <p14:creationId xmlns:p14="http://schemas.microsoft.com/office/powerpoint/2010/main" val="178811147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Opinión de Inspección</a:t>
            </a:r>
            <a:endParaRPr lang="es-ES" sz="1800" dirty="0" smtClean="0"/>
          </a:p>
        </p:txBody>
      </p:sp>
      <p:grpSp>
        <p:nvGrpSpPr>
          <p:cNvPr id="32772" name="Group 10"/>
          <p:cNvGrpSpPr>
            <a:grpSpLocks/>
          </p:cNvGrpSpPr>
          <p:nvPr/>
        </p:nvGrpSpPr>
        <p:grpSpPr bwMode="auto">
          <a:xfrm>
            <a:off x="5057775" y="3616325"/>
            <a:ext cx="3263900" cy="349250"/>
            <a:chOff x="3186" y="2188"/>
            <a:chExt cx="2056" cy="220"/>
          </a:xfrm>
        </p:grpSpPr>
        <p:sp>
          <p:nvSpPr>
            <p:cNvPr id="32790" name="Text Box 11"/>
            <p:cNvSpPr txBox="1">
              <a:spLocks noChangeArrowheads="1"/>
            </p:cNvSpPr>
            <p:nvPr/>
          </p:nvSpPr>
          <p:spPr bwMode="auto">
            <a:xfrm>
              <a:off x="3428" y="2188"/>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Vigilancia</a:t>
              </a:r>
              <a:endParaRPr lang="es-ES" sz="1400">
                <a:latin typeface="Soberana Sans Light" pitchFamily="50" charset="0"/>
              </a:endParaRPr>
            </a:p>
          </p:txBody>
        </p:sp>
        <p:sp>
          <p:nvSpPr>
            <p:cNvPr id="32791" name="Text Box 12"/>
            <p:cNvSpPr txBox="1">
              <a:spLocks noChangeArrowheads="1"/>
            </p:cNvSpPr>
            <p:nvPr/>
          </p:nvSpPr>
          <p:spPr bwMode="auto">
            <a:xfrm>
              <a:off x="3186" y="2188"/>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2</a:t>
              </a:r>
              <a:endParaRPr lang="es-ES" sz="1600" i="1" dirty="0">
                <a:solidFill>
                  <a:schemeClr val="bg1"/>
                </a:solidFill>
                <a:latin typeface="Soberana Sans Light" pitchFamily="50" charset="0"/>
              </a:endParaRPr>
            </a:p>
          </p:txBody>
        </p:sp>
      </p:grpSp>
      <p:grpSp>
        <p:nvGrpSpPr>
          <p:cNvPr id="32773" name="Group 13"/>
          <p:cNvGrpSpPr>
            <a:grpSpLocks/>
          </p:cNvGrpSpPr>
          <p:nvPr/>
        </p:nvGrpSpPr>
        <p:grpSpPr bwMode="auto">
          <a:xfrm>
            <a:off x="5057775" y="4087813"/>
            <a:ext cx="3263900" cy="349250"/>
            <a:chOff x="3186" y="2491"/>
            <a:chExt cx="2056" cy="220"/>
          </a:xfrm>
        </p:grpSpPr>
        <p:sp>
          <p:nvSpPr>
            <p:cNvPr id="32788" name="Text Box 14"/>
            <p:cNvSpPr txBox="1">
              <a:spLocks noChangeArrowheads="1"/>
            </p:cNvSpPr>
            <p:nvPr/>
          </p:nvSpPr>
          <p:spPr bwMode="auto">
            <a:xfrm>
              <a:off x="3428" y="2491"/>
              <a:ext cx="1814" cy="220"/>
            </a:xfrm>
            <a:prstGeom prst="rect">
              <a:avLst/>
            </a:prstGeom>
            <a:solidFill>
              <a:srgbClr val="339966">
                <a:alpha val="23137"/>
              </a:srgb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Inspección</a:t>
              </a:r>
              <a:endParaRPr lang="es-ES" sz="1400">
                <a:latin typeface="Soberana Sans Light" pitchFamily="50" charset="0"/>
              </a:endParaRPr>
            </a:p>
          </p:txBody>
        </p:sp>
        <p:sp>
          <p:nvSpPr>
            <p:cNvPr id="32789" name="Text Box 15"/>
            <p:cNvSpPr txBox="1">
              <a:spLocks noChangeArrowheads="1"/>
            </p:cNvSpPr>
            <p:nvPr/>
          </p:nvSpPr>
          <p:spPr bwMode="auto">
            <a:xfrm>
              <a:off x="3186" y="2491"/>
              <a:ext cx="248" cy="220"/>
            </a:xfrm>
            <a:prstGeom prst="rect">
              <a:avLst/>
            </a:prstGeom>
            <a:solidFill>
              <a:srgbClr val="339966">
                <a:alpha val="72940"/>
              </a:srgb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3</a:t>
              </a:r>
              <a:endParaRPr lang="es-ES" sz="1600" i="1" dirty="0">
                <a:solidFill>
                  <a:schemeClr val="bg1"/>
                </a:solidFill>
                <a:latin typeface="Soberana Sans Light" pitchFamily="50" charset="0"/>
              </a:endParaRPr>
            </a:p>
          </p:txBody>
        </p:sp>
      </p:grpSp>
      <p:grpSp>
        <p:nvGrpSpPr>
          <p:cNvPr id="32774" name="Group 16"/>
          <p:cNvGrpSpPr>
            <a:grpSpLocks/>
          </p:cNvGrpSpPr>
          <p:nvPr/>
        </p:nvGrpSpPr>
        <p:grpSpPr bwMode="auto">
          <a:xfrm>
            <a:off x="5048250" y="4560888"/>
            <a:ext cx="3273425" cy="349250"/>
            <a:chOff x="3180" y="2789"/>
            <a:chExt cx="2062" cy="220"/>
          </a:xfrm>
        </p:grpSpPr>
        <p:sp>
          <p:nvSpPr>
            <p:cNvPr id="32786" name="Text Box 17"/>
            <p:cNvSpPr txBox="1">
              <a:spLocks noChangeArrowheads="1"/>
            </p:cNvSpPr>
            <p:nvPr/>
          </p:nvSpPr>
          <p:spPr bwMode="auto">
            <a:xfrm>
              <a:off x="3428" y="2789"/>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Terceros</a:t>
              </a:r>
              <a:endParaRPr lang="es-ES" sz="1400">
                <a:latin typeface="Soberana Sans Light" pitchFamily="50" charset="0"/>
              </a:endParaRPr>
            </a:p>
          </p:txBody>
        </p:sp>
        <p:sp>
          <p:nvSpPr>
            <p:cNvPr id="32787" name="Text Box 18"/>
            <p:cNvSpPr txBox="1">
              <a:spLocks noChangeArrowheads="1"/>
            </p:cNvSpPr>
            <p:nvPr/>
          </p:nvSpPr>
          <p:spPr bwMode="auto">
            <a:xfrm>
              <a:off x="3180" y="2789"/>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4</a:t>
              </a:r>
              <a:endParaRPr lang="es-ES" sz="1600" i="1" dirty="0">
                <a:solidFill>
                  <a:schemeClr val="bg1"/>
                </a:solidFill>
                <a:latin typeface="Soberana Sans Light" pitchFamily="50" charset="0"/>
              </a:endParaRPr>
            </a:p>
          </p:txBody>
        </p:sp>
      </p:grpSp>
      <p:grpSp>
        <p:nvGrpSpPr>
          <p:cNvPr id="32775" name="Group 19"/>
          <p:cNvGrpSpPr>
            <a:grpSpLocks/>
          </p:cNvGrpSpPr>
          <p:nvPr/>
        </p:nvGrpSpPr>
        <p:grpSpPr bwMode="auto">
          <a:xfrm>
            <a:off x="5057775" y="5037138"/>
            <a:ext cx="3263900" cy="349250"/>
            <a:chOff x="3186" y="3119"/>
            <a:chExt cx="2056" cy="220"/>
          </a:xfrm>
        </p:grpSpPr>
        <p:sp>
          <p:nvSpPr>
            <p:cNvPr id="32784" name="Text Box 20"/>
            <p:cNvSpPr txBox="1">
              <a:spLocks noChangeArrowheads="1"/>
            </p:cNvSpPr>
            <p:nvPr/>
          </p:nvSpPr>
          <p:spPr bwMode="auto">
            <a:xfrm>
              <a:off x="3428" y="3119"/>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Inteligencia de Mercado</a:t>
              </a:r>
              <a:endParaRPr lang="es-ES" sz="1400">
                <a:latin typeface="Soberana Sans Light" pitchFamily="50" charset="0"/>
              </a:endParaRPr>
            </a:p>
          </p:txBody>
        </p:sp>
        <p:sp>
          <p:nvSpPr>
            <p:cNvPr id="32785" name="Text Box 21"/>
            <p:cNvSpPr txBox="1">
              <a:spLocks noChangeArrowheads="1"/>
            </p:cNvSpPr>
            <p:nvPr/>
          </p:nvSpPr>
          <p:spPr bwMode="auto">
            <a:xfrm>
              <a:off x="3186" y="3119"/>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5</a:t>
              </a:r>
              <a:endParaRPr lang="es-ES" sz="1600" i="1" dirty="0">
                <a:solidFill>
                  <a:schemeClr val="bg1"/>
                </a:solidFill>
                <a:latin typeface="Soberana Sans Light" pitchFamily="50" charset="0"/>
              </a:endParaRPr>
            </a:p>
          </p:txBody>
        </p:sp>
      </p:grpSp>
      <p:grpSp>
        <p:nvGrpSpPr>
          <p:cNvPr id="32777" name="Group 25"/>
          <p:cNvGrpSpPr>
            <a:grpSpLocks/>
          </p:cNvGrpSpPr>
          <p:nvPr/>
        </p:nvGrpSpPr>
        <p:grpSpPr bwMode="auto">
          <a:xfrm>
            <a:off x="1446213" y="2878138"/>
            <a:ext cx="3419475" cy="1941512"/>
            <a:chOff x="911" y="1813"/>
            <a:chExt cx="2154" cy="1223"/>
          </a:xfrm>
        </p:grpSpPr>
        <p:grpSp>
          <p:nvGrpSpPr>
            <p:cNvPr id="32778" name="Group 26"/>
            <p:cNvGrpSpPr>
              <a:grpSpLocks/>
            </p:cNvGrpSpPr>
            <p:nvPr/>
          </p:nvGrpSpPr>
          <p:grpSpPr bwMode="auto">
            <a:xfrm>
              <a:off x="1872" y="1813"/>
              <a:ext cx="1193" cy="1223"/>
              <a:chOff x="1826" y="2217"/>
              <a:chExt cx="1193" cy="1223"/>
            </a:xfrm>
          </p:grpSpPr>
          <p:sp>
            <p:nvSpPr>
              <p:cNvPr id="32780" name="AutoShape 27"/>
              <p:cNvSpPr>
                <a:spLocks noChangeArrowheads="1"/>
              </p:cNvSpPr>
              <p:nvPr/>
            </p:nvSpPr>
            <p:spPr bwMode="auto">
              <a:xfrm>
                <a:off x="1826" y="2217"/>
                <a:ext cx="1193" cy="1223"/>
              </a:xfrm>
              <a:prstGeom prst="chevron">
                <a:avLst>
                  <a:gd name="adj" fmla="val 25000"/>
                </a:avLst>
              </a:prstGeom>
              <a:solidFill>
                <a:srgbClr val="940000">
                  <a:alpha val="70195"/>
                </a:srgbClr>
              </a:solidFill>
              <a:ln w="12700" algn="ctr">
                <a:solidFill>
                  <a:schemeClr val="bg2"/>
                </a:solidFill>
                <a:miter lim="800000"/>
                <a:headEnd/>
                <a:tailEnd/>
              </a:ln>
            </p:spPr>
            <p:txBody>
              <a:bodyPr wrap="none" anchor="ctr"/>
              <a:lstStyle/>
              <a:p>
                <a:endParaRPr lang="es-MX">
                  <a:latin typeface="Soberana Sans Light" pitchFamily="50" charset="0"/>
                </a:endParaRPr>
              </a:p>
            </p:txBody>
          </p:sp>
          <p:sp>
            <p:nvSpPr>
              <p:cNvPr id="32781" name="Text Box 28"/>
              <p:cNvSpPr txBox="1">
                <a:spLocks noChangeArrowheads="1"/>
              </p:cNvSpPr>
              <p:nvPr/>
            </p:nvSpPr>
            <p:spPr bwMode="auto">
              <a:xfrm>
                <a:off x="2077" y="2665"/>
                <a:ext cx="814" cy="326"/>
              </a:xfrm>
              <a:prstGeom prst="rect">
                <a:avLst/>
              </a:prstGeom>
              <a:noFill/>
              <a:ln w="12700" algn="ctr">
                <a:noFill/>
                <a:miter lim="800000"/>
                <a:headEnd/>
                <a:tailEnd/>
              </a:ln>
            </p:spPr>
            <p:txBody>
              <a:bodyPr wrap="none" anchor="ctr"/>
              <a:lstStyle/>
              <a:p>
                <a:pPr algn="ctr"/>
                <a:r>
                  <a:rPr lang="es-MX" sz="1400">
                    <a:solidFill>
                      <a:schemeClr val="bg1"/>
                    </a:solidFill>
                    <a:latin typeface="Soberana Sans Light" pitchFamily="50" charset="0"/>
                  </a:rPr>
                  <a:t>Criterios de</a:t>
                </a:r>
              </a:p>
              <a:p>
                <a:pPr algn="ctr"/>
                <a:r>
                  <a:rPr lang="es-MX" sz="1400">
                    <a:solidFill>
                      <a:schemeClr val="bg1"/>
                    </a:solidFill>
                    <a:latin typeface="Soberana Sans Light" pitchFamily="50" charset="0"/>
                  </a:rPr>
                  <a:t>Evaluación</a:t>
                </a:r>
                <a:endParaRPr lang="es-ES" sz="1400">
                  <a:solidFill>
                    <a:schemeClr val="bg1"/>
                  </a:solidFill>
                  <a:latin typeface="Soberana Sans Light" pitchFamily="50" charset="0"/>
                </a:endParaRPr>
              </a:p>
            </p:txBody>
          </p:sp>
        </p:grpSp>
        <p:sp>
          <p:nvSpPr>
            <p:cNvPr id="32779" name="AutoShape 29"/>
            <p:cNvSpPr>
              <a:spLocks noChangeArrowheads="1"/>
            </p:cNvSpPr>
            <p:nvPr/>
          </p:nvSpPr>
          <p:spPr bwMode="auto">
            <a:xfrm>
              <a:off x="911" y="1827"/>
              <a:ext cx="1121" cy="1179"/>
            </a:xfrm>
            <a:prstGeom prst="homePlate">
              <a:avLst>
                <a:gd name="adj" fmla="val 25000"/>
              </a:avLst>
            </a:prstGeom>
            <a:solidFill>
              <a:srgbClr val="388294">
                <a:alpha val="30196"/>
              </a:srgbClr>
            </a:solidFill>
            <a:ln w="19050" algn="ctr">
              <a:solidFill>
                <a:schemeClr val="bg2"/>
              </a:solidFill>
              <a:miter lim="800000"/>
              <a:headEnd/>
              <a:tailEnd/>
            </a:ln>
          </p:spPr>
          <p:txBody>
            <a:bodyPr wrap="none" anchor="ctr"/>
            <a:lstStyle/>
            <a:p>
              <a:pPr algn="ctr"/>
              <a:r>
                <a:rPr lang="es-MX" sz="1400" dirty="0">
                  <a:solidFill>
                    <a:srgbClr val="4D4D4D"/>
                  </a:solidFill>
                  <a:latin typeface="Soberana Sans Light" pitchFamily="50" charset="0"/>
                </a:rPr>
                <a:t>Explotación </a:t>
              </a:r>
            </a:p>
            <a:p>
              <a:pPr algn="ctr"/>
              <a:r>
                <a:rPr lang="es-MX" sz="1400" dirty="0">
                  <a:solidFill>
                    <a:srgbClr val="4D4D4D"/>
                  </a:solidFill>
                  <a:latin typeface="Soberana Sans Light" pitchFamily="50" charset="0"/>
                </a:rPr>
                <a:t>de la</a:t>
              </a:r>
            </a:p>
            <a:p>
              <a:pPr algn="ctr"/>
              <a:r>
                <a:rPr lang="es-MX" sz="1400" dirty="0">
                  <a:solidFill>
                    <a:srgbClr val="4D4D4D"/>
                  </a:solidFill>
                  <a:latin typeface="Soberana Sans Light" pitchFamily="50" charset="0"/>
                </a:rPr>
                <a:t>Información</a:t>
              </a:r>
              <a:endParaRPr lang="es-ES" sz="1400" dirty="0">
                <a:solidFill>
                  <a:srgbClr val="4D4D4D"/>
                </a:solidFill>
                <a:latin typeface="Soberana Sans Light" pitchFamily="50" charset="0"/>
              </a:endParaRPr>
            </a:p>
          </p:txBody>
        </p:sp>
      </p:grpSp>
      <p:grpSp>
        <p:nvGrpSpPr>
          <p:cNvPr id="26" name="Group 7"/>
          <p:cNvGrpSpPr>
            <a:grpSpLocks/>
          </p:cNvGrpSpPr>
          <p:nvPr/>
        </p:nvGrpSpPr>
        <p:grpSpPr bwMode="auto">
          <a:xfrm>
            <a:off x="5038725" y="2784301"/>
            <a:ext cx="3273425" cy="716707"/>
            <a:chOff x="3174" y="1479"/>
            <a:chExt cx="2062" cy="220"/>
          </a:xfrm>
        </p:grpSpPr>
        <p:sp>
          <p:nvSpPr>
            <p:cNvPr id="27" name="Text Box 8"/>
            <p:cNvSpPr txBox="1">
              <a:spLocks noChangeArrowheads="1"/>
            </p:cNvSpPr>
            <p:nvPr/>
          </p:nvSpPr>
          <p:spPr bwMode="auto">
            <a:xfrm>
              <a:off x="3422" y="1479"/>
              <a:ext cx="1814" cy="220"/>
            </a:xfrm>
            <a:prstGeom prst="rect">
              <a:avLst/>
            </a:prstGeom>
            <a:solidFill>
              <a:schemeClr val="folHlink">
                <a:alpha val="23137"/>
              </a:schemeClr>
            </a:solidFill>
            <a:ln w="12700">
              <a:solidFill>
                <a:srgbClr val="B2B2B2"/>
              </a:solidFill>
              <a:miter lim="800000"/>
              <a:headEnd/>
              <a:tailEnd/>
            </a:ln>
          </p:spPr>
          <p:txBody>
            <a:bodyPr wrap="none" anchor="ctr"/>
            <a:lstStyle/>
            <a:p>
              <a:pPr algn="just"/>
              <a:r>
                <a:rPr lang="es-MX" sz="1400" dirty="0">
                  <a:latin typeface="Soberana Sans Light" pitchFamily="50" charset="0"/>
                </a:rPr>
                <a:t>Pruebas </a:t>
              </a:r>
              <a:r>
                <a:rPr lang="es-MX" sz="1400" dirty="0" smtClean="0">
                  <a:latin typeface="Soberana Sans Light" pitchFamily="50" charset="0"/>
                </a:rPr>
                <a:t>Relevantes, Indicadores</a:t>
              </a:r>
            </a:p>
            <a:p>
              <a:pPr algn="just"/>
              <a:r>
                <a:rPr lang="es-MX" sz="1400" dirty="0" smtClean="0">
                  <a:latin typeface="Soberana Sans Light" pitchFamily="50" charset="0"/>
                </a:rPr>
                <a:t> Financieros, Técnicos y de</a:t>
              </a:r>
            </a:p>
            <a:p>
              <a:pPr algn="just"/>
              <a:r>
                <a:rPr lang="es-MX" sz="1400" dirty="0" smtClean="0">
                  <a:latin typeface="Soberana Sans Light" pitchFamily="50" charset="0"/>
                </a:rPr>
                <a:t> Reaseguro</a:t>
              </a:r>
              <a:endParaRPr lang="es-ES" sz="1400" dirty="0">
                <a:latin typeface="Soberana Sans Light" pitchFamily="50" charset="0"/>
              </a:endParaRPr>
            </a:p>
          </p:txBody>
        </p:sp>
        <p:sp>
          <p:nvSpPr>
            <p:cNvPr id="28" name="Text Box 9"/>
            <p:cNvSpPr txBox="1">
              <a:spLocks noChangeArrowheads="1"/>
            </p:cNvSpPr>
            <p:nvPr/>
          </p:nvSpPr>
          <p:spPr bwMode="auto">
            <a:xfrm>
              <a:off x="3174" y="1479"/>
              <a:ext cx="248" cy="104"/>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a:solidFill>
                    <a:schemeClr val="bg1"/>
                  </a:solidFill>
                  <a:latin typeface="Soberana Sans Light" pitchFamily="50" charset="0"/>
                </a:rPr>
                <a:t>1</a:t>
              </a:r>
              <a:endParaRPr lang="es-ES" sz="1600" i="1">
                <a:solidFill>
                  <a:schemeClr val="bg1"/>
                </a:solidFill>
                <a:latin typeface="Soberana Sans Light" pitchFamily="50" charset="0"/>
              </a:endParaRPr>
            </a:p>
          </p:txBody>
        </p:sp>
      </p:grpSp>
    </p:spTree>
    <p:extLst>
      <p:ext uri="{BB962C8B-B14F-4D97-AF65-F5344CB8AC3E}">
        <p14:creationId xmlns:p14="http://schemas.microsoft.com/office/powerpoint/2010/main" val="3790208142"/>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Opinión de Inspección</a:t>
            </a:r>
            <a:endParaRPr lang="es-ES" sz="1800" dirty="0" smtClean="0"/>
          </a:p>
        </p:txBody>
      </p:sp>
      <p:sp>
        <p:nvSpPr>
          <p:cNvPr id="33795" name="Rectangle 5"/>
          <p:cNvSpPr>
            <a:spLocks noGrp="1" noChangeArrowheads="1"/>
          </p:cNvSpPr>
          <p:nvPr>
            <p:ph type="body" idx="1"/>
          </p:nvPr>
        </p:nvSpPr>
        <p:spPr/>
        <p:txBody>
          <a:bodyPr>
            <a:normAutofit/>
          </a:bodyPr>
          <a:lstStyle/>
          <a:p>
            <a:pPr eaLnBrk="1" hangingPunct="1"/>
            <a:r>
              <a:rPr lang="es-ES" sz="1600" dirty="0" smtClean="0">
                <a:solidFill>
                  <a:srgbClr val="4F5477"/>
                </a:solidFill>
                <a:latin typeface="Soberana Sans Light" pitchFamily="50" charset="0"/>
              </a:rPr>
              <a:t>Revisión in situ de una o más áreas de inspección:</a:t>
            </a:r>
            <a:r>
              <a:rPr lang="es-ES" sz="1600" dirty="0" smtClean="0">
                <a:latin typeface="Soberana Sans Light" pitchFamily="50" charset="0"/>
              </a:rPr>
              <a:t> </a:t>
            </a:r>
            <a:r>
              <a:rPr lang="es-MX" sz="1600" dirty="0" smtClean="0">
                <a:latin typeface="Soberana Sans Light" pitchFamily="50" charset="0"/>
                <a:hlinkClick r:id="rId3" action="ppaction://hlinkfile"/>
              </a:rPr>
              <a:t>financiera</a:t>
            </a:r>
            <a:r>
              <a:rPr lang="es-ES" sz="1600" dirty="0" smtClean="0">
                <a:latin typeface="Soberana Sans Light" pitchFamily="50" charset="0"/>
              </a:rPr>
              <a:t>, </a:t>
            </a:r>
            <a:r>
              <a:rPr lang="es-MX" sz="1600" dirty="0" smtClean="0">
                <a:latin typeface="Soberana Sans Light" pitchFamily="50" charset="0"/>
                <a:hlinkClick r:id="rId4" action="ppaction://hlinkfile"/>
              </a:rPr>
              <a:t>técnico-actuarial </a:t>
            </a:r>
            <a:r>
              <a:rPr lang="es-ES" sz="1600" dirty="0" smtClean="0">
                <a:latin typeface="Soberana Sans Light" pitchFamily="50" charset="0"/>
              </a:rPr>
              <a:t>o de </a:t>
            </a:r>
            <a:r>
              <a:rPr lang="es-MX" sz="1600" dirty="0" smtClean="0">
                <a:latin typeface="Soberana Sans Light" pitchFamily="50" charset="0"/>
                <a:hlinkClick r:id="rId5" action="ppaction://hlinkfile"/>
              </a:rPr>
              <a:t>reaseguro</a:t>
            </a:r>
            <a:r>
              <a:rPr lang="es-ES" sz="1600" dirty="0" smtClean="0">
                <a:latin typeface="Soberana Sans Light" pitchFamily="50" charset="0"/>
              </a:rPr>
              <a:t>.</a:t>
            </a:r>
          </a:p>
          <a:p>
            <a:pPr eaLnBrk="1" hangingPunct="1"/>
            <a:endParaRPr lang="es-ES" sz="1600" dirty="0" smtClean="0">
              <a:latin typeface="Soberana Sans Light" pitchFamily="50" charset="0"/>
            </a:endParaRPr>
          </a:p>
          <a:p>
            <a:pPr lvl="2" algn="l" eaLnBrk="1" hangingPunct="1"/>
            <a:r>
              <a:rPr lang="es-MX" dirty="0" smtClean="0">
                <a:solidFill>
                  <a:srgbClr val="4F5477"/>
                </a:solidFill>
                <a:latin typeface="Soberana Sans Light" pitchFamily="50" charset="0"/>
              </a:rPr>
              <a:t>Programa de Visitas Ordinarias, aprobado por Junta de Gobierno.</a:t>
            </a:r>
          </a:p>
          <a:p>
            <a:pPr lvl="2" algn="l" eaLnBrk="1" hangingPunct="1"/>
            <a:r>
              <a:rPr lang="es-MX" dirty="0" smtClean="0">
                <a:solidFill>
                  <a:srgbClr val="4F5477"/>
                </a:solidFill>
                <a:latin typeface="Soberana Sans Light" pitchFamily="50" charset="0"/>
              </a:rPr>
              <a:t>Visitas de Inspección Especiales, para en su caso examinar y corregir situaciones especiales.</a:t>
            </a:r>
          </a:p>
          <a:p>
            <a:pPr lvl="2" eaLnBrk="1" hangingPunct="1"/>
            <a:r>
              <a:rPr lang="es-MX" dirty="0" smtClean="0">
                <a:solidFill>
                  <a:srgbClr val="4F5477"/>
                </a:solidFill>
                <a:latin typeface="Soberana Sans Light" pitchFamily="50" charset="0"/>
              </a:rPr>
              <a:t>Visitas de Inspección de Investigación.</a:t>
            </a:r>
          </a:p>
          <a:p>
            <a:pPr lvl="1" eaLnBrk="1" hangingPunct="1"/>
            <a:endParaRPr lang="es-MX" dirty="0" smtClean="0">
              <a:latin typeface="Soberana Sans Light" pitchFamily="50" charset="0"/>
            </a:endParaRPr>
          </a:p>
          <a:p>
            <a:pPr eaLnBrk="1" hangingPunct="1"/>
            <a:r>
              <a:rPr lang="es-MX" sz="1600" dirty="0" smtClean="0">
                <a:solidFill>
                  <a:srgbClr val="4F5477"/>
                </a:solidFill>
                <a:latin typeface="Soberana Sans Light" pitchFamily="50" charset="0"/>
              </a:rPr>
              <a:t>Adicionalmente, se elabora una </a:t>
            </a:r>
            <a:r>
              <a:rPr lang="es-MX" sz="1600" dirty="0" smtClean="0">
                <a:latin typeface="Soberana Sans Light" pitchFamily="50" charset="0"/>
                <a:hlinkClick r:id="rId6" action="ppaction://hlinkfile"/>
              </a:rPr>
              <a:t>Opinión Global de Inspección</a:t>
            </a:r>
            <a:r>
              <a:rPr lang="es-MX" sz="1600" dirty="0" smtClean="0">
                <a:solidFill>
                  <a:srgbClr val="4F5477"/>
                </a:solidFill>
                <a:latin typeface="Soberana Sans Light" pitchFamily="50" charset="0"/>
              </a:rPr>
              <a:t>, con los resultados más relevantes detectados por cada una de las áreas.</a:t>
            </a:r>
          </a:p>
          <a:p>
            <a:pPr lvl="1" eaLnBrk="1" hangingPunct="1"/>
            <a:endParaRPr lang="es-MX" dirty="0" smtClean="0">
              <a:latin typeface="Soberana Sans Light" pitchFamily="50" charset="0"/>
            </a:endParaRPr>
          </a:p>
        </p:txBody>
      </p:sp>
    </p:spTree>
    <p:extLst>
      <p:ext uri="{BB962C8B-B14F-4D97-AF65-F5344CB8AC3E}">
        <p14:creationId xmlns:p14="http://schemas.microsoft.com/office/powerpoint/2010/main" val="3926731363"/>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Opinión de Terceros</a:t>
            </a:r>
            <a:endParaRPr lang="es-ES" sz="1800" dirty="0" smtClean="0"/>
          </a:p>
        </p:txBody>
      </p:sp>
      <p:grpSp>
        <p:nvGrpSpPr>
          <p:cNvPr id="34820" name="Group 10"/>
          <p:cNvGrpSpPr>
            <a:grpSpLocks/>
          </p:cNvGrpSpPr>
          <p:nvPr/>
        </p:nvGrpSpPr>
        <p:grpSpPr bwMode="auto">
          <a:xfrm>
            <a:off x="5057775" y="3616325"/>
            <a:ext cx="3263900" cy="349250"/>
            <a:chOff x="3186" y="2188"/>
            <a:chExt cx="2056" cy="220"/>
          </a:xfrm>
        </p:grpSpPr>
        <p:sp>
          <p:nvSpPr>
            <p:cNvPr id="34838" name="Text Box 11"/>
            <p:cNvSpPr txBox="1">
              <a:spLocks noChangeArrowheads="1"/>
            </p:cNvSpPr>
            <p:nvPr/>
          </p:nvSpPr>
          <p:spPr bwMode="auto">
            <a:xfrm>
              <a:off x="3428" y="2188"/>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Vigilancia</a:t>
              </a:r>
              <a:endParaRPr lang="es-ES" sz="1400">
                <a:latin typeface="Soberana Sans Light" pitchFamily="50" charset="0"/>
              </a:endParaRPr>
            </a:p>
          </p:txBody>
        </p:sp>
        <p:sp>
          <p:nvSpPr>
            <p:cNvPr id="34839" name="Text Box 12"/>
            <p:cNvSpPr txBox="1">
              <a:spLocks noChangeArrowheads="1"/>
            </p:cNvSpPr>
            <p:nvPr/>
          </p:nvSpPr>
          <p:spPr bwMode="auto">
            <a:xfrm>
              <a:off x="3186" y="2188"/>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2</a:t>
              </a:r>
              <a:endParaRPr lang="es-ES" sz="1600" i="1" dirty="0">
                <a:solidFill>
                  <a:schemeClr val="bg1"/>
                </a:solidFill>
                <a:latin typeface="Soberana Sans Light" pitchFamily="50" charset="0"/>
              </a:endParaRPr>
            </a:p>
          </p:txBody>
        </p:sp>
      </p:grpSp>
      <p:grpSp>
        <p:nvGrpSpPr>
          <p:cNvPr id="34821" name="Group 13"/>
          <p:cNvGrpSpPr>
            <a:grpSpLocks/>
          </p:cNvGrpSpPr>
          <p:nvPr/>
        </p:nvGrpSpPr>
        <p:grpSpPr bwMode="auto">
          <a:xfrm>
            <a:off x="5057775" y="4087813"/>
            <a:ext cx="3263900" cy="349250"/>
            <a:chOff x="3186" y="2491"/>
            <a:chExt cx="2056" cy="220"/>
          </a:xfrm>
        </p:grpSpPr>
        <p:sp>
          <p:nvSpPr>
            <p:cNvPr id="34836" name="Text Box 14"/>
            <p:cNvSpPr txBox="1">
              <a:spLocks noChangeArrowheads="1"/>
            </p:cNvSpPr>
            <p:nvPr/>
          </p:nvSpPr>
          <p:spPr bwMode="auto">
            <a:xfrm>
              <a:off x="3428" y="2491"/>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Inspección</a:t>
              </a:r>
              <a:endParaRPr lang="es-ES" sz="1400">
                <a:latin typeface="Soberana Sans Light" pitchFamily="50" charset="0"/>
              </a:endParaRPr>
            </a:p>
          </p:txBody>
        </p:sp>
        <p:sp>
          <p:nvSpPr>
            <p:cNvPr id="34837" name="Text Box 15"/>
            <p:cNvSpPr txBox="1">
              <a:spLocks noChangeArrowheads="1"/>
            </p:cNvSpPr>
            <p:nvPr/>
          </p:nvSpPr>
          <p:spPr bwMode="auto">
            <a:xfrm>
              <a:off x="3186" y="2491"/>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3</a:t>
              </a:r>
              <a:endParaRPr lang="es-ES" sz="1600" i="1" dirty="0">
                <a:solidFill>
                  <a:schemeClr val="bg1"/>
                </a:solidFill>
                <a:latin typeface="Soberana Sans Light" pitchFamily="50" charset="0"/>
              </a:endParaRPr>
            </a:p>
          </p:txBody>
        </p:sp>
      </p:grpSp>
      <p:grpSp>
        <p:nvGrpSpPr>
          <p:cNvPr id="34822" name="Group 16"/>
          <p:cNvGrpSpPr>
            <a:grpSpLocks/>
          </p:cNvGrpSpPr>
          <p:nvPr/>
        </p:nvGrpSpPr>
        <p:grpSpPr bwMode="auto">
          <a:xfrm>
            <a:off x="5048250" y="4560888"/>
            <a:ext cx="3273425" cy="349250"/>
            <a:chOff x="3180" y="2789"/>
            <a:chExt cx="2062" cy="220"/>
          </a:xfrm>
        </p:grpSpPr>
        <p:sp>
          <p:nvSpPr>
            <p:cNvPr id="34834" name="Text Box 17"/>
            <p:cNvSpPr txBox="1">
              <a:spLocks noChangeArrowheads="1"/>
            </p:cNvSpPr>
            <p:nvPr/>
          </p:nvSpPr>
          <p:spPr bwMode="auto">
            <a:xfrm>
              <a:off x="3428" y="2789"/>
              <a:ext cx="1814" cy="220"/>
            </a:xfrm>
            <a:prstGeom prst="rect">
              <a:avLst/>
            </a:prstGeom>
            <a:solidFill>
              <a:srgbClr val="339966">
                <a:alpha val="23137"/>
              </a:srgb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Terceros</a:t>
              </a:r>
              <a:endParaRPr lang="es-ES" sz="1400">
                <a:latin typeface="Soberana Sans Light" pitchFamily="50" charset="0"/>
              </a:endParaRPr>
            </a:p>
          </p:txBody>
        </p:sp>
        <p:sp>
          <p:nvSpPr>
            <p:cNvPr id="34835" name="Text Box 18"/>
            <p:cNvSpPr txBox="1">
              <a:spLocks noChangeArrowheads="1"/>
            </p:cNvSpPr>
            <p:nvPr/>
          </p:nvSpPr>
          <p:spPr bwMode="auto">
            <a:xfrm>
              <a:off x="3180" y="2789"/>
              <a:ext cx="248" cy="220"/>
            </a:xfrm>
            <a:prstGeom prst="rect">
              <a:avLst/>
            </a:prstGeom>
            <a:solidFill>
              <a:srgbClr val="339966">
                <a:alpha val="72940"/>
              </a:srgb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4</a:t>
              </a:r>
              <a:endParaRPr lang="es-ES" sz="1600" i="1" dirty="0">
                <a:solidFill>
                  <a:schemeClr val="bg1"/>
                </a:solidFill>
                <a:latin typeface="Soberana Sans Light" pitchFamily="50" charset="0"/>
              </a:endParaRPr>
            </a:p>
          </p:txBody>
        </p:sp>
      </p:grpSp>
      <p:grpSp>
        <p:nvGrpSpPr>
          <p:cNvPr id="34823" name="Group 19"/>
          <p:cNvGrpSpPr>
            <a:grpSpLocks/>
          </p:cNvGrpSpPr>
          <p:nvPr/>
        </p:nvGrpSpPr>
        <p:grpSpPr bwMode="auto">
          <a:xfrm>
            <a:off x="5057775" y="5037138"/>
            <a:ext cx="3263900" cy="349250"/>
            <a:chOff x="3186" y="3119"/>
            <a:chExt cx="2056" cy="220"/>
          </a:xfrm>
        </p:grpSpPr>
        <p:sp>
          <p:nvSpPr>
            <p:cNvPr id="34832" name="Text Box 20"/>
            <p:cNvSpPr txBox="1">
              <a:spLocks noChangeArrowheads="1"/>
            </p:cNvSpPr>
            <p:nvPr/>
          </p:nvSpPr>
          <p:spPr bwMode="auto">
            <a:xfrm>
              <a:off x="3428" y="3119"/>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Inteligencia de Mercado</a:t>
              </a:r>
              <a:endParaRPr lang="es-ES" sz="1400">
                <a:latin typeface="Soberana Sans Light" pitchFamily="50" charset="0"/>
              </a:endParaRPr>
            </a:p>
          </p:txBody>
        </p:sp>
        <p:sp>
          <p:nvSpPr>
            <p:cNvPr id="34833" name="Text Box 21"/>
            <p:cNvSpPr txBox="1">
              <a:spLocks noChangeArrowheads="1"/>
            </p:cNvSpPr>
            <p:nvPr/>
          </p:nvSpPr>
          <p:spPr bwMode="auto">
            <a:xfrm>
              <a:off x="3186" y="3119"/>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5</a:t>
              </a:r>
              <a:endParaRPr lang="es-ES" sz="1600" i="1" dirty="0">
                <a:solidFill>
                  <a:schemeClr val="bg1"/>
                </a:solidFill>
                <a:latin typeface="Soberana Sans Light" pitchFamily="50" charset="0"/>
              </a:endParaRPr>
            </a:p>
          </p:txBody>
        </p:sp>
      </p:grpSp>
      <p:grpSp>
        <p:nvGrpSpPr>
          <p:cNvPr id="34825" name="Group 25"/>
          <p:cNvGrpSpPr>
            <a:grpSpLocks/>
          </p:cNvGrpSpPr>
          <p:nvPr/>
        </p:nvGrpSpPr>
        <p:grpSpPr bwMode="auto">
          <a:xfrm>
            <a:off x="1446213" y="2878138"/>
            <a:ext cx="3419475" cy="1941512"/>
            <a:chOff x="911" y="1813"/>
            <a:chExt cx="2154" cy="1223"/>
          </a:xfrm>
        </p:grpSpPr>
        <p:grpSp>
          <p:nvGrpSpPr>
            <p:cNvPr id="34826" name="Group 26"/>
            <p:cNvGrpSpPr>
              <a:grpSpLocks/>
            </p:cNvGrpSpPr>
            <p:nvPr/>
          </p:nvGrpSpPr>
          <p:grpSpPr bwMode="auto">
            <a:xfrm>
              <a:off x="1872" y="1813"/>
              <a:ext cx="1193" cy="1223"/>
              <a:chOff x="1826" y="2217"/>
              <a:chExt cx="1193" cy="1223"/>
            </a:xfrm>
          </p:grpSpPr>
          <p:sp>
            <p:nvSpPr>
              <p:cNvPr id="34828" name="AutoShape 27"/>
              <p:cNvSpPr>
                <a:spLocks noChangeArrowheads="1"/>
              </p:cNvSpPr>
              <p:nvPr/>
            </p:nvSpPr>
            <p:spPr bwMode="auto">
              <a:xfrm>
                <a:off x="1826" y="2217"/>
                <a:ext cx="1193" cy="1223"/>
              </a:xfrm>
              <a:prstGeom prst="chevron">
                <a:avLst>
                  <a:gd name="adj" fmla="val 25000"/>
                </a:avLst>
              </a:prstGeom>
              <a:solidFill>
                <a:srgbClr val="940000">
                  <a:alpha val="70195"/>
                </a:srgbClr>
              </a:solidFill>
              <a:ln w="12700" algn="ctr">
                <a:solidFill>
                  <a:schemeClr val="bg2"/>
                </a:solidFill>
                <a:miter lim="800000"/>
                <a:headEnd/>
                <a:tailEnd/>
              </a:ln>
            </p:spPr>
            <p:txBody>
              <a:bodyPr wrap="none" anchor="ctr"/>
              <a:lstStyle/>
              <a:p>
                <a:endParaRPr lang="es-MX">
                  <a:latin typeface="Soberana Sans Light" pitchFamily="50" charset="0"/>
                </a:endParaRPr>
              </a:p>
            </p:txBody>
          </p:sp>
          <p:sp>
            <p:nvSpPr>
              <p:cNvPr id="34829" name="Text Box 28"/>
              <p:cNvSpPr txBox="1">
                <a:spLocks noChangeArrowheads="1"/>
              </p:cNvSpPr>
              <p:nvPr/>
            </p:nvSpPr>
            <p:spPr bwMode="auto">
              <a:xfrm>
                <a:off x="2077" y="2665"/>
                <a:ext cx="814" cy="326"/>
              </a:xfrm>
              <a:prstGeom prst="rect">
                <a:avLst/>
              </a:prstGeom>
              <a:noFill/>
              <a:ln w="12700" algn="ctr">
                <a:noFill/>
                <a:miter lim="800000"/>
                <a:headEnd/>
                <a:tailEnd/>
              </a:ln>
            </p:spPr>
            <p:txBody>
              <a:bodyPr wrap="none" anchor="ctr"/>
              <a:lstStyle/>
              <a:p>
                <a:pPr algn="ctr"/>
                <a:r>
                  <a:rPr lang="es-MX" sz="1400">
                    <a:solidFill>
                      <a:schemeClr val="bg1"/>
                    </a:solidFill>
                    <a:latin typeface="Soberana Sans Light" pitchFamily="50" charset="0"/>
                  </a:rPr>
                  <a:t>Criterios de</a:t>
                </a:r>
              </a:p>
              <a:p>
                <a:pPr algn="ctr"/>
                <a:r>
                  <a:rPr lang="es-MX" sz="1400">
                    <a:solidFill>
                      <a:schemeClr val="bg1"/>
                    </a:solidFill>
                    <a:latin typeface="Soberana Sans Light" pitchFamily="50" charset="0"/>
                  </a:rPr>
                  <a:t>Evaluación</a:t>
                </a:r>
                <a:endParaRPr lang="es-ES" sz="1400">
                  <a:solidFill>
                    <a:schemeClr val="bg1"/>
                  </a:solidFill>
                  <a:latin typeface="Soberana Sans Light" pitchFamily="50" charset="0"/>
                </a:endParaRPr>
              </a:p>
            </p:txBody>
          </p:sp>
        </p:grpSp>
        <p:sp>
          <p:nvSpPr>
            <p:cNvPr id="34827" name="AutoShape 29"/>
            <p:cNvSpPr>
              <a:spLocks noChangeArrowheads="1"/>
            </p:cNvSpPr>
            <p:nvPr/>
          </p:nvSpPr>
          <p:spPr bwMode="auto">
            <a:xfrm>
              <a:off x="911" y="1827"/>
              <a:ext cx="1121" cy="1179"/>
            </a:xfrm>
            <a:prstGeom prst="homePlate">
              <a:avLst>
                <a:gd name="adj" fmla="val 25000"/>
              </a:avLst>
            </a:prstGeom>
            <a:solidFill>
              <a:srgbClr val="388294">
                <a:alpha val="30196"/>
              </a:srgbClr>
            </a:solidFill>
            <a:ln w="19050" algn="ctr">
              <a:solidFill>
                <a:schemeClr val="bg2"/>
              </a:solidFill>
              <a:miter lim="800000"/>
              <a:headEnd/>
              <a:tailEnd/>
            </a:ln>
          </p:spPr>
          <p:txBody>
            <a:bodyPr wrap="none" anchor="ctr"/>
            <a:lstStyle/>
            <a:p>
              <a:pPr algn="ctr"/>
              <a:r>
                <a:rPr lang="es-MX" sz="1400" dirty="0">
                  <a:solidFill>
                    <a:srgbClr val="4D4D4D"/>
                  </a:solidFill>
                  <a:latin typeface="Soberana Sans Light" pitchFamily="50" charset="0"/>
                </a:rPr>
                <a:t>Explotación </a:t>
              </a:r>
            </a:p>
            <a:p>
              <a:pPr algn="ctr"/>
              <a:r>
                <a:rPr lang="es-MX" sz="1400" dirty="0">
                  <a:solidFill>
                    <a:srgbClr val="4D4D4D"/>
                  </a:solidFill>
                  <a:latin typeface="Soberana Sans Light" pitchFamily="50" charset="0"/>
                </a:rPr>
                <a:t>de la</a:t>
              </a:r>
            </a:p>
            <a:p>
              <a:pPr algn="ctr"/>
              <a:r>
                <a:rPr lang="es-MX" sz="1400" dirty="0">
                  <a:solidFill>
                    <a:srgbClr val="4D4D4D"/>
                  </a:solidFill>
                  <a:latin typeface="Soberana Sans Light" pitchFamily="50" charset="0"/>
                </a:rPr>
                <a:t>Información</a:t>
              </a:r>
              <a:endParaRPr lang="es-ES" sz="1400" dirty="0">
                <a:solidFill>
                  <a:srgbClr val="4D4D4D"/>
                </a:solidFill>
                <a:latin typeface="Soberana Sans Light" pitchFamily="50" charset="0"/>
              </a:endParaRPr>
            </a:p>
          </p:txBody>
        </p:sp>
      </p:grpSp>
      <p:grpSp>
        <p:nvGrpSpPr>
          <p:cNvPr id="26" name="Group 7"/>
          <p:cNvGrpSpPr>
            <a:grpSpLocks/>
          </p:cNvGrpSpPr>
          <p:nvPr/>
        </p:nvGrpSpPr>
        <p:grpSpPr bwMode="auto">
          <a:xfrm>
            <a:off x="5038725" y="2784301"/>
            <a:ext cx="3273425" cy="716707"/>
            <a:chOff x="3174" y="1479"/>
            <a:chExt cx="2062" cy="220"/>
          </a:xfrm>
        </p:grpSpPr>
        <p:sp>
          <p:nvSpPr>
            <p:cNvPr id="27" name="Text Box 8"/>
            <p:cNvSpPr txBox="1">
              <a:spLocks noChangeArrowheads="1"/>
            </p:cNvSpPr>
            <p:nvPr/>
          </p:nvSpPr>
          <p:spPr bwMode="auto">
            <a:xfrm>
              <a:off x="3422" y="1479"/>
              <a:ext cx="1814" cy="220"/>
            </a:xfrm>
            <a:prstGeom prst="rect">
              <a:avLst/>
            </a:prstGeom>
            <a:solidFill>
              <a:schemeClr val="folHlink">
                <a:alpha val="23137"/>
              </a:schemeClr>
            </a:solidFill>
            <a:ln w="12700">
              <a:solidFill>
                <a:srgbClr val="B2B2B2"/>
              </a:solidFill>
              <a:miter lim="800000"/>
              <a:headEnd/>
              <a:tailEnd/>
            </a:ln>
          </p:spPr>
          <p:txBody>
            <a:bodyPr wrap="none" anchor="ctr"/>
            <a:lstStyle/>
            <a:p>
              <a:pPr algn="just"/>
              <a:r>
                <a:rPr lang="es-MX" sz="1400" dirty="0">
                  <a:latin typeface="Soberana Sans Light" pitchFamily="50" charset="0"/>
                </a:rPr>
                <a:t>Pruebas </a:t>
              </a:r>
              <a:r>
                <a:rPr lang="es-MX" sz="1400" dirty="0" smtClean="0">
                  <a:latin typeface="Soberana Sans Light" pitchFamily="50" charset="0"/>
                </a:rPr>
                <a:t>Relevantes, Indicadores</a:t>
              </a:r>
            </a:p>
            <a:p>
              <a:pPr algn="just"/>
              <a:r>
                <a:rPr lang="es-MX" sz="1400" dirty="0" smtClean="0">
                  <a:latin typeface="Soberana Sans Light" pitchFamily="50" charset="0"/>
                </a:rPr>
                <a:t> Financieros, Técnicos y de</a:t>
              </a:r>
            </a:p>
            <a:p>
              <a:pPr algn="just"/>
              <a:r>
                <a:rPr lang="es-MX" sz="1400" dirty="0" smtClean="0">
                  <a:latin typeface="Soberana Sans Light" pitchFamily="50" charset="0"/>
                </a:rPr>
                <a:t> Reaseguro</a:t>
              </a:r>
              <a:endParaRPr lang="es-ES" sz="1400" dirty="0">
                <a:latin typeface="Soberana Sans Light" pitchFamily="50" charset="0"/>
              </a:endParaRPr>
            </a:p>
          </p:txBody>
        </p:sp>
        <p:sp>
          <p:nvSpPr>
            <p:cNvPr id="28" name="Text Box 9"/>
            <p:cNvSpPr txBox="1">
              <a:spLocks noChangeArrowheads="1"/>
            </p:cNvSpPr>
            <p:nvPr/>
          </p:nvSpPr>
          <p:spPr bwMode="auto">
            <a:xfrm>
              <a:off x="3174" y="1479"/>
              <a:ext cx="248" cy="104"/>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a:solidFill>
                    <a:schemeClr val="bg1"/>
                  </a:solidFill>
                  <a:latin typeface="Soberana Sans Light" pitchFamily="50" charset="0"/>
                </a:rPr>
                <a:t>1</a:t>
              </a:r>
              <a:endParaRPr lang="es-ES" sz="1600" i="1">
                <a:solidFill>
                  <a:schemeClr val="bg1"/>
                </a:solidFill>
                <a:latin typeface="Soberana Sans Light" pitchFamily="50" charset="0"/>
              </a:endParaRPr>
            </a:p>
          </p:txBody>
        </p:sp>
      </p:grpSp>
    </p:spTree>
    <p:extLst>
      <p:ext uri="{BB962C8B-B14F-4D97-AF65-F5344CB8AC3E}">
        <p14:creationId xmlns:p14="http://schemas.microsoft.com/office/powerpoint/2010/main" val="3293629119"/>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Opinión de Terceros</a:t>
            </a:r>
            <a:endParaRPr lang="es-ES" sz="1800" dirty="0" smtClean="0"/>
          </a:p>
        </p:txBody>
      </p:sp>
      <p:sp>
        <p:nvSpPr>
          <p:cNvPr id="35843" name="Rectangle 5"/>
          <p:cNvSpPr>
            <a:spLocks noGrp="1" noChangeArrowheads="1"/>
          </p:cNvSpPr>
          <p:nvPr>
            <p:ph type="body" idx="1"/>
          </p:nvPr>
        </p:nvSpPr>
        <p:spPr/>
        <p:txBody>
          <a:bodyPr>
            <a:normAutofit/>
          </a:bodyPr>
          <a:lstStyle/>
          <a:p>
            <a:pPr eaLnBrk="1" hangingPunct="1"/>
            <a:r>
              <a:rPr lang="es-ES" sz="1600" dirty="0" smtClean="0">
                <a:solidFill>
                  <a:srgbClr val="4F5477"/>
                </a:solidFill>
                <a:latin typeface="Soberana Sans Light" pitchFamily="50" charset="0"/>
              </a:rPr>
              <a:t>Análisis de información proporcionada por </a:t>
            </a:r>
            <a:r>
              <a:rPr lang="es-MX" sz="1600" dirty="0" smtClean="0">
                <a:solidFill>
                  <a:srgbClr val="4F5477"/>
                </a:solidFill>
                <a:latin typeface="Soberana Sans Light" pitchFamily="50" charset="0"/>
                <a:hlinkClick r:id="rId3" action="ppaction://hlinkfile"/>
              </a:rPr>
              <a:t>terceros independientes</a:t>
            </a:r>
            <a:r>
              <a:rPr lang="es-ES" sz="1600" dirty="0" smtClean="0">
                <a:solidFill>
                  <a:srgbClr val="4F5477"/>
                </a:solidFill>
                <a:latin typeface="Soberana Sans Light" pitchFamily="50" charset="0"/>
              </a:rPr>
              <a:t> que coadyuvan a la supervisión:</a:t>
            </a:r>
          </a:p>
          <a:p>
            <a:pPr eaLnBrk="1" hangingPunct="1"/>
            <a:endParaRPr lang="es-ES" sz="1600" dirty="0" smtClean="0">
              <a:solidFill>
                <a:srgbClr val="4F5477"/>
              </a:solidFill>
              <a:latin typeface="Soberana Sans Light" pitchFamily="50" charset="0"/>
            </a:endParaRPr>
          </a:p>
          <a:p>
            <a:pPr lvl="1" eaLnBrk="1" hangingPunct="1"/>
            <a:r>
              <a:rPr lang="es-MX" dirty="0" smtClean="0">
                <a:solidFill>
                  <a:srgbClr val="4F5477"/>
                </a:solidFill>
                <a:latin typeface="Soberana Sans Light" pitchFamily="50" charset="0"/>
              </a:rPr>
              <a:t>Auditores Externos Financieros</a:t>
            </a:r>
          </a:p>
          <a:p>
            <a:pPr lvl="1" eaLnBrk="1" hangingPunct="1"/>
            <a:r>
              <a:rPr lang="es-MX" dirty="0" smtClean="0">
                <a:solidFill>
                  <a:srgbClr val="4F5477"/>
                </a:solidFill>
                <a:latin typeface="Soberana Sans Light" pitchFamily="50" charset="0"/>
              </a:rPr>
              <a:t>Auditores Externos Actuariales</a:t>
            </a:r>
          </a:p>
          <a:p>
            <a:pPr lvl="1" eaLnBrk="1" hangingPunct="1"/>
            <a:r>
              <a:rPr lang="es-MX" dirty="0" smtClean="0">
                <a:solidFill>
                  <a:srgbClr val="4F5477"/>
                </a:solidFill>
                <a:latin typeface="Soberana Sans Light" pitchFamily="50" charset="0"/>
              </a:rPr>
              <a:t>Contralores Normativos</a:t>
            </a:r>
          </a:p>
          <a:p>
            <a:pPr lvl="1" eaLnBrk="1" hangingPunct="1"/>
            <a:r>
              <a:rPr lang="es-MX" dirty="0" smtClean="0">
                <a:solidFill>
                  <a:srgbClr val="4F5477"/>
                </a:solidFill>
                <a:latin typeface="Soberana Sans Light" pitchFamily="50" charset="0"/>
              </a:rPr>
              <a:t>Contralores Médicos</a:t>
            </a:r>
          </a:p>
          <a:p>
            <a:pPr lvl="1" eaLnBrk="1" hangingPunct="1"/>
            <a:endParaRPr lang="es-MX" dirty="0" smtClean="0">
              <a:latin typeface="Soberana Sans Light" pitchFamily="50" charset="0"/>
            </a:endParaRPr>
          </a:p>
        </p:txBody>
      </p:sp>
    </p:spTree>
    <p:extLst>
      <p:ext uri="{BB962C8B-B14F-4D97-AF65-F5344CB8AC3E}">
        <p14:creationId xmlns:p14="http://schemas.microsoft.com/office/powerpoint/2010/main" val="2141604903"/>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Inteligencia de Mercado</a:t>
            </a:r>
            <a:endParaRPr lang="es-ES" sz="1800" dirty="0" smtClean="0"/>
          </a:p>
        </p:txBody>
      </p:sp>
      <p:grpSp>
        <p:nvGrpSpPr>
          <p:cNvPr id="36868" name="Group 10"/>
          <p:cNvGrpSpPr>
            <a:grpSpLocks/>
          </p:cNvGrpSpPr>
          <p:nvPr/>
        </p:nvGrpSpPr>
        <p:grpSpPr bwMode="auto">
          <a:xfrm>
            <a:off x="5057775" y="3616325"/>
            <a:ext cx="3263900" cy="349250"/>
            <a:chOff x="3186" y="2188"/>
            <a:chExt cx="2056" cy="220"/>
          </a:xfrm>
        </p:grpSpPr>
        <p:sp>
          <p:nvSpPr>
            <p:cNvPr id="36886" name="Text Box 11"/>
            <p:cNvSpPr txBox="1">
              <a:spLocks noChangeArrowheads="1"/>
            </p:cNvSpPr>
            <p:nvPr/>
          </p:nvSpPr>
          <p:spPr bwMode="auto">
            <a:xfrm>
              <a:off x="3428" y="2188"/>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Vigilancia</a:t>
              </a:r>
              <a:endParaRPr lang="es-ES" sz="1400">
                <a:latin typeface="Soberana Sans Light" pitchFamily="50" charset="0"/>
              </a:endParaRPr>
            </a:p>
          </p:txBody>
        </p:sp>
        <p:sp>
          <p:nvSpPr>
            <p:cNvPr id="36887" name="Text Box 12"/>
            <p:cNvSpPr txBox="1">
              <a:spLocks noChangeArrowheads="1"/>
            </p:cNvSpPr>
            <p:nvPr/>
          </p:nvSpPr>
          <p:spPr bwMode="auto">
            <a:xfrm>
              <a:off x="3186" y="2188"/>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2</a:t>
              </a:r>
              <a:endParaRPr lang="es-ES" sz="1600" i="1" dirty="0">
                <a:solidFill>
                  <a:schemeClr val="bg1"/>
                </a:solidFill>
                <a:latin typeface="Soberana Sans Light" pitchFamily="50" charset="0"/>
              </a:endParaRPr>
            </a:p>
          </p:txBody>
        </p:sp>
      </p:grpSp>
      <p:grpSp>
        <p:nvGrpSpPr>
          <p:cNvPr id="36869" name="Group 13"/>
          <p:cNvGrpSpPr>
            <a:grpSpLocks/>
          </p:cNvGrpSpPr>
          <p:nvPr/>
        </p:nvGrpSpPr>
        <p:grpSpPr bwMode="auto">
          <a:xfrm>
            <a:off x="5057775" y="4087813"/>
            <a:ext cx="3263900" cy="349250"/>
            <a:chOff x="3186" y="2491"/>
            <a:chExt cx="2056" cy="220"/>
          </a:xfrm>
        </p:grpSpPr>
        <p:sp>
          <p:nvSpPr>
            <p:cNvPr id="36884" name="Text Box 14"/>
            <p:cNvSpPr txBox="1">
              <a:spLocks noChangeArrowheads="1"/>
            </p:cNvSpPr>
            <p:nvPr/>
          </p:nvSpPr>
          <p:spPr bwMode="auto">
            <a:xfrm>
              <a:off x="3428" y="2491"/>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Inspección</a:t>
              </a:r>
              <a:endParaRPr lang="es-ES" sz="1400">
                <a:latin typeface="Soberana Sans Light" pitchFamily="50" charset="0"/>
              </a:endParaRPr>
            </a:p>
          </p:txBody>
        </p:sp>
        <p:sp>
          <p:nvSpPr>
            <p:cNvPr id="36885" name="Text Box 15"/>
            <p:cNvSpPr txBox="1">
              <a:spLocks noChangeArrowheads="1"/>
            </p:cNvSpPr>
            <p:nvPr/>
          </p:nvSpPr>
          <p:spPr bwMode="auto">
            <a:xfrm>
              <a:off x="3186" y="2491"/>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3</a:t>
              </a:r>
              <a:endParaRPr lang="es-ES" sz="1600" i="1" dirty="0">
                <a:solidFill>
                  <a:schemeClr val="bg1"/>
                </a:solidFill>
                <a:latin typeface="Soberana Sans Light" pitchFamily="50" charset="0"/>
              </a:endParaRPr>
            </a:p>
          </p:txBody>
        </p:sp>
      </p:grpSp>
      <p:grpSp>
        <p:nvGrpSpPr>
          <p:cNvPr id="36870" name="Group 16"/>
          <p:cNvGrpSpPr>
            <a:grpSpLocks/>
          </p:cNvGrpSpPr>
          <p:nvPr/>
        </p:nvGrpSpPr>
        <p:grpSpPr bwMode="auto">
          <a:xfrm>
            <a:off x="5048250" y="4560888"/>
            <a:ext cx="3273425" cy="349250"/>
            <a:chOff x="3180" y="2789"/>
            <a:chExt cx="2062" cy="220"/>
          </a:xfrm>
        </p:grpSpPr>
        <p:sp>
          <p:nvSpPr>
            <p:cNvPr id="36882" name="Text Box 17"/>
            <p:cNvSpPr txBox="1">
              <a:spLocks noChangeArrowheads="1"/>
            </p:cNvSpPr>
            <p:nvPr/>
          </p:nvSpPr>
          <p:spPr bwMode="auto">
            <a:xfrm>
              <a:off x="3428" y="2789"/>
              <a:ext cx="1814" cy="220"/>
            </a:xfrm>
            <a:prstGeom prst="rect">
              <a:avLst/>
            </a:prstGeom>
            <a:solidFill>
              <a:schemeClr val="folHlink">
                <a:alpha val="23137"/>
              </a:schemeClr>
            </a:solidFill>
            <a:ln w="12700" algn="ctr">
              <a:solidFill>
                <a:srgbClr val="B2B2B2"/>
              </a:solidFill>
              <a:miter lim="800000"/>
              <a:headEnd/>
              <a:tailEnd/>
            </a:ln>
          </p:spPr>
          <p:txBody>
            <a:bodyPr wrap="none" anchor="ctr"/>
            <a:lstStyle/>
            <a:p>
              <a:pPr algn="ctr"/>
              <a:r>
                <a:rPr lang="es-MX" sz="1400">
                  <a:latin typeface="Soberana Sans Light" pitchFamily="50" charset="0"/>
                </a:rPr>
                <a:t>Opinión de Terceros</a:t>
              </a:r>
              <a:endParaRPr lang="es-ES" sz="1400">
                <a:latin typeface="Soberana Sans Light" pitchFamily="50" charset="0"/>
              </a:endParaRPr>
            </a:p>
          </p:txBody>
        </p:sp>
        <p:sp>
          <p:nvSpPr>
            <p:cNvPr id="36883" name="Text Box 18"/>
            <p:cNvSpPr txBox="1">
              <a:spLocks noChangeArrowheads="1"/>
            </p:cNvSpPr>
            <p:nvPr/>
          </p:nvSpPr>
          <p:spPr bwMode="auto">
            <a:xfrm>
              <a:off x="3180" y="2789"/>
              <a:ext cx="248" cy="220"/>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4</a:t>
              </a:r>
              <a:endParaRPr lang="es-ES" sz="1600" i="1" dirty="0">
                <a:solidFill>
                  <a:schemeClr val="bg1"/>
                </a:solidFill>
                <a:latin typeface="Soberana Sans Light" pitchFamily="50" charset="0"/>
              </a:endParaRPr>
            </a:p>
          </p:txBody>
        </p:sp>
      </p:grpSp>
      <p:grpSp>
        <p:nvGrpSpPr>
          <p:cNvPr id="36871" name="Group 19"/>
          <p:cNvGrpSpPr>
            <a:grpSpLocks/>
          </p:cNvGrpSpPr>
          <p:nvPr/>
        </p:nvGrpSpPr>
        <p:grpSpPr bwMode="auto">
          <a:xfrm>
            <a:off x="5057775" y="5037138"/>
            <a:ext cx="3263900" cy="349250"/>
            <a:chOff x="3186" y="3119"/>
            <a:chExt cx="2056" cy="220"/>
          </a:xfrm>
        </p:grpSpPr>
        <p:sp>
          <p:nvSpPr>
            <p:cNvPr id="36880" name="Text Box 20"/>
            <p:cNvSpPr txBox="1">
              <a:spLocks noChangeArrowheads="1"/>
            </p:cNvSpPr>
            <p:nvPr/>
          </p:nvSpPr>
          <p:spPr bwMode="auto">
            <a:xfrm>
              <a:off x="3428" y="3119"/>
              <a:ext cx="1814" cy="220"/>
            </a:xfrm>
            <a:prstGeom prst="rect">
              <a:avLst/>
            </a:prstGeom>
            <a:solidFill>
              <a:srgbClr val="339966">
                <a:alpha val="23137"/>
              </a:srgbClr>
            </a:solidFill>
            <a:ln w="12700" algn="ctr">
              <a:solidFill>
                <a:srgbClr val="B2B2B2"/>
              </a:solidFill>
              <a:miter lim="800000"/>
              <a:headEnd/>
              <a:tailEnd/>
            </a:ln>
          </p:spPr>
          <p:txBody>
            <a:bodyPr wrap="none" anchor="ctr"/>
            <a:lstStyle/>
            <a:p>
              <a:pPr algn="ctr"/>
              <a:r>
                <a:rPr lang="es-MX" sz="1400">
                  <a:latin typeface="Soberana Sans Light" pitchFamily="50" charset="0"/>
                </a:rPr>
                <a:t>Inteligencia de Mercado</a:t>
              </a:r>
              <a:endParaRPr lang="es-ES" sz="1400">
                <a:latin typeface="Soberana Sans Light" pitchFamily="50" charset="0"/>
              </a:endParaRPr>
            </a:p>
          </p:txBody>
        </p:sp>
        <p:sp>
          <p:nvSpPr>
            <p:cNvPr id="36881" name="Text Box 21"/>
            <p:cNvSpPr txBox="1">
              <a:spLocks noChangeArrowheads="1"/>
            </p:cNvSpPr>
            <p:nvPr/>
          </p:nvSpPr>
          <p:spPr bwMode="auto">
            <a:xfrm>
              <a:off x="3186" y="3119"/>
              <a:ext cx="248" cy="220"/>
            </a:xfrm>
            <a:prstGeom prst="rect">
              <a:avLst/>
            </a:prstGeom>
            <a:solidFill>
              <a:srgbClr val="339966">
                <a:alpha val="72940"/>
              </a:srgbClr>
            </a:solidFill>
            <a:ln w="12700" algn="ctr">
              <a:solidFill>
                <a:srgbClr val="B2B2B2"/>
              </a:solidFill>
              <a:miter lim="800000"/>
              <a:headEnd/>
              <a:tailEnd/>
            </a:ln>
          </p:spPr>
          <p:txBody>
            <a:bodyPr>
              <a:spAutoFit/>
            </a:bodyPr>
            <a:lstStyle/>
            <a:p>
              <a:pPr algn="ctr"/>
              <a:r>
                <a:rPr lang="es-MX" sz="1600" i="1" dirty="0" smtClean="0">
                  <a:solidFill>
                    <a:schemeClr val="bg1"/>
                  </a:solidFill>
                  <a:latin typeface="Soberana Sans Light" pitchFamily="50" charset="0"/>
                </a:rPr>
                <a:t>5</a:t>
              </a:r>
              <a:endParaRPr lang="es-ES" sz="1600" i="1" dirty="0">
                <a:solidFill>
                  <a:schemeClr val="bg1"/>
                </a:solidFill>
                <a:latin typeface="Soberana Sans Light" pitchFamily="50" charset="0"/>
              </a:endParaRPr>
            </a:p>
          </p:txBody>
        </p:sp>
      </p:grpSp>
      <p:grpSp>
        <p:nvGrpSpPr>
          <p:cNvPr id="36873" name="Group 25"/>
          <p:cNvGrpSpPr>
            <a:grpSpLocks/>
          </p:cNvGrpSpPr>
          <p:nvPr/>
        </p:nvGrpSpPr>
        <p:grpSpPr bwMode="auto">
          <a:xfrm>
            <a:off x="1446213" y="2878138"/>
            <a:ext cx="3419475" cy="1941512"/>
            <a:chOff x="911" y="1813"/>
            <a:chExt cx="2154" cy="1223"/>
          </a:xfrm>
        </p:grpSpPr>
        <p:grpSp>
          <p:nvGrpSpPr>
            <p:cNvPr id="36874" name="Group 26"/>
            <p:cNvGrpSpPr>
              <a:grpSpLocks/>
            </p:cNvGrpSpPr>
            <p:nvPr/>
          </p:nvGrpSpPr>
          <p:grpSpPr bwMode="auto">
            <a:xfrm>
              <a:off x="1872" y="1813"/>
              <a:ext cx="1193" cy="1223"/>
              <a:chOff x="1826" y="2217"/>
              <a:chExt cx="1193" cy="1223"/>
            </a:xfrm>
          </p:grpSpPr>
          <p:sp>
            <p:nvSpPr>
              <p:cNvPr id="36876" name="AutoShape 27"/>
              <p:cNvSpPr>
                <a:spLocks noChangeArrowheads="1"/>
              </p:cNvSpPr>
              <p:nvPr/>
            </p:nvSpPr>
            <p:spPr bwMode="auto">
              <a:xfrm>
                <a:off x="1826" y="2217"/>
                <a:ext cx="1193" cy="1223"/>
              </a:xfrm>
              <a:prstGeom prst="chevron">
                <a:avLst>
                  <a:gd name="adj" fmla="val 25000"/>
                </a:avLst>
              </a:prstGeom>
              <a:solidFill>
                <a:srgbClr val="940000">
                  <a:alpha val="70195"/>
                </a:srgbClr>
              </a:solidFill>
              <a:ln w="12700" algn="ctr">
                <a:solidFill>
                  <a:schemeClr val="bg2"/>
                </a:solidFill>
                <a:miter lim="800000"/>
                <a:headEnd/>
                <a:tailEnd/>
              </a:ln>
            </p:spPr>
            <p:txBody>
              <a:bodyPr wrap="none" anchor="ctr"/>
              <a:lstStyle/>
              <a:p>
                <a:endParaRPr lang="es-MX">
                  <a:latin typeface="Soberana Sans Light" pitchFamily="50" charset="0"/>
                </a:endParaRPr>
              </a:p>
            </p:txBody>
          </p:sp>
          <p:sp>
            <p:nvSpPr>
              <p:cNvPr id="36877" name="Text Box 28"/>
              <p:cNvSpPr txBox="1">
                <a:spLocks noChangeArrowheads="1"/>
              </p:cNvSpPr>
              <p:nvPr/>
            </p:nvSpPr>
            <p:spPr bwMode="auto">
              <a:xfrm>
                <a:off x="2077" y="2665"/>
                <a:ext cx="814" cy="326"/>
              </a:xfrm>
              <a:prstGeom prst="rect">
                <a:avLst/>
              </a:prstGeom>
              <a:noFill/>
              <a:ln w="12700" algn="ctr">
                <a:noFill/>
                <a:miter lim="800000"/>
                <a:headEnd/>
                <a:tailEnd/>
              </a:ln>
            </p:spPr>
            <p:txBody>
              <a:bodyPr wrap="none" anchor="ctr"/>
              <a:lstStyle/>
              <a:p>
                <a:pPr algn="ctr"/>
                <a:r>
                  <a:rPr lang="es-MX" sz="1400">
                    <a:solidFill>
                      <a:schemeClr val="bg1"/>
                    </a:solidFill>
                    <a:latin typeface="Soberana Sans Light" pitchFamily="50" charset="0"/>
                  </a:rPr>
                  <a:t>Criterios de</a:t>
                </a:r>
              </a:p>
              <a:p>
                <a:pPr algn="ctr"/>
                <a:r>
                  <a:rPr lang="es-MX" sz="1400">
                    <a:solidFill>
                      <a:schemeClr val="bg1"/>
                    </a:solidFill>
                    <a:latin typeface="Soberana Sans Light" pitchFamily="50" charset="0"/>
                  </a:rPr>
                  <a:t>Evaluación</a:t>
                </a:r>
                <a:endParaRPr lang="es-ES" sz="1400">
                  <a:solidFill>
                    <a:schemeClr val="bg1"/>
                  </a:solidFill>
                  <a:latin typeface="Soberana Sans Light" pitchFamily="50" charset="0"/>
                </a:endParaRPr>
              </a:p>
            </p:txBody>
          </p:sp>
        </p:grpSp>
        <p:sp>
          <p:nvSpPr>
            <p:cNvPr id="36875" name="AutoShape 29"/>
            <p:cNvSpPr>
              <a:spLocks noChangeArrowheads="1"/>
            </p:cNvSpPr>
            <p:nvPr/>
          </p:nvSpPr>
          <p:spPr bwMode="auto">
            <a:xfrm>
              <a:off x="911" y="1827"/>
              <a:ext cx="1121" cy="1179"/>
            </a:xfrm>
            <a:prstGeom prst="homePlate">
              <a:avLst>
                <a:gd name="adj" fmla="val 25000"/>
              </a:avLst>
            </a:prstGeom>
            <a:solidFill>
              <a:srgbClr val="388294">
                <a:alpha val="30196"/>
              </a:srgbClr>
            </a:solidFill>
            <a:ln w="19050" algn="ctr">
              <a:solidFill>
                <a:schemeClr val="bg2"/>
              </a:solidFill>
              <a:miter lim="800000"/>
              <a:headEnd/>
              <a:tailEnd/>
            </a:ln>
          </p:spPr>
          <p:txBody>
            <a:bodyPr wrap="none" anchor="ctr"/>
            <a:lstStyle/>
            <a:p>
              <a:pPr algn="ctr"/>
              <a:r>
                <a:rPr lang="es-MX" sz="1400" dirty="0">
                  <a:solidFill>
                    <a:srgbClr val="4D4D4D"/>
                  </a:solidFill>
                  <a:latin typeface="Soberana Sans Light" pitchFamily="50" charset="0"/>
                </a:rPr>
                <a:t>Explotación </a:t>
              </a:r>
            </a:p>
            <a:p>
              <a:pPr algn="ctr"/>
              <a:r>
                <a:rPr lang="es-MX" sz="1400" dirty="0">
                  <a:solidFill>
                    <a:srgbClr val="4D4D4D"/>
                  </a:solidFill>
                  <a:latin typeface="Soberana Sans Light" pitchFamily="50" charset="0"/>
                </a:rPr>
                <a:t>de la</a:t>
              </a:r>
            </a:p>
            <a:p>
              <a:pPr algn="ctr"/>
              <a:r>
                <a:rPr lang="es-MX" sz="1400" dirty="0">
                  <a:solidFill>
                    <a:srgbClr val="4D4D4D"/>
                  </a:solidFill>
                  <a:latin typeface="Soberana Sans Light" pitchFamily="50" charset="0"/>
                </a:rPr>
                <a:t>Información</a:t>
              </a:r>
              <a:endParaRPr lang="es-ES" sz="1400" dirty="0">
                <a:solidFill>
                  <a:srgbClr val="4D4D4D"/>
                </a:solidFill>
                <a:latin typeface="Soberana Sans Light" pitchFamily="50" charset="0"/>
              </a:endParaRPr>
            </a:p>
          </p:txBody>
        </p:sp>
      </p:grpSp>
      <p:grpSp>
        <p:nvGrpSpPr>
          <p:cNvPr id="26" name="Group 7"/>
          <p:cNvGrpSpPr>
            <a:grpSpLocks/>
          </p:cNvGrpSpPr>
          <p:nvPr/>
        </p:nvGrpSpPr>
        <p:grpSpPr bwMode="auto">
          <a:xfrm>
            <a:off x="5038725" y="2784301"/>
            <a:ext cx="3273425" cy="716707"/>
            <a:chOff x="3174" y="1479"/>
            <a:chExt cx="2062" cy="220"/>
          </a:xfrm>
        </p:grpSpPr>
        <p:sp>
          <p:nvSpPr>
            <p:cNvPr id="27" name="Text Box 8"/>
            <p:cNvSpPr txBox="1">
              <a:spLocks noChangeArrowheads="1"/>
            </p:cNvSpPr>
            <p:nvPr/>
          </p:nvSpPr>
          <p:spPr bwMode="auto">
            <a:xfrm>
              <a:off x="3422" y="1479"/>
              <a:ext cx="1814" cy="220"/>
            </a:xfrm>
            <a:prstGeom prst="rect">
              <a:avLst/>
            </a:prstGeom>
            <a:solidFill>
              <a:schemeClr val="folHlink">
                <a:alpha val="23137"/>
              </a:schemeClr>
            </a:solidFill>
            <a:ln w="12700">
              <a:solidFill>
                <a:srgbClr val="B2B2B2"/>
              </a:solidFill>
              <a:miter lim="800000"/>
              <a:headEnd/>
              <a:tailEnd/>
            </a:ln>
          </p:spPr>
          <p:txBody>
            <a:bodyPr wrap="none" anchor="ctr"/>
            <a:lstStyle/>
            <a:p>
              <a:pPr algn="just"/>
              <a:r>
                <a:rPr lang="es-MX" sz="1400" dirty="0">
                  <a:latin typeface="Soberana Sans Light" pitchFamily="50" charset="0"/>
                </a:rPr>
                <a:t>Pruebas </a:t>
              </a:r>
              <a:r>
                <a:rPr lang="es-MX" sz="1400" dirty="0" smtClean="0">
                  <a:latin typeface="Soberana Sans Light" pitchFamily="50" charset="0"/>
                </a:rPr>
                <a:t>Relevantes, Indicadores</a:t>
              </a:r>
            </a:p>
            <a:p>
              <a:pPr algn="just"/>
              <a:r>
                <a:rPr lang="es-MX" sz="1400" dirty="0" smtClean="0">
                  <a:latin typeface="Soberana Sans Light" pitchFamily="50" charset="0"/>
                </a:rPr>
                <a:t> Financieros, Técnicos y de</a:t>
              </a:r>
            </a:p>
            <a:p>
              <a:pPr algn="just"/>
              <a:r>
                <a:rPr lang="es-MX" sz="1400" dirty="0" smtClean="0">
                  <a:latin typeface="Soberana Sans Light" pitchFamily="50" charset="0"/>
                </a:rPr>
                <a:t> Reaseguro</a:t>
              </a:r>
              <a:endParaRPr lang="es-ES" sz="1400" dirty="0">
                <a:latin typeface="Soberana Sans Light" pitchFamily="50" charset="0"/>
              </a:endParaRPr>
            </a:p>
          </p:txBody>
        </p:sp>
        <p:sp>
          <p:nvSpPr>
            <p:cNvPr id="28" name="Text Box 9"/>
            <p:cNvSpPr txBox="1">
              <a:spLocks noChangeArrowheads="1"/>
            </p:cNvSpPr>
            <p:nvPr/>
          </p:nvSpPr>
          <p:spPr bwMode="auto">
            <a:xfrm>
              <a:off x="3174" y="1479"/>
              <a:ext cx="248" cy="104"/>
            </a:xfrm>
            <a:prstGeom prst="rect">
              <a:avLst/>
            </a:prstGeom>
            <a:solidFill>
              <a:schemeClr val="folHlink">
                <a:alpha val="72940"/>
              </a:schemeClr>
            </a:solidFill>
            <a:ln w="12700" algn="ctr">
              <a:solidFill>
                <a:srgbClr val="B2B2B2"/>
              </a:solidFill>
              <a:miter lim="800000"/>
              <a:headEnd/>
              <a:tailEnd/>
            </a:ln>
          </p:spPr>
          <p:txBody>
            <a:bodyPr>
              <a:spAutoFit/>
            </a:bodyPr>
            <a:lstStyle/>
            <a:p>
              <a:pPr algn="ctr"/>
              <a:r>
                <a:rPr lang="es-MX" sz="1600" i="1">
                  <a:solidFill>
                    <a:schemeClr val="bg1"/>
                  </a:solidFill>
                  <a:latin typeface="Soberana Sans Light" pitchFamily="50" charset="0"/>
                </a:rPr>
                <a:t>1</a:t>
              </a:r>
              <a:endParaRPr lang="es-ES" sz="1600" i="1">
                <a:solidFill>
                  <a:schemeClr val="bg1"/>
                </a:solidFill>
                <a:latin typeface="Soberana Sans Light" pitchFamily="50" charset="0"/>
              </a:endParaRPr>
            </a:p>
          </p:txBody>
        </p:sp>
      </p:grpSp>
    </p:spTree>
    <p:extLst>
      <p:ext uri="{BB962C8B-B14F-4D97-AF65-F5344CB8AC3E}">
        <p14:creationId xmlns:p14="http://schemas.microsoft.com/office/powerpoint/2010/main" val="658711712"/>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Inteligencia de Mercado</a:t>
            </a:r>
            <a:endParaRPr lang="es-ES" sz="1800" dirty="0" smtClean="0"/>
          </a:p>
        </p:txBody>
      </p:sp>
      <p:sp>
        <p:nvSpPr>
          <p:cNvPr id="37891" name="Rectangle 5"/>
          <p:cNvSpPr>
            <a:spLocks noGrp="1" noChangeArrowheads="1"/>
          </p:cNvSpPr>
          <p:nvPr>
            <p:ph type="body" idx="1"/>
          </p:nvPr>
        </p:nvSpPr>
        <p:spPr/>
        <p:txBody>
          <a:bodyPr/>
          <a:lstStyle/>
          <a:p>
            <a:pPr eaLnBrk="1" hangingPunct="1"/>
            <a:r>
              <a:rPr lang="es-ES" dirty="0" smtClean="0">
                <a:solidFill>
                  <a:srgbClr val="4F5477"/>
                </a:solidFill>
                <a:latin typeface="Soberana Sans Light" pitchFamily="50" charset="0"/>
              </a:rPr>
              <a:t>Análisis de las opiniones del mercado respecto de las instituciones supervisada:</a:t>
            </a:r>
          </a:p>
          <a:p>
            <a:pPr eaLnBrk="1" hangingPunct="1"/>
            <a:endParaRPr lang="es-ES" sz="1400" dirty="0" smtClean="0">
              <a:solidFill>
                <a:srgbClr val="4F5477"/>
              </a:solidFill>
              <a:latin typeface="Soberana Sans Light" pitchFamily="50" charset="0"/>
            </a:endParaRPr>
          </a:p>
          <a:p>
            <a:pPr lvl="1" eaLnBrk="1" hangingPunct="1"/>
            <a:r>
              <a:rPr lang="es-MX" sz="1800" dirty="0" smtClean="0">
                <a:solidFill>
                  <a:srgbClr val="4F5477"/>
                </a:solidFill>
                <a:latin typeface="Soberana Sans Light" pitchFamily="50" charset="0"/>
              </a:rPr>
              <a:t>Medios de comunicación y prensa especializada</a:t>
            </a:r>
          </a:p>
          <a:p>
            <a:pPr lvl="1" eaLnBrk="1" hangingPunct="1"/>
            <a:r>
              <a:rPr lang="es-MX" sz="1800" dirty="0" smtClean="0">
                <a:solidFill>
                  <a:srgbClr val="4F5477"/>
                </a:solidFill>
                <a:latin typeface="Soberana Sans Light" pitchFamily="50" charset="0"/>
              </a:rPr>
              <a:t>Funcionarios de las instituciones</a:t>
            </a:r>
          </a:p>
          <a:p>
            <a:pPr lvl="1" eaLnBrk="1" hangingPunct="1"/>
            <a:r>
              <a:rPr lang="es-MX" sz="1800" dirty="0" smtClean="0">
                <a:solidFill>
                  <a:srgbClr val="4F5477"/>
                </a:solidFill>
                <a:latin typeface="Soberana Sans Light" pitchFamily="50" charset="0"/>
              </a:rPr>
              <a:t>Agentes e intermediarios</a:t>
            </a:r>
          </a:p>
          <a:p>
            <a:pPr lvl="1" eaLnBrk="1" hangingPunct="1"/>
            <a:r>
              <a:rPr lang="es-MX" sz="1800" dirty="0" smtClean="0">
                <a:solidFill>
                  <a:srgbClr val="4F5477"/>
                </a:solidFill>
                <a:latin typeface="Soberana Sans Light" pitchFamily="50" charset="0"/>
              </a:rPr>
              <a:t>Información sobre reclamaciones o quejas</a:t>
            </a:r>
          </a:p>
          <a:p>
            <a:pPr lvl="1" eaLnBrk="1" hangingPunct="1"/>
            <a:r>
              <a:rPr lang="es-MX" sz="1800" dirty="0" smtClean="0">
                <a:solidFill>
                  <a:srgbClr val="4F5477"/>
                </a:solidFill>
                <a:latin typeface="Soberana Sans Light" pitchFamily="50" charset="0"/>
              </a:rPr>
              <a:t>Información de otros reguladores nacionales o extranjeros</a:t>
            </a:r>
          </a:p>
          <a:p>
            <a:pPr lvl="1" eaLnBrk="1" hangingPunct="1"/>
            <a:endParaRPr lang="es-MX" sz="1800" dirty="0" smtClean="0">
              <a:solidFill>
                <a:srgbClr val="4F5477"/>
              </a:solidFill>
              <a:latin typeface="Soberana Sans Light" pitchFamily="50" charset="0"/>
            </a:endParaRPr>
          </a:p>
        </p:txBody>
      </p:sp>
    </p:spTree>
    <p:extLst>
      <p:ext uri="{BB962C8B-B14F-4D97-AF65-F5344CB8AC3E}">
        <p14:creationId xmlns:p14="http://schemas.microsoft.com/office/powerpoint/2010/main" val="162550317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38712" y="2265834"/>
            <a:ext cx="8503705" cy="3293209"/>
          </a:xfrm>
          <a:prstGeom prst="rect">
            <a:avLst/>
          </a:prstGeom>
          <a:noFill/>
        </p:spPr>
        <p:txBody>
          <a:bodyPr wrap="square" rtlCol="0">
            <a:spAutoFit/>
          </a:bodyPr>
          <a:lstStyle/>
          <a:p>
            <a:pPr algn="just"/>
            <a:r>
              <a:rPr lang="es-ES_tradnl" sz="1600" dirty="0" smtClean="0">
                <a:solidFill>
                  <a:srgbClr val="4F5477"/>
                </a:solidFill>
                <a:latin typeface="Soberana Sans Light" pitchFamily="50" charset="0"/>
              </a:rPr>
              <a:t>Conforme a las disposiciones legales, </a:t>
            </a:r>
            <a:r>
              <a:rPr lang="es-ES_tradnl" sz="1600" b="1" dirty="0" smtClean="0">
                <a:solidFill>
                  <a:srgbClr val="4F5477"/>
                </a:solidFill>
                <a:latin typeface="Soberana Sans Light" pitchFamily="50" charset="0"/>
              </a:rPr>
              <a:t>las instituciones </a:t>
            </a:r>
            <a:r>
              <a:rPr lang="es-ES_tradnl" sz="1600" dirty="0" smtClean="0">
                <a:solidFill>
                  <a:srgbClr val="4F5477"/>
                </a:solidFill>
                <a:latin typeface="Soberana Sans Light" pitchFamily="50" charset="0"/>
              </a:rPr>
              <a:t>deben </a:t>
            </a:r>
            <a:r>
              <a:rPr lang="es-ES_tradnl" sz="1600" b="1" dirty="0" smtClean="0">
                <a:solidFill>
                  <a:srgbClr val="4F5477"/>
                </a:solidFill>
                <a:latin typeface="Soberana Sans Light" pitchFamily="50" charset="0"/>
              </a:rPr>
              <a:t>presentar</a:t>
            </a:r>
            <a:r>
              <a:rPr lang="es-ES_tradnl" sz="1600" dirty="0" smtClean="0">
                <a:solidFill>
                  <a:srgbClr val="4F5477"/>
                </a:solidFill>
                <a:latin typeface="Soberana Sans Light" pitchFamily="50" charset="0"/>
              </a:rPr>
              <a:t> </a:t>
            </a:r>
            <a:r>
              <a:rPr lang="es-ES_tradnl" sz="1600" dirty="0">
                <a:solidFill>
                  <a:srgbClr val="4F5477"/>
                </a:solidFill>
                <a:latin typeface="Soberana Sans Light" pitchFamily="50" charset="0"/>
              </a:rPr>
              <a:t>los informes y </a:t>
            </a:r>
            <a:r>
              <a:rPr lang="es-ES_tradnl" sz="1600" dirty="0" smtClean="0">
                <a:solidFill>
                  <a:srgbClr val="4F5477"/>
                </a:solidFill>
                <a:latin typeface="Soberana Sans Light" pitchFamily="50" charset="0"/>
              </a:rPr>
              <a:t>pruebas (</a:t>
            </a:r>
            <a:r>
              <a:rPr lang="es-ES_tradnl" sz="1600" b="1" dirty="0" smtClean="0">
                <a:solidFill>
                  <a:srgbClr val="4F5477"/>
                </a:solidFill>
                <a:latin typeface="Soberana Sans Light" pitchFamily="50" charset="0"/>
              </a:rPr>
              <a:t>reportes regulatorios</a:t>
            </a:r>
            <a:r>
              <a:rPr lang="es-ES_tradnl" sz="1600" dirty="0" smtClean="0">
                <a:solidFill>
                  <a:srgbClr val="4F5477"/>
                </a:solidFill>
                <a:latin typeface="Soberana Sans Light" pitchFamily="50" charset="0"/>
              </a:rPr>
              <a:t>) </a:t>
            </a:r>
            <a:r>
              <a:rPr lang="es-ES_tradnl" sz="1600" dirty="0">
                <a:solidFill>
                  <a:srgbClr val="4F5477"/>
                </a:solidFill>
                <a:latin typeface="Soberana Sans Light" pitchFamily="50" charset="0"/>
              </a:rPr>
              <a:t>que </a:t>
            </a:r>
            <a:r>
              <a:rPr lang="es-ES_tradnl" sz="1600" b="1" dirty="0">
                <a:solidFill>
                  <a:srgbClr val="4F5477"/>
                </a:solidFill>
                <a:latin typeface="Soberana Sans Light" pitchFamily="50" charset="0"/>
              </a:rPr>
              <a:t>sobre</a:t>
            </a:r>
            <a:r>
              <a:rPr lang="es-ES_tradnl" sz="1600" dirty="0">
                <a:solidFill>
                  <a:srgbClr val="4F5477"/>
                </a:solidFill>
                <a:latin typeface="Soberana Sans Light" pitchFamily="50" charset="0"/>
              </a:rPr>
              <a:t> su </a:t>
            </a:r>
            <a:r>
              <a:rPr lang="es-ES_tradnl" sz="1600" b="1" dirty="0">
                <a:solidFill>
                  <a:srgbClr val="4F5477"/>
                </a:solidFill>
                <a:latin typeface="Soberana Sans Light" pitchFamily="50" charset="0"/>
              </a:rPr>
              <a:t>organización</a:t>
            </a:r>
            <a:r>
              <a:rPr lang="es-ES_tradnl" sz="1600" dirty="0">
                <a:solidFill>
                  <a:srgbClr val="4F5477"/>
                </a:solidFill>
                <a:latin typeface="Soberana Sans Light" pitchFamily="50" charset="0"/>
              </a:rPr>
              <a:t>, </a:t>
            </a:r>
            <a:r>
              <a:rPr lang="es-ES_tradnl" sz="1600" b="1" dirty="0">
                <a:solidFill>
                  <a:srgbClr val="4F5477"/>
                </a:solidFill>
                <a:latin typeface="Soberana Sans Light" pitchFamily="50" charset="0"/>
              </a:rPr>
              <a:t>operaciones</a:t>
            </a:r>
            <a:r>
              <a:rPr lang="es-ES_tradnl" sz="1600" dirty="0">
                <a:solidFill>
                  <a:srgbClr val="4F5477"/>
                </a:solidFill>
                <a:latin typeface="Soberana Sans Light" pitchFamily="50" charset="0"/>
              </a:rPr>
              <a:t>, </a:t>
            </a:r>
            <a:r>
              <a:rPr lang="es-ES_tradnl" sz="1600" b="1" dirty="0">
                <a:solidFill>
                  <a:srgbClr val="4F5477"/>
                </a:solidFill>
                <a:latin typeface="Soberana Sans Light" pitchFamily="50" charset="0"/>
              </a:rPr>
              <a:t>contabilidad</a:t>
            </a:r>
            <a:r>
              <a:rPr lang="es-ES_tradnl" sz="1600" dirty="0">
                <a:solidFill>
                  <a:srgbClr val="4F5477"/>
                </a:solidFill>
                <a:latin typeface="Soberana Sans Light" pitchFamily="50" charset="0"/>
              </a:rPr>
              <a:t>, </a:t>
            </a:r>
            <a:r>
              <a:rPr lang="es-ES_tradnl" sz="1600" b="1" dirty="0">
                <a:solidFill>
                  <a:srgbClr val="4F5477"/>
                </a:solidFill>
                <a:latin typeface="Soberana Sans Light" pitchFamily="50" charset="0"/>
              </a:rPr>
              <a:t>inversiones o patrimonio </a:t>
            </a:r>
            <a:r>
              <a:rPr lang="es-ES_tradnl" sz="1600" dirty="0" smtClean="0">
                <a:solidFill>
                  <a:srgbClr val="4F5477"/>
                </a:solidFill>
                <a:latin typeface="Soberana Sans Light" pitchFamily="50" charset="0"/>
              </a:rPr>
              <a:t>se</a:t>
            </a:r>
            <a:r>
              <a:rPr lang="es-ES_tradnl" sz="1600" b="1" dirty="0" smtClean="0">
                <a:solidFill>
                  <a:srgbClr val="4F5477"/>
                </a:solidFill>
                <a:latin typeface="Soberana Sans Light" pitchFamily="50" charset="0"/>
              </a:rPr>
              <a:t> </a:t>
            </a:r>
            <a:r>
              <a:rPr lang="es-ES_tradnl" sz="1600" dirty="0" smtClean="0">
                <a:solidFill>
                  <a:srgbClr val="4F5477"/>
                </a:solidFill>
                <a:latin typeface="Soberana Sans Light" pitchFamily="50" charset="0"/>
              </a:rPr>
              <a:t>les </a:t>
            </a:r>
            <a:r>
              <a:rPr lang="es-ES_tradnl" sz="1600" dirty="0">
                <a:solidFill>
                  <a:srgbClr val="4F5477"/>
                </a:solidFill>
                <a:latin typeface="Soberana Sans Light" pitchFamily="50" charset="0"/>
              </a:rPr>
              <a:t>soliciten para fines de regulación, supervisión, control, inspección, </a:t>
            </a:r>
            <a:r>
              <a:rPr lang="es-ES_tradnl" sz="1600" dirty="0" smtClean="0">
                <a:solidFill>
                  <a:srgbClr val="4F5477"/>
                </a:solidFill>
                <a:latin typeface="Soberana Sans Light" pitchFamily="50" charset="0"/>
              </a:rPr>
              <a:t>vigilancia y estadística.</a:t>
            </a:r>
          </a:p>
          <a:p>
            <a:pPr algn="just"/>
            <a:endParaRPr lang="es-ES_tradnl" sz="1600" dirty="0" smtClean="0">
              <a:solidFill>
                <a:srgbClr val="4F5477"/>
              </a:solidFill>
              <a:latin typeface="Soberana Sans Light" pitchFamily="50" charset="0"/>
            </a:endParaRPr>
          </a:p>
          <a:p>
            <a:pPr algn="just"/>
            <a:endParaRPr lang="es-ES_tradnl" sz="1600" dirty="0" smtClean="0">
              <a:solidFill>
                <a:srgbClr val="4F5477"/>
              </a:solidFill>
              <a:latin typeface="Soberana Sans Light" pitchFamily="50" charset="0"/>
            </a:endParaRPr>
          </a:p>
          <a:p>
            <a:pPr algn="just"/>
            <a:r>
              <a:rPr lang="es-ES_tradnl" sz="1600" dirty="0" smtClean="0">
                <a:solidFill>
                  <a:srgbClr val="4F5477"/>
                </a:solidFill>
                <a:latin typeface="Soberana Sans Light" pitchFamily="50" charset="0"/>
              </a:rPr>
              <a:t>L</a:t>
            </a:r>
            <a:r>
              <a:rPr lang="es-ES_tradnl" sz="1600" b="1" dirty="0" smtClean="0">
                <a:solidFill>
                  <a:srgbClr val="4F5477"/>
                </a:solidFill>
                <a:latin typeface="Soberana Sans Light" pitchFamily="50" charset="0"/>
              </a:rPr>
              <a:t>os </a:t>
            </a:r>
            <a:r>
              <a:rPr lang="es-ES_tradnl" sz="1600" b="1" dirty="0">
                <a:solidFill>
                  <a:srgbClr val="4F5477"/>
                </a:solidFill>
                <a:latin typeface="Soberana Sans Light" pitchFamily="50" charset="0"/>
              </a:rPr>
              <a:t>principales reportes regulatorios </a:t>
            </a:r>
            <a:r>
              <a:rPr lang="es-ES_tradnl" sz="1600" dirty="0">
                <a:solidFill>
                  <a:srgbClr val="4F5477"/>
                </a:solidFill>
                <a:latin typeface="Soberana Sans Light" pitchFamily="50" charset="0"/>
              </a:rPr>
              <a:t>que requiere la CNSF, </a:t>
            </a:r>
            <a:r>
              <a:rPr lang="es-ES_tradnl" sz="1600" b="1" dirty="0">
                <a:solidFill>
                  <a:srgbClr val="4F5477"/>
                </a:solidFill>
                <a:latin typeface="Soberana Sans Light" pitchFamily="50" charset="0"/>
              </a:rPr>
              <a:t>para efectos de monitoreo de las instituciones de seguros, y monitoreo del mercado</a:t>
            </a:r>
            <a:r>
              <a:rPr lang="es-ES_tradnl" sz="1600" dirty="0">
                <a:solidFill>
                  <a:srgbClr val="4F5477"/>
                </a:solidFill>
                <a:latin typeface="Soberana Sans Light" pitchFamily="50" charset="0"/>
              </a:rPr>
              <a:t>, se refieren </a:t>
            </a:r>
            <a:r>
              <a:rPr lang="es-ES_tradnl" sz="1600" dirty="0" smtClean="0">
                <a:solidFill>
                  <a:srgbClr val="4F5477"/>
                </a:solidFill>
                <a:latin typeface="Soberana Sans Light" pitchFamily="50" charset="0"/>
              </a:rPr>
              <a:t>a información </a:t>
            </a:r>
            <a:r>
              <a:rPr lang="es-ES_tradnl" sz="1600" dirty="0">
                <a:solidFill>
                  <a:srgbClr val="4F5477"/>
                </a:solidFill>
                <a:latin typeface="Soberana Sans Light" pitchFamily="50" charset="0"/>
              </a:rPr>
              <a:t>de los </a:t>
            </a:r>
            <a:r>
              <a:rPr lang="es-MX" sz="1600" dirty="0" smtClean="0">
                <a:solidFill>
                  <a:srgbClr val="4F5477"/>
                </a:solidFill>
                <a:latin typeface="Soberana Sans Light" pitchFamily="50" charset="0"/>
              </a:rPr>
              <a:t>estados financieros</a:t>
            </a:r>
            <a:r>
              <a:rPr lang="es-MX" sz="1600" dirty="0">
                <a:solidFill>
                  <a:srgbClr val="4F5477"/>
                </a:solidFill>
                <a:latin typeface="Soberana Sans Light" pitchFamily="50" charset="0"/>
              </a:rPr>
              <a:t>, </a:t>
            </a:r>
            <a:r>
              <a:rPr lang="es-MX" sz="1600" dirty="0" smtClean="0">
                <a:solidFill>
                  <a:srgbClr val="4F5477"/>
                </a:solidFill>
                <a:latin typeface="Soberana Sans Light" pitchFamily="50" charset="0"/>
              </a:rPr>
              <a:t>información estadística</a:t>
            </a:r>
            <a:r>
              <a:rPr lang="es-MX" sz="1600" dirty="0">
                <a:solidFill>
                  <a:srgbClr val="4F5477"/>
                </a:solidFill>
                <a:latin typeface="Soberana Sans Light" pitchFamily="50" charset="0"/>
              </a:rPr>
              <a:t>,  </a:t>
            </a:r>
            <a:r>
              <a:rPr lang="es-MX" sz="1600" dirty="0" smtClean="0">
                <a:solidFill>
                  <a:srgbClr val="4F5477"/>
                </a:solidFill>
                <a:latin typeface="Soberana Sans Light" pitchFamily="50" charset="0"/>
              </a:rPr>
              <a:t>información corporativa</a:t>
            </a:r>
            <a:r>
              <a:rPr lang="es-MX" sz="1600" dirty="0">
                <a:solidFill>
                  <a:srgbClr val="4F5477"/>
                </a:solidFill>
                <a:latin typeface="Soberana Sans Light" pitchFamily="50" charset="0"/>
              </a:rPr>
              <a:t>, </a:t>
            </a:r>
            <a:r>
              <a:rPr lang="es-MX" sz="1600" dirty="0" smtClean="0">
                <a:solidFill>
                  <a:srgbClr val="4F5477"/>
                </a:solidFill>
                <a:latin typeface="Soberana Sans Light" pitchFamily="50" charset="0"/>
              </a:rPr>
              <a:t>cobertura </a:t>
            </a:r>
            <a:r>
              <a:rPr lang="es-MX" sz="1600" dirty="0">
                <a:solidFill>
                  <a:srgbClr val="4F5477"/>
                </a:solidFill>
                <a:latin typeface="Soberana Sans Light" pitchFamily="50" charset="0"/>
              </a:rPr>
              <a:t>de </a:t>
            </a:r>
            <a:r>
              <a:rPr lang="es-MX" sz="1600" dirty="0" smtClean="0">
                <a:solidFill>
                  <a:srgbClr val="4F5477"/>
                </a:solidFill>
                <a:latin typeface="Soberana Sans Light" pitchFamily="50" charset="0"/>
              </a:rPr>
              <a:t>reservas técnicas</a:t>
            </a:r>
            <a:r>
              <a:rPr lang="es-MX" sz="1600" dirty="0">
                <a:solidFill>
                  <a:srgbClr val="4F5477"/>
                </a:solidFill>
                <a:latin typeface="Soberana Sans Light" pitchFamily="50" charset="0"/>
              </a:rPr>
              <a:t>, </a:t>
            </a:r>
            <a:r>
              <a:rPr lang="es-MX" sz="1600" dirty="0" smtClean="0">
                <a:solidFill>
                  <a:srgbClr val="4F5477"/>
                </a:solidFill>
                <a:latin typeface="Soberana Sans Light" pitchFamily="50" charset="0"/>
              </a:rPr>
              <a:t>determinación </a:t>
            </a:r>
            <a:r>
              <a:rPr lang="es-MX" sz="1600" dirty="0">
                <a:solidFill>
                  <a:srgbClr val="4F5477"/>
                </a:solidFill>
                <a:latin typeface="Soberana Sans Light" pitchFamily="50" charset="0"/>
              </a:rPr>
              <a:t>y </a:t>
            </a:r>
            <a:r>
              <a:rPr lang="es-MX" sz="1600" dirty="0" smtClean="0">
                <a:solidFill>
                  <a:srgbClr val="4F5477"/>
                </a:solidFill>
                <a:latin typeface="Soberana Sans Light" pitchFamily="50" charset="0"/>
              </a:rPr>
              <a:t>cobertura </a:t>
            </a:r>
            <a:r>
              <a:rPr lang="es-MX" sz="1600" dirty="0">
                <a:solidFill>
                  <a:srgbClr val="4F5477"/>
                </a:solidFill>
                <a:latin typeface="Soberana Sans Light" pitchFamily="50" charset="0"/>
              </a:rPr>
              <a:t>de capital </a:t>
            </a:r>
            <a:r>
              <a:rPr lang="es-MX" sz="1600" dirty="0" smtClean="0">
                <a:solidFill>
                  <a:srgbClr val="4F5477"/>
                </a:solidFill>
                <a:latin typeface="Soberana Sans Light" pitchFamily="50" charset="0"/>
              </a:rPr>
              <a:t>mínimo </a:t>
            </a:r>
            <a:r>
              <a:rPr lang="es-MX" sz="1600" dirty="0">
                <a:solidFill>
                  <a:srgbClr val="4F5477"/>
                </a:solidFill>
                <a:latin typeface="Soberana Sans Light" pitchFamily="50" charset="0"/>
              </a:rPr>
              <a:t>de </a:t>
            </a:r>
            <a:r>
              <a:rPr lang="es-MX" sz="1600" dirty="0" smtClean="0">
                <a:solidFill>
                  <a:srgbClr val="4F5477"/>
                </a:solidFill>
                <a:latin typeface="Soberana Sans Light" pitchFamily="50" charset="0"/>
              </a:rPr>
              <a:t>garantía y reaseguro </a:t>
            </a:r>
            <a:r>
              <a:rPr lang="es-MX" sz="1600" dirty="0">
                <a:solidFill>
                  <a:srgbClr val="4F5477"/>
                </a:solidFill>
                <a:latin typeface="Soberana Sans Light" pitchFamily="50" charset="0"/>
              </a:rPr>
              <a:t>y </a:t>
            </a:r>
            <a:r>
              <a:rPr lang="es-MX" sz="1600" dirty="0" err="1" smtClean="0">
                <a:solidFill>
                  <a:srgbClr val="4F5477"/>
                </a:solidFill>
                <a:latin typeface="Soberana Sans Light" pitchFamily="50" charset="0"/>
              </a:rPr>
              <a:t>reafianzamiento</a:t>
            </a:r>
            <a:r>
              <a:rPr lang="es-MX" sz="1600" dirty="0">
                <a:latin typeface="Soberana Sans Light" pitchFamily="50" charset="0"/>
              </a:rPr>
              <a:t>. </a:t>
            </a:r>
            <a:endParaRPr lang="es-MX" sz="1600" dirty="0" smtClean="0">
              <a:latin typeface="Soberana Sans Light" pitchFamily="50" charset="0"/>
            </a:endParaRPr>
          </a:p>
          <a:p>
            <a:pPr algn="just"/>
            <a:endParaRPr lang="es-MX" sz="1600" dirty="0">
              <a:solidFill>
                <a:srgbClr val="4F5477"/>
              </a:solidFill>
              <a:latin typeface="Soberana Sans Light" pitchFamily="50" charset="0"/>
            </a:endParaRPr>
          </a:p>
          <a:p>
            <a:pPr algn="just"/>
            <a:endParaRPr lang="es-MX" sz="1600" dirty="0">
              <a:solidFill>
                <a:srgbClr val="4F5477"/>
              </a:solidFill>
              <a:latin typeface="Soberana Sans Light" pitchFamily="50" charset="0"/>
            </a:endParaRPr>
          </a:p>
        </p:txBody>
      </p:sp>
      <p:sp>
        <p:nvSpPr>
          <p:cNvPr id="6" name="Rectangle 8"/>
          <p:cNvSpPr>
            <a:spLocks noGrp="1" noChangeArrowheads="1"/>
          </p:cNvSpPr>
          <p:nvPr>
            <p:ph type="title"/>
          </p:nvPr>
        </p:nvSpPr>
        <p:spPr>
          <a:xfrm>
            <a:off x="457200" y="188640"/>
            <a:ext cx="8229600" cy="1411560"/>
          </a:xfrm>
        </p:spPr>
        <p:txBody>
          <a:bodyPr/>
          <a:lstStyle/>
          <a:p>
            <a:r>
              <a:rPr lang="es-MX" dirty="0"/>
              <a:t>Información Recopilada</a:t>
            </a:r>
            <a:r>
              <a:rPr lang="es-MX" dirty="0" smtClean="0"/>
              <a:t/>
            </a:r>
            <a:br>
              <a:rPr lang="es-MX" dirty="0" smtClean="0"/>
            </a:br>
            <a:r>
              <a:rPr lang="es-MX" sz="1800" dirty="0" smtClean="0"/>
              <a:t>Principales </a:t>
            </a:r>
            <a:r>
              <a:rPr lang="es-MX" sz="1800" dirty="0"/>
              <a:t>reportes regulatorios </a:t>
            </a:r>
            <a:endParaRPr lang="es-ES" sz="1800" dirty="0" smtClean="0"/>
          </a:p>
        </p:txBody>
      </p:sp>
    </p:spTree>
    <p:extLst>
      <p:ext uri="{BB962C8B-B14F-4D97-AF65-F5344CB8AC3E}">
        <p14:creationId xmlns:p14="http://schemas.microsoft.com/office/powerpoint/2010/main" val="36081987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Ejes centrales</a:t>
            </a:r>
            <a:endParaRPr lang="es-ES" sz="1800" dirty="0" smtClean="0"/>
          </a:p>
        </p:txBody>
      </p:sp>
      <p:grpSp>
        <p:nvGrpSpPr>
          <p:cNvPr id="38915" name="Group 3"/>
          <p:cNvGrpSpPr>
            <a:grpSpLocks/>
          </p:cNvGrpSpPr>
          <p:nvPr/>
        </p:nvGrpSpPr>
        <p:grpSpPr bwMode="auto">
          <a:xfrm>
            <a:off x="4581525" y="2874963"/>
            <a:ext cx="1893888" cy="1941512"/>
            <a:chOff x="2840" y="2215"/>
            <a:chExt cx="1193" cy="1223"/>
          </a:xfrm>
        </p:grpSpPr>
        <p:sp>
          <p:nvSpPr>
            <p:cNvPr id="38923" name="AutoShape 4"/>
            <p:cNvSpPr>
              <a:spLocks noChangeArrowheads="1"/>
            </p:cNvSpPr>
            <p:nvPr/>
          </p:nvSpPr>
          <p:spPr bwMode="auto">
            <a:xfrm>
              <a:off x="2840" y="2215"/>
              <a:ext cx="1193" cy="1223"/>
            </a:xfrm>
            <a:prstGeom prst="chevron">
              <a:avLst>
                <a:gd name="adj" fmla="val 25000"/>
              </a:avLst>
            </a:prstGeom>
            <a:solidFill>
              <a:srgbClr val="940000">
                <a:alpha val="70195"/>
              </a:srgbClr>
            </a:solidFill>
            <a:ln w="12700" algn="ctr">
              <a:solidFill>
                <a:schemeClr val="bg2"/>
              </a:solidFill>
              <a:miter lim="800000"/>
              <a:headEnd/>
              <a:tailEnd/>
            </a:ln>
          </p:spPr>
          <p:txBody>
            <a:bodyPr wrap="none" anchor="ctr"/>
            <a:lstStyle/>
            <a:p>
              <a:endParaRPr lang="es-MX">
                <a:latin typeface="Soberana Sans Light" pitchFamily="50" charset="0"/>
              </a:endParaRPr>
            </a:p>
          </p:txBody>
        </p:sp>
        <p:sp>
          <p:nvSpPr>
            <p:cNvPr id="38924" name="Text Box 5"/>
            <p:cNvSpPr txBox="1">
              <a:spLocks noChangeArrowheads="1"/>
            </p:cNvSpPr>
            <p:nvPr/>
          </p:nvSpPr>
          <p:spPr bwMode="auto">
            <a:xfrm>
              <a:off x="3109" y="2596"/>
              <a:ext cx="814" cy="460"/>
            </a:xfrm>
            <a:prstGeom prst="rect">
              <a:avLst/>
            </a:prstGeom>
            <a:noFill/>
            <a:ln w="12700" algn="ctr">
              <a:noFill/>
              <a:miter lim="800000"/>
              <a:headEnd/>
              <a:tailEnd/>
            </a:ln>
          </p:spPr>
          <p:txBody>
            <a:bodyPr wrap="none" anchor="ctr"/>
            <a:lstStyle/>
            <a:p>
              <a:pPr algn="ctr"/>
              <a:r>
                <a:rPr lang="es-MX" sz="1400">
                  <a:solidFill>
                    <a:schemeClr val="bg1"/>
                  </a:solidFill>
                  <a:latin typeface="Soberana Sans Light" pitchFamily="50" charset="0"/>
                </a:rPr>
                <a:t>Nivel de </a:t>
              </a:r>
            </a:p>
            <a:p>
              <a:pPr algn="ctr"/>
              <a:r>
                <a:rPr lang="es-MX" sz="1400">
                  <a:solidFill>
                    <a:schemeClr val="bg1"/>
                  </a:solidFill>
                  <a:latin typeface="Soberana Sans Light" pitchFamily="50" charset="0"/>
                </a:rPr>
                <a:t>Atención</a:t>
              </a:r>
            </a:p>
            <a:p>
              <a:pPr algn="ctr"/>
              <a:r>
                <a:rPr lang="es-MX" sz="1400">
                  <a:solidFill>
                    <a:schemeClr val="bg1"/>
                  </a:solidFill>
                  <a:latin typeface="Soberana Sans Light" pitchFamily="50" charset="0"/>
                </a:rPr>
                <a:t>Regulatoria</a:t>
              </a:r>
              <a:endParaRPr lang="es-ES" sz="1400">
                <a:solidFill>
                  <a:schemeClr val="bg1"/>
                </a:solidFill>
                <a:latin typeface="Soberana Sans Light" pitchFamily="50" charset="0"/>
              </a:endParaRPr>
            </a:p>
          </p:txBody>
        </p:sp>
      </p:grpSp>
      <p:grpSp>
        <p:nvGrpSpPr>
          <p:cNvPr id="38916" name="Group 6"/>
          <p:cNvGrpSpPr>
            <a:grpSpLocks/>
          </p:cNvGrpSpPr>
          <p:nvPr/>
        </p:nvGrpSpPr>
        <p:grpSpPr bwMode="auto">
          <a:xfrm>
            <a:off x="6203950" y="2873375"/>
            <a:ext cx="1893888" cy="1941513"/>
            <a:chOff x="3862" y="2214"/>
            <a:chExt cx="1193" cy="1223"/>
          </a:xfrm>
        </p:grpSpPr>
        <p:sp>
          <p:nvSpPr>
            <p:cNvPr id="38921" name="AutoShape 7"/>
            <p:cNvSpPr>
              <a:spLocks noChangeArrowheads="1"/>
            </p:cNvSpPr>
            <p:nvPr/>
          </p:nvSpPr>
          <p:spPr bwMode="auto">
            <a:xfrm>
              <a:off x="3862" y="2214"/>
              <a:ext cx="1193" cy="1223"/>
            </a:xfrm>
            <a:prstGeom prst="chevron">
              <a:avLst>
                <a:gd name="adj" fmla="val 25000"/>
              </a:avLst>
            </a:prstGeom>
            <a:solidFill>
              <a:srgbClr val="388294">
                <a:alpha val="30196"/>
              </a:srgbClr>
            </a:solidFill>
            <a:ln w="19050" algn="ctr">
              <a:solidFill>
                <a:schemeClr val="bg2"/>
              </a:solidFill>
              <a:miter lim="800000"/>
              <a:headEnd/>
              <a:tailEnd/>
            </a:ln>
          </p:spPr>
          <p:txBody>
            <a:bodyPr wrap="none" anchor="ctr"/>
            <a:lstStyle/>
            <a:p>
              <a:endParaRPr lang="es-MX">
                <a:latin typeface="Soberana Sans Light" pitchFamily="50" charset="0"/>
              </a:endParaRPr>
            </a:p>
          </p:txBody>
        </p:sp>
        <p:sp>
          <p:nvSpPr>
            <p:cNvPr id="38922" name="Text Box 8"/>
            <p:cNvSpPr txBox="1">
              <a:spLocks noChangeArrowheads="1"/>
            </p:cNvSpPr>
            <p:nvPr/>
          </p:nvSpPr>
          <p:spPr bwMode="auto">
            <a:xfrm>
              <a:off x="4194" y="2662"/>
              <a:ext cx="743" cy="326"/>
            </a:xfrm>
            <a:prstGeom prst="rect">
              <a:avLst/>
            </a:prstGeom>
            <a:noFill/>
            <a:ln w="19050" algn="ctr">
              <a:noFill/>
              <a:miter lim="800000"/>
              <a:headEnd/>
              <a:tailEnd/>
            </a:ln>
          </p:spPr>
          <p:txBody>
            <a:bodyPr wrap="none" anchor="ctr"/>
            <a:lstStyle/>
            <a:p>
              <a:pPr algn="ctr"/>
              <a:r>
                <a:rPr lang="es-MX" sz="1400">
                  <a:solidFill>
                    <a:srgbClr val="4D4D4D"/>
                  </a:solidFill>
                  <a:latin typeface="Soberana Sans Light" pitchFamily="50" charset="0"/>
                </a:rPr>
                <a:t>Acciones</a:t>
              </a:r>
            </a:p>
            <a:p>
              <a:pPr algn="ctr"/>
              <a:r>
                <a:rPr lang="es-MX" sz="1400">
                  <a:solidFill>
                    <a:srgbClr val="4D4D4D"/>
                  </a:solidFill>
                  <a:latin typeface="Soberana Sans Light" pitchFamily="50" charset="0"/>
                </a:rPr>
                <a:t>Regulatorias</a:t>
              </a:r>
              <a:endParaRPr lang="es-ES" sz="1400">
                <a:solidFill>
                  <a:srgbClr val="4D4D4D"/>
                </a:solidFill>
                <a:latin typeface="Soberana Sans Light" pitchFamily="50" charset="0"/>
              </a:endParaRPr>
            </a:p>
          </p:txBody>
        </p:sp>
      </p:grpSp>
      <p:grpSp>
        <p:nvGrpSpPr>
          <p:cNvPr id="38917" name="Group 9"/>
          <p:cNvGrpSpPr>
            <a:grpSpLocks/>
          </p:cNvGrpSpPr>
          <p:nvPr/>
        </p:nvGrpSpPr>
        <p:grpSpPr bwMode="auto">
          <a:xfrm>
            <a:off x="2971800" y="2878138"/>
            <a:ext cx="1893888" cy="1941512"/>
            <a:chOff x="1826" y="2217"/>
            <a:chExt cx="1193" cy="1223"/>
          </a:xfrm>
        </p:grpSpPr>
        <p:sp>
          <p:nvSpPr>
            <p:cNvPr id="38919" name="AutoShape 10"/>
            <p:cNvSpPr>
              <a:spLocks noChangeArrowheads="1"/>
            </p:cNvSpPr>
            <p:nvPr/>
          </p:nvSpPr>
          <p:spPr bwMode="auto">
            <a:xfrm>
              <a:off x="1826" y="2217"/>
              <a:ext cx="1193" cy="1223"/>
            </a:xfrm>
            <a:prstGeom prst="chevron">
              <a:avLst>
                <a:gd name="adj" fmla="val 25000"/>
              </a:avLst>
            </a:prstGeom>
            <a:solidFill>
              <a:srgbClr val="388294">
                <a:alpha val="30196"/>
              </a:srgbClr>
            </a:solidFill>
            <a:ln w="19050" algn="ctr">
              <a:solidFill>
                <a:schemeClr val="bg2"/>
              </a:solidFill>
              <a:miter lim="800000"/>
              <a:headEnd/>
              <a:tailEnd/>
            </a:ln>
          </p:spPr>
          <p:txBody>
            <a:bodyPr wrap="none" anchor="ctr"/>
            <a:lstStyle/>
            <a:p>
              <a:endParaRPr lang="es-MX">
                <a:latin typeface="Soberana Sans Light" pitchFamily="50" charset="0"/>
              </a:endParaRPr>
            </a:p>
          </p:txBody>
        </p:sp>
        <p:sp>
          <p:nvSpPr>
            <p:cNvPr id="38920" name="Text Box 11"/>
            <p:cNvSpPr txBox="1">
              <a:spLocks noChangeArrowheads="1"/>
            </p:cNvSpPr>
            <p:nvPr/>
          </p:nvSpPr>
          <p:spPr bwMode="auto">
            <a:xfrm>
              <a:off x="2077" y="2665"/>
              <a:ext cx="814" cy="326"/>
            </a:xfrm>
            <a:prstGeom prst="rect">
              <a:avLst/>
            </a:prstGeom>
            <a:noFill/>
            <a:ln w="19050" algn="ctr">
              <a:noFill/>
              <a:miter lim="800000"/>
              <a:headEnd/>
              <a:tailEnd/>
            </a:ln>
          </p:spPr>
          <p:txBody>
            <a:bodyPr wrap="none" anchor="ctr"/>
            <a:lstStyle/>
            <a:p>
              <a:pPr algn="ctr"/>
              <a:r>
                <a:rPr lang="es-MX" sz="1400">
                  <a:solidFill>
                    <a:srgbClr val="4D4D4D"/>
                  </a:solidFill>
                  <a:latin typeface="Soberana Sans Light" pitchFamily="50" charset="0"/>
                </a:rPr>
                <a:t>Criterios de</a:t>
              </a:r>
            </a:p>
            <a:p>
              <a:pPr algn="ctr"/>
              <a:r>
                <a:rPr lang="es-MX" sz="1400">
                  <a:solidFill>
                    <a:srgbClr val="4D4D4D"/>
                  </a:solidFill>
                  <a:latin typeface="Soberana Sans Light" pitchFamily="50" charset="0"/>
                </a:rPr>
                <a:t>Evaluación</a:t>
              </a:r>
              <a:endParaRPr lang="es-ES" sz="1400">
                <a:solidFill>
                  <a:srgbClr val="4D4D4D"/>
                </a:solidFill>
                <a:latin typeface="Soberana Sans Light" pitchFamily="50" charset="0"/>
              </a:endParaRPr>
            </a:p>
          </p:txBody>
        </p:sp>
      </p:grpSp>
      <p:sp>
        <p:nvSpPr>
          <p:cNvPr id="38918" name="AutoShape 12"/>
          <p:cNvSpPr>
            <a:spLocks noChangeArrowheads="1"/>
          </p:cNvSpPr>
          <p:nvPr/>
        </p:nvSpPr>
        <p:spPr bwMode="auto">
          <a:xfrm>
            <a:off x="1446213" y="2900363"/>
            <a:ext cx="1779587" cy="1871662"/>
          </a:xfrm>
          <a:prstGeom prst="homePlate">
            <a:avLst>
              <a:gd name="adj" fmla="val 25000"/>
            </a:avLst>
          </a:prstGeom>
          <a:solidFill>
            <a:srgbClr val="388294">
              <a:alpha val="30196"/>
            </a:srgbClr>
          </a:solidFill>
          <a:ln w="19050" algn="ctr">
            <a:solidFill>
              <a:schemeClr val="bg2"/>
            </a:solidFill>
            <a:miter lim="800000"/>
            <a:headEnd/>
            <a:tailEnd/>
          </a:ln>
        </p:spPr>
        <p:txBody>
          <a:bodyPr wrap="none" anchor="ctr"/>
          <a:lstStyle/>
          <a:p>
            <a:pPr algn="ctr"/>
            <a:r>
              <a:rPr lang="es-MX" sz="1400" dirty="0">
                <a:solidFill>
                  <a:srgbClr val="4D4D4D"/>
                </a:solidFill>
                <a:latin typeface="Soberana Sans Light" pitchFamily="50" charset="0"/>
              </a:rPr>
              <a:t>Explotación </a:t>
            </a:r>
          </a:p>
          <a:p>
            <a:pPr algn="ctr"/>
            <a:r>
              <a:rPr lang="es-MX" sz="1400" dirty="0">
                <a:solidFill>
                  <a:srgbClr val="4D4D4D"/>
                </a:solidFill>
                <a:latin typeface="Soberana Sans Light" pitchFamily="50" charset="0"/>
              </a:rPr>
              <a:t>de la</a:t>
            </a:r>
          </a:p>
          <a:p>
            <a:pPr algn="ctr"/>
            <a:r>
              <a:rPr lang="es-MX" sz="1400" dirty="0">
                <a:solidFill>
                  <a:srgbClr val="4D4D4D"/>
                </a:solidFill>
                <a:latin typeface="Soberana Sans Light" pitchFamily="50" charset="0"/>
              </a:rPr>
              <a:t>Información</a:t>
            </a:r>
            <a:endParaRPr lang="es-ES" sz="1400" dirty="0">
              <a:solidFill>
                <a:srgbClr val="4D4D4D"/>
              </a:solidFill>
              <a:latin typeface="Soberana Sans Light" pitchFamily="50" charset="0"/>
            </a:endParaRPr>
          </a:p>
        </p:txBody>
      </p:sp>
    </p:spTree>
    <p:extLst>
      <p:ext uri="{BB962C8B-B14F-4D97-AF65-F5344CB8AC3E}">
        <p14:creationId xmlns:p14="http://schemas.microsoft.com/office/powerpoint/2010/main" val="726738913"/>
      </p:ext>
    </p:extLst>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Etapas Regulatorias</a:t>
            </a:r>
            <a:endParaRPr lang="es-ES" sz="1800" dirty="0" smtClean="0"/>
          </a:p>
        </p:txBody>
      </p:sp>
      <p:sp>
        <p:nvSpPr>
          <p:cNvPr id="39939" name="Rectangle 12"/>
          <p:cNvSpPr>
            <a:spLocks noGrp="1" noChangeArrowheads="1"/>
          </p:cNvSpPr>
          <p:nvPr>
            <p:ph type="body" idx="1"/>
          </p:nvPr>
        </p:nvSpPr>
        <p:spPr>
          <a:xfrm>
            <a:off x="828675" y="1928813"/>
            <a:ext cx="7531100" cy="1177925"/>
          </a:xfrm>
        </p:spPr>
        <p:txBody>
          <a:bodyPr/>
          <a:lstStyle/>
          <a:p>
            <a:pPr eaLnBrk="1" hangingPunct="1"/>
            <a:r>
              <a:rPr lang="es-MX" sz="1600" dirty="0" smtClean="0">
                <a:solidFill>
                  <a:srgbClr val="4F5477"/>
                </a:solidFill>
                <a:latin typeface="Soberana Sans Light" pitchFamily="50" charset="0"/>
              </a:rPr>
              <a:t>El esquema considera </a:t>
            </a:r>
            <a:r>
              <a:rPr lang="es-MX" sz="1600" b="1" dirty="0" smtClean="0">
                <a:solidFill>
                  <a:srgbClr val="4F5477"/>
                </a:solidFill>
                <a:latin typeface="Soberana Sans Light" pitchFamily="50" charset="0"/>
              </a:rPr>
              <a:t>una escala de valoración </a:t>
            </a:r>
            <a:r>
              <a:rPr lang="es-MX" sz="1600" dirty="0" smtClean="0">
                <a:solidFill>
                  <a:srgbClr val="4F5477"/>
                </a:solidFill>
                <a:latin typeface="Soberana Sans Light" pitchFamily="50" charset="0"/>
              </a:rPr>
              <a:t>(Etapas Regulatorias) </a:t>
            </a:r>
            <a:r>
              <a:rPr lang="es-MX" sz="1600" b="1" dirty="0" smtClean="0">
                <a:solidFill>
                  <a:srgbClr val="4F5477"/>
                </a:solidFill>
                <a:latin typeface="Soberana Sans Light" pitchFamily="50" charset="0"/>
              </a:rPr>
              <a:t>para los Criterios de Evaluación</a:t>
            </a:r>
            <a:r>
              <a:rPr lang="es-MX" sz="1600" dirty="0" smtClean="0">
                <a:latin typeface="Soberana Sans Light" pitchFamily="50" charset="0"/>
              </a:rPr>
              <a:t>, </a:t>
            </a:r>
            <a:r>
              <a:rPr lang="es-MX" sz="1600" dirty="0" smtClean="0">
                <a:solidFill>
                  <a:srgbClr val="4F5477"/>
                </a:solidFill>
                <a:latin typeface="Soberana Sans Light" pitchFamily="50" charset="0"/>
              </a:rPr>
              <a:t>en función del nivel de riesgo derivado de cada uno de ellos:</a:t>
            </a:r>
            <a:endParaRPr lang="es-ES" sz="1600" dirty="0" smtClean="0">
              <a:solidFill>
                <a:srgbClr val="4F5477"/>
              </a:solidFill>
              <a:latin typeface="Soberana Sans Light" pitchFamily="50" charset="0"/>
            </a:endParaRPr>
          </a:p>
        </p:txBody>
      </p:sp>
      <p:sp>
        <p:nvSpPr>
          <p:cNvPr id="868356" name="Text Box 4"/>
          <p:cNvSpPr txBox="1">
            <a:spLocks noChangeArrowheads="1"/>
          </p:cNvSpPr>
          <p:nvPr/>
        </p:nvSpPr>
        <p:spPr bwMode="auto">
          <a:xfrm>
            <a:off x="1677988" y="4095750"/>
            <a:ext cx="1393825" cy="414338"/>
          </a:xfrm>
          <a:prstGeom prst="rect">
            <a:avLst/>
          </a:prstGeom>
          <a:solidFill>
            <a:srgbClr val="388294">
              <a:alpha val="30196"/>
            </a:srgbClr>
          </a:solidFill>
          <a:ln w="19050" algn="ctr">
            <a:solidFill>
              <a:schemeClr val="bg2"/>
            </a:solidFill>
            <a:miter lim="800000"/>
            <a:headEnd/>
            <a:tailEnd/>
          </a:ln>
        </p:spPr>
        <p:txBody>
          <a:bodyPr wrap="none" anchor="ctr"/>
          <a:lstStyle/>
          <a:p>
            <a:pPr algn="ctr"/>
            <a:r>
              <a:rPr lang="es-ES" sz="1600">
                <a:solidFill>
                  <a:srgbClr val="4D4D4D"/>
                </a:solidFill>
                <a:latin typeface="Soberana Sans Light" pitchFamily="50" charset="0"/>
              </a:rPr>
              <a:t>Etapa 4</a:t>
            </a:r>
          </a:p>
        </p:txBody>
      </p:sp>
      <p:sp>
        <p:nvSpPr>
          <p:cNvPr id="868357" name="Text Box 5"/>
          <p:cNvSpPr txBox="1">
            <a:spLocks noChangeArrowheads="1"/>
          </p:cNvSpPr>
          <p:nvPr/>
        </p:nvSpPr>
        <p:spPr bwMode="auto">
          <a:xfrm>
            <a:off x="1677988" y="4659313"/>
            <a:ext cx="1393825" cy="414337"/>
          </a:xfrm>
          <a:prstGeom prst="rect">
            <a:avLst/>
          </a:prstGeom>
          <a:solidFill>
            <a:srgbClr val="388294">
              <a:alpha val="30196"/>
            </a:srgbClr>
          </a:solidFill>
          <a:ln w="19050" algn="ctr">
            <a:solidFill>
              <a:schemeClr val="bg2"/>
            </a:solidFill>
            <a:miter lim="800000"/>
            <a:headEnd/>
            <a:tailEnd/>
          </a:ln>
        </p:spPr>
        <p:txBody>
          <a:bodyPr wrap="none" anchor="ctr"/>
          <a:lstStyle/>
          <a:p>
            <a:pPr algn="ctr"/>
            <a:r>
              <a:rPr lang="es-ES" sz="1600">
                <a:solidFill>
                  <a:srgbClr val="4D4D4D"/>
                </a:solidFill>
                <a:latin typeface="Soberana Sans Light" pitchFamily="50" charset="0"/>
              </a:rPr>
              <a:t>Etapa 3</a:t>
            </a:r>
          </a:p>
        </p:txBody>
      </p:sp>
      <p:sp>
        <p:nvSpPr>
          <p:cNvPr id="868358" name="Text Box 6"/>
          <p:cNvSpPr txBox="1">
            <a:spLocks noChangeArrowheads="1"/>
          </p:cNvSpPr>
          <p:nvPr/>
        </p:nvSpPr>
        <p:spPr bwMode="auto">
          <a:xfrm>
            <a:off x="1677988" y="5205413"/>
            <a:ext cx="1393825" cy="414337"/>
          </a:xfrm>
          <a:prstGeom prst="rect">
            <a:avLst/>
          </a:prstGeom>
          <a:solidFill>
            <a:srgbClr val="388294">
              <a:alpha val="30196"/>
            </a:srgbClr>
          </a:solidFill>
          <a:ln w="19050" algn="ctr">
            <a:solidFill>
              <a:schemeClr val="bg2"/>
            </a:solidFill>
            <a:miter lim="800000"/>
            <a:headEnd/>
            <a:tailEnd/>
          </a:ln>
        </p:spPr>
        <p:txBody>
          <a:bodyPr wrap="none" anchor="ctr"/>
          <a:lstStyle/>
          <a:p>
            <a:pPr algn="ctr"/>
            <a:r>
              <a:rPr lang="es-ES" sz="1600">
                <a:solidFill>
                  <a:srgbClr val="4D4D4D"/>
                </a:solidFill>
                <a:latin typeface="Soberana Sans Light" pitchFamily="50" charset="0"/>
              </a:rPr>
              <a:t>Etapa 2</a:t>
            </a:r>
          </a:p>
        </p:txBody>
      </p:sp>
      <p:sp>
        <p:nvSpPr>
          <p:cNvPr id="868359" name="Text Box 7"/>
          <p:cNvSpPr txBox="1">
            <a:spLocks noChangeArrowheads="1"/>
          </p:cNvSpPr>
          <p:nvPr/>
        </p:nvSpPr>
        <p:spPr bwMode="auto">
          <a:xfrm>
            <a:off x="1677988" y="5768975"/>
            <a:ext cx="1393825" cy="414338"/>
          </a:xfrm>
          <a:prstGeom prst="rect">
            <a:avLst/>
          </a:prstGeom>
          <a:solidFill>
            <a:srgbClr val="388294">
              <a:alpha val="30196"/>
            </a:srgbClr>
          </a:solidFill>
          <a:ln w="19050" algn="ctr">
            <a:solidFill>
              <a:schemeClr val="bg2"/>
            </a:solidFill>
            <a:miter lim="800000"/>
            <a:headEnd/>
            <a:tailEnd/>
          </a:ln>
        </p:spPr>
        <p:txBody>
          <a:bodyPr wrap="none" anchor="ctr"/>
          <a:lstStyle/>
          <a:p>
            <a:pPr algn="ctr"/>
            <a:r>
              <a:rPr lang="es-ES" sz="1600">
                <a:solidFill>
                  <a:srgbClr val="4D4D4D"/>
                </a:solidFill>
                <a:latin typeface="Soberana Sans Light" pitchFamily="50" charset="0"/>
              </a:rPr>
              <a:t>Etapa 1</a:t>
            </a:r>
          </a:p>
        </p:txBody>
      </p:sp>
      <p:sp>
        <p:nvSpPr>
          <p:cNvPr id="868360" name="Text Box 8"/>
          <p:cNvSpPr txBox="1">
            <a:spLocks noChangeArrowheads="1"/>
          </p:cNvSpPr>
          <p:nvPr/>
        </p:nvSpPr>
        <p:spPr bwMode="auto">
          <a:xfrm>
            <a:off x="1677988" y="3557588"/>
            <a:ext cx="1393825" cy="414337"/>
          </a:xfrm>
          <a:prstGeom prst="rect">
            <a:avLst/>
          </a:prstGeom>
          <a:solidFill>
            <a:srgbClr val="388294">
              <a:alpha val="30196"/>
            </a:srgbClr>
          </a:solidFill>
          <a:ln w="19050" algn="ctr">
            <a:solidFill>
              <a:schemeClr val="bg2"/>
            </a:solidFill>
            <a:miter lim="800000"/>
            <a:headEnd/>
            <a:tailEnd/>
          </a:ln>
        </p:spPr>
        <p:txBody>
          <a:bodyPr wrap="none" anchor="ctr"/>
          <a:lstStyle/>
          <a:p>
            <a:pPr algn="ctr"/>
            <a:r>
              <a:rPr lang="es-ES" sz="1600">
                <a:solidFill>
                  <a:srgbClr val="4D4D4D"/>
                </a:solidFill>
                <a:latin typeface="Soberana Sans Light" pitchFamily="50" charset="0"/>
              </a:rPr>
              <a:t>Etapa 5</a:t>
            </a:r>
          </a:p>
        </p:txBody>
      </p:sp>
      <p:sp>
        <p:nvSpPr>
          <p:cNvPr id="868361" name="Text Box 9"/>
          <p:cNvSpPr txBox="1">
            <a:spLocks noChangeArrowheads="1"/>
          </p:cNvSpPr>
          <p:nvPr/>
        </p:nvSpPr>
        <p:spPr bwMode="auto">
          <a:xfrm>
            <a:off x="4699000" y="3671888"/>
            <a:ext cx="3044825" cy="360362"/>
          </a:xfrm>
          <a:prstGeom prst="rect">
            <a:avLst/>
          </a:prstGeom>
          <a:solidFill>
            <a:srgbClr val="FF0000"/>
          </a:solidFill>
          <a:ln w="12700" algn="ctr">
            <a:solidFill>
              <a:srgbClr val="B2B2B2"/>
            </a:solidFill>
            <a:miter lim="800000"/>
            <a:headEnd/>
            <a:tailEnd/>
          </a:ln>
        </p:spPr>
        <p:txBody>
          <a:bodyPr wrap="none" anchor="ctr"/>
          <a:lstStyle/>
          <a:p>
            <a:pPr algn="ctr"/>
            <a:r>
              <a:rPr lang="es-ES" sz="1600">
                <a:solidFill>
                  <a:schemeClr val="bg1"/>
                </a:solidFill>
                <a:latin typeface="Soberana Sans Light" pitchFamily="50" charset="0"/>
              </a:rPr>
              <a:t>Mayor nivel de riesgo</a:t>
            </a:r>
          </a:p>
        </p:txBody>
      </p:sp>
      <p:sp>
        <p:nvSpPr>
          <p:cNvPr id="868362" name="Text Box 10"/>
          <p:cNvSpPr txBox="1">
            <a:spLocks noChangeArrowheads="1"/>
          </p:cNvSpPr>
          <p:nvPr/>
        </p:nvSpPr>
        <p:spPr bwMode="auto">
          <a:xfrm>
            <a:off x="4699000" y="5772150"/>
            <a:ext cx="3228975" cy="360363"/>
          </a:xfrm>
          <a:prstGeom prst="rect">
            <a:avLst/>
          </a:prstGeom>
          <a:solidFill>
            <a:srgbClr val="339966">
              <a:alpha val="79999"/>
            </a:srgbClr>
          </a:solidFill>
          <a:ln w="12700" algn="ctr">
            <a:solidFill>
              <a:srgbClr val="B2B2B2"/>
            </a:solidFill>
            <a:miter lim="800000"/>
            <a:headEnd/>
            <a:tailEnd/>
          </a:ln>
        </p:spPr>
        <p:txBody>
          <a:bodyPr wrap="none" anchor="ctr"/>
          <a:lstStyle/>
          <a:p>
            <a:pPr algn="ctr"/>
            <a:r>
              <a:rPr lang="es-ES" sz="1600">
                <a:solidFill>
                  <a:schemeClr val="bg1"/>
                </a:solidFill>
                <a:latin typeface="Soberana Sans Light" pitchFamily="50" charset="0"/>
              </a:rPr>
              <a:t>Menor nivel de riesgo</a:t>
            </a:r>
          </a:p>
        </p:txBody>
      </p:sp>
      <p:sp>
        <p:nvSpPr>
          <p:cNvPr id="868363" name="Line 11"/>
          <p:cNvSpPr>
            <a:spLocks noChangeShapeType="1"/>
          </p:cNvSpPr>
          <p:nvPr/>
        </p:nvSpPr>
        <p:spPr bwMode="auto">
          <a:xfrm flipH="1" flipV="1">
            <a:off x="3806825" y="3587750"/>
            <a:ext cx="3175" cy="2490788"/>
          </a:xfrm>
          <a:prstGeom prst="line">
            <a:avLst/>
          </a:prstGeom>
          <a:noFill/>
          <a:ln w="38100">
            <a:solidFill>
              <a:schemeClr val="bg2"/>
            </a:solidFill>
            <a:prstDash val="sysDot"/>
            <a:round/>
            <a:headEnd/>
            <a:tailEnd type="arrow" w="lg" len="sm"/>
          </a:ln>
        </p:spPr>
        <p:txBody>
          <a:bodyPr wrap="none"/>
          <a:lstStyle/>
          <a:p>
            <a:endParaRPr lang="es-MX" sz="1600">
              <a:latin typeface="Soberana Sans Light" pitchFamily="50" charset="0"/>
            </a:endParaRPr>
          </a:p>
        </p:txBody>
      </p:sp>
    </p:spTree>
    <p:extLst>
      <p:ext uri="{BB962C8B-B14F-4D97-AF65-F5344CB8AC3E}">
        <p14:creationId xmlns:p14="http://schemas.microsoft.com/office/powerpoint/2010/main" val="4284255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868359"/>
                                        </p:tgtEl>
                                        <p:attrNameLst>
                                          <p:attrName>style.visibility</p:attrName>
                                        </p:attrNameLst>
                                      </p:cBhvr>
                                      <p:to>
                                        <p:strVal val="visible"/>
                                      </p:to>
                                    </p:set>
                                    <p:anim calcmode="lin" valueType="num">
                                      <p:cBhvr>
                                        <p:cTn id="7" dur="1000" fill="hold"/>
                                        <p:tgtEl>
                                          <p:spTgt spid="868359"/>
                                        </p:tgtEl>
                                        <p:attrNameLst>
                                          <p:attrName>ppt_w</p:attrName>
                                        </p:attrNameLst>
                                      </p:cBhvr>
                                      <p:tavLst>
                                        <p:tav tm="0">
                                          <p:val>
                                            <p:strVal val="#ppt_w*0.05"/>
                                          </p:val>
                                        </p:tav>
                                        <p:tav tm="100000">
                                          <p:val>
                                            <p:strVal val="#ppt_w"/>
                                          </p:val>
                                        </p:tav>
                                      </p:tavLst>
                                    </p:anim>
                                    <p:anim calcmode="lin" valueType="num">
                                      <p:cBhvr>
                                        <p:cTn id="8" dur="1000" fill="hold"/>
                                        <p:tgtEl>
                                          <p:spTgt spid="868359"/>
                                        </p:tgtEl>
                                        <p:attrNameLst>
                                          <p:attrName>ppt_h</p:attrName>
                                        </p:attrNameLst>
                                      </p:cBhvr>
                                      <p:tavLst>
                                        <p:tav tm="0">
                                          <p:val>
                                            <p:strVal val="#ppt_h"/>
                                          </p:val>
                                        </p:tav>
                                        <p:tav tm="100000">
                                          <p:val>
                                            <p:strVal val="#ppt_h"/>
                                          </p:val>
                                        </p:tav>
                                      </p:tavLst>
                                    </p:anim>
                                    <p:anim calcmode="lin" valueType="num">
                                      <p:cBhvr>
                                        <p:cTn id="9" dur="1000" fill="hold"/>
                                        <p:tgtEl>
                                          <p:spTgt spid="868359"/>
                                        </p:tgtEl>
                                        <p:attrNameLst>
                                          <p:attrName>ppt_x</p:attrName>
                                        </p:attrNameLst>
                                      </p:cBhvr>
                                      <p:tavLst>
                                        <p:tav tm="0">
                                          <p:val>
                                            <p:strVal val="#ppt_x-.2"/>
                                          </p:val>
                                        </p:tav>
                                        <p:tav tm="100000">
                                          <p:val>
                                            <p:strVal val="#ppt_x"/>
                                          </p:val>
                                        </p:tav>
                                      </p:tavLst>
                                    </p:anim>
                                    <p:anim calcmode="lin" valueType="num">
                                      <p:cBhvr>
                                        <p:cTn id="10" dur="1000" fill="hold"/>
                                        <p:tgtEl>
                                          <p:spTgt spid="868359"/>
                                        </p:tgtEl>
                                        <p:attrNameLst>
                                          <p:attrName>ppt_y</p:attrName>
                                        </p:attrNameLst>
                                      </p:cBhvr>
                                      <p:tavLst>
                                        <p:tav tm="0">
                                          <p:val>
                                            <p:strVal val="#ppt_y"/>
                                          </p:val>
                                        </p:tav>
                                        <p:tav tm="100000">
                                          <p:val>
                                            <p:strVal val="#ppt_y"/>
                                          </p:val>
                                        </p:tav>
                                      </p:tavLst>
                                    </p:anim>
                                    <p:animEffect transition="in" filter="fade">
                                      <p:cBhvr>
                                        <p:cTn id="11" dur="1000"/>
                                        <p:tgtEl>
                                          <p:spTgt spid="868359"/>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868358"/>
                                        </p:tgtEl>
                                        <p:attrNameLst>
                                          <p:attrName>style.visibility</p:attrName>
                                        </p:attrNameLst>
                                      </p:cBhvr>
                                      <p:to>
                                        <p:strVal val="visible"/>
                                      </p:to>
                                    </p:set>
                                    <p:anim calcmode="lin" valueType="num">
                                      <p:cBhvr>
                                        <p:cTn id="15" dur="1000" fill="hold"/>
                                        <p:tgtEl>
                                          <p:spTgt spid="868358"/>
                                        </p:tgtEl>
                                        <p:attrNameLst>
                                          <p:attrName>ppt_w</p:attrName>
                                        </p:attrNameLst>
                                      </p:cBhvr>
                                      <p:tavLst>
                                        <p:tav tm="0">
                                          <p:val>
                                            <p:strVal val="#ppt_w*0.05"/>
                                          </p:val>
                                        </p:tav>
                                        <p:tav tm="100000">
                                          <p:val>
                                            <p:strVal val="#ppt_w"/>
                                          </p:val>
                                        </p:tav>
                                      </p:tavLst>
                                    </p:anim>
                                    <p:anim calcmode="lin" valueType="num">
                                      <p:cBhvr>
                                        <p:cTn id="16" dur="1000" fill="hold"/>
                                        <p:tgtEl>
                                          <p:spTgt spid="868358"/>
                                        </p:tgtEl>
                                        <p:attrNameLst>
                                          <p:attrName>ppt_h</p:attrName>
                                        </p:attrNameLst>
                                      </p:cBhvr>
                                      <p:tavLst>
                                        <p:tav tm="0">
                                          <p:val>
                                            <p:strVal val="#ppt_h"/>
                                          </p:val>
                                        </p:tav>
                                        <p:tav tm="100000">
                                          <p:val>
                                            <p:strVal val="#ppt_h"/>
                                          </p:val>
                                        </p:tav>
                                      </p:tavLst>
                                    </p:anim>
                                    <p:anim calcmode="lin" valueType="num">
                                      <p:cBhvr>
                                        <p:cTn id="17" dur="1000" fill="hold"/>
                                        <p:tgtEl>
                                          <p:spTgt spid="868358"/>
                                        </p:tgtEl>
                                        <p:attrNameLst>
                                          <p:attrName>ppt_x</p:attrName>
                                        </p:attrNameLst>
                                      </p:cBhvr>
                                      <p:tavLst>
                                        <p:tav tm="0">
                                          <p:val>
                                            <p:strVal val="#ppt_x-.2"/>
                                          </p:val>
                                        </p:tav>
                                        <p:tav tm="100000">
                                          <p:val>
                                            <p:strVal val="#ppt_x"/>
                                          </p:val>
                                        </p:tav>
                                      </p:tavLst>
                                    </p:anim>
                                    <p:anim calcmode="lin" valueType="num">
                                      <p:cBhvr>
                                        <p:cTn id="18" dur="1000" fill="hold"/>
                                        <p:tgtEl>
                                          <p:spTgt spid="868358"/>
                                        </p:tgtEl>
                                        <p:attrNameLst>
                                          <p:attrName>ppt_y</p:attrName>
                                        </p:attrNameLst>
                                      </p:cBhvr>
                                      <p:tavLst>
                                        <p:tav tm="0">
                                          <p:val>
                                            <p:strVal val="#ppt_y"/>
                                          </p:val>
                                        </p:tav>
                                        <p:tav tm="100000">
                                          <p:val>
                                            <p:strVal val="#ppt_y"/>
                                          </p:val>
                                        </p:tav>
                                      </p:tavLst>
                                    </p:anim>
                                    <p:animEffect transition="in" filter="fade">
                                      <p:cBhvr>
                                        <p:cTn id="19" dur="1000"/>
                                        <p:tgtEl>
                                          <p:spTgt spid="868358"/>
                                        </p:tgtEl>
                                      </p:cBhvr>
                                    </p:animEffect>
                                  </p:childTnLst>
                                </p:cTn>
                              </p:par>
                            </p:childTnLst>
                          </p:cTn>
                        </p:par>
                        <p:par>
                          <p:cTn id="20" fill="hold">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868357"/>
                                        </p:tgtEl>
                                        <p:attrNameLst>
                                          <p:attrName>style.visibility</p:attrName>
                                        </p:attrNameLst>
                                      </p:cBhvr>
                                      <p:to>
                                        <p:strVal val="visible"/>
                                      </p:to>
                                    </p:set>
                                    <p:anim calcmode="lin" valueType="num">
                                      <p:cBhvr>
                                        <p:cTn id="23" dur="1000" fill="hold"/>
                                        <p:tgtEl>
                                          <p:spTgt spid="868357"/>
                                        </p:tgtEl>
                                        <p:attrNameLst>
                                          <p:attrName>ppt_w</p:attrName>
                                        </p:attrNameLst>
                                      </p:cBhvr>
                                      <p:tavLst>
                                        <p:tav tm="0">
                                          <p:val>
                                            <p:strVal val="#ppt_w*0.05"/>
                                          </p:val>
                                        </p:tav>
                                        <p:tav tm="100000">
                                          <p:val>
                                            <p:strVal val="#ppt_w"/>
                                          </p:val>
                                        </p:tav>
                                      </p:tavLst>
                                    </p:anim>
                                    <p:anim calcmode="lin" valueType="num">
                                      <p:cBhvr>
                                        <p:cTn id="24" dur="1000" fill="hold"/>
                                        <p:tgtEl>
                                          <p:spTgt spid="868357"/>
                                        </p:tgtEl>
                                        <p:attrNameLst>
                                          <p:attrName>ppt_h</p:attrName>
                                        </p:attrNameLst>
                                      </p:cBhvr>
                                      <p:tavLst>
                                        <p:tav tm="0">
                                          <p:val>
                                            <p:strVal val="#ppt_h"/>
                                          </p:val>
                                        </p:tav>
                                        <p:tav tm="100000">
                                          <p:val>
                                            <p:strVal val="#ppt_h"/>
                                          </p:val>
                                        </p:tav>
                                      </p:tavLst>
                                    </p:anim>
                                    <p:anim calcmode="lin" valueType="num">
                                      <p:cBhvr>
                                        <p:cTn id="25" dur="1000" fill="hold"/>
                                        <p:tgtEl>
                                          <p:spTgt spid="868357"/>
                                        </p:tgtEl>
                                        <p:attrNameLst>
                                          <p:attrName>ppt_x</p:attrName>
                                        </p:attrNameLst>
                                      </p:cBhvr>
                                      <p:tavLst>
                                        <p:tav tm="0">
                                          <p:val>
                                            <p:strVal val="#ppt_x-.2"/>
                                          </p:val>
                                        </p:tav>
                                        <p:tav tm="100000">
                                          <p:val>
                                            <p:strVal val="#ppt_x"/>
                                          </p:val>
                                        </p:tav>
                                      </p:tavLst>
                                    </p:anim>
                                    <p:anim calcmode="lin" valueType="num">
                                      <p:cBhvr>
                                        <p:cTn id="26" dur="1000" fill="hold"/>
                                        <p:tgtEl>
                                          <p:spTgt spid="868357"/>
                                        </p:tgtEl>
                                        <p:attrNameLst>
                                          <p:attrName>ppt_y</p:attrName>
                                        </p:attrNameLst>
                                      </p:cBhvr>
                                      <p:tavLst>
                                        <p:tav tm="0">
                                          <p:val>
                                            <p:strVal val="#ppt_y"/>
                                          </p:val>
                                        </p:tav>
                                        <p:tav tm="100000">
                                          <p:val>
                                            <p:strVal val="#ppt_y"/>
                                          </p:val>
                                        </p:tav>
                                      </p:tavLst>
                                    </p:anim>
                                    <p:animEffect transition="in" filter="fade">
                                      <p:cBhvr>
                                        <p:cTn id="27" dur="1000"/>
                                        <p:tgtEl>
                                          <p:spTgt spid="868357"/>
                                        </p:tgtEl>
                                      </p:cBhvr>
                                    </p:animEffect>
                                  </p:childTnLst>
                                </p:cTn>
                              </p:par>
                            </p:childTnLst>
                          </p:cTn>
                        </p:par>
                        <p:par>
                          <p:cTn id="28" fill="hold">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868356"/>
                                        </p:tgtEl>
                                        <p:attrNameLst>
                                          <p:attrName>style.visibility</p:attrName>
                                        </p:attrNameLst>
                                      </p:cBhvr>
                                      <p:to>
                                        <p:strVal val="visible"/>
                                      </p:to>
                                    </p:set>
                                    <p:anim calcmode="lin" valueType="num">
                                      <p:cBhvr>
                                        <p:cTn id="31" dur="1000" fill="hold"/>
                                        <p:tgtEl>
                                          <p:spTgt spid="868356"/>
                                        </p:tgtEl>
                                        <p:attrNameLst>
                                          <p:attrName>ppt_w</p:attrName>
                                        </p:attrNameLst>
                                      </p:cBhvr>
                                      <p:tavLst>
                                        <p:tav tm="0">
                                          <p:val>
                                            <p:strVal val="#ppt_w*0.05"/>
                                          </p:val>
                                        </p:tav>
                                        <p:tav tm="100000">
                                          <p:val>
                                            <p:strVal val="#ppt_w"/>
                                          </p:val>
                                        </p:tav>
                                      </p:tavLst>
                                    </p:anim>
                                    <p:anim calcmode="lin" valueType="num">
                                      <p:cBhvr>
                                        <p:cTn id="32" dur="1000" fill="hold"/>
                                        <p:tgtEl>
                                          <p:spTgt spid="868356"/>
                                        </p:tgtEl>
                                        <p:attrNameLst>
                                          <p:attrName>ppt_h</p:attrName>
                                        </p:attrNameLst>
                                      </p:cBhvr>
                                      <p:tavLst>
                                        <p:tav tm="0">
                                          <p:val>
                                            <p:strVal val="#ppt_h"/>
                                          </p:val>
                                        </p:tav>
                                        <p:tav tm="100000">
                                          <p:val>
                                            <p:strVal val="#ppt_h"/>
                                          </p:val>
                                        </p:tav>
                                      </p:tavLst>
                                    </p:anim>
                                    <p:anim calcmode="lin" valueType="num">
                                      <p:cBhvr>
                                        <p:cTn id="33" dur="1000" fill="hold"/>
                                        <p:tgtEl>
                                          <p:spTgt spid="868356"/>
                                        </p:tgtEl>
                                        <p:attrNameLst>
                                          <p:attrName>ppt_x</p:attrName>
                                        </p:attrNameLst>
                                      </p:cBhvr>
                                      <p:tavLst>
                                        <p:tav tm="0">
                                          <p:val>
                                            <p:strVal val="#ppt_x-.2"/>
                                          </p:val>
                                        </p:tav>
                                        <p:tav tm="100000">
                                          <p:val>
                                            <p:strVal val="#ppt_x"/>
                                          </p:val>
                                        </p:tav>
                                      </p:tavLst>
                                    </p:anim>
                                    <p:anim calcmode="lin" valueType="num">
                                      <p:cBhvr>
                                        <p:cTn id="34" dur="1000" fill="hold"/>
                                        <p:tgtEl>
                                          <p:spTgt spid="868356"/>
                                        </p:tgtEl>
                                        <p:attrNameLst>
                                          <p:attrName>ppt_y</p:attrName>
                                        </p:attrNameLst>
                                      </p:cBhvr>
                                      <p:tavLst>
                                        <p:tav tm="0">
                                          <p:val>
                                            <p:strVal val="#ppt_y"/>
                                          </p:val>
                                        </p:tav>
                                        <p:tav tm="100000">
                                          <p:val>
                                            <p:strVal val="#ppt_y"/>
                                          </p:val>
                                        </p:tav>
                                      </p:tavLst>
                                    </p:anim>
                                    <p:animEffect transition="in" filter="fade">
                                      <p:cBhvr>
                                        <p:cTn id="35" dur="1000"/>
                                        <p:tgtEl>
                                          <p:spTgt spid="868356"/>
                                        </p:tgtEl>
                                      </p:cBhvr>
                                    </p:animEffect>
                                  </p:childTnLst>
                                </p:cTn>
                              </p:par>
                            </p:childTnLst>
                          </p:cTn>
                        </p:par>
                        <p:par>
                          <p:cTn id="36" fill="hold">
                            <p:stCondLst>
                              <p:cond delay="4000"/>
                            </p:stCondLst>
                            <p:childTnLst>
                              <p:par>
                                <p:cTn id="37" presetID="54" presetClass="entr" presetSubtype="0" accel="100000" fill="hold" grpId="0" nodeType="afterEffect">
                                  <p:stCondLst>
                                    <p:cond delay="0"/>
                                  </p:stCondLst>
                                  <p:childTnLst>
                                    <p:set>
                                      <p:cBhvr>
                                        <p:cTn id="38" dur="1" fill="hold">
                                          <p:stCondLst>
                                            <p:cond delay="0"/>
                                          </p:stCondLst>
                                        </p:cTn>
                                        <p:tgtEl>
                                          <p:spTgt spid="868360"/>
                                        </p:tgtEl>
                                        <p:attrNameLst>
                                          <p:attrName>style.visibility</p:attrName>
                                        </p:attrNameLst>
                                      </p:cBhvr>
                                      <p:to>
                                        <p:strVal val="visible"/>
                                      </p:to>
                                    </p:set>
                                    <p:anim calcmode="lin" valueType="num">
                                      <p:cBhvr>
                                        <p:cTn id="39" dur="1000" fill="hold"/>
                                        <p:tgtEl>
                                          <p:spTgt spid="868360"/>
                                        </p:tgtEl>
                                        <p:attrNameLst>
                                          <p:attrName>ppt_w</p:attrName>
                                        </p:attrNameLst>
                                      </p:cBhvr>
                                      <p:tavLst>
                                        <p:tav tm="0">
                                          <p:val>
                                            <p:strVal val="#ppt_w*0.05"/>
                                          </p:val>
                                        </p:tav>
                                        <p:tav tm="100000">
                                          <p:val>
                                            <p:strVal val="#ppt_w"/>
                                          </p:val>
                                        </p:tav>
                                      </p:tavLst>
                                    </p:anim>
                                    <p:anim calcmode="lin" valueType="num">
                                      <p:cBhvr>
                                        <p:cTn id="40" dur="1000" fill="hold"/>
                                        <p:tgtEl>
                                          <p:spTgt spid="868360"/>
                                        </p:tgtEl>
                                        <p:attrNameLst>
                                          <p:attrName>ppt_h</p:attrName>
                                        </p:attrNameLst>
                                      </p:cBhvr>
                                      <p:tavLst>
                                        <p:tav tm="0">
                                          <p:val>
                                            <p:strVal val="#ppt_h"/>
                                          </p:val>
                                        </p:tav>
                                        <p:tav tm="100000">
                                          <p:val>
                                            <p:strVal val="#ppt_h"/>
                                          </p:val>
                                        </p:tav>
                                      </p:tavLst>
                                    </p:anim>
                                    <p:anim calcmode="lin" valueType="num">
                                      <p:cBhvr>
                                        <p:cTn id="41" dur="1000" fill="hold"/>
                                        <p:tgtEl>
                                          <p:spTgt spid="868360"/>
                                        </p:tgtEl>
                                        <p:attrNameLst>
                                          <p:attrName>ppt_x</p:attrName>
                                        </p:attrNameLst>
                                      </p:cBhvr>
                                      <p:tavLst>
                                        <p:tav tm="0">
                                          <p:val>
                                            <p:strVal val="#ppt_x-.2"/>
                                          </p:val>
                                        </p:tav>
                                        <p:tav tm="100000">
                                          <p:val>
                                            <p:strVal val="#ppt_x"/>
                                          </p:val>
                                        </p:tav>
                                      </p:tavLst>
                                    </p:anim>
                                    <p:anim calcmode="lin" valueType="num">
                                      <p:cBhvr>
                                        <p:cTn id="42" dur="1000" fill="hold"/>
                                        <p:tgtEl>
                                          <p:spTgt spid="868360"/>
                                        </p:tgtEl>
                                        <p:attrNameLst>
                                          <p:attrName>ppt_y</p:attrName>
                                        </p:attrNameLst>
                                      </p:cBhvr>
                                      <p:tavLst>
                                        <p:tav tm="0">
                                          <p:val>
                                            <p:strVal val="#ppt_y"/>
                                          </p:val>
                                        </p:tav>
                                        <p:tav tm="100000">
                                          <p:val>
                                            <p:strVal val="#ppt_y"/>
                                          </p:val>
                                        </p:tav>
                                      </p:tavLst>
                                    </p:anim>
                                    <p:animEffect transition="in" filter="fade">
                                      <p:cBhvr>
                                        <p:cTn id="43" dur="1000"/>
                                        <p:tgtEl>
                                          <p:spTgt spid="868360"/>
                                        </p:tgtEl>
                                      </p:cBhvr>
                                    </p:animEffect>
                                  </p:childTnLst>
                                </p:cTn>
                              </p:par>
                            </p:childTnLst>
                          </p:cTn>
                        </p:par>
                        <p:par>
                          <p:cTn id="44" fill="hold">
                            <p:stCondLst>
                              <p:cond delay="5000"/>
                            </p:stCondLst>
                            <p:childTnLst>
                              <p:par>
                                <p:cTn id="45" presetID="12" presetClass="entr" presetSubtype="4" fill="hold" grpId="0" nodeType="afterEffect">
                                  <p:stCondLst>
                                    <p:cond delay="1000"/>
                                  </p:stCondLst>
                                  <p:childTnLst>
                                    <p:set>
                                      <p:cBhvr>
                                        <p:cTn id="46" dur="1" fill="hold">
                                          <p:stCondLst>
                                            <p:cond delay="0"/>
                                          </p:stCondLst>
                                        </p:cTn>
                                        <p:tgtEl>
                                          <p:spTgt spid="868362"/>
                                        </p:tgtEl>
                                        <p:attrNameLst>
                                          <p:attrName>style.visibility</p:attrName>
                                        </p:attrNameLst>
                                      </p:cBhvr>
                                      <p:to>
                                        <p:strVal val="visible"/>
                                      </p:to>
                                    </p:set>
                                    <p:animEffect transition="in" filter="slide(fromBottom)">
                                      <p:cBhvr>
                                        <p:cTn id="47" dur="1000"/>
                                        <p:tgtEl>
                                          <p:spTgt spid="868362"/>
                                        </p:tgtEl>
                                      </p:cBhvr>
                                    </p:animEffect>
                                  </p:childTnLst>
                                </p:cTn>
                              </p:par>
                            </p:childTnLst>
                          </p:cTn>
                        </p:par>
                        <p:par>
                          <p:cTn id="48" fill="hold">
                            <p:stCondLst>
                              <p:cond delay="7000"/>
                            </p:stCondLst>
                            <p:childTnLst>
                              <p:par>
                                <p:cTn id="49" presetID="22" presetClass="entr" presetSubtype="4" fill="hold" grpId="0" nodeType="afterEffect">
                                  <p:stCondLst>
                                    <p:cond delay="0"/>
                                  </p:stCondLst>
                                  <p:childTnLst>
                                    <p:set>
                                      <p:cBhvr>
                                        <p:cTn id="50" dur="1" fill="hold">
                                          <p:stCondLst>
                                            <p:cond delay="0"/>
                                          </p:stCondLst>
                                        </p:cTn>
                                        <p:tgtEl>
                                          <p:spTgt spid="868363"/>
                                        </p:tgtEl>
                                        <p:attrNameLst>
                                          <p:attrName>style.visibility</p:attrName>
                                        </p:attrNameLst>
                                      </p:cBhvr>
                                      <p:to>
                                        <p:strVal val="visible"/>
                                      </p:to>
                                    </p:set>
                                    <p:animEffect transition="in" filter="wipe(down)">
                                      <p:cBhvr>
                                        <p:cTn id="51" dur="3000"/>
                                        <p:tgtEl>
                                          <p:spTgt spid="868363"/>
                                        </p:tgtEl>
                                      </p:cBhvr>
                                    </p:animEffect>
                                  </p:childTnLst>
                                </p:cTn>
                              </p:par>
                            </p:childTnLst>
                          </p:cTn>
                        </p:par>
                        <p:par>
                          <p:cTn id="52" fill="hold">
                            <p:stCondLst>
                              <p:cond delay="10000"/>
                            </p:stCondLst>
                            <p:childTnLst>
                              <p:par>
                                <p:cTn id="53" presetID="12" presetClass="entr" presetSubtype="4" fill="hold" grpId="0" nodeType="afterEffect">
                                  <p:stCondLst>
                                    <p:cond delay="500"/>
                                  </p:stCondLst>
                                  <p:childTnLst>
                                    <p:set>
                                      <p:cBhvr>
                                        <p:cTn id="54" dur="1" fill="hold">
                                          <p:stCondLst>
                                            <p:cond delay="0"/>
                                          </p:stCondLst>
                                        </p:cTn>
                                        <p:tgtEl>
                                          <p:spTgt spid="868361"/>
                                        </p:tgtEl>
                                        <p:attrNameLst>
                                          <p:attrName>style.visibility</p:attrName>
                                        </p:attrNameLst>
                                      </p:cBhvr>
                                      <p:to>
                                        <p:strVal val="visible"/>
                                      </p:to>
                                    </p:set>
                                    <p:animEffect transition="in" filter="slide(fromBottom)">
                                      <p:cBhvr>
                                        <p:cTn id="55" dur="1000"/>
                                        <p:tgtEl>
                                          <p:spTgt spid="868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6" grpId="0" animBg="1"/>
      <p:bldP spid="868357" grpId="0" animBg="1"/>
      <p:bldP spid="868358" grpId="0" animBg="1"/>
      <p:bldP spid="868359" grpId="0" animBg="1"/>
      <p:bldP spid="868360" grpId="0" animBg="1"/>
      <p:bldP spid="868361" grpId="0" animBg="1"/>
      <p:bldP spid="868362" grpId="0" animBg="1"/>
      <p:bldP spid="86836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Ejes centrales</a:t>
            </a:r>
            <a:endParaRPr lang="es-ES" sz="1800" dirty="0" smtClean="0"/>
          </a:p>
        </p:txBody>
      </p:sp>
      <p:grpSp>
        <p:nvGrpSpPr>
          <p:cNvPr id="61443" name="Group 3"/>
          <p:cNvGrpSpPr>
            <a:grpSpLocks/>
          </p:cNvGrpSpPr>
          <p:nvPr/>
        </p:nvGrpSpPr>
        <p:grpSpPr bwMode="auto">
          <a:xfrm>
            <a:off x="4581525" y="2874963"/>
            <a:ext cx="1893888" cy="1941512"/>
            <a:chOff x="2840" y="2215"/>
            <a:chExt cx="1193" cy="1223"/>
          </a:xfrm>
        </p:grpSpPr>
        <p:sp>
          <p:nvSpPr>
            <p:cNvPr id="61451" name="AutoShape 4"/>
            <p:cNvSpPr>
              <a:spLocks noChangeArrowheads="1"/>
            </p:cNvSpPr>
            <p:nvPr/>
          </p:nvSpPr>
          <p:spPr bwMode="auto">
            <a:xfrm>
              <a:off x="2840" y="2215"/>
              <a:ext cx="1193" cy="1223"/>
            </a:xfrm>
            <a:prstGeom prst="chevron">
              <a:avLst>
                <a:gd name="adj" fmla="val 25000"/>
              </a:avLst>
            </a:prstGeom>
            <a:solidFill>
              <a:srgbClr val="388294">
                <a:alpha val="30196"/>
              </a:srgbClr>
            </a:solidFill>
            <a:ln w="19050" algn="ctr">
              <a:solidFill>
                <a:schemeClr val="bg2"/>
              </a:solidFill>
              <a:miter lim="800000"/>
              <a:headEnd/>
              <a:tailEnd/>
            </a:ln>
          </p:spPr>
          <p:txBody>
            <a:bodyPr wrap="none" anchor="ctr"/>
            <a:lstStyle/>
            <a:p>
              <a:endParaRPr lang="es-MX">
                <a:latin typeface="Soberana Sans Light" pitchFamily="50" charset="0"/>
              </a:endParaRPr>
            </a:p>
          </p:txBody>
        </p:sp>
        <p:sp>
          <p:nvSpPr>
            <p:cNvPr id="61452" name="Text Box 5"/>
            <p:cNvSpPr txBox="1">
              <a:spLocks noChangeArrowheads="1"/>
            </p:cNvSpPr>
            <p:nvPr/>
          </p:nvSpPr>
          <p:spPr bwMode="auto">
            <a:xfrm>
              <a:off x="3109" y="2596"/>
              <a:ext cx="814" cy="460"/>
            </a:xfrm>
            <a:prstGeom prst="rect">
              <a:avLst/>
            </a:prstGeom>
            <a:noFill/>
            <a:ln w="19050" algn="ctr">
              <a:noFill/>
              <a:miter lim="800000"/>
              <a:headEnd/>
              <a:tailEnd/>
            </a:ln>
          </p:spPr>
          <p:txBody>
            <a:bodyPr wrap="none" anchor="ctr"/>
            <a:lstStyle/>
            <a:p>
              <a:pPr algn="ctr"/>
              <a:r>
                <a:rPr lang="es-MX" sz="1400">
                  <a:solidFill>
                    <a:srgbClr val="4D4D4D"/>
                  </a:solidFill>
                  <a:latin typeface="Soberana Sans Light" pitchFamily="50" charset="0"/>
                </a:rPr>
                <a:t>Nivel de </a:t>
              </a:r>
            </a:p>
            <a:p>
              <a:pPr algn="ctr"/>
              <a:r>
                <a:rPr lang="es-MX" sz="1400">
                  <a:solidFill>
                    <a:srgbClr val="4D4D4D"/>
                  </a:solidFill>
                  <a:latin typeface="Soberana Sans Light" pitchFamily="50" charset="0"/>
                </a:rPr>
                <a:t>Atención</a:t>
              </a:r>
            </a:p>
            <a:p>
              <a:pPr algn="ctr"/>
              <a:r>
                <a:rPr lang="es-MX" sz="1400">
                  <a:solidFill>
                    <a:srgbClr val="4D4D4D"/>
                  </a:solidFill>
                  <a:latin typeface="Soberana Sans Light" pitchFamily="50" charset="0"/>
                </a:rPr>
                <a:t>Regulatoria</a:t>
              </a:r>
              <a:endParaRPr lang="es-ES" sz="1400">
                <a:solidFill>
                  <a:srgbClr val="4D4D4D"/>
                </a:solidFill>
                <a:latin typeface="Soberana Sans Light" pitchFamily="50" charset="0"/>
              </a:endParaRPr>
            </a:p>
          </p:txBody>
        </p:sp>
      </p:grpSp>
      <p:grpSp>
        <p:nvGrpSpPr>
          <p:cNvPr id="61444" name="Group 6"/>
          <p:cNvGrpSpPr>
            <a:grpSpLocks/>
          </p:cNvGrpSpPr>
          <p:nvPr/>
        </p:nvGrpSpPr>
        <p:grpSpPr bwMode="auto">
          <a:xfrm>
            <a:off x="6203950" y="2873375"/>
            <a:ext cx="1893888" cy="1941513"/>
            <a:chOff x="3862" y="2214"/>
            <a:chExt cx="1193" cy="1223"/>
          </a:xfrm>
        </p:grpSpPr>
        <p:sp>
          <p:nvSpPr>
            <p:cNvPr id="61449" name="AutoShape 7"/>
            <p:cNvSpPr>
              <a:spLocks noChangeArrowheads="1"/>
            </p:cNvSpPr>
            <p:nvPr/>
          </p:nvSpPr>
          <p:spPr bwMode="auto">
            <a:xfrm>
              <a:off x="3862" y="2214"/>
              <a:ext cx="1193" cy="1223"/>
            </a:xfrm>
            <a:prstGeom prst="chevron">
              <a:avLst>
                <a:gd name="adj" fmla="val 25000"/>
              </a:avLst>
            </a:prstGeom>
            <a:solidFill>
              <a:srgbClr val="940000">
                <a:alpha val="70195"/>
              </a:srgbClr>
            </a:solidFill>
            <a:ln w="12700" algn="ctr">
              <a:solidFill>
                <a:schemeClr val="bg2"/>
              </a:solidFill>
              <a:miter lim="800000"/>
              <a:headEnd/>
              <a:tailEnd/>
            </a:ln>
          </p:spPr>
          <p:txBody>
            <a:bodyPr wrap="none" anchor="ctr"/>
            <a:lstStyle/>
            <a:p>
              <a:endParaRPr lang="es-MX">
                <a:latin typeface="Soberana Sans Light" pitchFamily="50" charset="0"/>
              </a:endParaRPr>
            </a:p>
          </p:txBody>
        </p:sp>
        <p:sp>
          <p:nvSpPr>
            <p:cNvPr id="61450" name="Text Box 8"/>
            <p:cNvSpPr txBox="1">
              <a:spLocks noChangeArrowheads="1"/>
            </p:cNvSpPr>
            <p:nvPr/>
          </p:nvSpPr>
          <p:spPr bwMode="auto">
            <a:xfrm>
              <a:off x="4194" y="2662"/>
              <a:ext cx="743" cy="326"/>
            </a:xfrm>
            <a:prstGeom prst="rect">
              <a:avLst/>
            </a:prstGeom>
            <a:noFill/>
            <a:ln w="12700" algn="ctr">
              <a:noFill/>
              <a:miter lim="800000"/>
              <a:headEnd/>
              <a:tailEnd/>
            </a:ln>
          </p:spPr>
          <p:txBody>
            <a:bodyPr wrap="none" anchor="ctr"/>
            <a:lstStyle/>
            <a:p>
              <a:pPr algn="ctr"/>
              <a:r>
                <a:rPr lang="es-MX" sz="1400">
                  <a:solidFill>
                    <a:schemeClr val="bg1"/>
                  </a:solidFill>
                  <a:latin typeface="Soberana Sans Light" pitchFamily="50" charset="0"/>
                </a:rPr>
                <a:t>Acciones</a:t>
              </a:r>
            </a:p>
            <a:p>
              <a:pPr algn="ctr"/>
              <a:r>
                <a:rPr lang="es-MX" sz="1400">
                  <a:solidFill>
                    <a:schemeClr val="bg1"/>
                  </a:solidFill>
                  <a:latin typeface="Soberana Sans Light" pitchFamily="50" charset="0"/>
                </a:rPr>
                <a:t>Regulatorias</a:t>
              </a:r>
              <a:endParaRPr lang="es-ES" sz="1400">
                <a:solidFill>
                  <a:schemeClr val="bg1"/>
                </a:solidFill>
                <a:latin typeface="Soberana Sans Light" pitchFamily="50" charset="0"/>
              </a:endParaRPr>
            </a:p>
          </p:txBody>
        </p:sp>
      </p:grpSp>
      <p:grpSp>
        <p:nvGrpSpPr>
          <p:cNvPr id="61445" name="Group 9"/>
          <p:cNvGrpSpPr>
            <a:grpSpLocks/>
          </p:cNvGrpSpPr>
          <p:nvPr/>
        </p:nvGrpSpPr>
        <p:grpSpPr bwMode="auto">
          <a:xfrm>
            <a:off x="2971800" y="2878138"/>
            <a:ext cx="1893888" cy="1941512"/>
            <a:chOff x="1826" y="2217"/>
            <a:chExt cx="1193" cy="1223"/>
          </a:xfrm>
        </p:grpSpPr>
        <p:sp>
          <p:nvSpPr>
            <p:cNvPr id="61447" name="AutoShape 10"/>
            <p:cNvSpPr>
              <a:spLocks noChangeArrowheads="1"/>
            </p:cNvSpPr>
            <p:nvPr/>
          </p:nvSpPr>
          <p:spPr bwMode="auto">
            <a:xfrm>
              <a:off x="1826" y="2217"/>
              <a:ext cx="1193" cy="1223"/>
            </a:xfrm>
            <a:prstGeom prst="chevron">
              <a:avLst>
                <a:gd name="adj" fmla="val 25000"/>
              </a:avLst>
            </a:prstGeom>
            <a:solidFill>
              <a:srgbClr val="388294">
                <a:alpha val="30196"/>
              </a:srgbClr>
            </a:solidFill>
            <a:ln w="19050" algn="ctr">
              <a:solidFill>
                <a:schemeClr val="bg2"/>
              </a:solidFill>
              <a:miter lim="800000"/>
              <a:headEnd/>
              <a:tailEnd/>
            </a:ln>
          </p:spPr>
          <p:txBody>
            <a:bodyPr wrap="none" anchor="ctr"/>
            <a:lstStyle/>
            <a:p>
              <a:endParaRPr lang="es-MX">
                <a:latin typeface="Soberana Sans Light" pitchFamily="50" charset="0"/>
              </a:endParaRPr>
            </a:p>
          </p:txBody>
        </p:sp>
        <p:sp>
          <p:nvSpPr>
            <p:cNvPr id="61448" name="Text Box 11"/>
            <p:cNvSpPr txBox="1">
              <a:spLocks noChangeArrowheads="1"/>
            </p:cNvSpPr>
            <p:nvPr/>
          </p:nvSpPr>
          <p:spPr bwMode="auto">
            <a:xfrm>
              <a:off x="2077" y="2665"/>
              <a:ext cx="814" cy="326"/>
            </a:xfrm>
            <a:prstGeom prst="rect">
              <a:avLst/>
            </a:prstGeom>
            <a:noFill/>
            <a:ln w="19050" algn="ctr">
              <a:noFill/>
              <a:miter lim="800000"/>
              <a:headEnd/>
              <a:tailEnd/>
            </a:ln>
          </p:spPr>
          <p:txBody>
            <a:bodyPr wrap="none" anchor="ctr"/>
            <a:lstStyle/>
            <a:p>
              <a:pPr algn="ctr"/>
              <a:r>
                <a:rPr lang="es-MX" sz="1400">
                  <a:solidFill>
                    <a:srgbClr val="4D4D4D"/>
                  </a:solidFill>
                  <a:latin typeface="Soberana Sans Light" pitchFamily="50" charset="0"/>
                </a:rPr>
                <a:t>Criterios de</a:t>
              </a:r>
            </a:p>
            <a:p>
              <a:pPr algn="ctr"/>
              <a:r>
                <a:rPr lang="es-MX" sz="1400">
                  <a:solidFill>
                    <a:srgbClr val="4D4D4D"/>
                  </a:solidFill>
                  <a:latin typeface="Soberana Sans Light" pitchFamily="50" charset="0"/>
                </a:rPr>
                <a:t>Evaluación</a:t>
              </a:r>
              <a:endParaRPr lang="es-ES" sz="1400">
                <a:solidFill>
                  <a:srgbClr val="4D4D4D"/>
                </a:solidFill>
                <a:latin typeface="Soberana Sans Light" pitchFamily="50" charset="0"/>
              </a:endParaRPr>
            </a:p>
          </p:txBody>
        </p:sp>
      </p:grpSp>
      <p:sp>
        <p:nvSpPr>
          <p:cNvPr id="61446" name="AutoShape 12"/>
          <p:cNvSpPr>
            <a:spLocks noChangeArrowheads="1"/>
          </p:cNvSpPr>
          <p:nvPr/>
        </p:nvSpPr>
        <p:spPr bwMode="auto">
          <a:xfrm>
            <a:off x="1446213" y="2900363"/>
            <a:ext cx="1779587" cy="1871662"/>
          </a:xfrm>
          <a:prstGeom prst="homePlate">
            <a:avLst>
              <a:gd name="adj" fmla="val 25000"/>
            </a:avLst>
          </a:prstGeom>
          <a:solidFill>
            <a:srgbClr val="388294">
              <a:alpha val="30196"/>
            </a:srgbClr>
          </a:solidFill>
          <a:ln w="19050" algn="ctr">
            <a:solidFill>
              <a:schemeClr val="bg2"/>
            </a:solidFill>
            <a:miter lim="800000"/>
            <a:headEnd/>
            <a:tailEnd/>
          </a:ln>
        </p:spPr>
        <p:txBody>
          <a:bodyPr wrap="none" anchor="ctr"/>
          <a:lstStyle/>
          <a:p>
            <a:pPr algn="ctr"/>
            <a:r>
              <a:rPr lang="es-MX" sz="1400" dirty="0">
                <a:solidFill>
                  <a:srgbClr val="4D4D4D"/>
                </a:solidFill>
                <a:latin typeface="Soberana Sans Light" pitchFamily="50" charset="0"/>
              </a:rPr>
              <a:t>Explotación </a:t>
            </a:r>
          </a:p>
          <a:p>
            <a:pPr algn="ctr"/>
            <a:r>
              <a:rPr lang="es-MX" sz="1400" dirty="0">
                <a:solidFill>
                  <a:srgbClr val="4D4D4D"/>
                </a:solidFill>
                <a:latin typeface="Soberana Sans Light" pitchFamily="50" charset="0"/>
              </a:rPr>
              <a:t>de la</a:t>
            </a:r>
          </a:p>
          <a:p>
            <a:pPr algn="ctr"/>
            <a:r>
              <a:rPr lang="es-MX" sz="1400" dirty="0">
                <a:solidFill>
                  <a:srgbClr val="4D4D4D"/>
                </a:solidFill>
                <a:latin typeface="Soberana Sans Light" pitchFamily="50" charset="0"/>
              </a:rPr>
              <a:t>Información</a:t>
            </a:r>
            <a:endParaRPr lang="es-ES" sz="1400" dirty="0">
              <a:solidFill>
                <a:srgbClr val="4D4D4D"/>
              </a:solidFill>
              <a:latin typeface="Soberana Sans Light" pitchFamily="50" charset="0"/>
            </a:endParaRPr>
          </a:p>
        </p:txBody>
      </p:sp>
    </p:spTree>
    <p:extLst>
      <p:ext uri="{BB962C8B-B14F-4D97-AF65-F5344CB8AC3E}">
        <p14:creationId xmlns:p14="http://schemas.microsoft.com/office/powerpoint/2010/main" val="1689986157"/>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s-MX" dirty="0"/>
              <a:t>Monitoreo de Instituciones de Seguros</a:t>
            </a:r>
            <a:r>
              <a:rPr lang="es-MX" dirty="0" smtClean="0"/>
              <a:t/>
            </a:r>
            <a:br>
              <a:rPr lang="es-MX" dirty="0" smtClean="0"/>
            </a:br>
            <a:r>
              <a:rPr lang="es-MX" sz="1800" dirty="0" smtClean="0"/>
              <a:t>Acciones Regulatorias</a:t>
            </a:r>
            <a:endParaRPr lang="es-ES" sz="1800" dirty="0" smtClean="0"/>
          </a:p>
        </p:txBody>
      </p:sp>
      <p:sp>
        <p:nvSpPr>
          <p:cNvPr id="62467" name="Rectangle 3"/>
          <p:cNvSpPr>
            <a:spLocks noGrp="1" noChangeArrowheads="1"/>
          </p:cNvSpPr>
          <p:nvPr>
            <p:ph type="body" idx="1"/>
          </p:nvPr>
        </p:nvSpPr>
        <p:spPr>
          <a:xfrm>
            <a:off x="857250" y="2000250"/>
            <a:ext cx="7777163" cy="4387850"/>
          </a:xfrm>
        </p:spPr>
        <p:txBody>
          <a:bodyPr>
            <a:normAutofit/>
          </a:bodyPr>
          <a:lstStyle/>
          <a:p>
            <a:pPr eaLnBrk="1" hangingPunct="1"/>
            <a:r>
              <a:rPr lang="es-ES" sz="1600" dirty="0" smtClean="0">
                <a:solidFill>
                  <a:srgbClr val="4F5477"/>
                </a:solidFill>
                <a:latin typeface="Soberana Sans Light" pitchFamily="50" charset="0"/>
              </a:rPr>
              <a:t>A partir de la determinación del Nivel de Atención Regulatoria (NAR), el esquema de supervisión prevé el análisis y, en su caso, adopción de un conjunto de </a:t>
            </a:r>
            <a:r>
              <a:rPr lang="es-ES" sz="1600" b="1" dirty="0" smtClean="0">
                <a:solidFill>
                  <a:srgbClr val="4F5477"/>
                </a:solidFill>
                <a:latin typeface="Soberana Sans Light" pitchFamily="50" charset="0"/>
              </a:rPr>
              <a:t>Acciones Regulatorias</a:t>
            </a:r>
            <a:r>
              <a:rPr lang="es-ES" sz="1600" dirty="0" smtClean="0">
                <a:solidFill>
                  <a:srgbClr val="4F5477"/>
                </a:solidFill>
                <a:latin typeface="Soberana Sans Light" pitchFamily="50" charset="0"/>
              </a:rPr>
              <a:t>.</a:t>
            </a:r>
          </a:p>
          <a:p>
            <a:pPr eaLnBrk="1" hangingPunct="1"/>
            <a:endParaRPr lang="es-ES" sz="1600" dirty="0" smtClean="0">
              <a:solidFill>
                <a:srgbClr val="4F5477"/>
              </a:solidFill>
              <a:latin typeface="Soberana Sans Light" pitchFamily="50" charset="0"/>
            </a:endParaRPr>
          </a:p>
          <a:p>
            <a:pPr eaLnBrk="1" hangingPunct="1"/>
            <a:r>
              <a:rPr lang="es-ES" sz="1600" dirty="0" smtClean="0">
                <a:solidFill>
                  <a:srgbClr val="4F5477"/>
                </a:solidFill>
                <a:latin typeface="Soberana Sans Light" pitchFamily="50" charset="0"/>
              </a:rPr>
              <a:t>La adopción de las Acciones Regulatorias está en función de:</a:t>
            </a:r>
          </a:p>
          <a:p>
            <a:pPr lvl="1" eaLnBrk="1" hangingPunct="1"/>
            <a:r>
              <a:rPr lang="es-ES" dirty="0" smtClean="0">
                <a:solidFill>
                  <a:srgbClr val="4F5477"/>
                </a:solidFill>
                <a:latin typeface="Soberana Sans Light" pitchFamily="50" charset="0"/>
              </a:rPr>
              <a:t>El NAR determinado para cada entidad supervisada; y</a:t>
            </a:r>
          </a:p>
          <a:p>
            <a:pPr lvl="1" eaLnBrk="1" hangingPunct="1"/>
            <a:r>
              <a:rPr lang="es-ES" dirty="0" smtClean="0">
                <a:solidFill>
                  <a:srgbClr val="4F5477"/>
                </a:solidFill>
                <a:latin typeface="Soberana Sans Light" pitchFamily="50" charset="0"/>
              </a:rPr>
              <a:t>La evaluación de las circunstancias y problemática particulares que enfrente la entidad supervisada</a:t>
            </a:r>
            <a:r>
              <a:rPr lang="es-ES" dirty="0" smtClean="0">
                <a:latin typeface="Soberana Sans Light" pitchFamily="50" charset="0"/>
              </a:rPr>
              <a:t>.</a:t>
            </a:r>
          </a:p>
        </p:txBody>
      </p:sp>
    </p:spTree>
    <p:extLst>
      <p:ext uri="{BB962C8B-B14F-4D97-AF65-F5344CB8AC3E}">
        <p14:creationId xmlns:p14="http://schemas.microsoft.com/office/powerpoint/2010/main" val="2522273802"/>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4201506336"/>
              </p:ext>
            </p:extLst>
          </p:nvPr>
        </p:nvGraphicFramePr>
        <p:xfrm>
          <a:off x="1475656" y="4005064"/>
          <a:ext cx="6153498" cy="396240"/>
        </p:xfrm>
        <a:graphic>
          <a:graphicData uri="http://schemas.openxmlformats.org/drawingml/2006/table">
            <a:tbl>
              <a:tblPr firstRow="1" bandRow="1">
                <a:tableStyleId>{2D5ABB26-0587-4C30-8999-92F81FD0307C}</a:tableStyleId>
              </a:tblPr>
              <a:tblGrid>
                <a:gridCol w="615349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solidFill>
                            <a:srgbClr val="4F5477"/>
                          </a:solidFill>
                          <a:latin typeface="Soberana Sans" pitchFamily="50" charset="0"/>
                        </a:rPr>
                        <a:t>3. Monitoreo de Mercado</a:t>
                      </a:r>
                    </a:p>
                  </a:txBody>
                  <a:tcPr>
                    <a:solidFill>
                      <a:schemeClr val="accent4">
                        <a:lumMod val="40000"/>
                        <a:lumOff val="60000"/>
                      </a:schemeClr>
                    </a:soli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645736424"/>
              </p:ext>
            </p:extLst>
          </p:nvPr>
        </p:nvGraphicFramePr>
        <p:xfrm>
          <a:off x="1475656" y="3068960"/>
          <a:ext cx="6153498" cy="396240"/>
        </p:xfrm>
        <a:graphic>
          <a:graphicData uri="http://schemas.openxmlformats.org/drawingml/2006/table">
            <a:tbl>
              <a:tblPr firstRow="1" bandRow="1">
                <a:tableStyleId>{2D5ABB26-0587-4C30-8999-92F81FD0307C}</a:tableStyleId>
              </a:tblPr>
              <a:tblGrid>
                <a:gridCol w="615349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solidFill>
                            <a:srgbClr val="4F5477"/>
                          </a:solidFill>
                          <a:latin typeface="Soberana Sans" pitchFamily="50" charset="0"/>
                        </a:rPr>
                        <a:t>1. Información Recopilada</a:t>
                      </a:r>
                    </a:p>
                  </a:txBody>
                  <a:tcPr>
                    <a:solidFill>
                      <a:schemeClr val="bg1"/>
                    </a:solid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2810312922"/>
              </p:ext>
            </p:extLst>
          </p:nvPr>
        </p:nvGraphicFramePr>
        <p:xfrm>
          <a:off x="1475656" y="3567296"/>
          <a:ext cx="6153498" cy="396240"/>
        </p:xfrm>
        <a:graphic>
          <a:graphicData uri="http://schemas.openxmlformats.org/drawingml/2006/table">
            <a:tbl>
              <a:tblPr firstRow="1" bandRow="1">
                <a:tableStyleId>{2D5ABB26-0587-4C30-8999-92F81FD0307C}</a:tableStyleId>
              </a:tblPr>
              <a:tblGrid>
                <a:gridCol w="6153498"/>
              </a:tblGrid>
              <a:tr h="298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dirty="0" smtClean="0">
                          <a:solidFill>
                            <a:srgbClr val="4F5477"/>
                          </a:solidFill>
                          <a:latin typeface="Soberana Sans" pitchFamily="50" charset="0"/>
                        </a:rPr>
                        <a:t>2. Monitoreo</a:t>
                      </a:r>
                      <a:r>
                        <a:rPr lang="es-MX" sz="2000" baseline="0" dirty="0" smtClean="0">
                          <a:solidFill>
                            <a:srgbClr val="4F5477"/>
                          </a:solidFill>
                          <a:latin typeface="Soberana Sans" pitchFamily="50" charset="0"/>
                        </a:rPr>
                        <a:t> </a:t>
                      </a:r>
                      <a:r>
                        <a:rPr lang="es-MX" sz="2000" dirty="0" smtClean="0">
                          <a:solidFill>
                            <a:srgbClr val="4F5477"/>
                          </a:solidFill>
                          <a:latin typeface="Soberana Sans" pitchFamily="50" charset="0"/>
                        </a:rPr>
                        <a:t>de Instituciones de Seguros</a:t>
                      </a:r>
                    </a:p>
                  </a:txBody>
                  <a:tcPr>
                    <a:noFill/>
                  </a:tcPr>
                </a:tc>
              </a:tr>
            </a:tbl>
          </a:graphicData>
        </a:graphic>
      </p:graphicFrame>
    </p:spTree>
    <p:extLst>
      <p:ext uri="{BB962C8B-B14F-4D97-AF65-F5344CB8AC3E}">
        <p14:creationId xmlns:p14="http://schemas.microsoft.com/office/powerpoint/2010/main" val="15355434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smtClean="0"/>
              <a:t>Monitoreo de Mercado</a:t>
            </a:r>
            <a:r>
              <a:rPr lang="es-MX" sz="2000" dirty="0" smtClean="0"/>
              <a:t/>
            </a:r>
            <a:br>
              <a:rPr lang="es-MX" sz="2000" dirty="0" smtClean="0"/>
            </a:br>
            <a:r>
              <a:rPr lang="es-MX" sz="1800" dirty="0" smtClean="0"/>
              <a:t>Monitoreo del sector asegurador</a:t>
            </a:r>
            <a:endParaRPr lang="es-MX" sz="1800" dirty="0"/>
          </a:p>
        </p:txBody>
      </p:sp>
      <p:graphicFrame>
        <p:nvGraphicFramePr>
          <p:cNvPr id="5" name="Group 9"/>
          <p:cNvGraphicFramePr>
            <a:graphicFrameLocks noGrp="1"/>
          </p:cNvGraphicFramePr>
          <p:nvPr>
            <p:extLst>
              <p:ext uri="{D42A27DB-BD31-4B8C-83A1-F6EECF244321}">
                <p14:modId xmlns:p14="http://schemas.microsoft.com/office/powerpoint/2010/main" val="22848047"/>
              </p:ext>
            </p:extLst>
          </p:nvPr>
        </p:nvGraphicFramePr>
        <p:xfrm>
          <a:off x="539553" y="2360136"/>
          <a:ext cx="7704856" cy="3616960"/>
        </p:xfrm>
        <a:graphic>
          <a:graphicData uri="http://schemas.openxmlformats.org/drawingml/2006/table">
            <a:tbl>
              <a:tblPr>
                <a:tableStyleId>{2D5ABB26-0587-4C30-8999-92F81FD0307C}</a:tableStyleId>
              </a:tblPr>
              <a:tblGrid>
                <a:gridCol w="7704856"/>
              </a:tblGrid>
              <a:tr h="1125538">
                <a:tc>
                  <a:txBody>
                    <a:bodyPr/>
                    <a:lstStyle/>
                    <a:p>
                      <a:pPr marL="0" marR="0" lvl="0" indent="0" algn="just" defTabSz="914400" rtl="0" eaLnBrk="1" fontAlgn="base" latinLnBrk="0" hangingPunct="1">
                        <a:lnSpc>
                          <a:spcPct val="100000"/>
                        </a:lnSpc>
                        <a:spcBef>
                          <a:spcPts val="700"/>
                        </a:spcBef>
                        <a:spcAft>
                          <a:spcPct val="0"/>
                        </a:spcAft>
                        <a:buClr>
                          <a:srgbClr val="C00000"/>
                        </a:buClr>
                        <a:buSzPct val="70000"/>
                        <a:buFont typeface="Wingdings 2" pitchFamily="18" charset="2"/>
                        <a:buNone/>
                        <a:tabLst/>
                      </a:pPr>
                      <a:r>
                        <a:rPr kumimoji="0" lang="es-MX" sz="1600" u="none" strike="noStrike" cap="none" normalizeH="0" baseline="0" dirty="0" smtClean="0">
                          <a:ln>
                            <a:noFill/>
                          </a:ln>
                          <a:solidFill>
                            <a:srgbClr val="4F5477"/>
                          </a:solidFill>
                          <a:effectLst/>
                          <a:latin typeface="Soberana Sans Light" pitchFamily="50" charset="0"/>
                        </a:rPr>
                        <a:t>La CNSF </a:t>
                      </a:r>
                      <a:r>
                        <a:rPr kumimoji="0" lang="es-MX" sz="1600" b="1" u="none" strike="noStrike" cap="none" normalizeH="0" baseline="0" dirty="0" smtClean="0">
                          <a:ln>
                            <a:noFill/>
                          </a:ln>
                          <a:solidFill>
                            <a:srgbClr val="4F5477"/>
                          </a:solidFill>
                          <a:effectLst/>
                          <a:latin typeface="Soberana Sans Light" pitchFamily="50" charset="0"/>
                        </a:rPr>
                        <a:t>monitorea</a:t>
                      </a:r>
                      <a:r>
                        <a:rPr kumimoji="0" lang="es-MX" sz="1600" u="none" strike="noStrike" cap="none" normalizeH="0" baseline="0" dirty="0" smtClean="0">
                          <a:ln>
                            <a:noFill/>
                          </a:ln>
                          <a:solidFill>
                            <a:srgbClr val="4F5477"/>
                          </a:solidFill>
                          <a:effectLst/>
                          <a:latin typeface="Soberana Sans Light" pitchFamily="50" charset="0"/>
                        </a:rPr>
                        <a:t> y </a:t>
                      </a:r>
                      <a:r>
                        <a:rPr kumimoji="0" lang="es-MX" sz="1600" b="1" u="none" strike="noStrike" cap="none" normalizeH="0" baseline="0" dirty="0" smtClean="0">
                          <a:ln>
                            <a:noFill/>
                          </a:ln>
                          <a:solidFill>
                            <a:srgbClr val="4F5477"/>
                          </a:solidFill>
                          <a:effectLst/>
                          <a:latin typeface="Soberana Sans Light" pitchFamily="50" charset="0"/>
                        </a:rPr>
                        <a:t>analiza</a:t>
                      </a:r>
                      <a:r>
                        <a:rPr kumimoji="0" lang="es-MX" sz="1600" u="none" strike="noStrike" cap="none" normalizeH="0" baseline="0" dirty="0" smtClean="0">
                          <a:ln>
                            <a:noFill/>
                          </a:ln>
                          <a:solidFill>
                            <a:srgbClr val="4F5477"/>
                          </a:solidFill>
                          <a:effectLst/>
                          <a:latin typeface="Soberana Sans Light" pitchFamily="50" charset="0"/>
                        </a:rPr>
                        <a:t> los factores que pudieran tener un impacto en el mercado de seguros.</a:t>
                      </a:r>
                    </a:p>
                    <a:p>
                      <a:pPr marL="0" lvl="0" indent="0" algn="just">
                        <a:buClrTx/>
                        <a:buFont typeface="Arial" pitchFamily="34" charset="0"/>
                        <a:buNone/>
                      </a:pPr>
                      <a:endParaRPr lang="es-MX" sz="1600" dirty="0" smtClean="0">
                        <a:solidFill>
                          <a:srgbClr val="4F5477"/>
                        </a:solidFill>
                        <a:latin typeface="Soberana Sans Light" pitchFamily="50" charset="0"/>
                      </a:endParaRPr>
                    </a:p>
                    <a:p>
                      <a:pPr marL="0" lvl="0" indent="0" algn="just">
                        <a:buClrTx/>
                        <a:buFont typeface="Wingdings" pitchFamily="2" charset="2"/>
                        <a:buNone/>
                      </a:pPr>
                      <a:r>
                        <a:rPr lang="es-MX" sz="1600" dirty="0" smtClean="0">
                          <a:solidFill>
                            <a:srgbClr val="4F5477"/>
                          </a:solidFill>
                          <a:latin typeface="Soberana Sans Light" pitchFamily="50" charset="0"/>
                        </a:rPr>
                        <a:t>El análisis incluye </a:t>
                      </a:r>
                      <a:r>
                        <a:rPr lang="es-MX" sz="1600" b="0" dirty="0" smtClean="0">
                          <a:solidFill>
                            <a:srgbClr val="4F5477"/>
                          </a:solidFill>
                          <a:latin typeface="Soberana Sans Light" pitchFamily="50" charset="0"/>
                        </a:rPr>
                        <a:t>la </a:t>
                      </a:r>
                      <a:r>
                        <a:rPr lang="es-MX" sz="1600" b="1" dirty="0" smtClean="0">
                          <a:solidFill>
                            <a:srgbClr val="4F5477"/>
                          </a:solidFill>
                          <a:latin typeface="Soberana Sans Light" pitchFamily="50" charset="0"/>
                        </a:rPr>
                        <a:t>situación económico financiera </a:t>
                      </a:r>
                      <a:r>
                        <a:rPr lang="es-MX" sz="1600" b="0" dirty="0" smtClean="0">
                          <a:solidFill>
                            <a:srgbClr val="4F5477"/>
                          </a:solidFill>
                          <a:latin typeface="Soberana Sans Light" pitchFamily="50" charset="0"/>
                        </a:rPr>
                        <a:t>del sector y </a:t>
                      </a:r>
                      <a:r>
                        <a:rPr lang="es-MX" sz="1600" b="1" dirty="0" smtClean="0">
                          <a:solidFill>
                            <a:srgbClr val="4F5477"/>
                          </a:solidFill>
                          <a:latin typeface="Soberana Sans Light" pitchFamily="50" charset="0"/>
                        </a:rPr>
                        <a:t>aspectos técnicos del seguro. </a:t>
                      </a:r>
                    </a:p>
                    <a:p>
                      <a:pPr marL="0" marR="0" lvl="0" indent="0" algn="just" defTabSz="914400" rtl="0" eaLnBrk="1" fontAlgn="base" latinLnBrk="0" hangingPunct="1">
                        <a:lnSpc>
                          <a:spcPct val="100000"/>
                        </a:lnSpc>
                        <a:spcBef>
                          <a:spcPts val="700"/>
                        </a:spcBef>
                        <a:spcAft>
                          <a:spcPct val="0"/>
                        </a:spcAft>
                        <a:buClr>
                          <a:srgbClr val="C00000"/>
                        </a:buClr>
                        <a:buSzPct val="70000"/>
                        <a:buFont typeface="Wingdings 2" pitchFamily="18" charset="2"/>
                        <a:buNone/>
                        <a:tabLst/>
                      </a:pPr>
                      <a:endParaRPr lang="es-MX" sz="1600" dirty="0" smtClean="0">
                        <a:solidFill>
                          <a:srgbClr val="4F5477"/>
                        </a:solidFill>
                        <a:latin typeface="Soberana Sans Light" pitchFamily="50" charset="0"/>
                      </a:endParaRPr>
                    </a:p>
                    <a:p>
                      <a:pPr marL="0" marR="0" lvl="0" indent="0" algn="just" defTabSz="914400" rtl="0" eaLnBrk="1" fontAlgn="base" latinLnBrk="0" hangingPunct="1">
                        <a:lnSpc>
                          <a:spcPct val="100000"/>
                        </a:lnSpc>
                        <a:spcBef>
                          <a:spcPts val="700"/>
                        </a:spcBef>
                        <a:spcAft>
                          <a:spcPct val="0"/>
                        </a:spcAft>
                        <a:buClr>
                          <a:srgbClr val="C00000"/>
                        </a:buClr>
                        <a:buSzPct val="70000"/>
                        <a:buFont typeface="Wingdings 2" pitchFamily="18" charset="2"/>
                        <a:buNone/>
                        <a:tabLst/>
                        <a:defRPr/>
                      </a:pPr>
                      <a:r>
                        <a:rPr lang="es-MX" sz="1600" b="1" dirty="0" smtClean="0">
                          <a:solidFill>
                            <a:srgbClr val="4F5477"/>
                          </a:solidFill>
                          <a:latin typeface="Soberana Sans Light" pitchFamily="50" charset="0"/>
                        </a:rPr>
                        <a:t>El análisis</a:t>
                      </a:r>
                      <a:r>
                        <a:rPr lang="es-MX" sz="1600" dirty="0" smtClean="0">
                          <a:solidFill>
                            <a:srgbClr val="4F5477"/>
                          </a:solidFill>
                          <a:latin typeface="Soberana Sans Light" pitchFamily="50" charset="0"/>
                        </a:rPr>
                        <a:t> incluye estudios </a:t>
                      </a:r>
                      <a:r>
                        <a:rPr lang="es-MX" sz="1600" b="1" dirty="0" smtClean="0">
                          <a:solidFill>
                            <a:srgbClr val="4F5477"/>
                          </a:solidFill>
                          <a:latin typeface="Soberana Sans Light" pitchFamily="50" charset="0"/>
                        </a:rPr>
                        <a:t>sobre</a:t>
                      </a:r>
                      <a:r>
                        <a:rPr lang="es-MX" sz="1600" dirty="0" smtClean="0">
                          <a:solidFill>
                            <a:srgbClr val="4F5477"/>
                          </a:solidFill>
                          <a:latin typeface="Soberana Sans Light" pitchFamily="50" charset="0"/>
                        </a:rPr>
                        <a:t> </a:t>
                      </a:r>
                      <a:r>
                        <a:rPr lang="es-MX" sz="1600" b="1" dirty="0" smtClean="0">
                          <a:solidFill>
                            <a:srgbClr val="4F5477"/>
                          </a:solidFill>
                          <a:latin typeface="Soberana Sans Light" pitchFamily="50" charset="0"/>
                        </a:rPr>
                        <a:t>asuntos financieros específicos </a:t>
                      </a:r>
                      <a:r>
                        <a:rPr lang="es-MX" sz="1600" dirty="0" smtClean="0">
                          <a:solidFill>
                            <a:srgbClr val="4F5477"/>
                          </a:solidFill>
                          <a:latin typeface="Soberana Sans Light" pitchFamily="50" charset="0"/>
                        </a:rPr>
                        <a:t>que afecten al sector de seguros y fianzas o a las personas y entidades que proveen servicios a esos mercados o que estén relacionados a ellos.</a:t>
                      </a:r>
                    </a:p>
                    <a:p>
                      <a:pPr marL="0" marR="0" lvl="0" indent="0" algn="just" defTabSz="914400" rtl="0" eaLnBrk="1" fontAlgn="base" latinLnBrk="0" hangingPunct="1">
                        <a:lnSpc>
                          <a:spcPct val="100000"/>
                        </a:lnSpc>
                        <a:spcBef>
                          <a:spcPts val="700"/>
                        </a:spcBef>
                        <a:spcAft>
                          <a:spcPct val="0"/>
                        </a:spcAft>
                        <a:buClr>
                          <a:srgbClr val="C00000"/>
                        </a:buClr>
                        <a:buSzPct val="70000"/>
                        <a:buFont typeface="Wingdings 2" pitchFamily="18" charset="2"/>
                        <a:buNone/>
                        <a:tabLst/>
                        <a:defRPr/>
                      </a:pPr>
                      <a:endParaRPr kumimoji="0" lang="es-MX" sz="1600" u="none" strike="noStrike" cap="none" normalizeH="0" baseline="0" dirty="0" smtClean="0">
                        <a:ln>
                          <a:noFill/>
                        </a:ln>
                        <a:solidFill>
                          <a:srgbClr val="4F5477"/>
                        </a:solidFill>
                        <a:effectLst/>
                        <a:latin typeface="Soberana Sans Light" pitchFamily="50" charset="0"/>
                      </a:endParaRPr>
                    </a:p>
                    <a:p>
                      <a:pPr marL="0" marR="0" lvl="0" indent="0" algn="just" defTabSz="914400" rtl="0" eaLnBrk="1" fontAlgn="base" latinLnBrk="0" hangingPunct="1">
                        <a:lnSpc>
                          <a:spcPct val="100000"/>
                        </a:lnSpc>
                        <a:spcBef>
                          <a:spcPts val="700"/>
                        </a:spcBef>
                        <a:spcAft>
                          <a:spcPct val="0"/>
                        </a:spcAft>
                        <a:buClr>
                          <a:srgbClr val="C00000"/>
                        </a:buClr>
                        <a:buSzPct val="70000"/>
                        <a:buFont typeface="Wingdings 2" pitchFamily="18" charset="2"/>
                        <a:buNone/>
                        <a:tabLst/>
                        <a:defRPr/>
                      </a:pPr>
                      <a:r>
                        <a:rPr kumimoji="0" lang="es-ES" sz="1600" b="1" u="none" strike="noStrike" cap="none" normalizeH="0" baseline="0" dirty="0" smtClean="0">
                          <a:ln>
                            <a:noFill/>
                          </a:ln>
                          <a:solidFill>
                            <a:srgbClr val="4F5477"/>
                          </a:solidFill>
                          <a:effectLst/>
                          <a:latin typeface="Soberana Sans Light" pitchFamily="50" charset="0"/>
                        </a:rPr>
                        <a:t>A través de diversas publicaciones </a:t>
                      </a:r>
                      <a:r>
                        <a:rPr kumimoji="0" lang="es-ES" sz="1600" u="none" strike="noStrike" cap="none" normalizeH="0" baseline="0" dirty="0" smtClean="0">
                          <a:ln>
                            <a:noFill/>
                          </a:ln>
                          <a:solidFill>
                            <a:srgbClr val="4F5477"/>
                          </a:solidFill>
                          <a:effectLst/>
                          <a:latin typeface="Soberana Sans Light" pitchFamily="50" charset="0"/>
                        </a:rPr>
                        <a:t>disponibles para el público en general </a:t>
                      </a:r>
                      <a:r>
                        <a:rPr kumimoji="0" lang="es-ES" sz="1600" b="1" u="none" strike="noStrike" cap="none" normalizeH="0" baseline="0" dirty="0" smtClean="0">
                          <a:ln>
                            <a:noFill/>
                          </a:ln>
                          <a:solidFill>
                            <a:srgbClr val="4F5477"/>
                          </a:solidFill>
                          <a:effectLst/>
                          <a:latin typeface="Soberana Sans Light" pitchFamily="50" charset="0"/>
                        </a:rPr>
                        <a:t>se difunde, periódicamente, el comportamiento que guarda el sector Asegurador :</a:t>
                      </a:r>
                      <a:r>
                        <a:rPr lang="es-MX" sz="1600" dirty="0" smtClean="0">
                          <a:solidFill>
                            <a:srgbClr val="4F5477"/>
                          </a:solidFill>
                          <a:latin typeface="Soberana Sans Light" pitchFamily="50" charset="0"/>
                        </a:rPr>
                        <a:t> </a:t>
                      </a:r>
                      <a:endParaRPr kumimoji="0" lang="es-ES" sz="1600" b="0" i="0" u="none" strike="noStrike" cap="none" normalizeH="0" baseline="0" dirty="0" smtClean="0">
                        <a:ln>
                          <a:noFill/>
                        </a:ln>
                        <a:solidFill>
                          <a:srgbClr val="4F5477"/>
                        </a:solidFill>
                        <a:effectLst/>
                        <a:latin typeface="Soberana Sans Light" pitchFamily="50" charset="0"/>
                      </a:endParaRPr>
                    </a:p>
                  </a:txBody>
                  <a:tcPr horzOverflow="overflow"/>
                </a:tc>
              </a:tr>
            </a:tbl>
          </a:graphicData>
        </a:graphic>
      </p:graphicFrame>
    </p:spTree>
    <p:extLst>
      <p:ext uri="{BB962C8B-B14F-4D97-AF65-F5344CB8AC3E}">
        <p14:creationId xmlns:p14="http://schemas.microsoft.com/office/powerpoint/2010/main" val="32153435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2000" dirty="0" smtClean="0">
                <a:solidFill>
                  <a:srgbClr val="C00000"/>
                </a:solidFill>
              </a:rPr>
              <a:t>Monitoreo del sector asegurador</a:t>
            </a:r>
            <a:endParaRPr lang="es-MX" dirty="0"/>
          </a:p>
        </p:txBody>
      </p:sp>
      <p:sp>
        <p:nvSpPr>
          <p:cNvPr id="5" name="1 Marcador de contenido"/>
          <p:cNvSpPr txBox="1">
            <a:spLocks/>
          </p:cNvSpPr>
          <p:nvPr/>
        </p:nvSpPr>
        <p:spPr>
          <a:xfrm>
            <a:off x="179512" y="1803400"/>
            <a:ext cx="7820025" cy="982663"/>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lumMod val="75000"/>
                    <a:lumOff val="25000"/>
                  </a:schemeClr>
                </a:solidFill>
                <a:latin typeface="Soberana Sans" pitchFamily="50" charset="0"/>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Soberana Sans" pitchFamily="50"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Soberana Sans" pitchFamily="50" charset="0"/>
                <a:ea typeface="+mn-ea"/>
                <a:cs typeface="+mn-cs"/>
              </a:defRPr>
            </a:lvl3pPr>
            <a:lvl4pPr marL="1600200" indent="-228600" algn="l" defTabSz="914400" rtl="0" eaLnBrk="1" latinLnBrk="0" hangingPunct="1">
              <a:spcBef>
                <a:spcPct val="20000"/>
              </a:spcBef>
              <a:buFont typeface="Courier New" pitchFamily="49" charset="0"/>
              <a:buChar char="o"/>
              <a:defRPr sz="1400" kern="1200">
                <a:solidFill>
                  <a:schemeClr val="tx1">
                    <a:lumMod val="75000"/>
                    <a:lumOff val="25000"/>
                  </a:schemeClr>
                </a:solidFill>
                <a:latin typeface="Soberana Sans" pitchFamily="50"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75000"/>
                    <a:lumOff val="25000"/>
                  </a:schemeClr>
                </a:solidFill>
                <a:latin typeface="Soberana Sans" pitchFamily="50"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92075" indent="-52388" algn="just">
              <a:buFont typeface="Wingdings 2" pitchFamily="18" charset="2"/>
              <a:buNone/>
              <a:defRPr/>
            </a:pPr>
            <a:r>
              <a:rPr lang="es-MX" sz="1600" dirty="0" smtClean="0">
                <a:solidFill>
                  <a:srgbClr val="4F5477"/>
                </a:solidFill>
                <a:latin typeface="Soberana Sans Light" pitchFamily="50" charset="0"/>
              </a:rPr>
              <a:t>Documentos que edita trimestralmente la CNSF y que contienen información analítica de los sectores:</a:t>
            </a:r>
          </a:p>
          <a:p>
            <a:pPr marL="92075" indent="-52388">
              <a:buFont typeface="Wingdings 2" pitchFamily="18" charset="2"/>
              <a:buNone/>
              <a:defRPr/>
            </a:pPr>
            <a:endParaRPr lang="es-MX" sz="1600" dirty="0" smtClean="0">
              <a:solidFill>
                <a:srgbClr val="4F5477"/>
              </a:solidFill>
              <a:latin typeface="Soberana Sans Light" pitchFamily="50" charset="0"/>
            </a:endParaRPr>
          </a:p>
          <a:p>
            <a:pPr marL="0" indent="0" algn="just">
              <a:buFont typeface="Wingdings 2" pitchFamily="18" charset="2"/>
              <a:buNone/>
              <a:defRPr/>
            </a:pPr>
            <a:endParaRPr lang="es-MX" sz="1600" dirty="0" smtClean="0">
              <a:latin typeface="Soberana Sans Light" pitchFamily="50" charset="0"/>
            </a:endParaRPr>
          </a:p>
          <a:p>
            <a:pPr>
              <a:buFont typeface="Wingdings 2" pitchFamily="18" charset="2"/>
              <a:buNone/>
              <a:defRPr/>
            </a:pPr>
            <a:endParaRPr lang="es-MX" sz="1600" dirty="0">
              <a:latin typeface="Soberana Sans Light" pitchFamily="50" charset="0"/>
            </a:endParaRPr>
          </a:p>
        </p:txBody>
      </p:sp>
      <p:sp>
        <p:nvSpPr>
          <p:cNvPr id="9" name="8 CuadroTexto"/>
          <p:cNvSpPr txBox="1"/>
          <p:nvPr/>
        </p:nvSpPr>
        <p:spPr>
          <a:xfrm>
            <a:off x="741363" y="2482801"/>
            <a:ext cx="1830245" cy="338554"/>
          </a:xfrm>
          <a:prstGeom prst="rect">
            <a:avLst/>
          </a:prstGeom>
          <a:noFill/>
        </p:spPr>
        <p:txBody>
          <a:bodyPr wrap="none">
            <a:spAutoFit/>
          </a:bodyPr>
          <a:lstStyle/>
          <a:p>
            <a:pPr>
              <a:defRPr/>
            </a:pPr>
            <a:r>
              <a:rPr lang="es-MX" sz="1600" dirty="0">
                <a:solidFill>
                  <a:srgbClr val="4F5477"/>
                </a:solidFill>
                <a:latin typeface="Soberana Sans Light" pitchFamily="50" charset="0"/>
              </a:rPr>
              <a:t>Boletín de Prensa</a:t>
            </a:r>
          </a:p>
        </p:txBody>
      </p:sp>
      <p:sp>
        <p:nvSpPr>
          <p:cNvPr id="10" name="9 CuadroTexto"/>
          <p:cNvSpPr txBox="1"/>
          <p:nvPr/>
        </p:nvSpPr>
        <p:spPr>
          <a:xfrm>
            <a:off x="3098800" y="2482801"/>
            <a:ext cx="2856423" cy="338554"/>
          </a:xfrm>
          <a:prstGeom prst="rect">
            <a:avLst/>
          </a:prstGeom>
          <a:noFill/>
        </p:spPr>
        <p:txBody>
          <a:bodyPr wrap="none">
            <a:spAutoFit/>
          </a:bodyPr>
          <a:lstStyle/>
          <a:p>
            <a:pPr>
              <a:defRPr/>
            </a:pPr>
            <a:r>
              <a:rPr lang="es-MX" sz="1600" dirty="0">
                <a:solidFill>
                  <a:srgbClr val="4F5477"/>
                </a:solidFill>
                <a:latin typeface="Soberana Sans Light" pitchFamily="50" charset="0"/>
              </a:rPr>
              <a:t>Boletín de Análisis Sectorial </a:t>
            </a:r>
          </a:p>
        </p:txBody>
      </p:sp>
      <p:sp>
        <p:nvSpPr>
          <p:cNvPr id="11" name="10 CuadroTexto"/>
          <p:cNvSpPr txBox="1"/>
          <p:nvPr/>
        </p:nvSpPr>
        <p:spPr>
          <a:xfrm>
            <a:off x="6399213" y="2420888"/>
            <a:ext cx="2168479" cy="584775"/>
          </a:xfrm>
          <a:prstGeom prst="rect">
            <a:avLst/>
          </a:prstGeom>
          <a:noFill/>
        </p:spPr>
        <p:txBody>
          <a:bodyPr wrap="none">
            <a:spAutoFit/>
          </a:bodyPr>
          <a:lstStyle/>
          <a:p>
            <a:pPr>
              <a:defRPr/>
            </a:pPr>
            <a:r>
              <a:rPr lang="es-MX" sz="1600" dirty="0">
                <a:solidFill>
                  <a:srgbClr val="4F5477"/>
                </a:solidFill>
                <a:latin typeface="Soberana Sans Light" pitchFamily="50" charset="0"/>
              </a:rPr>
              <a:t>Revista Actualidad </a:t>
            </a:r>
          </a:p>
          <a:p>
            <a:pPr>
              <a:defRPr/>
            </a:pPr>
            <a:r>
              <a:rPr lang="es-MX" sz="1600" dirty="0">
                <a:solidFill>
                  <a:srgbClr val="4F5477"/>
                </a:solidFill>
                <a:latin typeface="Soberana Sans Light" pitchFamily="50" charset="0"/>
              </a:rPr>
              <a:t>en Seguros y Fianzas</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99" y="2919057"/>
            <a:ext cx="2631808" cy="35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010" y="2935976"/>
            <a:ext cx="2614001" cy="351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819" y="3005663"/>
            <a:ext cx="2371265" cy="346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747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5"/>
          <p:cNvGraphicFramePr>
            <a:graphicFrameLocks noGrp="1"/>
          </p:cNvGraphicFramePr>
          <p:nvPr>
            <p:extLst>
              <p:ext uri="{D42A27DB-BD31-4B8C-83A1-F6EECF244321}">
                <p14:modId xmlns:p14="http://schemas.microsoft.com/office/powerpoint/2010/main" val="2400496945"/>
              </p:ext>
            </p:extLst>
          </p:nvPr>
        </p:nvGraphicFramePr>
        <p:xfrm>
          <a:off x="899592" y="2334414"/>
          <a:ext cx="6696075" cy="1066770"/>
        </p:xfrm>
        <a:graphic>
          <a:graphicData uri="http://schemas.openxmlformats.org/drawingml/2006/table">
            <a:tbl>
              <a:tblPr/>
              <a:tblGrid>
                <a:gridCol w="6696075"/>
              </a:tblGrid>
              <a:tr h="944563">
                <a:tc>
                  <a:txBody>
                    <a:bodyPr/>
                    <a:lstStyle/>
                    <a:p>
                      <a:pPr marL="0" marR="0" lvl="0" indent="0" algn="just" defTabSz="914400" rtl="0" eaLnBrk="0" fontAlgn="base" latinLnBrk="0" hangingPunct="0">
                        <a:lnSpc>
                          <a:spcPct val="100000"/>
                        </a:lnSpc>
                        <a:spcBef>
                          <a:spcPct val="50000"/>
                        </a:spcBef>
                        <a:spcAft>
                          <a:spcPct val="0"/>
                        </a:spcAft>
                        <a:buClrTx/>
                        <a:buSzTx/>
                        <a:buFontTx/>
                        <a:buNone/>
                        <a:tabLst/>
                      </a:pPr>
                      <a:r>
                        <a:rPr kumimoji="0" lang="es-MX" sz="1600" b="0" i="0" u="none" strike="noStrike" cap="none" normalizeH="0" baseline="0" dirty="0" smtClean="0">
                          <a:ln>
                            <a:noFill/>
                          </a:ln>
                          <a:solidFill>
                            <a:srgbClr val="4F5477"/>
                          </a:solidFill>
                          <a:effectLst/>
                          <a:latin typeface="Soberana Sans Light" pitchFamily="50" charset="0"/>
                        </a:rPr>
                        <a:t>El análisis del mercado incluye el desarrollo pasado y la situación presente, también pretende identificar las tendencias y escenarios futuros posibles, de manera que la CNSF esté preparada para tomar acciones en una etapa temprana cuando se requiera.</a:t>
                      </a:r>
                      <a:endParaRPr kumimoji="0" lang="es-ES" sz="1600" b="0" i="0" u="none" strike="noStrike" cap="none" normalizeH="0" baseline="0" dirty="0" smtClean="0">
                        <a:ln>
                          <a:noFill/>
                        </a:ln>
                        <a:solidFill>
                          <a:srgbClr val="4F5477"/>
                        </a:solidFill>
                        <a:effectLst/>
                        <a:latin typeface="Soberana Sans Light" pitchFamily="50" charset="0"/>
                      </a:endParaRPr>
                    </a:p>
                  </a:txBody>
                  <a:tcPr marT="45705" marB="45705"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solidFill>
                      <a:srgbClr val="EAEAEA"/>
                    </a:solidFill>
                  </a:tcPr>
                </a:tc>
              </a:tr>
            </a:tbl>
          </a:graphicData>
        </a:graphic>
      </p:graphicFrame>
      <p:graphicFrame>
        <p:nvGraphicFramePr>
          <p:cNvPr id="6" name="Group 49"/>
          <p:cNvGraphicFramePr>
            <a:graphicFrameLocks noGrp="1"/>
          </p:cNvGraphicFramePr>
          <p:nvPr>
            <p:extLst>
              <p:ext uri="{D42A27DB-BD31-4B8C-83A1-F6EECF244321}">
                <p14:modId xmlns:p14="http://schemas.microsoft.com/office/powerpoint/2010/main" val="3331758295"/>
              </p:ext>
            </p:extLst>
          </p:nvPr>
        </p:nvGraphicFramePr>
        <p:xfrm>
          <a:off x="899592" y="4148559"/>
          <a:ext cx="6696075" cy="944880"/>
        </p:xfrm>
        <a:graphic>
          <a:graphicData uri="http://schemas.openxmlformats.org/drawingml/2006/table">
            <a:tbl>
              <a:tblPr/>
              <a:tblGrid>
                <a:gridCol w="6696075"/>
              </a:tblGrid>
              <a:tr h="936625">
                <a:tc>
                  <a:txBody>
                    <a:bodyPr/>
                    <a:lstStyle/>
                    <a:p>
                      <a:pPr marL="0" marR="0" lvl="0" indent="0" algn="just" defTabSz="914400" rtl="0" eaLnBrk="0" fontAlgn="base" latinLnBrk="0" hangingPunct="0">
                        <a:lnSpc>
                          <a:spcPct val="100000"/>
                        </a:lnSpc>
                        <a:spcBef>
                          <a:spcPct val="50000"/>
                        </a:spcBef>
                        <a:spcAft>
                          <a:spcPct val="0"/>
                        </a:spcAft>
                        <a:buClrTx/>
                        <a:buSzTx/>
                        <a:buFontTx/>
                        <a:buNone/>
                        <a:tabLst/>
                      </a:pPr>
                      <a:r>
                        <a:rPr kumimoji="0" lang="es-MX" sz="1600" b="0" i="0" u="none" strike="noStrike" cap="none" normalizeH="0" baseline="0" dirty="0" smtClean="0">
                          <a:ln>
                            <a:noFill/>
                          </a:ln>
                          <a:solidFill>
                            <a:srgbClr val="4F5477"/>
                          </a:solidFill>
                          <a:effectLst/>
                          <a:latin typeface="Soberana Sans Light" pitchFamily="50" charset="0"/>
                        </a:rPr>
                        <a:t> El análisis del mercado es tanto cuantitativo como cualitativo y hace uso de fuentes, tanto públicas como confidenciales de información.</a:t>
                      </a:r>
                    </a:p>
                    <a:p>
                      <a:pPr marL="0" marR="0" lvl="0" indent="0" algn="just" defTabSz="914400" rtl="0" eaLnBrk="0" fontAlgn="base" latinLnBrk="0" hangingPunct="0">
                        <a:lnSpc>
                          <a:spcPct val="100000"/>
                        </a:lnSpc>
                        <a:spcBef>
                          <a:spcPct val="50000"/>
                        </a:spcBef>
                        <a:spcAft>
                          <a:spcPct val="0"/>
                        </a:spcAft>
                        <a:buClrTx/>
                        <a:buSzTx/>
                        <a:buFontTx/>
                        <a:buNone/>
                        <a:tabLst/>
                      </a:pPr>
                      <a:endParaRPr kumimoji="0" lang="es-MX" sz="1600" b="0" i="0" u="none" strike="noStrike" cap="none" normalizeH="0" baseline="0" dirty="0" smtClean="0">
                        <a:ln>
                          <a:noFill/>
                        </a:ln>
                        <a:solidFill>
                          <a:srgbClr val="4F5477"/>
                        </a:solidFill>
                        <a:effectLst/>
                        <a:latin typeface="Soberana Sans Light" pitchFamily="50" charset="0"/>
                      </a:endParaRPr>
                    </a:p>
                  </a:txBody>
                  <a:tcP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solidFill>
                      <a:srgbClr val="EAEAEA"/>
                    </a:solidFill>
                  </a:tcPr>
                </a:tc>
              </a:tr>
            </a:tbl>
          </a:graphicData>
        </a:graphic>
      </p:graphicFrame>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spTree>
    <p:extLst>
      <p:ext uri="{BB962C8B-B14F-4D97-AF65-F5344CB8AC3E}">
        <p14:creationId xmlns:p14="http://schemas.microsoft.com/office/powerpoint/2010/main" val="317037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Marcador de contenido"/>
          <p:cNvGraphicFramePr>
            <a:graphicFrameLocks noGrp="1"/>
          </p:cNvGraphicFramePr>
          <p:nvPr>
            <p:extLst>
              <p:ext uri="{D42A27DB-BD31-4B8C-83A1-F6EECF244321}">
                <p14:modId xmlns:p14="http://schemas.microsoft.com/office/powerpoint/2010/main" val="1454652576"/>
              </p:ext>
            </p:extLst>
          </p:nvPr>
        </p:nvGraphicFramePr>
        <p:xfrm>
          <a:off x="249238" y="2852936"/>
          <a:ext cx="4752528" cy="3456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8 Marcador de contenido"/>
          <p:cNvGraphicFramePr>
            <a:graphicFrameLocks/>
          </p:cNvGraphicFramePr>
          <p:nvPr>
            <p:extLst>
              <p:ext uri="{D42A27DB-BD31-4B8C-83A1-F6EECF244321}">
                <p14:modId xmlns:p14="http://schemas.microsoft.com/office/powerpoint/2010/main" val="2092788320"/>
              </p:ext>
            </p:extLst>
          </p:nvPr>
        </p:nvGraphicFramePr>
        <p:xfrm>
          <a:off x="5868144" y="2924944"/>
          <a:ext cx="2376859" cy="314452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2"/>
          <p:cNvSpPr>
            <a:spLocks noChangeArrowheads="1"/>
          </p:cNvSpPr>
          <p:nvPr/>
        </p:nvSpPr>
        <p:spPr bwMode="auto">
          <a:xfrm>
            <a:off x="249238" y="1862336"/>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b="1" dirty="0">
                <a:solidFill>
                  <a:srgbClr val="2C69B2"/>
                </a:solidFill>
                <a:latin typeface="Soberana Sans Light" pitchFamily="50" charset="0"/>
              </a:rPr>
              <a:t>      </a:t>
            </a:r>
            <a:r>
              <a:rPr lang="es-MX" sz="1600" b="1" dirty="0">
                <a:solidFill>
                  <a:srgbClr val="4F5477"/>
                </a:solidFill>
                <a:latin typeface="Soberana Sans Light" pitchFamily="50" charset="0"/>
              </a:rPr>
              <a:t>Análisis de la Estructura del Sector </a:t>
            </a:r>
            <a:br>
              <a:rPr lang="es-MX" sz="1600" b="1" dirty="0">
                <a:solidFill>
                  <a:srgbClr val="4F5477"/>
                </a:solidFill>
                <a:latin typeface="Soberana Sans Light" pitchFamily="50" charset="0"/>
              </a:rPr>
            </a:br>
            <a:r>
              <a:rPr lang="es-MX" sz="1600" dirty="0">
                <a:solidFill>
                  <a:srgbClr val="4F5477"/>
                </a:solidFill>
                <a:latin typeface="Soberana Sans Light" pitchFamily="50" charset="0"/>
              </a:rPr>
              <a:t>Se analiza la estructura del sector asegurador, en términos del origen del capital (nacional o extranjero) y su participación porcentual en el mercado de seguros.</a:t>
            </a:r>
            <a:br>
              <a:rPr lang="es-MX" sz="1600" dirty="0">
                <a:solidFill>
                  <a:srgbClr val="4F5477"/>
                </a:solidFill>
                <a:latin typeface="Soberana Sans Light" pitchFamily="50" charset="0"/>
              </a:rPr>
            </a:br>
            <a:endParaRPr lang="es-MX" sz="1600" dirty="0">
              <a:solidFill>
                <a:srgbClr val="4F5477"/>
              </a:solidFill>
              <a:latin typeface="Soberana Sans Light" pitchFamily="50" charset="0"/>
            </a:endParaRPr>
          </a:p>
        </p:txBody>
      </p:sp>
      <p:sp>
        <p:nvSpPr>
          <p:cNvPr id="6"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spTree>
    <p:extLst>
      <p:ext uri="{BB962C8B-B14F-4D97-AF65-F5344CB8AC3E}">
        <p14:creationId xmlns:p14="http://schemas.microsoft.com/office/powerpoint/2010/main" val="8149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7 Marcador de contenido"/>
          <p:cNvGraphicFramePr>
            <a:graphicFrameLocks noGrp="1"/>
          </p:cNvGraphicFramePr>
          <p:nvPr>
            <p:extLst>
              <p:ext uri="{D42A27DB-BD31-4B8C-83A1-F6EECF244321}">
                <p14:modId xmlns:p14="http://schemas.microsoft.com/office/powerpoint/2010/main" val="3479163954"/>
              </p:ext>
            </p:extLst>
          </p:nvPr>
        </p:nvGraphicFramePr>
        <p:xfrm>
          <a:off x="285750" y="2888043"/>
          <a:ext cx="3896073" cy="271385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a:spLocks noChangeArrowheads="1"/>
          </p:cNvSpPr>
          <p:nvPr/>
        </p:nvSpPr>
        <p:spPr bwMode="auto">
          <a:xfrm>
            <a:off x="285750" y="1862336"/>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buClr>
                <a:schemeClr val="accent2"/>
              </a:buClr>
              <a:buSzPct val="60000"/>
              <a:buFont typeface="Wingdings" pitchFamily="2" charset="2"/>
              <a:buNone/>
            </a:pPr>
            <a:r>
              <a:rPr lang="es-MX" sz="1600" b="1" dirty="0">
                <a:solidFill>
                  <a:srgbClr val="4F5477"/>
                </a:solidFill>
                <a:latin typeface="Soberana Sans Light" pitchFamily="50" charset="0"/>
              </a:rPr>
              <a:t>      Crecimiento</a:t>
            </a:r>
            <a:br>
              <a:rPr lang="es-MX" sz="1600" b="1" dirty="0">
                <a:solidFill>
                  <a:srgbClr val="4F5477"/>
                </a:solidFill>
                <a:latin typeface="Soberana Sans Light" pitchFamily="50" charset="0"/>
              </a:rPr>
            </a:br>
            <a:r>
              <a:rPr lang="es-MX" sz="1600" dirty="0">
                <a:solidFill>
                  <a:srgbClr val="4F5477"/>
                </a:solidFill>
                <a:latin typeface="Soberana Sans Light" pitchFamily="50" charset="0"/>
              </a:rPr>
              <a:t>Se observa el crecimiento real del sector a través del crecimiento real de la prima directa con relación al crecimiento real de la economía (PIB).</a:t>
            </a:r>
            <a:br>
              <a:rPr lang="es-MX" sz="1600" dirty="0">
                <a:solidFill>
                  <a:srgbClr val="4F5477"/>
                </a:solidFill>
                <a:latin typeface="Soberana Sans Light" pitchFamily="50" charset="0"/>
              </a:rPr>
            </a:br>
            <a:r>
              <a:rPr lang="es-MX" sz="1600" dirty="0">
                <a:solidFill>
                  <a:srgbClr val="4F5477"/>
                </a:solidFill>
                <a:latin typeface="Soberana Sans Light" pitchFamily="50" charset="0"/>
              </a:rPr>
              <a:t>      </a:t>
            </a:r>
          </a:p>
        </p:txBody>
      </p:sp>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graphicFrame>
        <p:nvGraphicFramePr>
          <p:cNvPr id="9" name="7 Marcador de contenido"/>
          <p:cNvGraphicFramePr>
            <a:graphicFrameLocks/>
          </p:cNvGraphicFramePr>
          <p:nvPr>
            <p:extLst>
              <p:ext uri="{D42A27DB-BD31-4B8C-83A1-F6EECF244321}">
                <p14:modId xmlns:p14="http://schemas.microsoft.com/office/powerpoint/2010/main" val="1051510376"/>
              </p:ext>
            </p:extLst>
          </p:nvPr>
        </p:nvGraphicFramePr>
        <p:xfrm>
          <a:off x="4362450" y="2864473"/>
          <a:ext cx="4458022" cy="288032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13"/>
          <p:cNvSpPr txBox="1">
            <a:spLocks noChangeArrowheads="1"/>
          </p:cNvSpPr>
          <p:nvPr/>
        </p:nvSpPr>
        <p:spPr bwMode="auto">
          <a:xfrm>
            <a:off x="468313" y="5652537"/>
            <a:ext cx="83169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700"/>
              </a:spcBef>
              <a:buSzPct val="60000"/>
              <a:buFont typeface="Wingdings" pitchFamily="2" charset="2"/>
              <a:buChar char="q"/>
            </a:pPr>
            <a:r>
              <a:rPr lang="es-MX" sz="1600" dirty="0">
                <a:solidFill>
                  <a:srgbClr val="4F5477"/>
                </a:solidFill>
                <a:latin typeface="Soberana Sans Light" pitchFamily="50" charset="0"/>
              </a:rPr>
              <a:t> Se evalúa el crecimiento real de cada una de las principales operaciones del sector,  en comparación con el crecimiento real de la economía</a:t>
            </a:r>
            <a:r>
              <a:rPr lang="es-MX" sz="1600" dirty="0" smtClean="0">
                <a:solidFill>
                  <a:srgbClr val="4F5477"/>
                </a:solidFill>
                <a:latin typeface="Soberana Sans Light" pitchFamily="50" charset="0"/>
              </a:rPr>
              <a:t>.</a:t>
            </a:r>
            <a:endParaRPr lang="es-MX" sz="1600" dirty="0">
              <a:solidFill>
                <a:srgbClr val="4F5477"/>
              </a:solidFill>
              <a:latin typeface="Soberana Sans Light" pitchFamily="50" charset="0"/>
            </a:endParaRPr>
          </a:p>
        </p:txBody>
      </p:sp>
    </p:spTree>
    <p:extLst>
      <p:ext uri="{BB962C8B-B14F-4D97-AF65-F5344CB8AC3E}">
        <p14:creationId xmlns:p14="http://schemas.microsoft.com/office/powerpoint/2010/main" val="2304243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03142" y="1988840"/>
            <a:ext cx="3719473" cy="504056"/>
          </a:xfrm>
          <a:prstGeom prst="rect">
            <a:avLst/>
          </a:prstGeom>
          <a:solidFill>
            <a:schemeClr val="accent1">
              <a:lumMod val="60000"/>
              <a:lumOff val="4000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Soberana Sans Light" pitchFamily="50" charset="0"/>
                <a:cs typeface="Times New Roman" pitchFamily="18" charset="0"/>
              </a:rPr>
              <a:t>Instituciones de Seguros</a:t>
            </a:r>
            <a:endParaRPr lang="es-MX" sz="1400" dirty="0">
              <a:solidFill>
                <a:schemeClr val="tx1"/>
              </a:solidFill>
              <a:latin typeface="Soberana Sans Light" pitchFamily="50" charset="0"/>
              <a:cs typeface="Times New Roman" pitchFamily="18" charset="0"/>
            </a:endParaRPr>
          </a:p>
        </p:txBody>
      </p:sp>
      <p:sp>
        <p:nvSpPr>
          <p:cNvPr id="4" name="3 Abrir llave"/>
          <p:cNvSpPr/>
          <p:nvPr/>
        </p:nvSpPr>
        <p:spPr>
          <a:xfrm>
            <a:off x="2647237" y="1844824"/>
            <a:ext cx="522932" cy="38884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4 Rectángulo"/>
          <p:cNvSpPr/>
          <p:nvPr/>
        </p:nvSpPr>
        <p:spPr>
          <a:xfrm>
            <a:off x="971600" y="3429000"/>
            <a:ext cx="1656184" cy="720080"/>
          </a:xfrm>
          <a:prstGeom prst="rect">
            <a:avLst/>
          </a:prstGeom>
          <a:solidFill>
            <a:schemeClr val="accent5">
              <a:lumMod val="20000"/>
              <a:lumOff val="8000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latin typeface="Soberana Sans Light" pitchFamily="50" charset="0"/>
                <a:cs typeface="Times New Roman" pitchFamily="18" charset="0"/>
              </a:rPr>
              <a:t>Reportes Regulatorios</a:t>
            </a:r>
          </a:p>
        </p:txBody>
      </p:sp>
      <p:sp>
        <p:nvSpPr>
          <p:cNvPr id="7" name="6 Rectángulo"/>
          <p:cNvSpPr/>
          <p:nvPr/>
        </p:nvSpPr>
        <p:spPr>
          <a:xfrm>
            <a:off x="3203143" y="2593761"/>
            <a:ext cx="3719472" cy="237600"/>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solidFill>
                  <a:schemeClr val="tx1"/>
                </a:solidFill>
                <a:latin typeface="Soberana Sans Light" pitchFamily="50" charset="0"/>
                <a:cs typeface="Times New Roman" pitchFamily="18" charset="0"/>
              </a:rPr>
              <a:t> Estados Financieros</a:t>
            </a:r>
            <a:endParaRPr lang="es-MX" sz="1400" dirty="0">
              <a:solidFill>
                <a:schemeClr val="tx1"/>
              </a:solidFill>
              <a:latin typeface="Soberana Sans Light" pitchFamily="50" charset="0"/>
              <a:cs typeface="Times New Roman" pitchFamily="18" charset="0"/>
            </a:endParaRPr>
          </a:p>
        </p:txBody>
      </p:sp>
      <p:sp>
        <p:nvSpPr>
          <p:cNvPr id="8" name="7 Rectángulo"/>
          <p:cNvSpPr/>
          <p:nvPr/>
        </p:nvSpPr>
        <p:spPr>
          <a:xfrm>
            <a:off x="3203143" y="2881793"/>
            <a:ext cx="3719472" cy="237600"/>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solidFill>
                  <a:schemeClr val="tx1"/>
                </a:solidFill>
                <a:latin typeface="Soberana Sans Light" pitchFamily="50" charset="0"/>
                <a:cs typeface="Times New Roman" pitchFamily="18" charset="0"/>
              </a:rPr>
              <a:t> Información Estadística</a:t>
            </a:r>
            <a:endParaRPr lang="es-MX" sz="1400" dirty="0">
              <a:solidFill>
                <a:schemeClr val="tx1"/>
              </a:solidFill>
              <a:latin typeface="Soberana Sans Light" pitchFamily="50" charset="0"/>
              <a:cs typeface="Times New Roman" pitchFamily="18" charset="0"/>
            </a:endParaRPr>
          </a:p>
        </p:txBody>
      </p:sp>
      <p:sp>
        <p:nvSpPr>
          <p:cNvPr id="9" name="8 Rectángulo"/>
          <p:cNvSpPr/>
          <p:nvPr/>
        </p:nvSpPr>
        <p:spPr>
          <a:xfrm>
            <a:off x="3203143" y="3169825"/>
            <a:ext cx="3719472" cy="237600"/>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solidFill>
                  <a:schemeClr val="tx1"/>
                </a:solidFill>
                <a:latin typeface="Soberana Sans Light" pitchFamily="50" charset="0"/>
                <a:cs typeface="Times New Roman" pitchFamily="18" charset="0"/>
              </a:rPr>
              <a:t>Información Corporativa</a:t>
            </a:r>
            <a:endParaRPr lang="es-MX" sz="1400" dirty="0">
              <a:latin typeface="Soberana Sans Light" pitchFamily="50" charset="0"/>
              <a:cs typeface="Times New Roman" pitchFamily="18" charset="0"/>
            </a:endParaRPr>
          </a:p>
        </p:txBody>
      </p:sp>
      <p:sp>
        <p:nvSpPr>
          <p:cNvPr id="11" name="10 Rectángulo"/>
          <p:cNvSpPr/>
          <p:nvPr/>
        </p:nvSpPr>
        <p:spPr>
          <a:xfrm>
            <a:off x="3203143" y="3450575"/>
            <a:ext cx="3719472" cy="288032"/>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latin typeface="Soberana Sans Light" pitchFamily="50" charset="0"/>
                <a:cs typeface="Times New Roman" pitchFamily="18" charset="0"/>
              </a:rPr>
              <a:t> Cobertura de Reservas Técnicas</a:t>
            </a:r>
            <a:endParaRPr lang="es-MX" sz="1400" dirty="0">
              <a:latin typeface="Soberana Sans Light" pitchFamily="50" charset="0"/>
              <a:cs typeface="Times New Roman" pitchFamily="18" charset="0"/>
            </a:endParaRPr>
          </a:p>
        </p:txBody>
      </p:sp>
      <p:sp>
        <p:nvSpPr>
          <p:cNvPr id="12" name="11 Rectángulo"/>
          <p:cNvSpPr/>
          <p:nvPr/>
        </p:nvSpPr>
        <p:spPr>
          <a:xfrm>
            <a:off x="3203143" y="3810615"/>
            <a:ext cx="3719472" cy="410473"/>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solidFill>
                  <a:schemeClr val="tx1"/>
                </a:solidFill>
                <a:latin typeface="Soberana Sans Light" pitchFamily="50" charset="0"/>
                <a:cs typeface="Times New Roman" pitchFamily="18" charset="0"/>
              </a:rPr>
              <a:t> Determinación y Cobertura del Capital Mínimo de Garantía</a:t>
            </a:r>
            <a:endParaRPr lang="es-MX" sz="1400" dirty="0">
              <a:solidFill>
                <a:schemeClr val="tx1"/>
              </a:solidFill>
              <a:latin typeface="Soberana Sans Light" pitchFamily="50" charset="0"/>
              <a:cs typeface="Times New Roman" pitchFamily="18" charset="0"/>
            </a:endParaRPr>
          </a:p>
        </p:txBody>
      </p:sp>
      <p:sp>
        <p:nvSpPr>
          <p:cNvPr id="14" name="13 Rectángulo"/>
          <p:cNvSpPr/>
          <p:nvPr/>
        </p:nvSpPr>
        <p:spPr>
          <a:xfrm>
            <a:off x="3203143" y="4293096"/>
            <a:ext cx="3719472" cy="237600"/>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solidFill>
                  <a:schemeClr val="tx1"/>
                </a:solidFill>
                <a:latin typeface="Soberana Sans Light" pitchFamily="50" charset="0"/>
                <a:cs typeface="Times New Roman" pitchFamily="18" charset="0"/>
              </a:rPr>
              <a:t> Reaseguro y </a:t>
            </a:r>
            <a:r>
              <a:rPr lang="es-MX" sz="1400" dirty="0" err="1" smtClean="0">
                <a:solidFill>
                  <a:schemeClr val="tx1"/>
                </a:solidFill>
                <a:latin typeface="Soberana Sans Light" pitchFamily="50" charset="0"/>
                <a:cs typeface="Times New Roman" pitchFamily="18" charset="0"/>
              </a:rPr>
              <a:t>Reafianzamiento</a:t>
            </a:r>
            <a:endParaRPr lang="es-MX" sz="1400" dirty="0">
              <a:solidFill>
                <a:schemeClr val="tx1"/>
              </a:solidFill>
              <a:latin typeface="Soberana Sans Light" pitchFamily="50" charset="0"/>
              <a:cs typeface="Times New Roman" pitchFamily="18" charset="0"/>
            </a:endParaRPr>
          </a:p>
        </p:txBody>
      </p:sp>
      <p:sp>
        <p:nvSpPr>
          <p:cNvPr id="15" name="Rectangle 8"/>
          <p:cNvSpPr>
            <a:spLocks noGrp="1" noChangeArrowheads="1"/>
          </p:cNvSpPr>
          <p:nvPr>
            <p:ph type="title"/>
          </p:nvPr>
        </p:nvSpPr>
        <p:spPr>
          <a:xfrm>
            <a:off x="457200" y="188640"/>
            <a:ext cx="8229600" cy="1411560"/>
          </a:xfrm>
        </p:spPr>
        <p:txBody>
          <a:bodyPr/>
          <a:lstStyle/>
          <a:p>
            <a:r>
              <a:rPr lang="es-MX" dirty="0"/>
              <a:t>Información Recopilada</a:t>
            </a:r>
            <a:r>
              <a:rPr lang="es-MX" dirty="0" smtClean="0"/>
              <a:t/>
            </a:r>
            <a:br>
              <a:rPr lang="es-MX" dirty="0" smtClean="0"/>
            </a:br>
            <a:r>
              <a:rPr lang="es-MX" sz="1800" dirty="0" smtClean="0"/>
              <a:t>Principales </a:t>
            </a:r>
            <a:r>
              <a:rPr lang="es-MX" sz="1800" dirty="0"/>
              <a:t>reportes regulatorios </a:t>
            </a:r>
            <a:endParaRPr lang="es-ES" sz="1800" dirty="0" smtClean="0"/>
          </a:p>
        </p:txBody>
      </p:sp>
      <p:sp>
        <p:nvSpPr>
          <p:cNvPr id="16" name="15 CuadroTexto"/>
          <p:cNvSpPr txBox="1"/>
          <p:nvPr/>
        </p:nvSpPr>
        <p:spPr>
          <a:xfrm>
            <a:off x="2820211" y="5877272"/>
            <a:ext cx="4225837" cy="369332"/>
          </a:xfrm>
          <a:prstGeom prst="rect">
            <a:avLst/>
          </a:prstGeom>
          <a:noFill/>
        </p:spPr>
        <p:txBody>
          <a:bodyPr wrap="none" rtlCol="0">
            <a:spAutoFit/>
          </a:bodyPr>
          <a:lstStyle/>
          <a:p>
            <a:r>
              <a:rPr lang="es-MX" dirty="0" smtClean="0">
                <a:latin typeface="Soberana Sans Light" pitchFamily="50" charset="0"/>
              </a:rPr>
              <a:t>Los 6 principales reportes regulatorios</a:t>
            </a:r>
            <a:endParaRPr lang="es-MX" dirty="0">
              <a:latin typeface="Soberana Sans Light" pitchFamily="50" charset="0"/>
            </a:endParaRPr>
          </a:p>
        </p:txBody>
      </p:sp>
    </p:spTree>
    <p:extLst>
      <p:ext uri="{BB962C8B-B14F-4D97-AF65-F5344CB8AC3E}">
        <p14:creationId xmlns:p14="http://schemas.microsoft.com/office/powerpoint/2010/main" val="570065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132856"/>
            <a:ext cx="7030541" cy="365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a:off x="323850" y="1556792"/>
            <a:ext cx="81534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b="1" dirty="0">
                <a:solidFill>
                  <a:srgbClr val="4F5477"/>
                </a:solidFill>
                <a:latin typeface="Soberana Sans Light" pitchFamily="50" charset="0"/>
              </a:rPr>
              <a:t>      </a:t>
            </a:r>
            <a:r>
              <a:rPr lang="es-MX" sz="1600" b="1" dirty="0" smtClean="0">
                <a:solidFill>
                  <a:srgbClr val="4F5477"/>
                </a:solidFill>
                <a:latin typeface="Soberana Sans Light" pitchFamily="50" charset="0"/>
              </a:rPr>
              <a:t> </a:t>
            </a:r>
            <a:r>
              <a:rPr lang="es-MX" sz="1600" b="1" dirty="0">
                <a:solidFill>
                  <a:srgbClr val="4F5477"/>
                </a:solidFill>
                <a:latin typeface="Soberana Sans Light" pitchFamily="50" charset="0"/>
              </a:rPr>
              <a:t>Prospectiva</a:t>
            </a:r>
            <a:br>
              <a:rPr lang="es-MX" sz="1600" b="1" dirty="0">
                <a:solidFill>
                  <a:srgbClr val="4F5477"/>
                </a:solidFill>
                <a:latin typeface="Soberana Sans Light" pitchFamily="50" charset="0"/>
              </a:rPr>
            </a:br>
            <a:r>
              <a:rPr lang="es-MX" sz="1600" dirty="0">
                <a:solidFill>
                  <a:srgbClr val="4F5477"/>
                </a:solidFill>
                <a:latin typeface="Soberana Sans Light" pitchFamily="50" charset="0"/>
              </a:rPr>
              <a:t>Se formulan escenarios futuros sobre crecimiento del </a:t>
            </a:r>
            <a:r>
              <a:rPr lang="es-MX" sz="1600" dirty="0" smtClean="0">
                <a:solidFill>
                  <a:srgbClr val="4F5477"/>
                </a:solidFill>
                <a:latin typeface="Soberana Sans Light" pitchFamily="50" charset="0"/>
              </a:rPr>
              <a:t>sector</a:t>
            </a:r>
            <a:endParaRPr lang="es-MX" sz="1600" dirty="0">
              <a:solidFill>
                <a:srgbClr val="4F5477"/>
              </a:solidFill>
              <a:latin typeface="Soberana Sans Light" pitchFamily="50" charset="0"/>
            </a:endParaRPr>
          </a:p>
        </p:txBody>
      </p:sp>
      <p:sp>
        <p:nvSpPr>
          <p:cNvPr id="10" name="Rectangle 6"/>
          <p:cNvSpPr>
            <a:spLocks/>
          </p:cNvSpPr>
          <p:nvPr/>
        </p:nvSpPr>
        <p:spPr bwMode="auto">
          <a:xfrm>
            <a:off x="323850" y="5589240"/>
            <a:ext cx="78581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9088" indent="-319088" algn="just">
              <a:spcBef>
                <a:spcPts val="700"/>
              </a:spcBef>
              <a:buClr>
                <a:schemeClr val="accent2"/>
              </a:buClr>
              <a:buSzPct val="60000"/>
              <a:buFont typeface="Wingdings" pitchFamily="2" charset="2"/>
              <a:buChar char="q"/>
            </a:pPr>
            <a:r>
              <a:rPr lang="es-MX" sz="1600" dirty="0">
                <a:solidFill>
                  <a:srgbClr val="4F5477"/>
                </a:solidFill>
                <a:latin typeface="Soberana Sans Light" pitchFamily="50" charset="0"/>
              </a:rPr>
              <a:t>      Se analiza la evolución de la prima directa real incorporando estimaciones sobre el crecimiento anual con base en las cifras trimestrales.</a:t>
            </a:r>
          </a:p>
        </p:txBody>
      </p:sp>
    </p:spTree>
    <p:extLst>
      <p:ext uri="{BB962C8B-B14F-4D97-AF65-F5344CB8AC3E}">
        <p14:creationId xmlns:p14="http://schemas.microsoft.com/office/powerpoint/2010/main" val="29214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sp>
        <p:nvSpPr>
          <p:cNvPr id="16" name="Rectangle 2"/>
          <p:cNvSpPr>
            <a:spLocks noChangeArrowheads="1"/>
          </p:cNvSpPr>
          <p:nvPr/>
        </p:nvSpPr>
        <p:spPr bwMode="auto">
          <a:xfrm>
            <a:off x="142875" y="1790328"/>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b="1" dirty="0">
                <a:solidFill>
                  <a:srgbClr val="4F5477"/>
                </a:solidFill>
                <a:latin typeface="Soberana Sans Light" pitchFamily="50" charset="0"/>
              </a:rPr>
              <a:t>      </a:t>
            </a:r>
            <a:r>
              <a:rPr lang="es-MX" sz="1600" b="1" dirty="0" smtClean="0">
                <a:solidFill>
                  <a:srgbClr val="4F5477"/>
                </a:solidFill>
                <a:latin typeface="Soberana Sans Light" pitchFamily="50" charset="0"/>
              </a:rPr>
              <a:t>Composición </a:t>
            </a:r>
            <a:r>
              <a:rPr lang="es-MX" sz="1600" b="1" dirty="0">
                <a:solidFill>
                  <a:srgbClr val="4F5477"/>
                </a:solidFill>
                <a:latin typeface="Soberana Sans Light" pitchFamily="50" charset="0"/>
              </a:rPr>
              <a:t>de la cartera</a:t>
            </a:r>
            <a:br>
              <a:rPr lang="es-MX" sz="1600" b="1" dirty="0">
                <a:solidFill>
                  <a:srgbClr val="4F5477"/>
                </a:solidFill>
                <a:latin typeface="Soberana Sans Light" pitchFamily="50" charset="0"/>
              </a:rPr>
            </a:br>
            <a:r>
              <a:rPr lang="es-MX" sz="1600" dirty="0">
                <a:solidFill>
                  <a:srgbClr val="4F5477"/>
                </a:solidFill>
                <a:latin typeface="Soberana Sans Light" pitchFamily="50" charset="0"/>
              </a:rPr>
              <a:t>Se lleva a cabo el análisis de la composición de la cartera y la contribución al crecimiento del sector de las principales operaciones y/o ramos.</a:t>
            </a:r>
            <a:br>
              <a:rPr lang="es-MX" sz="1600" dirty="0">
                <a:solidFill>
                  <a:srgbClr val="4F5477"/>
                </a:solidFill>
                <a:latin typeface="Soberana Sans Light" pitchFamily="50" charset="0"/>
              </a:rPr>
            </a:br>
            <a:endParaRPr lang="es-MX" sz="1600" dirty="0">
              <a:solidFill>
                <a:srgbClr val="4F5477"/>
              </a:solidFill>
              <a:latin typeface="Soberana Sans Light" pitchFamily="50" charset="0"/>
            </a:endParaRPr>
          </a:p>
        </p:txBody>
      </p:sp>
      <p:graphicFrame>
        <p:nvGraphicFramePr>
          <p:cNvPr id="17" name="5 Gráfico"/>
          <p:cNvGraphicFramePr/>
          <p:nvPr>
            <p:extLst>
              <p:ext uri="{D42A27DB-BD31-4B8C-83A1-F6EECF244321}">
                <p14:modId xmlns:p14="http://schemas.microsoft.com/office/powerpoint/2010/main" val="1216949177"/>
              </p:ext>
            </p:extLst>
          </p:nvPr>
        </p:nvGraphicFramePr>
        <p:xfrm>
          <a:off x="717823" y="2996952"/>
          <a:ext cx="3501752" cy="3111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1 Tabla"/>
          <p:cNvGraphicFramePr>
            <a:graphicFrameLocks noGrp="1"/>
          </p:cNvGraphicFramePr>
          <p:nvPr>
            <p:extLst>
              <p:ext uri="{D42A27DB-BD31-4B8C-83A1-F6EECF244321}">
                <p14:modId xmlns:p14="http://schemas.microsoft.com/office/powerpoint/2010/main" val="3619504269"/>
              </p:ext>
            </p:extLst>
          </p:nvPr>
        </p:nvGraphicFramePr>
        <p:xfrm>
          <a:off x="4860032" y="3068960"/>
          <a:ext cx="2880320" cy="2660795"/>
        </p:xfrm>
        <a:graphic>
          <a:graphicData uri="http://schemas.openxmlformats.org/drawingml/2006/table">
            <a:tbl>
              <a:tblPr firstRow="1" bandRow="1">
                <a:tableStyleId>{5C22544A-7EE6-4342-B048-85BDC9FD1C3A}</a:tableStyleId>
              </a:tblPr>
              <a:tblGrid>
                <a:gridCol w="1440160"/>
                <a:gridCol w="1440160"/>
              </a:tblGrid>
              <a:tr h="496615">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small" normalizeH="0" baseline="0" dirty="0" smtClean="0">
                          <a:ln>
                            <a:noFill/>
                          </a:ln>
                          <a:solidFill>
                            <a:schemeClr val="bg1"/>
                          </a:solidFill>
                          <a:effectLst/>
                          <a:latin typeface="Soberana Sans Light" pitchFamily="50" charset="0"/>
                          <a:cs typeface="Times New Roman" pitchFamily="18" charset="0"/>
                        </a:rPr>
                        <a:t>Operación  /</a:t>
                      </a:r>
                    </a:p>
                    <a:p>
                      <a:pPr marL="87313"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small" normalizeH="0" baseline="0" dirty="0" smtClean="0">
                          <a:ln>
                            <a:noFill/>
                          </a:ln>
                          <a:solidFill>
                            <a:schemeClr val="bg1"/>
                          </a:solidFill>
                          <a:effectLst/>
                          <a:latin typeface="Soberana Sans Light" pitchFamily="50" charset="0"/>
                          <a:cs typeface="Times New Roman" pitchFamily="18" charset="0"/>
                        </a:rPr>
                        <a:t>Ramo de aseguramiento</a:t>
                      </a:r>
                    </a:p>
                  </a:txBody>
                  <a:tcPr marL="0" marR="0" marT="0" marB="0" anchor="ctr" horzOverflow="overflow">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small" normalizeH="0" baseline="0" dirty="0" smtClean="0">
                          <a:ln>
                            <a:noFill/>
                          </a:ln>
                          <a:solidFill>
                            <a:schemeClr val="bg1"/>
                          </a:solidFill>
                          <a:effectLst/>
                          <a:latin typeface="Soberana Sans Light" pitchFamily="50" charset="0"/>
                          <a:cs typeface="Times New Roman" pitchFamily="18" charset="0"/>
                        </a:rPr>
                        <a:t>Contribución al  crecimiento</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small" normalizeH="0" baseline="0" dirty="0" smtClean="0">
                          <a:ln>
                            <a:noFill/>
                          </a:ln>
                          <a:solidFill>
                            <a:schemeClr val="bg1"/>
                          </a:solidFill>
                          <a:effectLst/>
                          <a:latin typeface="Soberana Sans Light" pitchFamily="50" charset="0"/>
                          <a:cs typeface="Times New Roman" pitchFamily="18" charset="0"/>
                        </a:rPr>
                        <a:t>(</a:t>
                      </a:r>
                      <a:r>
                        <a:rPr kumimoji="0" lang="es-ES" sz="1200" b="0" i="0" u="none" strike="noStrike" cap="small" normalizeH="0" baseline="0" dirty="0" err="1" smtClean="0">
                          <a:ln>
                            <a:noFill/>
                          </a:ln>
                          <a:solidFill>
                            <a:schemeClr val="bg1"/>
                          </a:solidFill>
                          <a:effectLst/>
                          <a:latin typeface="Soberana Sans Light" pitchFamily="50" charset="0"/>
                          <a:cs typeface="Times New Roman" pitchFamily="18" charset="0"/>
                        </a:rPr>
                        <a:t>pp</a:t>
                      </a:r>
                      <a:r>
                        <a:rPr kumimoji="0" lang="es-ES" sz="1200" b="0" i="0" u="none" strike="noStrike" cap="small" normalizeH="0" baseline="0" dirty="0" smtClean="0">
                          <a:ln>
                            <a:noFill/>
                          </a:ln>
                          <a:solidFill>
                            <a:schemeClr val="bg1"/>
                          </a:solidFill>
                          <a:effectLst/>
                          <a:latin typeface="Soberana Sans Light" pitchFamily="50" charset="0"/>
                          <a:cs typeface="Times New Roman" pitchFamily="18" charset="0"/>
                        </a:rPr>
                        <a:t>)</a:t>
                      </a:r>
                    </a:p>
                  </a:txBody>
                  <a:tcPr marL="0" marR="72000" marT="0" marB="0" anchor="ctr" horzOverflow="overflow">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49279">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lumMod val="75000"/>
                              <a:lumOff val="25000"/>
                            </a:schemeClr>
                          </a:solidFill>
                          <a:effectLst/>
                          <a:latin typeface="Soberana Sans Light" pitchFamily="50" charset="0"/>
                          <a:cs typeface="Times New Roman" pitchFamily="18" charset="0"/>
                        </a:rPr>
                        <a:t>Vida </a:t>
                      </a:r>
                    </a:p>
                  </a:txBody>
                  <a:tcPr marL="0" marR="0" marT="0" marB="0" anchor="ctr" horzOverflow="overflow">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tab pos="1520825" algn="l"/>
                          <a:tab pos="1612900" algn="r"/>
                        </a:tabLst>
                      </a:pPr>
                      <a:r>
                        <a:rPr kumimoji="0" lang="es-ES" sz="1200" b="0" i="0" u="none" strike="noStrike" cap="none" normalizeH="0" baseline="0" dirty="0" smtClean="0">
                          <a:ln>
                            <a:noFill/>
                          </a:ln>
                          <a:solidFill>
                            <a:schemeClr val="tx1">
                              <a:lumMod val="75000"/>
                              <a:lumOff val="25000"/>
                            </a:schemeClr>
                          </a:solidFill>
                          <a:effectLst/>
                          <a:latin typeface="Soberana Sans Light" pitchFamily="50" charset="0"/>
                          <a:cs typeface="Times New Roman" pitchFamily="18" charset="0"/>
                        </a:rPr>
                        <a:t>4.1</a:t>
                      </a:r>
                    </a:p>
                  </a:txBody>
                  <a:tcPr marL="0" marR="72000"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349279">
                <a:tc>
                  <a:txBody>
                    <a:bodyPr/>
                    <a:lstStyle/>
                    <a:p>
                      <a:pPr marL="87313" marR="0" lvl="0" indent="0" algn="l" defTabSz="914400" rtl="0" eaLnBrk="1" fontAlgn="base" latinLnBrk="0" hangingPunct="1">
                        <a:lnSpc>
                          <a:spcPct val="100000"/>
                        </a:lnSpc>
                        <a:spcBef>
                          <a:spcPct val="0"/>
                        </a:spcBef>
                        <a:spcAft>
                          <a:spcPct val="0"/>
                        </a:spcAft>
                        <a:buClrTx/>
                        <a:buSzTx/>
                        <a:buFontTx/>
                        <a:buNone/>
                        <a:tabLst/>
                        <a:defRPr/>
                      </a:pPr>
                      <a:r>
                        <a:rPr kumimoji="0" lang="es-ES" sz="1200" b="0" i="0" u="none" strike="noStrike" cap="none" normalizeH="0" baseline="0" dirty="0" smtClean="0">
                          <a:ln>
                            <a:noFill/>
                          </a:ln>
                          <a:solidFill>
                            <a:schemeClr val="tx1">
                              <a:lumMod val="75000"/>
                              <a:lumOff val="25000"/>
                            </a:schemeClr>
                          </a:solidFill>
                          <a:effectLst/>
                          <a:latin typeface="Soberana Sans Light" pitchFamily="50" charset="0"/>
                          <a:cs typeface="Times New Roman" pitchFamily="18" charset="0"/>
                        </a:rPr>
                        <a:t>Autos</a:t>
                      </a:r>
                    </a:p>
                  </a:txBody>
                  <a:tcPr marL="0" marR="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defRPr/>
                      </a:pPr>
                      <a:r>
                        <a:rPr kumimoji="0" lang="es-ES" sz="1200" b="0" i="0" u="none" strike="noStrike" cap="none" normalizeH="0" baseline="0" dirty="0" smtClean="0">
                          <a:ln>
                            <a:noFill/>
                          </a:ln>
                          <a:solidFill>
                            <a:schemeClr val="tx1">
                              <a:lumMod val="75000"/>
                              <a:lumOff val="25000"/>
                            </a:schemeClr>
                          </a:solidFill>
                          <a:effectLst/>
                          <a:latin typeface="Soberana Sans Light" pitchFamily="50" charset="0"/>
                          <a:cs typeface="Times New Roman" pitchFamily="18" charset="0"/>
                        </a:rPr>
                        <a:t>1.7</a:t>
                      </a:r>
                    </a:p>
                  </a:txBody>
                  <a:tcPr marL="0" marR="7200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349279">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lumMod val="75000"/>
                              <a:lumOff val="25000"/>
                            </a:schemeClr>
                          </a:solidFill>
                          <a:effectLst/>
                          <a:latin typeface="Soberana Sans Light" pitchFamily="50" charset="0"/>
                          <a:cs typeface="Times New Roman" pitchFamily="18" charset="0"/>
                        </a:rPr>
                        <a:t>Accidentes y Enfermedades</a:t>
                      </a:r>
                    </a:p>
                  </a:txBody>
                  <a:tcPr marL="0" marR="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pPr>
                      <a:r>
                        <a:rPr kumimoji="0" lang="es-ES" sz="1200" b="0" i="0" u="none" strike="noStrike" cap="none" normalizeH="0" baseline="0" dirty="0" smtClean="0">
                          <a:ln>
                            <a:noFill/>
                          </a:ln>
                          <a:solidFill>
                            <a:schemeClr val="tx1">
                              <a:lumMod val="75000"/>
                              <a:lumOff val="25000"/>
                            </a:schemeClr>
                          </a:solidFill>
                          <a:effectLst/>
                          <a:latin typeface="Soberana Sans Light" pitchFamily="50" charset="0"/>
                          <a:cs typeface="Times New Roman" pitchFamily="18" charset="0"/>
                        </a:rPr>
                        <a:t>0.8</a:t>
                      </a:r>
                    </a:p>
                  </a:txBody>
                  <a:tcPr marL="0" marR="7200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349279">
                <a:tc>
                  <a:txBody>
                    <a:bodyPr/>
                    <a:lstStyle/>
                    <a:p>
                      <a:pPr marL="87313" marR="0" lvl="0" indent="0" algn="l" defTabSz="914400" rtl="0" eaLnBrk="1" fontAlgn="base" latinLnBrk="0" hangingPunct="1">
                        <a:lnSpc>
                          <a:spcPct val="100000"/>
                        </a:lnSpc>
                        <a:spcBef>
                          <a:spcPct val="0"/>
                        </a:spcBef>
                        <a:spcAft>
                          <a:spcPct val="0"/>
                        </a:spcAft>
                        <a:buClrTx/>
                        <a:buSzTx/>
                        <a:buFontTx/>
                        <a:buNone/>
                        <a:tabLst/>
                        <a:defRPr/>
                      </a:pPr>
                      <a:r>
                        <a:rPr kumimoji="0" lang="es-ES" sz="1200" b="0" i="0" u="none" strike="noStrike" cap="none" normalizeH="0" baseline="0" dirty="0" smtClean="0">
                          <a:ln>
                            <a:noFill/>
                          </a:ln>
                          <a:solidFill>
                            <a:schemeClr val="tx1">
                              <a:lumMod val="75000"/>
                              <a:lumOff val="25000"/>
                            </a:schemeClr>
                          </a:solidFill>
                          <a:effectLst/>
                          <a:latin typeface="Soberana Sans Light" pitchFamily="50" charset="0"/>
                          <a:cs typeface="Times New Roman" pitchFamily="18" charset="0"/>
                        </a:rPr>
                        <a:t>Pensiones</a:t>
                      </a:r>
                    </a:p>
                  </a:txBody>
                  <a:tcPr marL="0" marR="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defRPr/>
                      </a:pPr>
                      <a:r>
                        <a:rPr kumimoji="0" lang="es-ES" sz="1200" b="0" i="0" u="none" strike="noStrike" cap="none" normalizeH="0" baseline="0" dirty="0" smtClean="0">
                          <a:ln>
                            <a:noFill/>
                          </a:ln>
                          <a:solidFill>
                            <a:schemeClr val="tx1">
                              <a:lumMod val="75000"/>
                              <a:lumOff val="25000"/>
                            </a:schemeClr>
                          </a:solidFill>
                          <a:effectLst/>
                          <a:latin typeface="Soberana Sans Light" pitchFamily="50" charset="0"/>
                          <a:cs typeface="Times New Roman" pitchFamily="18" charset="0"/>
                        </a:rPr>
                        <a:t>0.4</a:t>
                      </a:r>
                    </a:p>
                  </a:txBody>
                  <a:tcPr marL="0" marR="7200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349279">
                <a:tc>
                  <a:txBody>
                    <a:bodyPr/>
                    <a:lstStyle/>
                    <a:p>
                      <a:pPr marL="87313" marR="0" lvl="0" indent="0" algn="l" defTabSz="914400" rtl="0" eaLnBrk="1" fontAlgn="base" latinLnBrk="0" hangingPunct="1">
                        <a:lnSpc>
                          <a:spcPct val="100000"/>
                        </a:lnSpc>
                        <a:spcBef>
                          <a:spcPct val="0"/>
                        </a:spcBef>
                        <a:spcAft>
                          <a:spcPct val="0"/>
                        </a:spcAft>
                        <a:buClrTx/>
                        <a:buSzTx/>
                        <a:buFontTx/>
                        <a:buNone/>
                        <a:tabLst/>
                        <a:defRPr/>
                      </a:pPr>
                      <a:r>
                        <a:rPr kumimoji="0" lang="es-ES" sz="1200" b="0" i="0" u="none" strike="noStrike" cap="none" normalizeH="0" baseline="0" dirty="0" smtClean="0">
                          <a:ln>
                            <a:noFill/>
                          </a:ln>
                          <a:solidFill>
                            <a:schemeClr val="tx1">
                              <a:lumMod val="75000"/>
                              <a:lumOff val="25000"/>
                            </a:schemeClr>
                          </a:solidFill>
                          <a:effectLst/>
                          <a:latin typeface="Soberana Sans Light" pitchFamily="50" charset="0"/>
                          <a:cs typeface="Times New Roman" pitchFamily="18" charset="0"/>
                        </a:rPr>
                        <a:t>Daños (sin autos)</a:t>
                      </a:r>
                    </a:p>
                  </a:txBody>
                  <a:tcPr marL="0" marR="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defRPr/>
                      </a:pPr>
                      <a:r>
                        <a:rPr kumimoji="0" lang="es-ES" sz="1200" b="0" i="0" u="none" strike="noStrike" cap="none" normalizeH="0" baseline="0" dirty="0" smtClean="0">
                          <a:ln>
                            <a:noFill/>
                          </a:ln>
                          <a:solidFill>
                            <a:schemeClr val="tx1">
                              <a:lumMod val="75000"/>
                              <a:lumOff val="25000"/>
                            </a:schemeClr>
                          </a:solidFill>
                          <a:effectLst/>
                          <a:latin typeface="Soberana Sans Light" pitchFamily="50" charset="0"/>
                          <a:cs typeface="Times New Roman" pitchFamily="18" charset="0"/>
                        </a:rPr>
                        <a:t>0.4</a:t>
                      </a:r>
                    </a:p>
                  </a:txBody>
                  <a:tcPr marL="0" marR="7200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49279">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small" normalizeH="0" baseline="0" dirty="0" smtClean="0">
                          <a:ln>
                            <a:noFill/>
                          </a:ln>
                          <a:solidFill>
                            <a:schemeClr val="bg1"/>
                          </a:solidFill>
                          <a:effectLst/>
                          <a:latin typeface="Soberana Sans Light" pitchFamily="50" charset="0"/>
                          <a:cs typeface="Times New Roman" pitchFamily="18" charset="0"/>
                        </a:rPr>
                        <a:t>Total</a:t>
                      </a:r>
                    </a:p>
                  </a:txBody>
                  <a:tcPr marL="0" marR="0" marT="0" marB="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pPr>
                      <a:r>
                        <a:rPr kumimoji="0" lang="es-ES" sz="1200" b="0" i="0" u="none" strike="noStrike" cap="small" normalizeH="0" baseline="0" dirty="0" smtClean="0">
                          <a:ln>
                            <a:noFill/>
                          </a:ln>
                          <a:solidFill>
                            <a:schemeClr val="bg1"/>
                          </a:solidFill>
                          <a:effectLst/>
                          <a:latin typeface="Soberana Sans Light" pitchFamily="50" charset="0"/>
                          <a:cs typeface="Times New Roman" pitchFamily="18" charset="0"/>
                        </a:rPr>
                        <a:t>7.4</a:t>
                      </a:r>
                    </a:p>
                  </a:txBody>
                  <a:tcPr marL="0" marR="72000" marT="0" marB="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sp>
        <p:nvSpPr>
          <p:cNvPr id="3" name="2 CuadroTexto"/>
          <p:cNvSpPr txBox="1"/>
          <p:nvPr/>
        </p:nvSpPr>
        <p:spPr>
          <a:xfrm>
            <a:off x="1059927" y="2911064"/>
            <a:ext cx="2172198" cy="307777"/>
          </a:xfrm>
          <a:prstGeom prst="rect">
            <a:avLst/>
          </a:prstGeom>
          <a:noFill/>
        </p:spPr>
        <p:txBody>
          <a:bodyPr wrap="none" rtlCol="0">
            <a:spAutoFit/>
          </a:bodyPr>
          <a:lstStyle/>
          <a:p>
            <a:r>
              <a:rPr lang="es-MX" sz="1400" dirty="0" smtClean="0">
                <a:solidFill>
                  <a:srgbClr val="4F5477"/>
                </a:solidFill>
                <a:latin typeface="Soberana Sans Light" pitchFamily="50" charset="0"/>
                <a:cs typeface="Arial" pitchFamily="34" charset="0"/>
              </a:rPr>
              <a:t>Participación</a:t>
            </a:r>
            <a:r>
              <a:rPr lang="es-MX" sz="1400" dirty="0" smtClean="0">
                <a:solidFill>
                  <a:srgbClr val="4F5477"/>
                </a:solidFill>
                <a:latin typeface="Arial" pitchFamily="34" charset="0"/>
                <a:cs typeface="Arial" pitchFamily="34" charset="0"/>
              </a:rPr>
              <a:t> </a:t>
            </a:r>
            <a:r>
              <a:rPr lang="es-MX" sz="1400" dirty="0">
                <a:solidFill>
                  <a:srgbClr val="4F5477"/>
                </a:solidFill>
                <a:latin typeface="Soberana Sans Light" pitchFamily="50" charset="0"/>
                <a:cs typeface="Arial" pitchFamily="34" charset="0"/>
              </a:rPr>
              <a:t>de cartera </a:t>
            </a:r>
          </a:p>
        </p:txBody>
      </p:sp>
    </p:spTree>
    <p:extLst>
      <p:ext uri="{BB962C8B-B14F-4D97-AF65-F5344CB8AC3E}">
        <p14:creationId xmlns:p14="http://schemas.microsoft.com/office/powerpoint/2010/main" val="350307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sp>
        <p:nvSpPr>
          <p:cNvPr id="10" name="Rectangle 2"/>
          <p:cNvSpPr>
            <a:spLocks noChangeArrowheads="1"/>
          </p:cNvSpPr>
          <p:nvPr/>
        </p:nvSpPr>
        <p:spPr bwMode="auto">
          <a:xfrm>
            <a:off x="395288" y="1790328"/>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lnSpc>
                <a:spcPct val="90000"/>
              </a:lnSpc>
              <a:spcBef>
                <a:spcPts val="700"/>
              </a:spcBef>
            </a:pPr>
            <a:r>
              <a:rPr lang="es-MX" sz="1600" b="1" dirty="0">
                <a:solidFill>
                  <a:srgbClr val="4F5477"/>
                </a:solidFill>
                <a:latin typeface="Soberana Sans Light" pitchFamily="50" charset="0"/>
              </a:rPr>
              <a:t>      </a:t>
            </a:r>
            <a:r>
              <a:rPr lang="es-MX" sz="1600" b="1" dirty="0" smtClean="0">
                <a:solidFill>
                  <a:srgbClr val="4F5477"/>
                </a:solidFill>
                <a:latin typeface="Soberana Sans Light" pitchFamily="50" charset="0"/>
              </a:rPr>
              <a:t>Competencia</a:t>
            </a:r>
            <a:r>
              <a:rPr lang="es-MX" sz="1600" b="1" dirty="0">
                <a:solidFill>
                  <a:srgbClr val="4F5477"/>
                </a:solidFill>
                <a:latin typeface="Soberana Sans Light" pitchFamily="50" charset="0"/>
              </a:rPr>
              <a:t/>
            </a:r>
            <a:br>
              <a:rPr lang="es-MX" sz="1600" b="1" dirty="0">
                <a:solidFill>
                  <a:srgbClr val="4F5477"/>
                </a:solidFill>
                <a:latin typeface="Soberana Sans Light" pitchFamily="50" charset="0"/>
              </a:rPr>
            </a:br>
            <a:r>
              <a:rPr lang="es-MX" sz="1600" dirty="0">
                <a:solidFill>
                  <a:srgbClr val="4F5477"/>
                </a:solidFill>
                <a:latin typeface="Soberana Sans Light" pitchFamily="50" charset="0"/>
              </a:rPr>
              <a:t>Se analizan las condiciones de competencia del sector mediante el seguimiento del índice de concentración (CR5) y del índice </a:t>
            </a:r>
            <a:r>
              <a:rPr lang="es-MX" sz="1600" dirty="0" err="1">
                <a:solidFill>
                  <a:srgbClr val="4F5477"/>
                </a:solidFill>
                <a:latin typeface="Soberana Sans Light" pitchFamily="50" charset="0"/>
              </a:rPr>
              <a:t>Herfindahl</a:t>
            </a:r>
            <a:r>
              <a:rPr lang="es-MX" sz="1600" dirty="0">
                <a:solidFill>
                  <a:srgbClr val="4F5477"/>
                </a:solidFill>
                <a:latin typeface="Soberana Sans Light" pitchFamily="50" charset="0"/>
              </a:rPr>
              <a:t>.</a:t>
            </a:r>
            <a:br>
              <a:rPr lang="es-MX" sz="1600" dirty="0">
                <a:solidFill>
                  <a:srgbClr val="4F5477"/>
                </a:solidFill>
                <a:latin typeface="Soberana Sans Light" pitchFamily="50" charset="0"/>
              </a:rPr>
            </a:br>
            <a:endParaRPr lang="es-MX" sz="1600" dirty="0">
              <a:solidFill>
                <a:srgbClr val="4F5477"/>
              </a:solidFill>
              <a:latin typeface="Soberana Sans Light" pitchFamily="50" charset="0"/>
            </a:endParaRPr>
          </a:p>
        </p:txBody>
      </p:sp>
      <p:sp>
        <p:nvSpPr>
          <p:cNvPr id="17" name="Rectangle 5"/>
          <p:cNvSpPr>
            <a:spLocks/>
          </p:cNvSpPr>
          <p:nvPr/>
        </p:nvSpPr>
        <p:spPr bwMode="auto">
          <a:xfrm>
            <a:off x="395288" y="5733157"/>
            <a:ext cx="7715250" cy="72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9088" indent="-319088" algn="just">
              <a:lnSpc>
                <a:spcPct val="90000"/>
              </a:lnSpc>
              <a:spcBef>
                <a:spcPts val="700"/>
              </a:spcBef>
              <a:buClr>
                <a:schemeClr val="accent2"/>
              </a:buClr>
              <a:buSzPct val="60000"/>
              <a:buFont typeface="Wingdings" pitchFamily="2" charset="2"/>
              <a:buChar char="q"/>
            </a:pPr>
            <a:r>
              <a:rPr lang="es-MX" sz="1600" dirty="0" smtClean="0">
                <a:solidFill>
                  <a:srgbClr val="4F5477"/>
                </a:solidFill>
                <a:latin typeface="Soberana Sans Light" pitchFamily="50" charset="0"/>
              </a:rPr>
              <a:t>   </a:t>
            </a:r>
            <a:r>
              <a:rPr lang="es-MX" sz="1600" dirty="0">
                <a:solidFill>
                  <a:srgbClr val="4F5477"/>
                </a:solidFill>
                <a:latin typeface="Soberana Sans Light" pitchFamily="50" charset="0"/>
              </a:rPr>
              <a:t>Este análisis se realiza a nivel sectorial y por principales operaciones y/o ramos. </a:t>
            </a:r>
          </a:p>
        </p:txBody>
      </p:sp>
      <p:graphicFrame>
        <p:nvGraphicFramePr>
          <p:cNvPr id="3" name="Object 3"/>
          <p:cNvGraphicFramePr>
            <a:graphicFrameLocks/>
          </p:cNvGraphicFramePr>
          <p:nvPr>
            <p:extLst>
              <p:ext uri="{D42A27DB-BD31-4B8C-83A1-F6EECF244321}">
                <p14:modId xmlns:p14="http://schemas.microsoft.com/office/powerpoint/2010/main" val="3573003296"/>
              </p:ext>
            </p:extLst>
          </p:nvPr>
        </p:nvGraphicFramePr>
        <p:xfrm>
          <a:off x="4408488" y="2695798"/>
          <a:ext cx="4113212" cy="2914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8"/>
          <p:cNvGraphicFramePr>
            <a:graphicFrameLocks/>
          </p:cNvGraphicFramePr>
          <p:nvPr>
            <p:extLst>
              <p:ext uri="{D42A27DB-BD31-4B8C-83A1-F6EECF244321}">
                <p14:modId xmlns:p14="http://schemas.microsoft.com/office/powerpoint/2010/main" val="2212563856"/>
              </p:ext>
            </p:extLst>
          </p:nvPr>
        </p:nvGraphicFramePr>
        <p:xfrm>
          <a:off x="265113" y="2695798"/>
          <a:ext cx="4000500" cy="2914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1418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sp>
        <p:nvSpPr>
          <p:cNvPr id="11" name="Rectangle 2"/>
          <p:cNvSpPr>
            <a:spLocks noChangeArrowheads="1"/>
          </p:cNvSpPr>
          <p:nvPr/>
        </p:nvSpPr>
        <p:spPr bwMode="auto">
          <a:xfrm>
            <a:off x="323850" y="1790328"/>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dirty="0">
                <a:solidFill>
                  <a:srgbClr val="4F5477"/>
                </a:solidFill>
                <a:latin typeface="Soberana Sans Light" pitchFamily="50" charset="0"/>
              </a:rPr>
              <a:t>         </a:t>
            </a:r>
            <a:r>
              <a:rPr lang="es-MX" sz="1600" b="1" dirty="0">
                <a:solidFill>
                  <a:srgbClr val="4F5477"/>
                </a:solidFill>
                <a:latin typeface="Soberana Sans Light" pitchFamily="50" charset="0"/>
              </a:rPr>
              <a:t>Inversiones</a:t>
            </a:r>
            <a:br>
              <a:rPr lang="es-MX" sz="1600" b="1" dirty="0">
                <a:solidFill>
                  <a:srgbClr val="4F5477"/>
                </a:solidFill>
                <a:latin typeface="Soberana Sans Light" pitchFamily="50" charset="0"/>
              </a:rPr>
            </a:br>
            <a:r>
              <a:rPr lang="es-MX" sz="1600" dirty="0">
                <a:solidFill>
                  <a:srgbClr val="4F5477"/>
                </a:solidFill>
                <a:latin typeface="Soberana Sans Light" pitchFamily="50" charset="0"/>
              </a:rPr>
              <a:t>Análisis de la estructura y evolución de las inversiones del sector asegurador y de la composición de la cartera de valores.</a:t>
            </a:r>
            <a:br>
              <a:rPr lang="es-MX" sz="1600" dirty="0">
                <a:solidFill>
                  <a:srgbClr val="4F5477"/>
                </a:solidFill>
                <a:latin typeface="Soberana Sans Light" pitchFamily="50" charset="0"/>
              </a:rPr>
            </a:br>
            <a:endParaRPr lang="es-MX" sz="1600" dirty="0">
              <a:solidFill>
                <a:srgbClr val="4F5477"/>
              </a:solidFill>
              <a:latin typeface="Soberana Sans Light" pitchFamily="50" charset="0"/>
            </a:endParaRPr>
          </a:p>
        </p:txBody>
      </p:sp>
      <p:graphicFrame>
        <p:nvGraphicFramePr>
          <p:cNvPr id="12" name="7 Marcador de contenido"/>
          <p:cNvGraphicFramePr>
            <a:graphicFrameLocks noGrp="1"/>
          </p:cNvGraphicFramePr>
          <p:nvPr>
            <p:ph sz="quarter" idx="4294967295"/>
            <p:extLst>
              <p:ext uri="{D42A27DB-BD31-4B8C-83A1-F6EECF244321}">
                <p14:modId xmlns:p14="http://schemas.microsoft.com/office/powerpoint/2010/main" val="2183090999"/>
              </p:ext>
            </p:extLst>
          </p:nvPr>
        </p:nvGraphicFramePr>
        <p:xfrm>
          <a:off x="263847" y="2996952"/>
          <a:ext cx="4608511"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3 Marcador de contenido"/>
          <p:cNvGraphicFramePr>
            <a:graphicFrameLocks noGrp="1"/>
          </p:cNvGraphicFramePr>
          <p:nvPr>
            <p:ph idx="1"/>
            <p:extLst>
              <p:ext uri="{D42A27DB-BD31-4B8C-83A1-F6EECF244321}">
                <p14:modId xmlns:p14="http://schemas.microsoft.com/office/powerpoint/2010/main" val="305908404"/>
              </p:ext>
            </p:extLst>
          </p:nvPr>
        </p:nvGraphicFramePr>
        <p:xfrm>
          <a:off x="5292080" y="2708920"/>
          <a:ext cx="3505200" cy="3505199"/>
        </p:xfrm>
        <a:graphic>
          <a:graphicData uri="http://schemas.openxmlformats.org/drawingml/2006/table">
            <a:tbl>
              <a:tblPr firstRow="1" bandRow="1">
                <a:tableStyleId>{5C22544A-7EE6-4342-B048-85BDC9FD1C3A}</a:tableStyleId>
              </a:tblPr>
              <a:tblGrid>
                <a:gridCol w="1460500"/>
                <a:gridCol w="1146324"/>
                <a:gridCol w="898376"/>
              </a:tblGrid>
              <a:tr h="515867">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small" normalizeH="0" baseline="0" dirty="0" smtClean="0">
                        <a:ln>
                          <a:noFill/>
                        </a:ln>
                        <a:solidFill>
                          <a:schemeClr val="bg1"/>
                        </a:solidFill>
                        <a:effectLst/>
                        <a:latin typeface="Times New Roman" pitchFamily="18" charset="0"/>
                        <a:cs typeface="Times New Roman" pitchFamily="18" charset="0"/>
                      </a:endParaRPr>
                    </a:p>
                  </a:txBody>
                  <a:tcPr marL="0" marR="0" marT="0" marB="0" anchor="ctr" horzOverflow="overflow">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small" normalizeH="0" baseline="0" dirty="0" smtClean="0">
                          <a:ln>
                            <a:noFill/>
                          </a:ln>
                          <a:solidFill>
                            <a:schemeClr val="bg1"/>
                          </a:solidFill>
                          <a:effectLst/>
                          <a:latin typeface="Times New Roman" pitchFamily="18" charset="0"/>
                          <a:cs typeface="Times New Roman" pitchFamily="18" charset="0"/>
                        </a:rPr>
                        <a:t>Participación</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small" normalizeH="0" baseline="0" dirty="0" smtClean="0">
                          <a:ln>
                            <a:noFill/>
                          </a:ln>
                          <a:solidFill>
                            <a:schemeClr val="bg1"/>
                          </a:solidFill>
                          <a:effectLst/>
                          <a:latin typeface="Times New Roman" pitchFamily="18" charset="0"/>
                          <a:cs typeface="Times New Roman" pitchFamily="18" charset="0"/>
                        </a:rPr>
                        <a:t>(%)</a:t>
                      </a:r>
                    </a:p>
                  </a:txBody>
                  <a:tcPr marL="0" marR="36000" marT="0" marB="0" anchor="ctr" horzOverflow="overflow">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small" normalizeH="0" baseline="0" dirty="0" smtClean="0">
                          <a:ln>
                            <a:noFill/>
                          </a:ln>
                          <a:solidFill>
                            <a:schemeClr val="bg1"/>
                          </a:solidFill>
                          <a:effectLst/>
                          <a:latin typeface="Times New Roman" pitchFamily="18" charset="0"/>
                          <a:cs typeface="Times New Roman" pitchFamily="18" charset="0"/>
                        </a:rPr>
                        <a:t>Millones </a:t>
                      </a:r>
                    </a:p>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0" i="0" u="none" strike="noStrike" cap="small" normalizeH="0" baseline="0" dirty="0" smtClean="0">
                          <a:ln>
                            <a:noFill/>
                          </a:ln>
                          <a:solidFill>
                            <a:schemeClr val="bg1"/>
                          </a:solidFill>
                          <a:effectLst/>
                          <a:latin typeface="Times New Roman" pitchFamily="18" charset="0"/>
                          <a:cs typeface="Times New Roman" pitchFamily="18" charset="0"/>
                        </a:rPr>
                        <a:t>de pesos</a:t>
                      </a:r>
                    </a:p>
                  </a:txBody>
                  <a:tcPr marL="0" marR="36000" marT="0" marB="0" anchor="ctr" horzOverflow="overflow">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32148">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Gubernamentales</a:t>
                      </a:r>
                    </a:p>
                  </a:txBody>
                  <a:tcPr marL="0" marR="0" marT="0" marB="0" anchor="ctr" horzOverflow="overflow">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tab pos="1520825" algn="l"/>
                          <a:tab pos="1612900" algn="r"/>
                        </a:tabLst>
                        <a:defRPr/>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61.3%</a:t>
                      </a:r>
                    </a:p>
                  </a:txBody>
                  <a:tcPr marL="0" marR="36000"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tab pos="1520825" algn="l"/>
                          <a:tab pos="1612900" algn="r"/>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386,859.2</a:t>
                      </a:r>
                    </a:p>
                  </a:txBody>
                  <a:tcPr marL="0" marR="36000"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332148">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Privados:</a:t>
                      </a:r>
                    </a:p>
                  </a:txBody>
                  <a:tcPr marL="0" marR="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pPr>
                      <a:endPar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txBody>
                  <a:tcPr marL="0" marR="3600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pPr>
                      <a:endPar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txBody>
                  <a:tcPr marL="0" marR="3600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2148">
                <a:tc>
                  <a:txBody>
                    <a:bodyPr/>
                    <a:lstStyle/>
                    <a:p>
                      <a:pPr marL="269875"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Tasa fija</a:t>
                      </a:r>
                    </a:p>
                  </a:txBody>
                  <a:tcPr marL="0" marR="0" marT="0" marB="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ct val="25000"/>
                        </a:spcBef>
                        <a:spcAft>
                          <a:spcPct val="25000"/>
                        </a:spcAft>
                        <a:buClr>
                          <a:srgbClr val="294A8D"/>
                        </a:buClr>
                        <a:buSzTx/>
                        <a:buFont typeface="Wingdings" pitchFamily="2" charset="2"/>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17.6%</a:t>
                      </a:r>
                    </a:p>
                  </a:txBody>
                  <a:tcPr marL="90000" marR="36000" marT="46800" marB="4680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111,409.7</a:t>
                      </a:r>
                    </a:p>
                  </a:txBody>
                  <a:tcPr marL="0" marR="36000" marT="0" marB="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2148">
                <a:tc>
                  <a:txBody>
                    <a:bodyPr/>
                    <a:lstStyle/>
                    <a:p>
                      <a:pPr marL="269875"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Renta variable</a:t>
                      </a:r>
                    </a:p>
                  </a:txBody>
                  <a:tcPr marL="0" marR="0" marT="0" marB="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ct val="25000"/>
                        </a:spcBef>
                        <a:spcAft>
                          <a:spcPct val="25000"/>
                        </a:spcAft>
                        <a:buClr>
                          <a:srgbClr val="294A8D"/>
                        </a:buClr>
                        <a:buSzTx/>
                        <a:buFont typeface="Wingdings" pitchFamily="2" charset="2"/>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11.4%</a:t>
                      </a:r>
                    </a:p>
                  </a:txBody>
                  <a:tcPr marL="90000" marR="36000" marT="46800" marB="4680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71,953.7</a:t>
                      </a:r>
                    </a:p>
                  </a:txBody>
                  <a:tcPr marL="0" marR="36000" marT="0" marB="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2148">
                <a:tc>
                  <a:txBody>
                    <a:bodyPr/>
                    <a:lstStyle/>
                    <a:p>
                      <a:pPr marL="35560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Acciones</a:t>
                      </a:r>
                    </a:p>
                  </a:txBody>
                  <a:tcPr marL="0" marR="0" marT="0" marB="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ct val="25000"/>
                        </a:spcBef>
                        <a:spcAft>
                          <a:spcPct val="25000"/>
                        </a:spcAft>
                        <a:buClr>
                          <a:srgbClr val="294A8D"/>
                        </a:buClr>
                        <a:buSzTx/>
                        <a:buFont typeface="Wingdings" pitchFamily="2" charset="2"/>
                        <a:buNone/>
                        <a:tabLst/>
                      </a:pPr>
                      <a:r>
                        <a:rPr kumimoji="0" lang="es-ES" sz="1400" b="0" i="1"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1.5%</a:t>
                      </a:r>
                    </a:p>
                  </a:txBody>
                  <a:tcPr marL="90000" marR="36000" marT="46800" marB="4680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pPr>
                      <a:r>
                        <a:rPr kumimoji="0" lang="es-ES" sz="1400" b="0" i="1"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9,480.2</a:t>
                      </a:r>
                    </a:p>
                  </a:txBody>
                  <a:tcPr marL="0" marR="36000" marT="0" marB="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2148">
                <a:tc>
                  <a:txBody>
                    <a:bodyPr/>
                    <a:lstStyle/>
                    <a:p>
                      <a:pPr marL="35560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Soc. Inversión</a:t>
                      </a:r>
                    </a:p>
                  </a:txBody>
                  <a:tcPr marL="0" marR="0" marT="0" marB="0" anchor="ctr" horzOverflow="overflow">
                    <a:lnL w="12700" cmpd="sng">
                      <a:noFill/>
                    </a:lnL>
                    <a:lnR w="12700" cmpd="sng">
                      <a:noFill/>
                    </a:lnR>
                    <a:lnT w="190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ct val="25000"/>
                        </a:spcBef>
                        <a:spcAft>
                          <a:spcPct val="25000"/>
                        </a:spcAft>
                        <a:buClr>
                          <a:srgbClr val="294A8D"/>
                        </a:buClr>
                        <a:buSzTx/>
                        <a:buFont typeface="Wingdings" pitchFamily="2" charset="2"/>
                        <a:buNone/>
                        <a:tabLst/>
                      </a:pPr>
                      <a:r>
                        <a:rPr kumimoji="0" lang="es-ES" sz="1400" b="0" i="1"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9.9%</a:t>
                      </a:r>
                    </a:p>
                  </a:txBody>
                  <a:tcPr marL="90000" marR="36000" marT="46800" marB="46800" anchor="ctr" horzOverflow="overflow">
                    <a:lnL w="12700" cmpd="sng">
                      <a:noFill/>
                    </a:lnL>
                    <a:lnR w="12700" cmpd="sng">
                      <a:noFill/>
                    </a:lnR>
                    <a:lnT w="190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pPr>
                      <a:r>
                        <a:rPr kumimoji="0" lang="es-ES" sz="1400" b="0" i="1"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62,473.5</a:t>
                      </a:r>
                    </a:p>
                  </a:txBody>
                  <a:tcPr marL="0" marR="36000" marT="0" marB="0" anchor="ctr" horzOverflow="overflow">
                    <a:lnL w="12700" cmpd="sng">
                      <a:noFill/>
                    </a:lnL>
                    <a:lnR w="12700" cmpd="sng">
                      <a:noFill/>
                    </a:lnR>
                    <a:lnT w="190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332148">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Extranjeros</a:t>
                      </a:r>
                    </a:p>
                  </a:txBody>
                  <a:tcPr marL="0" marR="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ct val="25000"/>
                        </a:spcBef>
                        <a:spcAft>
                          <a:spcPct val="25000"/>
                        </a:spcAft>
                        <a:buClr>
                          <a:srgbClr val="294A8D"/>
                        </a:buClr>
                        <a:buSzTx/>
                        <a:buFont typeface="Wingdings" pitchFamily="2" charset="2"/>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1.8%</a:t>
                      </a:r>
                    </a:p>
                  </a:txBody>
                  <a:tcPr marL="90000" marR="36000" marT="46800" marB="4680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11,333.1</a:t>
                      </a:r>
                    </a:p>
                  </a:txBody>
                  <a:tcPr marL="0" marR="3600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332148">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Otros</a:t>
                      </a:r>
                    </a:p>
                  </a:txBody>
                  <a:tcPr marL="0" marR="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ct val="25000"/>
                        </a:spcBef>
                        <a:spcAft>
                          <a:spcPct val="25000"/>
                        </a:spcAft>
                        <a:buClr>
                          <a:srgbClr val="294A8D"/>
                        </a:buClr>
                        <a:buSzTx/>
                        <a:buFont typeface="Wingdings" pitchFamily="2" charset="2"/>
                        <a:buNone/>
                        <a:tabLst/>
                        <a:defRPr/>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7.9%</a:t>
                      </a:r>
                      <a:endParaRPr kumimoji="0" lang="es-ES" sz="1400" b="0" i="0" u="none" strike="noStrike" kern="1200" cap="none" normalizeH="0" baseline="0" dirty="0" smtClean="0">
                        <a:ln>
                          <a:noFill/>
                        </a:ln>
                        <a:solidFill>
                          <a:schemeClr val="tx1">
                            <a:lumMod val="75000"/>
                            <a:lumOff val="25000"/>
                          </a:schemeClr>
                        </a:solidFill>
                        <a:effectLst/>
                        <a:latin typeface="Times New Roman" pitchFamily="18" charset="0"/>
                        <a:ea typeface="+mn-ea"/>
                        <a:cs typeface="Times New Roman" pitchFamily="18" charset="0"/>
                      </a:endParaRPr>
                    </a:p>
                  </a:txBody>
                  <a:tcPr marL="90000" marR="36000" marT="46800" marB="4680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pPr>
                      <a:r>
                        <a:rPr kumimoji="0" lang="es-ES"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rPr>
                        <a:t>49,999.2</a:t>
                      </a:r>
                    </a:p>
                  </a:txBody>
                  <a:tcPr marL="0" marR="36000" marT="0" marB="0" anchor="ctr" horzOverflow="overflow">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32148">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small" normalizeH="0" baseline="0" dirty="0" smtClean="0">
                          <a:ln>
                            <a:noFill/>
                          </a:ln>
                          <a:solidFill>
                            <a:schemeClr val="bg1"/>
                          </a:solidFill>
                          <a:effectLst/>
                          <a:latin typeface="Times New Roman" pitchFamily="18" charset="0"/>
                          <a:cs typeface="Times New Roman" pitchFamily="18" charset="0"/>
                        </a:rPr>
                        <a:t>Total</a:t>
                      </a:r>
                    </a:p>
                  </a:txBody>
                  <a:tcPr marL="0" marR="0" marT="0" marB="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r" defTabSz="914400" rtl="0" eaLnBrk="1" fontAlgn="b" latinLnBrk="0" hangingPunct="1">
                        <a:lnSpc>
                          <a:spcPct val="100000"/>
                        </a:lnSpc>
                        <a:spcBef>
                          <a:spcPct val="25000"/>
                        </a:spcBef>
                        <a:spcAft>
                          <a:spcPct val="25000"/>
                        </a:spcAft>
                        <a:buClr>
                          <a:srgbClr val="294A8D"/>
                        </a:buClr>
                        <a:buSzTx/>
                        <a:buFont typeface="Wingdings" pitchFamily="2" charset="2"/>
                        <a:buNone/>
                        <a:tabLst/>
                      </a:pPr>
                      <a:r>
                        <a:rPr kumimoji="0" lang="es-ES" sz="1400" b="0" i="0" u="none" strike="noStrike" cap="small" normalizeH="0" baseline="0" dirty="0" smtClean="0">
                          <a:ln>
                            <a:noFill/>
                          </a:ln>
                          <a:solidFill>
                            <a:schemeClr val="bg1"/>
                          </a:solidFill>
                          <a:effectLst/>
                          <a:latin typeface="Times New Roman" pitchFamily="18" charset="0"/>
                          <a:cs typeface="Times New Roman" pitchFamily="18" charset="0"/>
                        </a:rPr>
                        <a:t>100.0%</a:t>
                      </a:r>
                    </a:p>
                  </a:txBody>
                  <a:tcPr marL="90000" marR="36000" marT="46800" marB="4680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r" defTabSz="914400" rtl="0" eaLnBrk="1" fontAlgn="base" latinLnBrk="0" hangingPunct="1">
                        <a:lnSpc>
                          <a:spcPct val="95000"/>
                        </a:lnSpc>
                        <a:spcBef>
                          <a:spcPct val="25000"/>
                        </a:spcBef>
                        <a:spcAft>
                          <a:spcPct val="25000"/>
                        </a:spcAft>
                        <a:buClr>
                          <a:srgbClr val="294A8D"/>
                        </a:buClr>
                        <a:buSzTx/>
                        <a:buFont typeface="Wingdings" pitchFamily="2" charset="2"/>
                        <a:buNone/>
                        <a:tabLst/>
                      </a:pPr>
                      <a:r>
                        <a:rPr kumimoji="0" lang="es-ES" sz="1400" b="0" i="0" u="none" strike="noStrike" cap="small" normalizeH="0" baseline="0" dirty="0" smtClean="0">
                          <a:ln>
                            <a:noFill/>
                          </a:ln>
                          <a:solidFill>
                            <a:schemeClr val="bg1"/>
                          </a:solidFill>
                          <a:effectLst/>
                          <a:latin typeface="Times New Roman" pitchFamily="18" charset="0"/>
                          <a:cs typeface="Times New Roman" pitchFamily="18" charset="0"/>
                        </a:rPr>
                        <a:t>  631,554.8  </a:t>
                      </a:r>
                    </a:p>
                  </a:txBody>
                  <a:tcPr marL="0" marR="36000" marT="0" marB="0" anchor="ctr" horzOverflow="overflow">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solidFill>
                  </a:tcPr>
                </a:tc>
              </a:tr>
            </a:tbl>
          </a:graphicData>
        </a:graphic>
      </p:graphicFrame>
      <p:sp>
        <p:nvSpPr>
          <p:cNvPr id="2" name="1 CuadroTexto"/>
          <p:cNvSpPr txBox="1"/>
          <p:nvPr/>
        </p:nvSpPr>
        <p:spPr>
          <a:xfrm>
            <a:off x="4283968" y="3429000"/>
            <a:ext cx="601447" cy="246221"/>
          </a:xfrm>
          <a:prstGeom prst="rect">
            <a:avLst/>
          </a:prstGeom>
          <a:noFill/>
        </p:spPr>
        <p:txBody>
          <a:bodyPr wrap="none" rtlCol="0">
            <a:spAutoFit/>
          </a:bodyPr>
          <a:lstStyle/>
          <a:p>
            <a:r>
              <a:rPr lang="es-MX" sz="1000" dirty="0" smtClean="0"/>
              <a:t>662,693</a:t>
            </a:r>
            <a:endParaRPr lang="es-MX" sz="1000" dirty="0"/>
          </a:p>
        </p:txBody>
      </p:sp>
    </p:spTree>
    <p:extLst>
      <p:ext uri="{BB962C8B-B14F-4D97-AF65-F5344CB8AC3E}">
        <p14:creationId xmlns:p14="http://schemas.microsoft.com/office/powerpoint/2010/main" val="130458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sp>
        <p:nvSpPr>
          <p:cNvPr id="6" name="Rectangle 2"/>
          <p:cNvSpPr>
            <a:spLocks noChangeArrowheads="1"/>
          </p:cNvSpPr>
          <p:nvPr/>
        </p:nvSpPr>
        <p:spPr bwMode="auto">
          <a:xfrm>
            <a:off x="428625" y="1844824"/>
            <a:ext cx="8153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b="1" dirty="0">
                <a:solidFill>
                  <a:srgbClr val="2C69B2"/>
                </a:solidFill>
                <a:latin typeface="Soberana Sans Light" pitchFamily="50" charset="0"/>
              </a:rPr>
              <a:t>       </a:t>
            </a:r>
            <a:r>
              <a:rPr lang="es-MX" sz="1600" b="1" dirty="0" smtClean="0">
                <a:solidFill>
                  <a:srgbClr val="4F5477"/>
                </a:solidFill>
                <a:latin typeface="Soberana Sans Light" pitchFamily="50" charset="0"/>
              </a:rPr>
              <a:t>Reservas</a:t>
            </a:r>
            <a:r>
              <a:rPr lang="es-MX" sz="1600" b="1" dirty="0">
                <a:latin typeface="Soberana Sans Light" pitchFamily="50" charset="0"/>
              </a:rPr>
              <a:t/>
            </a:r>
            <a:br>
              <a:rPr lang="es-MX" sz="1600" b="1" dirty="0">
                <a:latin typeface="Soberana Sans Light" pitchFamily="50" charset="0"/>
              </a:rPr>
            </a:br>
            <a:r>
              <a:rPr lang="es-MX" sz="1600" dirty="0">
                <a:latin typeface="Soberana Sans Light" pitchFamily="50" charset="0"/>
              </a:rPr>
              <a:t>Análisis de la estructura y evolución de las reservas técnicas y evaluación de los resultados financieros del sector. </a:t>
            </a:r>
            <a:br>
              <a:rPr lang="es-MX" sz="1600" dirty="0">
                <a:latin typeface="Soberana Sans Light" pitchFamily="50" charset="0"/>
              </a:rPr>
            </a:br>
            <a:endParaRPr lang="es-MX" sz="1600" dirty="0">
              <a:latin typeface="Soberana Sans Light" pitchFamily="50" charset="0"/>
            </a:endParaRPr>
          </a:p>
        </p:txBody>
      </p:sp>
      <p:sp>
        <p:nvSpPr>
          <p:cNvPr id="13" name="6 Rectángulo"/>
          <p:cNvSpPr/>
          <p:nvPr/>
        </p:nvSpPr>
        <p:spPr>
          <a:xfrm>
            <a:off x="251520" y="2574183"/>
            <a:ext cx="4572000" cy="461665"/>
          </a:xfrm>
          <a:prstGeom prst="rect">
            <a:avLst/>
          </a:prstGeom>
        </p:spPr>
        <p:txBody>
          <a:bodyPr>
            <a:spAutoFit/>
          </a:bodyPr>
          <a:lstStyle/>
          <a:p>
            <a:pPr algn="ctr" eaLnBrk="0" hangingPunct="0">
              <a:defRPr/>
            </a:pPr>
            <a:r>
              <a:rPr lang="es-MX" sz="1200" dirty="0">
                <a:solidFill>
                  <a:srgbClr val="002060"/>
                </a:solidFill>
                <a:latin typeface="Soberana Sans Light" pitchFamily="50" charset="0"/>
              </a:rPr>
              <a:t>Reservas técnicas del sector asegurador</a:t>
            </a:r>
            <a:br>
              <a:rPr lang="es-MX" sz="1200" dirty="0">
                <a:solidFill>
                  <a:srgbClr val="002060"/>
                </a:solidFill>
                <a:latin typeface="Soberana Sans Light" pitchFamily="50" charset="0"/>
              </a:rPr>
            </a:br>
            <a:r>
              <a:rPr lang="es-MX" sz="1200" dirty="0">
                <a:solidFill>
                  <a:srgbClr val="002060"/>
                </a:solidFill>
                <a:latin typeface="Soberana Sans Light" pitchFamily="50" charset="0"/>
              </a:rPr>
              <a:t>estructura y evolución</a:t>
            </a:r>
          </a:p>
        </p:txBody>
      </p:sp>
      <p:sp>
        <p:nvSpPr>
          <p:cNvPr id="14" name="13 Rectángulo"/>
          <p:cNvSpPr/>
          <p:nvPr/>
        </p:nvSpPr>
        <p:spPr>
          <a:xfrm>
            <a:off x="4896544" y="2257127"/>
            <a:ext cx="4572000" cy="307777"/>
          </a:xfrm>
          <a:prstGeom prst="rect">
            <a:avLst/>
          </a:prstGeom>
        </p:spPr>
        <p:txBody>
          <a:bodyPr>
            <a:spAutoFit/>
          </a:bodyPr>
          <a:lstStyle/>
          <a:p>
            <a:pPr algn="ctr" eaLnBrk="0" hangingPunct="0">
              <a:defRPr/>
            </a:pPr>
            <a:r>
              <a:rPr lang="es-MX" sz="1400" dirty="0">
                <a:solidFill>
                  <a:srgbClr val="002060"/>
                </a:solidFill>
                <a:latin typeface="Soberana Sans Light" pitchFamily="50" charset="0"/>
              </a:rPr>
              <a:t>Resultados de </a:t>
            </a:r>
            <a:r>
              <a:rPr lang="es-MX" sz="1400" dirty="0" smtClean="0">
                <a:solidFill>
                  <a:srgbClr val="002060"/>
                </a:solidFill>
                <a:latin typeface="Soberana Sans Light" pitchFamily="50" charset="0"/>
              </a:rPr>
              <a:t>operación sector </a:t>
            </a:r>
            <a:r>
              <a:rPr lang="es-MX" sz="1400" dirty="0">
                <a:solidFill>
                  <a:srgbClr val="002060"/>
                </a:solidFill>
                <a:latin typeface="Soberana Sans Light" pitchFamily="50" charset="0"/>
              </a:rPr>
              <a:t>asegurador</a:t>
            </a:r>
          </a:p>
        </p:txBody>
      </p:sp>
      <p:graphicFrame>
        <p:nvGraphicFramePr>
          <p:cNvPr id="9" name="7 Marcador de contenido"/>
          <p:cNvGraphicFramePr>
            <a:graphicFrameLocks noGrp="1"/>
          </p:cNvGraphicFramePr>
          <p:nvPr>
            <p:ph sz="quarter" idx="4294967295"/>
            <p:extLst>
              <p:ext uri="{D42A27DB-BD31-4B8C-83A1-F6EECF244321}">
                <p14:modId xmlns:p14="http://schemas.microsoft.com/office/powerpoint/2010/main" val="3929650176"/>
              </p:ext>
            </p:extLst>
          </p:nvPr>
        </p:nvGraphicFramePr>
        <p:xfrm>
          <a:off x="107504" y="2924944"/>
          <a:ext cx="5040559" cy="3456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3645399200"/>
              </p:ext>
            </p:extLst>
          </p:nvPr>
        </p:nvGraphicFramePr>
        <p:xfrm>
          <a:off x="5436096" y="2613420"/>
          <a:ext cx="3456384" cy="3551886"/>
        </p:xfrm>
        <a:graphic>
          <a:graphicData uri="http://schemas.openxmlformats.org/drawingml/2006/table">
            <a:tbl>
              <a:tblPr firstRow="1" firstCol="1" bandRow="1">
                <a:tableStyleId>{3B4B98B0-60AC-42C2-AFA5-B58CD77FA1E5}</a:tableStyleId>
              </a:tblPr>
              <a:tblGrid>
                <a:gridCol w="1902801"/>
                <a:gridCol w="695735"/>
                <a:gridCol w="857848"/>
              </a:tblGrid>
              <a:tr h="232540">
                <a:tc gridSpan="3">
                  <a:txBody>
                    <a:bodyPr/>
                    <a:lstStyle/>
                    <a:p>
                      <a:pPr algn="ctr">
                        <a:spcAft>
                          <a:spcPts val="0"/>
                        </a:spcAft>
                      </a:pPr>
                      <a:r>
                        <a:rPr lang="es-ES" sz="1400" baseline="30000" dirty="0">
                          <a:effectLst/>
                        </a:rPr>
                        <a:t>Estado de resultados (millones de pesos)</a:t>
                      </a:r>
                      <a:endParaRPr lang="es-MX" sz="1200" dirty="0">
                        <a:effectLst/>
                        <a:latin typeface="Times New Roman"/>
                        <a:ea typeface="Times New Roman"/>
                      </a:endParaRPr>
                    </a:p>
                  </a:txBody>
                  <a:tcPr marL="8890" marR="8890" marT="8890" marB="0" anchor="ctr"/>
                </a:tc>
                <a:tc hMerge="1">
                  <a:txBody>
                    <a:bodyPr/>
                    <a:lstStyle/>
                    <a:p>
                      <a:endParaRPr lang="es-MX"/>
                    </a:p>
                  </a:txBody>
                  <a:tcPr/>
                </a:tc>
                <a:tc hMerge="1">
                  <a:txBody>
                    <a:bodyPr/>
                    <a:lstStyle/>
                    <a:p>
                      <a:endParaRPr lang="es-MX"/>
                    </a:p>
                  </a:txBody>
                  <a:tcPr/>
                </a:tc>
              </a:tr>
              <a:tr h="200649">
                <a:tc>
                  <a:txBody>
                    <a:bodyPr/>
                    <a:lstStyle/>
                    <a:p>
                      <a:pPr algn="l"/>
                      <a:endParaRPr lang="es-MX" sz="1000">
                        <a:effectLst/>
                        <a:latin typeface="Times New Roman"/>
                      </a:endParaRPr>
                    </a:p>
                  </a:txBody>
                  <a:tcPr marL="8890" marR="8890" marT="8890" marB="0" anchor="ctr"/>
                </a:tc>
                <a:tc>
                  <a:txBody>
                    <a:bodyPr/>
                    <a:lstStyle/>
                    <a:p>
                      <a:pPr marL="228600" algn="r">
                        <a:spcAft>
                          <a:spcPts val="0"/>
                        </a:spcAft>
                      </a:pPr>
                      <a:r>
                        <a:rPr lang="es-ES" sz="1200" baseline="30000" dirty="0">
                          <a:effectLst/>
                        </a:rPr>
                        <a:t>2011</a:t>
                      </a:r>
                      <a:endParaRPr lang="es-MX" sz="1000" b="1" dirty="0">
                        <a:effectLst/>
                        <a:latin typeface="Times New Roman"/>
                      </a:endParaRPr>
                    </a:p>
                  </a:txBody>
                  <a:tcPr marL="8890" marR="71755" marT="8890" marB="0" anchor="ctr"/>
                </a:tc>
                <a:tc>
                  <a:txBody>
                    <a:bodyPr/>
                    <a:lstStyle/>
                    <a:p>
                      <a:pPr marL="228600" marR="60960" algn="r">
                        <a:spcAft>
                          <a:spcPts val="0"/>
                        </a:spcAft>
                      </a:pPr>
                      <a:r>
                        <a:rPr lang="es-ES" sz="1200" baseline="30000">
                          <a:effectLst/>
                        </a:rPr>
                        <a:t>2012</a:t>
                      </a:r>
                      <a:endParaRPr lang="es-MX" sz="1000" b="1">
                        <a:effectLst/>
                        <a:latin typeface="Times New Roman"/>
                      </a:endParaRPr>
                    </a:p>
                  </a:txBody>
                  <a:tcPr marL="0" marR="0" marT="0" marB="0" anchor="ctr"/>
                </a:tc>
              </a:tr>
              <a:tr h="200649">
                <a:tc>
                  <a:txBody>
                    <a:bodyPr/>
                    <a:lstStyle/>
                    <a:p>
                      <a:pPr algn="l">
                        <a:spcAft>
                          <a:spcPts val="0"/>
                        </a:spcAft>
                      </a:pPr>
                      <a:r>
                        <a:rPr lang="es-ES" sz="1200" baseline="30000">
                          <a:effectLst/>
                        </a:rPr>
                        <a:t>Prima Retenida</a:t>
                      </a:r>
                      <a:endParaRPr lang="es-MX" sz="1000" b="1">
                        <a:effectLst/>
                        <a:latin typeface="Times New Roman"/>
                      </a:endParaRPr>
                    </a:p>
                  </a:txBody>
                  <a:tcPr marL="8890" marR="8890" marT="8890" marB="0" anchor="ctr"/>
                </a:tc>
                <a:tc>
                  <a:txBody>
                    <a:bodyPr/>
                    <a:lstStyle/>
                    <a:p>
                      <a:pPr marL="228600" algn="r">
                        <a:spcAft>
                          <a:spcPts val="0"/>
                        </a:spcAft>
                      </a:pPr>
                      <a:r>
                        <a:rPr lang="es-MX" sz="1200" baseline="30000">
                          <a:effectLst/>
                        </a:rPr>
                        <a:t>232,541 </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a:effectLst/>
                        </a:rPr>
                        <a:t>261,819</a:t>
                      </a:r>
                      <a:endParaRPr lang="es-MX" sz="1000" b="1">
                        <a:effectLst/>
                        <a:latin typeface="Times New Roman"/>
                      </a:endParaRPr>
                    </a:p>
                  </a:txBody>
                  <a:tcPr marL="0" marR="0" marT="0" marB="0" anchor="ctr"/>
                </a:tc>
              </a:tr>
              <a:tr h="200649">
                <a:tc>
                  <a:txBody>
                    <a:bodyPr/>
                    <a:lstStyle/>
                    <a:p>
                      <a:pPr algn="l">
                        <a:spcAft>
                          <a:spcPts val="0"/>
                        </a:spcAft>
                      </a:pPr>
                      <a:r>
                        <a:rPr lang="es-ES" sz="1200" baseline="30000">
                          <a:effectLst/>
                        </a:rPr>
                        <a:t>Incremento Neto a RRC y RFV</a:t>
                      </a:r>
                      <a:endParaRPr lang="es-MX" sz="1000" b="1">
                        <a:effectLst/>
                        <a:latin typeface="Times New Roman"/>
                      </a:endParaRPr>
                    </a:p>
                  </a:txBody>
                  <a:tcPr marL="8890" marR="8890" marT="8890" marB="0" anchor="ctr"/>
                </a:tc>
                <a:tc>
                  <a:txBody>
                    <a:bodyPr/>
                    <a:lstStyle/>
                    <a:p>
                      <a:pPr marL="228600" algn="r">
                        <a:spcAft>
                          <a:spcPts val="0"/>
                        </a:spcAft>
                      </a:pPr>
                      <a:r>
                        <a:rPr lang="es-MX" sz="1200" baseline="30000">
                          <a:effectLst/>
                        </a:rPr>
                        <a:t>55,825 </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a:effectLst/>
                        </a:rPr>
                        <a:t>69,378</a:t>
                      </a:r>
                      <a:endParaRPr lang="es-MX" sz="1000" b="1">
                        <a:effectLst/>
                        <a:latin typeface="Times New Roman"/>
                      </a:endParaRPr>
                    </a:p>
                  </a:txBody>
                  <a:tcPr marL="0" marR="0" marT="0" marB="0" anchor="ctr"/>
                </a:tc>
              </a:tr>
              <a:tr h="200649">
                <a:tc>
                  <a:txBody>
                    <a:bodyPr/>
                    <a:lstStyle/>
                    <a:p>
                      <a:pPr algn="l">
                        <a:spcAft>
                          <a:spcPts val="0"/>
                        </a:spcAft>
                      </a:pPr>
                      <a:r>
                        <a:rPr lang="es-ES" sz="1200" baseline="30000">
                          <a:effectLst/>
                        </a:rPr>
                        <a:t>Costo Neto de Adquisición</a:t>
                      </a:r>
                      <a:endParaRPr lang="es-MX" sz="1000" b="1">
                        <a:effectLst/>
                        <a:latin typeface="Times New Roman"/>
                      </a:endParaRPr>
                    </a:p>
                  </a:txBody>
                  <a:tcPr marL="8890" marR="8890" marT="8890" marB="0" anchor="ctr"/>
                </a:tc>
                <a:tc>
                  <a:txBody>
                    <a:bodyPr/>
                    <a:lstStyle/>
                    <a:p>
                      <a:pPr marL="228600" algn="r">
                        <a:spcAft>
                          <a:spcPts val="0"/>
                        </a:spcAft>
                      </a:pPr>
                      <a:r>
                        <a:rPr lang="es-MX" sz="1200" baseline="30000">
                          <a:effectLst/>
                        </a:rPr>
                        <a:t>39,999 </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a:effectLst/>
                        </a:rPr>
                        <a:t>45,432</a:t>
                      </a:r>
                      <a:endParaRPr lang="es-MX" sz="1000" b="1">
                        <a:effectLst/>
                        <a:latin typeface="Times New Roman"/>
                      </a:endParaRPr>
                    </a:p>
                  </a:txBody>
                  <a:tcPr marL="0" marR="0" marT="0" marB="0" anchor="ctr"/>
                </a:tc>
              </a:tr>
              <a:tr h="200649">
                <a:tc>
                  <a:txBody>
                    <a:bodyPr/>
                    <a:lstStyle/>
                    <a:p>
                      <a:pPr algn="l">
                        <a:spcAft>
                          <a:spcPts val="0"/>
                        </a:spcAft>
                      </a:pPr>
                      <a:r>
                        <a:rPr lang="es-ES" sz="1200" baseline="30000" dirty="0">
                          <a:effectLst/>
                        </a:rPr>
                        <a:t>Costo Neto de Siniestralidad</a:t>
                      </a:r>
                      <a:endParaRPr lang="es-MX" sz="1000" b="1" dirty="0">
                        <a:effectLst/>
                        <a:latin typeface="Times New Roman"/>
                      </a:endParaRPr>
                    </a:p>
                  </a:txBody>
                  <a:tcPr marL="8890" marR="8890" marT="8890" marB="0" anchor="b"/>
                </a:tc>
                <a:tc>
                  <a:txBody>
                    <a:bodyPr/>
                    <a:lstStyle/>
                    <a:p>
                      <a:pPr marL="228600" algn="r">
                        <a:spcAft>
                          <a:spcPts val="0"/>
                        </a:spcAft>
                      </a:pPr>
                      <a:r>
                        <a:rPr lang="es-MX" sz="1200" baseline="30000">
                          <a:effectLst/>
                        </a:rPr>
                        <a:t>133,648 </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a:effectLst/>
                        </a:rPr>
                        <a:t>140,572</a:t>
                      </a:r>
                      <a:endParaRPr lang="es-MX" sz="1000" b="1">
                        <a:effectLst/>
                        <a:latin typeface="Times New Roman"/>
                      </a:endParaRPr>
                    </a:p>
                  </a:txBody>
                  <a:tcPr marL="0" marR="0" marT="0" marB="0" anchor="ctr"/>
                </a:tc>
              </a:tr>
              <a:tr h="200649">
                <a:tc>
                  <a:txBody>
                    <a:bodyPr/>
                    <a:lstStyle/>
                    <a:p>
                      <a:pPr algn="l">
                        <a:spcAft>
                          <a:spcPts val="0"/>
                        </a:spcAft>
                      </a:pPr>
                      <a:r>
                        <a:rPr lang="es-ES" sz="1200" baseline="30000">
                          <a:effectLst/>
                        </a:rPr>
                        <a:t>Utilidad Técnica</a:t>
                      </a:r>
                      <a:endParaRPr lang="es-MX" sz="1000" b="1">
                        <a:effectLst/>
                        <a:latin typeface="Times New Roman"/>
                      </a:endParaRPr>
                    </a:p>
                  </a:txBody>
                  <a:tcPr marL="8890" marR="8890" marT="8890" marB="0" anchor="ctr"/>
                </a:tc>
                <a:tc>
                  <a:txBody>
                    <a:bodyPr/>
                    <a:lstStyle/>
                    <a:p>
                      <a:pPr marL="228600" algn="r">
                        <a:spcAft>
                          <a:spcPts val="0"/>
                        </a:spcAft>
                      </a:pPr>
                      <a:r>
                        <a:rPr lang="es-MX" sz="1200" baseline="30000">
                          <a:effectLst/>
                        </a:rPr>
                        <a:t>3,070 </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a:effectLst/>
                        </a:rPr>
                        <a:t>6,438</a:t>
                      </a:r>
                      <a:endParaRPr lang="es-MX" sz="1000" b="1">
                        <a:effectLst/>
                        <a:latin typeface="Times New Roman"/>
                      </a:endParaRPr>
                    </a:p>
                  </a:txBody>
                  <a:tcPr marL="0" marR="0" marT="0" marB="0" anchor="ctr"/>
                </a:tc>
              </a:tr>
              <a:tr h="200649">
                <a:tc>
                  <a:txBody>
                    <a:bodyPr/>
                    <a:lstStyle/>
                    <a:p>
                      <a:pPr algn="l">
                        <a:spcAft>
                          <a:spcPts val="0"/>
                        </a:spcAft>
                      </a:pPr>
                      <a:r>
                        <a:rPr lang="es-ES" sz="1200" baseline="30000">
                          <a:effectLst/>
                        </a:rPr>
                        <a:t>Incremento  Neto a Otras Reservas</a:t>
                      </a:r>
                      <a:endParaRPr lang="es-MX" sz="1000" b="1">
                        <a:effectLst/>
                        <a:latin typeface="Times New Roman"/>
                      </a:endParaRPr>
                    </a:p>
                  </a:txBody>
                  <a:tcPr marL="8890" marR="8890" marT="8890" marB="0" anchor="ctr"/>
                </a:tc>
                <a:tc>
                  <a:txBody>
                    <a:bodyPr/>
                    <a:lstStyle/>
                    <a:p>
                      <a:pPr marL="228600" algn="r">
                        <a:spcAft>
                          <a:spcPts val="0"/>
                        </a:spcAft>
                      </a:pPr>
                      <a:r>
                        <a:rPr lang="es-MX" sz="1200" baseline="30000">
                          <a:effectLst/>
                        </a:rPr>
                        <a:t>3,140 </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a:effectLst/>
                        </a:rPr>
                        <a:t>4,694</a:t>
                      </a:r>
                      <a:endParaRPr lang="es-MX" sz="1000" b="1">
                        <a:effectLst/>
                        <a:latin typeface="Times New Roman"/>
                      </a:endParaRPr>
                    </a:p>
                  </a:txBody>
                  <a:tcPr marL="0" marR="0" marT="0" marB="0" anchor="ctr"/>
                </a:tc>
              </a:tr>
              <a:tr h="328214">
                <a:tc>
                  <a:txBody>
                    <a:bodyPr/>
                    <a:lstStyle/>
                    <a:p>
                      <a:pPr algn="l">
                        <a:spcAft>
                          <a:spcPts val="0"/>
                        </a:spcAft>
                      </a:pPr>
                      <a:r>
                        <a:rPr lang="es-ES" sz="1200" baseline="30000">
                          <a:effectLst/>
                        </a:rPr>
                        <a:t>Resultado de Operaciones Análogas y Conexas</a:t>
                      </a:r>
                      <a:endParaRPr lang="es-MX" sz="1000" b="1">
                        <a:effectLst/>
                        <a:latin typeface="Times New Roman"/>
                      </a:endParaRPr>
                    </a:p>
                  </a:txBody>
                  <a:tcPr marL="8890" marR="8890" marT="8890" marB="0" anchor="ctr"/>
                </a:tc>
                <a:tc>
                  <a:txBody>
                    <a:bodyPr/>
                    <a:lstStyle/>
                    <a:p>
                      <a:pPr algn="r">
                        <a:spcAft>
                          <a:spcPts val="0"/>
                        </a:spcAft>
                      </a:pPr>
                      <a:r>
                        <a:rPr lang="es-MX" sz="1200" baseline="30000">
                          <a:effectLst/>
                        </a:rPr>
                        <a:t>812</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a:effectLst/>
                        </a:rPr>
                        <a:t>789</a:t>
                      </a:r>
                      <a:endParaRPr lang="es-MX" sz="1000" b="1">
                        <a:effectLst/>
                        <a:latin typeface="Times New Roman"/>
                      </a:endParaRPr>
                    </a:p>
                  </a:txBody>
                  <a:tcPr marL="0" marR="0" marT="0" marB="0" anchor="ctr"/>
                </a:tc>
              </a:tr>
              <a:tr h="200649">
                <a:tc>
                  <a:txBody>
                    <a:bodyPr/>
                    <a:lstStyle/>
                    <a:p>
                      <a:pPr algn="l">
                        <a:spcAft>
                          <a:spcPts val="0"/>
                        </a:spcAft>
                      </a:pPr>
                      <a:r>
                        <a:rPr lang="es-ES" sz="1200" baseline="30000">
                          <a:effectLst/>
                        </a:rPr>
                        <a:t>Gastos de Operación</a:t>
                      </a:r>
                      <a:endParaRPr lang="es-MX" sz="1000" b="1">
                        <a:effectLst/>
                        <a:latin typeface="Times New Roman"/>
                      </a:endParaRPr>
                    </a:p>
                  </a:txBody>
                  <a:tcPr marL="8890" marR="8890" marT="8890" marB="0" anchor="ctr"/>
                </a:tc>
                <a:tc>
                  <a:txBody>
                    <a:bodyPr/>
                    <a:lstStyle/>
                    <a:p>
                      <a:pPr marL="228600" algn="r">
                        <a:spcAft>
                          <a:spcPts val="0"/>
                        </a:spcAft>
                      </a:pPr>
                      <a:r>
                        <a:rPr lang="es-MX" sz="1200" baseline="30000">
                          <a:effectLst/>
                        </a:rPr>
                        <a:t>17,709 </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a:effectLst/>
                        </a:rPr>
                        <a:t>18,763</a:t>
                      </a:r>
                      <a:endParaRPr lang="es-MX" sz="1000" b="1">
                        <a:effectLst/>
                        <a:latin typeface="Times New Roman"/>
                      </a:endParaRPr>
                    </a:p>
                  </a:txBody>
                  <a:tcPr marL="0" marR="0" marT="0" marB="0" anchor="ctr"/>
                </a:tc>
              </a:tr>
              <a:tr h="328214">
                <a:tc>
                  <a:txBody>
                    <a:bodyPr/>
                    <a:lstStyle/>
                    <a:p>
                      <a:pPr algn="l">
                        <a:spcAft>
                          <a:spcPts val="0"/>
                        </a:spcAft>
                      </a:pPr>
                      <a:r>
                        <a:rPr lang="es-ES" sz="1200" baseline="30000">
                          <a:effectLst/>
                        </a:rPr>
                        <a:t>Utilidad de Operación</a:t>
                      </a:r>
                      <a:endParaRPr lang="es-MX" sz="1000" b="1">
                        <a:effectLst/>
                        <a:latin typeface="Times New Roman"/>
                      </a:endParaRPr>
                    </a:p>
                  </a:txBody>
                  <a:tcPr marL="8890" marR="8890" marT="8890" marB="0" anchor="ctr"/>
                </a:tc>
                <a:tc>
                  <a:txBody>
                    <a:bodyPr/>
                    <a:lstStyle/>
                    <a:p>
                      <a:pPr marL="228600" algn="r">
                        <a:spcAft>
                          <a:spcPts val="0"/>
                        </a:spcAft>
                      </a:pPr>
                      <a:r>
                        <a:rPr lang="es-MX" sz="1200" baseline="30000">
                          <a:effectLst/>
                        </a:rPr>
                        <a:t>(16,967)</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a:effectLst/>
                        </a:rPr>
                        <a:t> (16,230)</a:t>
                      </a:r>
                      <a:endParaRPr lang="es-MX" sz="1000" b="1">
                        <a:effectLst/>
                        <a:latin typeface="Times New Roman"/>
                      </a:endParaRPr>
                    </a:p>
                  </a:txBody>
                  <a:tcPr marL="0" marR="0" marT="0" marB="0" anchor="ctr"/>
                </a:tc>
              </a:tr>
              <a:tr h="200649">
                <a:tc>
                  <a:txBody>
                    <a:bodyPr/>
                    <a:lstStyle/>
                    <a:p>
                      <a:pPr algn="l">
                        <a:spcAft>
                          <a:spcPts val="0"/>
                        </a:spcAft>
                      </a:pPr>
                      <a:r>
                        <a:rPr lang="es-ES" sz="1200" baseline="30000">
                          <a:effectLst/>
                        </a:rPr>
                        <a:t>Productos Financieros</a:t>
                      </a:r>
                      <a:endParaRPr lang="es-MX" sz="1000" b="1">
                        <a:effectLst/>
                        <a:latin typeface="Times New Roman"/>
                      </a:endParaRPr>
                    </a:p>
                  </a:txBody>
                  <a:tcPr marL="8890" marR="8890" marT="8890" marB="0" anchor="ctr"/>
                </a:tc>
                <a:tc>
                  <a:txBody>
                    <a:bodyPr/>
                    <a:lstStyle/>
                    <a:p>
                      <a:pPr marL="228600" algn="r">
                        <a:spcAft>
                          <a:spcPts val="0"/>
                        </a:spcAft>
                      </a:pPr>
                      <a:r>
                        <a:rPr lang="es-MX" sz="1200" baseline="30000">
                          <a:effectLst/>
                        </a:rPr>
                        <a:t>40,683 </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a:effectLst/>
                        </a:rPr>
                        <a:t>46,494</a:t>
                      </a:r>
                      <a:endParaRPr lang="es-MX" sz="1000" b="1">
                        <a:effectLst/>
                        <a:latin typeface="Times New Roman"/>
                      </a:endParaRPr>
                    </a:p>
                  </a:txBody>
                  <a:tcPr marL="0" marR="0" marT="0" marB="0" anchor="ctr"/>
                </a:tc>
              </a:tr>
              <a:tr h="328214">
                <a:tc>
                  <a:txBody>
                    <a:bodyPr/>
                    <a:lstStyle/>
                    <a:p>
                      <a:pPr algn="l">
                        <a:spcAft>
                          <a:spcPts val="0"/>
                        </a:spcAft>
                      </a:pPr>
                      <a:r>
                        <a:rPr lang="es-ES" sz="1200" baseline="30000">
                          <a:effectLst/>
                        </a:rPr>
                        <a:t>Part. en el Resultado de Inversiones Permanentes</a:t>
                      </a:r>
                      <a:endParaRPr lang="es-MX" sz="1000" b="1">
                        <a:effectLst/>
                        <a:latin typeface="Times New Roman"/>
                      </a:endParaRPr>
                    </a:p>
                  </a:txBody>
                  <a:tcPr marL="8890" marR="8890" marT="8890" marB="0" anchor="ctr"/>
                </a:tc>
                <a:tc>
                  <a:txBody>
                    <a:bodyPr/>
                    <a:lstStyle/>
                    <a:p>
                      <a:pPr marL="228600" algn="r">
                        <a:spcAft>
                          <a:spcPts val="0"/>
                        </a:spcAft>
                      </a:pPr>
                      <a:r>
                        <a:rPr lang="es-MX" sz="1200" baseline="30000">
                          <a:effectLst/>
                        </a:rPr>
                        <a:t>616 </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a:effectLst/>
                        </a:rPr>
                        <a:t>2,077</a:t>
                      </a:r>
                      <a:endParaRPr lang="es-MX" sz="1000" b="1">
                        <a:effectLst/>
                        <a:latin typeface="Times New Roman"/>
                      </a:endParaRPr>
                    </a:p>
                  </a:txBody>
                  <a:tcPr marL="0" marR="0" marT="0" marB="0" anchor="ctr"/>
                </a:tc>
              </a:tr>
              <a:tr h="328214">
                <a:tc>
                  <a:txBody>
                    <a:bodyPr/>
                    <a:lstStyle/>
                    <a:p>
                      <a:pPr algn="l">
                        <a:spcAft>
                          <a:spcPts val="0"/>
                        </a:spcAft>
                      </a:pPr>
                      <a:r>
                        <a:rPr lang="es-ES" sz="1200" baseline="30000">
                          <a:effectLst/>
                        </a:rPr>
                        <a:t>Utilidad antes de Impuestos y Operaciones Discontinuadas</a:t>
                      </a:r>
                      <a:endParaRPr lang="es-MX" sz="1000" b="1">
                        <a:effectLst/>
                        <a:latin typeface="Times New Roman"/>
                      </a:endParaRPr>
                    </a:p>
                  </a:txBody>
                  <a:tcPr marL="8890" marR="8890" marT="8890" marB="0" anchor="ctr"/>
                </a:tc>
                <a:tc>
                  <a:txBody>
                    <a:bodyPr/>
                    <a:lstStyle/>
                    <a:p>
                      <a:pPr marL="228600" algn="r">
                        <a:spcAft>
                          <a:spcPts val="0"/>
                        </a:spcAft>
                      </a:pPr>
                      <a:r>
                        <a:rPr lang="es-MX" sz="1200" baseline="30000">
                          <a:effectLst/>
                        </a:rPr>
                        <a:t>24,331 </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a:effectLst/>
                        </a:rPr>
                        <a:t>32,341</a:t>
                      </a:r>
                      <a:endParaRPr lang="es-MX" sz="1000" b="1">
                        <a:effectLst/>
                        <a:latin typeface="Times New Roman"/>
                      </a:endParaRPr>
                    </a:p>
                  </a:txBody>
                  <a:tcPr marL="0" marR="0" marT="0" marB="0" anchor="ctr"/>
                </a:tc>
              </a:tr>
              <a:tr h="200649">
                <a:tc>
                  <a:txBody>
                    <a:bodyPr/>
                    <a:lstStyle/>
                    <a:p>
                      <a:pPr algn="l">
                        <a:spcAft>
                          <a:spcPts val="0"/>
                        </a:spcAft>
                      </a:pPr>
                      <a:r>
                        <a:rPr lang="es-ES" sz="1200" baseline="30000">
                          <a:effectLst/>
                        </a:rPr>
                        <a:t>Utilidad del Ejercicio</a:t>
                      </a:r>
                      <a:endParaRPr lang="es-MX" sz="1000" b="1">
                        <a:effectLst/>
                        <a:latin typeface="Times New Roman"/>
                      </a:endParaRPr>
                    </a:p>
                  </a:txBody>
                  <a:tcPr marL="8890" marR="8890" marT="8890" marB="0" anchor="ctr"/>
                </a:tc>
                <a:tc>
                  <a:txBody>
                    <a:bodyPr/>
                    <a:lstStyle/>
                    <a:p>
                      <a:pPr marL="228600" algn="r">
                        <a:spcAft>
                          <a:spcPts val="0"/>
                        </a:spcAft>
                      </a:pPr>
                      <a:r>
                        <a:rPr lang="es-MX" sz="1200" baseline="30000">
                          <a:effectLst/>
                        </a:rPr>
                        <a:t>17,287 </a:t>
                      </a:r>
                      <a:endParaRPr lang="es-MX" sz="1000" b="1">
                        <a:effectLst/>
                        <a:latin typeface="Times New Roman"/>
                      </a:endParaRPr>
                    </a:p>
                  </a:txBody>
                  <a:tcPr marL="8890" marR="71755" marT="8890" marB="0" anchor="ctr"/>
                </a:tc>
                <a:tc>
                  <a:txBody>
                    <a:bodyPr/>
                    <a:lstStyle/>
                    <a:p>
                      <a:pPr marL="228600" marR="57150" algn="r">
                        <a:spcAft>
                          <a:spcPts val="0"/>
                        </a:spcAft>
                      </a:pPr>
                      <a:r>
                        <a:rPr lang="es-MX" sz="1200" baseline="30000" dirty="0">
                          <a:effectLst/>
                        </a:rPr>
                        <a:t>24,194</a:t>
                      </a:r>
                      <a:endParaRPr lang="es-MX" sz="1000" b="1" dirty="0">
                        <a:effectLst/>
                        <a:latin typeface="Times New Roman"/>
                      </a:endParaRPr>
                    </a:p>
                  </a:txBody>
                  <a:tcPr marL="0" marR="0" marT="0" marB="0" anchor="ctr"/>
                </a:tc>
              </a:tr>
            </a:tbl>
          </a:graphicData>
        </a:graphic>
      </p:graphicFrame>
    </p:spTree>
    <p:extLst>
      <p:ext uri="{BB962C8B-B14F-4D97-AF65-F5344CB8AC3E}">
        <p14:creationId xmlns:p14="http://schemas.microsoft.com/office/powerpoint/2010/main" val="32683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sp>
        <p:nvSpPr>
          <p:cNvPr id="9" name="Rectangle 2"/>
          <p:cNvSpPr>
            <a:spLocks noChangeArrowheads="1"/>
          </p:cNvSpPr>
          <p:nvPr/>
        </p:nvSpPr>
        <p:spPr bwMode="auto">
          <a:xfrm>
            <a:off x="179388" y="1646312"/>
            <a:ext cx="8032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b="1" dirty="0">
                <a:solidFill>
                  <a:srgbClr val="4F5477"/>
                </a:solidFill>
                <a:latin typeface="Soberana Sans Light" pitchFamily="50" charset="0"/>
              </a:rPr>
              <a:t>      </a:t>
            </a:r>
            <a:r>
              <a:rPr lang="es-MX" sz="1600" b="1" dirty="0" smtClean="0">
                <a:solidFill>
                  <a:srgbClr val="4F5477"/>
                </a:solidFill>
                <a:latin typeface="Soberana Sans Light" pitchFamily="50" charset="0"/>
              </a:rPr>
              <a:t>Penetración</a:t>
            </a:r>
            <a:r>
              <a:rPr lang="es-MX" sz="1600" b="1" dirty="0">
                <a:solidFill>
                  <a:srgbClr val="4F5477"/>
                </a:solidFill>
                <a:latin typeface="Soberana Sans Light" pitchFamily="50" charset="0"/>
              </a:rPr>
              <a:t/>
            </a:r>
            <a:br>
              <a:rPr lang="es-MX" sz="1600" b="1" dirty="0">
                <a:solidFill>
                  <a:srgbClr val="4F5477"/>
                </a:solidFill>
                <a:latin typeface="Soberana Sans Light" pitchFamily="50" charset="0"/>
              </a:rPr>
            </a:br>
            <a:r>
              <a:rPr lang="es-MX" sz="1600" dirty="0">
                <a:solidFill>
                  <a:srgbClr val="4F5477"/>
                </a:solidFill>
                <a:latin typeface="Soberana Sans Light" pitchFamily="50" charset="0"/>
              </a:rPr>
              <a:t>Se construyen indicadores para  analizar la penetración del sector asegurador en la economía.</a:t>
            </a:r>
          </a:p>
        </p:txBody>
      </p:sp>
      <p:graphicFrame>
        <p:nvGraphicFramePr>
          <p:cNvPr id="15" name="Object 17"/>
          <p:cNvGraphicFramePr>
            <a:graphicFrameLocks/>
          </p:cNvGraphicFramePr>
          <p:nvPr>
            <p:extLst>
              <p:ext uri="{D42A27DB-BD31-4B8C-83A1-F6EECF244321}">
                <p14:modId xmlns:p14="http://schemas.microsoft.com/office/powerpoint/2010/main" val="837343472"/>
              </p:ext>
            </p:extLst>
          </p:nvPr>
        </p:nvGraphicFramePr>
        <p:xfrm>
          <a:off x="4429125" y="2584450"/>
          <a:ext cx="4706938" cy="3629025"/>
        </p:xfrm>
        <a:graphic>
          <a:graphicData uri="http://schemas.openxmlformats.org/presentationml/2006/ole">
            <mc:AlternateContent xmlns:mc="http://schemas.openxmlformats.org/markup-compatibility/2006">
              <mc:Choice xmlns:v="urn:schemas-microsoft-com:vml" Requires="v">
                <p:oleObj spid="_x0000_s7337" name="Hoja de cálculo" r:id="rId5" imgW="7639185" imgH="5162640" progId="Excel.Sheet.8">
                  <p:embed/>
                </p:oleObj>
              </mc:Choice>
              <mc:Fallback>
                <p:oleObj name="Hoja de cálculo" r:id="rId5" imgW="7639185" imgH="5162640" progId="Excel.Sheet.8">
                  <p:embed/>
                  <p:pic>
                    <p:nvPicPr>
                      <p:cNvPr id="0" name=""/>
                      <p:cNvPicPr>
                        <a:picLocks noChangeArrowheads="1"/>
                      </p:cNvPicPr>
                      <p:nvPr/>
                    </p:nvPicPr>
                    <p:blipFill>
                      <a:blip r:embed="rId6"/>
                      <a:srcRect/>
                      <a:stretch>
                        <a:fillRect/>
                      </a:stretch>
                    </p:blipFill>
                    <p:spPr bwMode="auto">
                      <a:xfrm>
                        <a:off x="4429125" y="2584450"/>
                        <a:ext cx="4706938" cy="3629025"/>
                      </a:xfrm>
                      <a:prstGeom prst="rect">
                        <a:avLst/>
                      </a:prstGeom>
                      <a:noFill/>
                      <a:extLst/>
                    </p:spPr>
                  </p:pic>
                </p:oleObj>
              </mc:Fallback>
            </mc:AlternateContent>
          </a:graphicData>
        </a:graphic>
      </p:graphicFrame>
      <p:graphicFrame>
        <p:nvGraphicFramePr>
          <p:cNvPr id="6" name="5 Gráfico"/>
          <p:cNvGraphicFramePr/>
          <p:nvPr>
            <p:extLst>
              <p:ext uri="{D42A27DB-BD31-4B8C-83A1-F6EECF244321}">
                <p14:modId xmlns:p14="http://schemas.microsoft.com/office/powerpoint/2010/main" val="3063151874"/>
              </p:ext>
            </p:extLst>
          </p:nvPr>
        </p:nvGraphicFramePr>
        <p:xfrm>
          <a:off x="150552" y="2924944"/>
          <a:ext cx="4277432" cy="2952328"/>
        </p:xfrm>
        <a:graphic>
          <a:graphicData uri="http://schemas.openxmlformats.org/drawingml/2006/chart">
            <c:chart xmlns:c="http://schemas.openxmlformats.org/drawingml/2006/chart" xmlns:r="http://schemas.openxmlformats.org/officeDocument/2006/relationships" r:id="rId7"/>
          </a:graphicData>
        </a:graphic>
      </p:graphicFrame>
      <p:sp>
        <p:nvSpPr>
          <p:cNvPr id="7" name="6 Rectángulo"/>
          <p:cNvSpPr/>
          <p:nvPr/>
        </p:nvSpPr>
        <p:spPr>
          <a:xfrm>
            <a:off x="1590711" y="3059668"/>
            <a:ext cx="1992405" cy="523220"/>
          </a:xfrm>
          <a:prstGeom prst="rect">
            <a:avLst/>
          </a:prstGeom>
        </p:spPr>
        <p:txBody>
          <a:bodyPr wrap="square">
            <a:spAutoFit/>
          </a:bodyPr>
          <a:lstStyle/>
          <a:p>
            <a:r>
              <a:rPr lang="es-MX" sz="1400" dirty="0">
                <a:solidFill>
                  <a:srgbClr val="4F5477"/>
                </a:solidFill>
                <a:latin typeface="Times New Roman" pitchFamily="18" charset="0"/>
                <a:cs typeface="Times New Roman" pitchFamily="18" charset="0"/>
              </a:rPr>
              <a:t>Penetración (Primas / PIB)</a:t>
            </a:r>
          </a:p>
        </p:txBody>
      </p:sp>
    </p:spTree>
    <p:extLst>
      <p:ext uri="{BB962C8B-B14F-4D97-AF65-F5344CB8AC3E}">
        <p14:creationId xmlns:p14="http://schemas.microsoft.com/office/powerpoint/2010/main" val="48415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sp>
        <p:nvSpPr>
          <p:cNvPr id="7" name="Rectangle 2"/>
          <p:cNvSpPr>
            <a:spLocks noChangeArrowheads="1"/>
          </p:cNvSpPr>
          <p:nvPr/>
        </p:nvSpPr>
        <p:spPr bwMode="auto">
          <a:xfrm>
            <a:off x="214313" y="1790328"/>
            <a:ext cx="82089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b="1" dirty="0">
                <a:solidFill>
                  <a:srgbClr val="4F5477"/>
                </a:solidFill>
                <a:latin typeface="Soberana Sans Light" pitchFamily="50" charset="0"/>
              </a:rPr>
              <a:t>      </a:t>
            </a:r>
            <a:r>
              <a:rPr lang="es-MX" sz="1600" b="1" dirty="0" smtClean="0">
                <a:solidFill>
                  <a:srgbClr val="4F5477"/>
                </a:solidFill>
                <a:latin typeface="Soberana Sans Light" pitchFamily="50" charset="0"/>
              </a:rPr>
              <a:t>Análisis </a:t>
            </a:r>
            <a:r>
              <a:rPr lang="es-MX" sz="1600" b="1" dirty="0">
                <a:solidFill>
                  <a:srgbClr val="4F5477"/>
                </a:solidFill>
                <a:latin typeface="Soberana Sans Light" pitchFamily="50" charset="0"/>
              </a:rPr>
              <a:t>de Eventos Relevantes</a:t>
            </a:r>
            <a:br>
              <a:rPr lang="es-MX" sz="1600" b="1" dirty="0">
                <a:solidFill>
                  <a:srgbClr val="4F5477"/>
                </a:solidFill>
                <a:latin typeface="Soberana Sans Light" pitchFamily="50" charset="0"/>
              </a:rPr>
            </a:br>
            <a:r>
              <a:rPr lang="es-MX" sz="1600" dirty="0">
                <a:solidFill>
                  <a:srgbClr val="4F5477"/>
                </a:solidFill>
                <a:latin typeface="Soberana Sans Light" pitchFamily="50" charset="0"/>
              </a:rPr>
              <a:t>Se analizan y monitorean eventos de mercado particulares relevantes para el sector. Ejemplo de ello son los negocios que influyen en el crecimiento del sector en cierto periodo.</a:t>
            </a:r>
          </a:p>
        </p:txBody>
      </p:sp>
      <p:sp>
        <p:nvSpPr>
          <p:cNvPr id="10" name="Rectangle 5"/>
          <p:cNvSpPr>
            <a:spLocks/>
          </p:cNvSpPr>
          <p:nvPr/>
        </p:nvSpPr>
        <p:spPr bwMode="auto">
          <a:xfrm>
            <a:off x="323528" y="5875163"/>
            <a:ext cx="83216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9088" indent="-319088" algn="just">
              <a:spcBef>
                <a:spcPts val="700"/>
              </a:spcBef>
              <a:buClr>
                <a:schemeClr val="accent2"/>
              </a:buClr>
              <a:buSzPct val="60000"/>
              <a:buFont typeface="Wingdings" pitchFamily="2" charset="2"/>
              <a:buChar char="q"/>
            </a:pPr>
            <a:r>
              <a:rPr lang="es-MX" sz="1600" dirty="0">
                <a:solidFill>
                  <a:srgbClr val="4F5477"/>
                </a:solidFill>
                <a:latin typeface="Soberana Sans Light" pitchFamily="50" charset="0"/>
              </a:rPr>
              <a:t>      Un ejemplo es el caso, en años recientes, del efecto de una póliza de PEMEX que ha impactado, de manera significativa, el crecimiento del sector.</a:t>
            </a:r>
          </a:p>
        </p:txBody>
      </p:sp>
      <p:graphicFrame>
        <p:nvGraphicFramePr>
          <p:cNvPr id="9" name="7 Marcador de contenido"/>
          <p:cNvGraphicFramePr>
            <a:graphicFrameLocks noGrp="1"/>
          </p:cNvGraphicFramePr>
          <p:nvPr>
            <p:ph sz="quarter" idx="4294967295"/>
            <p:extLst>
              <p:ext uri="{D42A27DB-BD31-4B8C-83A1-F6EECF244321}">
                <p14:modId xmlns:p14="http://schemas.microsoft.com/office/powerpoint/2010/main" val="675587520"/>
              </p:ext>
            </p:extLst>
          </p:nvPr>
        </p:nvGraphicFramePr>
        <p:xfrm>
          <a:off x="566737" y="2780928"/>
          <a:ext cx="7504113" cy="3195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728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graphicFrame>
        <p:nvGraphicFramePr>
          <p:cNvPr id="9" name="Object 2"/>
          <p:cNvGraphicFramePr>
            <a:graphicFrameLocks noChangeAspect="1"/>
          </p:cNvGraphicFramePr>
          <p:nvPr/>
        </p:nvGraphicFramePr>
        <p:xfrm>
          <a:off x="4067175" y="2852738"/>
          <a:ext cx="4392613" cy="3648075"/>
        </p:xfrm>
        <a:graphic>
          <a:graphicData uri="http://schemas.openxmlformats.org/presentationml/2006/ole">
            <mc:AlternateContent xmlns:mc="http://schemas.openxmlformats.org/markup-compatibility/2006">
              <mc:Choice xmlns:v="urn:schemas-microsoft-com:vml" Requires="v">
                <p:oleObj spid="_x0000_s9484" r:id="rId4" imgW="4395597" imgH="3645724" progId="Excel.Chart.8">
                  <p:embed/>
                </p:oleObj>
              </mc:Choice>
              <mc:Fallback>
                <p:oleObj r:id="rId4" imgW="4395597" imgH="364572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2852738"/>
                        <a:ext cx="4392613" cy="364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2076371999"/>
              </p:ext>
            </p:extLst>
          </p:nvPr>
        </p:nvGraphicFramePr>
        <p:xfrm>
          <a:off x="0" y="2659781"/>
          <a:ext cx="4067175" cy="3865563"/>
        </p:xfrm>
        <a:graphic>
          <a:graphicData uri="http://schemas.openxmlformats.org/presentationml/2006/ole">
            <mc:AlternateContent xmlns:mc="http://schemas.openxmlformats.org/markup-compatibility/2006">
              <mc:Choice xmlns:v="urn:schemas-microsoft-com:vml" Requires="v">
                <p:oleObj spid="_x0000_s9485" r:id="rId6" imgW="4066384" imgH="3871296" progId="Excel.Chart.8">
                  <p:embed/>
                </p:oleObj>
              </mc:Choice>
              <mc:Fallback>
                <p:oleObj r:id="rId6" imgW="4066384" imgH="3871296"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59781"/>
                        <a:ext cx="4067175" cy="386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2"/>
          <p:cNvSpPr>
            <a:spLocks noChangeArrowheads="1"/>
          </p:cNvSpPr>
          <p:nvPr/>
        </p:nvSpPr>
        <p:spPr bwMode="auto">
          <a:xfrm>
            <a:off x="0" y="1484784"/>
            <a:ext cx="85328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dirty="0">
                <a:solidFill>
                  <a:srgbClr val="4F5477"/>
                </a:solidFill>
                <a:latin typeface="Soberana Sans Light" pitchFamily="50" charset="0"/>
              </a:rPr>
              <a:t/>
            </a:r>
            <a:br>
              <a:rPr lang="es-MX" sz="1600" dirty="0">
                <a:solidFill>
                  <a:srgbClr val="4F5477"/>
                </a:solidFill>
                <a:latin typeface="Soberana Sans Light" pitchFamily="50" charset="0"/>
              </a:rPr>
            </a:br>
            <a:r>
              <a:rPr lang="es-MX" sz="1600" b="1" dirty="0">
                <a:solidFill>
                  <a:srgbClr val="4F5477"/>
                </a:solidFill>
                <a:latin typeface="Soberana Sans Light" pitchFamily="50" charset="0"/>
              </a:rPr>
              <a:t>Contexto Internacional: </a:t>
            </a:r>
            <a:r>
              <a:rPr lang="es-MX" sz="1600" i="1" dirty="0">
                <a:solidFill>
                  <a:srgbClr val="4F5477"/>
                </a:solidFill>
                <a:latin typeface="Soberana Sans Light" pitchFamily="50" charset="0"/>
              </a:rPr>
              <a:t>S</a:t>
            </a:r>
            <a:r>
              <a:rPr lang="es-MX" sz="1600" dirty="0">
                <a:solidFill>
                  <a:srgbClr val="4F5477"/>
                </a:solidFill>
                <a:latin typeface="Soberana Sans Light" pitchFamily="50" charset="0"/>
              </a:rPr>
              <a:t>e analizan algunas variables e  indicadores sobre el mercado de seguros en el ámbito  internacional.</a:t>
            </a:r>
          </a:p>
        </p:txBody>
      </p:sp>
    </p:spTree>
    <p:extLst>
      <p:ext uri="{BB962C8B-B14F-4D97-AF65-F5344CB8AC3E}">
        <p14:creationId xmlns:p14="http://schemas.microsoft.com/office/powerpoint/2010/main" val="192191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graphicFrame>
        <p:nvGraphicFramePr>
          <p:cNvPr id="3" name="Object 2"/>
          <p:cNvGraphicFramePr>
            <a:graphicFrameLocks noChangeAspect="1"/>
          </p:cNvGraphicFramePr>
          <p:nvPr>
            <p:extLst>
              <p:ext uri="{D42A27DB-BD31-4B8C-83A1-F6EECF244321}">
                <p14:modId xmlns:p14="http://schemas.microsoft.com/office/powerpoint/2010/main" val="3543291371"/>
              </p:ext>
            </p:extLst>
          </p:nvPr>
        </p:nvGraphicFramePr>
        <p:xfrm>
          <a:off x="4478338" y="2975670"/>
          <a:ext cx="3906837" cy="3138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3"/>
          <p:cNvGraphicFramePr>
            <a:graphicFrameLocks noChangeAspect="1"/>
          </p:cNvGraphicFramePr>
          <p:nvPr>
            <p:extLst>
              <p:ext uri="{D42A27DB-BD31-4B8C-83A1-F6EECF244321}">
                <p14:modId xmlns:p14="http://schemas.microsoft.com/office/powerpoint/2010/main" val="645348397"/>
              </p:ext>
            </p:extLst>
          </p:nvPr>
        </p:nvGraphicFramePr>
        <p:xfrm>
          <a:off x="374650" y="2904233"/>
          <a:ext cx="3859213" cy="313826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2"/>
          <p:cNvSpPr>
            <a:spLocks noChangeArrowheads="1"/>
          </p:cNvSpPr>
          <p:nvPr/>
        </p:nvSpPr>
        <p:spPr bwMode="auto">
          <a:xfrm>
            <a:off x="142875" y="1718320"/>
            <a:ext cx="885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dirty="0">
                <a:solidFill>
                  <a:srgbClr val="4F5477"/>
                </a:solidFill>
                <a:latin typeface="Soberana Sans" pitchFamily="50" charset="0"/>
              </a:rPr>
              <a:t/>
            </a:r>
            <a:br>
              <a:rPr lang="es-MX" sz="1600" dirty="0">
                <a:solidFill>
                  <a:srgbClr val="4F5477"/>
                </a:solidFill>
                <a:latin typeface="Soberana Sans" pitchFamily="50" charset="0"/>
              </a:rPr>
            </a:br>
            <a:r>
              <a:rPr lang="es-MX" sz="1600" b="1" dirty="0">
                <a:solidFill>
                  <a:srgbClr val="4F5477"/>
                </a:solidFill>
                <a:latin typeface="Soberana Sans Light" pitchFamily="50" charset="0"/>
              </a:rPr>
              <a:t>Monitoreo de variables económicas</a:t>
            </a:r>
            <a:br>
              <a:rPr lang="es-MX" sz="1600" b="1" dirty="0">
                <a:solidFill>
                  <a:srgbClr val="4F5477"/>
                </a:solidFill>
                <a:latin typeface="Soberana Sans Light" pitchFamily="50" charset="0"/>
              </a:rPr>
            </a:br>
            <a:r>
              <a:rPr lang="es-MX" sz="1600" dirty="0">
                <a:solidFill>
                  <a:srgbClr val="4F5477"/>
                </a:solidFill>
                <a:latin typeface="Soberana Sans Light" pitchFamily="50" charset="0"/>
              </a:rPr>
              <a:t>Se analiza el comportamiento de </a:t>
            </a:r>
            <a:r>
              <a:rPr lang="es-MX" sz="1600" dirty="0" smtClean="0">
                <a:solidFill>
                  <a:srgbClr val="4F5477"/>
                </a:solidFill>
                <a:latin typeface="Soberana Sans Light" pitchFamily="50" charset="0"/>
              </a:rPr>
              <a:t>ciertas </a:t>
            </a:r>
            <a:r>
              <a:rPr lang="es-MX" sz="1600" dirty="0">
                <a:solidFill>
                  <a:srgbClr val="4F5477"/>
                </a:solidFill>
                <a:latin typeface="Soberana Sans Light" pitchFamily="50" charset="0"/>
              </a:rPr>
              <a:t>variables macroeconómicas con respecto al desarrollo del sector asegurador. </a:t>
            </a:r>
            <a:br>
              <a:rPr lang="es-MX" sz="1600" dirty="0">
                <a:solidFill>
                  <a:srgbClr val="4F5477"/>
                </a:solidFill>
                <a:latin typeface="Soberana Sans Light" pitchFamily="50" charset="0"/>
              </a:rPr>
            </a:br>
            <a:endParaRPr lang="es-MX" sz="1600" dirty="0">
              <a:solidFill>
                <a:srgbClr val="4F5477"/>
              </a:solidFill>
              <a:latin typeface="Soberana Sans Light" pitchFamily="50" charset="0"/>
            </a:endParaRPr>
          </a:p>
        </p:txBody>
      </p:sp>
    </p:spTree>
    <p:extLst>
      <p:ext uri="{BB962C8B-B14F-4D97-AF65-F5344CB8AC3E}">
        <p14:creationId xmlns:p14="http://schemas.microsoft.com/office/powerpoint/2010/main" val="312725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Monitoreo del sector asegurador</a:t>
            </a:r>
            <a:endParaRPr lang="es-MX" sz="1800" dirty="0"/>
          </a:p>
        </p:txBody>
      </p:sp>
      <p:graphicFrame>
        <p:nvGraphicFramePr>
          <p:cNvPr id="11" name="Object 3"/>
          <p:cNvGraphicFramePr>
            <a:graphicFrameLocks noChangeAspect="1"/>
          </p:cNvGraphicFramePr>
          <p:nvPr>
            <p:extLst>
              <p:ext uri="{D42A27DB-BD31-4B8C-83A1-F6EECF244321}">
                <p14:modId xmlns:p14="http://schemas.microsoft.com/office/powerpoint/2010/main" val="730027509"/>
              </p:ext>
            </p:extLst>
          </p:nvPr>
        </p:nvGraphicFramePr>
        <p:xfrm>
          <a:off x="4214813" y="2811164"/>
          <a:ext cx="4103687" cy="3521075"/>
        </p:xfrm>
        <a:graphic>
          <a:graphicData uri="http://schemas.openxmlformats.org/presentationml/2006/ole">
            <mc:AlternateContent xmlns:mc="http://schemas.openxmlformats.org/markup-compatibility/2006">
              <mc:Choice xmlns:v="urn:schemas-microsoft-com:vml" Requires="v">
                <p:oleObj spid="_x0000_s11536" r:id="rId4" imgW="4109060" imgH="3517697" progId="Excel.Chart.8">
                  <p:embed/>
                </p:oleObj>
              </mc:Choice>
              <mc:Fallback>
                <p:oleObj r:id="rId4" imgW="4109060" imgH="351769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2811164"/>
                        <a:ext cx="4103687" cy="352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2"/>
          <p:cNvSpPr>
            <a:spLocks noChangeArrowheads="1"/>
          </p:cNvSpPr>
          <p:nvPr/>
        </p:nvSpPr>
        <p:spPr bwMode="auto">
          <a:xfrm>
            <a:off x="142875" y="1790328"/>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b="1" dirty="0">
                <a:solidFill>
                  <a:srgbClr val="4F5477"/>
                </a:solidFill>
                <a:latin typeface="Soberana Sans Light" pitchFamily="50" charset="0"/>
              </a:rPr>
              <a:t>         Análisis de Precios y Cantidades</a:t>
            </a:r>
            <a:br>
              <a:rPr lang="es-MX" sz="1600" b="1" dirty="0">
                <a:solidFill>
                  <a:srgbClr val="4F5477"/>
                </a:solidFill>
                <a:latin typeface="Soberana Sans Light" pitchFamily="50" charset="0"/>
              </a:rPr>
            </a:br>
            <a:r>
              <a:rPr lang="es-MX" sz="1600" dirty="0">
                <a:solidFill>
                  <a:srgbClr val="4F5477"/>
                </a:solidFill>
                <a:latin typeface="Soberana Sans Light" pitchFamily="50" charset="0"/>
              </a:rPr>
              <a:t>Análisis para determinar el crecimiento del sector en función de precios y  cantidades, con la construcción de un índice de </a:t>
            </a:r>
            <a:r>
              <a:rPr lang="es-MX" sz="1600" dirty="0" err="1">
                <a:solidFill>
                  <a:srgbClr val="4F5477"/>
                </a:solidFill>
                <a:latin typeface="Soberana Sans Light" pitchFamily="50" charset="0"/>
              </a:rPr>
              <a:t>Laspeyres</a:t>
            </a:r>
            <a:r>
              <a:rPr lang="es-MX" sz="1600" dirty="0">
                <a:solidFill>
                  <a:srgbClr val="4F5477"/>
                </a:solidFill>
                <a:latin typeface="Soberana Sans Light" pitchFamily="50" charset="0"/>
              </a:rPr>
              <a:t>.</a:t>
            </a:r>
            <a:br>
              <a:rPr lang="es-MX" sz="1600" dirty="0">
                <a:solidFill>
                  <a:srgbClr val="4F5477"/>
                </a:solidFill>
                <a:latin typeface="Soberana Sans Light" pitchFamily="50" charset="0"/>
              </a:rPr>
            </a:br>
            <a:endParaRPr lang="es-MX" sz="1600" dirty="0">
              <a:solidFill>
                <a:srgbClr val="4F5477"/>
              </a:solidFill>
              <a:latin typeface="Soberana Sans Light" pitchFamily="50"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2928018582"/>
              </p:ext>
            </p:extLst>
          </p:nvPr>
        </p:nvGraphicFramePr>
        <p:xfrm>
          <a:off x="0" y="2811463"/>
          <a:ext cx="4286250" cy="3786187"/>
        </p:xfrm>
        <a:graphic>
          <a:graphicData uri="http://schemas.openxmlformats.org/presentationml/2006/ole">
            <mc:AlternateContent xmlns:mc="http://schemas.openxmlformats.org/markup-compatibility/2006">
              <mc:Choice xmlns:v="urn:schemas-microsoft-com:vml" Requires="v">
                <p:oleObj spid="_x0000_s11537" r:id="rId7" imgW="4285859" imgH="3785944" progId="Excel.Chart.8">
                  <p:embed/>
                </p:oleObj>
              </mc:Choice>
              <mc:Fallback>
                <p:oleObj r:id="rId7" imgW="4285859" imgH="3785944" progId="Excel.Char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811463"/>
                        <a:ext cx="42862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510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03142" y="1988840"/>
            <a:ext cx="3719473" cy="504056"/>
          </a:xfrm>
          <a:prstGeom prst="rect">
            <a:avLst/>
          </a:prstGeom>
          <a:solidFill>
            <a:schemeClr val="accent1">
              <a:lumMod val="60000"/>
              <a:lumOff val="4000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Soberana Sans Light" pitchFamily="50" charset="0"/>
                <a:cs typeface="Times New Roman" pitchFamily="18" charset="0"/>
              </a:rPr>
              <a:t>Instituciones de Seguros</a:t>
            </a:r>
            <a:endParaRPr lang="es-MX" sz="1400" dirty="0">
              <a:solidFill>
                <a:schemeClr val="tx1"/>
              </a:solidFill>
              <a:latin typeface="Soberana Sans Light" pitchFamily="50" charset="0"/>
              <a:cs typeface="Times New Roman" pitchFamily="18" charset="0"/>
            </a:endParaRPr>
          </a:p>
        </p:txBody>
      </p:sp>
      <p:sp>
        <p:nvSpPr>
          <p:cNvPr id="4" name="3 Abrir llave"/>
          <p:cNvSpPr/>
          <p:nvPr/>
        </p:nvSpPr>
        <p:spPr>
          <a:xfrm>
            <a:off x="2647237" y="1844824"/>
            <a:ext cx="522932" cy="30243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4 Rectángulo"/>
          <p:cNvSpPr/>
          <p:nvPr/>
        </p:nvSpPr>
        <p:spPr>
          <a:xfrm>
            <a:off x="971600" y="3429000"/>
            <a:ext cx="1656184" cy="720080"/>
          </a:xfrm>
          <a:prstGeom prst="rect">
            <a:avLst/>
          </a:prstGeom>
          <a:solidFill>
            <a:schemeClr val="accent5">
              <a:lumMod val="20000"/>
              <a:lumOff val="8000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latin typeface="Soberana Sans Light" pitchFamily="50" charset="0"/>
                <a:cs typeface="Times New Roman" pitchFamily="18" charset="0"/>
              </a:rPr>
              <a:t>Reportes Regulatorios</a:t>
            </a:r>
          </a:p>
        </p:txBody>
      </p:sp>
      <p:sp>
        <p:nvSpPr>
          <p:cNvPr id="7" name="6 Rectángulo"/>
          <p:cNvSpPr/>
          <p:nvPr/>
        </p:nvSpPr>
        <p:spPr>
          <a:xfrm>
            <a:off x="3203143" y="2593761"/>
            <a:ext cx="3719472" cy="237600"/>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solidFill>
                  <a:schemeClr val="tx1"/>
                </a:solidFill>
                <a:latin typeface="Soberana Sans Light" pitchFamily="50" charset="0"/>
                <a:cs typeface="Times New Roman" pitchFamily="18" charset="0"/>
              </a:rPr>
              <a:t> Estados Financieros</a:t>
            </a:r>
            <a:endParaRPr lang="es-MX" sz="1400" dirty="0">
              <a:solidFill>
                <a:schemeClr val="tx1"/>
              </a:solidFill>
              <a:latin typeface="Soberana Sans Light" pitchFamily="50" charset="0"/>
              <a:cs typeface="Times New Roman" pitchFamily="18" charset="0"/>
            </a:endParaRPr>
          </a:p>
        </p:txBody>
      </p:sp>
      <p:sp>
        <p:nvSpPr>
          <p:cNvPr id="8" name="7 Rectángulo"/>
          <p:cNvSpPr/>
          <p:nvPr/>
        </p:nvSpPr>
        <p:spPr>
          <a:xfrm>
            <a:off x="3203143" y="2881793"/>
            <a:ext cx="3719472" cy="237600"/>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solidFill>
                  <a:schemeClr val="tx1"/>
                </a:solidFill>
                <a:latin typeface="Soberana Sans Light" pitchFamily="50" charset="0"/>
                <a:cs typeface="Times New Roman" pitchFamily="18" charset="0"/>
              </a:rPr>
              <a:t> Información Estadística</a:t>
            </a:r>
            <a:endParaRPr lang="es-MX" sz="1400" dirty="0">
              <a:solidFill>
                <a:schemeClr val="tx1"/>
              </a:solidFill>
              <a:latin typeface="Soberana Sans Light" pitchFamily="50" charset="0"/>
              <a:cs typeface="Times New Roman" pitchFamily="18" charset="0"/>
            </a:endParaRPr>
          </a:p>
        </p:txBody>
      </p:sp>
      <p:sp>
        <p:nvSpPr>
          <p:cNvPr id="9" name="8 Rectángulo"/>
          <p:cNvSpPr/>
          <p:nvPr/>
        </p:nvSpPr>
        <p:spPr>
          <a:xfrm>
            <a:off x="3203143" y="3169825"/>
            <a:ext cx="3719472" cy="237600"/>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solidFill>
                  <a:schemeClr val="tx1"/>
                </a:solidFill>
                <a:latin typeface="Soberana Sans Light" pitchFamily="50" charset="0"/>
                <a:cs typeface="Times New Roman" pitchFamily="18" charset="0"/>
              </a:rPr>
              <a:t>Información Corporativa</a:t>
            </a:r>
            <a:endParaRPr lang="es-MX" sz="1400" dirty="0">
              <a:latin typeface="Soberana Sans Light" pitchFamily="50" charset="0"/>
              <a:cs typeface="Times New Roman" pitchFamily="18" charset="0"/>
            </a:endParaRPr>
          </a:p>
        </p:txBody>
      </p:sp>
      <p:sp>
        <p:nvSpPr>
          <p:cNvPr id="11" name="10 Rectángulo"/>
          <p:cNvSpPr/>
          <p:nvPr/>
        </p:nvSpPr>
        <p:spPr>
          <a:xfrm>
            <a:off x="3203143" y="3450575"/>
            <a:ext cx="3719472" cy="288032"/>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latin typeface="Soberana Sans Light" pitchFamily="50" charset="0"/>
                <a:cs typeface="Times New Roman" pitchFamily="18" charset="0"/>
              </a:rPr>
              <a:t> Cobertura de Reservas Técnicas</a:t>
            </a:r>
            <a:endParaRPr lang="es-MX" sz="1400" dirty="0">
              <a:latin typeface="Soberana Sans Light" pitchFamily="50" charset="0"/>
              <a:cs typeface="Times New Roman" pitchFamily="18" charset="0"/>
            </a:endParaRPr>
          </a:p>
        </p:txBody>
      </p:sp>
      <p:sp>
        <p:nvSpPr>
          <p:cNvPr id="12" name="11 Rectángulo"/>
          <p:cNvSpPr/>
          <p:nvPr/>
        </p:nvSpPr>
        <p:spPr>
          <a:xfrm>
            <a:off x="3203143" y="3810615"/>
            <a:ext cx="3719472" cy="410473"/>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solidFill>
                  <a:schemeClr val="tx1"/>
                </a:solidFill>
                <a:latin typeface="Soberana Sans Light" pitchFamily="50" charset="0"/>
                <a:cs typeface="Times New Roman" pitchFamily="18" charset="0"/>
              </a:rPr>
              <a:t> Determinación y Cobertura del Capital Mínimo de Garantía</a:t>
            </a:r>
            <a:endParaRPr lang="es-MX" sz="1400" dirty="0">
              <a:solidFill>
                <a:schemeClr val="tx1"/>
              </a:solidFill>
              <a:latin typeface="Soberana Sans Light" pitchFamily="50" charset="0"/>
              <a:cs typeface="Times New Roman" pitchFamily="18" charset="0"/>
            </a:endParaRPr>
          </a:p>
        </p:txBody>
      </p:sp>
      <p:sp>
        <p:nvSpPr>
          <p:cNvPr id="14" name="13 Rectángulo"/>
          <p:cNvSpPr/>
          <p:nvPr/>
        </p:nvSpPr>
        <p:spPr>
          <a:xfrm>
            <a:off x="3203143" y="4293096"/>
            <a:ext cx="3719472" cy="237600"/>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solidFill>
                  <a:schemeClr val="tx1"/>
                </a:solidFill>
                <a:latin typeface="Soberana Sans Light" pitchFamily="50" charset="0"/>
                <a:cs typeface="Times New Roman" pitchFamily="18" charset="0"/>
              </a:rPr>
              <a:t> Reaseguro y </a:t>
            </a:r>
            <a:r>
              <a:rPr lang="es-MX" sz="1400" dirty="0" err="1" smtClean="0">
                <a:solidFill>
                  <a:schemeClr val="tx1"/>
                </a:solidFill>
                <a:latin typeface="Soberana Sans Light" pitchFamily="50" charset="0"/>
                <a:cs typeface="Times New Roman" pitchFamily="18" charset="0"/>
              </a:rPr>
              <a:t>Reafianzamiento</a:t>
            </a:r>
            <a:endParaRPr lang="es-MX" sz="1400" dirty="0">
              <a:solidFill>
                <a:schemeClr val="tx1"/>
              </a:solidFill>
              <a:latin typeface="Soberana Sans Light" pitchFamily="50" charset="0"/>
              <a:cs typeface="Times New Roman" pitchFamily="18" charset="0"/>
            </a:endParaRPr>
          </a:p>
        </p:txBody>
      </p:sp>
      <p:sp>
        <p:nvSpPr>
          <p:cNvPr id="15" name="Rectangle 8"/>
          <p:cNvSpPr>
            <a:spLocks noGrp="1" noChangeArrowheads="1"/>
          </p:cNvSpPr>
          <p:nvPr>
            <p:ph type="title"/>
          </p:nvPr>
        </p:nvSpPr>
        <p:spPr>
          <a:xfrm>
            <a:off x="457200" y="188640"/>
            <a:ext cx="8229600" cy="1411560"/>
          </a:xfrm>
        </p:spPr>
        <p:txBody>
          <a:bodyPr/>
          <a:lstStyle/>
          <a:p>
            <a:r>
              <a:rPr lang="es-MX" dirty="0"/>
              <a:t>Información Recopilada</a:t>
            </a:r>
            <a:r>
              <a:rPr lang="es-MX" dirty="0" smtClean="0"/>
              <a:t/>
            </a:r>
            <a:br>
              <a:rPr lang="es-MX" dirty="0" smtClean="0"/>
            </a:br>
            <a:r>
              <a:rPr lang="es-MX" sz="1800" dirty="0" smtClean="0"/>
              <a:t>Principales </a:t>
            </a:r>
            <a:r>
              <a:rPr lang="es-MX" sz="1800" dirty="0"/>
              <a:t>reportes regulatorios </a:t>
            </a:r>
            <a:endParaRPr lang="es-ES" sz="1800" dirty="0" smtClean="0"/>
          </a:p>
        </p:txBody>
      </p:sp>
      <p:sp>
        <p:nvSpPr>
          <p:cNvPr id="2" name="1 Rectángulo"/>
          <p:cNvSpPr/>
          <p:nvPr/>
        </p:nvSpPr>
        <p:spPr>
          <a:xfrm>
            <a:off x="611560" y="5299753"/>
            <a:ext cx="8026567" cy="1077218"/>
          </a:xfrm>
          <a:prstGeom prst="rect">
            <a:avLst/>
          </a:prstGeom>
          <a:ln>
            <a:solidFill>
              <a:schemeClr val="accent1"/>
            </a:solidFill>
          </a:ln>
        </p:spPr>
        <p:txBody>
          <a:bodyPr wrap="square">
            <a:spAutoFit/>
          </a:bodyPr>
          <a:lstStyle/>
          <a:p>
            <a:pPr algn="just"/>
            <a:r>
              <a:rPr lang="es-ES_tradnl" sz="1600" dirty="0">
                <a:solidFill>
                  <a:srgbClr val="4F5477"/>
                </a:solidFill>
                <a:latin typeface="Soberana Sans Light" pitchFamily="50" charset="0"/>
              </a:rPr>
              <a:t>La</a:t>
            </a:r>
            <a:r>
              <a:rPr lang="es-MX" sz="1600" dirty="0">
                <a:solidFill>
                  <a:srgbClr val="4F5477"/>
                </a:solidFill>
                <a:latin typeface="Soberana Sans Light" pitchFamily="50" charset="0"/>
              </a:rPr>
              <a:t> información de los </a:t>
            </a:r>
            <a:r>
              <a:rPr lang="es-MX" sz="1600" b="1" dirty="0">
                <a:solidFill>
                  <a:srgbClr val="4F5477"/>
                </a:solidFill>
                <a:latin typeface="Soberana Sans Light" pitchFamily="50" charset="0"/>
              </a:rPr>
              <a:t>estados financieros</a:t>
            </a:r>
            <a:r>
              <a:rPr lang="es-ES_tradnl" sz="1600" b="1" dirty="0">
                <a:solidFill>
                  <a:srgbClr val="4F5477"/>
                </a:solidFill>
                <a:latin typeface="Soberana Sans Light" pitchFamily="50" charset="0"/>
              </a:rPr>
              <a:t> </a:t>
            </a:r>
            <a:r>
              <a:rPr lang="es-MX" sz="1600" dirty="0">
                <a:solidFill>
                  <a:srgbClr val="4F5477"/>
                </a:solidFill>
                <a:latin typeface="Soberana Sans Light" pitchFamily="50" charset="0"/>
              </a:rPr>
              <a:t>y la </a:t>
            </a:r>
            <a:r>
              <a:rPr lang="es-ES_tradnl" sz="1600" b="1" dirty="0">
                <a:solidFill>
                  <a:srgbClr val="4F5477"/>
                </a:solidFill>
                <a:latin typeface="Soberana Sans Light" pitchFamily="50" charset="0"/>
              </a:rPr>
              <a:t>información estadística</a:t>
            </a:r>
            <a:r>
              <a:rPr lang="es-MX" sz="1600" b="1" dirty="0">
                <a:solidFill>
                  <a:srgbClr val="4F5477"/>
                </a:solidFill>
                <a:latin typeface="Soberana Sans Light" pitchFamily="50" charset="0"/>
              </a:rPr>
              <a:t> </a:t>
            </a:r>
            <a:r>
              <a:rPr lang="es-MX" sz="1600" dirty="0">
                <a:solidFill>
                  <a:srgbClr val="4F5477"/>
                </a:solidFill>
                <a:latin typeface="Soberana Sans Light" pitchFamily="50" charset="0"/>
              </a:rPr>
              <a:t>son la </a:t>
            </a:r>
            <a:r>
              <a:rPr lang="es-MX" sz="1600" b="1" dirty="0">
                <a:solidFill>
                  <a:srgbClr val="4F5477"/>
                </a:solidFill>
                <a:latin typeface="Soberana Sans Light" pitchFamily="50" charset="0"/>
              </a:rPr>
              <a:t>principal fuente de información histórica</a:t>
            </a:r>
            <a:r>
              <a:rPr lang="es-MX" sz="1600" dirty="0">
                <a:solidFill>
                  <a:srgbClr val="4F5477"/>
                </a:solidFill>
                <a:latin typeface="Soberana Sans Light" pitchFamily="50" charset="0"/>
              </a:rPr>
              <a:t> de la Comisión Nacional de Seguros y Fianzas (CNSF).  </a:t>
            </a:r>
            <a:endParaRPr lang="es-ES_tradnl" sz="1600" dirty="0">
              <a:solidFill>
                <a:srgbClr val="4F5477"/>
              </a:solidFill>
              <a:latin typeface="Soberana Sans Light" pitchFamily="50" charset="0"/>
            </a:endParaRPr>
          </a:p>
          <a:p>
            <a:pPr algn="just"/>
            <a:endParaRPr lang="es-MX" sz="1600" dirty="0">
              <a:solidFill>
                <a:srgbClr val="4F5477"/>
              </a:solidFill>
              <a:latin typeface="Soberana Sans Light" pitchFamily="50" charset="0"/>
            </a:endParaRPr>
          </a:p>
        </p:txBody>
      </p:sp>
      <p:cxnSp>
        <p:nvCxnSpPr>
          <p:cNvPr id="10" name="9 Conector angular"/>
          <p:cNvCxnSpPr>
            <a:stCxn id="7" idx="3"/>
          </p:cNvCxnSpPr>
          <p:nvPr/>
        </p:nvCxnSpPr>
        <p:spPr>
          <a:xfrm>
            <a:off x="6922615" y="2712561"/>
            <a:ext cx="745729" cy="258719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angular"/>
          <p:cNvCxnSpPr>
            <a:stCxn id="8" idx="3"/>
          </p:cNvCxnSpPr>
          <p:nvPr/>
        </p:nvCxnSpPr>
        <p:spPr>
          <a:xfrm>
            <a:off x="6922615" y="3000593"/>
            <a:ext cx="529705" cy="22991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0532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p:cNvSpPr>
          <p:nvPr/>
        </p:nvSpPr>
        <p:spPr bwMode="auto">
          <a:xfrm>
            <a:off x="0" y="5714578"/>
            <a:ext cx="8715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9088" indent="-319088" algn="just">
              <a:spcBef>
                <a:spcPts val="700"/>
              </a:spcBef>
              <a:buClr>
                <a:schemeClr val="accent2"/>
              </a:buClr>
              <a:buSzPct val="60000"/>
              <a:buFont typeface="Wingdings" pitchFamily="2" charset="2"/>
              <a:buChar char="q"/>
            </a:pPr>
            <a:r>
              <a:rPr lang="es-MX" sz="1600" dirty="0">
                <a:solidFill>
                  <a:srgbClr val="4F5477"/>
                </a:solidFill>
                <a:latin typeface="Soberana Sans Light" pitchFamily="50" charset="0"/>
              </a:rPr>
              <a:t>      De esta manera, los usuarios tienen acceso a información estadística sobre primas, sumas aseguradas y siniestros, entre otras variables, clasificadas por entidad federativa. </a:t>
            </a:r>
          </a:p>
        </p:txBody>
      </p:sp>
      <p:sp>
        <p:nvSpPr>
          <p:cNvPr id="4" name="Rectangle 2"/>
          <p:cNvSpPr>
            <a:spLocks noChangeArrowheads="1"/>
          </p:cNvSpPr>
          <p:nvPr/>
        </p:nvSpPr>
        <p:spPr bwMode="auto">
          <a:xfrm>
            <a:off x="0" y="530373"/>
            <a:ext cx="87868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dirty="0">
                <a:solidFill>
                  <a:srgbClr val="4F5477"/>
                </a:solidFill>
                <a:latin typeface="Soberana Sans Light" pitchFamily="50" charset="0"/>
              </a:rPr>
              <a:t/>
            </a:r>
            <a:br>
              <a:rPr lang="es-MX" sz="1600" dirty="0">
                <a:solidFill>
                  <a:srgbClr val="4F5477"/>
                </a:solidFill>
                <a:latin typeface="Soberana Sans Light" pitchFamily="50" charset="0"/>
              </a:rPr>
            </a:br>
            <a:r>
              <a:rPr lang="es-MX" sz="1600" b="1" dirty="0">
                <a:solidFill>
                  <a:srgbClr val="4F5477"/>
                </a:solidFill>
                <a:latin typeface="Soberana Sans Light" pitchFamily="50" charset="0"/>
              </a:rPr>
              <a:t>Página Web</a:t>
            </a:r>
            <a:br>
              <a:rPr lang="es-MX" sz="1600" b="1" dirty="0">
                <a:solidFill>
                  <a:srgbClr val="4F5477"/>
                </a:solidFill>
                <a:latin typeface="Soberana Sans Light" pitchFamily="50" charset="0"/>
              </a:rPr>
            </a:br>
            <a:r>
              <a:rPr lang="es-MX" sz="1600" b="1" dirty="0">
                <a:solidFill>
                  <a:srgbClr val="4F5477"/>
                </a:solidFill>
                <a:latin typeface="Soberana Sans Light" pitchFamily="50" charset="0"/>
              </a:rPr>
              <a:t> </a:t>
            </a:r>
            <a:r>
              <a:rPr lang="es-MX" sz="1600" dirty="0">
                <a:solidFill>
                  <a:srgbClr val="4F5477"/>
                </a:solidFill>
                <a:latin typeface="Soberana Sans Light" pitchFamily="50" charset="0"/>
              </a:rPr>
              <a:t>Se presenta en la página Web de la CNSF la información estadística consolidada y detallada por operación y ramo del sector asegurador .</a:t>
            </a:r>
            <a:br>
              <a:rPr lang="es-MX" sz="1600" dirty="0">
                <a:solidFill>
                  <a:srgbClr val="4F5477"/>
                </a:solidFill>
                <a:latin typeface="Soberana Sans Light" pitchFamily="50" charset="0"/>
              </a:rPr>
            </a:br>
            <a:endParaRPr lang="es-MX" sz="1600" dirty="0">
              <a:solidFill>
                <a:srgbClr val="4F5477"/>
              </a:solidFill>
              <a:latin typeface="Soberana Sans Light" pitchFamily="50" charset="0"/>
            </a:endParaRPr>
          </a:p>
        </p:txBody>
      </p:sp>
      <p:sp>
        <p:nvSpPr>
          <p:cNvPr id="8" name="1 Título"/>
          <p:cNvSpPr txBox="1">
            <a:spLocks/>
          </p:cNvSpPr>
          <p:nvPr/>
        </p:nvSpPr>
        <p:spPr>
          <a:xfrm>
            <a:off x="457200" y="116632"/>
            <a:ext cx="8229600" cy="504056"/>
          </a:xfrm>
          <a:prstGeom prst="rect">
            <a:avLst/>
          </a:prstGeom>
        </p:spPr>
        <p:txBody>
          <a:bodyPr/>
          <a:lstStyle>
            <a:lvl1pPr algn="l" defTabSz="914400" rtl="0" eaLnBrk="1" latinLnBrk="0" hangingPunct="1">
              <a:lnSpc>
                <a:spcPct val="100000"/>
              </a:lnSpc>
              <a:spcBef>
                <a:spcPct val="0"/>
              </a:spcBef>
              <a:buNone/>
              <a:defRPr sz="2400" kern="1200">
                <a:solidFill>
                  <a:srgbClr val="4F5477"/>
                </a:solidFill>
                <a:effectLst>
                  <a:outerShdw blurRad="63500" dist="38100" dir="5400000" algn="t" rotWithShape="0">
                    <a:prstClr val="black">
                      <a:alpha val="25000"/>
                    </a:prstClr>
                  </a:outerShdw>
                </a:effectLst>
                <a:latin typeface="Soberana Titular" pitchFamily="50" charset="0"/>
                <a:ea typeface="+mj-ea"/>
                <a:cs typeface="+mj-cs"/>
              </a:defRPr>
            </a:lvl1pPr>
          </a:lstStyle>
          <a:p>
            <a:r>
              <a:rPr lang="es-MX" sz="2000" dirty="0" smtClean="0">
                <a:solidFill>
                  <a:srgbClr val="C00000"/>
                </a:solidFill>
              </a:rPr>
              <a:t>Información Pública para los usuarios</a:t>
            </a:r>
            <a:endParaRPr lang="es-MX" dirty="0"/>
          </a:p>
        </p:txBody>
      </p:sp>
      <p:pic>
        <p:nvPicPr>
          <p:cNvPr id="12" name="11 Imagen"/>
          <p:cNvPicPr/>
          <p:nvPr/>
        </p:nvPicPr>
        <p:blipFill rotWithShape="1">
          <a:blip r:embed="rId3"/>
          <a:srcRect l="18676" t="13900" r="19694" b="26396"/>
          <a:stretch/>
        </p:blipFill>
        <p:spPr bwMode="auto">
          <a:xfrm>
            <a:off x="457198" y="1504070"/>
            <a:ext cx="8435281" cy="42825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89711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rotWithShape="1">
          <a:blip r:embed="rId3"/>
          <a:srcRect l="19015" t="13899" r="19525" b="25449"/>
          <a:stretch/>
        </p:blipFill>
        <p:spPr bwMode="auto">
          <a:xfrm>
            <a:off x="457200" y="1052736"/>
            <a:ext cx="8369504" cy="5079154"/>
          </a:xfrm>
          <a:prstGeom prst="rect">
            <a:avLst/>
          </a:prstGeom>
          <a:ln>
            <a:noFill/>
          </a:ln>
          <a:extLst>
            <a:ext uri="{53640926-AAD7-44D8-BBD7-CCE9431645EC}">
              <a14:shadowObscured xmlns:a14="http://schemas.microsoft.com/office/drawing/2010/main"/>
            </a:ext>
          </a:extLst>
        </p:spPr>
      </p:pic>
      <p:sp>
        <p:nvSpPr>
          <p:cNvPr id="3" name="2 Elipse"/>
          <p:cNvSpPr/>
          <p:nvPr/>
        </p:nvSpPr>
        <p:spPr>
          <a:xfrm>
            <a:off x="352642" y="2492896"/>
            <a:ext cx="2143125" cy="928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sz="1200" dirty="0">
              <a:solidFill>
                <a:srgbClr val="FF0000"/>
              </a:solidFill>
            </a:endParaRPr>
          </a:p>
        </p:txBody>
      </p:sp>
      <p:sp>
        <p:nvSpPr>
          <p:cNvPr id="5" name="1 Título"/>
          <p:cNvSpPr txBox="1">
            <a:spLocks/>
          </p:cNvSpPr>
          <p:nvPr/>
        </p:nvSpPr>
        <p:spPr>
          <a:xfrm>
            <a:off x="457200" y="116632"/>
            <a:ext cx="8229600" cy="504056"/>
          </a:xfrm>
          <a:prstGeom prst="rect">
            <a:avLst/>
          </a:prstGeom>
        </p:spPr>
        <p:txBody>
          <a:bodyPr/>
          <a:lstStyle>
            <a:lvl1pPr algn="l" defTabSz="914400" rtl="0" eaLnBrk="1" latinLnBrk="0" hangingPunct="1">
              <a:lnSpc>
                <a:spcPct val="100000"/>
              </a:lnSpc>
              <a:spcBef>
                <a:spcPct val="0"/>
              </a:spcBef>
              <a:buNone/>
              <a:defRPr sz="2400" kern="1200">
                <a:solidFill>
                  <a:srgbClr val="4F5477"/>
                </a:solidFill>
                <a:effectLst>
                  <a:outerShdw blurRad="63500" dist="38100" dir="5400000" algn="t" rotWithShape="0">
                    <a:prstClr val="black">
                      <a:alpha val="25000"/>
                    </a:prstClr>
                  </a:outerShdw>
                </a:effectLst>
                <a:latin typeface="Soberana Titular" pitchFamily="50" charset="0"/>
                <a:ea typeface="+mj-ea"/>
                <a:cs typeface="+mj-cs"/>
              </a:defRPr>
            </a:lvl1pPr>
          </a:lstStyle>
          <a:p>
            <a:r>
              <a:rPr lang="es-MX" sz="2000" dirty="0" smtClean="0">
                <a:solidFill>
                  <a:srgbClr val="C00000"/>
                </a:solidFill>
              </a:rPr>
              <a:t>Información Pública para los usuarios</a:t>
            </a:r>
            <a:endParaRPr lang="es-MX" dirty="0"/>
          </a:p>
        </p:txBody>
      </p:sp>
    </p:spTree>
    <p:extLst>
      <p:ext uri="{BB962C8B-B14F-4D97-AF65-F5344CB8AC3E}">
        <p14:creationId xmlns:p14="http://schemas.microsoft.com/office/powerpoint/2010/main" val="40179421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116632"/>
            <a:ext cx="8229600" cy="504056"/>
          </a:xfrm>
          <a:prstGeom prst="rect">
            <a:avLst/>
          </a:prstGeom>
        </p:spPr>
        <p:txBody>
          <a:bodyPr/>
          <a:lstStyle>
            <a:lvl1pPr algn="l" defTabSz="914400" rtl="0" eaLnBrk="1" latinLnBrk="0" hangingPunct="1">
              <a:lnSpc>
                <a:spcPct val="100000"/>
              </a:lnSpc>
              <a:spcBef>
                <a:spcPct val="0"/>
              </a:spcBef>
              <a:buNone/>
              <a:defRPr sz="2400" kern="1200">
                <a:solidFill>
                  <a:srgbClr val="4F5477"/>
                </a:solidFill>
                <a:effectLst>
                  <a:outerShdw blurRad="63500" dist="38100" dir="5400000" algn="t" rotWithShape="0">
                    <a:prstClr val="black">
                      <a:alpha val="25000"/>
                    </a:prstClr>
                  </a:outerShdw>
                </a:effectLst>
                <a:latin typeface="Soberana Titular" pitchFamily="50" charset="0"/>
                <a:ea typeface="+mj-ea"/>
                <a:cs typeface="+mj-cs"/>
              </a:defRPr>
            </a:lvl1pPr>
          </a:lstStyle>
          <a:p>
            <a:r>
              <a:rPr lang="es-MX" sz="2000" dirty="0" smtClean="0">
                <a:solidFill>
                  <a:srgbClr val="C00000"/>
                </a:solidFill>
              </a:rPr>
              <a:t>Información Pública para los usuarios</a:t>
            </a:r>
            <a:endParaRPr lang="es-MX" dirty="0"/>
          </a:p>
        </p:txBody>
      </p:sp>
      <p:pic>
        <p:nvPicPr>
          <p:cNvPr id="5" name="4 Imagen"/>
          <p:cNvPicPr/>
          <p:nvPr/>
        </p:nvPicPr>
        <p:blipFill rotWithShape="1">
          <a:blip r:embed="rId3"/>
          <a:srcRect l="19015" t="13269" r="20204" b="4599"/>
          <a:stretch/>
        </p:blipFill>
        <p:spPr bwMode="auto">
          <a:xfrm>
            <a:off x="457200" y="1124744"/>
            <a:ext cx="8352928"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2085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20688"/>
            <a:ext cx="860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dirty="0">
                <a:solidFill>
                  <a:srgbClr val="4F5477"/>
                </a:solidFill>
                <a:latin typeface="Soberana Sans Light" pitchFamily="50" charset="0"/>
              </a:rPr>
              <a:t>         Difusión en página Web</a:t>
            </a:r>
            <a:br>
              <a:rPr lang="es-MX" sz="1600" dirty="0">
                <a:solidFill>
                  <a:srgbClr val="4F5477"/>
                </a:solidFill>
                <a:latin typeface="Soberana Sans Light" pitchFamily="50" charset="0"/>
              </a:rPr>
            </a:br>
            <a:r>
              <a:rPr lang="es-MX" sz="1600" dirty="0">
                <a:solidFill>
                  <a:srgbClr val="4F5477"/>
                </a:solidFill>
                <a:latin typeface="Soberana Sans Light" pitchFamily="50" charset="0"/>
              </a:rPr>
              <a:t>La CNSF en su página Web tiene una sección orientada a la difusión de publicaciones sectoriales. </a:t>
            </a:r>
            <a:br>
              <a:rPr lang="es-MX" sz="1600" dirty="0">
                <a:solidFill>
                  <a:srgbClr val="4F5477"/>
                </a:solidFill>
                <a:latin typeface="Soberana Sans Light" pitchFamily="50" charset="0"/>
              </a:rPr>
            </a:br>
            <a:endParaRPr lang="es-MX" sz="1600" dirty="0">
              <a:solidFill>
                <a:srgbClr val="4F5477"/>
              </a:solidFill>
              <a:latin typeface="Soberana Sans Light" pitchFamily="50" charset="0"/>
            </a:endParaRPr>
          </a:p>
        </p:txBody>
      </p:sp>
      <p:sp>
        <p:nvSpPr>
          <p:cNvPr id="5" name="1 Título"/>
          <p:cNvSpPr txBox="1">
            <a:spLocks/>
          </p:cNvSpPr>
          <p:nvPr/>
        </p:nvSpPr>
        <p:spPr>
          <a:xfrm>
            <a:off x="457200" y="116632"/>
            <a:ext cx="8229600" cy="504056"/>
          </a:xfrm>
          <a:prstGeom prst="rect">
            <a:avLst/>
          </a:prstGeom>
        </p:spPr>
        <p:txBody>
          <a:bodyPr/>
          <a:lstStyle>
            <a:lvl1pPr algn="l" defTabSz="914400" rtl="0" eaLnBrk="1" latinLnBrk="0" hangingPunct="1">
              <a:lnSpc>
                <a:spcPct val="100000"/>
              </a:lnSpc>
              <a:spcBef>
                <a:spcPct val="0"/>
              </a:spcBef>
              <a:buNone/>
              <a:defRPr sz="2400" kern="1200">
                <a:solidFill>
                  <a:srgbClr val="4F5477"/>
                </a:solidFill>
                <a:effectLst>
                  <a:outerShdw blurRad="63500" dist="38100" dir="5400000" algn="t" rotWithShape="0">
                    <a:prstClr val="black">
                      <a:alpha val="25000"/>
                    </a:prstClr>
                  </a:outerShdw>
                </a:effectLst>
                <a:latin typeface="Soberana Titular" pitchFamily="50" charset="0"/>
                <a:ea typeface="+mj-ea"/>
                <a:cs typeface="+mj-cs"/>
              </a:defRPr>
            </a:lvl1pPr>
          </a:lstStyle>
          <a:p>
            <a:r>
              <a:rPr lang="es-MX" sz="2000" dirty="0" smtClean="0">
                <a:solidFill>
                  <a:srgbClr val="C00000"/>
                </a:solidFill>
              </a:rPr>
              <a:t>Información Pública para los usuarios</a:t>
            </a:r>
            <a:endParaRPr lang="es-MX" dirty="0"/>
          </a:p>
        </p:txBody>
      </p:sp>
      <p:pic>
        <p:nvPicPr>
          <p:cNvPr id="7" name="6 Imagen"/>
          <p:cNvPicPr/>
          <p:nvPr/>
        </p:nvPicPr>
        <p:blipFill rotWithShape="1">
          <a:blip r:embed="rId3"/>
          <a:srcRect l="18676" t="14215" r="19864" b="3335"/>
          <a:stretch/>
        </p:blipFill>
        <p:spPr bwMode="auto">
          <a:xfrm>
            <a:off x="737728" y="1608218"/>
            <a:ext cx="7866521" cy="4466269"/>
          </a:xfrm>
          <a:prstGeom prst="rect">
            <a:avLst/>
          </a:prstGeom>
          <a:ln>
            <a:noFill/>
          </a:ln>
          <a:extLst>
            <a:ext uri="{53640926-AAD7-44D8-BBD7-CCE9431645EC}">
              <a14:shadowObscured xmlns:a14="http://schemas.microsoft.com/office/drawing/2010/main"/>
            </a:ext>
          </a:extLst>
        </p:spPr>
      </p:pic>
      <p:sp>
        <p:nvSpPr>
          <p:cNvPr id="3" name="2 Elipse"/>
          <p:cNvSpPr/>
          <p:nvPr/>
        </p:nvSpPr>
        <p:spPr>
          <a:xfrm>
            <a:off x="5508104" y="3514537"/>
            <a:ext cx="2339752" cy="79208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endParaRPr lang="es-MX" sz="1200"/>
          </a:p>
        </p:txBody>
      </p:sp>
    </p:spTree>
    <p:extLst>
      <p:ext uri="{BB962C8B-B14F-4D97-AF65-F5344CB8AC3E}">
        <p14:creationId xmlns:p14="http://schemas.microsoft.com/office/powerpoint/2010/main" val="23123308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95288" y="589558"/>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1600" dirty="0">
                <a:solidFill>
                  <a:srgbClr val="4F5477"/>
                </a:solidFill>
                <a:latin typeface="Soberana Sans Light" pitchFamily="50" charset="0"/>
              </a:rPr>
              <a:t>Las publicaciones tienen diversos grados de detalle y complementariedad de la información.</a:t>
            </a:r>
          </a:p>
        </p:txBody>
      </p:sp>
      <p:sp>
        <p:nvSpPr>
          <p:cNvPr id="4" name="1 Título"/>
          <p:cNvSpPr txBox="1">
            <a:spLocks/>
          </p:cNvSpPr>
          <p:nvPr/>
        </p:nvSpPr>
        <p:spPr>
          <a:xfrm>
            <a:off x="457200" y="116632"/>
            <a:ext cx="8229600" cy="504056"/>
          </a:xfrm>
          <a:prstGeom prst="rect">
            <a:avLst/>
          </a:prstGeom>
        </p:spPr>
        <p:txBody>
          <a:bodyPr/>
          <a:lstStyle>
            <a:lvl1pPr algn="l" defTabSz="914400" rtl="0" eaLnBrk="1" latinLnBrk="0" hangingPunct="1">
              <a:lnSpc>
                <a:spcPct val="100000"/>
              </a:lnSpc>
              <a:spcBef>
                <a:spcPct val="0"/>
              </a:spcBef>
              <a:buNone/>
              <a:defRPr sz="2400" kern="1200">
                <a:solidFill>
                  <a:srgbClr val="4F5477"/>
                </a:solidFill>
                <a:effectLst>
                  <a:outerShdw blurRad="63500" dist="38100" dir="5400000" algn="t" rotWithShape="0">
                    <a:prstClr val="black">
                      <a:alpha val="25000"/>
                    </a:prstClr>
                  </a:outerShdw>
                </a:effectLst>
                <a:latin typeface="Soberana Titular" pitchFamily="50" charset="0"/>
                <a:ea typeface="+mj-ea"/>
                <a:cs typeface="+mj-cs"/>
              </a:defRPr>
            </a:lvl1pPr>
          </a:lstStyle>
          <a:p>
            <a:r>
              <a:rPr lang="es-MX" sz="2000" dirty="0" smtClean="0">
                <a:solidFill>
                  <a:srgbClr val="C00000"/>
                </a:solidFill>
              </a:rPr>
              <a:t>Información Pública para los usuarios</a:t>
            </a:r>
            <a:endParaRPr lang="es-MX" dirty="0"/>
          </a:p>
        </p:txBody>
      </p:sp>
      <p:pic>
        <p:nvPicPr>
          <p:cNvPr id="5" name="4 Imagen"/>
          <p:cNvPicPr/>
          <p:nvPr/>
        </p:nvPicPr>
        <p:blipFill rotWithShape="1">
          <a:blip r:embed="rId3"/>
          <a:srcRect l="18506" t="14847" r="19694" b="30819"/>
          <a:stretch/>
        </p:blipFill>
        <p:spPr bwMode="auto">
          <a:xfrm>
            <a:off x="457200" y="1667595"/>
            <a:ext cx="7992888" cy="4248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62108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85750" y="5739978"/>
            <a:ext cx="8675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Clr>
                <a:schemeClr val="accent2"/>
              </a:buClr>
              <a:buSzPct val="60000"/>
              <a:buFont typeface="Wingdings" pitchFamily="2" charset="2"/>
              <a:buChar char="q"/>
            </a:pPr>
            <a:r>
              <a:rPr lang="es-MX" sz="1600" dirty="0">
                <a:solidFill>
                  <a:srgbClr val="4F5477"/>
                </a:solidFill>
                <a:latin typeface="Soberana Sans Light" pitchFamily="50" charset="0"/>
              </a:rPr>
              <a:t> Con esta información el usuario puede revisar el estatus de la compañía por cada uno</a:t>
            </a:r>
          </a:p>
          <a:p>
            <a:pPr eaLnBrk="0" hangingPunct="0">
              <a:buClr>
                <a:schemeClr val="accent2"/>
              </a:buClr>
              <a:buSzPct val="60000"/>
              <a:buFont typeface="Wingdings" pitchFamily="2" charset="2"/>
              <a:buNone/>
            </a:pPr>
            <a:r>
              <a:rPr lang="es-MX" sz="1600" dirty="0">
                <a:solidFill>
                  <a:srgbClr val="4F5477"/>
                </a:solidFill>
                <a:latin typeface="Soberana Sans Light" pitchFamily="50" charset="0"/>
              </a:rPr>
              <a:t> de los parámetros observados.</a:t>
            </a:r>
          </a:p>
        </p:txBody>
      </p:sp>
      <p:sp>
        <p:nvSpPr>
          <p:cNvPr id="3" name="Rectangle 2"/>
          <p:cNvSpPr>
            <a:spLocks noChangeArrowheads="1"/>
          </p:cNvSpPr>
          <p:nvPr/>
        </p:nvSpPr>
        <p:spPr bwMode="auto">
          <a:xfrm>
            <a:off x="0" y="790153"/>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9088" indent="-319088">
              <a:spcBef>
                <a:spcPts val="700"/>
              </a:spcBef>
            </a:pPr>
            <a:r>
              <a:rPr lang="es-MX" sz="1600" b="1" dirty="0">
                <a:solidFill>
                  <a:srgbClr val="4F5477"/>
                </a:solidFill>
                <a:latin typeface="Soberana Sans Light" pitchFamily="50" charset="0"/>
              </a:rPr>
              <a:t>         Indicadores regulatorios</a:t>
            </a:r>
            <a:br>
              <a:rPr lang="es-MX" sz="1600" b="1" dirty="0">
                <a:solidFill>
                  <a:srgbClr val="4F5477"/>
                </a:solidFill>
                <a:latin typeface="Soberana Sans Light" pitchFamily="50" charset="0"/>
              </a:rPr>
            </a:br>
            <a:r>
              <a:rPr lang="es-MX" sz="1600" dirty="0">
                <a:solidFill>
                  <a:srgbClr val="4F5477"/>
                </a:solidFill>
                <a:latin typeface="Soberana Sans Light" pitchFamily="50" charset="0"/>
              </a:rPr>
              <a:t>La página Web permite consultar los indicadores regulatorios por Institución</a:t>
            </a:r>
          </a:p>
        </p:txBody>
      </p:sp>
      <p:sp>
        <p:nvSpPr>
          <p:cNvPr id="5" name="1 Título"/>
          <p:cNvSpPr txBox="1">
            <a:spLocks/>
          </p:cNvSpPr>
          <p:nvPr/>
        </p:nvSpPr>
        <p:spPr>
          <a:xfrm>
            <a:off x="457200" y="116632"/>
            <a:ext cx="8229600" cy="504056"/>
          </a:xfrm>
          <a:prstGeom prst="rect">
            <a:avLst/>
          </a:prstGeom>
        </p:spPr>
        <p:txBody>
          <a:bodyPr/>
          <a:lstStyle>
            <a:lvl1pPr algn="l" defTabSz="914400" rtl="0" eaLnBrk="1" latinLnBrk="0" hangingPunct="1">
              <a:lnSpc>
                <a:spcPct val="100000"/>
              </a:lnSpc>
              <a:spcBef>
                <a:spcPct val="0"/>
              </a:spcBef>
              <a:buNone/>
              <a:defRPr sz="2400" kern="1200">
                <a:solidFill>
                  <a:srgbClr val="4F5477"/>
                </a:solidFill>
                <a:effectLst>
                  <a:outerShdw blurRad="63500" dist="38100" dir="5400000" algn="t" rotWithShape="0">
                    <a:prstClr val="black">
                      <a:alpha val="25000"/>
                    </a:prstClr>
                  </a:outerShdw>
                </a:effectLst>
                <a:latin typeface="Soberana Titular" pitchFamily="50" charset="0"/>
                <a:ea typeface="+mj-ea"/>
                <a:cs typeface="+mj-cs"/>
              </a:defRPr>
            </a:lvl1pPr>
          </a:lstStyle>
          <a:p>
            <a:r>
              <a:rPr lang="es-MX" sz="2000" dirty="0" smtClean="0">
                <a:solidFill>
                  <a:srgbClr val="C00000"/>
                </a:solidFill>
              </a:rPr>
              <a:t>Información Pública para los usuarios</a:t>
            </a:r>
            <a:endParaRPr lang="es-MX" dirty="0"/>
          </a:p>
        </p:txBody>
      </p:sp>
      <p:pic>
        <p:nvPicPr>
          <p:cNvPr id="6" name="5 Imagen"/>
          <p:cNvPicPr/>
          <p:nvPr/>
        </p:nvPicPr>
        <p:blipFill rotWithShape="1">
          <a:blip r:embed="rId3"/>
          <a:srcRect l="1570" t="9966" r="23047" b="31950"/>
          <a:stretch/>
        </p:blipFill>
        <p:spPr bwMode="auto">
          <a:xfrm>
            <a:off x="457200" y="1628800"/>
            <a:ext cx="8291264" cy="41111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72258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116632"/>
            <a:ext cx="8229600" cy="1483568"/>
          </a:xfrm>
        </p:spPr>
        <p:txBody>
          <a:bodyPr/>
          <a:lstStyle/>
          <a:p>
            <a:r>
              <a:rPr lang="es-MX" dirty="0" smtClean="0"/>
              <a:t/>
            </a:r>
            <a:br>
              <a:rPr lang="es-MX" dirty="0" smtClean="0"/>
            </a:br>
            <a:r>
              <a:rPr lang="es-MX" dirty="0"/>
              <a:t>Monitoreo de Mercado</a:t>
            </a:r>
            <a:r>
              <a:rPr lang="es-MX" sz="2000" dirty="0" smtClean="0"/>
              <a:t/>
            </a:r>
            <a:br>
              <a:rPr lang="es-MX" sz="2000" dirty="0" smtClean="0"/>
            </a:br>
            <a:r>
              <a:rPr lang="es-MX" sz="1800" dirty="0" smtClean="0"/>
              <a:t>Información Pública para los usuarios</a:t>
            </a:r>
            <a:endParaRPr lang="es-MX" sz="1800" dirty="0"/>
          </a:p>
        </p:txBody>
      </p:sp>
      <p:graphicFrame>
        <p:nvGraphicFramePr>
          <p:cNvPr id="7" name="Group 48"/>
          <p:cNvGraphicFramePr>
            <a:graphicFrameLocks noGrp="1"/>
          </p:cNvGraphicFramePr>
          <p:nvPr>
            <p:extLst>
              <p:ext uri="{D42A27DB-BD31-4B8C-83A1-F6EECF244321}">
                <p14:modId xmlns:p14="http://schemas.microsoft.com/office/powerpoint/2010/main" val="1801174681"/>
              </p:ext>
            </p:extLst>
          </p:nvPr>
        </p:nvGraphicFramePr>
        <p:xfrm>
          <a:off x="1187624" y="2420888"/>
          <a:ext cx="6696075" cy="1554480"/>
        </p:xfrm>
        <a:graphic>
          <a:graphicData uri="http://schemas.openxmlformats.org/drawingml/2006/table">
            <a:tbl>
              <a:tblPr/>
              <a:tblGrid>
                <a:gridCol w="6696075"/>
              </a:tblGrid>
              <a:tr h="936625">
                <a:tc>
                  <a:txBody>
                    <a:bodyPr/>
                    <a:lstStyle/>
                    <a:p>
                      <a:pPr marL="0" marR="0" lvl="0" indent="0" algn="just" defTabSz="914400" rtl="0" eaLnBrk="0" fontAlgn="base" latinLnBrk="0" hangingPunct="0">
                        <a:lnSpc>
                          <a:spcPct val="100000"/>
                        </a:lnSpc>
                        <a:spcBef>
                          <a:spcPct val="50000"/>
                        </a:spcBef>
                        <a:spcAft>
                          <a:spcPct val="0"/>
                        </a:spcAft>
                        <a:buClrTx/>
                        <a:buSzTx/>
                        <a:buFontTx/>
                        <a:buNone/>
                        <a:tabLst/>
                      </a:pPr>
                      <a:r>
                        <a:rPr kumimoji="0" lang="es-MX" sz="1600" b="0" i="0" u="none" strike="noStrike" cap="none" normalizeH="0" baseline="0" dirty="0" smtClean="0">
                          <a:ln>
                            <a:noFill/>
                          </a:ln>
                          <a:solidFill>
                            <a:srgbClr val="4F5477"/>
                          </a:solidFill>
                          <a:effectLst/>
                          <a:latin typeface="Soberana Sans Light" pitchFamily="50" charset="0"/>
                        </a:rPr>
                        <a:t>La CNSF </a:t>
                      </a:r>
                      <a:r>
                        <a:rPr kumimoji="0" lang="es-MX" sz="1600" b="1" i="0" u="none" strike="noStrike" cap="none" normalizeH="0" baseline="0" dirty="0" smtClean="0">
                          <a:ln>
                            <a:noFill/>
                          </a:ln>
                          <a:solidFill>
                            <a:srgbClr val="4F5477"/>
                          </a:solidFill>
                          <a:effectLst/>
                          <a:latin typeface="Soberana Sans Light" pitchFamily="50" charset="0"/>
                        </a:rPr>
                        <a:t>publica información agregada de mercado </a:t>
                      </a:r>
                      <a:r>
                        <a:rPr kumimoji="0" lang="es-MX" sz="1600" b="0" i="0" u="none" strike="noStrike" cap="none" normalizeH="0" baseline="0" dirty="0" smtClean="0">
                          <a:ln>
                            <a:noFill/>
                          </a:ln>
                          <a:solidFill>
                            <a:srgbClr val="4F5477"/>
                          </a:solidFill>
                          <a:effectLst/>
                          <a:latin typeface="Soberana Sans Light" pitchFamily="50" charset="0"/>
                        </a:rPr>
                        <a:t>que se encuentra lista y disponible públicamente para la industria de seguros y otras partes interesadas a  través de  la página Web</a:t>
                      </a:r>
                      <a:r>
                        <a:rPr kumimoji="0" lang="es-MX" sz="1600" b="1" i="0" u="none" strike="noStrike" cap="none" normalizeH="0" baseline="0" dirty="0" smtClean="0">
                          <a:ln>
                            <a:noFill/>
                          </a:ln>
                          <a:solidFill>
                            <a:srgbClr val="4F5477"/>
                          </a:solidFill>
                          <a:effectLst/>
                          <a:latin typeface="Soberana Sans Light" pitchFamily="50" charset="0"/>
                        </a:rPr>
                        <a:t>:</a:t>
                      </a:r>
                    </a:p>
                    <a:p>
                      <a:pPr marL="0" marR="0" lvl="0" indent="0" algn="just" defTabSz="914400" rtl="0" eaLnBrk="0" fontAlgn="base" latinLnBrk="0" hangingPunct="0">
                        <a:lnSpc>
                          <a:spcPct val="100000"/>
                        </a:lnSpc>
                        <a:spcBef>
                          <a:spcPct val="50000"/>
                        </a:spcBef>
                        <a:spcAft>
                          <a:spcPct val="0"/>
                        </a:spcAft>
                        <a:buClrTx/>
                        <a:buSzTx/>
                        <a:buFontTx/>
                        <a:buNone/>
                        <a:tabLst/>
                      </a:pPr>
                      <a:endParaRPr kumimoji="0" lang="es-MX" sz="1600" b="0" i="0" u="none" strike="noStrike" cap="none" normalizeH="0" baseline="0" dirty="0" smtClean="0">
                        <a:ln>
                          <a:noFill/>
                        </a:ln>
                        <a:solidFill>
                          <a:srgbClr val="4F5477"/>
                        </a:solidFill>
                        <a:effectLst/>
                        <a:latin typeface="Soberana Sans Light" pitchFamily="50" charset="0"/>
                      </a:endParaRPr>
                    </a:p>
                    <a:p>
                      <a:pPr marL="0" marR="0" lvl="0" indent="0" algn="ctr" defTabSz="914400" rtl="0" eaLnBrk="0" fontAlgn="base" latinLnBrk="0" hangingPunct="0">
                        <a:lnSpc>
                          <a:spcPct val="100000"/>
                        </a:lnSpc>
                        <a:spcBef>
                          <a:spcPct val="50000"/>
                        </a:spcBef>
                        <a:spcAft>
                          <a:spcPct val="0"/>
                        </a:spcAft>
                        <a:buClrTx/>
                        <a:buSzTx/>
                        <a:buFontTx/>
                        <a:buNone/>
                        <a:tabLst/>
                      </a:pPr>
                      <a:r>
                        <a:rPr kumimoji="0" lang="es-ES" sz="1600" b="1" i="0" u="none" strike="noStrike" cap="none" normalizeH="0" baseline="0" dirty="0" smtClean="0">
                          <a:ln>
                            <a:noFill/>
                          </a:ln>
                          <a:solidFill>
                            <a:srgbClr val="4F5477"/>
                          </a:solidFill>
                          <a:effectLst/>
                          <a:latin typeface="Soberana Sans Light" pitchFamily="50" charset="0"/>
                        </a:rPr>
                        <a:t>www.cnsf.gob.mx</a:t>
                      </a:r>
                    </a:p>
                  </a:txBody>
                  <a:tcP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solidFill>
                      <a:srgbClr val="EAEAEA"/>
                    </a:solidFill>
                  </a:tcPr>
                </a:tc>
              </a:tr>
            </a:tbl>
          </a:graphicData>
        </a:graphic>
      </p:graphicFrame>
    </p:spTree>
    <p:extLst>
      <p:ext uri="{BB962C8B-B14F-4D97-AF65-F5344CB8AC3E}">
        <p14:creationId xmlns:p14="http://schemas.microsoft.com/office/powerpoint/2010/main" val="186991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ASSAL 2013</a:t>
            </a:r>
            <a:endParaRPr lang="es-MX" dirty="0"/>
          </a:p>
        </p:txBody>
      </p:sp>
      <p:sp>
        <p:nvSpPr>
          <p:cNvPr id="5" name="4 Marcador de texto"/>
          <p:cNvSpPr>
            <a:spLocks noGrp="1"/>
          </p:cNvSpPr>
          <p:nvPr>
            <p:ph type="body" idx="1"/>
          </p:nvPr>
        </p:nvSpPr>
        <p:spPr/>
        <p:txBody>
          <a:bodyPr/>
          <a:lstStyle/>
          <a:p>
            <a:r>
              <a:rPr lang="es-MX" sz="1600" dirty="0"/>
              <a:t>Experiencias </a:t>
            </a:r>
            <a:r>
              <a:rPr lang="es-MX" sz="1600" dirty="0" smtClean="0"/>
              <a:t>con </a:t>
            </a:r>
            <a:r>
              <a:rPr lang="es-MX" sz="1600" dirty="0"/>
              <a:t>respecto al monitoreo de la industria </a:t>
            </a:r>
            <a:r>
              <a:rPr lang="es-MX" sz="1600" dirty="0" smtClean="0"/>
              <a:t>de seguros</a:t>
            </a:r>
          </a:p>
          <a:p>
            <a:r>
              <a:rPr lang="es-MX" sz="2600" dirty="0">
                <a:solidFill>
                  <a:srgbClr val="4F5477"/>
                </a:solidFill>
                <a:effectLst>
                  <a:outerShdw blurRad="63500" dist="38100" dir="5400000" algn="t" rotWithShape="0">
                    <a:prstClr val="black">
                      <a:alpha val="25000"/>
                    </a:prstClr>
                  </a:outerShdw>
                </a:effectLst>
                <a:latin typeface="Soberana Titular" pitchFamily="50" charset="0"/>
                <a:ea typeface="+mj-ea"/>
                <a:cs typeface="+mj-cs"/>
              </a:rPr>
              <a:t>ESTADISTICAS</a:t>
            </a:r>
            <a:r>
              <a:rPr lang="es-MX" sz="1600" dirty="0" smtClean="0"/>
              <a:t> </a:t>
            </a:r>
            <a:r>
              <a:rPr lang="es-MX" sz="2600" dirty="0">
                <a:solidFill>
                  <a:srgbClr val="4F5477"/>
                </a:solidFill>
                <a:effectLst>
                  <a:outerShdw blurRad="63500" dist="38100" dir="5400000" algn="t" rotWithShape="0">
                    <a:prstClr val="black">
                      <a:alpha val="25000"/>
                    </a:prstClr>
                  </a:outerShdw>
                </a:effectLst>
                <a:latin typeface="Soberana Titular" pitchFamily="50" charset="0"/>
                <a:ea typeface="+mj-ea"/>
                <a:cs typeface="+mj-cs"/>
              </a:rPr>
              <a:t>Y VIGILANCIA</a:t>
            </a:r>
          </a:p>
        </p:txBody>
      </p:sp>
    </p:spTree>
    <p:extLst>
      <p:ext uri="{BB962C8B-B14F-4D97-AF65-F5344CB8AC3E}">
        <p14:creationId xmlns:p14="http://schemas.microsoft.com/office/powerpoint/2010/main" val="46785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title"/>
          </p:nvPr>
        </p:nvSpPr>
        <p:spPr/>
        <p:txBody>
          <a:bodyPr/>
          <a:lstStyle/>
          <a:p>
            <a:r>
              <a:rPr lang="es-MX" dirty="0"/>
              <a:t>Información Recopilada</a:t>
            </a:r>
            <a:r>
              <a:rPr lang="es-MX" dirty="0" smtClean="0"/>
              <a:t/>
            </a:r>
            <a:br>
              <a:rPr lang="es-MX" dirty="0" smtClean="0"/>
            </a:br>
            <a:r>
              <a:rPr lang="es-MX" sz="1800" dirty="0" smtClean="0"/>
              <a:t>descripción </a:t>
            </a:r>
            <a:r>
              <a:rPr lang="es-MX" sz="1800" dirty="0"/>
              <a:t>de los Reportes </a:t>
            </a:r>
            <a:r>
              <a:rPr lang="es-MX" sz="1800" dirty="0" smtClean="0"/>
              <a:t>regulatorios </a:t>
            </a:r>
            <a:endParaRPr lang="es-ES" sz="1800" dirty="0" smtClean="0"/>
          </a:p>
        </p:txBody>
      </p:sp>
      <p:sp>
        <p:nvSpPr>
          <p:cNvPr id="4" name="3 Rectángulo"/>
          <p:cNvSpPr/>
          <p:nvPr/>
        </p:nvSpPr>
        <p:spPr>
          <a:xfrm>
            <a:off x="971600" y="3429000"/>
            <a:ext cx="1656184" cy="720080"/>
          </a:xfrm>
          <a:prstGeom prst="rect">
            <a:avLst/>
          </a:prstGeom>
          <a:solidFill>
            <a:schemeClr val="accent5">
              <a:lumMod val="20000"/>
              <a:lumOff val="80000"/>
            </a:schemeClr>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Soberana Sans Light" pitchFamily="50" charset="0"/>
                <a:cs typeface="Times New Roman" pitchFamily="18" charset="0"/>
              </a:rPr>
              <a:t>Reportes Regulatorios</a:t>
            </a:r>
            <a:endParaRPr lang="es-MX" sz="1400" dirty="0">
              <a:solidFill>
                <a:schemeClr val="tx1"/>
              </a:solidFill>
              <a:latin typeface="Soberana Sans Light" pitchFamily="50" charset="0"/>
            </a:endParaRPr>
          </a:p>
        </p:txBody>
      </p:sp>
      <p:sp>
        <p:nvSpPr>
          <p:cNvPr id="5" name="4 Rectángulo"/>
          <p:cNvSpPr/>
          <p:nvPr/>
        </p:nvSpPr>
        <p:spPr>
          <a:xfrm>
            <a:off x="978002" y="4396807"/>
            <a:ext cx="1691481" cy="1061993"/>
          </a:xfrm>
          <a:prstGeom prst="rect">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dirty="0" smtClean="0">
                <a:solidFill>
                  <a:schemeClr val="tx1"/>
                </a:solidFill>
                <a:latin typeface="Soberana Sans Light" pitchFamily="50" charset="0"/>
                <a:cs typeface="Times New Roman" pitchFamily="18" charset="0"/>
              </a:rPr>
              <a:t>Entrega anual y trimestral</a:t>
            </a:r>
            <a:endParaRPr lang="es-MX" sz="1400" dirty="0">
              <a:solidFill>
                <a:schemeClr val="tx1"/>
              </a:solidFill>
              <a:latin typeface="Soberana Sans Light" pitchFamily="50" charset="0"/>
              <a:cs typeface="Times New Roman" pitchFamily="18" charset="0"/>
            </a:endParaRPr>
          </a:p>
        </p:txBody>
      </p:sp>
      <p:sp>
        <p:nvSpPr>
          <p:cNvPr id="6" name="5 Abrir llave"/>
          <p:cNvSpPr/>
          <p:nvPr/>
        </p:nvSpPr>
        <p:spPr>
          <a:xfrm>
            <a:off x="2663081" y="1844824"/>
            <a:ext cx="522932" cy="3982016"/>
          </a:xfrm>
          <a:prstGeom prst="lef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6 Rectángulo"/>
          <p:cNvSpPr/>
          <p:nvPr/>
        </p:nvSpPr>
        <p:spPr>
          <a:xfrm>
            <a:off x="3066234" y="1988840"/>
            <a:ext cx="3833552" cy="504056"/>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a:solidFill>
                  <a:schemeClr val="tx1"/>
                </a:solidFill>
                <a:latin typeface="Soberana Sans Light" pitchFamily="50" charset="0"/>
                <a:cs typeface="Times New Roman" pitchFamily="18" charset="0"/>
              </a:rPr>
              <a:t> Estados Financieros</a:t>
            </a:r>
          </a:p>
        </p:txBody>
      </p:sp>
      <p:sp>
        <p:nvSpPr>
          <p:cNvPr id="8" name="7 Rectángulo"/>
          <p:cNvSpPr/>
          <p:nvPr/>
        </p:nvSpPr>
        <p:spPr>
          <a:xfrm>
            <a:off x="3120868" y="2708920"/>
            <a:ext cx="3827396" cy="47235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latin typeface="Soberana Sans Light" pitchFamily="50" charset="0"/>
              </a:rPr>
              <a:t>Reporte anual de estados financieros suscritos por los funcionarios responsables</a:t>
            </a:r>
            <a:endParaRPr lang="es-MX" sz="1400" b="1" i="1" dirty="0" smtClean="0">
              <a:solidFill>
                <a:srgbClr val="C00000"/>
              </a:solidFill>
              <a:latin typeface="Soberana Sans Light" pitchFamily="50" charset="0"/>
              <a:cs typeface="Times New Roman" pitchFamily="18" charset="0"/>
            </a:endParaRPr>
          </a:p>
        </p:txBody>
      </p:sp>
      <p:sp>
        <p:nvSpPr>
          <p:cNvPr id="11" name="10 Rectángulo"/>
          <p:cNvSpPr/>
          <p:nvPr/>
        </p:nvSpPr>
        <p:spPr>
          <a:xfrm>
            <a:off x="3131840" y="3284984"/>
            <a:ext cx="3827396" cy="70154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
                <a:srgbClr val="C00000"/>
              </a:buClr>
            </a:pPr>
            <a:r>
              <a:rPr lang="es-MX" sz="1400" dirty="0" smtClean="0">
                <a:latin typeface="Soberana Sans Light" pitchFamily="50" charset="0"/>
              </a:rPr>
              <a:t>Entrega al cierre de cada trimestre de las cuentas que conforman los estados financieros</a:t>
            </a:r>
            <a:endParaRPr lang="es-MX" sz="1400" b="1" i="1" dirty="0" smtClean="0">
              <a:solidFill>
                <a:srgbClr val="C00000"/>
              </a:solidFill>
              <a:latin typeface="Soberana Sans Light" pitchFamily="50" charset="0"/>
              <a:cs typeface="Times New Roman" pitchFamily="18" charset="0"/>
            </a:endParaRPr>
          </a:p>
        </p:txBody>
      </p:sp>
    </p:spTree>
    <p:extLst>
      <p:ext uri="{BB962C8B-B14F-4D97-AF65-F5344CB8AC3E}">
        <p14:creationId xmlns:p14="http://schemas.microsoft.com/office/powerpoint/2010/main" val="576457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title"/>
          </p:nvPr>
        </p:nvSpPr>
        <p:spPr/>
        <p:txBody>
          <a:bodyPr/>
          <a:lstStyle/>
          <a:p>
            <a:r>
              <a:rPr lang="es-MX" dirty="0"/>
              <a:t>Información Recopilada</a:t>
            </a:r>
            <a:r>
              <a:rPr lang="es-MX" dirty="0" smtClean="0"/>
              <a:t/>
            </a:r>
            <a:br>
              <a:rPr lang="es-MX" dirty="0" smtClean="0"/>
            </a:br>
            <a:r>
              <a:rPr lang="es-MX" sz="1800" dirty="0"/>
              <a:t>descripción de los Reportes regulatorios</a:t>
            </a:r>
            <a:endParaRPr lang="es-ES" sz="1800" dirty="0" smtClean="0"/>
          </a:p>
        </p:txBody>
      </p:sp>
      <p:sp>
        <p:nvSpPr>
          <p:cNvPr id="4" name="3 CuadroTexto"/>
          <p:cNvSpPr txBox="1"/>
          <p:nvPr/>
        </p:nvSpPr>
        <p:spPr>
          <a:xfrm>
            <a:off x="323528" y="1907540"/>
            <a:ext cx="2355132" cy="369332"/>
          </a:xfrm>
          <a:prstGeom prst="rect">
            <a:avLst/>
          </a:prstGeom>
          <a:solidFill>
            <a:schemeClr val="accent5">
              <a:lumMod val="20000"/>
              <a:lumOff val="80000"/>
            </a:schemeClr>
          </a:solidFill>
          <a:ln>
            <a:solidFill>
              <a:schemeClr val="accent5"/>
            </a:solidFill>
          </a:ln>
        </p:spPr>
        <p:txBody>
          <a:bodyPr wrap="none" rtlCol="0">
            <a:spAutoFit/>
          </a:bodyPr>
          <a:lstStyle/>
          <a:p>
            <a:r>
              <a:rPr lang="es-MX" dirty="0" smtClean="0">
                <a:solidFill>
                  <a:srgbClr val="4F5477"/>
                </a:solidFill>
                <a:latin typeface="Soberana Sans Light" pitchFamily="50" charset="0"/>
              </a:rPr>
              <a:t>Estados  Financieros</a:t>
            </a:r>
            <a:endParaRPr lang="es-MX" dirty="0">
              <a:solidFill>
                <a:srgbClr val="4F5477"/>
              </a:solidFill>
              <a:latin typeface="Soberana Sans Light" pitchFamily="50" charset="0"/>
            </a:endParaRPr>
          </a:p>
        </p:txBody>
      </p:sp>
      <p:sp>
        <p:nvSpPr>
          <p:cNvPr id="5" name="4 CuadroTexto"/>
          <p:cNvSpPr txBox="1"/>
          <p:nvPr/>
        </p:nvSpPr>
        <p:spPr>
          <a:xfrm>
            <a:off x="190532" y="2440047"/>
            <a:ext cx="8503705" cy="3785652"/>
          </a:xfrm>
          <a:prstGeom prst="rect">
            <a:avLst/>
          </a:prstGeom>
          <a:noFill/>
        </p:spPr>
        <p:txBody>
          <a:bodyPr wrap="square" rtlCol="0">
            <a:spAutoFit/>
          </a:bodyPr>
          <a:lstStyle/>
          <a:p>
            <a:pPr algn="just"/>
            <a:r>
              <a:rPr lang="es-MX" sz="1600" dirty="0" smtClean="0">
                <a:solidFill>
                  <a:srgbClr val="4F5477"/>
                </a:solidFill>
                <a:latin typeface="Soberana Sans Light" pitchFamily="50" charset="0"/>
              </a:rPr>
              <a:t>La información relativa a </a:t>
            </a:r>
            <a:r>
              <a:rPr lang="es-MX" sz="1600" b="1" dirty="0" smtClean="0">
                <a:solidFill>
                  <a:srgbClr val="4F5477"/>
                </a:solidFill>
                <a:latin typeface="Soberana Sans Light" pitchFamily="50" charset="0"/>
              </a:rPr>
              <a:t>las cuentas </a:t>
            </a:r>
            <a:r>
              <a:rPr lang="es-MX" sz="1600" b="1" dirty="0">
                <a:solidFill>
                  <a:srgbClr val="4F5477"/>
                </a:solidFill>
                <a:latin typeface="Soberana Sans Light" pitchFamily="50" charset="0"/>
              </a:rPr>
              <a:t> </a:t>
            </a:r>
            <a:r>
              <a:rPr lang="es-MX" sz="1600" b="1" dirty="0" smtClean="0">
                <a:solidFill>
                  <a:srgbClr val="4F5477"/>
                </a:solidFill>
                <a:latin typeface="Soberana Sans Light" pitchFamily="50" charset="0"/>
              </a:rPr>
              <a:t>de los estados financieros</a:t>
            </a:r>
            <a:r>
              <a:rPr lang="es-MX" sz="1600" dirty="0" smtClean="0">
                <a:solidFill>
                  <a:srgbClr val="4F5477"/>
                </a:solidFill>
                <a:latin typeface="Soberana Sans Light" pitchFamily="50" charset="0"/>
              </a:rPr>
              <a:t>, son almacenados en la base de datos del SIIF (Sistema Integral de Información Financiera) .</a:t>
            </a:r>
          </a:p>
          <a:p>
            <a:pPr algn="just"/>
            <a:endParaRPr lang="es-MX" sz="1600" dirty="0">
              <a:latin typeface="Soberana Sans Light" pitchFamily="50" charset="0"/>
            </a:endParaRPr>
          </a:p>
          <a:p>
            <a:pPr algn="just"/>
            <a:r>
              <a:rPr lang="es-MX" sz="1600" b="1" dirty="0">
                <a:solidFill>
                  <a:srgbClr val="4F5477"/>
                </a:solidFill>
                <a:latin typeface="Soberana Sans Light" pitchFamily="50" charset="0"/>
              </a:rPr>
              <a:t>La información </a:t>
            </a:r>
            <a:r>
              <a:rPr lang="es-MX" sz="1600" dirty="0">
                <a:solidFill>
                  <a:srgbClr val="4F5477"/>
                </a:solidFill>
                <a:latin typeface="Soberana Sans Light" pitchFamily="50" charset="0"/>
              </a:rPr>
              <a:t>del SIIF </a:t>
            </a:r>
            <a:r>
              <a:rPr lang="es-MX" sz="1600" b="1" dirty="0">
                <a:solidFill>
                  <a:srgbClr val="4F5477"/>
                </a:solidFill>
                <a:latin typeface="Soberana Sans Light" pitchFamily="50" charset="0"/>
              </a:rPr>
              <a:t>es recopilada de forma trimestral </a:t>
            </a:r>
            <a:r>
              <a:rPr lang="es-MX" sz="1600" dirty="0">
                <a:solidFill>
                  <a:srgbClr val="4F5477"/>
                </a:solidFill>
                <a:latin typeface="Soberana Sans Light" pitchFamily="50" charset="0"/>
              </a:rPr>
              <a:t>con corte al cierre de los meses de </a:t>
            </a:r>
            <a:r>
              <a:rPr lang="es-MX" sz="1600" dirty="0" smtClean="0">
                <a:solidFill>
                  <a:srgbClr val="4F5477"/>
                </a:solidFill>
                <a:latin typeface="Soberana Sans Light" pitchFamily="50" charset="0"/>
              </a:rPr>
              <a:t>marzo</a:t>
            </a:r>
            <a:r>
              <a:rPr lang="es-MX" sz="1600" dirty="0">
                <a:solidFill>
                  <a:srgbClr val="4F5477"/>
                </a:solidFill>
                <a:latin typeface="Soberana Sans Light" pitchFamily="50" charset="0"/>
              </a:rPr>
              <a:t>, </a:t>
            </a:r>
            <a:r>
              <a:rPr lang="es-MX" sz="1600" dirty="0" smtClean="0">
                <a:solidFill>
                  <a:srgbClr val="4F5477"/>
                </a:solidFill>
                <a:latin typeface="Soberana Sans Light" pitchFamily="50" charset="0"/>
              </a:rPr>
              <a:t>junio</a:t>
            </a:r>
            <a:r>
              <a:rPr lang="es-MX" sz="1600" dirty="0">
                <a:solidFill>
                  <a:srgbClr val="4F5477"/>
                </a:solidFill>
                <a:latin typeface="Soberana Sans Light" pitchFamily="50" charset="0"/>
              </a:rPr>
              <a:t>, </a:t>
            </a:r>
            <a:r>
              <a:rPr lang="es-MX" sz="1600" dirty="0" smtClean="0">
                <a:solidFill>
                  <a:srgbClr val="4F5477"/>
                </a:solidFill>
                <a:latin typeface="Soberana Sans Light" pitchFamily="50" charset="0"/>
              </a:rPr>
              <a:t>septiembre </a:t>
            </a:r>
            <a:r>
              <a:rPr lang="es-MX" sz="1600" dirty="0">
                <a:solidFill>
                  <a:srgbClr val="4F5477"/>
                </a:solidFill>
                <a:latin typeface="Soberana Sans Light" pitchFamily="50" charset="0"/>
              </a:rPr>
              <a:t>y </a:t>
            </a:r>
            <a:r>
              <a:rPr lang="es-MX" sz="1600" dirty="0" smtClean="0">
                <a:solidFill>
                  <a:srgbClr val="4F5477"/>
                </a:solidFill>
                <a:latin typeface="Soberana Sans Light" pitchFamily="50" charset="0"/>
              </a:rPr>
              <a:t>diciembre</a:t>
            </a:r>
            <a:r>
              <a:rPr lang="es-MX" sz="1600" dirty="0">
                <a:solidFill>
                  <a:srgbClr val="4F5477"/>
                </a:solidFill>
                <a:latin typeface="Soberana Sans Light" pitchFamily="50" charset="0"/>
              </a:rPr>
              <a:t>.</a:t>
            </a:r>
          </a:p>
          <a:p>
            <a:pPr algn="just"/>
            <a:endParaRPr lang="es-MX" sz="1600" dirty="0">
              <a:latin typeface="Soberana Sans Light" pitchFamily="50" charset="0"/>
            </a:endParaRPr>
          </a:p>
          <a:p>
            <a:pPr algn="just"/>
            <a:r>
              <a:rPr lang="es-MX" sz="1600" b="1" dirty="0" smtClean="0">
                <a:solidFill>
                  <a:srgbClr val="4F5477"/>
                </a:solidFill>
                <a:latin typeface="Soberana Sans Light" pitchFamily="50" charset="0"/>
              </a:rPr>
              <a:t>El nivel </a:t>
            </a:r>
            <a:r>
              <a:rPr lang="es-MX" sz="1600" dirty="0" smtClean="0">
                <a:solidFill>
                  <a:srgbClr val="4F5477"/>
                </a:solidFill>
                <a:latin typeface="Soberana Sans Light" pitchFamily="50" charset="0"/>
              </a:rPr>
              <a:t>de </a:t>
            </a:r>
            <a:r>
              <a:rPr lang="es-MX" sz="1600" dirty="0">
                <a:solidFill>
                  <a:srgbClr val="4F5477"/>
                </a:solidFill>
                <a:latin typeface="Soberana Sans Light" pitchFamily="50" charset="0"/>
              </a:rPr>
              <a:t>desglose </a:t>
            </a:r>
            <a:r>
              <a:rPr lang="es-MX" sz="1600" dirty="0" smtClean="0">
                <a:solidFill>
                  <a:srgbClr val="4F5477"/>
                </a:solidFill>
                <a:latin typeface="Soberana Sans Light" pitchFamily="50" charset="0"/>
              </a:rPr>
              <a:t>es a nivel de cuenta, </a:t>
            </a:r>
            <a:r>
              <a:rPr lang="es-MX" sz="1600" dirty="0">
                <a:solidFill>
                  <a:srgbClr val="4F5477"/>
                </a:solidFill>
                <a:latin typeface="Soberana Sans Light" pitchFamily="50" charset="0"/>
              </a:rPr>
              <a:t>subcuenta y </a:t>
            </a:r>
            <a:r>
              <a:rPr lang="es-MX" sz="1600" dirty="0" err="1">
                <a:solidFill>
                  <a:srgbClr val="4F5477"/>
                </a:solidFill>
                <a:latin typeface="Soberana Sans Light" pitchFamily="50" charset="0"/>
              </a:rPr>
              <a:t>subsubcuenta</a:t>
            </a:r>
            <a:r>
              <a:rPr lang="es-MX" sz="1600" dirty="0">
                <a:solidFill>
                  <a:srgbClr val="4F5477"/>
                </a:solidFill>
                <a:latin typeface="Soberana Sans Light" pitchFamily="50" charset="0"/>
              </a:rPr>
              <a:t> </a:t>
            </a:r>
            <a:r>
              <a:rPr lang="es-MX" sz="1600" dirty="0" smtClean="0">
                <a:solidFill>
                  <a:srgbClr val="4F5477"/>
                </a:solidFill>
                <a:latin typeface="Soberana Sans Light" pitchFamily="50" charset="0"/>
              </a:rPr>
              <a:t>. Además, para el caso del estado de resultados el nivel </a:t>
            </a:r>
            <a:r>
              <a:rPr lang="es-MX" sz="1600" b="1" dirty="0" smtClean="0">
                <a:solidFill>
                  <a:srgbClr val="4F5477"/>
                </a:solidFill>
                <a:latin typeface="Soberana Sans Light" pitchFamily="50" charset="0"/>
              </a:rPr>
              <a:t>es por operación, ramos y subramos o subcuenta</a:t>
            </a:r>
            <a:r>
              <a:rPr lang="es-MX" sz="1600" dirty="0" smtClean="0">
                <a:latin typeface="Soberana Sans Light" pitchFamily="50" charset="0"/>
              </a:rPr>
              <a:t>, </a:t>
            </a:r>
            <a:r>
              <a:rPr lang="es-MX" sz="1600" dirty="0" smtClean="0">
                <a:solidFill>
                  <a:schemeClr val="tx1">
                    <a:lumMod val="65000"/>
                    <a:lumOff val="35000"/>
                  </a:schemeClr>
                </a:solidFill>
                <a:latin typeface="Soberana Sans Light" pitchFamily="50" charset="0"/>
              </a:rPr>
              <a:t>conforme al catálogo de cuentas en vigor</a:t>
            </a:r>
            <a:r>
              <a:rPr lang="es-MX" sz="1600" dirty="0" smtClean="0">
                <a:latin typeface="Soberana Sans Light" pitchFamily="50" charset="0"/>
              </a:rPr>
              <a:t>. </a:t>
            </a:r>
          </a:p>
          <a:p>
            <a:pPr algn="just"/>
            <a:endParaRPr lang="es-MX" sz="1600" dirty="0">
              <a:latin typeface="Soberana Sans Light" pitchFamily="50" charset="0"/>
            </a:endParaRPr>
          </a:p>
          <a:p>
            <a:pPr lvl="0" algn="just"/>
            <a:r>
              <a:rPr lang="es-MX" sz="1600" dirty="0" smtClean="0">
                <a:solidFill>
                  <a:srgbClr val="4F5477"/>
                </a:solidFill>
                <a:latin typeface="Soberana Sans Light" pitchFamily="50" charset="0"/>
              </a:rPr>
              <a:t>El </a:t>
            </a:r>
            <a:r>
              <a:rPr lang="es-MX" sz="1600" dirty="0">
                <a:solidFill>
                  <a:srgbClr val="4F5477"/>
                </a:solidFill>
                <a:latin typeface="Soberana Sans Light" pitchFamily="50" charset="0"/>
              </a:rPr>
              <a:t>Sistema Integral de Información Financiera SIIF, </a:t>
            </a:r>
            <a:r>
              <a:rPr lang="es-MX" sz="1600" dirty="0" smtClean="0">
                <a:solidFill>
                  <a:srgbClr val="4F5477"/>
                </a:solidFill>
                <a:latin typeface="Soberana Sans Light" pitchFamily="50" charset="0"/>
              </a:rPr>
              <a:t>se </a:t>
            </a:r>
            <a:r>
              <a:rPr lang="es-MX" sz="1600" dirty="0">
                <a:solidFill>
                  <a:srgbClr val="4F5477"/>
                </a:solidFill>
                <a:latin typeface="Soberana Sans Light" pitchFamily="50" charset="0"/>
              </a:rPr>
              <a:t>actualiza de manera periódica para agregar, modificar o eliminar cuentas, adecuándose a cambios a normas de información financiera o a necesidades de control de la información financiera.</a:t>
            </a:r>
          </a:p>
          <a:p>
            <a:pPr algn="just"/>
            <a:endParaRPr lang="es-MX" sz="1600" dirty="0" smtClean="0">
              <a:latin typeface="Soberana Sans Light" pitchFamily="50" charset="0"/>
            </a:endParaRPr>
          </a:p>
          <a:p>
            <a:pPr algn="just"/>
            <a:endParaRPr lang="es-MX" sz="1600" dirty="0">
              <a:latin typeface="Soberana Sans Light" pitchFamily="50" charset="0"/>
            </a:endParaRPr>
          </a:p>
        </p:txBody>
      </p:sp>
    </p:spTree>
    <p:extLst>
      <p:ext uri="{BB962C8B-B14F-4D97-AF65-F5344CB8AC3E}">
        <p14:creationId xmlns:p14="http://schemas.microsoft.com/office/powerpoint/2010/main" val="2303059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title"/>
          </p:nvPr>
        </p:nvSpPr>
        <p:spPr/>
        <p:txBody>
          <a:bodyPr/>
          <a:lstStyle/>
          <a:p>
            <a:r>
              <a:rPr lang="es-MX" dirty="0"/>
              <a:t>Información Recopilada</a:t>
            </a:r>
            <a:r>
              <a:rPr lang="es-MX" dirty="0" smtClean="0"/>
              <a:t/>
            </a:r>
            <a:br>
              <a:rPr lang="es-MX" dirty="0" smtClean="0"/>
            </a:br>
            <a:r>
              <a:rPr lang="es-MX" sz="1800" dirty="0"/>
              <a:t>descripción de los Reportes regulatorios</a:t>
            </a:r>
            <a:endParaRPr lang="es-ES" sz="1800" dirty="0" smtClean="0"/>
          </a:p>
        </p:txBody>
      </p:sp>
      <p:sp>
        <p:nvSpPr>
          <p:cNvPr id="4" name="3 CuadroTexto"/>
          <p:cNvSpPr txBox="1"/>
          <p:nvPr/>
        </p:nvSpPr>
        <p:spPr>
          <a:xfrm>
            <a:off x="323528" y="1835532"/>
            <a:ext cx="2355132" cy="369332"/>
          </a:xfrm>
          <a:prstGeom prst="rect">
            <a:avLst/>
          </a:prstGeom>
          <a:solidFill>
            <a:schemeClr val="accent5">
              <a:lumMod val="20000"/>
              <a:lumOff val="80000"/>
            </a:schemeClr>
          </a:solidFill>
          <a:ln>
            <a:solidFill>
              <a:schemeClr val="accent5"/>
            </a:solidFill>
          </a:ln>
        </p:spPr>
        <p:txBody>
          <a:bodyPr wrap="none" rtlCol="0">
            <a:spAutoFit/>
          </a:bodyPr>
          <a:lstStyle/>
          <a:p>
            <a:r>
              <a:rPr lang="es-MX" dirty="0" smtClean="0">
                <a:solidFill>
                  <a:srgbClr val="4F5477"/>
                </a:solidFill>
                <a:latin typeface="Soberana Sans" pitchFamily="50" charset="0"/>
              </a:rPr>
              <a:t>Estados  Financieros</a:t>
            </a:r>
            <a:endParaRPr lang="es-MX" dirty="0">
              <a:solidFill>
                <a:srgbClr val="4F5477"/>
              </a:solidFill>
              <a:latin typeface="Soberana Sans" pitchFamily="50" charset="0"/>
            </a:endParaRPr>
          </a:p>
        </p:txBody>
      </p:sp>
      <p:sp>
        <p:nvSpPr>
          <p:cNvPr id="5" name="4 CuadroTexto"/>
          <p:cNvSpPr txBox="1"/>
          <p:nvPr/>
        </p:nvSpPr>
        <p:spPr>
          <a:xfrm>
            <a:off x="190532" y="2440047"/>
            <a:ext cx="8503705" cy="2800767"/>
          </a:xfrm>
          <a:prstGeom prst="rect">
            <a:avLst/>
          </a:prstGeom>
          <a:noFill/>
        </p:spPr>
        <p:txBody>
          <a:bodyPr wrap="square" rtlCol="0">
            <a:spAutoFit/>
          </a:bodyPr>
          <a:lstStyle/>
          <a:p>
            <a:pPr algn="just"/>
            <a:r>
              <a:rPr lang="es-MX" sz="1600" dirty="0" smtClean="0">
                <a:solidFill>
                  <a:srgbClr val="4F5477"/>
                </a:solidFill>
                <a:latin typeface="Soberana Sans Light" pitchFamily="50" charset="0"/>
              </a:rPr>
              <a:t>La CNSF cuenta </a:t>
            </a:r>
            <a:r>
              <a:rPr lang="es-MX" sz="1600" dirty="0">
                <a:solidFill>
                  <a:srgbClr val="4F5477"/>
                </a:solidFill>
                <a:latin typeface="Soberana Sans Light" pitchFamily="50" charset="0"/>
              </a:rPr>
              <a:t>con información en publicaciones </a:t>
            </a:r>
            <a:r>
              <a:rPr lang="es-MX" sz="1600" dirty="0" smtClean="0">
                <a:solidFill>
                  <a:srgbClr val="4F5477"/>
                </a:solidFill>
                <a:latin typeface="Soberana Sans Light" pitchFamily="50" charset="0"/>
              </a:rPr>
              <a:t>para </a:t>
            </a:r>
            <a:r>
              <a:rPr lang="es-MX" sz="1600" dirty="0">
                <a:solidFill>
                  <a:srgbClr val="4F5477"/>
                </a:solidFill>
                <a:latin typeface="Soberana Sans Light" pitchFamily="50" charset="0"/>
              </a:rPr>
              <a:t>consulta </a:t>
            </a:r>
            <a:r>
              <a:rPr lang="es-MX" sz="1600" dirty="0" smtClean="0">
                <a:solidFill>
                  <a:srgbClr val="4F5477"/>
                </a:solidFill>
                <a:latin typeface="Soberana Sans Light" pitchFamily="50" charset="0"/>
              </a:rPr>
              <a:t>del público en general por aseguradora desde </a:t>
            </a:r>
            <a:r>
              <a:rPr lang="es-MX" sz="1600" dirty="0">
                <a:solidFill>
                  <a:srgbClr val="4F5477"/>
                </a:solidFill>
                <a:latin typeface="Soberana Sans Light" pitchFamily="50" charset="0"/>
              </a:rPr>
              <a:t>hace 12 </a:t>
            </a:r>
            <a:r>
              <a:rPr lang="es-MX" sz="1600" dirty="0" smtClean="0">
                <a:solidFill>
                  <a:srgbClr val="4F5477"/>
                </a:solidFill>
                <a:latin typeface="Soberana Sans Light" pitchFamily="50" charset="0"/>
              </a:rPr>
              <a:t>años. En </a:t>
            </a:r>
            <a:r>
              <a:rPr lang="es-MX" sz="1600" dirty="0">
                <a:solidFill>
                  <a:srgbClr val="4F5477"/>
                </a:solidFill>
                <a:latin typeface="Soberana Sans Light" pitchFamily="50" charset="0"/>
              </a:rPr>
              <a:t>la página </a:t>
            </a:r>
            <a:r>
              <a:rPr lang="es-MX" sz="1600" dirty="0" smtClean="0">
                <a:solidFill>
                  <a:srgbClr val="4F5477"/>
                </a:solidFill>
                <a:latin typeface="Soberana Sans Light" pitchFamily="50" charset="0"/>
              </a:rPr>
              <a:t>web, </a:t>
            </a:r>
            <a:r>
              <a:rPr lang="es-MX" sz="1600" dirty="0">
                <a:solidFill>
                  <a:srgbClr val="4F5477"/>
                </a:solidFill>
                <a:latin typeface="Soberana Sans Light" pitchFamily="50" charset="0"/>
              </a:rPr>
              <a:t>se puede consultar información desde el año 2003</a:t>
            </a:r>
            <a:r>
              <a:rPr lang="es-MX" sz="1600" dirty="0">
                <a:latin typeface="Soberana Sans Light" pitchFamily="50" charset="0"/>
              </a:rPr>
              <a:t>.</a:t>
            </a:r>
          </a:p>
          <a:p>
            <a:pPr lvl="0" algn="just"/>
            <a:endParaRPr lang="es-MX" sz="1600" dirty="0" smtClean="0">
              <a:solidFill>
                <a:srgbClr val="4F5477"/>
              </a:solidFill>
              <a:latin typeface="Soberana Sans Light" pitchFamily="50" charset="0"/>
            </a:endParaRPr>
          </a:p>
          <a:p>
            <a:pPr lvl="0" algn="just"/>
            <a:r>
              <a:rPr lang="es-MX" sz="1600" dirty="0" smtClean="0">
                <a:solidFill>
                  <a:srgbClr val="4F5477"/>
                </a:solidFill>
                <a:latin typeface="Soberana Sans Light" pitchFamily="50" charset="0"/>
              </a:rPr>
              <a:t>Gran parte de la información estadística está publicada en el</a:t>
            </a:r>
            <a:r>
              <a:rPr lang="es-MX" sz="1600" b="1" dirty="0" smtClean="0">
                <a:solidFill>
                  <a:srgbClr val="4F5477"/>
                </a:solidFill>
                <a:latin typeface="Soberana Sans Light" pitchFamily="50" charset="0"/>
              </a:rPr>
              <a:t> Anuario Estadístico </a:t>
            </a:r>
            <a:r>
              <a:rPr lang="es-MX" sz="1600" dirty="0" smtClean="0">
                <a:solidFill>
                  <a:srgbClr val="4F5477"/>
                </a:solidFill>
                <a:latin typeface="Soberana Sans Light" pitchFamily="50" charset="0"/>
              </a:rPr>
              <a:t>que contiene información financiera y técnica a nivel mercado desde</a:t>
            </a:r>
            <a:r>
              <a:rPr lang="es-MX" sz="1600" b="1" dirty="0" smtClean="0">
                <a:solidFill>
                  <a:srgbClr val="4F5477"/>
                </a:solidFill>
                <a:latin typeface="Soberana Sans Light" pitchFamily="50" charset="0"/>
              </a:rPr>
              <a:t> 1955</a:t>
            </a:r>
            <a:r>
              <a:rPr lang="es-MX" sz="1600" dirty="0" smtClean="0">
                <a:solidFill>
                  <a:srgbClr val="4F5477"/>
                </a:solidFill>
                <a:latin typeface="Soberana Sans Light" pitchFamily="50" charset="0"/>
              </a:rPr>
              <a:t>.</a:t>
            </a:r>
            <a:endParaRPr lang="es-MX" sz="1600" dirty="0">
              <a:solidFill>
                <a:srgbClr val="4F5477"/>
              </a:solidFill>
              <a:latin typeface="Soberana Sans Light" pitchFamily="50" charset="0"/>
            </a:endParaRPr>
          </a:p>
          <a:p>
            <a:pPr lvl="0" algn="just"/>
            <a:endParaRPr lang="es-MX" sz="1600" dirty="0">
              <a:solidFill>
                <a:srgbClr val="4F5477"/>
              </a:solidFill>
              <a:latin typeface="Soberana Sans Light" pitchFamily="50" charset="0"/>
            </a:endParaRPr>
          </a:p>
          <a:p>
            <a:pPr lvl="0" algn="just"/>
            <a:r>
              <a:rPr lang="es-MX" sz="1600" dirty="0">
                <a:solidFill>
                  <a:srgbClr val="4F5477"/>
                </a:solidFill>
                <a:latin typeface="Soberana Sans Light" pitchFamily="50" charset="0"/>
              </a:rPr>
              <a:t>También se tienen </a:t>
            </a:r>
            <a:r>
              <a:rPr lang="es-MX" sz="1600" b="1" dirty="0">
                <a:solidFill>
                  <a:srgbClr val="4F5477"/>
                </a:solidFill>
                <a:latin typeface="Soberana Sans Light" pitchFamily="50" charset="0"/>
              </a:rPr>
              <a:t>datos aislados de primas emitidas </a:t>
            </a:r>
            <a:r>
              <a:rPr lang="es-MX" sz="1600" dirty="0">
                <a:solidFill>
                  <a:srgbClr val="4F5477"/>
                </a:solidFill>
                <a:latin typeface="Soberana Sans Light" pitchFamily="50" charset="0"/>
              </a:rPr>
              <a:t>de </a:t>
            </a:r>
            <a:r>
              <a:rPr lang="es-MX" sz="1600" b="1" dirty="0">
                <a:solidFill>
                  <a:srgbClr val="4F5477"/>
                </a:solidFill>
                <a:latin typeface="Soberana Sans Light" pitchFamily="50" charset="0"/>
              </a:rPr>
              <a:t>1893</a:t>
            </a:r>
            <a:r>
              <a:rPr lang="es-MX" sz="1600" dirty="0">
                <a:solidFill>
                  <a:srgbClr val="4F5477"/>
                </a:solidFill>
                <a:latin typeface="Soberana Sans Light" pitchFamily="50" charset="0"/>
              </a:rPr>
              <a:t> a 1912 y de 1918 a </a:t>
            </a:r>
            <a:r>
              <a:rPr lang="es-MX" sz="1600" b="1" dirty="0">
                <a:solidFill>
                  <a:srgbClr val="4F5477"/>
                </a:solidFill>
                <a:latin typeface="Soberana Sans Light" pitchFamily="50" charset="0"/>
              </a:rPr>
              <a:t>1930</a:t>
            </a:r>
            <a:r>
              <a:rPr lang="es-MX" sz="1600" dirty="0">
                <a:solidFill>
                  <a:srgbClr val="4F5477"/>
                </a:solidFill>
                <a:latin typeface="Soberana Sans Light" pitchFamily="50" charset="0"/>
              </a:rPr>
              <a:t>, </a:t>
            </a:r>
            <a:r>
              <a:rPr lang="es-MX" sz="1600" dirty="0" smtClean="0">
                <a:solidFill>
                  <a:srgbClr val="4F5477"/>
                </a:solidFill>
                <a:latin typeface="Soberana Sans Light" pitchFamily="50" charset="0"/>
              </a:rPr>
              <a:t>así como </a:t>
            </a:r>
            <a:r>
              <a:rPr lang="es-MX" sz="1600" b="1" dirty="0" smtClean="0">
                <a:solidFill>
                  <a:srgbClr val="4F5477"/>
                </a:solidFill>
                <a:latin typeface="Soberana Sans Light" pitchFamily="50" charset="0"/>
              </a:rPr>
              <a:t>series </a:t>
            </a:r>
            <a:r>
              <a:rPr lang="es-MX" sz="1600" b="1" dirty="0">
                <a:solidFill>
                  <a:srgbClr val="4F5477"/>
                </a:solidFill>
                <a:latin typeface="Soberana Sans Light" pitchFamily="50" charset="0"/>
              </a:rPr>
              <a:t>de prima directa de 1932 a </a:t>
            </a:r>
            <a:r>
              <a:rPr lang="es-MX" sz="1600" b="1" dirty="0" smtClean="0">
                <a:solidFill>
                  <a:srgbClr val="4F5477"/>
                </a:solidFill>
                <a:latin typeface="Soberana Sans Light" pitchFamily="50" charset="0"/>
              </a:rPr>
              <a:t>1954</a:t>
            </a:r>
            <a:r>
              <a:rPr lang="es-MX" sz="1600" dirty="0" smtClean="0">
                <a:solidFill>
                  <a:srgbClr val="4F5477"/>
                </a:solidFill>
                <a:latin typeface="Soberana Sans Light" pitchFamily="50" charset="0"/>
              </a:rPr>
              <a:t>, </a:t>
            </a:r>
            <a:r>
              <a:rPr lang="es-MX" sz="1600" dirty="0">
                <a:solidFill>
                  <a:srgbClr val="4F5477"/>
                </a:solidFill>
                <a:latin typeface="Soberana Sans Light" pitchFamily="50" charset="0"/>
              </a:rPr>
              <a:t>según consta en el acervo bibliográfico de la </a:t>
            </a:r>
            <a:r>
              <a:rPr lang="es-MX" sz="1600" dirty="0" smtClean="0">
                <a:solidFill>
                  <a:srgbClr val="4F5477"/>
                </a:solidFill>
                <a:latin typeface="Soberana Sans Light" pitchFamily="50" charset="0"/>
              </a:rPr>
              <a:t>CNSF.</a:t>
            </a:r>
          </a:p>
          <a:p>
            <a:pPr lvl="0" algn="just"/>
            <a:endParaRPr lang="es-MX" sz="1600" dirty="0">
              <a:solidFill>
                <a:srgbClr val="4F5477"/>
              </a:solidFill>
              <a:latin typeface="Soberana Sans Light" pitchFamily="50" charset="0"/>
            </a:endParaRPr>
          </a:p>
        </p:txBody>
      </p:sp>
    </p:spTree>
    <p:extLst>
      <p:ext uri="{BB962C8B-B14F-4D97-AF65-F5344CB8AC3E}">
        <p14:creationId xmlns:p14="http://schemas.microsoft.com/office/powerpoint/2010/main" val="7936373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4027</TotalTime>
  <Words>5134</Words>
  <Application>Microsoft Office PowerPoint</Application>
  <PresentationFormat>Presentación en pantalla (4:3)</PresentationFormat>
  <Paragraphs>902</Paragraphs>
  <Slides>67</Slides>
  <Notes>67</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67</vt:i4>
      </vt:variant>
    </vt:vector>
  </HeadingPairs>
  <TitlesOfParts>
    <vt:vector size="70" baseType="lpstr">
      <vt:lpstr>Ejecutivo</vt:lpstr>
      <vt:lpstr>Hoja de cálculo</vt:lpstr>
      <vt:lpstr>Gráfico de Microsoft Excel</vt:lpstr>
      <vt:lpstr>ASSAL 2013</vt:lpstr>
      <vt:lpstr>Presentación de PowerPoint</vt:lpstr>
      <vt:lpstr>Presentación de PowerPoint</vt:lpstr>
      <vt:lpstr>Información Recopilada Principales reportes regulatorios </vt:lpstr>
      <vt:lpstr>Información Recopilada Principales reportes regulatorios </vt:lpstr>
      <vt:lpstr>Información Recopilada Principales reportes regulatorios </vt:lpstr>
      <vt:lpstr>Información Recopilada descripción de los Reportes regulatorios </vt:lpstr>
      <vt:lpstr>Información Recopilada descripción de los Reportes regulatorios</vt:lpstr>
      <vt:lpstr>Información Recopilada descripción de los Reportes regulatorios</vt:lpstr>
      <vt:lpstr>Información Recopilada descripción de los Reportes regulatorios</vt:lpstr>
      <vt:lpstr>Información Recopilada descripción de los Reportes regulatorios</vt:lpstr>
      <vt:lpstr>Información Recopilada descripción de los Reportes regulatorios </vt:lpstr>
      <vt:lpstr>Información Recopilada descripción de los Reportes regulatorios </vt:lpstr>
      <vt:lpstr>Información Recopilada descripción de los Reportes regulatorios </vt:lpstr>
      <vt:lpstr>Información Recopilada descripción de los Reportes regulatorios </vt:lpstr>
      <vt:lpstr>Información Recopilada descripción de los Reportes regulatorios </vt:lpstr>
      <vt:lpstr>Información Recopilada descripción de los Reportes regulatorios </vt:lpstr>
      <vt:lpstr>Información Recopilada Bases de Datos: ejemplo automóviles póliza individual</vt:lpstr>
      <vt:lpstr>Información Recopilada  descripción de los Reportes regulatorios </vt:lpstr>
      <vt:lpstr>Información Recopilada descripción de los Reportes regulatorios </vt:lpstr>
      <vt:lpstr>Información Recopilada descripción de los Reportes regulatorios </vt:lpstr>
      <vt:lpstr>Información Recopilada descripción de los Reportes regulatorios </vt:lpstr>
      <vt:lpstr>Presentación de PowerPoint</vt:lpstr>
      <vt:lpstr>Monitoreo de Instituciones de Seguros Objetivo general</vt:lpstr>
      <vt:lpstr>Esquema de supervisión Ejes centrales</vt:lpstr>
      <vt:lpstr>Monitoreo de Instituciones de Seguros Ejes centrales</vt:lpstr>
      <vt:lpstr>Monitoreo de Instituciones de Seguros Ejes centrales</vt:lpstr>
      <vt:lpstr>Monitoreo de Instituciones de Seguros Criterios de Evaluación</vt:lpstr>
      <vt:lpstr>Monitoreo de Instituciones de Seguros Pruebas Relevantes e Indicadores</vt:lpstr>
      <vt:lpstr>Monitoreo de Instituciones de Seguros Pruebas Relevantes  e Indicadores</vt:lpstr>
      <vt:lpstr>Monitoreo de Instituciones de Seguros Opinión de Vigilancia</vt:lpstr>
      <vt:lpstr>Monitoreo de Instituciones de Seguros Opinión de Vigilancia</vt:lpstr>
      <vt:lpstr>Monitoreo de Instituciones de Seguros Opinión de Vigilancia</vt:lpstr>
      <vt:lpstr>Monitoreo de Instituciones de Seguros Opinión de Inspección</vt:lpstr>
      <vt:lpstr>Monitoreo de Instituciones de Seguros Opinión de Inspección</vt:lpstr>
      <vt:lpstr>Monitoreo de Instituciones de Seguros Opinión de Terceros</vt:lpstr>
      <vt:lpstr>Monitoreo de Instituciones de Seguros Opinión de Terceros</vt:lpstr>
      <vt:lpstr>Monitoreo de Instituciones de Seguros Inteligencia de Mercado</vt:lpstr>
      <vt:lpstr>Monitoreo de Instituciones de Seguros Inteligencia de Mercado</vt:lpstr>
      <vt:lpstr>Monitoreo de Instituciones de Seguros Ejes centrales</vt:lpstr>
      <vt:lpstr>Monitoreo de Instituciones de Seguros Etapas Regulatorias</vt:lpstr>
      <vt:lpstr>Monitoreo de Instituciones de Seguros Ejes centrales</vt:lpstr>
      <vt:lpstr>Monitoreo de Instituciones de Seguros Acciones Regulatorias</vt:lpstr>
      <vt:lpstr>Presentación de PowerPoint</vt:lpstr>
      <vt:lpstr> Monitoreo de Mercado Monitoreo del sector asegurador</vt:lpstr>
      <vt:lpstr> Monitoreo de Mercado Monitoreo del sector asegurador</vt:lpstr>
      <vt:lpstr> Monitoreo de Mercado Monitoreo del sector asegurador</vt:lpstr>
      <vt:lpstr> Monitoreo de Mercado Monitoreo del sector asegurador</vt:lpstr>
      <vt:lpstr> Monitoreo de Mercado Monitoreo del sector asegurador</vt:lpstr>
      <vt:lpstr> Monitoreo de Mercado Monitoreo del sector asegurador</vt:lpstr>
      <vt:lpstr> Monitoreo de Mercado Monitoreo del sector asegurador</vt:lpstr>
      <vt:lpstr> Monitoreo de Mercado Monitoreo del sector asegurador</vt:lpstr>
      <vt:lpstr> Monitoreo de Mercado Monitoreo del sector asegurador</vt:lpstr>
      <vt:lpstr> Monitoreo de Mercado Monitoreo del sector asegurador</vt:lpstr>
      <vt:lpstr> Monitoreo de Mercado Monitoreo del sector asegurador</vt:lpstr>
      <vt:lpstr> Monitoreo de Mercado Monitoreo del sector asegurador</vt:lpstr>
      <vt:lpstr> Monitoreo de Mercado Monitoreo del sector asegurador</vt:lpstr>
      <vt:lpstr> Monitoreo de Mercado Monitoreo del sector asegurador</vt:lpstr>
      <vt:lpstr> Monitoreo de Mercado Monitoreo del sector asegurador</vt:lpstr>
      <vt:lpstr>Presentación de PowerPoint</vt:lpstr>
      <vt:lpstr>Presentación de PowerPoint</vt:lpstr>
      <vt:lpstr>Presentación de PowerPoint</vt:lpstr>
      <vt:lpstr>Presentación de PowerPoint</vt:lpstr>
      <vt:lpstr>Presentación de PowerPoint</vt:lpstr>
      <vt:lpstr>Presentación de PowerPoint</vt:lpstr>
      <vt:lpstr> Monitoreo de Mercado Información Pública para los usuarios</vt:lpstr>
      <vt:lpstr>ASSAL 2013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Aguilera</dc:creator>
  <cp:lastModifiedBy>HECTOR ROMERO GATICA</cp:lastModifiedBy>
  <cp:revision>342</cp:revision>
  <dcterms:created xsi:type="dcterms:W3CDTF">2013-06-19T16:29:10Z</dcterms:created>
  <dcterms:modified xsi:type="dcterms:W3CDTF">2013-09-19T18:39:43Z</dcterms:modified>
</cp:coreProperties>
</file>