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9" r:id="rId3"/>
    <p:sldId id="262" r:id="rId4"/>
    <p:sldId id="263" r:id="rId5"/>
    <p:sldId id="265" r:id="rId6"/>
    <p:sldId id="266" r:id="rId7"/>
    <p:sldId id="273" r:id="rId8"/>
    <p:sldId id="267" r:id="rId9"/>
    <p:sldId id="281" r:id="rId10"/>
    <p:sldId id="268" r:id="rId11"/>
    <p:sldId id="269" r:id="rId12"/>
    <p:sldId id="270" r:id="rId13"/>
    <p:sldId id="274" r:id="rId14"/>
    <p:sldId id="279" r:id="rId15"/>
    <p:sldId id="276" r:id="rId16"/>
    <p:sldId id="277" r:id="rId17"/>
    <p:sldId id="278" r:id="rId18"/>
    <p:sldId id="275" r:id="rId19"/>
    <p:sldId id="280" r:id="rId20"/>
    <p:sldId id="260" r:id="rId21"/>
    <p:sldId id="261" r:id="rId22"/>
  </p:sldIdLst>
  <p:sldSz cx="9144000" cy="6858000" type="screen4x3"/>
  <p:notesSz cx="6858000" cy="9144000"/>
  <p:embeddedFontLst>
    <p:embeddedFont>
      <p:font typeface="Chiller" pitchFamily="82" charset="0"/>
      <p:regular r:id="rId25"/>
    </p:embeddedFont>
    <p:embeddedFont>
      <p:font typeface="SwissReSans" pitchFamily="34" charset="0"/>
      <p:regular r:id="rId26"/>
      <p:bold r:id="rId27"/>
      <p:italic r:id="rId28"/>
      <p:boldItalic r:id="rId29"/>
    </p:embeddedFont>
    <p:embeddedFont>
      <p:font typeface="SwissReSans Light" pitchFamily="34" charset="0"/>
      <p:regular r:id="rId30"/>
      <p:bold r:id="rId31"/>
      <p:italic r:id="rId32"/>
      <p:boldItalic r:id="rId33"/>
    </p:embeddedFont>
  </p:embeddedFontLst>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9" autoAdjust="0"/>
  </p:normalViewPr>
  <p:slideViewPr>
    <p:cSldViewPr showGuides="1">
      <p:cViewPr varScale="1">
        <p:scale>
          <a:sx n="98" d="100"/>
          <a:sy n="98" d="100"/>
        </p:scale>
        <p:origin x="-1368" y="-102"/>
      </p:cViewPr>
      <p:guideLst>
        <p:guide orient="horz" pos="164"/>
        <p:guide orient="horz" pos="845"/>
        <p:guide orient="horz" pos="1026"/>
        <p:guide orient="horz" pos="4110"/>
        <p:guide pos="476"/>
        <p:guide pos="4286"/>
        <p:guide pos="5420"/>
      </p:guideLst>
    </p:cSldViewPr>
  </p:slideViewPr>
  <p:notesTextViewPr>
    <p:cViewPr>
      <p:scale>
        <a:sx n="100" d="100"/>
        <a:sy n="100" d="100"/>
      </p:scale>
      <p:origin x="0" y="0"/>
    </p:cViewPr>
  </p:notesTextViewPr>
  <p:notesViewPr>
    <p:cSldViewPr showGuides="1">
      <p:cViewPr varScale="1">
        <p:scale>
          <a:sx n="97" d="100"/>
          <a:sy n="97" d="100"/>
        </p:scale>
        <p:origin x="-35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17/09/2013</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476427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17.09.2013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46578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La</a:t>
            </a:r>
            <a:r>
              <a:rPr lang="es-ES_tradnl" baseline="0" dirty="0" smtClean="0"/>
              <a:t> idea en este </a:t>
            </a:r>
            <a:r>
              <a:rPr lang="es-ES_tradnl" baseline="0" dirty="0" err="1" smtClean="0"/>
              <a:t>slide</a:t>
            </a:r>
            <a:r>
              <a:rPr lang="es-ES_tradnl" baseline="0" dirty="0" smtClean="0"/>
              <a:t> es mostrar que la región es muy heterogénea en tipos de riesgos, regulaciones, leyes, composición del mercado asegurador, desarrollo estadístico-actuarial. Estas diferencias hacen que la información que se produce en cada país sea muy diferente tanto en calidad como en cantidad.</a:t>
            </a:r>
            <a:endParaRPr lang="es-ES_tradnl"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a:t>
            </a:fld>
            <a:endParaRPr lang="en-GB" dirty="0"/>
          </a:p>
        </p:txBody>
      </p:sp>
    </p:spTree>
    <p:extLst>
      <p:ext uri="{BB962C8B-B14F-4D97-AF65-F5344CB8AC3E}">
        <p14:creationId xmlns:p14="http://schemas.microsoft.com/office/powerpoint/2010/main" val="2116374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oAutofit/>
          </a:bodyPr>
          <a:lstStyle>
            <a:lvl1pPr algn="l">
              <a:lnSpc>
                <a:spcPct val="80000"/>
              </a:lnSpc>
              <a:defRPr sz="4800">
                <a:solidFill>
                  <a:srgbClr val="FFFFFF"/>
                </a:solidFill>
                <a:latin typeface="SwissReSans Light" pitchFamily="34" charset="0"/>
              </a:defRPr>
            </a:lvl1pPr>
          </a:lstStyle>
          <a:p>
            <a:r>
              <a:rPr lang="es-ES_tradnl" smtClean="0"/>
              <a:t>Click to edit Master title style</a:t>
            </a:r>
            <a:endParaRPr lang="es-ES_tradnl" dirty="0"/>
          </a:p>
        </p:txBody>
      </p:sp>
      <p:sp>
        <p:nvSpPr>
          <p:cNvPr id="3" name="Subtitle 2"/>
          <p:cNvSpPr>
            <a:spLocks noGrp="1"/>
          </p:cNvSpPr>
          <p:nvPr>
            <p:ph type="subTitle" idx="1"/>
          </p:nvPr>
        </p:nvSpPr>
        <p:spPr bwMode="black">
          <a:xfrm>
            <a:off x="755650" y="2883662"/>
            <a:ext cx="6048375" cy="863600"/>
          </a:xfrm>
        </p:spPr>
        <p:txBody>
          <a:bodyPr/>
          <a:lstStyle>
            <a:lvl1pPr marL="0" indent="0" algn="l">
              <a:lnSpc>
                <a:spcPct val="100000"/>
              </a:lnSpc>
              <a:spcBef>
                <a:spcPts val="120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pic>
        <p:nvPicPr>
          <p:cNvPr id="4" name="Picture 3"/>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11" name="Slide Number Placeholder 10"/>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5" name="Title 4"/>
          <p:cNvSpPr>
            <a:spLocks noGrp="1"/>
          </p:cNvSpPr>
          <p:nvPr>
            <p:ph type="title"/>
          </p:nvPr>
        </p:nvSpPr>
        <p:spPr/>
        <p:txBody>
          <a:bodyPr/>
          <a:lstStyle/>
          <a:p>
            <a:r>
              <a:rPr lang="es-ES_tradnl" smtClean="0"/>
              <a:t>Click to edit Master title style</a:t>
            </a:r>
            <a:endParaRPr lang="es-ES_tradnl"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solidFill>
          <a:srgbClr val="D1DCD6"/>
        </a:solidFill>
        <a:effectLst/>
      </p:bgPr>
    </p:bg>
    <p:spTree>
      <p:nvGrpSpPr>
        <p:cNvPr id="1" name=""/>
        <p:cNvGrpSpPr/>
        <p:nvPr/>
      </p:nvGrpSpPr>
      <p:grpSpPr>
        <a:xfrm>
          <a:off x="0" y="0"/>
          <a:ext cx="0" cy="0"/>
          <a:chOff x="0" y="0"/>
          <a:chExt cx="0" cy="0"/>
        </a:xfrm>
      </p:grpSpPr>
      <p:pic>
        <p:nvPicPr>
          <p:cNvPr id="3" name="Picture 2"/>
          <p:cNvPicPr>
            <a:picLocks/>
          </p:cNvPicPr>
          <p:nvPr userDrawn="1">
            <p:custDataLst>
              <p:tags r:id="rId2"/>
            </p:custDataLst>
          </p:nvPr>
        </p:nvPicPr>
        <p:blipFill>
          <a:blip r:embed="rId7">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755651" y="1628800"/>
            <a:ext cx="6048375" cy="1181862"/>
          </a:xfrm>
        </p:spPr>
        <p:txBody>
          <a:bodyPr vert="horz" lIns="0" tIns="0" rIns="0" bIns="0" rtlCol="0" anchor="b"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s-ES_tradnl" smtClean="0"/>
              <a:t>Click to edit Master title style</a:t>
            </a:r>
            <a:endParaRPr lang="es-ES_tradnl" dirty="0"/>
          </a:p>
        </p:txBody>
      </p:sp>
      <p:sp>
        <p:nvSpPr>
          <p:cNvPr id="11" name="Classification"/>
          <p:cNvSpPr txBox="1">
            <a:spLocks noChangeArrowheads="1"/>
          </p:cNvSpPr>
          <p:nvPr userDrawn="1">
            <p:custDataLst>
              <p:tags r:id="rId3"/>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solidFill>
                <a:srgbClr val="FFFFFF"/>
              </a:solidFill>
              <a:latin typeface="SwissReSans" pitchFamily="34" charset="0"/>
            </a:endParaRPr>
          </a:p>
        </p:txBody>
      </p:sp>
      <p:sp>
        <p:nvSpPr>
          <p:cNvPr id="12" name="TextBox 11"/>
          <p:cNvSpPr txBox="1">
            <a:spLocks/>
          </p:cNvSpPr>
          <p:nvPr userDrawn="1">
            <p:custDataLst>
              <p:tags r:id="rId4"/>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pt-BR" sz="1000" b="0" kern="1200" smtClean="0">
                <a:solidFill>
                  <a:srgbClr val="FFFFFF"/>
                </a:solidFill>
                <a:latin typeface="SwissReSans" pitchFamily="34" charset="0"/>
                <a:ea typeface="+mn-ea"/>
                <a:cs typeface="+mn-cs"/>
              </a:rPr>
              <a:t>Seminario Regional de Expertos OCDE-ASSA | Montevideo, Uruguay | 2013</a:t>
            </a:r>
            <a:endParaRPr lang="es-ES_tradnl" sz="1000" b="0" kern="1200" dirty="0">
              <a:solidFill>
                <a:srgbClr val="FFFFFF"/>
              </a:solidFill>
              <a:latin typeface="SwissReSans" pitchFamily="34" charset="0"/>
              <a:ea typeface="+mn-ea"/>
              <a:cs typeface="+mn-cs"/>
            </a:endParaRPr>
          </a:p>
        </p:txBody>
      </p:sp>
      <p:sp>
        <p:nvSpPr>
          <p:cNvPr id="13" name="Slide Number Placeholder 12"/>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10" name="Text Placeholder 9"/>
          <p:cNvSpPr>
            <a:spLocks noGrp="1"/>
          </p:cNvSpPr>
          <p:nvPr>
            <p:ph type="body" sz="quarter" idx="12"/>
          </p:nvPr>
        </p:nvSpPr>
        <p:spPr>
          <a:xfrm>
            <a:off x="755651" y="2883687"/>
            <a:ext cx="6048375" cy="863600"/>
          </a:xfrm>
        </p:spPr>
        <p:txBody>
          <a:bodyPr/>
          <a:lstStyle>
            <a:lvl1pPr>
              <a:defRPr sz="18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a:p>
        </p:txBody>
      </p:sp>
      <p:pic>
        <p:nvPicPr>
          <p:cNvPr id="4" name="Picture 3"/>
          <p:cNvPicPr>
            <a:picLocks noChangeAspect="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755650" y="1628775"/>
            <a:ext cx="3816350"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a:p>
        </p:txBody>
      </p:sp>
      <p:sp>
        <p:nvSpPr>
          <p:cNvPr id="4" name="Content Placeholder 3"/>
          <p:cNvSpPr>
            <a:spLocks noGrp="1"/>
          </p:cNvSpPr>
          <p:nvPr>
            <p:ph sz="half" idx="2"/>
          </p:nvPr>
        </p:nvSpPr>
        <p:spPr bwMode="black">
          <a:xfrm>
            <a:off x="4786314" y="1628775"/>
            <a:ext cx="3817936"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a:p>
        </p:txBody>
      </p:sp>
      <p:sp>
        <p:nvSpPr>
          <p:cNvPr id="7" name="Slide Number Placeholder 6"/>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6" name="Title 5"/>
          <p:cNvSpPr>
            <a:spLocks noGrp="1"/>
          </p:cNvSpPr>
          <p:nvPr>
            <p:ph type="title"/>
          </p:nvPr>
        </p:nvSpPr>
        <p:spPr/>
        <p:txBody>
          <a:bodyPr/>
          <a:lstStyle/>
          <a:p>
            <a:r>
              <a:rPr lang="es-ES_tradnl" smtClean="0"/>
              <a:t>Click to edit Master title style</a:t>
            </a:r>
            <a:endParaRPr lang="es-ES_tradnl"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
        <p:nvSpPr>
          <p:cNvPr id="4" name="Title 3"/>
          <p:cNvSpPr>
            <a:spLocks noGrp="1"/>
          </p:cNvSpPr>
          <p:nvPr>
            <p:ph type="title"/>
          </p:nvPr>
        </p:nvSpPr>
        <p:spPr/>
        <p:txBody>
          <a:bodyPr/>
          <a:lstStyle/>
          <a:p>
            <a:r>
              <a:rPr lang="es-ES_tradnl" smtClean="0"/>
              <a:t>Click to edit Master title style</a:t>
            </a:r>
            <a:endParaRPr lang="es-ES_tradnl"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black"/>
        <p:txBody>
          <a:bodyPr/>
          <a:lstStyle/>
          <a:p>
            <a:fld id="{8E9F59B9-8094-4618-B073-21DD649DF751}" type="slidenum">
              <a:rPr lang="es-ES_tradnl" smtClean="0"/>
              <a:pPr/>
              <a:t>‹#›</a:t>
            </a:fld>
            <a:endParaRPr lang="es-ES_tradnl"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sp>
        <p:nvSpPr>
          <p:cNvPr id="7" name="Slide Number Placeholder 6"/>
          <p:cNvSpPr>
            <a:spLocks noGrp="1"/>
          </p:cNvSpPr>
          <p:nvPr>
            <p:ph type="sldNum" sz="quarter" idx="11"/>
          </p:nvPr>
        </p:nvSpPr>
        <p:spPr/>
        <p:txBody>
          <a:bodyPr/>
          <a:lstStyle/>
          <a:p>
            <a:fld id="{8E9F59B9-8094-4618-B073-21DD649DF751}" type="slidenum">
              <a:rPr lang="es-ES_tradnl" smtClean="0"/>
              <a:pPr/>
              <a:t>‹#›</a:t>
            </a:fld>
            <a:endParaRPr lang="es-ES_tradnl" dirty="0"/>
          </a:p>
        </p:txBody>
      </p:sp>
      <p:sp>
        <p:nvSpPr>
          <p:cNvPr id="9" name="Footer"/>
          <p:cNvSpPr txBox="1">
            <a:spLocks/>
          </p:cNvSpPr>
          <p:nvPr userDrawn="1">
            <p:custDataLst>
              <p:tags r:id="rId3"/>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pt-BR" sz="1000" b="0" kern="1200" smtClean="0">
                <a:solidFill>
                  <a:srgbClr val="FFFFFF"/>
                </a:solidFill>
                <a:latin typeface="SwissReSans" pitchFamily="34" charset="0"/>
                <a:ea typeface="+mn-ea"/>
                <a:cs typeface="+mn-cs"/>
              </a:rPr>
              <a:t>Seminario Regional de Expertos OCDE-ASSA | Montevideo, Uruguay | 2013</a:t>
            </a:r>
            <a:endParaRPr lang="es-ES_tradnl" sz="1000" b="0" kern="1200" dirty="0">
              <a:solidFill>
                <a:srgbClr val="FFFFFF"/>
              </a:solidFill>
              <a:latin typeface="SwissReSans" pitchFamily="34" charset="0"/>
              <a:ea typeface="+mn-ea"/>
              <a:cs typeface="+mn-cs"/>
            </a:endParaRPr>
          </a:p>
        </p:txBody>
      </p:sp>
      <p:pic>
        <p:nvPicPr>
          <p:cNvPr id="2" name="Picture 1"/>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chor="t" anchorCtr="0">
            <a:noAutofit/>
          </a:bodyPr>
          <a:lstStyle>
            <a:lvl1pPr algn="l">
              <a:lnSpc>
                <a:spcPct val="80000"/>
              </a:lnSpc>
              <a:defRPr sz="4800">
                <a:solidFill>
                  <a:srgbClr val="FFFFFF"/>
                </a:solidFill>
                <a:latin typeface="SwissReSans Light" pitchFamily="34" charset="0"/>
              </a:defRPr>
            </a:lvl1pPr>
          </a:lstStyle>
          <a:p>
            <a:r>
              <a:rPr lang="es-ES_tradnl" smtClean="0"/>
              <a:t>Click to edit Master title style</a:t>
            </a:r>
            <a:endParaRPr lang="es-ES_tradnl"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pic>
        <p:nvPicPr>
          <p:cNvPr id="3" name="Picture 2"/>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ooterBand_BW"/>
          <p:cNvSpPr>
            <a:spLocks/>
          </p:cNvSpPr>
          <p:nvPr>
            <p:custDataLst>
              <p:tags r:id="rId10"/>
            </p:custDataLst>
          </p:nvPr>
        </p:nvSpPr>
        <p:spPr>
          <a:xfrm>
            <a:off x="0" y="6237288"/>
            <a:ext cx="9144000" cy="427037"/>
          </a:xfrm>
          <a:prstGeom prst="rect">
            <a:avLst/>
          </a:prstGeom>
          <a:solidFill>
            <a:srgbClr val="D0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Picture 3"/>
          <p:cNvPicPr>
            <a:picLocks/>
          </p:cNvPicPr>
          <p:nvPr userDrawn="1">
            <p:custDataLst>
              <p:tags r:id="rId11"/>
            </p:custDataLst>
          </p:nvPr>
        </p:nvPicPr>
        <p:blipFill>
          <a:blip r:embed="rId16">
            <a:extLst>
              <a:ext uri="{28A0092B-C50C-407E-A947-70E740481C1C}">
                <a14:useLocalDpi xmlns:a14="http://schemas.microsoft.com/office/drawing/2010/main" val="0"/>
              </a:ext>
            </a:extLst>
          </a:blip>
          <a:stretch>
            <a:fillRect/>
          </a:stretch>
        </p:blipFill>
        <p:spPr bwMode="hidden">
          <a:xfrm>
            <a:off x="0" y="6237288"/>
            <a:ext cx="9144000" cy="427038"/>
          </a:xfrm>
          <a:prstGeom prst="rect">
            <a:avLst/>
          </a:prstGeom>
        </p:spPr>
      </p:pic>
      <p:sp>
        <p:nvSpPr>
          <p:cNvPr id="2" name="Title Placeholder 1"/>
          <p:cNvSpPr>
            <a:spLocks noGrp="1"/>
          </p:cNvSpPr>
          <p:nvPr>
            <p:ph type="title"/>
          </p:nvPr>
        </p:nvSpPr>
        <p:spPr bwMode="black">
          <a:xfrm>
            <a:off x="755651" y="476251"/>
            <a:ext cx="5832475" cy="865187"/>
          </a:xfrm>
          <a:prstGeom prst="rect">
            <a:avLst/>
          </a:prstGeom>
        </p:spPr>
        <p:txBody>
          <a:bodyPr vert="horz" lIns="0" tIns="0" rIns="0" bIns="0" rtlCol="0" anchor="b" anchorCtr="0">
            <a:noAutofit/>
          </a:bodyPr>
          <a:lstStyle/>
          <a:p>
            <a:r>
              <a:rPr lang="es-ES_tradnl" smtClean="0"/>
              <a:t>Click to edit Master title style</a:t>
            </a:r>
            <a:endParaRPr lang="es-ES_tradnl" dirty="0"/>
          </a:p>
        </p:txBody>
      </p:sp>
      <p:sp>
        <p:nvSpPr>
          <p:cNvPr id="3" name="Text Placeholder 2"/>
          <p:cNvSpPr>
            <a:spLocks noGrp="1"/>
          </p:cNvSpPr>
          <p:nvPr>
            <p:ph type="body" idx="1"/>
          </p:nvPr>
        </p:nvSpPr>
        <p:spPr bwMode="black">
          <a:xfrm>
            <a:off x="755650" y="1628775"/>
            <a:ext cx="7848600" cy="4321175"/>
          </a:xfrm>
          <a:prstGeom prst="rect">
            <a:avLst/>
          </a:prstGeom>
        </p:spPr>
        <p:txBody>
          <a:bodyPr vert="horz" lIns="0" tIns="0" rIns="0" bIns="0" rtlCol="0">
            <a:no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dirty="0"/>
          </a:p>
        </p:txBody>
      </p:sp>
      <p:sp>
        <p:nvSpPr>
          <p:cNvPr id="6" name="Slide Number Placeholder 5"/>
          <p:cNvSpPr>
            <a:spLocks noGrp="1"/>
          </p:cNvSpPr>
          <p:nvPr>
            <p:ph type="sldNum" sz="quarter" idx="4"/>
            <p:custDataLst>
              <p:tags r:id="rId12"/>
            </p:custDataLst>
          </p:nvPr>
        </p:nvSpPr>
        <p:spPr bwMode="black">
          <a:xfrm>
            <a:off x="6804026" y="6342062"/>
            <a:ext cx="185737" cy="182562"/>
          </a:xfrm>
          <a:prstGeom prst="rect">
            <a:avLst/>
          </a:prstGeom>
        </p:spPr>
        <p:txBody>
          <a:bodyPr vert="horz" wrap="none" lIns="0" tIns="0" rIns="0" bIns="0" rtlCol="0" anchor="b" anchorCtr="0"/>
          <a:lstStyle>
            <a:lvl1pPr algn="l">
              <a:defRPr sz="1200" b="1">
                <a:solidFill>
                  <a:srgbClr val="FFFFFF"/>
                </a:solidFill>
                <a:latin typeface="SwissReSans" pitchFamily="34" charset="0"/>
              </a:defRPr>
            </a:lvl1pPr>
          </a:lstStyle>
          <a:p>
            <a:fld id="{8E9F59B9-8094-4618-B073-21DD649DF751}" type="slidenum">
              <a:rPr lang="es-ES_tradnl" smtClean="0"/>
              <a:pPr/>
              <a:t>‹#›</a:t>
            </a:fld>
            <a:endParaRPr lang="es-ES_tradnl" dirty="0"/>
          </a:p>
        </p:txBody>
      </p:sp>
      <p:sp>
        <p:nvSpPr>
          <p:cNvPr id="10" name="Classification"/>
          <p:cNvSpPr txBox="1">
            <a:spLocks noChangeArrowheads="1"/>
          </p:cNvSpPr>
          <p:nvPr>
            <p:custDataLst>
              <p:tags r:id="rId13"/>
            </p:custDataLst>
          </p:nvPr>
        </p:nvSpPr>
        <p:spPr bwMode="black">
          <a:xfrm>
            <a:off x="755650" y="260350"/>
            <a:ext cx="5832475" cy="139700"/>
          </a:xfrm>
          <a:prstGeom prst="rect">
            <a:avLst/>
          </a:prstGeom>
          <a:noFill/>
          <a:ln w="9525" algn="ctr">
            <a:noFill/>
            <a:miter lim="800000"/>
            <a:headEnd/>
            <a:tailEnd/>
          </a:ln>
          <a:effectLst/>
        </p:spPr>
        <p:txBody>
          <a:bodyPr wrap="square" lIns="0" tIns="0" rIns="0" bIns="0" anchor="t"/>
          <a:lstStyle/>
          <a:p>
            <a:pPr>
              <a:buClrTx/>
              <a:buSzTx/>
              <a:buFontTx/>
              <a:buNone/>
            </a:pPr>
            <a:endParaRPr lang="es-ES_tradnl" sz="900" b="0" dirty="0">
              <a:latin typeface="SwissReSans" pitchFamily="34" charset="0"/>
            </a:endParaRPr>
          </a:p>
        </p:txBody>
      </p:sp>
      <p:sp>
        <p:nvSpPr>
          <p:cNvPr id="9" name="Footer"/>
          <p:cNvSpPr txBox="1">
            <a:spLocks/>
          </p:cNvSpPr>
          <p:nvPr>
            <p:custDataLst>
              <p:tags r:id="rId14"/>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pt-BR" sz="1000" b="0" kern="1200" smtClean="0">
                <a:solidFill>
                  <a:srgbClr val="FFFFFF"/>
                </a:solidFill>
                <a:latin typeface="SwissReSans" pitchFamily="34" charset="0"/>
                <a:ea typeface="+mn-ea"/>
                <a:cs typeface="+mn-cs"/>
              </a:rPr>
              <a:t>Seminario Regional de Expertos OCDE-ASSA | Montevideo, Uruguay | 2013</a:t>
            </a:r>
            <a:endParaRPr lang="es-ES_tradnl" sz="1000" b="0" kern="1200" dirty="0">
              <a:solidFill>
                <a:srgbClr val="FFFFFF"/>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s-ES_tradnl"/>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s-ES_tradnl" dirty="0"/>
          </a:p>
        </p:txBody>
      </p:sp>
      <p:pic>
        <p:nvPicPr>
          <p:cNvPr id="5" name="Picture 4"/>
          <p:cNvPicPr>
            <a:picLocks noChangeAspect="1"/>
          </p:cNvPicPr>
          <p:nvPr userDrawn="1">
            <p:custDataLst>
              <p:tags r:id="rId15"/>
            </p:custDataLst>
          </p:nvPr>
        </p:nvPicPr>
        <p:blipFill>
          <a:blip r:embed="rId17" cstate="print">
            <a:extLst>
              <a:ext uri="{28A0092B-C50C-407E-A947-70E740481C1C}">
                <a14:useLocalDpi xmlns:a14="http://schemas.microsoft.com/office/drawing/2010/main" val="0"/>
              </a:ext>
            </a:extLst>
          </a:blip>
          <a:stretch>
            <a:fillRect/>
          </a:stretch>
        </p:blipFill>
        <p:spPr bwMode="gray">
          <a:xfrm>
            <a:off x="6804025" y="260350"/>
            <a:ext cx="1000125" cy="5810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26.jpg"/><Relationship Id="rId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p:cNvPicPr>
          <p:nvPr>
            <p:ph type="pic" sz="quarter" idx="12"/>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gray"/>
      </p:pic>
      <p:sp>
        <p:nvSpPr>
          <p:cNvPr id="3" name="Title 2"/>
          <p:cNvSpPr>
            <a:spLocks noGrp="1"/>
          </p:cNvSpPr>
          <p:nvPr>
            <p:ph type="ctrTitle"/>
          </p:nvPr>
        </p:nvSpPr>
        <p:spPr>
          <a:xfrm>
            <a:off x="755650" y="1886577"/>
            <a:ext cx="6048375" cy="1181862"/>
          </a:xfrm>
        </p:spPr>
        <p:txBody>
          <a:bodyPr/>
          <a:lstStyle/>
          <a:p>
            <a:r>
              <a:rPr lang="es-ES" dirty="0" smtClean="0"/>
              <a:t>La Información de Seguros en América Latina</a:t>
            </a:r>
            <a:endParaRPr lang="es-ES_tradnl" dirty="0"/>
          </a:p>
        </p:txBody>
      </p:sp>
      <p:sp>
        <p:nvSpPr>
          <p:cNvPr id="4" name="Subtitle 3"/>
          <p:cNvSpPr>
            <a:spLocks noGrp="1"/>
          </p:cNvSpPr>
          <p:nvPr>
            <p:ph type="subTitle" idx="1"/>
          </p:nvPr>
        </p:nvSpPr>
        <p:spPr>
          <a:xfrm>
            <a:off x="755650" y="3141464"/>
            <a:ext cx="6048375" cy="863600"/>
          </a:xfrm>
        </p:spPr>
        <p:txBody>
          <a:bodyPr/>
          <a:lstStyle/>
          <a:p>
            <a:r>
              <a:rPr lang="pt-BR" dirty="0" err="1" smtClean="0"/>
              <a:t>Seminario</a:t>
            </a:r>
            <a:r>
              <a:rPr lang="pt-BR" dirty="0" smtClean="0"/>
              <a:t> Regional de Expertos OCDE-ASSA, Montevideo, </a:t>
            </a:r>
            <a:r>
              <a:rPr lang="pt-BR" dirty="0" err="1" smtClean="0"/>
              <a:t>Uruguay</a:t>
            </a:r>
            <a:r>
              <a:rPr lang="pt-BR" dirty="0" smtClean="0"/>
              <a:t>, 2013</a:t>
            </a:r>
            <a:endParaRPr lang="es-ES_tradnl" dirty="0"/>
          </a:p>
        </p:txBody>
      </p:sp>
      <p:pic>
        <p:nvPicPr>
          <p:cNvPr id="9" name="Picture 8"/>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pic>
        <p:nvPicPr>
          <p:cNvPr id="10" name="Picture 9"/>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664325" y="5888038"/>
            <a:ext cx="779463" cy="7794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39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_tradnl" dirty="0" smtClean="0"/>
              <a:t>Nuevas tendencias</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10</a:t>
            </a:fld>
            <a:endParaRPr lang="es-ES_tradnl" dirty="0"/>
          </a:p>
        </p:txBody>
      </p:sp>
      <p:sp>
        <p:nvSpPr>
          <p:cNvPr id="4" name="Text Placeholder 3"/>
          <p:cNvSpPr>
            <a:spLocks noGrp="1"/>
          </p:cNvSpPr>
          <p:nvPr>
            <p:ph type="body" sz="quarter" idx="12"/>
          </p:nvPr>
        </p:nvSpPr>
        <p:spPr/>
        <p:txBody>
          <a:bodyPr/>
          <a:lstStyle/>
          <a:p>
            <a:r>
              <a:rPr lang="es-ES_tradnl" dirty="0" smtClean="0"/>
              <a:t>El futuro de la información</a:t>
            </a:r>
            <a:endParaRPr lang="es-ES_tradnl" dirty="0"/>
          </a:p>
        </p:txBody>
      </p:sp>
    </p:spTree>
    <p:extLst>
      <p:ext uri="{BB962C8B-B14F-4D97-AF65-F5344CB8AC3E}">
        <p14:creationId xmlns:p14="http://schemas.microsoft.com/office/powerpoint/2010/main" val="170956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Las nuevas regulaciones traerán una revolución en la información de seguros:</a:t>
            </a:r>
          </a:p>
          <a:p>
            <a:pPr lvl="1"/>
            <a:r>
              <a:rPr lang="es-ES_tradnl" dirty="0" smtClean="0"/>
              <a:t>Colombia: la regulación para riesgos catastróficos requerirá del uso de un modelo, con lo cual se espera que las compañías necesitan implementar nuevos sistemas de información y mejorar la calidad de esta.</a:t>
            </a:r>
          </a:p>
          <a:p>
            <a:pPr lvl="1"/>
            <a:r>
              <a:rPr lang="es-ES_tradnl" dirty="0" smtClean="0"/>
              <a:t>México: la nueva regulación de solvencia basada en riesgos tiene como fundamento la disponibilidad de información con alto nivel de detalle para poder calibrar y utilizar los modelos propuestos.</a:t>
            </a:r>
          </a:p>
          <a:p>
            <a:pPr lvl="1"/>
            <a:r>
              <a:rPr lang="es-ES_tradnl" dirty="0" smtClean="0"/>
              <a:t>Otros países con cambios similares (en diferentes etapas de desarrollo) son Chile, Brasil, </a:t>
            </a:r>
            <a:r>
              <a:rPr lang="es-ES_tradnl" dirty="0" smtClean="0">
                <a:solidFill>
                  <a:srgbClr val="FF0000"/>
                </a:solidFill>
              </a:rPr>
              <a:t>Venezuela, Perú</a:t>
            </a:r>
            <a:r>
              <a:rPr lang="es-ES_tradnl" dirty="0" smtClean="0"/>
              <a:t>, entre otros.</a:t>
            </a:r>
          </a:p>
          <a:p>
            <a:r>
              <a:rPr lang="es-ES_tradnl" dirty="0" smtClean="0"/>
              <a:t>Los cambios en requerimientos de información pueden ser muy costosos en un principio, pero hemos observado que a largo plazo esta inversión rinde frutos.</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11</a:t>
            </a:fld>
            <a:endParaRPr lang="es-ES_tradnl" dirty="0"/>
          </a:p>
        </p:txBody>
      </p:sp>
      <p:sp>
        <p:nvSpPr>
          <p:cNvPr id="4" name="Title 3"/>
          <p:cNvSpPr>
            <a:spLocks noGrp="1"/>
          </p:cNvSpPr>
          <p:nvPr>
            <p:ph type="title"/>
          </p:nvPr>
        </p:nvSpPr>
        <p:spPr/>
        <p:txBody>
          <a:bodyPr/>
          <a:lstStyle/>
          <a:p>
            <a:r>
              <a:rPr lang="es-ES_tradnl" dirty="0" smtClean="0"/>
              <a:t>Nuevas regulaciones</a:t>
            </a:r>
            <a:endParaRPr lang="es-ES_tradnl" dirty="0"/>
          </a:p>
        </p:txBody>
      </p:sp>
    </p:spTree>
    <p:extLst>
      <p:ext uri="{BB962C8B-B14F-4D97-AF65-F5344CB8AC3E}">
        <p14:creationId xmlns:p14="http://schemas.microsoft.com/office/powerpoint/2010/main" val="368828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556792"/>
            <a:ext cx="7848600" cy="4321175"/>
          </a:xfrm>
        </p:spPr>
        <p:txBody>
          <a:bodyPr/>
          <a:lstStyle/>
          <a:p>
            <a:r>
              <a:rPr lang="es-ES_tradnl" dirty="0" smtClean="0"/>
              <a:t>En los últimos años ha habido un incremento constante de la frecuencia y severidad de eventos catastróficos.</a:t>
            </a:r>
          </a:p>
          <a:p>
            <a:endParaRPr lang="es-ES_tradnl" dirty="0"/>
          </a:p>
          <a:p>
            <a:endParaRPr lang="es-ES_tradnl" dirty="0" smtClean="0"/>
          </a:p>
          <a:p>
            <a:endParaRPr lang="es-ES_tradnl" dirty="0"/>
          </a:p>
          <a:p>
            <a:endParaRPr lang="es-ES_tradnl" dirty="0" smtClean="0"/>
          </a:p>
          <a:p>
            <a:endParaRPr lang="es-ES_tradnl" dirty="0"/>
          </a:p>
          <a:p>
            <a:endParaRPr lang="es-ES_tradnl" dirty="0" smtClean="0"/>
          </a:p>
          <a:p>
            <a:endParaRPr lang="es-ES_tradnl" dirty="0"/>
          </a:p>
          <a:p>
            <a:endParaRPr lang="es-ES_tradnl" dirty="0"/>
          </a:p>
          <a:p>
            <a:r>
              <a:rPr lang="es-ES_tradnl" dirty="0" smtClean="0"/>
              <a:t>Esta exposición representa un peligro cada vez mayor para las compañías de seguros, con lo cual su necesidad de evaluarlo y mitigarlo crece.</a:t>
            </a:r>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12</a:t>
            </a:fld>
            <a:endParaRPr lang="es-ES_tradnl" dirty="0"/>
          </a:p>
        </p:txBody>
      </p:sp>
      <p:sp>
        <p:nvSpPr>
          <p:cNvPr id="4" name="Title 3"/>
          <p:cNvSpPr>
            <a:spLocks noGrp="1"/>
          </p:cNvSpPr>
          <p:nvPr>
            <p:ph type="title"/>
          </p:nvPr>
        </p:nvSpPr>
        <p:spPr/>
        <p:txBody>
          <a:bodyPr/>
          <a:lstStyle/>
          <a:p>
            <a:r>
              <a:rPr lang="es-ES_tradnl" dirty="0" smtClean="0"/>
              <a:t>Detalle en la información catastrófica</a:t>
            </a:r>
            <a:endParaRPr lang="es-ES_trad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204864"/>
            <a:ext cx="448135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119" y="2204864"/>
            <a:ext cx="4611377" cy="333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7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El incremento en frecuencia y severidad de los desastres, aunado al mejoramiento de los sistemas computacionales, ha llevado al desarrollo de más y mejores modelos para la evaluación de riesgos catastróficos.</a:t>
            </a:r>
          </a:p>
          <a:p>
            <a:r>
              <a:rPr lang="es-ES_tradnl" dirty="0" smtClean="0"/>
              <a:t>La tendencia es a tener cada vez más (1) información detallada y (2) información completa y desagregada de toda la exposición catastrófica de las compañías de seguros.</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13</a:t>
            </a:fld>
            <a:endParaRPr lang="es-ES_tradnl" dirty="0"/>
          </a:p>
        </p:txBody>
      </p:sp>
      <p:sp>
        <p:nvSpPr>
          <p:cNvPr id="4" name="Title 3"/>
          <p:cNvSpPr>
            <a:spLocks noGrp="1"/>
          </p:cNvSpPr>
          <p:nvPr>
            <p:ph type="title"/>
          </p:nvPr>
        </p:nvSpPr>
        <p:spPr/>
        <p:txBody>
          <a:bodyPr/>
          <a:lstStyle/>
          <a:p>
            <a:r>
              <a:rPr lang="es-ES_tradnl" dirty="0" smtClean="0"/>
              <a:t>Detalle en la información catastrófica</a:t>
            </a:r>
            <a:endParaRPr lang="es-ES_trad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010" y="3212976"/>
            <a:ext cx="1334438" cy="31464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509988"/>
            <a:ext cx="2981339" cy="2727324"/>
          </a:xfrm>
          <a:prstGeom prst="rect">
            <a:avLst/>
          </a:prstGeom>
        </p:spPr>
      </p:pic>
      <p:sp>
        <p:nvSpPr>
          <p:cNvPr id="7" name="TextBox 6"/>
          <p:cNvSpPr txBox="1"/>
          <p:nvPr/>
        </p:nvSpPr>
        <p:spPr>
          <a:xfrm>
            <a:off x="3923928" y="3861048"/>
            <a:ext cx="3096344" cy="1754326"/>
          </a:xfrm>
          <a:prstGeom prst="rect">
            <a:avLst/>
          </a:prstGeom>
          <a:noFill/>
        </p:spPr>
        <p:txBody>
          <a:bodyPr wrap="square" rtlCol="0">
            <a:spAutoFit/>
          </a:bodyPr>
          <a:lstStyle/>
          <a:p>
            <a:r>
              <a:rPr lang="es-ES_tradnl" sz="1200" dirty="0" smtClean="0">
                <a:latin typeface="SwissReSans" pitchFamily="34" charset="0"/>
              </a:rPr>
              <a:t>- Estos son un par de ejemplos del detalle con el que los modelos pueden trabajar.</a:t>
            </a:r>
          </a:p>
          <a:p>
            <a:endParaRPr lang="es-ES_tradnl" sz="1200" dirty="0" smtClean="0">
              <a:latin typeface="SwissReSans" pitchFamily="34" charset="0"/>
            </a:endParaRPr>
          </a:p>
          <a:p>
            <a:r>
              <a:rPr lang="es-ES_tradnl" sz="1200" dirty="0" smtClean="0">
                <a:latin typeface="SwissReSans" pitchFamily="34" charset="0"/>
              </a:rPr>
              <a:t>- Cada punto representa una unidad de cálculo, con características de riesgo y resultados diferentes.</a:t>
            </a:r>
          </a:p>
          <a:p>
            <a:endParaRPr lang="es-ES_tradnl" sz="1200" dirty="0" smtClean="0">
              <a:latin typeface="SwissReSans" pitchFamily="34" charset="0"/>
            </a:endParaRPr>
          </a:p>
          <a:p>
            <a:r>
              <a:rPr lang="es-ES_tradnl" sz="1200" dirty="0" smtClean="0">
                <a:latin typeface="SwissReSans" pitchFamily="34" charset="0"/>
              </a:rPr>
              <a:t>- La tendencia es a tener modelos cada vez más detallados y granulares.</a:t>
            </a:r>
          </a:p>
        </p:txBody>
      </p:sp>
    </p:spTree>
    <p:extLst>
      <p:ext uri="{BB962C8B-B14F-4D97-AF65-F5344CB8AC3E}">
        <p14:creationId xmlns:p14="http://schemas.microsoft.com/office/powerpoint/2010/main" val="400241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360769"/>
            <a:ext cx="3600400" cy="4732527"/>
          </a:xfrm>
        </p:spPr>
      </p:pic>
      <p:sp>
        <p:nvSpPr>
          <p:cNvPr id="3" name="Slide Number Placeholder 2"/>
          <p:cNvSpPr>
            <a:spLocks noGrp="1"/>
          </p:cNvSpPr>
          <p:nvPr>
            <p:ph type="sldNum" sz="quarter" idx="11"/>
          </p:nvPr>
        </p:nvSpPr>
        <p:spPr/>
        <p:txBody>
          <a:bodyPr/>
          <a:lstStyle/>
          <a:p>
            <a:fld id="{8E9F59B9-8094-4618-B073-21DD649DF751}" type="slidenum">
              <a:rPr lang="es-ES_tradnl" smtClean="0"/>
              <a:pPr/>
              <a:t>14</a:t>
            </a:fld>
            <a:endParaRPr lang="es-ES_tradnl" dirty="0"/>
          </a:p>
        </p:txBody>
      </p:sp>
      <p:sp>
        <p:nvSpPr>
          <p:cNvPr id="4" name="Title 3"/>
          <p:cNvSpPr>
            <a:spLocks noGrp="1"/>
          </p:cNvSpPr>
          <p:nvPr>
            <p:ph type="title"/>
          </p:nvPr>
        </p:nvSpPr>
        <p:spPr/>
        <p:txBody>
          <a:bodyPr/>
          <a:lstStyle/>
          <a:p>
            <a:r>
              <a:rPr lang="es-ES_tradnl" dirty="0" smtClean="0"/>
              <a:t>Importancia del detalle</a:t>
            </a:r>
            <a:endParaRPr lang="es-ES_tradnl" dirty="0"/>
          </a:p>
        </p:txBody>
      </p:sp>
      <p:sp>
        <p:nvSpPr>
          <p:cNvPr id="6" name="TextBox 5"/>
          <p:cNvSpPr txBox="1"/>
          <p:nvPr/>
        </p:nvSpPr>
        <p:spPr>
          <a:xfrm>
            <a:off x="4572000" y="1761778"/>
            <a:ext cx="4104456" cy="3539430"/>
          </a:xfrm>
          <a:prstGeom prst="rect">
            <a:avLst/>
          </a:prstGeom>
          <a:noFill/>
        </p:spPr>
        <p:txBody>
          <a:bodyPr wrap="square" rtlCol="0">
            <a:spAutoFit/>
          </a:bodyPr>
          <a:lstStyle/>
          <a:p>
            <a:pPr marL="285750" indent="-285750">
              <a:buFont typeface="Arial" pitchFamily="34" charset="0"/>
              <a:buChar char="•"/>
            </a:pPr>
            <a:r>
              <a:rPr lang="es-ES_tradnl" sz="1600" dirty="0" smtClean="0">
                <a:latin typeface="SwissReSans" pitchFamily="34" charset="0"/>
              </a:rPr>
              <a:t>Dentro de un portafolio de una gran cantidad de riesgos, el detalle en la información permite evaluar de mejor manera cada uno de ellos.</a:t>
            </a:r>
          </a:p>
          <a:p>
            <a:pPr marL="285750" indent="-285750">
              <a:buFont typeface="Arial" pitchFamily="34" charset="0"/>
              <a:buChar char="•"/>
            </a:pPr>
            <a:endParaRPr lang="es-ES_tradnl" sz="1600" dirty="0">
              <a:latin typeface="SwissReSans" pitchFamily="34" charset="0"/>
            </a:endParaRPr>
          </a:p>
          <a:p>
            <a:pPr marL="285750" indent="-285750">
              <a:buFont typeface="Arial" pitchFamily="34" charset="0"/>
              <a:buChar char="•"/>
            </a:pPr>
            <a:r>
              <a:rPr lang="es-ES_tradnl" sz="1600" dirty="0" smtClean="0">
                <a:latin typeface="SwissReSans" pitchFamily="34" charset="0"/>
              </a:rPr>
              <a:t>Las casas en la imagen son definitivamente diferentes a una casa "promedio" dentro de una ciudad.</a:t>
            </a:r>
          </a:p>
          <a:p>
            <a:pPr marL="285750" indent="-285750">
              <a:buFont typeface="Arial" pitchFamily="34" charset="0"/>
              <a:buChar char="•"/>
            </a:pPr>
            <a:endParaRPr lang="es-ES_tradnl" sz="1600" dirty="0">
              <a:latin typeface="SwissReSans" pitchFamily="34" charset="0"/>
            </a:endParaRPr>
          </a:p>
          <a:p>
            <a:pPr marL="285750" indent="-285750">
              <a:buFont typeface="Arial" pitchFamily="34" charset="0"/>
              <a:buChar char="•"/>
            </a:pPr>
            <a:r>
              <a:rPr lang="es-ES_tradnl" sz="1600" dirty="0" smtClean="0">
                <a:latin typeface="SwissReSans" pitchFamily="34" charset="0"/>
              </a:rPr>
              <a:t>La tendencia es a analizar cada vez más el detalle, dejando a un lado los promedios y los supuestos. </a:t>
            </a:r>
          </a:p>
          <a:p>
            <a:pPr marL="285750" indent="-285750">
              <a:buFont typeface="Arial" pitchFamily="34" charset="0"/>
              <a:buChar char="•"/>
            </a:pPr>
            <a:endParaRPr lang="es-ES_tradnl" sz="1600" dirty="0">
              <a:latin typeface="SwissReSans" pitchFamily="34" charset="0"/>
            </a:endParaRPr>
          </a:p>
          <a:p>
            <a:pPr marL="285750" indent="-285750">
              <a:buFont typeface="Arial" pitchFamily="34" charset="0"/>
              <a:buChar char="•"/>
            </a:pPr>
            <a:r>
              <a:rPr lang="es-ES_tradnl" sz="1600" dirty="0" smtClean="0">
                <a:latin typeface="SwissReSans" pitchFamily="34" charset="0"/>
              </a:rPr>
              <a:t>Se le da un mayor valor a la precisión.</a:t>
            </a:r>
          </a:p>
        </p:txBody>
      </p:sp>
    </p:spTree>
    <p:extLst>
      <p:ext uri="{BB962C8B-B14F-4D97-AF65-F5344CB8AC3E}">
        <p14:creationId xmlns:p14="http://schemas.microsoft.com/office/powerpoint/2010/main" val="373838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Los seguros tienden cada vez más a la creación de productos no tradicionales.</a:t>
            </a:r>
          </a:p>
          <a:p>
            <a:r>
              <a:rPr lang="es-ES_tradnl" dirty="0" smtClean="0"/>
              <a:t>Con este tipo de productos se utiliza y produce información diferente a la que actualmente está acostumbrada el mercado asegurador:</a:t>
            </a:r>
          </a:p>
          <a:p>
            <a:pPr lvl="1"/>
            <a:r>
              <a:rPr lang="es-ES_tradnl" dirty="0" smtClean="0"/>
              <a:t>Paramétricos: se basan muchas veces en instrumentos de medición, índices o modelos. </a:t>
            </a:r>
          </a:p>
          <a:p>
            <a:pPr lvl="1"/>
            <a:r>
              <a:rPr lang="es-ES_tradnl" dirty="0" smtClean="0"/>
              <a:t>ILS (</a:t>
            </a:r>
            <a:r>
              <a:rPr lang="es-ES_tradnl" dirty="0" err="1" smtClean="0"/>
              <a:t>Insurance</a:t>
            </a:r>
            <a:r>
              <a:rPr lang="es-ES_tradnl" dirty="0" smtClean="0"/>
              <a:t> </a:t>
            </a:r>
            <a:r>
              <a:rPr lang="es-ES_tradnl" dirty="0" err="1" smtClean="0"/>
              <a:t>Linked</a:t>
            </a:r>
            <a:r>
              <a:rPr lang="es-ES_tradnl" dirty="0" smtClean="0"/>
              <a:t> </a:t>
            </a:r>
            <a:r>
              <a:rPr lang="es-ES_tradnl" dirty="0" err="1" smtClean="0"/>
              <a:t>Securities</a:t>
            </a:r>
            <a:r>
              <a:rPr lang="es-ES_tradnl" dirty="0" smtClean="0"/>
              <a:t>): instrumentos financieros ligados a los seguros.</a:t>
            </a:r>
          </a:p>
          <a:p>
            <a:r>
              <a:rPr lang="es-ES_tradnl" dirty="0" smtClean="0"/>
              <a:t>Desafíos de información:</a:t>
            </a:r>
          </a:p>
          <a:p>
            <a:pPr lvl="1"/>
            <a:r>
              <a:rPr lang="es-ES_tradnl" sz="1500" dirty="0" smtClean="0"/>
              <a:t>De las compañías: evaluar riesgos utilizando insumos de información a los que no están acostumbrados (mediciones de lluvia, intensidades de terremoto, curvas de modelos catastróficos, etc.).</a:t>
            </a:r>
          </a:p>
          <a:p>
            <a:pPr lvl="1"/>
            <a:r>
              <a:rPr lang="es-ES_tradnl" sz="1500" dirty="0" smtClean="0"/>
              <a:t>De los reguladores: entender riesgos de diferente naturaleza, con lo cual los requerimientos de información tendrán que evolucionar (medidas de exposición, riesgo base, nuevas transferencias de riesgo, etc.).</a:t>
            </a:r>
            <a:endParaRPr lang="es-ES_tradnl" sz="1500"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15</a:t>
            </a:fld>
            <a:endParaRPr lang="es-ES_tradnl" dirty="0"/>
          </a:p>
        </p:txBody>
      </p:sp>
      <p:sp>
        <p:nvSpPr>
          <p:cNvPr id="4" name="Title 3"/>
          <p:cNvSpPr>
            <a:spLocks noGrp="1"/>
          </p:cNvSpPr>
          <p:nvPr>
            <p:ph type="title"/>
          </p:nvPr>
        </p:nvSpPr>
        <p:spPr/>
        <p:txBody>
          <a:bodyPr/>
          <a:lstStyle/>
          <a:p>
            <a:r>
              <a:rPr lang="es-ES_tradnl" dirty="0" smtClean="0"/>
              <a:t>Productos no tradicionales</a:t>
            </a:r>
            <a:endParaRPr lang="es-ES_tradnl" dirty="0"/>
          </a:p>
        </p:txBody>
      </p:sp>
    </p:spTree>
    <p:extLst>
      <p:ext uri="{BB962C8B-B14F-4D97-AF65-F5344CB8AC3E}">
        <p14:creationId xmlns:p14="http://schemas.microsoft.com/office/powerpoint/2010/main" val="327939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40" y="1268760"/>
            <a:ext cx="6463547" cy="4849812"/>
          </a:xfrm>
        </p:spPr>
      </p:pic>
      <p:sp>
        <p:nvSpPr>
          <p:cNvPr id="3" name="Slide Number Placeholder 2"/>
          <p:cNvSpPr>
            <a:spLocks noGrp="1"/>
          </p:cNvSpPr>
          <p:nvPr>
            <p:ph type="sldNum" sz="quarter" idx="11"/>
          </p:nvPr>
        </p:nvSpPr>
        <p:spPr/>
        <p:txBody>
          <a:bodyPr/>
          <a:lstStyle/>
          <a:p>
            <a:fld id="{8E9F59B9-8094-4618-B073-21DD649DF751}" type="slidenum">
              <a:rPr lang="es-ES_tradnl" smtClean="0"/>
              <a:pPr/>
              <a:t>16</a:t>
            </a:fld>
            <a:endParaRPr lang="es-ES_tradnl" dirty="0"/>
          </a:p>
        </p:txBody>
      </p:sp>
      <p:sp>
        <p:nvSpPr>
          <p:cNvPr id="6" name="TextBox 5"/>
          <p:cNvSpPr txBox="1"/>
          <p:nvPr/>
        </p:nvSpPr>
        <p:spPr>
          <a:xfrm>
            <a:off x="6444208" y="1761197"/>
            <a:ext cx="2592288" cy="3323987"/>
          </a:xfrm>
          <a:prstGeom prst="rect">
            <a:avLst/>
          </a:prstGeom>
          <a:noFill/>
        </p:spPr>
        <p:txBody>
          <a:bodyPr wrap="square" rtlCol="0">
            <a:spAutoFit/>
          </a:bodyPr>
          <a:lstStyle/>
          <a:p>
            <a:r>
              <a:rPr lang="es-ES_tradnl" sz="1500" b="1" dirty="0" smtClean="0">
                <a:latin typeface="SwissReSans" pitchFamily="34" charset="0"/>
              </a:rPr>
              <a:t>Instrumentos de medición de lluvia</a:t>
            </a:r>
          </a:p>
          <a:p>
            <a:endParaRPr lang="es-ES_tradnl" sz="1500" dirty="0" smtClean="0">
              <a:latin typeface="SwissReSans" pitchFamily="34" charset="0"/>
            </a:endParaRPr>
          </a:p>
          <a:p>
            <a:r>
              <a:rPr lang="es-ES_tradnl" sz="1500" dirty="0" smtClean="0">
                <a:latin typeface="SwissReSans" pitchFamily="34" charset="0"/>
              </a:rPr>
              <a:t>- Generan información en tiempo real de la precipitación.</a:t>
            </a:r>
          </a:p>
          <a:p>
            <a:endParaRPr lang="es-ES_tradnl" sz="1500" dirty="0">
              <a:latin typeface="SwissReSans" pitchFamily="34" charset="0"/>
            </a:endParaRPr>
          </a:p>
          <a:p>
            <a:r>
              <a:rPr lang="es-ES_tradnl" sz="1500" dirty="0" smtClean="0">
                <a:latin typeface="SwissReSans" pitchFamily="34" charset="0"/>
              </a:rPr>
              <a:t>Algunos usos:</a:t>
            </a:r>
          </a:p>
          <a:p>
            <a:r>
              <a:rPr lang="es-ES_tradnl" sz="1500" dirty="0" smtClean="0">
                <a:latin typeface="SwissReSans" pitchFamily="34" charset="0"/>
              </a:rPr>
              <a:t>- "</a:t>
            </a:r>
            <a:r>
              <a:rPr lang="es-ES_tradnl" sz="1500" dirty="0" err="1" smtClean="0">
                <a:latin typeface="SwissReSans" pitchFamily="34" charset="0"/>
              </a:rPr>
              <a:t>Trigger</a:t>
            </a:r>
            <a:r>
              <a:rPr lang="es-ES_tradnl" sz="1500" dirty="0" smtClean="0">
                <a:latin typeface="SwissReSans" pitchFamily="34" charset="0"/>
              </a:rPr>
              <a:t>" para la activación de productos paramétricos.</a:t>
            </a:r>
          </a:p>
          <a:p>
            <a:endParaRPr lang="es-ES_tradnl" sz="1500" dirty="0" smtClean="0">
              <a:latin typeface="SwissReSans" pitchFamily="34" charset="0"/>
            </a:endParaRPr>
          </a:p>
          <a:p>
            <a:r>
              <a:rPr lang="es-ES_tradnl" sz="1500" dirty="0" smtClean="0">
                <a:latin typeface="SwissReSans" pitchFamily="34" charset="0"/>
              </a:rPr>
              <a:t>- Fuente de información para la anticipación de siniestros catastróficos.</a:t>
            </a:r>
          </a:p>
        </p:txBody>
      </p:sp>
      <p:sp>
        <p:nvSpPr>
          <p:cNvPr id="7" name="Title 3"/>
          <p:cNvSpPr>
            <a:spLocks noGrp="1"/>
          </p:cNvSpPr>
          <p:nvPr>
            <p:ph type="title"/>
          </p:nvPr>
        </p:nvSpPr>
        <p:spPr>
          <a:xfrm>
            <a:off x="755651" y="260648"/>
            <a:ext cx="5832475" cy="865187"/>
          </a:xfrm>
        </p:spPr>
        <p:txBody>
          <a:bodyPr/>
          <a:lstStyle/>
          <a:p>
            <a:r>
              <a:rPr lang="es-ES_tradnl" dirty="0" smtClean="0"/>
              <a:t>Nuevas fuentes de información</a:t>
            </a:r>
            <a:endParaRPr lang="es-ES_tradnl" dirty="0"/>
          </a:p>
        </p:txBody>
      </p:sp>
    </p:spTree>
    <p:extLst>
      <p:ext uri="{BB962C8B-B14F-4D97-AF65-F5344CB8AC3E}">
        <p14:creationId xmlns:p14="http://schemas.microsoft.com/office/powerpoint/2010/main" val="62173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60" y="1204973"/>
            <a:ext cx="5231420" cy="5032339"/>
          </a:xfrm>
        </p:spPr>
      </p:pic>
      <p:sp>
        <p:nvSpPr>
          <p:cNvPr id="3" name="Slide Number Placeholder 2"/>
          <p:cNvSpPr>
            <a:spLocks noGrp="1"/>
          </p:cNvSpPr>
          <p:nvPr>
            <p:ph type="sldNum" sz="quarter" idx="11"/>
          </p:nvPr>
        </p:nvSpPr>
        <p:spPr/>
        <p:txBody>
          <a:bodyPr/>
          <a:lstStyle/>
          <a:p>
            <a:fld id="{8E9F59B9-8094-4618-B073-21DD649DF751}" type="slidenum">
              <a:rPr lang="es-ES_tradnl" smtClean="0"/>
              <a:pPr/>
              <a:t>17</a:t>
            </a:fld>
            <a:endParaRPr lang="es-ES_tradnl" dirty="0"/>
          </a:p>
        </p:txBody>
      </p:sp>
      <p:sp>
        <p:nvSpPr>
          <p:cNvPr id="6" name="TextBox 5"/>
          <p:cNvSpPr txBox="1"/>
          <p:nvPr/>
        </p:nvSpPr>
        <p:spPr>
          <a:xfrm>
            <a:off x="5508104" y="1718806"/>
            <a:ext cx="3024336" cy="2862322"/>
          </a:xfrm>
          <a:prstGeom prst="rect">
            <a:avLst/>
          </a:prstGeom>
          <a:noFill/>
        </p:spPr>
        <p:txBody>
          <a:bodyPr wrap="square" rtlCol="0">
            <a:spAutoFit/>
          </a:bodyPr>
          <a:lstStyle/>
          <a:p>
            <a:r>
              <a:rPr lang="es-ES_tradnl" sz="1500" b="1" dirty="0" smtClean="0">
                <a:latin typeface="SwissReSans" pitchFamily="34" charset="0"/>
              </a:rPr>
              <a:t>Imágenes satelitales</a:t>
            </a:r>
          </a:p>
          <a:p>
            <a:endParaRPr lang="es-ES_tradnl" sz="1500" dirty="0">
              <a:latin typeface="SwissReSans" pitchFamily="34" charset="0"/>
            </a:endParaRPr>
          </a:p>
          <a:p>
            <a:r>
              <a:rPr lang="es-ES_tradnl" sz="1500" dirty="0" smtClean="0">
                <a:latin typeface="SwissReSans" pitchFamily="34" charset="0"/>
              </a:rPr>
              <a:t>- Monitoreo en tiempo real de fenómenos </a:t>
            </a:r>
            <a:r>
              <a:rPr lang="es-ES_tradnl" sz="1500" dirty="0" err="1" smtClean="0">
                <a:latin typeface="SwissReSans" pitchFamily="34" charset="0"/>
              </a:rPr>
              <a:t>hidrometeorológicos</a:t>
            </a:r>
            <a:r>
              <a:rPr lang="es-ES_tradnl" sz="1500" dirty="0" smtClean="0">
                <a:latin typeface="SwissReSans" pitchFamily="34" charset="0"/>
              </a:rPr>
              <a:t>.</a:t>
            </a:r>
          </a:p>
          <a:p>
            <a:endParaRPr lang="es-ES_tradnl" sz="1500" dirty="0">
              <a:latin typeface="SwissReSans" pitchFamily="34" charset="0"/>
            </a:endParaRPr>
          </a:p>
          <a:p>
            <a:r>
              <a:rPr lang="es-ES_tradnl" sz="1500" dirty="0" smtClean="0">
                <a:latin typeface="SwissReSans" pitchFamily="34" charset="0"/>
              </a:rPr>
              <a:t>- Pueden ayudar a entender la extensión de un desastre.</a:t>
            </a:r>
          </a:p>
          <a:p>
            <a:endParaRPr lang="es-ES_tradnl" sz="1500" dirty="0">
              <a:latin typeface="SwissReSans" pitchFamily="34" charset="0"/>
            </a:endParaRPr>
          </a:p>
          <a:p>
            <a:r>
              <a:rPr lang="es-ES_tradnl" sz="1500" dirty="0" smtClean="0">
                <a:latin typeface="SwissReSans" pitchFamily="34" charset="0"/>
              </a:rPr>
              <a:t>- En bonos catastróficos pueden ser la base de indemnización, junto con las características física del fenómeno.</a:t>
            </a:r>
          </a:p>
        </p:txBody>
      </p:sp>
      <p:sp>
        <p:nvSpPr>
          <p:cNvPr id="7" name="Title 3"/>
          <p:cNvSpPr>
            <a:spLocks noGrp="1"/>
          </p:cNvSpPr>
          <p:nvPr>
            <p:ph type="title"/>
          </p:nvPr>
        </p:nvSpPr>
        <p:spPr>
          <a:xfrm>
            <a:off x="755651" y="260648"/>
            <a:ext cx="5832475" cy="865187"/>
          </a:xfrm>
        </p:spPr>
        <p:txBody>
          <a:bodyPr/>
          <a:lstStyle/>
          <a:p>
            <a:r>
              <a:rPr lang="es-ES_tradnl" dirty="0" smtClean="0"/>
              <a:t>Nuevas fuentes de información</a:t>
            </a:r>
            <a:endParaRPr lang="es-ES_tradnl" dirty="0"/>
          </a:p>
        </p:txBody>
      </p:sp>
    </p:spTree>
    <p:extLst>
      <p:ext uri="{BB962C8B-B14F-4D97-AF65-F5344CB8AC3E}">
        <p14:creationId xmlns:p14="http://schemas.microsoft.com/office/powerpoint/2010/main" val="2638657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Cada 2 días se genera más información que la que fue generada desde el inicio de la civilización y hasta el año 2003. </a:t>
            </a:r>
          </a:p>
          <a:p>
            <a:r>
              <a:rPr lang="es-ES_tradnl" dirty="0" smtClean="0"/>
              <a:t>El volumen de datos creado por compañías en E.U.A. cada año podría llenar 10,000 veces la biblioteca del congreso de ese país.</a:t>
            </a:r>
          </a:p>
          <a:p>
            <a:r>
              <a:rPr lang="es-ES_tradnl" dirty="0" smtClean="0"/>
              <a:t>El 90% de la información que existe hoy en día ha sido creada en los últimos 2 años.</a:t>
            </a:r>
          </a:p>
          <a:p>
            <a:r>
              <a:rPr lang="es-ES_tradnl" dirty="0" smtClean="0"/>
              <a:t>La información disponible en el mundo se duplica aproximadamente cada dos años.</a:t>
            </a:r>
          </a:p>
          <a:p>
            <a:r>
              <a:rPr lang="es-ES_tradnl" dirty="0" smtClean="0"/>
              <a:t>Decodificar el genoma humano tomó 10 años en su tiempo. Hoy en día se podría hacer en una semana.</a:t>
            </a:r>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18</a:t>
            </a:fld>
            <a:endParaRPr lang="es-ES_tradnl" dirty="0"/>
          </a:p>
        </p:txBody>
      </p:sp>
      <p:sp>
        <p:nvSpPr>
          <p:cNvPr id="4" name="Title 3"/>
          <p:cNvSpPr>
            <a:spLocks noGrp="1"/>
          </p:cNvSpPr>
          <p:nvPr>
            <p:ph type="title"/>
          </p:nvPr>
        </p:nvSpPr>
        <p:spPr/>
        <p:txBody>
          <a:bodyPr/>
          <a:lstStyle/>
          <a:p>
            <a:r>
              <a:rPr lang="es-ES_tradnl" dirty="0" smtClean="0"/>
              <a:t>La era de la información– "Big Data"</a:t>
            </a:r>
            <a:endParaRPr lang="es-ES_tradnl" dirty="0"/>
          </a:p>
        </p:txBody>
      </p:sp>
    </p:spTree>
    <p:extLst>
      <p:ext uri="{BB962C8B-B14F-4D97-AF65-F5344CB8AC3E}">
        <p14:creationId xmlns:p14="http://schemas.microsoft.com/office/powerpoint/2010/main" val="246993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a:t>La era de la información presenta grandes retos y oportunidades para la industria de seguros:</a:t>
            </a:r>
          </a:p>
          <a:p>
            <a:pPr lvl="1"/>
            <a:r>
              <a:rPr lang="es-ES_tradnl" b="1" dirty="0"/>
              <a:t>Oportunidades:</a:t>
            </a:r>
          </a:p>
          <a:p>
            <a:pPr lvl="2"/>
            <a:r>
              <a:rPr lang="es-ES_tradnl" sz="1400" dirty="0"/>
              <a:t>Análisis de riesgos con información "poblacional", y no de muestras. Cambio de paradigma en los modelos (que </a:t>
            </a:r>
            <a:r>
              <a:rPr lang="es-ES_tradnl" sz="1400" dirty="0" smtClean="0"/>
              <a:t>hasta hoy se </a:t>
            </a:r>
            <a:r>
              <a:rPr lang="es-ES_tradnl" sz="1400" dirty="0"/>
              <a:t>basan en la escasez de información).</a:t>
            </a:r>
          </a:p>
          <a:p>
            <a:pPr lvl="2"/>
            <a:r>
              <a:rPr lang="es-ES_tradnl" sz="1400" dirty="0"/>
              <a:t>Monitoreo de riesgos en tiempo real y de forma detallada.</a:t>
            </a:r>
          </a:p>
          <a:p>
            <a:pPr lvl="2"/>
            <a:r>
              <a:rPr lang="es-ES_tradnl" sz="1400" dirty="0" smtClean="0"/>
              <a:t>Ofertas de protección personalizada: cada cliente representa un perfil de riesgo único.</a:t>
            </a:r>
            <a:endParaRPr lang="es-ES_tradnl" sz="1400" dirty="0"/>
          </a:p>
          <a:p>
            <a:pPr lvl="2"/>
            <a:r>
              <a:rPr lang="es-ES_tradnl" sz="1400" dirty="0"/>
              <a:t>Viabilidad de nuevos productos: con mayor información se pueden analizar productos alternativos e incrementar la penetración del seguro</a:t>
            </a:r>
            <a:r>
              <a:rPr lang="es-ES_tradnl" sz="1400" dirty="0" smtClean="0"/>
              <a:t>.</a:t>
            </a:r>
          </a:p>
          <a:p>
            <a:pPr lvl="2"/>
            <a:r>
              <a:rPr lang="es-ES_tradnl" sz="1400" dirty="0" smtClean="0"/>
              <a:t>Manejo de siniestros en tiempo real: con el análisis de la información se pueden detectar y medir siniestros con anticipación, mejorando el servicio y la planeación.</a:t>
            </a:r>
            <a:endParaRPr lang="es-ES_tradnl" sz="1400" dirty="0"/>
          </a:p>
          <a:p>
            <a:pPr lvl="1"/>
            <a:r>
              <a:rPr lang="es-ES_tradnl" b="1" dirty="0" smtClean="0"/>
              <a:t>Retos: </a:t>
            </a:r>
          </a:p>
          <a:p>
            <a:pPr lvl="2"/>
            <a:r>
              <a:rPr lang="es-ES_tradnl" sz="1400" dirty="0" smtClean="0"/>
              <a:t>Ser </a:t>
            </a:r>
            <a:r>
              <a:rPr lang="es-ES_tradnl" sz="1400" dirty="0"/>
              <a:t>capaces de administrar y analizar la gran cantidad de </a:t>
            </a:r>
            <a:r>
              <a:rPr lang="es-ES_tradnl" sz="1400" dirty="0" smtClean="0"/>
              <a:t>información (tanto internamente como en términos de reporte).</a:t>
            </a:r>
          </a:p>
          <a:p>
            <a:pPr lvl="2"/>
            <a:r>
              <a:rPr lang="es-ES_tradnl" sz="1400" dirty="0" smtClean="0"/>
              <a:t>Aprovechar la información para crear valor y administrar de mejor manera los riesgos.</a:t>
            </a:r>
            <a:endParaRPr lang="es-ES_tradnl" sz="1400" dirty="0"/>
          </a:p>
          <a:p>
            <a:endParaRPr lang="es-ES_tradnl" sz="2000"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19</a:t>
            </a:fld>
            <a:endParaRPr lang="es-ES_tradnl" dirty="0"/>
          </a:p>
        </p:txBody>
      </p:sp>
      <p:sp>
        <p:nvSpPr>
          <p:cNvPr id="4" name="Title 3"/>
          <p:cNvSpPr>
            <a:spLocks noGrp="1"/>
          </p:cNvSpPr>
          <p:nvPr>
            <p:ph type="title"/>
          </p:nvPr>
        </p:nvSpPr>
        <p:spPr/>
        <p:txBody>
          <a:bodyPr/>
          <a:lstStyle/>
          <a:p>
            <a:r>
              <a:rPr lang="es-ES_tradnl" dirty="0"/>
              <a:t>La era de la información– "Big Data"</a:t>
            </a:r>
          </a:p>
        </p:txBody>
      </p:sp>
    </p:spTree>
    <p:extLst>
      <p:ext uri="{BB962C8B-B14F-4D97-AF65-F5344CB8AC3E}">
        <p14:creationId xmlns:p14="http://schemas.microsoft.com/office/powerpoint/2010/main" val="65682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E9F59B9-8094-4618-B073-21DD649DF751}" type="slidenum">
              <a:rPr lang="es-ES_tradnl" smtClean="0"/>
              <a:pPr/>
              <a:t>2</a:t>
            </a:fld>
            <a:endParaRPr lang="es-ES_tradnl" dirty="0"/>
          </a:p>
        </p:txBody>
      </p:sp>
      <p:sp>
        <p:nvSpPr>
          <p:cNvPr id="4" name="Title 3"/>
          <p:cNvSpPr>
            <a:spLocks noGrp="1"/>
          </p:cNvSpPr>
          <p:nvPr>
            <p:ph type="title"/>
          </p:nvPr>
        </p:nvSpPr>
        <p:spPr/>
        <p:txBody>
          <a:bodyPr/>
          <a:lstStyle/>
          <a:p>
            <a:r>
              <a:rPr lang="es-ES_tradnl" dirty="0" smtClean="0"/>
              <a:t>América Latina: Una Región Heterogénea</a:t>
            </a:r>
            <a:endParaRPr lang="es-ES_tradnl"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484784"/>
            <a:ext cx="3780115" cy="4725144"/>
          </a:xfrm>
          <a:prstGeom prst="rect">
            <a:avLst/>
          </a:prstGeom>
        </p:spPr>
      </p:pic>
      <p:sp>
        <p:nvSpPr>
          <p:cNvPr id="14" name="TextBox 13"/>
          <p:cNvSpPr txBox="1"/>
          <p:nvPr/>
        </p:nvSpPr>
        <p:spPr>
          <a:xfrm>
            <a:off x="2123728" y="3456002"/>
            <a:ext cx="1368152"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Terremoto</a:t>
            </a:r>
          </a:p>
        </p:txBody>
      </p:sp>
      <p:sp>
        <p:nvSpPr>
          <p:cNvPr id="15" name="TextBox 14"/>
          <p:cNvSpPr txBox="1"/>
          <p:nvPr/>
        </p:nvSpPr>
        <p:spPr>
          <a:xfrm>
            <a:off x="5517531" y="1412776"/>
            <a:ext cx="926677"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Huracán</a:t>
            </a:r>
          </a:p>
        </p:txBody>
      </p:sp>
      <p:sp>
        <p:nvSpPr>
          <p:cNvPr id="17" name="TextBox 16"/>
          <p:cNvSpPr txBox="1"/>
          <p:nvPr/>
        </p:nvSpPr>
        <p:spPr>
          <a:xfrm>
            <a:off x="1547664" y="4551511"/>
            <a:ext cx="1656184"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Inundaciones</a:t>
            </a:r>
          </a:p>
        </p:txBody>
      </p:sp>
      <p:sp>
        <p:nvSpPr>
          <p:cNvPr id="19" name="TextBox 18"/>
          <p:cNvSpPr txBox="1"/>
          <p:nvPr/>
        </p:nvSpPr>
        <p:spPr>
          <a:xfrm>
            <a:off x="6273092" y="1844824"/>
            <a:ext cx="2331356"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Modelos catastróficos</a:t>
            </a:r>
          </a:p>
        </p:txBody>
      </p:sp>
      <p:sp>
        <p:nvSpPr>
          <p:cNvPr id="20" name="TextBox 19"/>
          <p:cNvSpPr txBox="1"/>
          <p:nvPr/>
        </p:nvSpPr>
        <p:spPr>
          <a:xfrm>
            <a:off x="755576" y="2951946"/>
            <a:ext cx="1368152"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Solvencia II</a:t>
            </a:r>
          </a:p>
        </p:txBody>
      </p:sp>
      <p:sp>
        <p:nvSpPr>
          <p:cNvPr id="21" name="TextBox 20"/>
          <p:cNvSpPr txBox="1"/>
          <p:nvPr/>
        </p:nvSpPr>
        <p:spPr>
          <a:xfrm>
            <a:off x="6842937" y="3399383"/>
            <a:ext cx="2121551"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Demandas colectivas</a:t>
            </a:r>
          </a:p>
        </p:txBody>
      </p:sp>
      <p:sp>
        <p:nvSpPr>
          <p:cNvPr id="22" name="TextBox 21"/>
          <p:cNvSpPr txBox="1"/>
          <p:nvPr/>
        </p:nvSpPr>
        <p:spPr>
          <a:xfrm>
            <a:off x="7236296" y="4254187"/>
            <a:ext cx="1512168" cy="86177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Obligatoriedad de seguros</a:t>
            </a:r>
          </a:p>
        </p:txBody>
      </p:sp>
      <p:sp>
        <p:nvSpPr>
          <p:cNvPr id="24" name="TextBox 23"/>
          <p:cNvSpPr txBox="1"/>
          <p:nvPr/>
        </p:nvSpPr>
        <p:spPr>
          <a:xfrm>
            <a:off x="6489116" y="5559623"/>
            <a:ext cx="2331356"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Escuelas actuariales</a:t>
            </a:r>
          </a:p>
        </p:txBody>
      </p:sp>
      <p:sp>
        <p:nvSpPr>
          <p:cNvPr id="25" name="TextBox 24"/>
          <p:cNvSpPr txBox="1"/>
          <p:nvPr/>
        </p:nvSpPr>
        <p:spPr>
          <a:xfrm>
            <a:off x="1115616" y="3960058"/>
            <a:ext cx="1863825"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Industrialización</a:t>
            </a:r>
          </a:p>
        </p:txBody>
      </p:sp>
      <p:sp>
        <p:nvSpPr>
          <p:cNvPr id="26" name="TextBox 25"/>
          <p:cNvSpPr txBox="1"/>
          <p:nvPr/>
        </p:nvSpPr>
        <p:spPr>
          <a:xfrm>
            <a:off x="899592" y="5301208"/>
            <a:ext cx="2408785"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Comercio internacional</a:t>
            </a:r>
          </a:p>
        </p:txBody>
      </p:sp>
      <p:sp>
        <p:nvSpPr>
          <p:cNvPr id="29" name="TextBox 28"/>
          <p:cNvSpPr txBox="1"/>
          <p:nvPr/>
        </p:nvSpPr>
        <p:spPr>
          <a:xfrm>
            <a:off x="6381627" y="2492896"/>
            <a:ext cx="1273167"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Solvencia I</a:t>
            </a:r>
          </a:p>
        </p:txBody>
      </p:sp>
      <p:sp>
        <p:nvSpPr>
          <p:cNvPr id="30" name="TextBox 29"/>
          <p:cNvSpPr txBox="1"/>
          <p:nvPr/>
        </p:nvSpPr>
        <p:spPr>
          <a:xfrm>
            <a:off x="6660232" y="2996952"/>
            <a:ext cx="1273167"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Granizo</a:t>
            </a:r>
          </a:p>
        </p:txBody>
      </p:sp>
      <p:sp>
        <p:nvSpPr>
          <p:cNvPr id="31" name="TextBox 30"/>
          <p:cNvSpPr txBox="1"/>
          <p:nvPr/>
        </p:nvSpPr>
        <p:spPr>
          <a:xfrm>
            <a:off x="539552" y="2015842"/>
            <a:ext cx="1764196" cy="477054"/>
          </a:xfrm>
          <a:prstGeom prst="rect">
            <a:avLst/>
          </a:prstGeom>
          <a:noFill/>
        </p:spPr>
        <p:txBody>
          <a:bodyPr wrap="square" rtlCol="0">
            <a:spAutoFit/>
          </a:bodyPr>
          <a:lstStyle/>
          <a:p>
            <a:r>
              <a:rPr lang="es-ES_tradnl" sz="2500" b="1" dirty="0" smtClean="0">
                <a:solidFill>
                  <a:schemeClr val="tx2">
                    <a:lumMod val="75000"/>
                  </a:schemeClr>
                </a:solidFill>
                <a:latin typeface="Chiller" pitchFamily="82" charset="0"/>
              </a:rPr>
              <a:t>Multinacionales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p:cNvPicPr>
          <p:nvPr>
            <p:ph type="pic" sz="quarter" idx="12"/>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gray"/>
      </p:pic>
      <p:sp>
        <p:nvSpPr>
          <p:cNvPr id="5" name="Title 4"/>
          <p:cNvSpPr>
            <a:spLocks noGrp="1"/>
          </p:cNvSpPr>
          <p:nvPr>
            <p:ph type="ctrTitle"/>
          </p:nvPr>
        </p:nvSpPr>
        <p:spPr/>
        <p:txBody>
          <a:bodyPr/>
          <a:lstStyle/>
          <a:p>
            <a:r>
              <a:rPr lang="es-ES_tradnl" smtClean="0"/>
              <a:t>Thank you</a:t>
            </a:r>
            <a:endParaRPr lang="es-ES_tradnl"/>
          </a:p>
        </p:txBody>
      </p:sp>
      <p:pic>
        <p:nvPicPr>
          <p:cNvPr id="8" name="Picture 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gray">
          <a:xfrm>
            <a:off x="6804025" y="260350"/>
            <a:ext cx="1157288" cy="671513"/>
          </a:xfrm>
          <a:prstGeom prst="rect">
            <a:avLst/>
          </a:prstGeom>
        </p:spPr>
      </p:pic>
      <p:pic>
        <p:nvPicPr>
          <p:cNvPr id="9" name="Picture 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664325" y="5888038"/>
            <a:ext cx="779463" cy="77946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smtClean="0"/>
              <a:t>Legal notice</a:t>
            </a:r>
            <a:endParaRPr lang="es-ES_tradnl" dirty="0"/>
          </a:p>
        </p:txBody>
      </p:sp>
      <p:sp>
        <p:nvSpPr>
          <p:cNvPr id="6" name="TextBox 5"/>
          <p:cNvSpPr txBox="1"/>
          <p:nvPr/>
        </p:nvSpPr>
        <p:spPr>
          <a:xfrm>
            <a:off x="755650" y="1628774"/>
            <a:ext cx="7848600" cy="4104481"/>
          </a:xfrm>
          <a:prstGeom prst="rect">
            <a:avLst/>
          </a:prstGeom>
          <a:noFill/>
        </p:spPr>
        <p:txBody>
          <a:bodyPr wrap="square" lIns="0" tIns="0" rIns="0" bIns="0" rtlCol="0">
            <a:noAutofit/>
          </a:bodyPr>
          <a:lstStyle/>
          <a:p>
            <a:pPr>
              <a:spcBef>
                <a:spcPts val="1800"/>
              </a:spcBef>
            </a:pPr>
            <a:r>
              <a:rPr lang="es-ES_tradnl" b="1" smtClean="0"/>
              <a:t>©2013 Swiss Re. All rights reserved.</a:t>
            </a:r>
            <a:r>
              <a:rPr lang="es-ES_tradnl" smtClean="0"/>
              <a:t> You are not permitted to create any modifications or derivatives of this presentation or to use it for commercial or other public purposes without the prior written permission of Swiss Re.</a:t>
            </a:r>
          </a:p>
          <a:p>
            <a:pPr>
              <a:spcBef>
                <a:spcPts val="1800"/>
              </a:spcBef>
            </a:pPr>
            <a:r>
              <a:rPr lang="es-ES_tradnl" smtClean="0"/>
              <a:t>Although all the information used was taken from reliable sources, Swiss Re does not accept any responsibility for the accuracy or comprehensiveness of the details given. All liability for the accuracy and completeness thereof or for any damage resulting from the use of the information contained in this presentation is expressly excluded. Under no circumstances shall Swiss Re or its Group companies be liable for any financial and/or consequential loss relating to this presentation.</a:t>
            </a:r>
            <a:endParaRPr lang="es-ES_tradnl" dirty="0" smtClean="0"/>
          </a:p>
        </p:txBody>
      </p:sp>
      <p:sp>
        <p:nvSpPr>
          <p:cNvPr id="2" name="Slide Number Placeholder 1"/>
          <p:cNvSpPr>
            <a:spLocks noGrp="1"/>
          </p:cNvSpPr>
          <p:nvPr>
            <p:ph type="sldNum" sz="quarter" idx="11"/>
          </p:nvPr>
        </p:nvSpPr>
        <p:spPr/>
        <p:txBody>
          <a:bodyPr/>
          <a:lstStyle/>
          <a:p>
            <a:fld id="{8E9F59B9-8094-4618-B073-21DD649DF751}" type="slidenum">
              <a:rPr lang="es-ES_tradnl" smtClean="0"/>
              <a:pPr/>
              <a:t>21</a:t>
            </a:fld>
            <a:endParaRPr lang="es-ES_tradnl"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La disponibilidad y calidad de la información en cada país y compañía está determinada por muchos factores:</a:t>
            </a:r>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3</a:t>
            </a:fld>
            <a:endParaRPr lang="es-ES_tradnl" dirty="0"/>
          </a:p>
        </p:txBody>
      </p:sp>
      <p:sp>
        <p:nvSpPr>
          <p:cNvPr id="4" name="Title 3"/>
          <p:cNvSpPr>
            <a:spLocks noGrp="1"/>
          </p:cNvSpPr>
          <p:nvPr>
            <p:ph type="title"/>
          </p:nvPr>
        </p:nvSpPr>
        <p:spPr/>
        <p:txBody>
          <a:bodyPr/>
          <a:lstStyle/>
          <a:p>
            <a:r>
              <a:rPr lang="es-ES_tradnl" dirty="0" smtClean="0"/>
              <a:t>¿Qué determina la disponibilidad de información?</a:t>
            </a:r>
            <a:endParaRPr lang="es-ES_tradnl" dirty="0"/>
          </a:p>
        </p:txBody>
      </p:sp>
      <p:sp>
        <p:nvSpPr>
          <p:cNvPr id="5" name="Cloud 4"/>
          <p:cNvSpPr/>
          <p:nvPr/>
        </p:nvSpPr>
        <p:spPr>
          <a:xfrm>
            <a:off x="2889883" y="3068960"/>
            <a:ext cx="3266293" cy="1304053"/>
          </a:xfrm>
          <a:prstGeom prst="cloud">
            <a:avLst/>
          </a:prstGeom>
          <a:solidFill>
            <a:srgbClr val="92D05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smtClean="0">
                <a:latin typeface="SwissReSans" pitchFamily="34" charset="0"/>
              </a:rPr>
              <a:t>Determinantes de la información</a:t>
            </a:r>
          </a:p>
        </p:txBody>
      </p:sp>
      <p:sp>
        <p:nvSpPr>
          <p:cNvPr id="15" name="Freeform 40"/>
          <p:cNvSpPr>
            <a:spLocks/>
          </p:cNvSpPr>
          <p:nvPr/>
        </p:nvSpPr>
        <p:spPr bwMode="auto">
          <a:xfrm>
            <a:off x="5714739" y="4293096"/>
            <a:ext cx="403225" cy="496887"/>
          </a:xfrm>
          <a:custGeom>
            <a:avLst/>
            <a:gdLst>
              <a:gd name="T0" fmla="*/ 12187 w 305432"/>
              <a:gd name="T1" fmla="*/ 8279 h 644325"/>
              <a:gd name="T2" fmla="*/ 286220 w 305432"/>
              <a:gd name="T3" fmla="*/ 194432 h 644325"/>
              <a:gd name="T4" fmla="*/ 309057 w 305432"/>
              <a:gd name="T5" fmla="*/ 217703 h 644325"/>
              <a:gd name="T6" fmla="*/ 377565 w 305432"/>
              <a:gd name="T7" fmla="*/ 264241 h 644325"/>
              <a:gd name="T8" fmla="*/ 423236 w 305432"/>
              <a:gd name="T9" fmla="*/ 349562 h 644325"/>
              <a:gd name="T10" fmla="*/ 446073 w 305432"/>
              <a:gd name="T11" fmla="*/ 372830 h 644325"/>
              <a:gd name="T12" fmla="*/ 354728 w 305432"/>
              <a:gd name="T13" fmla="*/ 334049 h 644325"/>
              <a:gd name="T14" fmla="*/ 194876 w 305432"/>
              <a:gd name="T15" fmla="*/ 287510 h 644325"/>
              <a:gd name="T16" fmla="*/ 217712 w 305432"/>
              <a:gd name="T17" fmla="*/ 233216 h 644325"/>
              <a:gd name="T18" fmla="*/ 309057 w 305432"/>
              <a:gd name="T19" fmla="*/ 217703 h 644325"/>
              <a:gd name="T20" fmla="*/ 400400 w 305432"/>
              <a:gd name="T21" fmla="*/ 209946 h 644325"/>
              <a:gd name="T22" fmla="*/ 468909 w 305432"/>
              <a:gd name="T23" fmla="*/ 202189 h 644325"/>
              <a:gd name="T24" fmla="*/ 468909 w 305432"/>
              <a:gd name="T25" fmla="*/ 248728 h 644325"/>
              <a:gd name="T26" fmla="*/ 423236 w 305432"/>
              <a:gd name="T27" fmla="*/ 380587 h 644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432"/>
              <a:gd name="T43" fmla="*/ 0 h 644325"/>
              <a:gd name="T44" fmla="*/ 305432 w 305432"/>
              <a:gd name="T45" fmla="*/ 644325 h 644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432" h="644325">
                <a:moveTo>
                  <a:pt x="6971" y="13943"/>
                </a:moveTo>
                <a:cubicBezTo>
                  <a:pt x="54498" y="156519"/>
                  <a:pt x="0" y="0"/>
                  <a:pt x="163726" y="327451"/>
                </a:cubicBezTo>
                <a:cubicBezTo>
                  <a:pt x="169884" y="339767"/>
                  <a:pt x="170631" y="354324"/>
                  <a:pt x="176789" y="366640"/>
                </a:cubicBezTo>
                <a:cubicBezTo>
                  <a:pt x="227435" y="467934"/>
                  <a:pt x="183142" y="346514"/>
                  <a:pt x="215977" y="445017"/>
                </a:cubicBezTo>
                <a:cubicBezTo>
                  <a:pt x="226549" y="519018"/>
                  <a:pt x="224506" y="527119"/>
                  <a:pt x="242103" y="588709"/>
                </a:cubicBezTo>
                <a:cubicBezTo>
                  <a:pt x="245886" y="601948"/>
                  <a:pt x="266623" y="635535"/>
                  <a:pt x="255166" y="627897"/>
                </a:cubicBezTo>
                <a:cubicBezTo>
                  <a:pt x="231968" y="612431"/>
                  <a:pt x="221437" y="583422"/>
                  <a:pt x="202914" y="562583"/>
                </a:cubicBezTo>
                <a:cubicBezTo>
                  <a:pt x="156836" y="510745"/>
                  <a:pt x="160148" y="516654"/>
                  <a:pt x="111474" y="484206"/>
                </a:cubicBezTo>
                <a:cubicBezTo>
                  <a:pt x="46907" y="387355"/>
                  <a:pt x="28434" y="411987"/>
                  <a:pt x="124537" y="392766"/>
                </a:cubicBezTo>
                <a:cubicBezTo>
                  <a:pt x="141954" y="384057"/>
                  <a:pt x="158556" y="373478"/>
                  <a:pt x="176789" y="366640"/>
                </a:cubicBezTo>
                <a:cubicBezTo>
                  <a:pt x="193599" y="360336"/>
                  <a:pt x="211778" y="358509"/>
                  <a:pt x="229040" y="353577"/>
                </a:cubicBezTo>
                <a:cubicBezTo>
                  <a:pt x="242280" y="349794"/>
                  <a:pt x="255166" y="344868"/>
                  <a:pt x="268229" y="340514"/>
                </a:cubicBezTo>
                <a:cubicBezTo>
                  <a:pt x="294701" y="419937"/>
                  <a:pt x="276589" y="339469"/>
                  <a:pt x="268229" y="418891"/>
                </a:cubicBezTo>
                <a:cubicBezTo>
                  <a:pt x="244500" y="644325"/>
                  <a:pt x="305432" y="577631"/>
                  <a:pt x="242103" y="640960"/>
                </a:cubicBezTo>
              </a:path>
            </a:pathLst>
          </a:custGeom>
          <a:noFill/>
          <a:ln w="28575" cap="flat" cmpd="sng" algn="ctr">
            <a:solidFill>
              <a:schemeClr val="tx2">
                <a:lumMod val="75000"/>
              </a:schemeClr>
            </a:solidFill>
            <a:prstDash val="solid"/>
            <a:round/>
            <a:headEnd type="none" w="med" len="med"/>
            <a:tailEnd type="none" w="med" len="med"/>
          </a:ln>
        </p:spPr>
        <p:txBody>
          <a:bodyPr lIns="64800" tIns="64800" rIns="64800" bIns="64800" anchor="ctr"/>
          <a:lstStyle/>
          <a:p>
            <a:pPr eaLnBrk="0" fontAlgn="base" hangingPunct="0">
              <a:spcBef>
                <a:spcPct val="0"/>
              </a:spcBef>
              <a:spcAft>
                <a:spcPct val="0"/>
              </a:spcAft>
              <a:buClr>
                <a:srgbClr val="455F55"/>
              </a:buClr>
              <a:buSzPct val="80000"/>
              <a:buFont typeface="Wingdings" pitchFamily="2" charset="2"/>
              <a:buNone/>
            </a:pPr>
            <a:endParaRPr lang="en-GB" sz="2000" dirty="0" smtClean="0">
              <a:solidFill>
                <a:srgbClr val="455F55"/>
              </a:solidFill>
            </a:endParaRPr>
          </a:p>
        </p:txBody>
      </p:sp>
      <p:sp>
        <p:nvSpPr>
          <p:cNvPr id="17" name="Freeform 23"/>
          <p:cNvSpPr>
            <a:spLocks/>
          </p:cNvSpPr>
          <p:nvPr/>
        </p:nvSpPr>
        <p:spPr bwMode="auto">
          <a:xfrm rot="5400000" flipH="1">
            <a:off x="2585815" y="2894906"/>
            <a:ext cx="295275" cy="787400"/>
          </a:xfrm>
          <a:custGeom>
            <a:avLst/>
            <a:gdLst>
              <a:gd name="T0" fmla="*/ 6512 w 305432"/>
              <a:gd name="T1" fmla="*/ 20835 h 644325"/>
              <a:gd name="T2" fmla="*/ 152942 w 305432"/>
              <a:gd name="T3" fmla="*/ 489313 h 644325"/>
              <a:gd name="T4" fmla="*/ 165144 w 305432"/>
              <a:gd name="T5" fmla="*/ 547874 h 644325"/>
              <a:gd name="T6" fmla="*/ 201752 w 305432"/>
              <a:gd name="T7" fmla="*/ 664993 h 644325"/>
              <a:gd name="T8" fmla="*/ 226157 w 305432"/>
              <a:gd name="T9" fmla="*/ 879714 h 644325"/>
              <a:gd name="T10" fmla="*/ 238360 w 305432"/>
              <a:gd name="T11" fmla="*/ 938272 h 644325"/>
              <a:gd name="T12" fmla="*/ 189549 w 305432"/>
              <a:gd name="T13" fmla="*/ 840673 h 644325"/>
              <a:gd name="T14" fmla="*/ 104132 w 305432"/>
              <a:gd name="T15" fmla="*/ 723554 h 644325"/>
              <a:gd name="T16" fmla="*/ 116334 w 305432"/>
              <a:gd name="T17" fmla="*/ 586913 h 644325"/>
              <a:gd name="T18" fmla="*/ 165144 w 305432"/>
              <a:gd name="T19" fmla="*/ 547874 h 644325"/>
              <a:gd name="T20" fmla="*/ 213954 w 305432"/>
              <a:gd name="T21" fmla="*/ 528354 h 644325"/>
              <a:gd name="T22" fmla="*/ 250562 w 305432"/>
              <a:gd name="T23" fmla="*/ 508833 h 644325"/>
              <a:gd name="T24" fmla="*/ 250562 w 305432"/>
              <a:gd name="T25" fmla="*/ 625953 h 644325"/>
              <a:gd name="T26" fmla="*/ 226157 w 305432"/>
              <a:gd name="T27" fmla="*/ 957792 h 644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432"/>
              <a:gd name="T43" fmla="*/ 0 h 644325"/>
              <a:gd name="T44" fmla="*/ 305432 w 305432"/>
              <a:gd name="T45" fmla="*/ 644325 h 644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432" h="644325">
                <a:moveTo>
                  <a:pt x="6971" y="13943"/>
                </a:moveTo>
                <a:cubicBezTo>
                  <a:pt x="54498" y="156519"/>
                  <a:pt x="0" y="0"/>
                  <a:pt x="163726" y="327451"/>
                </a:cubicBezTo>
                <a:cubicBezTo>
                  <a:pt x="169884" y="339767"/>
                  <a:pt x="170631" y="354324"/>
                  <a:pt x="176789" y="366640"/>
                </a:cubicBezTo>
                <a:cubicBezTo>
                  <a:pt x="227435" y="467934"/>
                  <a:pt x="183142" y="346514"/>
                  <a:pt x="215977" y="445017"/>
                </a:cubicBezTo>
                <a:cubicBezTo>
                  <a:pt x="226549" y="519018"/>
                  <a:pt x="224506" y="527119"/>
                  <a:pt x="242103" y="588709"/>
                </a:cubicBezTo>
                <a:cubicBezTo>
                  <a:pt x="245886" y="601948"/>
                  <a:pt x="266623" y="635535"/>
                  <a:pt x="255166" y="627897"/>
                </a:cubicBezTo>
                <a:cubicBezTo>
                  <a:pt x="231968" y="612431"/>
                  <a:pt x="221437" y="583422"/>
                  <a:pt x="202914" y="562583"/>
                </a:cubicBezTo>
                <a:cubicBezTo>
                  <a:pt x="156836" y="510745"/>
                  <a:pt x="160148" y="516654"/>
                  <a:pt x="111474" y="484206"/>
                </a:cubicBezTo>
                <a:cubicBezTo>
                  <a:pt x="46907" y="387355"/>
                  <a:pt x="28434" y="411987"/>
                  <a:pt x="124537" y="392766"/>
                </a:cubicBezTo>
                <a:cubicBezTo>
                  <a:pt x="141954" y="384057"/>
                  <a:pt x="158556" y="373478"/>
                  <a:pt x="176789" y="366640"/>
                </a:cubicBezTo>
                <a:cubicBezTo>
                  <a:pt x="193599" y="360336"/>
                  <a:pt x="211778" y="358509"/>
                  <a:pt x="229040" y="353577"/>
                </a:cubicBezTo>
                <a:cubicBezTo>
                  <a:pt x="242280" y="349794"/>
                  <a:pt x="255166" y="344868"/>
                  <a:pt x="268229" y="340514"/>
                </a:cubicBezTo>
                <a:cubicBezTo>
                  <a:pt x="294701" y="419937"/>
                  <a:pt x="276589" y="339469"/>
                  <a:pt x="268229" y="418891"/>
                </a:cubicBezTo>
                <a:cubicBezTo>
                  <a:pt x="244500" y="644325"/>
                  <a:pt x="305432" y="577631"/>
                  <a:pt x="242103" y="640960"/>
                </a:cubicBezTo>
              </a:path>
            </a:pathLst>
          </a:custGeom>
          <a:noFill/>
          <a:ln w="28575" cap="flat" cmpd="sng" algn="ctr">
            <a:solidFill>
              <a:schemeClr val="tx2">
                <a:lumMod val="75000"/>
              </a:schemeClr>
            </a:solidFill>
            <a:prstDash val="solid"/>
            <a:round/>
            <a:headEnd type="none" w="med" len="med"/>
            <a:tailEnd type="none" w="med" len="med"/>
          </a:ln>
        </p:spPr>
        <p:txBody>
          <a:bodyPr lIns="64800" tIns="64800" rIns="64800" bIns="64800" anchor="ctr"/>
          <a:lstStyle/>
          <a:p>
            <a:pPr eaLnBrk="0" fontAlgn="base" hangingPunct="0">
              <a:spcBef>
                <a:spcPct val="0"/>
              </a:spcBef>
              <a:spcAft>
                <a:spcPct val="0"/>
              </a:spcAft>
              <a:buClr>
                <a:srgbClr val="455F55"/>
              </a:buClr>
              <a:buSzPct val="80000"/>
              <a:buFont typeface="Wingdings" pitchFamily="2" charset="2"/>
              <a:buNone/>
            </a:pPr>
            <a:endParaRPr lang="en-GB" sz="2000" dirty="0" smtClean="0">
              <a:solidFill>
                <a:srgbClr val="455F55"/>
              </a:solidFill>
            </a:endParaRPr>
          </a:p>
        </p:txBody>
      </p:sp>
      <p:sp>
        <p:nvSpPr>
          <p:cNvPr id="18" name="Freeform 21"/>
          <p:cNvSpPr>
            <a:spLocks/>
          </p:cNvSpPr>
          <p:nvPr/>
        </p:nvSpPr>
        <p:spPr bwMode="auto">
          <a:xfrm rot="3621381">
            <a:off x="2841078" y="4266065"/>
            <a:ext cx="307975" cy="636588"/>
          </a:xfrm>
          <a:custGeom>
            <a:avLst/>
            <a:gdLst>
              <a:gd name="T0" fmla="*/ 7084 w 305432"/>
              <a:gd name="T1" fmla="*/ 13613 h 644325"/>
              <a:gd name="T2" fmla="*/ 166398 w 305432"/>
              <a:gd name="T3" fmla="*/ 319698 h 644325"/>
              <a:gd name="T4" fmla="*/ 179675 w 305432"/>
              <a:gd name="T5" fmla="*/ 357959 h 644325"/>
              <a:gd name="T6" fmla="*/ 219502 w 305432"/>
              <a:gd name="T7" fmla="*/ 434480 h 644325"/>
              <a:gd name="T8" fmla="*/ 246055 w 305432"/>
              <a:gd name="T9" fmla="*/ 574770 h 644325"/>
              <a:gd name="T10" fmla="*/ 259330 w 305432"/>
              <a:gd name="T11" fmla="*/ 613030 h 644325"/>
              <a:gd name="T12" fmla="*/ 206226 w 305432"/>
              <a:gd name="T13" fmla="*/ 549262 h 644325"/>
              <a:gd name="T14" fmla="*/ 113293 w 305432"/>
              <a:gd name="T15" fmla="*/ 472741 h 644325"/>
              <a:gd name="T16" fmla="*/ 126570 w 305432"/>
              <a:gd name="T17" fmla="*/ 383466 h 644325"/>
              <a:gd name="T18" fmla="*/ 179675 w 305432"/>
              <a:gd name="T19" fmla="*/ 357959 h 644325"/>
              <a:gd name="T20" fmla="*/ 232778 w 305432"/>
              <a:gd name="T21" fmla="*/ 345205 h 644325"/>
              <a:gd name="T22" fmla="*/ 272607 w 305432"/>
              <a:gd name="T23" fmla="*/ 332451 h 644325"/>
              <a:gd name="T24" fmla="*/ 272607 w 305432"/>
              <a:gd name="T25" fmla="*/ 408973 h 644325"/>
              <a:gd name="T26" fmla="*/ 246055 w 305432"/>
              <a:gd name="T27" fmla="*/ 625784 h 644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432"/>
              <a:gd name="T43" fmla="*/ 0 h 644325"/>
              <a:gd name="T44" fmla="*/ 305432 w 305432"/>
              <a:gd name="T45" fmla="*/ 644325 h 644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432" h="644325">
                <a:moveTo>
                  <a:pt x="6971" y="13943"/>
                </a:moveTo>
                <a:cubicBezTo>
                  <a:pt x="54498" y="156519"/>
                  <a:pt x="0" y="0"/>
                  <a:pt x="163726" y="327451"/>
                </a:cubicBezTo>
                <a:cubicBezTo>
                  <a:pt x="169884" y="339767"/>
                  <a:pt x="170631" y="354324"/>
                  <a:pt x="176789" y="366640"/>
                </a:cubicBezTo>
                <a:cubicBezTo>
                  <a:pt x="227435" y="467934"/>
                  <a:pt x="183142" y="346514"/>
                  <a:pt x="215977" y="445017"/>
                </a:cubicBezTo>
                <a:cubicBezTo>
                  <a:pt x="226549" y="519018"/>
                  <a:pt x="224506" y="527119"/>
                  <a:pt x="242103" y="588709"/>
                </a:cubicBezTo>
                <a:cubicBezTo>
                  <a:pt x="245886" y="601948"/>
                  <a:pt x="266623" y="635535"/>
                  <a:pt x="255166" y="627897"/>
                </a:cubicBezTo>
                <a:cubicBezTo>
                  <a:pt x="231968" y="612431"/>
                  <a:pt x="221437" y="583422"/>
                  <a:pt x="202914" y="562583"/>
                </a:cubicBezTo>
                <a:cubicBezTo>
                  <a:pt x="156836" y="510745"/>
                  <a:pt x="160148" y="516654"/>
                  <a:pt x="111474" y="484206"/>
                </a:cubicBezTo>
                <a:cubicBezTo>
                  <a:pt x="46907" y="387355"/>
                  <a:pt x="28434" y="411987"/>
                  <a:pt x="124537" y="392766"/>
                </a:cubicBezTo>
                <a:cubicBezTo>
                  <a:pt x="141954" y="384057"/>
                  <a:pt x="158556" y="373478"/>
                  <a:pt x="176789" y="366640"/>
                </a:cubicBezTo>
                <a:cubicBezTo>
                  <a:pt x="193599" y="360336"/>
                  <a:pt x="211778" y="358509"/>
                  <a:pt x="229040" y="353577"/>
                </a:cubicBezTo>
                <a:cubicBezTo>
                  <a:pt x="242280" y="349794"/>
                  <a:pt x="255166" y="344868"/>
                  <a:pt x="268229" y="340514"/>
                </a:cubicBezTo>
                <a:cubicBezTo>
                  <a:pt x="294701" y="419937"/>
                  <a:pt x="276589" y="339469"/>
                  <a:pt x="268229" y="418891"/>
                </a:cubicBezTo>
                <a:cubicBezTo>
                  <a:pt x="244500" y="644325"/>
                  <a:pt x="305432" y="577631"/>
                  <a:pt x="242103" y="640960"/>
                </a:cubicBezTo>
              </a:path>
            </a:pathLst>
          </a:custGeom>
          <a:noFill/>
          <a:ln w="28575" cap="flat" cmpd="sng" algn="ctr">
            <a:solidFill>
              <a:schemeClr val="tx2">
                <a:lumMod val="75000"/>
              </a:schemeClr>
            </a:solidFill>
            <a:prstDash val="solid"/>
            <a:round/>
            <a:headEnd type="none" w="med" len="med"/>
            <a:tailEnd type="none" w="med" len="med"/>
          </a:ln>
        </p:spPr>
        <p:txBody>
          <a:bodyPr lIns="64800" tIns="64800" rIns="64800" bIns="64800" anchor="ctr"/>
          <a:lstStyle/>
          <a:p>
            <a:pPr eaLnBrk="0" fontAlgn="base" hangingPunct="0">
              <a:spcBef>
                <a:spcPct val="0"/>
              </a:spcBef>
              <a:spcAft>
                <a:spcPct val="0"/>
              </a:spcAft>
              <a:buClr>
                <a:srgbClr val="455F55"/>
              </a:buClr>
              <a:buSzPct val="80000"/>
              <a:buFont typeface="Wingdings" pitchFamily="2" charset="2"/>
              <a:buNone/>
            </a:pPr>
            <a:endParaRPr lang="en-GB" sz="2000" dirty="0" smtClean="0">
              <a:solidFill>
                <a:srgbClr val="455F55"/>
              </a:solidFill>
            </a:endParaRPr>
          </a:p>
        </p:txBody>
      </p:sp>
      <p:sp>
        <p:nvSpPr>
          <p:cNvPr id="19" name="Freeform 34"/>
          <p:cNvSpPr>
            <a:spLocks/>
          </p:cNvSpPr>
          <p:nvPr/>
        </p:nvSpPr>
        <p:spPr bwMode="auto">
          <a:xfrm rot="6455438" flipH="1" flipV="1">
            <a:off x="6439652" y="3041679"/>
            <a:ext cx="349250" cy="892175"/>
          </a:xfrm>
          <a:custGeom>
            <a:avLst/>
            <a:gdLst>
              <a:gd name="T0" fmla="*/ 9132 w 305432"/>
              <a:gd name="T1" fmla="*/ 26732 h 644325"/>
              <a:gd name="T2" fmla="*/ 214474 w 305432"/>
              <a:gd name="T3" fmla="*/ 627803 h 644325"/>
              <a:gd name="T4" fmla="*/ 231585 w 305432"/>
              <a:gd name="T5" fmla="*/ 702938 h 644325"/>
              <a:gd name="T6" fmla="*/ 282920 w 305432"/>
              <a:gd name="T7" fmla="*/ 853206 h 644325"/>
              <a:gd name="T8" fmla="*/ 317144 w 305432"/>
              <a:gd name="T9" fmla="*/ 1128699 h 644325"/>
              <a:gd name="T10" fmla="*/ 334256 w 305432"/>
              <a:gd name="T11" fmla="*/ 1203831 h 644325"/>
              <a:gd name="T12" fmla="*/ 265808 w 305432"/>
              <a:gd name="T13" fmla="*/ 1078609 h 644325"/>
              <a:gd name="T14" fmla="*/ 146026 w 305432"/>
              <a:gd name="T15" fmla="*/ 928341 h 644325"/>
              <a:gd name="T16" fmla="*/ 163138 w 305432"/>
              <a:gd name="T17" fmla="*/ 753029 h 644325"/>
              <a:gd name="T18" fmla="*/ 231585 w 305432"/>
              <a:gd name="T19" fmla="*/ 702938 h 644325"/>
              <a:gd name="T20" fmla="*/ 300032 w 305432"/>
              <a:gd name="T21" fmla="*/ 677894 h 644325"/>
              <a:gd name="T22" fmla="*/ 351368 w 305432"/>
              <a:gd name="T23" fmla="*/ 652848 h 644325"/>
              <a:gd name="T24" fmla="*/ 351368 w 305432"/>
              <a:gd name="T25" fmla="*/ 803116 h 644325"/>
              <a:gd name="T26" fmla="*/ 317144 w 305432"/>
              <a:gd name="T27" fmla="*/ 1228877 h 644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432"/>
              <a:gd name="T43" fmla="*/ 0 h 644325"/>
              <a:gd name="T44" fmla="*/ 305432 w 305432"/>
              <a:gd name="T45" fmla="*/ 644325 h 644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432" h="644325">
                <a:moveTo>
                  <a:pt x="6971" y="13943"/>
                </a:moveTo>
                <a:cubicBezTo>
                  <a:pt x="54498" y="156519"/>
                  <a:pt x="0" y="0"/>
                  <a:pt x="163726" y="327451"/>
                </a:cubicBezTo>
                <a:cubicBezTo>
                  <a:pt x="169884" y="339767"/>
                  <a:pt x="170631" y="354324"/>
                  <a:pt x="176789" y="366640"/>
                </a:cubicBezTo>
                <a:cubicBezTo>
                  <a:pt x="227435" y="467934"/>
                  <a:pt x="183142" y="346514"/>
                  <a:pt x="215977" y="445017"/>
                </a:cubicBezTo>
                <a:cubicBezTo>
                  <a:pt x="226549" y="519018"/>
                  <a:pt x="224506" y="527119"/>
                  <a:pt x="242103" y="588709"/>
                </a:cubicBezTo>
                <a:cubicBezTo>
                  <a:pt x="245886" y="601948"/>
                  <a:pt x="266623" y="635535"/>
                  <a:pt x="255166" y="627897"/>
                </a:cubicBezTo>
                <a:cubicBezTo>
                  <a:pt x="231968" y="612431"/>
                  <a:pt x="221437" y="583422"/>
                  <a:pt x="202914" y="562583"/>
                </a:cubicBezTo>
                <a:cubicBezTo>
                  <a:pt x="156836" y="510745"/>
                  <a:pt x="160148" y="516654"/>
                  <a:pt x="111474" y="484206"/>
                </a:cubicBezTo>
                <a:cubicBezTo>
                  <a:pt x="46907" y="387355"/>
                  <a:pt x="28434" y="411987"/>
                  <a:pt x="124537" y="392766"/>
                </a:cubicBezTo>
                <a:cubicBezTo>
                  <a:pt x="141954" y="384057"/>
                  <a:pt x="158556" y="373478"/>
                  <a:pt x="176789" y="366640"/>
                </a:cubicBezTo>
                <a:cubicBezTo>
                  <a:pt x="193599" y="360336"/>
                  <a:pt x="211778" y="358509"/>
                  <a:pt x="229040" y="353577"/>
                </a:cubicBezTo>
                <a:cubicBezTo>
                  <a:pt x="242280" y="349794"/>
                  <a:pt x="255166" y="344868"/>
                  <a:pt x="268229" y="340514"/>
                </a:cubicBezTo>
                <a:cubicBezTo>
                  <a:pt x="294701" y="419937"/>
                  <a:pt x="276589" y="339469"/>
                  <a:pt x="268229" y="418891"/>
                </a:cubicBezTo>
                <a:cubicBezTo>
                  <a:pt x="244500" y="644325"/>
                  <a:pt x="305432" y="577631"/>
                  <a:pt x="242103" y="640960"/>
                </a:cubicBezTo>
              </a:path>
            </a:pathLst>
          </a:custGeom>
          <a:noFill/>
          <a:ln w="28575" cap="flat" cmpd="sng" algn="ctr">
            <a:solidFill>
              <a:schemeClr val="tx2">
                <a:lumMod val="75000"/>
              </a:schemeClr>
            </a:solidFill>
            <a:prstDash val="solid"/>
            <a:round/>
            <a:headEnd type="none" w="med" len="med"/>
            <a:tailEnd type="none" w="med" len="med"/>
          </a:ln>
        </p:spPr>
        <p:txBody>
          <a:bodyPr lIns="64800" tIns="64800" rIns="64800" bIns="64800" anchor="ctr"/>
          <a:lstStyle/>
          <a:p>
            <a:pPr eaLnBrk="0" fontAlgn="base" hangingPunct="0">
              <a:spcBef>
                <a:spcPct val="0"/>
              </a:spcBef>
              <a:spcAft>
                <a:spcPct val="0"/>
              </a:spcAft>
              <a:buClr>
                <a:srgbClr val="455F55"/>
              </a:buClr>
              <a:buSzPct val="80000"/>
              <a:buFont typeface="Wingdings" pitchFamily="2" charset="2"/>
              <a:buNone/>
            </a:pPr>
            <a:endParaRPr lang="en-GB" sz="2000" dirty="0" smtClean="0">
              <a:solidFill>
                <a:srgbClr val="455F55"/>
              </a:solidFill>
            </a:endParaRPr>
          </a:p>
        </p:txBody>
      </p:sp>
      <p:sp>
        <p:nvSpPr>
          <p:cNvPr id="6" name="Oval 5"/>
          <p:cNvSpPr/>
          <p:nvPr/>
        </p:nvSpPr>
        <p:spPr>
          <a:xfrm>
            <a:off x="323528" y="2726889"/>
            <a:ext cx="1944216" cy="792088"/>
          </a:xfrm>
          <a:prstGeom prst="ellipse">
            <a:avLst/>
          </a:prstGeom>
          <a:solidFill>
            <a:schemeClr val="tx2">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latin typeface="SwissReSans" pitchFamily="34" charset="0"/>
              </a:rPr>
              <a:t>Regulación</a:t>
            </a:r>
          </a:p>
        </p:txBody>
      </p:sp>
      <p:sp>
        <p:nvSpPr>
          <p:cNvPr id="7" name="Oval 6"/>
          <p:cNvSpPr/>
          <p:nvPr/>
        </p:nvSpPr>
        <p:spPr>
          <a:xfrm>
            <a:off x="760081" y="4849921"/>
            <a:ext cx="2515775" cy="811327"/>
          </a:xfrm>
          <a:prstGeom prst="ellipse">
            <a:avLst/>
          </a:prstGeom>
          <a:solidFill>
            <a:schemeClr val="tx2">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latin typeface="SwissReSans" pitchFamily="34" charset="0"/>
              </a:rPr>
              <a:t>Tipos de riesgo</a:t>
            </a:r>
          </a:p>
        </p:txBody>
      </p:sp>
      <p:sp>
        <p:nvSpPr>
          <p:cNvPr id="9" name="Oval 8"/>
          <p:cNvSpPr/>
          <p:nvPr/>
        </p:nvSpPr>
        <p:spPr>
          <a:xfrm>
            <a:off x="5292080" y="4869160"/>
            <a:ext cx="2304256" cy="720080"/>
          </a:xfrm>
          <a:prstGeom prst="ellipse">
            <a:avLst/>
          </a:prstGeom>
          <a:solidFill>
            <a:schemeClr val="tx2">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latin typeface="SwissReSans" pitchFamily="34" charset="0"/>
              </a:rPr>
              <a:t>Desarrollo actuarial</a:t>
            </a:r>
          </a:p>
        </p:txBody>
      </p:sp>
      <p:sp>
        <p:nvSpPr>
          <p:cNvPr id="12" name="Oval 11"/>
          <p:cNvSpPr/>
          <p:nvPr/>
        </p:nvSpPr>
        <p:spPr>
          <a:xfrm>
            <a:off x="7092280" y="2996952"/>
            <a:ext cx="1728192" cy="803886"/>
          </a:xfrm>
          <a:prstGeom prst="ellipse">
            <a:avLst/>
          </a:prstGeom>
          <a:solidFill>
            <a:schemeClr val="tx2">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latin typeface="SwissReSans" pitchFamily="34" charset="0"/>
              </a:rPr>
              <a:t>Otros</a:t>
            </a:r>
          </a:p>
        </p:txBody>
      </p:sp>
    </p:spTree>
    <p:extLst>
      <p:ext uri="{BB962C8B-B14F-4D97-AF65-F5344CB8AC3E}">
        <p14:creationId xmlns:p14="http://schemas.microsoft.com/office/powerpoint/2010/main" val="32713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Los requerimientos regulatorios son en muchas ocasiones los determinantes de la calidad y disponibilidad de información de las compañías de seguros.</a:t>
            </a:r>
          </a:p>
          <a:p>
            <a:r>
              <a:rPr lang="es-ES_tradnl" dirty="0" smtClean="0"/>
              <a:t>Caso México: </a:t>
            </a:r>
          </a:p>
          <a:p>
            <a:pPr lvl="1"/>
            <a:r>
              <a:rPr lang="es-ES_tradnl" dirty="0" smtClean="0"/>
              <a:t>La regulación de riesgos catastróficos conllevó la sofisticación de información de exposición a estos riesgos: bases de datos, detalles, concientización en las compañías.</a:t>
            </a:r>
          </a:p>
          <a:p>
            <a:r>
              <a:rPr lang="es-ES_tradnl" dirty="0" smtClean="0"/>
              <a:t>Caso Brasil:</a:t>
            </a:r>
          </a:p>
          <a:p>
            <a:pPr lvl="1"/>
            <a:r>
              <a:rPr lang="es-ES_tradnl" dirty="0" smtClean="0"/>
              <a:t>SUSEP exige el reporte constante de una gran cantidad de cifras de exposición y de gestión, con lo que la información disponible acerca del sector es muy rica y completa.</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4</a:t>
            </a:fld>
            <a:endParaRPr lang="es-ES_tradnl" dirty="0"/>
          </a:p>
        </p:txBody>
      </p:sp>
      <p:sp>
        <p:nvSpPr>
          <p:cNvPr id="4" name="Title 3"/>
          <p:cNvSpPr>
            <a:spLocks noGrp="1"/>
          </p:cNvSpPr>
          <p:nvPr>
            <p:ph type="title"/>
          </p:nvPr>
        </p:nvSpPr>
        <p:spPr/>
        <p:txBody>
          <a:bodyPr/>
          <a:lstStyle/>
          <a:p>
            <a:r>
              <a:rPr lang="es-ES_tradnl" dirty="0" smtClean="0"/>
              <a:t>Regulación</a:t>
            </a:r>
            <a:endParaRPr lang="es-ES_tradnl" dirty="0"/>
          </a:p>
        </p:txBody>
      </p:sp>
    </p:spTree>
    <p:extLst>
      <p:ext uri="{BB962C8B-B14F-4D97-AF65-F5344CB8AC3E}">
        <p14:creationId xmlns:p14="http://schemas.microsoft.com/office/powerpoint/2010/main" val="333558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dirty="0" smtClean="0"/>
              <a:t>La presencia de un departamento actuarial fuerte en las compañías generalmente resulta en disponibilidad de información estadística de mejor calidad.</a:t>
            </a:r>
          </a:p>
          <a:p>
            <a:r>
              <a:rPr lang="es-ES_tradnl" dirty="0" smtClean="0"/>
              <a:t>La existencia de facultades de actuaría en las universidades de un país también tiene un impacto importante.</a:t>
            </a:r>
          </a:p>
          <a:p>
            <a:r>
              <a:rPr lang="es-ES_tradnl" dirty="0" smtClean="0"/>
              <a:t>En América Latina podemos observarlo en los casos de </a:t>
            </a:r>
            <a:r>
              <a:rPr lang="es-ES_tradnl" b="1" dirty="0" smtClean="0"/>
              <a:t>México y Venezuela</a:t>
            </a:r>
            <a:r>
              <a:rPr lang="es-ES_tradnl" dirty="0" smtClean="0"/>
              <a:t>, donde la profesión actuarial tiene una amplia presencia y la calidad de la información está por encima del promedio.</a:t>
            </a:r>
          </a:p>
          <a:p>
            <a:r>
              <a:rPr lang="es-ES_tradnl" dirty="0" smtClean="0"/>
              <a:t>Muchas compañías en América Latina han mostrado interés en desarrollar sus departamentos actuariales:</a:t>
            </a:r>
          </a:p>
          <a:p>
            <a:pPr lvl="1"/>
            <a:r>
              <a:rPr lang="es-ES_tradnl" dirty="0" smtClean="0"/>
              <a:t>En Chile y Colombia (entre otros) se ha trabajado para preparar actuarios en el extranjero y para desarrollar la profesión actuarial en el país.</a:t>
            </a:r>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5</a:t>
            </a:fld>
            <a:endParaRPr lang="es-ES_tradnl" dirty="0"/>
          </a:p>
        </p:txBody>
      </p:sp>
      <p:sp>
        <p:nvSpPr>
          <p:cNvPr id="4" name="Title 3"/>
          <p:cNvSpPr>
            <a:spLocks noGrp="1"/>
          </p:cNvSpPr>
          <p:nvPr>
            <p:ph type="title"/>
          </p:nvPr>
        </p:nvSpPr>
        <p:spPr/>
        <p:txBody>
          <a:bodyPr/>
          <a:lstStyle/>
          <a:p>
            <a:r>
              <a:rPr lang="es-ES_tradnl" dirty="0" smtClean="0"/>
              <a:t>Desarrollo actuarial</a:t>
            </a:r>
            <a:endParaRPr lang="es-ES_tradnl" dirty="0"/>
          </a:p>
        </p:txBody>
      </p:sp>
    </p:spTree>
    <p:extLst>
      <p:ext uri="{BB962C8B-B14F-4D97-AF65-F5344CB8AC3E}">
        <p14:creationId xmlns:p14="http://schemas.microsoft.com/office/powerpoint/2010/main" val="372907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sz="2000" dirty="0" smtClean="0"/>
              <a:t>Los tipos de exposición que existen en un mercado y los tipos de negocio que suscribe cada compañía tienen un impacto importante en la disponibilidad y la calidad de cada tipo de información.</a:t>
            </a:r>
          </a:p>
          <a:p>
            <a:r>
              <a:rPr lang="es-ES_tradnl" sz="2000" dirty="0" smtClean="0"/>
              <a:t>Normalmente, a mayor riesgo se hace un mayor esfuerzo de recopilación y uso de información.</a:t>
            </a:r>
          </a:p>
          <a:p>
            <a:r>
              <a:rPr lang="es-ES_tradnl" sz="2000" dirty="0" smtClean="0"/>
              <a:t>En peligros de muy baja frecuencia (</a:t>
            </a:r>
            <a:r>
              <a:rPr lang="es-ES_tradnl" sz="2000" dirty="0" err="1" smtClean="0"/>
              <a:t>e.g</a:t>
            </a:r>
            <a:r>
              <a:rPr lang="es-ES_tradnl" sz="2000" dirty="0" smtClean="0"/>
              <a:t>. terremoto), la concientización y esfuerzos para generar información pueden no existir sino hasta la ocurrencia de un gran evento.</a:t>
            </a:r>
          </a:p>
          <a:p>
            <a:r>
              <a:rPr lang="es-ES_tradnl" sz="2000" dirty="0" smtClean="0"/>
              <a:t>Sin embargo, en muchos casos la alta exposición no ha resultado en una calidad y disponibilidad de información a la par con el riesgo.</a:t>
            </a:r>
          </a:p>
          <a:p>
            <a:endParaRPr lang="es-ES_tradnl" sz="2000" dirty="0" smtClean="0"/>
          </a:p>
          <a:p>
            <a:pPr marL="265113" lvl="1" indent="0">
              <a:buNone/>
            </a:pPr>
            <a:endParaRPr lang="es-ES_tradnl" dirty="0" smtClean="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6</a:t>
            </a:fld>
            <a:endParaRPr lang="es-ES_tradnl" dirty="0"/>
          </a:p>
        </p:txBody>
      </p:sp>
      <p:sp>
        <p:nvSpPr>
          <p:cNvPr id="4" name="Title 3"/>
          <p:cNvSpPr>
            <a:spLocks noGrp="1"/>
          </p:cNvSpPr>
          <p:nvPr>
            <p:ph type="title"/>
          </p:nvPr>
        </p:nvSpPr>
        <p:spPr/>
        <p:txBody>
          <a:bodyPr/>
          <a:lstStyle/>
          <a:p>
            <a:r>
              <a:rPr lang="es-ES_tradnl" dirty="0" smtClean="0"/>
              <a:t>Tipos de riesgo</a:t>
            </a:r>
            <a:endParaRPr lang="es-ES_tradnl" dirty="0"/>
          </a:p>
        </p:txBody>
      </p:sp>
    </p:spTree>
    <p:extLst>
      <p:ext uri="{BB962C8B-B14F-4D97-AF65-F5344CB8AC3E}">
        <p14:creationId xmlns:p14="http://schemas.microsoft.com/office/powerpoint/2010/main" val="270462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75577"/>
            <a:ext cx="3341496" cy="4321175"/>
          </a:xfrm>
          <a:ln>
            <a:solidFill>
              <a:schemeClr val="tx2">
                <a:lumMod val="75000"/>
              </a:schemeClr>
            </a:solidFill>
          </a:ln>
        </p:spPr>
      </p:pic>
      <p:sp>
        <p:nvSpPr>
          <p:cNvPr id="3" name="Slide Number Placeholder 2"/>
          <p:cNvSpPr>
            <a:spLocks noGrp="1"/>
          </p:cNvSpPr>
          <p:nvPr>
            <p:ph type="sldNum" sz="quarter" idx="11"/>
          </p:nvPr>
        </p:nvSpPr>
        <p:spPr/>
        <p:txBody>
          <a:bodyPr/>
          <a:lstStyle/>
          <a:p>
            <a:fld id="{8E9F59B9-8094-4618-B073-21DD649DF751}" type="slidenum">
              <a:rPr lang="es-ES_tradnl" smtClean="0"/>
              <a:pPr/>
              <a:t>7</a:t>
            </a:fld>
            <a:endParaRPr lang="es-ES_tradnl" dirty="0"/>
          </a:p>
        </p:txBody>
      </p:sp>
      <p:sp>
        <p:nvSpPr>
          <p:cNvPr id="4" name="Title 3"/>
          <p:cNvSpPr>
            <a:spLocks noGrp="1"/>
          </p:cNvSpPr>
          <p:nvPr>
            <p:ph type="title"/>
          </p:nvPr>
        </p:nvSpPr>
        <p:spPr/>
        <p:txBody>
          <a:bodyPr/>
          <a:lstStyle/>
          <a:p>
            <a:r>
              <a:rPr lang="es-ES_tradnl" dirty="0" smtClean="0"/>
              <a:t>Exposición a riesgos catastróficos</a:t>
            </a:r>
            <a:endParaRPr lang="es-ES_tradnl"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49" y="1916832"/>
            <a:ext cx="4326951" cy="3861048"/>
          </a:xfrm>
          <a:prstGeom prst="rect">
            <a:avLst/>
          </a:prstGeom>
          <a:ln>
            <a:solidFill>
              <a:schemeClr val="tx2">
                <a:lumMod val="75000"/>
              </a:schemeClr>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535" y="1548125"/>
            <a:ext cx="2019545" cy="4598462"/>
          </a:xfrm>
          <a:prstGeom prst="rect">
            <a:avLst/>
          </a:prstGeom>
          <a:ln>
            <a:solidFill>
              <a:schemeClr val="tx2">
                <a:lumMod val="75000"/>
              </a:schemeClr>
            </a:solidFill>
          </a:ln>
        </p:spPr>
      </p:pic>
      <p:sp>
        <p:nvSpPr>
          <p:cNvPr id="8" name="TextBox 7"/>
          <p:cNvSpPr txBox="1"/>
          <p:nvPr/>
        </p:nvSpPr>
        <p:spPr>
          <a:xfrm>
            <a:off x="107504" y="4509120"/>
            <a:ext cx="2160240" cy="338554"/>
          </a:xfrm>
          <a:prstGeom prst="rect">
            <a:avLst/>
          </a:prstGeom>
          <a:noFill/>
        </p:spPr>
        <p:txBody>
          <a:bodyPr wrap="square" rtlCol="0">
            <a:spAutoFit/>
          </a:bodyPr>
          <a:lstStyle/>
          <a:p>
            <a:pPr algn="ctr"/>
            <a:r>
              <a:rPr lang="es-ES_tradnl" sz="1600" b="1" dirty="0" smtClean="0">
                <a:solidFill>
                  <a:schemeClr val="tx2">
                    <a:lumMod val="75000"/>
                  </a:schemeClr>
                </a:solidFill>
                <a:latin typeface="SwissReSans" pitchFamily="34" charset="0"/>
              </a:rPr>
              <a:t>Terremoto</a:t>
            </a:r>
          </a:p>
        </p:txBody>
      </p:sp>
      <p:sp>
        <p:nvSpPr>
          <p:cNvPr id="9" name="TextBox 8"/>
          <p:cNvSpPr txBox="1"/>
          <p:nvPr/>
        </p:nvSpPr>
        <p:spPr>
          <a:xfrm>
            <a:off x="4067944" y="5610726"/>
            <a:ext cx="1368152" cy="338554"/>
          </a:xfrm>
          <a:prstGeom prst="rect">
            <a:avLst/>
          </a:prstGeom>
          <a:noFill/>
        </p:spPr>
        <p:txBody>
          <a:bodyPr wrap="square" rtlCol="0">
            <a:spAutoFit/>
          </a:bodyPr>
          <a:lstStyle/>
          <a:p>
            <a:pPr algn="ctr"/>
            <a:r>
              <a:rPr lang="es-ES_tradnl" sz="1600" b="1" dirty="0" smtClean="0">
                <a:solidFill>
                  <a:schemeClr val="tx2">
                    <a:lumMod val="75000"/>
                  </a:schemeClr>
                </a:solidFill>
                <a:latin typeface="SwissReSans" pitchFamily="34" charset="0"/>
              </a:rPr>
              <a:t>Tsunami</a:t>
            </a:r>
          </a:p>
        </p:txBody>
      </p:sp>
      <p:sp>
        <p:nvSpPr>
          <p:cNvPr id="10" name="TextBox 9"/>
          <p:cNvSpPr txBox="1"/>
          <p:nvPr/>
        </p:nvSpPr>
        <p:spPr>
          <a:xfrm>
            <a:off x="6804248" y="2442374"/>
            <a:ext cx="2160240" cy="338554"/>
          </a:xfrm>
          <a:prstGeom prst="rect">
            <a:avLst/>
          </a:prstGeom>
          <a:noFill/>
        </p:spPr>
        <p:txBody>
          <a:bodyPr wrap="square" rtlCol="0">
            <a:spAutoFit/>
          </a:bodyPr>
          <a:lstStyle/>
          <a:p>
            <a:pPr algn="ctr"/>
            <a:r>
              <a:rPr lang="es-ES_tradnl" sz="1600" b="1" dirty="0" smtClean="0">
                <a:solidFill>
                  <a:schemeClr val="tx2">
                    <a:lumMod val="75000"/>
                  </a:schemeClr>
                </a:solidFill>
                <a:latin typeface="SwissReSans" pitchFamily="34" charset="0"/>
              </a:rPr>
              <a:t>Inundación</a:t>
            </a:r>
          </a:p>
        </p:txBody>
      </p:sp>
    </p:spTree>
    <p:extLst>
      <p:ext uri="{BB962C8B-B14F-4D97-AF65-F5344CB8AC3E}">
        <p14:creationId xmlns:p14="http://schemas.microsoft.com/office/powerpoint/2010/main" val="177953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b="1" dirty="0" smtClean="0"/>
              <a:t>Administración de riesgos: </a:t>
            </a:r>
            <a:r>
              <a:rPr lang="es-ES_tradnl" sz="1600" dirty="0" smtClean="0"/>
              <a:t>las compañías que tienen unidades de administración de riesgos con poder dentro de la organización generalmente tienen mejor calidad y disponibilidad de información.</a:t>
            </a:r>
          </a:p>
          <a:p>
            <a:r>
              <a:rPr lang="es-ES_tradnl" b="1" dirty="0" smtClean="0"/>
              <a:t>Tamaño de las compañías: </a:t>
            </a:r>
            <a:r>
              <a:rPr lang="es-ES_tradnl" sz="1600" dirty="0" smtClean="0"/>
              <a:t>las compañías grandes tienden a contar con mejor información, pues tienen la capacidad de invertir en sistemas y capital humanos para este fin.</a:t>
            </a:r>
          </a:p>
          <a:p>
            <a:r>
              <a:rPr lang="es-ES_tradnl" b="1" dirty="0" smtClean="0"/>
              <a:t>Reaseguro:</a:t>
            </a:r>
            <a:r>
              <a:rPr lang="es-ES_tradnl" dirty="0" smtClean="0"/>
              <a:t> </a:t>
            </a:r>
            <a:r>
              <a:rPr lang="es-ES_tradnl" sz="1600" dirty="0" smtClean="0"/>
              <a:t>las reaseguradoras internacionales son una fuente de presión para mejorar la calidad en la información estadística.</a:t>
            </a:r>
          </a:p>
          <a:p>
            <a:r>
              <a:rPr lang="es-ES_tradnl" b="1" dirty="0" smtClean="0"/>
              <a:t>Presencia de multinacionales: </a:t>
            </a:r>
            <a:r>
              <a:rPr lang="es-ES_tradnl" sz="1600" dirty="0" smtClean="0"/>
              <a:t>las compañías internacionales comúnmente tienen sistemas de información más robustos, y muchas veces "contagian" al resto del mercado.</a:t>
            </a:r>
          </a:p>
          <a:p>
            <a:r>
              <a:rPr lang="es-ES_tradnl" b="1" dirty="0" smtClean="0"/>
              <a:t>Temas económicos: </a:t>
            </a:r>
            <a:r>
              <a:rPr lang="es-ES_tradnl" sz="1600" dirty="0" smtClean="0"/>
              <a:t>el volumen de primas, la penetración del seguro y el desarrollo económico del país son determinantes de la disponibilidad y calidad de la información.</a:t>
            </a:r>
          </a:p>
          <a:p>
            <a:endParaRPr lang="es-ES_tradnl" dirty="0" smtClean="0"/>
          </a:p>
          <a:p>
            <a:endParaRPr lang="es-ES_tradnl" dirty="0" smtClean="0"/>
          </a:p>
          <a:p>
            <a:endParaRPr lang="es-ES_tradnl"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8</a:t>
            </a:fld>
            <a:endParaRPr lang="es-ES_tradnl" dirty="0"/>
          </a:p>
        </p:txBody>
      </p:sp>
      <p:sp>
        <p:nvSpPr>
          <p:cNvPr id="4" name="Title 3"/>
          <p:cNvSpPr>
            <a:spLocks noGrp="1"/>
          </p:cNvSpPr>
          <p:nvPr>
            <p:ph type="title"/>
          </p:nvPr>
        </p:nvSpPr>
        <p:spPr/>
        <p:txBody>
          <a:bodyPr/>
          <a:lstStyle/>
          <a:p>
            <a:r>
              <a:rPr lang="es-ES_tradnl" dirty="0" smtClean="0"/>
              <a:t>Otros</a:t>
            </a:r>
            <a:endParaRPr lang="es-ES_tradnl" dirty="0"/>
          </a:p>
        </p:txBody>
      </p:sp>
    </p:spTree>
    <p:extLst>
      <p:ext uri="{BB962C8B-B14F-4D97-AF65-F5344CB8AC3E}">
        <p14:creationId xmlns:p14="http://schemas.microsoft.com/office/powerpoint/2010/main" val="229260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_tradnl" sz="1700" dirty="0" smtClean="0"/>
              <a:t>Como reaseguradores uno de nuestros principales insumos es la información que nos proveen las compañías aseguradoras.</a:t>
            </a:r>
          </a:p>
          <a:p>
            <a:r>
              <a:rPr lang="es-ES_tradnl" sz="1700" dirty="0" smtClean="0"/>
              <a:t>Es nuestro interés que la información estadística tenga la mejor calidad posible.</a:t>
            </a:r>
          </a:p>
          <a:p>
            <a:r>
              <a:rPr lang="es-ES_tradnl" sz="1700" dirty="0" err="1" smtClean="0"/>
              <a:t>Swiss</a:t>
            </a:r>
            <a:r>
              <a:rPr lang="es-ES_tradnl" sz="1700" dirty="0" smtClean="0"/>
              <a:t> Re invierte una cantidad importante de recursos en analizar la consistencia de la información obtenida de sus clientes, además de capacitación para mejorar la calidad y consistencia de la información que se produce en el mercado.</a:t>
            </a:r>
          </a:p>
          <a:p>
            <a:r>
              <a:rPr lang="es-ES_tradnl" sz="1700" dirty="0" smtClean="0"/>
              <a:t>Así mismo, </a:t>
            </a:r>
            <a:r>
              <a:rPr lang="es-ES_tradnl" sz="1700" dirty="0" err="1" smtClean="0"/>
              <a:t>Swiss</a:t>
            </a:r>
            <a:r>
              <a:rPr lang="es-ES_tradnl" sz="1700" dirty="0" smtClean="0"/>
              <a:t> Re está comprometido en la generación de información de calidad sobre la industria aseguradora a nivel mundial, temas técnicos de seguros e información financiera, entre otras.</a:t>
            </a:r>
            <a:endParaRPr lang="es-ES_tradnl" sz="1700" dirty="0"/>
          </a:p>
        </p:txBody>
      </p:sp>
      <p:sp>
        <p:nvSpPr>
          <p:cNvPr id="3" name="Slide Number Placeholder 2"/>
          <p:cNvSpPr>
            <a:spLocks noGrp="1"/>
          </p:cNvSpPr>
          <p:nvPr>
            <p:ph type="sldNum" sz="quarter" idx="11"/>
          </p:nvPr>
        </p:nvSpPr>
        <p:spPr/>
        <p:txBody>
          <a:bodyPr/>
          <a:lstStyle/>
          <a:p>
            <a:fld id="{8E9F59B9-8094-4618-B073-21DD649DF751}" type="slidenum">
              <a:rPr lang="es-ES_tradnl" smtClean="0"/>
              <a:pPr/>
              <a:t>9</a:t>
            </a:fld>
            <a:endParaRPr lang="es-ES_tradnl" dirty="0"/>
          </a:p>
        </p:txBody>
      </p:sp>
      <p:sp>
        <p:nvSpPr>
          <p:cNvPr id="4" name="Title 3"/>
          <p:cNvSpPr>
            <a:spLocks noGrp="1"/>
          </p:cNvSpPr>
          <p:nvPr>
            <p:ph type="title"/>
          </p:nvPr>
        </p:nvSpPr>
        <p:spPr/>
        <p:txBody>
          <a:bodyPr/>
          <a:lstStyle/>
          <a:p>
            <a:r>
              <a:rPr lang="es-ES_tradnl" dirty="0" smtClean="0"/>
              <a:t>El papel de </a:t>
            </a:r>
            <a:r>
              <a:rPr lang="es-ES_tradnl" dirty="0" err="1" smtClean="0"/>
              <a:t>Swiss</a:t>
            </a:r>
            <a:r>
              <a:rPr lang="es-ES_tradnl" dirty="0" smtClean="0"/>
              <a:t> Re en la generación de información</a:t>
            </a:r>
            <a:endParaRPr lang="es-ES_trad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5111366"/>
            <a:ext cx="767790" cy="10866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5085185"/>
            <a:ext cx="785474" cy="11063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2969" y="5111367"/>
            <a:ext cx="783087" cy="10801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7262" y="5181300"/>
            <a:ext cx="716906" cy="101018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9171" y="5085184"/>
            <a:ext cx="785117" cy="110630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608" y="5013176"/>
            <a:ext cx="814312" cy="114744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8216" y="5100171"/>
            <a:ext cx="838200" cy="1076325"/>
          </a:xfrm>
          <a:prstGeom prst="rect">
            <a:avLst/>
          </a:prstGeom>
        </p:spPr>
      </p:pic>
    </p:spTree>
    <p:extLst>
      <p:ext uri="{BB962C8B-B14F-4D97-AF65-F5344CB8AC3E}">
        <p14:creationId xmlns:p14="http://schemas.microsoft.com/office/powerpoint/2010/main" val="3713931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NFO" val="SR1000"/>
  <p:tag name="LANGUAGE" val="1034"/>
  <p:tag name="PRESENTATIONSTYLE" val="1"/>
  <p:tag name="COLORPAIR" val="2"/>
  <p:tag name="ANNIVERSARYICON" val="1"/>
  <p:tag name="CLASSIFICATION" val="0"/>
</p:tagLst>
</file>

<file path=ppt/tags/tag10.xml><?xml version="1.0" encoding="utf-8"?>
<p:tagLst xmlns:a="http://schemas.openxmlformats.org/drawingml/2006/main" xmlns:r="http://schemas.openxmlformats.org/officeDocument/2006/relationships" xmlns:p="http://schemas.openxmlformats.org/presentationml/2006/main">
  <p:tag name="SHAPETYPE" val="Background"/>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SHAPETYPE" val="footer"/>
</p:tagLst>
</file>

<file path=ppt/tags/tag16.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9.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2"/>
  <p:tag name="NAME" val="536_Molecules"/>
  <p:tag name="CATEGORY" val="08 - Metaphors &amp; Symbolic"/>
</p:tagLst>
</file>

<file path=ppt/tags/tag2.xml><?xml version="1.0" encoding="utf-8"?>
<p:tagLst xmlns:a="http://schemas.openxmlformats.org/drawingml/2006/main" xmlns:r="http://schemas.openxmlformats.org/officeDocument/2006/relationships" xmlns:p="http://schemas.openxmlformats.org/presentationml/2006/main">
  <p:tag name="SHAPETYPE" val="FooterBandBW"/>
</p:tagLst>
</file>

<file path=ppt/tags/tag20.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21.xml><?xml version="1.0" encoding="utf-8"?>
<p:tagLst xmlns:a="http://schemas.openxmlformats.org/drawingml/2006/main" xmlns:r="http://schemas.openxmlformats.org/officeDocument/2006/relationships" xmlns:p="http://schemas.openxmlformats.org/presentationml/2006/main">
  <p:tag name="SHAPETYPE" val="AnniversaryIcon"/>
</p:tagLst>
</file>

<file path=ppt/tags/tag22.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1"/>
  <p:tag name="COLORPAIR" val="2"/>
  <p:tag name="NAME" val="Default_Closing"/>
  <p:tag name="CATEGORY" val="LimeForest"/>
</p:tagLst>
</file>

<file path=ppt/tags/tag23.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24.xml><?xml version="1.0" encoding="utf-8"?>
<p:tagLst xmlns:a="http://schemas.openxmlformats.org/drawingml/2006/main" xmlns:r="http://schemas.openxmlformats.org/officeDocument/2006/relationships" xmlns:p="http://schemas.openxmlformats.org/presentationml/2006/main">
  <p:tag name="SHAPETYPE" val="AnniversaryIcon"/>
</p:tagLst>
</file>

<file path=ppt/tags/tag25.xml><?xml version="1.0" encoding="utf-8"?>
<p:tagLst xmlns:a="http://schemas.openxmlformats.org/drawingml/2006/main" xmlns:r="http://schemas.openxmlformats.org/officeDocument/2006/relationships" xmlns:p="http://schemas.openxmlformats.org/presentationml/2006/main">
  <p:tag name="SLIDETYPE" val="23"/>
</p:tagLst>
</file>

<file path=ppt/tags/tag3.xml><?xml version="1.0" encoding="utf-8"?>
<p:tagLst xmlns:a="http://schemas.openxmlformats.org/drawingml/2006/main" xmlns:r="http://schemas.openxmlformats.org/officeDocument/2006/relationships" xmlns:p="http://schemas.openxmlformats.org/presentationml/2006/main">
  <p:tag name="SHAPETYPE" val="FooterBand"/>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footer"/>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heme/theme1.xml><?xml version="1.0" encoding="utf-8"?>
<a:theme xmlns:a="http://schemas.openxmlformats.org/drawingml/2006/main" name="Swiss 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598</TotalTime>
  <Words>1732</Words>
  <Application>Microsoft Office PowerPoint</Application>
  <PresentationFormat>On-screen Show (4:3)</PresentationFormat>
  <Paragraphs>158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Chiller</vt:lpstr>
      <vt:lpstr>SwissReSans</vt:lpstr>
      <vt:lpstr>Wingdings</vt:lpstr>
      <vt:lpstr>SwissReSans Light</vt:lpstr>
      <vt:lpstr>Swiss Re</vt:lpstr>
      <vt:lpstr>La Información de Seguros en América Latina</vt:lpstr>
      <vt:lpstr>América Latina: Una Región Heterogénea</vt:lpstr>
      <vt:lpstr>¿Qué determina la disponibilidad de información?</vt:lpstr>
      <vt:lpstr>Regulación</vt:lpstr>
      <vt:lpstr>Desarrollo actuarial</vt:lpstr>
      <vt:lpstr>Tipos de riesgo</vt:lpstr>
      <vt:lpstr>Exposición a riesgos catastróficos</vt:lpstr>
      <vt:lpstr>Otros</vt:lpstr>
      <vt:lpstr>El papel de Swiss Re en la generación de información</vt:lpstr>
      <vt:lpstr>Nuevas tendencias</vt:lpstr>
      <vt:lpstr>Nuevas regulaciones</vt:lpstr>
      <vt:lpstr>Detalle en la información catastrófica</vt:lpstr>
      <vt:lpstr>Detalle en la información catastrófica</vt:lpstr>
      <vt:lpstr>Importancia del detalle</vt:lpstr>
      <vt:lpstr>Productos no tradicionales</vt:lpstr>
      <vt:lpstr>Nuevas fuentes de información</vt:lpstr>
      <vt:lpstr>Nuevas fuentes de información</vt:lpstr>
      <vt:lpstr>La era de la información– "Big Data"</vt:lpstr>
      <vt:lpstr>La era de la información– "Big Data"</vt:lpstr>
      <vt:lpstr>Thank you</vt:lpstr>
      <vt:lpstr>Legal notice</vt:lpstr>
    </vt:vector>
  </TitlesOfParts>
  <Company>Swiss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Información de Seguros en América Latina</dc:title>
  <dc:creator>S8AGO4</dc:creator>
  <cp:lastModifiedBy>Alfredo Gomez</cp:lastModifiedBy>
  <cp:revision>31</cp:revision>
  <dcterms:created xsi:type="dcterms:W3CDTF">2010-01-07T09:46:29Z</dcterms:created>
  <dcterms:modified xsi:type="dcterms:W3CDTF">2013-09-17T23:08:39Z</dcterms:modified>
</cp:coreProperties>
</file>