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charts/chart5.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 id="2147484294" r:id="rId2"/>
  </p:sldMasterIdLst>
  <p:notesMasterIdLst>
    <p:notesMasterId r:id="rId25"/>
  </p:notesMasterIdLst>
  <p:handoutMasterIdLst>
    <p:handoutMasterId r:id="rId26"/>
  </p:handoutMasterIdLst>
  <p:sldIdLst>
    <p:sldId id="1343" r:id="rId3"/>
    <p:sldId id="1376" r:id="rId4"/>
    <p:sldId id="1436" r:id="rId5"/>
    <p:sldId id="1370" r:id="rId6"/>
    <p:sldId id="1437" r:id="rId7"/>
    <p:sldId id="1407" r:id="rId8"/>
    <p:sldId id="1409" r:id="rId9"/>
    <p:sldId id="1410" r:id="rId10"/>
    <p:sldId id="1412" r:id="rId11"/>
    <p:sldId id="1438" r:id="rId12"/>
    <p:sldId id="1420" r:id="rId13"/>
    <p:sldId id="1406" r:id="rId14"/>
    <p:sldId id="1446" r:id="rId15"/>
    <p:sldId id="1447" r:id="rId16"/>
    <p:sldId id="1448" r:id="rId17"/>
    <p:sldId id="1449" r:id="rId18"/>
    <p:sldId id="1416" r:id="rId19"/>
    <p:sldId id="1369" r:id="rId20"/>
    <p:sldId id="1450" r:id="rId21"/>
    <p:sldId id="1440" r:id="rId22"/>
    <p:sldId id="1418" r:id="rId23"/>
    <p:sldId id="1404" r:id="rId24"/>
  </p:sldIdLst>
  <p:sldSz cx="12192000" cy="6858000"/>
  <p:notesSz cx="7010400" cy="9296400"/>
  <p:defaultTextStyle>
    <a:defPPr>
      <a:defRPr lang="es-C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ción predeterminada" id="{AC6E995B-44D9-BC42-8090-329F923E731A}">
          <p14:sldIdLst>
            <p14:sldId id="1343"/>
            <p14:sldId id="1376"/>
            <p14:sldId id="1436"/>
            <p14:sldId id="1370"/>
            <p14:sldId id="1437"/>
            <p14:sldId id="1407"/>
            <p14:sldId id="1409"/>
            <p14:sldId id="1410"/>
            <p14:sldId id="1412"/>
            <p14:sldId id="1438"/>
            <p14:sldId id="1420"/>
            <p14:sldId id="1406"/>
            <p14:sldId id="1446"/>
            <p14:sldId id="1447"/>
            <p14:sldId id="1448"/>
            <p14:sldId id="1449"/>
            <p14:sldId id="1416"/>
            <p14:sldId id="1369"/>
            <p14:sldId id="1450"/>
            <p14:sldId id="1440"/>
            <p14:sldId id="1418"/>
            <p14:sldId id="1404"/>
          </p14:sldIdLst>
        </p14:section>
      </p14:sectionLst>
    </p:ext>
    <p:ext uri="{EFAFB233-063F-42B5-8137-9DF3F51BA10A}">
      <p15:sldGuideLst xmlns:p15="http://schemas.microsoft.com/office/powerpoint/2012/main" xmlns="">
        <p15:guide id="1" orient="horz" pos="2160" userDrawn="1">
          <p15:clr>
            <a:srgbClr val="A4A3A4"/>
          </p15:clr>
        </p15:guide>
        <p15:guide id="2" pos="3719" userDrawn="1">
          <p15:clr>
            <a:srgbClr val="A4A3A4"/>
          </p15:clr>
        </p15:guide>
        <p15:guide id="3" orient="horz" pos="2432" userDrawn="1">
          <p15:clr>
            <a:srgbClr val="A4A3A4"/>
          </p15:clr>
        </p15:guide>
        <p15:guide id="4" pos="3780" userDrawn="1">
          <p15:clr>
            <a:srgbClr val="A4A3A4"/>
          </p15:clr>
        </p15:guide>
      </p15:sldGuideLst>
    </p:ext>
    <p:ext uri="{2D200454-40CA-4A62-9FC3-DE9A4176ACB9}">
      <p15:notesGuideLst xmlns:p15="http://schemas.microsoft.com/office/powerpoint/2012/main" xmlns="">
        <p15:guide id="1" orient="horz" pos="2920" userDrawn="1">
          <p15:clr>
            <a:srgbClr val="A4A3A4"/>
          </p15:clr>
        </p15:guide>
        <p15:guide id="2" pos="220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Andrea Martinez Beltran" initials="CA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367"/>
    <a:srgbClr val="990000"/>
    <a:srgbClr val="0C9D05"/>
    <a:srgbClr val="52AC70"/>
    <a:srgbClr val="1D4779"/>
    <a:srgbClr val="0F547B"/>
    <a:srgbClr val="CC6600"/>
    <a:srgbClr val="448184"/>
    <a:srgbClr val="428A5A"/>
    <a:srgbClr val="222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6" autoAdjust="0"/>
    <p:restoredTop sz="91160" autoAdjust="0"/>
  </p:normalViewPr>
  <p:slideViewPr>
    <p:cSldViewPr snapToObjects="1">
      <p:cViewPr>
        <p:scale>
          <a:sx n="60" d="100"/>
          <a:sy n="60" d="100"/>
        </p:scale>
        <p:origin x="-1048" y="-52"/>
      </p:cViewPr>
      <p:guideLst>
        <p:guide orient="horz" pos="2160"/>
        <p:guide orient="horz" pos="2432"/>
        <p:guide pos="3719"/>
        <p:guide pos="37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4"/>
    </p:cViewPr>
  </p:sorterViewPr>
  <p:notesViewPr>
    <p:cSldViewPr snapToObjects="1">
      <p:cViewPr varScale="1">
        <p:scale>
          <a:sx n="83" d="100"/>
          <a:sy n="83" d="100"/>
        </p:scale>
        <p:origin x="3810" y="108"/>
      </p:cViewPr>
      <p:guideLst>
        <p:guide orient="horz" pos="2920"/>
        <p:guide orient="horz" pos="2928"/>
        <p:guide pos="2200"/>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martinez" userId="ebc163181097253f" providerId="LiveId" clId="{7575992B-357B-4CAE-9129-064D6564745D}"/>
    <pc:docChg chg="undo custSel addSld delSld modSld sldOrd modSection">
      <pc:chgData name="harold martinez" userId="ebc163181097253f" providerId="LiveId" clId="{7575992B-357B-4CAE-9129-064D6564745D}" dt="2018-03-10T16:55:50.074" v="1391" actId="2696"/>
      <pc:docMkLst>
        <pc:docMk/>
      </pc:docMkLst>
      <pc:sldChg chg="del">
        <pc:chgData name="harold martinez" userId="ebc163181097253f" providerId="LiveId" clId="{7575992B-357B-4CAE-9129-064D6564745D}" dt="2018-03-10T16:55:48.868" v="1390" actId="2696"/>
        <pc:sldMkLst>
          <pc:docMk/>
          <pc:sldMk cId="3360058790" sldId="1351"/>
        </pc:sldMkLst>
      </pc:sldChg>
      <pc:sldChg chg="del">
        <pc:chgData name="harold martinez" userId="ebc163181097253f" providerId="LiveId" clId="{7575992B-357B-4CAE-9129-064D6564745D}" dt="2018-03-10T16:55:50.074" v="1391" actId="2696"/>
        <pc:sldMkLst>
          <pc:docMk/>
          <pc:sldMk cId="2208795148" sldId="1352"/>
        </pc:sldMkLst>
      </pc:sldChg>
      <pc:sldChg chg="modSp ord">
        <pc:chgData name="harold martinez" userId="ebc163181097253f" providerId="LiveId" clId="{7575992B-357B-4CAE-9129-064D6564745D}" dt="2018-03-10T16:46:22.422" v="1265" actId="20577"/>
        <pc:sldMkLst>
          <pc:docMk/>
          <pc:sldMk cId="3136875904" sldId="1356"/>
        </pc:sldMkLst>
        <pc:spChg chg="mod">
          <ac:chgData name="harold martinez" userId="ebc163181097253f" providerId="LiveId" clId="{7575992B-357B-4CAE-9129-064D6564745D}" dt="2018-03-10T16:46:22.422" v="1265" actId="20577"/>
          <ac:spMkLst>
            <pc:docMk/>
            <pc:sldMk cId="3136875904" sldId="1356"/>
            <ac:spMk id="11" creationId="{00000000-0000-0000-0000-000000000000}"/>
          </ac:spMkLst>
        </pc:spChg>
      </pc:sldChg>
      <pc:sldChg chg="modSp ord">
        <pc:chgData name="harold martinez" userId="ebc163181097253f" providerId="LiveId" clId="{7575992B-357B-4CAE-9129-064D6564745D}" dt="2018-03-10T16:54:56.743" v="1389" actId="404"/>
        <pc:sldMkLst>
          <pc:docMk/>
          <pc:sldMk cId="1291184349" sldId="1358"/>
        </pc:sldMkLst>
        <pc:graphicFrameChg chg="mod">
          <ac:chgData name="harold martinez" userId="ebc163181097253f" providerId="LiveId" clId="{7575992B-357B-4CAE-9129-064D6564745D}" dt="2018-03-10T16:54:56.743" v="1389" actId="404"/>
          <ac:graphicFrameMkLst>
            <pc:docMk/>
            <pc:sldMk cId="1291184349" sldId="1358"/>
            <ac:graphicFrameMk id="3" creationId="{00000000-0000-0000-0000-000000000000}"/>
          </ac:graphicFrameMkLst>
        </pc:graphicFrameChg>
      </pc:sldChg>
      <pc:sldChg chg="del">
        <pc:chgData name="harold martinez" userId="ebc163181097253f" providerId="LiveId" clId="{7575992B-357B-4CAE-9129-064D6564745D}" dt="2018-03-10T16:28:32.181" v="1072" actId="2696"/>
        <pc:sldMkLst>
          <pc:docMk/>
          <pc:sldMk cId="2347373113" sldId="1365"/>
        </pc:sldMkLst>
      </pc:sldChg>
      <pc:sldChg chg="modSp modAnim">
        <pc:chgData name="harold martinez" userId="ebc163181097253f" providerId="LiveId" clId="{7575992B-357B-4CAE-9129-064D6564745D}" dt="2018-03-10T16:34:56.476" v="1192" actId="20577"/>
        <pc:sldMkLst>
          <pc:docMk/>
          <pc:sldMk cId="1084249209" sldId="1368"/>
        </pc:sldMkLst>
        <pc:spChg chg="mod">
          <ac:chgData name="harold martinez" userId="ebc163181097253f" providerId="LiveId" clId="{7575992B-357B-4CAE-9129-064D6564745D}" dt="2018-03-10T16:34:56.476" v="1192" actId="20577"/>
          <ac:spMkLst>
            <pc:docMk/>
            <pc:sldMk cId="1084249209" sldId="1368"/>
            <ac:spMk id="4" creationId="{00000000-0000-0000-0000-000000000000}"/>
          </ac:spMkLst>
        </pc:spChg>
        <pc:spChg chg="mod">
          <ac:chgData name="harold martinez" userId="ebc163181097253f" providerId="LiveId" clId="{7575992B-357B-4CAE-9129-064D6564745D}" dt="2018-03-10T14:38:16.615" v="26" actId="14100"/>
          <ac:spMkLst>
            <pc:docMk/>
            <pc:sldMk cId="1084249209" sldId="1368"/>
            <ac:spMk id="9" creationId="{00000000-0000-0000-0000-000000000000}"/>
          </ac:spMkLst>
        </pc:spChg>
        <pc:spChg chg="mod">
          <ac:chgData name="harold martinez" userId="ebc163181097253f" providerId="LiveId" clId="{7575992B-357B-4CAE-9129-064D6564745D}" dt="2018-03-10T14:35:43.117" v="20" actId="1037"/>
          <ac:spMkLst>
            <pc:docMk/>
            <pc:sldMk cId="1084249209" sldId="1368"/>
            <ac:spMk id="13" creationId="{00000000-0000-0000-0000-000000000000}"/>
          </ac:spMkLst>
        </pc:spChg>
        <pc:spChg chg="mod">
          <ac:chgData name="harold martinez" userId="ebc163181097253f" providerId="LiveId" clId="{7575992B-357B-4CAE-9129-064D6564745D}" dt="2018-03-10T14:35:34.702" v="12" actId="1035"/>
          <ac:spMkLst>
            <pc:docMk/>
            <pc:sldMk cId="1084249209" sldId="1368"/>
            <ac:spMk id="15" creationId="{00000000-0000-0000-0000-000000000000}"/>
          </ac:spMkLst>
        </pc:spChg>
        <pc:graphicFrameChg chg="mod">
          <ac:chgData name="harold martinez" userId="ebc163181097253f" providerId="LiveId" clId="{7575992B-357B-4CAE-9129-064D6564745D}" dt="2018-03-10T14:39:21.199" v="30" actId="166"/>
          <ac:graphicFrameMkLst>
            <pc:docMk/>
            <pc:sldMk cId="1084249209" sldId="1368"/>
            <ac:graphicFrameMk id="5" creationId="{00000000-0000-0000-0000-000000000000}"/>
          </ac:graphicFrameMkLst>
        </pc:graphicFrameChg>
      </pc:sldChg>
      <pc:sldChg chg="addSp delSp modSp">
        <pc:chgData name="harold martinez" userId="ebc163181097253f" providerId="LiveId" clId="{7575992B-357B-4CAE-9129-064D6564745D}" dt="2018-03-10T16:35:06.789" v="1193"/>
        <pc:sldMkLst>
          <pc:docMk/>
          <pc:sldMk cId="2023943722" sldId="1369"/>
        </pc:sldMkLst>
        <pc:spChg chg="del mod">
          <ac:chgData name="harold martinez" userId="ebc163181097253f" providerId="LiveId" clId="{7575992B-357B-4CAE-9129-064D6564745D}" dt="2018-03-10T16:12:46.321" v="637" actId="478"/>
          <ac:spMkLst>
            <pc:docMk/>
            <pc:sldMk cId="2023943722" sldId="1369"/>
            <ac:spMk id="2" creationId="{00000000-0000-0000-0000-000000000000}"/>
          </ac:spMkLst>
        </pc:spChg>
        <pc:spChg chg="mod">
          <ac:chgData name="harold martinez" userId="ebc163181097253f" providerId="LiveId" clId="{7575992B-357B-4CAE-9129-064D6564745D}" dt="2018-03-10T16:35:06.789" v="1193"/>
          <ac:spMkLst>
            <pc:docMk/>
            <pc:sldMk cId="2023943722" sldId="1369"/>
            <ac:spMk id="4" creationId="{00000000-0000-0000-0000-000000000000}"/>
          </ac:spMkLst>
        </pc:spChg>
        <pc:spChg chg="mod">
          <ac:chgData name="harold martinez" userId="ebc163181097253f" providerId="LiveId" clId="{7575992B-357B-4CAE-9129-064D6564745D}" dt="2018-03-10T16:14:59.555" v="703" actId="164"/>
          <ac:spMkLst>
            <pc:docMk/>
            <pc:sldMk cId="2023943722" sldId="1369"/>
            <ac:spMk id="5" creationId="{00000000-0000-0000-0000-000000000000}"/>
          </ac:spMkLst>
        </pc:spChg>
        <pc:spChg chg="mod">
          <ac:chgData name="harold martinez" userId="ebc163181097253f" providerId="LiveId" clId="{7575992B-357B-4CAE-9129-064D6564745D}" dt="2018-03-10T16:24:03.788" v="844"/>
          <ac:spMkLst>
            <pc:docMk/>
            <pc:sldMk cId="2023943722" sldId="1369"/>
            <ac:spMk id="6" creationId="{00000000-0000-0000-0000-000000000000}"/>
          </ac:spMkLst>
        </pc:spChg>
        <pc:spChg chg="del">
          <ac:chgData name="harold martinez" userId="ebc163181097253f" providerId="LiveId" clId="{7575992B-357B-4CAE-9129-064D6564745D}" dt="2018-03-10T16:12:30.056" v="632" actId="478"/>
          <ac:spMkLst>
            <pc:docMk/>
            <pc:sldMk cId="2023943722" sldId="1369"/>
            <ac:spMk id="7" creationId="{00000000-0000-0000-0000-000000000000}"/>
          </ac:spMkLst>
        </pc:spChg>
        <pc:spChg chg="mod">
          <ac:chgData name="harold martinez" userId="ebc163181097253f" providerId="LiveId" clId="{7575992B-357B-4CAE-9129-064D6564745D}" dt="2018-03-10T16:20:34.802" v="815" actId="123"/>
          <ac:spMkLst>
            <pc:docMk/>
            <pc:sldMk cId="2023943722" sldId="1369"/>
            <ac:spMk id="8" creationId="{00000000-0000-0000-0000-000000000000}"/>
          </ac:spMkLst>
        </pc:spChg>
        <pc:spChg chg="add mod">
          <ac:chgData name="harold martinez" userId="ebc163181097253f" providerId="LiveId" clId="{7575992B-357B-4CAE-9129-064D6564745D}" dt="2018-03-10T16:23:04.561" v="824" actId="339"/>
          <ac:spMkLst>
            <pc:docMk/>
            <pc:sldMk cId="2023943722" sldId="1369"/>
            <ac:spMk id="9" creationId="{7597F002-1133-469E-BA78-BC60E79B575E}"/>
          </ac:spMkLst>
        </pc:spChg>
        <pc:spChg chg="add mod ord">
          <ac:chgData name="harold martinez" userId="ebc163181097253f" providerId="LiveId" clId="{7575992B-357B-4CAE-9129-064D6564745D}" dt="2018-03-10T16:14:08.383" v="689" actId="1076"/>
          <ac:spMkLst>
            <pc:docMk/>
            <pc:sldMk cId="2023943722" sldId="1369"/>
            <ac:spMk id="10" creationId="{083AA0B7-BA45-4FE8-95C0-A8B60874FC6C}"/>
          </ac:spMkLst>
        </pc:spChg>
        <pc:spChg chg="mod topLvl">
          <ac:chgData name="harold martinez" userId="ebc163181097253f" providerId="LiveId" clId="{7575992B-357B-4CAE-9129-064D6564745D}" dt="2018-03-10T16:23:53.306" v="843"/>
          <ac:spMkLst>
            <pc:docMk/>
            <pc:sldMk cId="2023943722" sldId="1369"/>
            <ac:spMk id="11" creationId="{00000000-0000-0000-0000-000000000000}"/>
          </ac:spMkLst>
        </pc:spChg>
        <pc:spChg chg="mod topLvl">
          <ac:chgData name="harold martinez" userId="ebc163181097253f" providerId="LiveId" clId="{7575992B-357B-4CAE-9129-064D6564745D}" dt="2018-03-10T16:22:11.899" v="823"/>
          <ac:spMkLst>
            <pc:docMk/>
            <pc:sldMk cId="2023943722" sldId="1369"/>
            <ac:spMk id="12" creationId="{00000000-0000-0000-0000-000000000000}"/>
          </ac:spMkLst>
        </pc:spChg>
        <pc:spChg chg="add del mod">
          <ac:chgData name="harold martinez" userId="ebc163181097253f" providerId="LiveId" clId="{7575992B-357B-4CAE-9129-064D6564745D}" dt="2018-03-10T16:18:58.212" v="795" actId="478"/>
          <ac:spMkLst>
            <pc:docMk/>
            <pc:sldMk cId="2023943722" sldId="1369"/>
            <ac:spMk id="15" creationId="{77D1F975-C9EC-432A-9E2B-383F79CC0ABF}"/>
          </ac:spMkLst>
        </pc:spChg>
        <pc:grpChg chg="add mod">
          <ac:chgData name="harold martinez" userId="ebc163181097253f" providerId="LiveId" clId="{7575992B-357B-4CAE-9129-064D6564745D}" dt="2018-03-10T16:15:02.884" v="704" actId="1076"/>
          <ac:grpSpMkLst>
            <pc:docMk/>
            <pc:sldMk cId="2023943722" sldId="1369"/>
            <ac:grpSpMk id="13" creationId="{879B5E34-10B4-4C5A-A30A-CDF2F2377701}"/>
          </ac:grpSpMkLst>
        </pc:grpChg>
        <pc:grpChg chg="add del mod">
          <ac:chgData name="harold martinez" userId="ebc163181097253f" providerId="LiveId" clId="{7575992B-357B-4CAE-9129-064D6564745D}" dt="2018-03-10T16:21:26.461" v="816" actId="165"/>
          <ac:grpSpMkLst>
            <pc:docMk/>
            <pc:sldMk cId="2023943722" sldId="1369"/>
            <ac:grpSpMk id="14" creationId="{2772D9BD-49F7-49B0-BA84-34919D5C9693}"/>
          </ac:grpSpMkLst>
        </pc:grpChg>
        <pc:picChg chg="mod topLvl">
          <ac:chgData name="harold martinez" userId="ebc163181097253f" providerId="LiveId" clId="{7575992B-357B-4CAE-9129-064D6564745D}" dt="2018-03-10T16:21:26.461" v="816" actId="165"/>
          <ac:picMkLst>
            <pc:docMk/>
            <pc:sldMk cId="2023943722" sldId="1369"/>
            <ac:picMk id="16" creationId="{00000000-0000-0000-0000-000000000000}"/>
          </ac:picMkLst>
        </pc:picChg>
        <pc:picChg chg="mod topLvl">
          <ac:chgData name="harold martinez" userId="ebc163181097253f" providerId="LiveId" clId="{7575992B-357B-4CAE-9129-064D6564745D}" dt="2018-03-10T16:21:26.461" v="816" actId="165"/>
          <ac:picMkLst>
            <pc:docMk/>
            <pc:sldMk cId="2023943722" sldId="1369"/>
            <ac:picMk id="18" creationId="{00000000-0000-0000-0000-000000000000}"/>
          </ac:picMkLst>
        </pc:picChg>
        <pc:picChg chg="mod">
          <ac:chgData name="harold martinez" userId="ebc163181097253f" providerId="LiveId" clId="{7575992B-357B-4CAE-9129-064D6564745D}" dt="2018-03-10T16:14:59.555" v="703" actId="164"/>
          <ac:picMkLst>
            <pc:docMk/>
            <pc:sldMk cId="2023943722" sldId="1369"/>
            <ac:picMk id="1026" creationId="{00000000-0000-0000-0000-000000000000}"/>
          </ac:picMkLst>
        </pc:picChg>
      </pc:sldChg>
      <pc:sldChg chg="addSp delSp">
        <pc:chgData name="harold martinez" userId="ebc163181097253f" providerId="LiveId" clId="{7575992B-357B-4CAE-9129-064D6564745D}" dt="2018-03-10T16:42:17.966" v="1251" actId="478"/>
        <pc:sldMkLst>
          <pc:docMk/>
          <pc:sldMk cId="1443583084" sldId="1370"/>
        </pc:sldMkLst>
        <pc:spChg chg="add del">
          <ac:chgData name="harold martinez" userId="ebc163181097253f" providerId="LiveId" clId="{7575992B-357B-4CAE-9129-064D6564745D}" dt="2018-03-10T16:42:17.966" v="1251" actId="478"/>
          <ac:spMkLst>
            <pc:docMk/>
            <pc:sldMk cId="1443583084" sldId="1370"/>
            <ac:spMk id="20" creationId="{3794DDCE-E518-4EF2-88B0-BCB1A2B7B2E5}"/>
          </ac:spMkLst>
        </pc:spChg>
      </pc:sldChg>
      <pc:sldChg chg="addSp delSp modSp add">
        <pc:chgData name="harold martinez" userId="ebc163181097253f" providerId="LiveId" clId="{7575992B-357B-4CAE-9129-064D6564745D}" dt="2018-03-10T16:41:18.285" v="1248"/>
        <pc:sldMkLst>
          <pc:docMk/>
          <pc:sldMk cId="2264033872" sldId="1371"/>
        </pc:sldMkLst>
        <pc:spChg chg="del">
          <ac:chgData name="harold martinez" userId="ebc163181097253f" providerId="LiveId" clId="{7575992B-357B-4CAE-9129-064D6564745D}" dt="2018-03-10T15:31:57.608" v="157" actId="478"/>
          <ac:spMkLst>
            <pc:docMk/>
            <pc:sldMk cId="2264033872" sldId="1371"/>
            <ac:spMk id="2" creationId="{6B5F8846-7F0A-4274-94CA-DFC9E75E0610}"/>
          </ac:spMkLst>
        </pc:spChg>
        <pc:spChg chg="add mod">
          <ac:chgData name="harold martinez" userId="ebc163181097253f" providerId="LiveId" clId="{7575992B-357B-4CAE-9129-064D6564745D}" dt="2018-03-10T15:41:06.548" v="460" actId="20577"/>
          <ac:spMkLst>
            <pc:docMk/>
            <pc:sldMk cId="2264033872" sldId="1371"/>
            <ac:spMk id="5" creationId="{1910157E-A118-424E-A6CD-F045817EC8B9}"/>
          </ac:spMkLst>
        </pc:spChg>
        <pc:spChg chg="add mod">
          <ac:chgData name="harold martinez" userId="ebc163181097253f" providerId="LiveId" clId="{7575992B-357B-4CAE-9129-064D6564745D}" dt="2018-03-10T15:37:00.112" v="348" actId="1076"/>
          <ac:spMkLst>
            <pc:docMk/>
            <pc:sldMk cId="2264033872" sldId="1371"/>
            <ac:spMk id="7" creationId="{99C4A1C2-7004-4ECF-B79D-EA427EE4A391}"/>
          </ac:spMkLst>
        </pc:spChg>
        <pc:spChg chg="add mod">
          <ac:chgData name="harold martinez" userId="ebc163181097253f" providerId="LiveId" clId="{7575992B-357B-4CAE-9129-064D6564745D}" dt="2018-03-10T15:39:35.649" v="380" actId="113"/>
          <ac:spMkLst>
            <pc:docMk/>
            <pc:sldMk cId="2264033872" sldId="1371"/>
            <ac:spMk id="8" creationId="{EFEE45FF-628B-4372-B486-9331893D27B0}"/>
          </ac:spMkLst>
        </pc:spChg>
        <pc:spChg chg="add mod">
          <ac:chgData name="harold martinez" userId="ebc163181097253f" providerId="LiveId" clId="{7575992B-357B-4CAE-9129-064D6564745D}" dt="2018-03-10T16:38:03.674" v="1204" actId="14100"/>
          <ac:spMkLst>
            <pc:docMk/>
            <pc:sldMk cId="2264033872" sldId="1371"/>
            <ac:spMk id="9" creationId="{DD096D56-5978-49FD-9514-41FCC0A04DAB}"/>
          </ac:spMkLst>
        </pc:spChg>
        <pc:spChg chg="add del mod">
          <ac:chgData name="harold martinez" userId="ebc163181097253f" providerId="LiveId" clId="{7575992B-357B-4CAE-9129-064D6564745D}" dt="2018-03-10T16:39:34.912" v="1209" actId="478"/>
          <ac:spMkLst>
            <pc:docMk/>
            <pc:sldMk cId="2264033872" sldId="1371"/>
            <ac:spMk id="10" creationId="{506D6FD2-B215-4F22-A182-F4823588AD3F}"/>
          </ac:spMkLst>
        </pc:spChg>
        <pc:spChg chg="add mod">
          <ac:chgData name="harold martinez" userId="ebc163181097253f" providerId="LiveId" clId="{7575992B-357B-4CAE-9129-064D6564745D}" dt="2018-03-10T16:41:18.285" v="1248"/>
          <ac:spMkLst>
            <pc:docMk/>
            <pc:sldMk cId="2264033872" sldId="1371"/>
            <ac:spMk id="11" creationId="{068679F9-B455-42AD-B9FF-4CA40C041147}"/>
          </ac:spMkLst>
        </pc:spChg>
        <pc:picChg chg="add mod modCrop">
          <ac:chgData name="harold martinez" userId="ebc163181097253f" providerId="LiveId" clId="{7575992B-357B-4CAE-9129-064D6564745D}" dt="2018-03-10T16:38:09.846" v="1206" actId="1036"/>
          <ac:picMkLst>
            <pc:docMk/>
            <pc:sldMk cId="2264033872" sldId="1371"/>
            <ac:picMk id="4" creationId="{7028625D-FBFC-474D-891C-C1727DCEFA17}"/>
          </ac:picMkLst>
        </pc:picChg>
        <pc:picChg chg="add mod modCrop">
          <ac:chgData name="harold martinez" userId="ebc163181097253f" providerId="LiveId" clId="{7575992B-357B-4CAE-9129-064D6564745D}" dt="2018-03-10T15:39:11.396" v="377" actId="14100"/>
          <ac:picMkLst>
            <pc:docMk/>
            <pc:sldMk cId="2264033872" sldId="1371"/>
            <ac:picMk id="6" creationId="{30DDA769-E9EF-403E-AD6A-9766E1FD8B0B}"/>
          </ac:picMkLst>
        </pc:picChg>
      </pc:sldChg>
      <pc:sldChg chg="addSp modSp add del ord">
        <pc:chgData name="harold martinez" userId="ebc163181097253f" providerId="LiveId" clId="{7575992B-357B-4CAE-9129-064D6564745D}" dt="2018-03-10T15:36:54.523" v="347" actId="2696"/>
        <pc:sldMkLst>
          <pc:docMk/>
          <pc:sldMk cId="2308310778" sldId="1372"/>
        </pc:sldMkLst>
        <pc:picChg chg="add mod modCrop">
          <ac:chgData name="harold martinez" userId="ebc163181097253f" providerId="LiveId" clId="{7575992B-357B-4CAE-9129-064D6564745D}" dt="2018-03-10T15:07:12.564" v="53" actId="1076"/>
          <ac:picMkLst>
            <pc:docMk/>
            <pc:sldMk cId="2308310778" sldId="1372"/>
            <ac:picMk id="4" creationId="{4519F62F-57EB-4292-8FED-23EC45DEBCBD}"/>
          </ac:picMkLst>
        </pc:picChg>
      </pc:sldChg>
      <pc:sldChg chg="addSp delSp modSp add ord modTransition">
        <pc:chgData name="harold martinez" userId="ebc163181097253f" providerId="LiveId" clId="{7575992B-357B-4CAE-9129-064D6564745D}" dt="2018-03-10T16:35:35.790" v="1195"/>
        <pc:sldMkLst>
          <pc:docMk/>
          <pc:sldMk cId="387989401" sldId="1373"/>
        </pc:sldMkLst>
        <pc:spChg chg="del">
          <ac:chgData name="harold martinez" userId="ebc163181097253f" providerId="LiveId" clId="{7575992B-357B-4CAE-9129-064D6564745D}" dt="2018-03-10T15:16:58.901" v="98" actId="478"/>
          <ac:spMkLst>
            <pc:docMk/>
            <pc:sldMk cId="387989401" sldId="1373"/>
            <ac:spMk id="2" creationId="{FB2A2093-89FB-4BFE-B773-79B7AE0BF065}"/>
          </ac:spMkLst>
        </pc:spChg>
        <pc:spChg chg="add mod">
          <ac:chgData name="harold martinez" userId="ebc163181097253f" providerId="LiveId" clId="{7575992B-357B-4CAE-9129-064D6564745D}" dt="2018-03-10T15:16:51.823" v="97" actId="1037"/>
          <ac:spMkLst>
            <pc:docMk/>
            <pc:sldMk cId="387989401" sldId="1373"/>
            <ac:spMk id="5" creationId="{5253A5C3-34C2-4FAF-BB7A-BFEF2716D513}"/>
          </ac:spMkLst>
        </pc:spChg>
        <pc:spChg chg="add mod ord">
          <ac:chgData name="harold martinez" userId="ebc163181097253f" providerId="LiveId" clId="{7575992B-357B-4CAE-9129-064D6564745D}" dt="2018-03-10T15:16:42.290" v="91" actId="1035"/>
          <ac:spMkLst>
            <pc:docMk/>
            <pc:sldMk cId="387989401" sldId="1373"/>
            <ac:spMk id="6" creationId="{89C44DB8-EDE7-484F-8CA6-E151333D9420}"/>
          </ac:spMkLst>
        </pc:spChg>
        <pc:spChg chg="add del">
          <ac:chgData name="harold martinez" userId="ebc163181097253f" providerId="LiveId" clId="{7575992B-357B-4CAE-9129-064D6564745D}" dt="2018-03-10T15:17:43.986" v="101" actId="478"/>
          <ac:spMkLst>
            <pc:docMk/>
            <pc:sldMk cId="387989401" sldId="1373"/>
            <ac:spMk id="7" creationId="{3086C321-3AB4-49DA-BD3A-B2D57F438EE7}"/>
          </ac:spMkLst>
        </pc:spChg>
        <pc:spChg chg="add mod">
          <ac:chgData name="harold martinez" userId="ebc163181097253f" providerId="LiveId" clId="{7575992B-357B-4CAE-9129-064D6564745D}" dt="2018-03-10T16:30:36.025" v="1104" actId="20577"/>
          <ac:spMkLst>
            <pc:docMk/>
            <pc:sldMk cId="387989401" sldId="1373"/>
            <ac:spMk id="8" creationId="{87FDB1BD-15EC-4771-96FF-E9053C381C49}"/>
          </ac:spMkLst>
        </pc:spChg>
        <pc:spChg chg="add mod ord">
          <ac:chgData name="harold martinez" userId="ebc163181097253f" providerId="LiveId" clId="{7575992B-357B-4CAE-9129-064D6564745D}" dt="2018-03-10T15:18:58.497" v="128" actId="167"/>
          <ac:spMkLst>
            <pc:docMk/>
            <pc:sldMk cId="387989401" sldId="1373"/>
            <ac:spMk id="9" creationId="{86156607-EA40-41BB-8BCC-D5E8A931154A}"/>
          </ac:spMkLst>
        </pc:spChg>
        <pc:picChg chg="add mod ord modCrop">
          <ac:chgData name="harold martinez" userId="ebc163181097253f" providerId="LiveId" clId="{7575992B-357B-4CAE-9129-064D6564745D}" dt="2018-03-10T15:16:26.013" v="83" actId="167"/>
          <ac:picMkLst>
            <pc:docMk/>
            <pc:sldMk cId="387989401" sldId="1373"/>
            <ac:picMk id="4" creationId="{EE0A6DD5-1095-4D7A-AF09-685F9EC4CF83}"/>
          </ac:picMkLst>
        </pc:picChg>
      </pc:sldChg>
      <pc:sldChg chg="add del">
        <pc:chgData name="harold martinez" userId="ebc163181097253f" providerId="LiveId" clId="{7575992B-357B-4CAE-9129-064D6564745D}" dt="2018-03-10T15:11:21.217" v="55" actId="2696"/>
        <pc:sldMkLst>
          <pc:docMk/>
          <pc:sldMk cId="2284378686" sldId="1373"/>
        </pc:sldMkLst>
      </pc:sldChg>
      <pc:sldChg chg="addSp delSp modSp add">
        <pc:chgData name="harold martinez" userId="ebc163181097253f" providerId="LiveId" clId="{7575992B-357B-4CAE-9129-064D6564745D}" dt="2018-03-10T16:41:25.292" v="1249"/>
        <pc:sldMkLst>
          <pc:docMk/>
          <pc:sldMk cId="2810049915" sldId="1374"/>
        </pc:sldMkLst>
        <pc:spChg chg="del">
          <ac:chgData name="harold martinez" userId="ebc163181097253f" providerId="LiveId" clId="{7575992B-357B-4CAE-9129-064D6564745D}" dt="2018-03-10T15:37:06.081" v="350" actId="478"/>
          <ac:spMkLst>
            <pc:docMk/>
            <pc:sldMk cId="2810049915" sldId="1374"/>
            <ac:spMk id="2" creationId="{52F788BE-928F-4670-883D-CBE13C7661CA}"/>
          </ac:spMkLst>
        </pc:spChg>
        <pc:spChg chg="add mod">
          <ac:chgData name="harold martinez" userId="ebc163181097253f" providerId="LiveId" clId="{7575992B-357B-4CAE-9129-064D6564745D}" dt="2018-03-10T15:24:41.907" v="137" actId="164"/>
          <ac:spMkLst>
            <pc:docMk/>
            <pc:sldMk cId="2810049915" sldId="1374"/>
            <ac:spMk id="5" creationId="{763A9CFA-DD35-4785-89F5-CE00E209B32F}"/>
          </ac:spMkLst>
        </pc:spChg>
        <pc:spChg chg="add mod">
          <ac:chgData name="harold martinez" userId="ebc163181097253f" providerId="LiveId" clId="{7575992B-357B-4CAE-9129-064D6564745D}" dt="2018-03-10T15:37:31.751" v="367" actId="20577"/>
          <ac:spMkLst>
            <pc:docMk/>
            <pc:sldMk cId="2810049915" sldId="1374"/>
            <ac:spMk id="7" creationId="{43220956-99E5-4EEF-BCF8-630925429115}"/>
          </ac:spMkLst>
        </pc:spChg>
        <pc:spChg chg="add mod">
          <ac:chgData name="harold martinez" userId="ebc163181097253f" providerId="LiveId" clId="{7575992B-357B-4CAE-9129-064D6564745D}" dt="2018-03-10T15:38:04.967" v="372" actId="20577"/>
          <ac:spMkLst>
            <pc:docMk/>
            <pc:sldMk cId="2810049915" sldId="1374"/>
            <ac:spMk id="9" creationId="{6C4F40A7-2768-4847-B034-1BA8D36BD319}"/>
          </ac:spMkLst>
        </pc:spChg>
        <pc:spChg chg="add mod">
          <ac:chgData name="harold martinez" userId="ebc163181097253f" providerId="LiveId" clId="{7575992B-357B-4CAE-9129-064D6564745D}" dt="2018-03-10T16:39:47.576" v="1211" actId="1076"/>
          <ac:spMkLst>
            <pc:docMk/>
            <pc:sldMk cId="2810049915" sldId="1374"/>
            <ac:spMk id="10" creationId="{A1E93C5E-EA75-4FA6-896E-F423EF146262}"/>
          </ac:spMkLst>
        </pc:spChg>
        <pc:spChg chg="add mod">
          <ac:chgData name="harold martinez" userId="ebc163181097253f" providerId="LiveId" clId="{7575992B-357B-4CAE-9129-064D6564745D}" dt="2018-03-10T16:41:25.292" v="1249"/>
          <ac:spMkLst>
            <pc:docMk/>
            <pc:sldMk cId="2810049915" sldId="1374"/>
            <ac:spMk id="11" creationId="{55F0F1CD-E30E-443F-9E6A-335E234FA692}"/>
          </ac:spMkLst>
        </pc:spChg>
        <pc:grpChg chg="add mod">
          <ac:chgData name="harold martinez" userId="ebc163181097253f" providerId="LiveId" clId="{7575992B-357B-4CAE-9129-064D6564745D}" dt="2018-03-10T15:37:47.223" v="368" actId="1076"/>
          <ac:grpSpMkLst>
            <pc:docMk/>
            <pc:sldMk cId="2810049915" sldId="1374"/>
            <ac:grpSpMk id="6" creationId="{33FE0EE3-7849-40A7-98C6-55EB5487AC96}"/>
          </ac:grpSpMkLst>
        </pc:grpChg>
        <pc:picChg chg="add mod modCrop">
          <ac:chgData name="harold martinez" userId="ebc163181097253f" providerId="LiveId" clId="{7575992B-357B-4CAE-9129-064D6564745D}" dt="2018-03-10T15:24:53.156" v="139" actId="732"/>
          <ac:picMkLst>
            <pc:docMk/>
            <pc:sldMk cId="2810049915" sldId="1374"/>
            <ac:picMk id="4" creationId="{1B46038C-9D9F-453B-A20E-C6D3BE19853D}"/>
          </ac:picMkLst>
        </pc:picChg>
        <pc:picChg chg="add mod">
          <ac:chgData name="harold martinez" userId="ebc163181097253f" providerId="LiveId" clId="{7575992B-357B-4CAE-9129-064D6564745D}" dt="2018-03-10T15:37:54.911" v="369" actId="1076"/>
          <ac:picMkLst>
            <pc:docMk/>
            <pc:sldMk cId="2810049915" sldId="1374"/>
            <ac:picMk id="8" creationId="{D35FBDE3-F177-4874-8104-1730CC03F677}"/>
          </ac:picMkLst>
        </pc:picChg>
      </pc:sldChg>
      <pc:sldChg chg="addSp modSp add">
        <pc:chgData name="harold martinez" userId="ebc163181097253f" providerId="LiveId" clId="{7575992B-357B-4CAE-9129-064D6564745D}" dt="2018-03-10T15:47:46.363" v="467" actId="1076"/>
        <pc:sldMkLst>
          <pc:docMk/>
          <pc:sldMk cId="2511663810" sldId="1375"/>
        </pc:sldMkLst>
        <pc:picChg chg="add mod modCrop">
          <ac:chgData name="harold martinez" userId="ebc163181097253f" providerId="LiveId" clId="{7575992B-357B-4CAE-9129-064D6564745D}" dt="2018-03-10T15:47:46.363" v="467" actId="1076"/>
          <ac:picMkLst>
            <pc:docMk/>
            <pc:sldMk cId="2511663810" sldId="1375"/>
            <ac:picMk id="4" creationId="{DE1E02B7-CA7A-4662-915D-4D02D973BC13}"/>
          </ac:picMkLst>
        </pc:picChg>
      </pc:sldChg>
      <pc:sldChg chg="addSp modSp add del">
        <pc:chgData name="harold martinez" userId="ebc163181097253f" providerId="LiveId" clId="{7575992B-357B-4CAE-9129-064D6564745D}" dt="2018-03-10T15:37:21.614" v="354" actId="2696"/>
        <pc:sldMkLst>
          <pc:docMk/>
          <pc:sldMk cId="3253933769" sldId="1375"/>
        </pc:sldMkLst>
        <pc:picChg chg="add mod modCrop">
          <ac:chgData name="harold martinez" userId="ebc163181097253f" providerId="LiveId" clId="{7575992B-357B-4CAE-9129-064D6564745D}" dt="2018-03-10T15:26:55.720" v="148" actId="1076"/>
          <ac:picMkLst>
            <pc:docMk/>
            <pc:sldMk cId="3253933769" sldId="1375"/>
            <ac:picMk id="4" creationId="{FFA31D0A-BCAC-464C-96B2-7C4392FB9557}"/>
          </ac:picMkLst>
        </pc:picChg>
      </pc:sldChg>
      <pc:sldChg chg="addSp delSp modSp add ord">
        <pc:chgData name="harold martinez" userId="ebc163181097253f" providerId="LiveId" clId="{7575992B-357B-4CAE-9129-064D6564745D}" dt="2018-03-10T16:51:08.194" v="1311" actId="20577"/>
        <pc:sldMkLst>
          <pc:docMk/>
          <pc:sldMk cId="533770031" sldId="1376"/>
        </pc:sldMkLst>
        <pc:spChg chg="del">
          <ac:chgData name="harold martinez" userId="ebc163181097253f" providerId="LiveId" clId="{7575992B-357B-4CAE-9129-064D6564745D}" dt="2018-03-10T16:25:13.431" v="850" actId="478"/>
          <ac:spMkLst>
            <pc:docMk/>
            <pc:sldMk cId="533770031" sldId="1376"/>
            <ac:spMk id="2" creationId="{9AF72821-A2A3-44CF-B1A2-59944CE898E6}"/>
          </ac:spMkLst>
        </pc:spChg>
        <pc:spChg chg="add mod">
          <ac:chgData name="harold martinez" userId="ebc163181097253f" providerId="LiveId" clId="{7575992B-357B-4CAE-9129-064D6564745D}" dt="2018-03-10T16:25:19.839" v="856" actId="20577"/>
          <ac:spMkLst>
            <pc:docMk/>
            <pc:sldMk cId="533770031" sldId="1376"/>
            <ac:spMk id="4" creationId="{C3EC9221-C7BF-48EE-B8C6-68D846D90E37}"/>
          </ac:spMkLst>
        </pc:spChg>
        <pc:spChg chg="add mod">
          <ac:chgData name="harold martinez" userId="ebc163181097253f" providerId="LiveId" clId="{7575992B-357B-4CAE-9129-064D6564745D}" dt="2018-03-10T16:51:08.194" v="1311" actId="20577"/>
          <ac:spMkLst>
            <pc:docMk/>
            <pc:sldMk cId="533770031" sldId="1376"/>
            <ac:spMk id="5" creationId="{53B15815-4F89-40AF-B408-661870C75AA9}"/>
          </ac:spMkLst>
        </pc:spChg>
      </pc:sldChg>
      <pc:sldChg chg="add del">
        <pc:chgData name="harold martinez" userId="ebc163181097253f" providerId="LiveId" clId="{7575992B-357B-4CAE-9129-064D6564745D}" dt="2018-03-10T16:24:55.195" v="846" actId="2696"/>
        <pc:sldMkLst>
          <pc:docMk/>
          <pc:sldMk cId="2452704098" sldId="1376"/>
        </pc:sldMkLst>
      </pc:sldChg>
      <pc:sldChg chg="modSp add">
        <pc:chgData name="harold martinez" userId="ebc163181097253f" providerId="LiveId" clId="{7575992B-357B-4CAE-9129-064D6564745D}" dt="2018-03-10T16:51:39.177" v="1361" actId="20577"/>
        <pc:sldMkLst>
          <pc:docMk/>
          <pc:sldMk cId="3126729899" sldId="1377"/>
        </pc:sldMkLst>
        <pc:spChg chg="mod">
          <ac:chgData name="harold martinez" userId="ebc163181097253f" providerId="LiveId" clId="{7575992B-357B-4CAE-9129-064D6564745D}" dt="2018-03-10T16:51:39.177" v="1361" actId="20577"/>
          <ac:spMkLst>
            <pc:docMk/>
            <pc:sldMk cId="3126729899" sldId="1377"/>
            <ac:spMk id="5" creationId="{53B15815-4F89-40AF-B408-661870C75AA9}"/>
          </ac:spMkLst>
        </pc:spChg>
      </pc:sldChg>
      <pc:sldChg chg="modSp add">
        <pc:chgData name="harold martinez" userId="ebc163181097253f" providerId="LiveId" clId="{7575992B-357B-4CAE-9129-064D6564745D}" dt="2018-03-10T16:51:33.655" v="1359" actId="20577"/>
        <pc:sldMkLst>
          <pc:docMk/>
          <pc:sldMk cId="432566045" sldId="1378"/>
        </pc:sldMkLst>
        <pc:spChg chg="mod">
          <ac:chgData name="harold martinez" userId="ebc163181097253f" providerId="LiveId" clId="{7575992B-357B-4CAE-9129-064D6564745D}" dt="2018-03-10T16:51:33.655" v="1359" actId="20577"/>
          <ac:spMkLst>
            <pc:docMk/>
            <pc:sldMk cId="432566045" sldId="1378"/>
            <ac:spMk id="5" creationId="{53B15815-4F89-40AF-B408-661870C75AA9}"/>
          </ac:spMkLst>
        </pc:spChg>
      </pc:sldChg>
      <pc:sldChg chg="modSp add">
        <pc:chgData name="harold martinez" userId="ebc163181097253f" providerId="LiveId" clId="{7575992B-357B-4CAE-9129-064D6564745D}" dt="2018-03-10T16:50:54.141" v="1288" actId="20577"/>
        <pc:sldMkLst>
          <pc:docMk/>
          <pc:sldMk cId="1191463215" sldId="1379"/>
        </pc:sldMkLst>
        <pc:spChg chg="mod">
          <ac:chgData name="harold martinez" userId="ebc163181097253f" providerId="LiveId" clId="{7575992B-357B-4CAE-9129-064D6564745D}" dt="2018-03-10T16:50:54.141" v="1288" actId="20577"/>
          <ac:spMkLst>
            <pc:docMk/>
            <pc:sldMk cId="1191463215" sldId="1379"/>
            <ac:spMk id="5" creationId="{53B15815-4F89-40AF-B408-661870C75AA9}"/>
          </ac:spMkLst>
        </pc:spChg>
      </pc:sldChg>
      <pc:sldChg chg="modSp add">
        <pc:chgData name="harold martinez" userId="ebc163181097253f" providerId="LiveId" clId="{7575992B-357B-4CAE-9129-064D6564745D}" dt="2018-03-10T16:51:59.839" v="1384" actId="20577"/>
        <pc:sldMkLst>
          <pc:docMk/>
          <pc:sldMk cId="1521603440" sldId="1380"/>
        </pc:sldMkLst>
        <pc:spChg chg="mod">
          <ac:chgData name="harold martinez" userId="ebc163181097253f" providerId="LiveId" clId="{7575992B-357B-4CAE-9129-064D6564745D}" dt="2018-03-10T16:51:59.839" v="1384" actId="20577"/>
          <ac:spMkLst>
            <pc:docMk/>
            <pc:sldMk cId="1521603440" sldId="1380"/>
            <ac:spMk id="5" creationId="{53B15815-4F89-40AF-B408-661870C75AA9}"/>
          </ac:spMkLst>
        </pc:spChg>
      </pc:sldChg>
      <pc:sldMasterChg chg="delSldLayout">
        <pc:chgData name="harold martinez" userId="ebc163181097253f" providerId="LiveId" clId="{7575992B-357B-4CAE-9129-064D6564745D}" dt="2018-03-10T16:28:32.228" v="1073" actId="2696"/>
        <pc:sldMasterMkLst>
          <pc:docMk/>
          <pc:sldMasterMk cId="3561998832" sldId="2147484294"/>
        </pc:sldMasterMkLst>
        <pc:sldLayoutChg chg="del">
          <pc:chgData name="harold martinez" userId="ebc163181097253f" providerId="LiveId" clId="{7575992B-357B-4CAE-9129-064D6564745D}" dt="2018-03-10T16:28:32.228" v="1073" actId="2696"/>
          <pc:sldLayoutMkLst>
            <pc:docMk/>
            <pc:sldMasterMk cId="3561998832" sldId="2147484294"/>
            <pc:sldLayoutMk cId="700232663" sldId="2147484307"/>
          </pc:sldLayoutMkLst>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SFC_Seguros\INCLUSION%20FINANCIERA%20SEGUROS\Presentaci&#243;n%20ASSAL.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SFC_Seguros\INCLUSION%20FINANCIERA%20SEGUROS\Presentaci&#243;n%20ASSA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oleObject" Target="file:///C:\Users\hamartinezj\AppData\Roaming\Microsoft\Excel\Libro1%20(version%202).xlsb" TargetMode="External"/><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hamartinezj\AppData\Roaming\Microsoft\Excel\Libro1%20(version%202).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martinezj\AppData\Roaming\Microsoft\Excel\Libro1%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Hoja2!$A$3</c:f>
              <c:strCache>
                <c:ptCount val="1"/>
                <c:pt idx="0">
                  <c:v>Generales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Hoja2!$D$2:$G$2</c:f>
              <c:numCache>
                <c:formatCode>General</c:formatCode>
                <c:ptCount val="4"/>
                <c:pt idx="0">
                  <c:v>2014</c:v>
                </c:pt>
                <c:pt idx="1">
                  <c:v>2015</c:v>
                </c:pt>
                <c:pt idx="2">
                  <c:v>2016</c:v>
                </c:pt>
                <c:pt idx="3">
                  <c:v>2017</c:v>
                </c:pt>
              </c:numCache>
            </c:numRef>
          </c:cat>
          <c:val>
            <c:numRef>
              <c:f>Hoja2!$D$3:$G$3</c:f>
              <c:numCache>
                <c:formatCode>0.0%</c:formatCode>
                <c:ptCount val="4"/>
                <c:pt idx="0">
                  <c:v>1.2999999999999999E-2</c:v>
                </c:pt>
                <c:pt idx="1">
                  <c:v>1.4E-2</c:v>
                </c:pt>
                <c:pt idx="2">
                  <c:v>1.4E-2</c:v>
                </c:pt>
                <c:pt idx="3" formatCode="0.00%">
                  <c:v>1.4E-2</c:v>
                </c:pt>
              </c:numCache>
            </c:numRef>
          </c:val>
          <c:extLst xmlns:c16r2="http://schemas.microsoft.com/office/drawing/2015/06/chart">
            <c:ext xmlns:c16="http://schemas.microsoft.com/office/drawing/2014/chart" uri="{C3380CC4-5D6E-409C-BE32-E72D297353CC}">
              <c16:uniqueId val="{00000000-494E-4E85-B421-8EAD2F7FFA09}"/>
            </c:ext>
          </c:extLst>
        </c:ser>
        <c:ser>
          <c:idx val="1"/>
          <c:order val="1"/>
          <c:tx>
            <c:strRef>
              <c:f>Hoja2!$A$4</c:f>
              <c:strCache>
                <c:ptCount val="1"/>
                <c:pt idx="0">
                  <c:v>Vida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Hoja2!$D$2:$G$2</c:f>
              <c:numCache>
                <c:formatCode>General</c:formatCode>
                <c:ptCount val="4"/>
                <c:pt idx="0">
                  <c:v>2014</c:v>
                </c:pt>
                <c:pt idx="1">
                  <c:v>2015</c:v>
                </c:pt>
                <c:pt idx="2">
                  <c:v>2016</c:v>
                </c:pt>
                <c:pt idx="3">
                  <c:v>2017</c:v>
                </c:pt>
              </c:numCache>
            </c:numRef>
          </c:cat>
          <c:val>
            <c:numRef>
              <c:f>Hoja2!$D$4:$G$4</c:f>
              <c:numCache>
                <c:formatCode>0.0%</c:formatCode>
                <c:ptCount val="4"/>
                <c:pt idx="0">
                  <c:v>1.2E-2</c:v>
                </c:pt>
                <c:pt idx="1">
                  <c:v>1.2999999999999999E-2</c:v>
                </c:pt>
                <c:pt idx="2">
                  <c:v>1.4E-2</c:v>
                </c:pt>
                <c:pt idx="3" formatCode="0.00%">
                  <c:v>1.4999999999999999E-2</c:v>
                </c:pt>
              </c:numCache>
            </c:numRef>
          </c:val>
          <c:extLst xmlns:c16r2="http://schemas.microsoft.com/office/drawing/2015/06/chart">
            <c:ext xmlns:c16="http://schemas.microsoft.com/office/drawing/2014/chart" uri="{C3380CC4-5D6E-409C-BE32-E72D297353CC}">
              <c16:uniqueId val="{00000001-494E-4E85-B421-8EAD2F7FFA09}"/>
            </c:ext>
          </c:extLst>
        </c:ser>
        <c:dLbls>
          <c:showLegendKey val="0"/>
          <c:showVal val="0"/>
          <c:showCatName val="0"/>
          <c:showSerName val="0"/>
          <c:showPercent val="0"/>
          <c:showBubbleSize val="0"/>
        </c:dLbls>
        <c:gapWidth val="150"/>
        <c:overlap val="100"/>
        <c:axId val="118354944"/>
        <c:axId val="57241536"/>
      </c:barChart>
      <c:lineChart>
        <c:grouping val="stacked"/>
        <c:varyColors val="0"/>
        <c:ser>
          <c:idx val="2"/>
          <c:order val="2"/>
          <c:tx>
            <c:strRef>
              <c:f>Hoja2!$A$5</c:f>
              <c:strCache>
                <c:ptCount val="1"/>
                <c:pt idx="0">
                  <c:v>TOTAL </c:v>
                </c:pt>
              </c:strCache>
            </c:strRef>
          </c:tx>
          <c:spPr>
            <a:ln w="28575" cap="rnd">
              <a:solidFill>
                <a:schemeClr val="bg1">
                  <a:alpha val="0"/>
                </a:schemeClr>
              </a:solidFill>
              <a:round/>
            </a:ln>
            <a:effectLst/>
          </c:spPr>
          <c:marker>
            <c:symbol val="square"/>
            <c:size val="9"/>
            <c:spPr>
              <a:solidFill>
                <a:srgbClr val="C00000"/>
              </a:solidFill>
              <a:ln w="9525">
                <a:solidFill>
                  <a:srgbClr val="C00000"/>
                </a:solidFill>
              </a:ln>
              <a:effectLst/>
            </c:spPr>
          </c:marker>
          <c:dLbls>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Hoja2!$D$2:$G$2</c:f>
              <c:numCache>
                <c:formatCode>General</c:formatCode>
                <c:ptCount val="4"/>
                <c:pt idx="0">
                  <c:v>2014</c:v>
                </c:pt>
                <c:pt idx="1">
                  <c:v>2015</c:v>
                </c:pt>
                <c:pt idx="2">
                  <c:v>2016</c:v>
                </c:pt>
                <c:pt idx="3">
                  <c:v>2017</c:v>
                </c:pt>
              </c:numCache>
            </c:numRef>
          </c:cat>
          <c:val>
            <c:numRef>
              <c:f>Hoja2!$D$5:$G$5</c:f>
              <c:numCache>
                <c:formatCode>0.0%</c:formatCode>
                <c:ptCount val="4"/>
                <c:pt idx="0">
                  <c:v>2.5000000000000001E-2</c:v>
                </c:pt>
                <c:pt idx="1">
                  <c:v>2.7E-2</c:v>
                </c:pt>
                <c:pt idx="2">
                  <c:v>2.8000000000000001E-2</c:v>
                </c:pt>
                <c:pt idx="3">
                  <c:v>2.9000000000000001E-2</c:v>
                </c:pt>
              </c:numCache>
            </c:numRef>
          </c:val>
          <c:smooth val="0"/>
          <c:extLst xmlns:c16r2="http://schemas.microsoft.com/office/drawing/2015/06/chart">
            <c:ext xmlns:c16="http://schemas.microsoft.com/office/drawing/2014/chart" uri="{C3380CC4-5D6E-409C-BE32-E72D297353CC}">
              <c16:uniqueId val="{00000002-494E-4E85-B421-8EAD2F7FFA09}"/>
            </c:ext>
          </c:extLst>
        </c:ser>
        <c:dLbls>
          <c:showLegendKey val="0"/>
          <c:showVal val="0"/>
          <c:showCatName val="0"/>
          <c:showSerName val="0"/>
          <c:showPercent val="0"/>
          <c:showBubbleSize val="0"/>
        </c:dLbls>
        <c:marker val="1"/>
        <c:smooth val="0"/>
        <c:axId val="118354944"/>
        <c:axId val="57241536"/>
      </c:lineChart>
      <c:catAx>
        <c:axId val="11835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241536"/>
        <c:crosses val="autoZero"/>
        <c:auto val="1"/>
        <c:lblAlgn val="ctr"/>
        <c:lblOffset val="100"/>
        <c:noMultiLvlLbl val="0"/>
      </c:catAx>
      <c:valAx>
        <c:axId val="5724153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835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Hoja2!$C$12</c:f>
              <c:strCache>
                <c:ptCount val="1"/>
                <c:pt idx="0">
                  <c:v>Densidad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Hoja2!$D$11:$G$11</c:f>
              <c:numCache>
                <c:formatCode>General</c:formatCode>
                <c:ptCount val="4"/>
                <c:pt idx="0">
                  <c:v>2014</c:v>
                </c:pt>
                <c:pt idx="1">
                  <c:v>2015</c:v>
                </c:pt>
                <c:pt idx="2">
                  <c:v>2016</c:v>
                </c:pt>
                <c:pt idx="3">
                  <c:v>2017</c:v>
                </c:pt>
              </c:numCache>
            </c:numRef>
          </c:cat>
          <c:val>
            <c:numRef>
              <c:f>Hoja2!$D$12:$G$12</c:f>
              <c:numCache>
                <c:formatCode>_(* #,##0_);_(* \(#,##0\);_(* "-"_);_(@_)</c:formatCode>
                <c:ptCount val="4"/>
                <c:pt idx="0" formatCode="0">
                  <c:v>131.2018935741211</c:v>
                </c:pt>
                <c:pt idx="1">
                  <c:v>147.2085245901639</c:v>
                </c:pt>
                <c:pt idx="2">
                  <c:v>161.31836065573771</c:v>
                </c:pt>
                <c:pt idx="3" formatCode="General">
                  <c:v>178</c:v>
                </c:pt>
              </c:numCache>
            </c:numRef>
          </c:val>
          <c:extLst xmlns:c16r2="http://schemas.microsoft.com/office/drawing/2015/06/chart">
            <c:ext xmlns:c16="http://schemas.microsoft.com/office/drawing/2014/chart" uri="{C3380CC4-5D6E-409C-BE32-E72D297353CC}">
              <c16:uniqueId val="{00000000-8DEE-4CC7-B63D-D39FDC75EA11}"/>
            </c:ext>
          </c:extLst>
        </c:ser>
        <c:dLbls>
          <c:showLegendKey val="0"/>
          <c:showVal val="0"/>
          <c:showCatName val="0"/>
          <c:showSerName val="0"/>
          <c:showPercent val="0"/>
          <c:showBubbleSize val="0"/>
        </c:dLbls>
        <c:gapWidth val="219"/>
        <c:overlap val="-27"/>
        <c:axId val="118353920"/>
        <c:axId val="57243264"/>
      </c:barChart>
      <c:catAx>
        <c:axId val="1183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243264"/>
        <c:crosses val="autoZero"/>
        <c:auto val="1"/>
        <c:lblAlgn val="ctr"/>
        <c:lblOffset val="100"/>
        <c:noMultiLvlLbl val="0"/>
      </c:catAx>
      <c:valAx>
        <c:axId val="57243264"/>
        <c:scaling>
          <c:orientation val="minMax"/>
          <c:max val="2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835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Hoja3!$B$2</c:f>
              <c:strCache>
                <c:ptCount val="1"/>
                <c:pt idx="0">
                  <c:v>TOTAL INDUSTRIA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Hoja3!$A$3:$A$8</c:f>
              <c:strCache>
                <c:ptCount val="6"/>
                <c:pt idx="0">
                  <c:v>EXEQUIAS</c:v>
                </c:pt>
                <c:pt idx="1">
                  <c:v>DESEMPLEO</c:v>
                </c:pt>
                <c:pt idx="2">
                  <c:v>ACCIDENTES PERSONALES</c:v>
                </c:pt>
                <c:pt idx="3">
                  <c:v>VIDA GRUPO</c:v>
                </c:pt>
                <c:pt idx="4">
                  <c:v>HOGAR</c:v>
                </c:pt>
                <c:pt idx="5">
                  <c:v>TOTAL</c:v>
                </c:pt>
              </c:strCache>
            </c:strRef>
          </c:cat>
          <c:val>
            <c:numRef>
              <c:f>Hoja3!$B$3:$B$8</c:f>
              <c:numCache>
                <c:formatCode>0.0%</c:formatCode>
                <c:ptCount val="6"/>
                <c:pt idx="0">
                  <c:v>0.24299999999999999</c:v>
                </c:pt>
                <c:pt idx="1">
                  <c:v>0.112</c:v>
                </c:pt>
                <c:pt idx="2">
                  <c:v>0.192</c:v>
                </c:pt>
                <c:pt idx="3">
                  <c:v>2.4E-2</c:v>
                </c:pt>
                <c:pt idx="4">
                  <c:v>7.4999999999999997E-2</c:v>
                </c:pt>
                <c:pt idx="5">
                  <c:v>7.1999999999999995E-2</c:v>
                </c:pt>
              </c:numCache>
            </c:numRef>
          </c:val>
          <c:extLst xmlns:c16r2="http://schemas.microsoft.com/office/drawing/2015/06/chart">
            <c:ext xmlns:c16="http://schemas.microsoft.com/office/drawing/2014/chart" uri="{C3380CC4-5D6E-409C-BE32-E72D297353CC}">
              <c16:uniqueId val="{00000000-5AA6-4A03-A758-E0B0AC78B5BC}"/>
            </c:ext>
          </c:extLst>
        </c:ser>
        <c:ser>
          <c:idx val="1"/>
          <c:order val="1"/>
          <c:tx>
            <c:strRef>
              <c:f>Hoja3!$C$2</c:f>
              <c:strCache>
                <c:ptCount val="1"/>
                <c:pt idx="0">
                  <c:v>MICROSEGUROS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Hoja3!$A$3:$A$8</c:f>
              <c:strCache>
                <c:ptCount val="6"/>
                <c:pt idx="0">
                  <c:v>EXEQUIAS</c:v>
                </c:pt>
                <c:pt idx="1">
                  <c:v>DESEMPLEO</c:v>
                </c:pt>
                <c:pt idx="2">
                  <c:v>ACCIDENTES PERSONALES</c:v>
                </c:pt>
                <c:pt idx="3">
                  <c:v>VIDA GRUPO</c:v>
                </c:pt>
                <c:pt idx="4">
                  <c:v>HOGAR</c:v>
                </c:pt>
                <c:pt idx="5">
                  <c:v>TOTAL</c:v>
                </c:pt>
              </c:strCache>
            </c:strRef>
          </c:cat>
          <c:val>
            <c:numRef>
              <c:f>Hoja3!$C$3:$C$8</c:f>
              <c:numCache>
                <c:formatCode>0.0%</c:formatCode>
                <c:ptCount val="6"/>
                <c:pt idx="0">
                  <c:v>0.10299999999999999</c:v>
                </c:pt>
                <c:pt idx="1">
                  <c:v>2.4E-2</c:v>
                </c:pt>
                <c:pt idx="2">
                  <c:v>6.9000000000000006E-2</c:v>
                </c:pt>
                <c:pt idx="3">
                  <c:v>0.17699999999999999</c:v>
                </c:pt>
                <c:pt idx="4">
                  <c:v>0.21</c:v>
                </c:pt>
                <c:pt idx="5">
                  <c:v>0.129</c:v>
                </c:pt>
              </c:numCache>
            </c:numRef>
          </c:val>
          <c:extLst xmlns:c16r2="http://schemas.microsoft.com/office/drawing/2015/06/chart">
            <c:ext xmlns:c16="http://schemas.microsoft.com/office/drawing/2014/chart" uri="{C3380CC4-5D6E-409C-BE32-E72D297353CC}">
              <c16:uniqueId val="{00000001-5AA6-4A03-A758-E0B0AC78B5BC}"/>
            </c:ext>
          </c:extLst>
        </c:ser>
        <c:dLbls>
          <c:showLegendKey val="0"/>
          <c:showVal val="0"/>
          <c:showCatName val="0"/>
          <c:showSerName val="0"/>
          <c:showPercent val="0"/>
          <c:showBubbleSize val="0"/>
        </c:dLbls>
        <c:gapWidth val="219"/>
        <c:overlap val="-27"/>
        <c:axId val="119492608"/>
        <c:axId val="57243840"/>
      </c:barChart>
      <c:catAx>
        <c:axId val="119492608"/>
        <c:scaling>
          <c:orientation val="minMax"/>
        </c:scaling>
        <c:delete val="1"/>
        <c:axPos val="b"/>
        <c:numFmt formatCode="General" sourceLinked="1"/>
        <c:majorTickMark val="none"/>
        <c:minorTickMark val="none"/>
        <c:tickLblPos val="nextTo"/>
        <c:crossAx val="57243840"/>
        <c:crosses val="autoZero"/>
        <c:auto val="1"/>
        <c:lblAlgn val="ctr"/>
        <c:lblOffset val="100"/>
        <c:noMultiLvlLbl val="0"/>
      </c:catAx>
      <c:valAx>
        <c:axId val="57243840"/>
        <c:scaling>
          <c:orientation val="minMax"/>
        </c:scaling>
        <c:delete val="1"/>
        <c:axPos val="l"/>
        <c:numFmt formatCode="0.0%" sourceLinked="1"/>
        <c:majorTickMark val="none"/>
        <c:minorTickMark val="none"/>
        <c:tickLblPos val="nextTo"/>
        <c:crossAx val="119492608"/>
        <c:crosses val="autoZero"/>
        <c:crossBetween val="between"/>
      </c:valAx>
      <c:spPr>
        <a:noFill/>
        <a:ln>
          <a:noFill/>
        </a:ln>
        <a:effectLst/>
      </c:spPr>
    </c:plotArea>
    <c:plotVisOnly val="1"/>
    <c:dispBlanksAs val="gap"/>
    <c:showDLblsOverMax val="0"/>
  </c:chart>
  <c:spPr>
    <a:noFill/>
    <a:ln>
      <a:noFill/>
    </a:ln>
    <a:effectLst/>
  </c:spPr>
  <c:txPr>
    <a:bodyPr/>
    <a:lstStyle/>
    <a:p>
      <a:pPr>
        <a:defRPr sz="1100" b="1"/>
      </a:pPr>
      <a:endParaRPr lang="es-CO"/>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Hoja3!$A$11</c:f>
              <c:strCache>
                <c:ptCount val="1"/>
                <c:pt idx="0">
                  <c:v>EXEQUIAS</c:v>
                </c:pt>
              </c:strCache>
            </c:strRef>
          </c:tx>
          <c:spPr>
            <a:solidFill>
              <a:schemeClr val="accent1"/>
            </a:solidFill>
            <a:ln>
              <a:noFill/>
            </a:ln>
            <a:effectLst/>
          </c:spPr>
          <c:invertIfNegative val="0"/>
          <c:cat>
            <c:strRef>
              <c:f>Hoja3!$A$11:$A$16</c:f>
              <c:strCache>
                <c:ptCount val="6"/>
                <c:pt idx="0">
                  <c:v>EXEQUIAS</c:v>
                </c:pt>
                <c:pt idx="1">
                  <c:v>DESEMPLEO</c:v>
                </c:pt>
                <c:pt idx="2">
                  <c:v>ACCIDENTES PERSONALES</c:v>
                </c:pt>
                <c:pt idx="3">
                  <c:v>VIDA GRUPO</c:v>
                </c:pt>
                <c:pt idx="4">
                  <c:v>HOGAR</c:v>
                </c:pt>
                <c:pt idx="5">
                  <c:v>TOTAL</c:v>
                </c:pt>
              </c:strCache>
            </c:strRef>
          </c:cat>
          <c:val>
            <c:numRef>
              <c:f>Hoja3!$A$12:$A$16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0-4CD1-4FBD-B678-73D83E6BA94B}"/>
            </c:ext>
          </c:extLst>
        </c:ser>
        <c:ser>
          <c:idx val="1"/>
          <c:order val="1"/>
          <c:tx>
            <c:strRef>
              <c:f>Hoja3!$B$10</c:f>
              <c:strCache>
                <c:ptCount val="1"/>
                <c:pt idx="0">
                  <c:v>TOTAL INDUSTRIA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Hoja3!$A$11:$A$16</c:f>
              <c:strCache>
                <c:ptCount val="6"/>
                <c:pt idx="0">
                  <c:v>EXEQUIAS</c:v>
                </c:pt>
                <c:pt idx="1">
                  <c:v>DESEMPLEO</c:v>
                </c:pt>
                <c:pt idx="2">
                  <c:v>ACCIDENTES PERSONALES</c:v>
                </c:pt>
                <c:pt idx="3">
                  <c:v>VIDA GRUPO</c:v>
                </c:pt>
                <c:pt idx="4">
                  <c:v>HOGAR</c:v>
                </c:pt>
                <c:pt idx="5">
                  <c:v>TOTAL</c:v>
                </c:pt>
              </c:strCache>
            </c:strRef>
          </c:cat>
          <c:val>
            <c:numRef>
              <c:f>Hoja3!$B$11:$B$16</c:f>
              <c:numCache>
                <c:formatCode>0.0%</c:formatCode>
                <c:ptCount val="6"/>
                <c:pt idx="0">
                  <c:v>8.8999999999999996E-2</c:v>
                </c:pt>
                <c:pt idx="1">
                  <c:v>0.112</c:v>
                </c:pt>
                <c:pt idx="2">
                  <c:v>0.107</c:v>
                </c:pt>
                <c:pt idx="3">
                  <c:v>0.128</c:v>
                </c:pt>
                <c:pt idx="4">
                  <c:v>0.182</c:v>
                </c:pt>
                <c:pt idx="5">
                  <c:v>0.27900000000000003</c:v>
                </c:pt>
              </c:numCache>
            </c:numRef>
          </c:val>
          <c:extLst xmlns:c16r2="http://schemas.microsoft.com/office/drawing/2015/06/chart">
            <c:ext xmlns:c16="http://schemas.microsoft.com/office/drawing/2014/chart" uri="{C3380CC4-5D6E-409C-BE32-E72D297353CC}">
              <c16:uniqueId val="{00000001-4CD1-4FBD-B678-73D83E6BA94B}"/>
            </c:ext>
          </c:extLst>
        </c:ser>
        <c:ser>
          <c:idx val="2"/>
          <c:order val="2"/>
          <c:tx>
            <c:strRef>
              <c:f>Hoja3!$C$10</c:f>
              <c:strCache>
                <c:ptCount val="1"/>
                <c:pt idx="0">
                  <c:v>MICROSEGUROS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Hoja3!$A$11:$A$16</c:f>
              <c:strCache>
                <c:ptCount val="6"/>
                <c:pt idx="0">
                  <c:v>EXEQUIAS</c:v>
                </c:pt>
                <c:pt idx="1">
                  <c:v>DESEMPLEO</c:v>
                </c:pt>
                <c:pt idx="2">
                  <c:v>ACCIDENTES PERSONALES</c:v>
                </c:pt>
                <c:pt idx="3">
                  <c:v>VIDA GRUPO</c:v>
                </c:pt>
                <c:pt idx="4">
                  <c:v>HOGAR</c:v>
                </c:pt>
                <c:pt idx="5">
                  <c:v>TOTAL</c:v>
                </c:pt>
              </c:strCache>
            </c:strRef>
          </c:cat>
          <c:val>
            <c:numRef>
              <c:f>Hoja3!$C$11:$C$16</c:f>
              <c:numCache>
                <c:formatCode>0.0%</c:formatCode>
                <c:ptCount val="6"/>
                <c:pt idx="0">
                  <c:v>0.36</c:v>
                </c:pt>
                <c:pt idx="1">
                  <c:v>0.218</c:v>
                </c:pt>
                <c:pt idx="2">
                  <c:v>0.44900000000000001</c:v>
                </c:pt>
                <c:pt idx="3">
                  <c:v>0.40400000000000003</c:v>
                </c:pt>
                <c:pt idx="4">
                  <c:v>-0.20799999999999999</c:v>
                </c:pt>
                <c:pt idx="5">
                  <c:v>0.373</c:v>
                </c:pt>
              </c:numCache>
            </c:numRef>
          </c:val>
          <c:extLst xmlns:c16r2="http://schemas.microsoft.com/office/drawing/2015/06/chart">
            <c:ext xmlns:c16="http://schemas.microsoft.com/office/drawing/2014/chart" uri="{C3380CC4-5D6E-409C-BE32-E72D297353CC}">
              <c16:uniqueId val="{00000002-4CD1-4FBD-B678-73D83E6BA94B}"/>
            </c:ext>
          </c:extLst>
        </c:ser>
        <c:dLbls>
          <c:showLegendKey val="0"/>
          <c:showVal val="0"/>
          <c:showCatName val="0"/>
          <c:showSerName val="0"/>
          <c:showPercent val="0"/>
          <c:showBubbleSize val="0"/>
        </c:dLbls>
        <c:gapWidth val="219"/>
        <c:overlap val="-27"/>
        <c:axId val="119494144"/>
        <c:axId val="120587392"/>
      </c:barChart>
      <c:catAx>
        <c:axId val="11949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crossAx val="120587392"/>
        <c:crosses val="autoZero"/>
        <c:auto val="1"/>
        <c:lblAlgn val="ctr"/>
        <c:lblOffset val="100"/>
        <c:noMultiLvlLbl val="0"/>
      </c:catAx>
      <c:valAx>
        <c:axId val="120587392"/>
        <c:scaling>
          <c:orientation val="minMax"/>
        </c:scaling>
        <c:delete val="1"/>
        <c:axPos val="l"/>
        <c:numFmt formatCode="General" sourceLinked="1"/>
        <c:majorTickMark val="none"/>
        <c:minorTickMark val="none"/>
        <c:tickLblPos val="nextTo"/>
        <c:crossAx val="119494144"/>
        <c:crosses val="autoZero"/>
        <c:crossBetween val="between"/>
      </c:valAx>
      <c:spPr>
        <a:noFill/>
        <a:ln>
          <a:noFill/>
        </a:ln>
        <a:effectLst/>
      </c:spPr>
    </c:plotArea>
    <c:legend>
      <c:legendPos val="b"/>
      <c:legendEntry>
        <c:idx val="0"/>
        <c:delete val="1"/>
      </c:legendEntry>
      <c:layout>
        <c:manualLayout>
          <c:xMode val="edge"/>
          <c:yMode val="edge"/>
          <c:x val="0.32495485352667902"/>
          <c:y val="0.80331181230784299"/>
          <c:w val="0.33719583321117902"/>
          <c:h val="0.100198129629286"/>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050" b="1"/>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s-CO"/>
          </a:p>
        </c:rich>
      </c:tx>
      <c:layout/>
      <c:overlay val="0"/>
      <c:spPr>
        <a:noFill/>
        <a:ln>
          <a:noFill/>
        </a:ln>
        <a:effectLst/>
      </c:spPr>
    </c:title>
    <c:autoTitleDeleted val="0"/>
    <c:plotArea>
      <c:layout>
        <c:manualLayout>
          <c:layoutTarget val="inner"/>
          <c:xMode val="edge"/>
          <c:yMode val="edge"/>
          <c:x val="0.337911498031646"/>
          <c:y val="0.162240554096305"/>
          <c:w val="0.37433735908782101"/>
          <c:h val="0.49309945492327301"/>
        </c:manualLayout>
      </c:layout>
      <c:pieChart>
        <c:varyColors val="1"/>
        <c:ser>
          <c:idx val="0"/>
          <c:order val="0"/>
          <c:tx>
            <c:strRef>
              <c:f>Hoja1!$A$1</c:f>
              <c:strCache>
                <c:ptCount val="1"/>
                <c:pt idx="0">
                  <c:v>CANAL</c:v>
                </c:pt>
              </c:strCache>
            </c:strRef>
          </c:tx>
          <c:explosion val="8"/>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C364-4E03-A568-9E83FFC0EDA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C364-4E03-A568-9E83FFC0ED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C364-4E03-A568-9E83FFC0EDA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C364-4E03-A568-9E83FFC0EDA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9-C364-4E03-A568-9E83FFC0EDAC}"/>
              </c:ext>
            </c:extLst>
          </c:dPt>
          <c:dLbls>
            <c:dLbl>
              <c:idx val="0"/>
              <c:layout/>
              <c:tx>
                <c:rich>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baseline="0" dirty="0" smtClean="0"/>
                      <a:t>49%</a:t>
                    </a:r>
                    <a:endParaRPr lang="es-ES" dirty="0"/>
                  </a:p>
                </c:rich>
              </c:tx>
              <c:numFmt formatCode="0.00%" sourceLinked="0"/>
              <c:spPr>
                <a:noFill/>
                <a:ln>
                  <a:noFill/>
                </a:ln>
                <a:effectLst/>
              </c:spPr>
              <c:showLegendKey val="0"/>
              <c:showVal val="0"/>
              <c:showCatName val="1"/>
              <c:showSerName val="0"/>
              <c:showPercent val="0"/>
              <c:showBubbleSize val="0"/>
            </c:dLbl>
            <c:dLbl>
              <c:idx val="1"/>
              <c:layout/>
              <c:tx>
                <c:rich>
                  <a:bodyPr/>
                  <a:lstStyle/>
                  <a:p>
                    <a:r>
                      <a:rPr lang="en-US" baseline="0" dirty="0" smtClean="0"/>
                      <a:t>20%</a:t>
                    </a:r>
                    <a:endParaRPr lang="es-ES" dirty="0"/>
                  </a:p>
                </c:rich>
              </c:tx>
              <c:showLegendKey val="0"/>
              <c:showVal val="0"/>
              <c:showCatName val="1"/>
              <c:showSerName val="0"/>
              <c:showPercent val="1"/>
              <c:showBubbleSize val="0"/>
            </c:dLbl>
            <c:dLbl>
              <c:idx val="2"/>
              <c:layout/>
              <c:tx>
                <c:rich>
                  <a:bodyPr/>
                  <a:lstStyle/>
                  <a:p>
                    <a:r>
                      <a:rPr lang="en-US" baseline="0" dirty="0" smtClean="0"/>
                      <a:t>18%</a:t>
                    </a:r>
                    <a:endParaRPr lang="es-ES" dirty="0"/>
                  </a:p>
                </c:rich>
              </c:tx>
              <c:showLegendKey val="0"/>
              <c:showVal val="0"/>
              <c:showCatName val="1"/>
              <c:showSerName val="0"/>
              <c:showPercent val="1"/>
              <c:showBubbleSize val="0"/>
            </c:dLbl>
            <c:dLbl>
              <c:idx val="3"/>
              <c:layout>
                <c:manualLayout>
                  <c:x val="-2.9069308182062301E-2"/>
                  <c:y val="-8.0658301523987095E-3"/>
                </c:manualLayout>
              </c:layout>
              <c:tx>
                <c:rich>
                  <a:bodyPr/>
                  <a:lstStyle/>
                  <a:p>
                    <a:r>
                      <a:rPr lang="en-US" smtClean="0"/>
                      <a:t>0,24%</a:t>
                    </a:r>
                    <a:endParaRPr lang="en-US" dirty="0"/>
                  </a:p>
                </c:rich>
              </c:tx>
              <c:showLegendKey val="0"/>
              <c:showVal val="0"/>
              <c:showCatName val="1"/>
              <c:showSerName val="0"/>
              <c:showPercent val="1"/>
              <c:showBubbleSize val="0"/>
            </c:dLbl>
            <c:dLbl>
              <c:idx val="4"/>
              <c:layout>
                <c:manualLayout>
                  <c:x val="5.7257668394452101E-2"/>
                  <c:y val="8.3108770109296695E-2"/>
                </c:manualLayout>
              </c:layout>
              <c:tx>
                <c:rich>
                  <a:bodyPr/>
                  <a:lstStyle/>
                  <a:p>
                    <a:r>
                      <a:rPr lang="en-US" baseline="0" dirty="0" smtClean="0"/>
                      <a:t>13%</a:t>
                    </a:r>
                    <a:endParaRPr lang="es-ES" dirty="0"/>
                  </a:p>
                </c:rich>
              </c:tx>
              <c:showLegendKey val="0"/>
              <c:showVal val="0"/>
              <c:showCatName val="1"/>
              <c:showSerName val="0"/>
              <c:showPercent val="1"/>
              <c:showBubbleSize val="0"/>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CO"/>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Hoja1!$C$3:$C$7</c:f>
              <c:strCache>
                <c:ptCount val="5"/>
                <c:pt idx="0">
                  <c:v>Red de otras entidades vigiladas</c:v>
                </c:pt>
                <c:pt idx="1">
                  <c:v>Intermediarios de seguros</c:v>
                </c:pt>
                <c:pt idx="2">
                  <c:v>Fuerza propia aseguradora</c:v>
                </c:pt>
                <c:pt idx="3">
                  <c:v>Medios electrónicos, moviles o internet.</c:v>
                </c:pt>
                <c:pt idx="4">
                  <c:v>Otros</c:v>
                </c:pt>
              </c:strCache>
            </c:strRef>
          </c:cat>
          <c:val>
            <c:numRef>
              <c:f>Hoja1!$B$3:$B$7</c:f>
              <c:numCache>
                <c:formatCode>0.00%</c:formatCode>
                <c:ptCount val="5"/>
                <c:pt idx="0">
                  <c:v>0.49</c:v>
                </c:pt>
                <c:pt idx="1">
                  <c:v>0.2</c:v>
                </c:pt>
                <c:pt idx="2">
                  <c:v>0.18</c:v>
                </c:pt>
                <c:pt idx="3">
                  <c:v>2.3999999999999998E-3</c:v>
                </c:pt>
                <c:pt idx="4">
                  <c:v>0.12759999999999999</c:v>
                </c:pt>
              </c:numCache>
            </c:numRef>
          </c:val>
          <c:extLst xmlns:c16r2="http://schemas.microsoft.com/office/drawing/2015/06/chart">
            <c:ext xmlns:c16="http://schemas.microsoft.com/office/drawing/2014/chart" uri="{C3380CC4-5D6E-409C-BE32-E72D297353CC}">
              <c16:uniqueId val="{0000000A-C364-4E03-A568-9E83FFC0EDA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6549322653078401E-2"/>
          <c:y val="0.69672436059489495"/>
          <c:w val="0.90952412227437895"/>
          <c:h val="0.285255401400801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73A3D-ABFC-4B08-913F-04DDFB37F7A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D7BA0C03-C987-410D-B600-4489CBAA45B3}">
      <dgm:prSet phldrT="[Texto]" custT="1"/>
      <dgm:spPr>
        <a:solidFill>
          <a:srgbClr val="99C2C2"/>
        </a:solidFill>
      </dgm:spPr>
      <dgm:t>
        <a:bodyPr/>
        <a:lstStyle/>
        <a:p>
          <a:pPr algn="just"/>
          <a:r>
            <a:rPr lang="es-CO" sz="2000" dirty="0" smtClean="0">
              <a:solidFill>
                <a:schemeClr val="tx1"/>
              </a:solidFill>
              <a:effectLst/>
              <a:latin typeface="Arial" panose="020B0604020202020204" pitchFamily="34" charset="0"/>
              <a:cs typeface="Arial" panose="020B0604020202020204" pitchFamily="34" charset="0"/>
            </a:rPr>
            <a:t>Deben ser seguros diseñados pensando en los intereses asegurables del consumidor (verdadera oferta de valor)</a:t>
          </a:r>
          <a:endParaRPr lang="es-ES" sz="2000" dirty="0">
            <a:solidFill>
              <a:schemeClr val="tx1"/>
            </a:solidFill>
            <a:effectLst/>
            <a:latin typeface="Arial" panose="020B0604020202020204" pitchFamily="34" charset="0"/>
            <a:cs typeface="Arial" panose="020B0604020202020204" pitchFamily="34" charset="0"/>
          </a:endParaRPr>
        </a:p>
      </dgm:t>
    </dgm:pt>
    <dgm:pt modelId="{47B7A50B-1133-4D9E-AA5F-80259FC656FE}" type="parTrans" cxnId="{53E3A3DA-5F96-4993-A6FF-82E37C015969}">
      <dgm:prSet/>
      <dgm:spPr/>
      <dgm:t>
        <a:bodyPr/>
        <a:lstStyle/>
        <a:p>
          <a:endParaRPr lang="es-ES" sz="2400">
            <a:latin typeface="Arial" panose="020B0604020202020204" pitchFamily="34" charset="0"/>
            <a:cs typeface="Arial" panose="020B0604020202020204" pitchFamily="34" charset="0"/>
          </a:endParaRPr>
        </a:p>
      </dgm:t>
    </dgm:pt>
    <dgm:pt modelId="{D1280A7C-D51A-4734-BDD6-FC91C64B6275}" type="sibTrans" cxnId="{53E3A3DA-5F96-4993-A6FF-82E37C015969}">
      <dgm:prSet/>
      <dgm:spPr>
        <a:ln>
          <a:solidFill>
            <a:schemeClr val="tx1">
              <a:lumMod val="65000"/>
              <a:lumOff val="35000"/>
            </a:schemeClr>
          </a:solidFill>
        </a:ln>
      </dgm:spPr>
      <dgm:t>
        <a:bodyPr/>
        <a:lstStyle/>
        <a:p>
          <a:endParaRPr lang="es-ES" sz="2400">
            <a:latin typeface="Arial" panose="020B0604020202020204" pitchFamily="34" charset="0"/>
            <a:cs typeface="Arial" panose="020B0604020202020204" pitchFamily="34" charset="0"/>
          </a:endParaRPr>
        </a:p>
      </dgm:t>
    </dgm:pt>
    <dgm:pt modelId="{74165D76-B9C7-4DD9-80B2-06A08884D444}">
      <dgm:prSet phldrT="[Texto]" custT="1"/>
      <dgm:spPr>
        <a:solidFill>
          <a:srgbClr val="EBC299"/>
        </a:solidFill>
      </dgm:spPr>
      <dgm:t>
        <a:bodyPr/>
        <a:lstStyle/>
        <a:p>
          <a:pPr algn="just"/>
          <a:r>
            <a:rPr lang="es-ES" sz="2000" u="none" strike="noStrike" dirty="0" smtClean="0">
              <a:solidFill>
                <a:schemeClr val="tx1"/>
              </a:solidFill>
              <a:effectLst/>
              <a:latin typeface="Arial" panose="020B0604020202020204" pitchFamily="34" charset="0"/>
              <a:cs typeface="Arial" panose="020B0604020202020204" pitchFamily="34" charset="0"/>
            </a:rPr>
            <a:t>Deben ser de fácil acceso </a:t>
          </a:r>
          <a:endParaRPr lang="es-ES" sz="2000" u="none" strike="noStrike" dirty="0">
            <a:solidFill>
              <a:schemeClr val="tx1"/>
            </a:solidFill>
            <a:effectLst/>
            <a:latin typeface="Arial" panose="020B0604020202020204" pitchFamily="34" charset="0"/>
            <a:cs typeface="Arial" panose="020B0604020202020204" pitchFamily="34" charset="0"/>
          </a:endParaRPr>
        </a:p>
      </dgm:t>
    </dgm:pt>
    <dgm:pt modelId="{76C748C8-C969-4FA6-86DD-E6B5802C03AD}" type="parTrans" cxnId="{DF8E8F07-7B47-423C-B6A8-5289102EF399}">
      <dgm:prSet/>
      <dgm:spPr/>
      <dgm:t>
        <a:bodyPr/>
        <a:lstStyle/>
        <a:p>
          <a:endParaRPr lang="es-ES" sz="2400">
            <a:latin typeface="Arial" panose="020B0604020202020204" pitchFamily="34" charset="0"/>
            <a:cs typeface="Arial" panose="020B0604020202020204" pitchFamily="34" charset="0"/>
          </a:endParaRPr>
        </a:p>
      </dgm:t>
    </dgm:pt>
    <dgm:pt modelId="{B3412397-A11A-4C4F-8C18-1D9395365380}" type="sibTrans" cxnId="{DF8E8F07-7B47-423C-B6A8-5289102EF399}">
      <dgm:prSet/>
      <dgm:spPr/>
      <dgm:t>
        <a:bodyPr/>
        <a:lstStyle/>
        <a:p>
          <a:endParaRPr lang="es-ES" sz="2400">
            <a:latin typeface="Arial" panose="020B0604020202020204" pitchFamily="34" charset="0"/>
            <a:cs typeface="Arial" panose="020B0604020202020204" pitchFamily="34" charset="0"/>
          </a:endParaRPr>
        </a:p>
      </dgm:t>
    </dgm:pt>
    <dgm:pt modelId="{A7224E8E-19BB-428D-9484-83F85E5ECFA8}">
      <dgm:prSet phldrT="[Texto]" custT="1"/>
      <dgm:spPr>
        <a:solidFill>
          <a:srgbClr val="D6D6C2"/>
        </a:solidFill>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2000" dirty="0" smtClean="0">
              <a:solidFill>
                <a:schemeClr val="tx1"/>
              </a:solidFill>
              <a:effectLst/>
              <a:latin typeface="Arial" panose="020B0604020202020204" pitchFamily="34" charset="0"/>
              <a:cs typeface="Arial" panose="020B0604020202020204" pitchFamily="34" charset="0"/>
            </a:rPr>
            <a:t>Deben ser de fácil entendimiento (sencillos y universales)</a:t>
          </a:r>
          <a:endParaRPr lang="es-ES" sz="2000" dirty="0" smtClean="0">
            <a:solidFill>
              <a:schemeClr val="tx1"/>
            </a:solidFill>
            <a:effectLst/>
            <a:latin typeface="Arial" panose="020B0604020202020204" pitchFamily="34" charset="0"/>
            <a:cs typeface="Arial" panose="020B0604020202020204" pitchFamily="34" charset="0"/>
          </a:endParaRPr>
        </a:p>
      </dgm:t>
    </dgm:pt>
    <dgm:pt modelId="{E5352883-49D9-4CF6-A55F-C745BC2DE47E}" type="parTrans" cxnId="{D17070D5-83C2-4990-B7CA-05B11B6EC1B1}">
      <dgm:prSet/>
      <dgm:spPr/>
      <dgm:t>
        <a:bodyPr/>
        <a:lstStyle/>
        <a:p>
          <a:endParaRPr lang="es-ES" sz="2400">
            <a:latin typeface="Arial" panose="020B0604020202020204" pitchFamily="34" charset="0"/>
            <a:cs typeface="Arial" panose="020B0604020202020204" pitchFamily="34" charset="0"/>
          </a:endParaRPr>
        </a:p>
      </dgm:t>
    </dgm:pt>
    <dgm:pt modelId="{7F9ED0B7-8AD1-489D-A0A7-604FAF08A5A0}" type="sibTrans" cxnId="{D17070D5-83C2-4990-B7CA-05B11B6EC1B1}">
      <dgm:prSet/>
      <dgm:spPr/>
      <dgm:t>
        <a:bodyPr/>
        <a:lstStyle/>
        <a:p>
          <a:endParaRPr lang="es-ES" sz="2400">
            <a:latin typeface="Arial" panose="020B0604020202020204" pitchFamily="34" charset="0"/>
            <a:cs typeface="Arial" panose="020B0604020202020204" pitchFamily="34" charset="0"/>
          </a:endParaRPr>
        </a:p>
      </dgm:t>
    </dgm:pt>
    <dgm:pt modelId="{B439ABF6-F6B7-42DB-B12B-BBF49C175680}">
      <dgm:prSet custT="1"/>
      <dgm:spPr>
        <a:solidFill>
          <a:srgbClr val="EBD699"/>
        </a:solidFill>
      </dgm:spPr>
      <dgm:t>
        <a:bodyPr/>
        <a:lstStyle/>
        <a:p>
          <a:pPr algn="just"/>
          <a:r>
            <a:rPr lang="es-CO" sz="2000" dirty="0" smtClean="0">
              <a:solidFill>
                <a:schemeClr val="tx1"/>
              </a:solidFill>
              <a:effectLst/>
              <a:latin typeface="Arial" panose="020B0604020202020204" pitchFamily="34" charset="0"/>
              <a:cs typeface="Arial" panose="020B0604020202020204" pitchFamily="34" charset="0"/>
            </a:rPr>
            <a:t>Deben ser sostenibles / viables financieramente</a:t>
          </a:r>
          <a:endParaRPr lang="es-ES" sz="2000" dirty="0">
            <a:solidFill>
              <a:schemeClr val="tx1"/>
            </a:solidFill>
            <a:effectLst/>
            <a:latin typeface="Arial" panose="020B0604020202020204" pitchFamily="34" charset="0"/>
            <a:cs typeface="Arial" panose="020B0604020202020204" pitchFamily="34" charset="0"/>
          </a:endParaRPr>
        </a:p>
      </dgm:t>
    </dgm:pt>
    <dgm:pt modelId="{927627D7-4289-4623-96E7-E7E1E7F9880F}" type="parTrans" cxnId="{8AEA7791-7C26-41AC-A4BD-1A0461AD7FB8}">
      <dgm:prSet/>
      <dgm:spPr/>
      <dgm:t>
        <a:bodyPr/>
        <a:lstStyle/>
        <a:p>
          <a:endParaRPr lang="es-ES" sz="2400">
            <a:latin typeface="Arial" panose="020B0604020202020204" pitchFamily="34" charset="0"/>
            <a:cs typeface="Arial" panose="020B0604020202020204" pitchFamily="34" charset="0"/>
          </a:endParaRPr>
        </a:p>
      </dgm:t>
    </dgm:pt>
    <dgm:pt modelId="{A46B47F1-4F6B-439E-B602-066DF3277B20}" type="sibTrans" cxnId="{8AEA7791-7C26-41AC-A4BD-1A0461AD7FB8}">
      <dgm:prSet/>
      <dgm:spPr/>
      <dgm:t>
        <a:bodyPr/>
        <a:lstStyle/>
        <a:p>
          <a:endParaRPr lang="es-ES" sz="2400">
            <a:latin typeface="Arial" panose="020B0604020202020204" pitchFamily="34" charset="0"/>
            <a:cs typeface="Arial" panose="020B0604020202020204" pitchFamily="34" charset="0"/>
          </a:endParaRPr>
        </a:p>
      </dgm:t>
    </dgm:pt>
    <dgm:pt modelId="{94DBA20D-A7A1-4469-954D-2476D3ED5D13}" type="pres">
      <dgm:prSet presAssocID="{F5C73A3D-ABFC-4B08-913F-04DDFB37F7A7}" presName="Name0" presStyleCnt="0">
        <dgm:presLayoutVars>
          <dgm:chMax val="7"/>
          <dgm:chPref val="7"/>
          <dgm:dir/>
        </dgm:presLayoutVars>
      </dgm:prSet>
      <dgm:spPr/>
      <dgm:t>
        <a:bodyPr/>
        <a:lstStyle/>
        <a:p>
          <a:endParaRPr lang="es-CO"/>
        </a:p>
      </dgm:t>
    </dgm:pt>
    <dgm:pt modelId="{C202D220-F751-4989-A3FB-0CA75CDAC774}" type="pres">
      <dgm:prSet presAssocID="{F5C73A3D-ABFC-4B08-913F-04DDFB37F7A7}" presName="Name1" presStyleCnt="0"/>
      <dgm:spPr/>
    </dgm:pt>
    <dgm:pt modelId="{8B098012-E938-4811-B693-630EEF9E9606}" type="pres">
      <dgm:prSet presAssocID="{F5C73A3D-ABFC-4B08-913F-04DDFB37F7A7}" presName="cycle" presStyleCnt="0"/>
      <dgm:spPr/>
    </dgm:pt>
    <dgm:pt modelId="{2BF9A0B4-4DE6-4727-B157-2787324598B6}" type="pres">
      <dgm:prSet presAssocID="{F5C73A3D-ABFC-4B08-913F-04DDFB37F7A7}" presName="srcNode" presStyleLbl="node1" presStyleIdx="0" presStyleCnt="4"/>
      <dgm:spPr/>
    </dgm:pt>
    <dgm:pt modelId="{BC600795-1B1C-4B43-BF8E-A5097455449D}" type="pres">
      <dgm:prSet presAssocID="{F5C73A3D-ABFC-4B08-913F-04DDFB37F7A7}" presName="conn" presStyleLbl="parChTrans1D2" presStyleIdx="0" presStyleCnt="1"/>
      <dgm:spPr/>
      <dgm:t>
        <a:bodyPr/>
        <a:lstStyle/>
        <a:p>
          <a:endParaRPr lang="es-CO"/>
        </a:p>
      </dgm:t>
    </dgm:pt>
    <dgm:pt modelId="{358C831A-6C2E-4F19-8CA1-74CBD795C436}" type="pres">
      <dgm:prSet presAssocID="{F5C73A3D-ABFC-4B08-913F-04DDFB37F7A7}" presName="extraNode" presStyleLbl="node1" presStyleIdx="0" presStyleCnt="4"/>
      <dgm:spPr/>
    </dgm:pt>
    <dgm:pt modelId="{DBF842EE-7C67-4646-8760-3968DF1A793D}" type="pres">
      <dgm:prSet presAssocID="{F5C73A3D-ABFC-4B08-913F-04DDFB37F7A7}" presName="dstNode" presStyleLbl="node1" presStyleIdx="0" presStyleCnt="4"/>
      <dgm:spPr/>
    </dgm:pt>
    <dgm:pt modelId="{B462BCD3-30EC-4721-A2EA-F33A0ACB4D5B}" type="pres">
      <dgm:prSet presAssocID="{D7BA0C03-C987-410D-B600-4489CBAA45B3}" presName="text_1" presStyleLbl="node1" presStyleIdx="0" presStyleCnt="4">
        <dgm:presLayoutVars>
          <dgm:bulletEnabled val="1"/>
        </dgm:presLayoutVars>
      </dgm:prSet>
      <dgm:spPr/>
      <dgm:t>
        <a:bodyPr/>
        <a:lstStyle/>
        <a:p>
          <a:endParaRPr lang="es-ES"/>
        </a:p>
      </dgm:t>
    </dgm:pt>
    <dgm:pt modelId="{1908CA8B-ED1A-458D-994C-E5D521055B44}" type="pres">
      <dgm:prSet presAssocID="{D7BA0C03-C987-410D-B600-4489CBAA45B3}" presName="accent_1" presStyleCnt="0"/>
      <dgm:spPr/>
    </dgm:pt>
    <dgm:pt modelId="{EB32259E-9E20-4C05-ACEF-73CB8943F3F7}" type="pres">
      <dgm:prSet presAssocID="{D7BA0C03-C987-410D-B600-4489CBAA45B3}" presName="accentRepeatNode" presStyleLbl="solidFgAcc1" presStyleIdx="0" presStyleCnt="4"/>
      <dgm:spPr>
        <a:solidFill>
          <a:srgbClr val="267D7D"/>
        </a:solidFill>
        <a:ln>
          <a:solidFill>
            <a:srgbClr val="267D7D"/>
          </a:solidFill>
        </a:ln>
      </dgm:spPr>
      <dgm:t>
        <a:bodyPr/>
        <a:lstStyle/>
        <a:p>
          <a:endParaRPr lang="es-CO"/>
        </a:p>
      </dgm:t>
    </dgm:pt>
    <dgm:pt modelId="{F4C6CD72-6673-480B-B7BE-A6290082F10F}" type="pres">
      <dgm:prSet presAssocID="{74165D76-B9C7-4DD9-80B2-06A08884D444}" presName="text_2" presStyleLbl="node1" presStyleIdx="1" presStyleCnt="4">
        <dgm:presLayoutVars>
          <dgm:bulletEnabled val="1"/>
        </dgm:presLayoutVars>
      </dgm:prSet>
      <dgm:spPr/>
      <dgm:t>
        <a:bodyPr/>
        <a:lstStyle/>
        <a:p>
          <a:endParaRPr lang="es-ES"/>
        </a:p>
      </dgm:t>
    </dgm:pt>
    <dgm:pt modelId="{09EA4FD3-77B8-42F0-8573-68698D7080A0}" type="pres">
      <dgm:prSet presAssocID="{74165D76-B9C7-4DD9-80B2-06A08884D444}" presName="accent_2" presStyleCnt="0"/>
      <dgm:spPr/>
    </dgm:pt>
    <dgm:pt modelId="{4504D708-5825-474E-9E2F-E50BAD389E1E}" type="pres">
      <dgm:prSet presAssocID="{74165D76-B9C7-4DD9-80B2-06A08884D444}" presName="accentRepeatNode" presStyleLbl="solidFgAcc1" presStyleIdx="1" presStyleCnt="4"/>
      <dgm:spPr>
        <a:solidFill>
          <a:srgbClr val="D47D26"/>
        </a:solidFill>
        <a:ln>
          <a:solidFill>
            <a:srgbClr val="D47D26"/>
          </a:solidFill>
        </a:ln>
      </dgm:spPr>
      <dgm:t>
        <a:bodyPr/>
        <a:lstStyle/>
        <a:p>
          <a:endParaRPr lang="es-CO"/>
        </a:p>
      </dgm:t>
    </dgm:pt>
    <dgm:pt modelId="{10E5EB2F-139D-49DE-AEE1-371013588D8A}" type="pres">
      <dgm:prSet presAssocID="{A7224E8E-19BB-428D-9484-83F85E5ECFA8}" presName="text_3" presStyleLbl="node1" presStyleIdx="2" presStyleCnt="4">
        <dgm:presLayoutVars>
          <dgm:bulletEnabled val="1"/>
        </dgm:presLayoutVars>
      </dgm:prSet>
      <dgm:spPr/>
      <dgm:t>
        <a:bodyPr/>
        <a:lstStyle/>
        <a:p>
          <a:endParaRPr lang="es-ES"/>
        </a:p>
      </dgm:t>
    </dgm:pt>
    <dgm:pt modelId="{72622321-9D6B-43DB-828A-B78093BEB015}" type="pres">
      <dgm:prSet presAssocID="{A7224E8E-19BB-428D-9484-83F85E5ECFA8}" presName="accent_3" presStyleCnt="0"/>
      <dgm:spPr/>
    </dgm:pt>
    <dgm:pt modelId="{E92CD82B-7491-465E-876E-47B369284719}" type="pres">
      <dgm:prSet presAssocID="{A7224E8E-19BB-428D-9484-83F85E5ECFA8}" presName="accentRepeatNode" presStyleLbl="solidFgAcc1" presStyleIdx="2" presStyleCnt="4"/>
      <dgm:spPr>
        <a:solidFill>
          <a:srgbClr val="74744E"/>
        </a:solidFill>
        <a:ln>
          <a:solidFill>
            <a:srgbClr val="74744E"/>
          </a:solidFill>
        </a:ln>
      </dgm:spPr>
      <dgm:t>
        <a:bodyPr/>
        <a:lstStyle/>
        <a:p>
          <a:endParaRPr lang="es-CO"/>
        </a:p>
      </dgm:t>
    </dgm:pt>
    <dgm:pt modelId="{C41507CE-7906-4CF3-A4AD-D1A4A9B04234}" type="pres">
      <dgm:prSet presAssocID="{B439ABF6-F6B7-42DB-B12B-BBF49C175680}" presName="text_4" presStyleLbl="node1" presStyleIdx="3" presStyleCnt="4">
        <dgm:presLayoutVars>
          <dgm:bulletEnabled val="1"/>
        </dgm:presLayoutVars>
      </dgm:prSet>
      <dgm:spPr/>
      <dgm:t>
        <a:bodyPr/>
        <a:lstStyle/>
        <a:p>
          <a:endParaRPr lang="es-CO"/>
        </a:p>
      </dgm:t>
    </dgm:pt>
    <dgm:pt modelId="{96C21726-7C6A-47A2-BDB4-250129914A12}" type="pres">
      <dgm:prSet presAssocID="{B439ABF6-F6B7-42DB-B12B-BBF49C175680}" presName="accent_4" presStyleCnt="0"/>
      <dgm:spPr/>
    </dgm:pt>
    <dgm:pt modelId="{C9BD0180-C338-433F-97D3-95E09A1F0CEE}" type="pres">
      <dgm:prSet presAssocID="{B439ABF6-F6B7-42DB-B12B-BBF49C175680}" presName="accentRepeatNode" presStyleLbl="solidFgAcc1" presStyleIdx="3" presStyleCnt="4"/>
      <dgm:spPr>
        <a:solidFill>
          <a:srgbClr val="CC9900"/>
        </a:solidFill>
        <a:ln>
          <a:solidFill>
            <a:srgbClr val="CC9900"/>
          </a:solidFill>
        </a:ln>
      </dgm:spPr>
      <dgm:t>
        <a:bodyPr/>
        <a:lstStyle/>
        <a:p>
          <a:endParaRPr lang="es-CO"/>
        </a:p>
      </dgm:t>
    </dgm:pt>
  </dgm:ptLst>
  <dgm:cxnLst>
    <dgm:cxn modelId="{21286D97-E78F-4AA6-8669-33AB3E25493F}" type="presOf" srcId="{B439ABF6-F6B7-42DB-B12B-BBF49C175680}" destId="{C41507CE-7906-4CF3-A4AD-D1A4A9B04234}" srcOrd="0" destOrd="0" presId="urn:microsoft.com/office/officeart/2008/layout/VerticalCurvedList"/>
    <dgm:cxn modelId="{53E3A3DA-5F96-4993-A6FF-82E37C015969}" srcId="{F5C73A3D-ABFC-4B08-913F-04DDFB37F7A7}" destId="{D7BA0C03-C987-410D-B600-4489CBAA45B3}" srcOrd="0" destOrd="0" parTransId="{47B7A50B-1133-4D9E-AA5F-80259FC656FE}" sibTransId="{D1280A7C-D51A-4734-BDD6-FC91C64B6275}"/>
    <dgm:cxn modelId="{DF8E8F07-7B47-423C-B6A8-5289102EF399}" srcId="{F5C73A3D-ABFC-4B08-913F-04DDFB37F7A7}" destId="{74165D76-B9C7-4DD9-80B2-06A08884D444}" srcOrd="1" destOrd="0" parTransId="{76C748C8-C969-4FA6-86DD-E6B5802C03AD}" sibTransId="{B3412397-A11A-4C4F-8C18-1D9395365380}"/>
    <dgm:cxn modelId="{D17070D5-83C2-4990-B7CA-05B11B6EC1B1}" srcId="{F5C73A3D-ABFC-4B08-913F-04DDFB37F7A7}" destId="{A7224E8E-19BB-428D-9484-83F85E5ECFA8}" srcOrd="2" destOrd="0" parTransId="{E5352883-49D9-4CF6-A55F-C745BC2DE47E}" sibTransId="{7F9ED0B7-8AD1-489D-A0A7-604FAF08A5A0}"/>
    <dgm:cxn modelId="{479A3BAD-C57F-4544-83AC-2B53780A2271}" type="presOf" srcId="{74165D76-B9C7-4DD9-80B2-06A08884D444}" destId="{F4C6CD72-6673-480B-B7BE-A6290082F10F}" srcOrd="0" destOrd="0" presId="urn:microsoft.com/office/officeart/2008/layout/VerticalCurvedList"/>
    <dgm:cxn modelId="{C782ECBB-AA12-4483-B544-4CE50F1EE02B}" type="presOf" srcId="{D1280A7C-D51A-4734-BDD6-FC91C64B6275}" destId="{BC600795-1B1C-4B43-BF8E-A5097455449D}" srcOrd="0" destOrd="0" presId="urn:microsoft.com/office/officeart/2008/layout/VerticalCurvedList"/>
    <dgm:cxn modelId="{D92E19FD-6A51-4F98-8E05-CE273AD3E852}" type="presOf" srcId="{D7BA0C03-C987-410D-B600-4489CBAA45B3}" destId="{B462BCD3-30EC-4721-A2EA-F33A0ACB4D5B}" srcOrd="0" destOrd="0" presId="urn:microsoft.com/office/officeart/2008/layout/VerticalCurvedList"/>
    <dgm:cxn modelId="{88D4B248-B44B-4114-9439-22192C77D2A1}" type="presOf" srcId="{A7224E8E-19BB-428D-9484-83F85E5ECFA8}" destId="{10E5EB2F-139D-49DE-AEE1-371013588D8A}" srcOrd="0" destOrd="0" presId="urn:microsoft.com/office/officeart/2008/layout/VerticalCurvedList"/>
    <dgm:cxn modelId="{D04E4C26-3300-40F8-85EB-EAD81500BFBF}" type="presOf" srcId="{F5C73A3D-ABFC-4B08-913F-04DDFB37F7A7}" destId="{94DBA20D-A7A1-4469-954D-2476D3ED5D13}" srcOrd="0" destOrd="0" presId="urn:microsoft.com/office/officeart/2008/layout/VerticalCurvedList"/>
    <dgm:cxn modelId="{8AEA7791-7C26-41AC-A4BD-1A0461AD7FB8}" srcId="{F5C73A3D-ABFC-4B08-913F-04DDFB37F7A7}" destId="{B439ABF6-F6B7-42DB-B12B-BBF49C175680}" srcOrd="3" destOrd="0" parTransId="{927627D7-4289-4623-96E7-E7E1E7F9880F}" sibTransId="{A46B47F1-4F6B-439E-B602-066DF3277B20}"/>
    <dgm:cxn modelId="{EAFF942E-90DC-4400-B1EB-DFD3E75BE7AB}" type="presParOf" srcId="{94DBA20D-A7A1-4469-954D-2476D3ED5D13}" destId="{C202D220-F751-4989-A3FB-0CA75CDAC774}" srcOrd="0" destOrd="0" presId="urn:microsoft.com/office/officeart/2008/layout/VerticalCurvedList"/>
    <dgm:cxn modelId="{8F73193B-C288-408E-B78C-D36F2E4C4179}" type="presParOf" srcId="{C202D220-F751-4989-A3FB-0CA75CDAC774}" destId="{8B098012-E938-4811-B693-630EEF9E9606}" srcOrd="0" destOrd="0" presId="urn:microsoft.com/office/officeart/2008/layout/VerticalCurvedList"/>
    <dgm:cxn modelId="{7B2C53DD-CD3B-4657-B104-D15A9A30E9FB}" type="presParOf" srcId="{8B098012-E938-4811-B693-630EEF9E9606}" destId="{2BF9A0B4-4DE6-4727-B157-2787324598B6}" srcOrd="0" destOrd="0" presId="urn:microsoft.com/office/officeart/2008/layout/VerticalCurvedList"/>
    <dgm:cxn modelId="{88543D29-AF4F-4865-94C7-5176CB243BD5}" type="presParOf" srcId="{8B098012-E938-4811-B693-630EEF9E9606}" destId="{BC600795-1B1C-4B43-BF8E-A5097455449D}" srcOrd="1" destOrd="0" presId="urn:microsoft.com/office/officeart/2008/layout/VerticalCurvedList"/>
    <dgm:cxn modelId="{4BB25538-D59F-4FB4-9A9E-E9088B3AB9EF}" type="presParOf" srcId="{8B098012-E938-4811-B693-630EEF9E9606}" destId="{358C831A-6C2E-4F19-8CA1-74CBD795C436}" srcOrd="2" destOrd="0" presId="urn:microsoft.com/office/officeart/2008/layout/VerticalCurvedList"/>
    <dgm:cxn modelId="{F2E283CB-3971-4F46-BE40-FCF129F8A03D}" type="presParOf" srcId="{8B098012-E938-4811-B693-630EEF9E9606}" destId="{DBF842EE-7C67-4646-8760-3968DF1A793D}" srcOrd="3" destOrd="0" presId="urn:microsoft.com/office/officeart/2008/layout/VerticalCurvedList"/>
    <dgm:cxn modelId="{6C0A1196-8297-48FF-BF98-48173983F559}" type="presParOf" srcId="{C202D220-F751-4989-A3FB-0CA75CDAC774}" destId="{B462BCD3-30EC-4721-A2EA-F33A0ACB4D5B}" srcOrd="1" destOrd="0" presId="urn:microsoft.com/office/officeart/2008/layout/VerticalCurvedList"/>
    <dgm:cxn modelId="{2DA38F8B-DBB9-4CCB-9333-EC9B7D011736}" type="presParOf" srcId="{C202D220-F751-4989-A3FB-0CA75CDAC774}" destId="{1908CA8B-ED1A-458D-994C-E5D521055B44}" srcOrd="2" destOrd="0" presId="urn:microsoft.com/office/officeart/2008/layout/VerticalCurvedList"/>
    <dgm:cxn modelId="{74F8EE06-6F53-4B75-922F-7AB92288A9E6}" type="presParOf" srcId="{1908CA8B-ED1A-458D-994C-E5D521055B44}" destId="{EB32259E-9E20-4C05-ACEF-73CB8943F3F7}" srcOrd="0" destOrd="0" presId="urn:microsoft.com/office/officeart/2008/layout/VerticalCurvedList"/>
    <dgm:cxn modelId="{59833846-1747-4C22-B2A4-567BBEB90091}" type="presParOf" srcId="{C202D220-F751-4989-A3FB-0CA75CDAC774}" destId="{F4C6CD72-6673-480B-B7BE-A6290082F10F}" srcOrd="3" destOrd="0" presId="urn:microsoft.com/office/officeart/2008/layout/VerticalCurvedList"/>
    <dgm:cxn modelId="{43A2C4FA-D847-4C0E-89EA-DD5E1ECDD64A}" type="presParOf" srcId="{C202D220-F751-4989-A3FB-0CA75CDAC774}" destId="{09EA4FD3-77B8-42F0-8573-68698D7080A0}" srcOrd="4" destOrd="0" presId="urn:microsoft.com/office/officeart/2008/layout/VerticalCurvedList"/>
    <dgm:cxn modelId="{C5AC5FD5-8F27-4660-9A39-06B5DBE1A4D3}" type="presParOf" srcId="{09EA4FD3-77B8-42F0-8573-68698D7080A0}" destId="{4504D708-5825-474E-9E2F-E50BAD389E1E}" srcOrd="0" destOrd="0" presId="urn:microsoft.com/office/officeart/2008/layout/VerticalCurvedList"/>
    <dgm:cxn modelId="{03EF0454-AEDE-4245-A730-0F8628207EE6}" type="presParOf" srcId="{C202D220-F751-4989-A3FB-0CA75CDAC774}" destId="{10E5EB2F-139D-49DE-AEE1-371013588D8A}" srcOrd="5" destOrd="0" presId="urn:microsoft.com/office/officeart/2008/layout/VerticalCurvedList"/>
    <dgm:cxn modelId="{C93EAC1F-F974-49BF-9E46-9A8D9B6F63BA}" type="presParOf" srcId="{C202D220-F751-4989-A3FB-0CA75CDAC774}" destId="{72622321-9D6B-43DB-828A-B78093BEB015}" srcOrd="6" destOrd="0" presId="urn:microsoft.com/office/officeart/2008/layout/VerticalCurvedList"/>
    <dgm:cxn modelId="{49F4AC3B-D26B-468D-BB87-1BA505CC0C0B}" type="presParOf" srcId="{72622321-9D6B-43DB-828A-B78093BEB015}" destId="{E92CD82B-7491-465E-876E-47B369284719}" srcOrd="0" destOrd="0" presId="urn:microsoft.com/office/officeart/2008/layout/VerticalCurvedList"/>
    <dgm:cxn modelId="{CBC20D3F-FE21-46E4-A8E7-A0D65CA83CE5}" type="presParOf" srcId="{C202D220-F751-4989-A3FB-0CA75CDAC774}" destId="{C41507CE-7906-4CF3-A4AD-D1A4A9B04234}" srcOrd="7" destOrd="0" presId="urn:microsoft.com/office/officeart/2008/layout/VerticalCurvedList"/>
    <dgm:cxn modelId="{4C5EAA3C-6FFF-49F5-BC80-E2CC4AEA4CF5}" type="presParOf" srcId="{C202D220-F751-4989-A3FB-0CA75CDAC774}" destId="{96C21726-7C6A-47A2-BDB4-250129914A12}" srcOrd="8" destOrd="0" presId="urn:microsoft.com/office/officeart/2008/layout/VerticalCurvedList"/>
    <dgm:cxn modelId="{E50E3FCF-DB86-44F3-8F5F-881EE6149993}" type="presParOf" srcId="{96C21726-7C6A-47A2-BDB4-250129914A12}" destId="{C9BD0180-C338-433F-97D3-95E09A1F0C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EA4BA-86FC-450D-943A-25F548A0A136}" type="doc">
      <dgm:prSet loTypeId="urn:microsoft.com/office/officeart/2005/8/layout/gear1" loCatId="relationship" qsTypeId="urn:microsoft.com/office/officeart/2005/8/quickstyle/3d1" qsCatId="3D" csTypeId="urn:microsoft.com/office/officeart/2005/8/colors/accent1_3" csCatId="accent1" phldr="1"/>
      <dgm:spPr/>
      <dgm:t>
        <a:bodyPr/>
        <a:lstStyle/>
        <a:p>
          <a:endParaRPr lang="es-CO"/>
        </a:p>
      </dgm:t>
    </dgm:pt>
    <dgm:pt modelId="{06EEFC48-FBCF-4650-8A34-CC91507B9B37}">
      <dgm:prSet phldrT="[Texto]" custT="1"/>
      <dgm:spPr>
        <a:solidFill>
          <a:srgbClr val="267D7D"/>
        </a:solidFill>
      </dgm:spPr>
      <dgm:t>
        <a:bodyPr/>
        <a:lstStyle/>
        <a:p>
          <a:r>
            <a:rPr lang="es-CO" sz="1600" b="1" dirty="0">
              <a:effectLst>
                <a:outerShdw blurRad="38100" dist="38100" dir="2700000" algn="tl">
                  <a:srgbClr val="000000">
                    <a:alpha val="43137"/>
                  </a:srgbClr>
                </a:outerShdw>
              </a:effectLst>
            </a:rPr>
            <a:t>Seguros Inclusivos</a:t>
          </a:r>
        </a:p>
      </dgm:t>
    </dgm:pt>
    <dgm:pt modelId="{184E5690-5E0B-4E5F-95A2-E8DBF2150FA9}" type="parTrans" cxnId="{CC7213F3-02A6-4979-8786-FBD4FFA71E31}">
      <dgm:prSet/>
      <dgm:spPr/>
      <dgm:t>
        <a:bodyPr/>
        <a:lstStyle/>
        <a:p>
          <a:endParaRPr lang="es-CO"/>
        </a:p>
      </dgm:t>
    </dgm:pt>
    <dgm:pt modelId="{CF570EEE-938C-45DF-95FD-82497901A4B2}" type="sibTrans" cxnId="{CC7213F3-02A6-4979-8786-FBD4FFA71E31}">
      <dgm:prSet/>
      <dgm:spPr/>
      <dgm:t>
        <a:bodyPr/>
        <a:lstStyle/>
        <a:p>
          <a:endParaRPr lang="es-CO"/>
        </a:p>
      </dgm:t>
    </dgm:pt>
    <dgm:pt modelId="{1D428B50-50DB-4C1D-9F40-7E99955BA7A4}">
      <dgm:prSet phldrT="[Texto]" custT="1"/>
      <dgm:spPr>
        <a:solidFill>
          <a:srgbClr val="D47D26"/>
        </a:solidFill>
      </dgm:spPr>
      <dgm:t>
        <a:bodyPr/>
        <a:lstStyle/>
        <a:p>
          <a:r>
            <a:rPr lang="es-CO" sz="1600" b="1" dirty="0">
              <a:effectLst>
                <a:outerShdw blurRad="38100" dist="38100" dir="2700000" algn="tl">
                  <a:srgbClr val="000000">
                    <a:alpha val="43137"/>
                  </a:srgbClr>
                </a:outerShdw>
              </a:effectLst>
            </a:rPr>
            <a:t>Seguros Masivos</a:t>
          </a:r>
        </a:p>
      </dgm:t>
    </dgm:pt>
    <dgm:pt modelId="{C57ABE76-514B-40B9-AE9F-9C35F19A90F2}" type="parTrans" cxnId="{FDC4B33A-0A4A-4706-B424-5D6B1A0F54BB}">
      <dgm:prSet/>
      <dgm:spPr/>
      <dgm:t>
        <a:bodyPr/>
        <a:lstStyle/>
        <a:p>
          <a:endParaRPr lang="es-CO"/>
        </a:p>
      </dgm:t>
    </dgm:pt>
    <dgm:pt modelId="{86508D2B-4376-4E90-9243-F4473722D2BB}" type="sibTrans" cxnId="{FDC4B33A-0A4A-4706-B424-5D6B1A0F54BB}">
      <dgm:prSet/>
      <dgm:spPr/>
      <dgm:t>
        <a:bodyPr/>
        <a:lstStyle/>
        <a:p>
          <a:endParaRPr lang="es-CO"/>
        </a:p>
      </dgm:t>
    </dgm:pt>
    <dgm:pt modelId="{A3A3C013-E97E-4864-A948-5290912A6DB8}">
      <dgm:prSet phldrT="[Texto]" custT="1"/>
      <dgm:spPr/>
      <dgm:t>
        <a:bodyPr/>
        <a:lstStyle/>
        <a:p>
          <a:r>
            <a:rPr lang="es-CO" sz="1600" b="1" dirty="0">
              <a:effectLst>
                <a:outerShdw blurRad="38100" dist="38100" dir="2700000" algn="tl">
                  <a:srgbClr val="000000">
                    <a:alpha val="43137"/>
                  </a:srgbClr>
                </a:outerShdw>
              </a:effectLst>
            </a:rPr>
            <a:t>Micro -seguros</a:t>
          </a:r>
        </a:p>
      </dgm:t>
    </dgm:pt>
    <dgm:pt modelId="{676445DB-A443-4AB2-A754-7BCC53B601D1}" type="parTrans" cxnId="{2A189B7D-2671-4BBD-9903-C8F29C808186}">
      <dgm:prSet/>
      <dgm:spPr/>
      <dgm:t>
        <a:bodyPr/>
        <a:lstStyle/>
        <a:p>
          <a:endParaRPr lang="es-CO"/>
        </a:p>
      </dgm:t>
    </dgm:pt>
    <dgm:pt modelId="{E681B2B0-5371-4319-A51D-EAB74AFC3B35}" type="sibTrans" cxnId="{2A189B7D-2671-4BBD-9903-C8F29C808186}">
      <dgm:prSet/>
      <dgm:spPr/>
      <dgm:t>
        <a:bodyPr/>
        <a:lstStyle/>
        <a:p>
          <a:endParaRPr lang="es-CO"/>
        </a:p>
      </dgm:t>
    </dgm:pt>
    <dgm:pt modelId="{9653F461-4AA2-B942-8D70-32039FE90B57}" type="pres">
      <dgm:prSet presAssocID="{DB2EA4BA-86FC-450D-943A-25F548A0A136}" presName="composite" presStyleCnt="0">
        <dgm:presLayoutVars>
          <dgm:chMax val="3"/>
          <dgm:animLvl val="lvl"/>
          <dgm:resizeHandles val="exact"/>
        </dgm:presLayoutVars>
      </dgm:prSet>
      <dgm:spPr/>
      <dgm:t>
        <a:bodyPr/>
        <a:lstStyle/>
        <a:p>
          <a:endParaRPr lang="en-US"/>
        </a:p>
      </dgm:t>
    </dgm:pt>
    <dgm:pt modelId="{0FA52091-C714-A145-8FDD-E2C750E9683A}" type="pres">
      <dgm:prSet presAssocID="{06EEFC48-FBCF-4650-8A34-CC91507B9B37}" presName="gear1" presStyleLbl="node1" presStyleIdx="0" presStyleCnt="3">
        <dgm:presLayoutVars>
          <dgm:chMax val="1"/>
          <dgm:bulletEnabled val="1"/>
        </dgm:presLayoutVars>
      </dgm:prSet>
      <dgm:spPr/>
      <dgm:t>
        <a:bodyPr/>
        <a:lstStyle/>
        <a:p>
          <a:endParaRPr lang="en-US"/>
        </a:p>
      </dgm:t>
    </dgm:pt>
    <dgm:pt modelId="{9C23E519-D61D-3F4E-B128-32D880D89C5F}" type="pres">
      <dgm:prSet presAssocID="{06EEFC48-FBCF-4650-8A34-CC91507B9B37}" presName="gear1srcNode" presStyleLbl="node1" presStyleIdx="0" presStyleCnt="3"/>
      <dgm:spPr/>
      <dgm:t>
        <a:bodyPr/>
        <a:lstStyle/>
        <a:p>
          <a:endParaRPr lang="en-US"/>
        </a:p>
      </dgm:t>
    </dgm:pt>
    <dgm:pt modelId="{08A4233D-3230-3643-AEC1-3F06BDE6E7A7}" type="pres">
      <dgm:prSet presAssocID="{06EEFC48-FBCF-4650-8A34-CC91507B9B37}" presName="gear1dstNode" presStyleLbl="node1" presStyleIdx="0" presStyleCnt="3"/>
      <dgm:spPr/>
      <dgm:t>
        <a:bodyPr/>
        <a:lstStyle/>
        <a:p>
          <a:endParaRPr lang="en-US"/>
        </a:p>
      </dgm:t>
    </dgm:pt>
    <dgm:pt modelId="{6C86BB14-B5D4-654F-BD4D-BD6730591382}" type="pres">
      <dgm:prSet presAssocID="{1D428B50-50DB-4C1D-9F40-7E99955BA7A4}" presName="gear2" presStyleLbl="node1" presStyleIdx="1" presStyleCnt="3">
        <dgm:presLayoutVars>
          <dgm:chMax val="1"/>
          <dgm:bulletEnabled val="1"/>
        </dgm:presLayoutVars>
      </dgm:prSet>
      <dgm:spPr/>
      <dgm:t>
        <a:bodyPr/>
        <a:lstStyle/>
        <a:p>
          <a:endParaRPr lang="en-US"/>
        </a:p>
      </dgm:t>
    </dgm:pt>
    <dgm:pt modelId="{CDA92CAE-E52F-2340-B9DE-77FD3F31EB6C}" type="pres">
      <dgm:prSet presAssocID="{1D428B50-50DB-4C1D-9F40-7E99955BA7A4}" presName="gear2srcNode" presStyleLbl="node1" presStyleIdx="1" presStyleCnt="3"/>
      <dgm:spPr/>
      <dgm:t>
        <a:bodyPr/>
        <a:lstStyle/>
        <a:p>
          <a:endParaRPr lang="en-US"/>
        </a:p>
      </dgm:t>
    </dgm:pt>
    <dgm:pt modelId="{1712E148-889A-6249-8733-4FCBD5617FD8}" type="pres">
      <dgm:prSet presAssocID="{1D428B50-50DB-4C1D-9F40-7E99955BA7A4}" presName="gear2dstNode" presStyleLbl="node1" presStyleIdx="1" presStyleCnt="3"/>
      <dgm:spPr/>
      <dgm:t>
        <a:bodyPr/>
        <a:lstStyle/>
        <a:p>
          <a:endParaRPr lang="en-US"/>
        </a:p>
      </dgm:t>
    </dgm:pt>
    <dgm:pt modelId="{0D90DBD6-C77B-2142-89CA-1E5EC9934558}" type="pres">
      <dgm:prSet presAssocID="{A3A3C013-E97E-4864-A948-5290912A6DB8}" presName="gear3" presStyleLbl="node1" presStyleIdx="2" presStyleCnt="3"/>
      <dgm:spPr/>
      <dgm:t>
        <a:bodyPr/>
        <a:lstStyle/>
        <a:p>
          <a:endParaRPr lang="en-US"/>
        </a:p>
      </dgm:t>
    </dgm:pt>
    <dgm:pt modelId="{6A12BF02-B931-0745-9B0F-9CAFB3E82221}" type="pres">
      <dgm:prSet presAssocID="{A3A3C013-E97E-4864-A948-5290912A6DB8}" presName="gear3tx" presStyleLbl="node1" presStyleIdx="2" presStyleCnt="3">
        <dgm:presLayoutVars>
          <dgm:chMax val="1"/>
          <dgm:bulletEnabled val="1"/>
        </dgm:presLayoutVars>
      </dgm:prSet>
      <dgm:spPr/>
      <dgm:t>
        <a:bodyPr/>
        <a:lstStyle/>
        <a:p>
          <a:endParaRPr lang="en-US"/>
        </a:p>
      </dgm:t>
    </dgm:pt>
    <dgm:pt modelId="{E1BC5F0D-B8B3-3547-A6E6-D362A5E036D9}" type="pres">
      <dgm:prSet presAssocID="{A3A3C013-E97E-4864-A948-5290912A6DB8}" presName="gear3srcNode" presStyleLbl="node1" presStyleIdx="2" presStyleCnt="3"/>
      <dgm:spPr/>
      <dgm:t>
        <a:bodyPr/>
        <a:lstStyle/>
        <a:p>
          <a:endParaRPr lang="en-US"/>
        </a:p>
      </dgm:t>
    </dgm:pt>
    <dgm:pt modelId="{81A7EA7C-32D9-1141-82C1-789E345DBB6E}" type="pres">
      <dgm:prSet presAssocID="{A3A3C013-E97E-4864-A948-5290912A6DB8}" presName="gear3dstNode" presStyleLbl="node1" presStyleIdx="2" presStyleCnt="3"/>
      <dgm:spPr/>
      <dgm:t>
        <a:bodyPr/>
        <a:lstStyle/>
        <a:p>
          <a:endParaRPr lang="en-US"/>
        </a:p>
      </dgm:t>
    </dgm:pt>
    <dgm:pt modelId="{5E68AC43-42EF-7044-9FB9-FAE889E4B585}" type="pres">
      <dgm:prSet presAssocID="{CF570EEE-938C-45DF-95FD-82497901A4B2}" presName="connector1" presStyleLbl="sibTrans2D1" presStyleIdx="0" presStyleCnt="3"/>
      <dgm:spPr/>
      <dgm:t>
        <a:bodyPr/>
        <a:lstStyle/>
        <a:p>
          <a:endParaRPr lang="en-US"/>
        </a:p>
      </dgm:t>
    </dgm:pt>
    <dgm:pt modelId="{F654195A-E776-0E40-A0B8-BA6B7DF97373}" type="pres">
      <dgm:prSet presAssocID="{86508D2B-4376-4E90-9243-F4473722D2BB}" presName="connector2" presStyleLbl="sibTrans2D1" presStyleIdx="1" presStyleCnt="3"/>
      <dgm:spPr/>
      <dgm:t>
        <a:bodyPr/>
        <a:lstStyle/>
        <a:p>
          <a:endParaRPr lang="en-US"/>
        </a:p>
      </dgm:t>
    </dgm:pt>
    <dgm:pt modelId="{5B28A578-B583-2D4A-9286-1F49B38B5307}" type="pres">
      <dgm:prSet presAssocID="{E681B2B0-5371-4319-A51D-EAB74AFC3B35}" presName="connector3" presStyleLbl="sibTrans2D1" presStyleIdx="2" presStyleCnt="3"/>
      <dgm:spPr/>
      <dgm:t>
        <a:bodyPr/>
        <a:lstStyle/>
        <a:p>
          <a:endParaRPr lang="en-US"/>
        </a:p>
      </dgm:t>
    </dgm:pt>
  </dgm:ptLst>
  <dgm:cxnLst>
    <dgm:cxn modelId="{430F8691-F606-2E4F-8FD7-80FC822F68BB}" type="presOf" srcId="{A3A3C013-E97E-4864-A948-5290912A6DB8}" destId="{81A7EA7C-32D9-1141-82C1-789E345DBB6E}" srcOrd="3" destOrd="0" presId="urn:microsoft.com/office/officeart/2005/8/layout/gear1"/>
    <dgm:cxn modelId="{B576FE44-5699-4D4E-A516-63FE4EB8BDF9}" type="presOf" srcId="{1D428B50-50DB-4C1D-9F40-7E99955BA7A4}" destId="{CDA92CAE-E52F-2340-B9DE-77FD3F31EB6C}" srcOrd="1" destOrd="0" presId="urn:microsoft.com/office/officeart/2005/8/layout/gear1"/>
    <dgm:cxn modelId="{2A189B7D-2671-4BBD-9903-C8F29C808186}" srcId="{DB2EA4BA-86FC-450D-943A-25F548A0A136}" destId="{A3A3C013-E97E-4864-A948-5290912A6DB8}" srcOrd="2" destOrd="0" parTransId="{676445DB-A443-4AB2-A754-7BCC53B601D1}" sibTransId="{E681B2B0-5371-4319-A51D-EAB74AFC3B35}"/>
    <dgm:cxn modelId="{49F6C95E-B1ED-E544-A7E6-C1AA83008372}" type="presOf" srcId="{DB2EA4BA-86FC-450D-943A-25F548A0A136}" destId="{9653F461-4AA2-B942-8D70-32039FE90B57}" srcOrd="0" destOrd="0" presId="urn:microsoft.com/office/officeart/2005/8/layout/gear1"/>
    <dgm:cxn modelId="{1B73A55D-7ED7-324E-8A2F-EC317873FE80}" type="presOf" srcId="{06EEFC48-FBCF-4650-8A34-CC91507B9B37}" destId="{9C23E519-D61D-3F4E-B128-32D880D89C5F}" srcOrd="1" destOrd="0" presId="urn:microsoft.com/office/officeart/2005/8/layout/gear1"/>
    <dgm:cxn modelId="{1B624E1E-175C-DD4F-9789-75CD6AB89F64}" type="presOf" srcId="{E681B2B0-5371-4319-A51D-EAB74AFC3B35}" destId="{5B28A578-B583-2D4A-9286-1F49B38B5307}" srcOrd="0" destOrd="0" presId="urn:microsoft.com/office/officeart/2005/8/layout/gear1"/>
    <dgm:cxn modelId="{FDC4B33A-0A4A-4706-B424-5D6B1A0F54BB}" srcId="{DB2EA4BA-86FC-450D-943A-25F548A0A136}" destId="{1D428B50-50DB-4C1D-9F40-7E99955BA7A4}" srcOrd="1" destOrd="0" parTransId="{C57ABE76-514B-40B9-AE9F-9C35F19A90F2}" sibTransId="{86508D2B-4376-4E90-9243-F4473722D2BB}"/>
    <dgm:cxn modelId="{544D082D-1838-124B-B74D-9E536D863EF4}" type="presOf" srcId="{1D428B50-50DB-4C1D-9F40-7E99955BA7A4}" destId="{6C86BB14-B5D4-654F-BD4D-BD6730591382}" srcOrd="0" destOrd="0" presId="urn:microsoft.com/office/officeart/2005/8/layout/gear1"/>
    <dgm:cxn modelId="{B08C41D6-A2B7-8D44-91CF-9BC753116882}" type="presOf" srcId="{A3A3C013-E97E-4864-A948-5290912A6DB8}" destId="{E1BC5F0D-B8B3-3547-A6E6-D362A5E036D9}" srcOrd="2" destOrd="0" presId="urn:microsoft.com/office/officeart/2005/8/layout/gear1"/>
    <dgm:cxn modelId="{9CDEDD27-18CE-AA42-8C06-68602CF21367}" type="presOf" srcId="{A3A3C013-E97E-4864-A948-5290912A6DB8}" destId="{6A12BF02-B931-0745-9B0F-9CAFB3E82221}" srcOrd="1" destOrd="0" presId="urn:microsoft.com/office/officeart/2005/8/layout/gear1"/>
    <dgm:cxn modelId="{1997C88B-F95D-7C4D-A878-C440CF9014D2}" type="presOf" srcId="{1D428B50-50DB-4C1D-9F40-7E99955BA7A4}" destId="{1712E148-889A-6249-8733-4FCBD5617FD8}" srcOrd="2" destOrd="0" presId="urn:microsoft.com/office/officeart/2005/8/layout/gear1"/>
    <dgm:cxn modelId="{CC7213F3-02A6-4979-8786-FBD4FFA71E31}" srcId="{DB2EA4BA-86FC-450D-943A-25F548A0A136}" destId="{06EEFC48-FBCF-4650-8A34-CC91507B9B37}" srcOrd="0" destOrd="0" parTransId="{184E5690-5E0B-4E5F-95A2-E8DBF2150FA9}" sibTransId="{CF570EEE-938C-45DF-95FD-82497901A4B2}"/>
    <dgm:cxn modelId="{0506F58C-4442-DA4C-BD56-6ED0CA8346DC}" type="presOf" srcId="{06EEFC48-FBCF-4650-8A34-CC91507B9B37}" destId="{0FA52091-C714-A145-8FDD-E2C750E9683A}" srcOrd="0" destOrd="0" presId="urn:microsoft.com/office/officeart/2005/8/layout/gear1"/>
    <dgm:cxn modelId="{164D9842-5037-2641-A841-B1B805F3D55A}" type="presOf" srcId="{06EEFC48-FBCF-4650-8A34-CC91507B9B37}" destId="{08A4233D-3230-3643-AEC1-3F06BDE6E7A7}" srcOrd="2" destOrd="0" presId="urn:microsoft.com/office/officeart/2005/8/layout/gear1"/>
    <dgm:cxn modelId="{8682E1AB-F183-7A4C-9248-4EC582D46FCE}" type="presOf" srcId="{CF570EEE-938C-45DF-95FD-82497901A4B2}" destId="{5E68AC43-42EF-7044-9FB9-FAE889E4B585}" srcOrd="0" destOrd="0" presId="urn:microsoft.com/office/officeart/2005/8/layout/gear1"/>
    <dgm:cxn modelId="{597E9E86-2D50-954C-8A65-B311E4863AFF}" type="presOf" srcId="{86508D2B-4376-4E90-9243-F4473722D2BB}" destId="{F654195A-E776-0E40-A0B8-BA6B7DF97373}" srcOrd="0" destOrd="0" presId="urn:microsoft.com/office/officeart/2005/8/layout/gear1"/>
    <dgm:cxn modelId="{C201E1EA-5851-0E45-A64E-2C44679B506F}" type="presOf" srcId="{A3A3C013-E97E-4864-A948-5290912A6DB8}" destId="{0D90DBD6-C77B-2142-89CA-1E5EC9934558}" srcOrd="0" destOrd="0" presId="urn:microsoft.com/office/officeart/2005/8/layout/gear1"/>
    <dgm:cxn modelId="{E74A2D66-BACD-F24B-ABF5-A39A72D6FC20}" type="presParOf" srcId="{9653F461-4AA2-B942-8D70-32039FE90B57}" destId="{0FA52091-C714-A145-8FDD-E2C750E9683A}" srcOrd="0" destOrd="0" presId="urn:microsoft.com/office/officeart/2005/8/layout/gear1"/>
    <dgm:cxn modelId="{E40B56FF-8E93-E649-A20C-11CBBA3A6801}" type="presParOf" srcId="{9653F461-4AA2-B942-8D70-32039FE90B57}" destId="{9C23E519-D61D-3F4E-B128-32D880D89C5F}" srcOrd="1" destOrd="0" presId="urn:microsoft.com/office/officeart/2005/8/layout/gear1"/>
    <dgm:cxn modelId="{5B54BBE6-0D94-BC4D-8D95-91DA6A45CDD5}" type="presParOf" srcId="{9653F461-4AA2-B942-8D70-32039FE90B57}" destId="{08A4233D-3230-3643-AEC1-3F06BDE6E7A7}" srcOrd="2" destOrd="0" presId="urn:microsoft.com/office/officeart/2005/8/layout/gear1"/>
    <dgm:cxn modelId="{19CD0212-638B-154E-84AC-8263039CB485}" type="presParOf" srcId="{9653F461-4AA2-B942-8D70-32039FE90B57}" destId="{6C86BB14-B5D4-654F-BD4D-BD6730591382}" srcOrd="3" destOrd="0" presId="urn:microsoft.com/office/officeart/2005/8/layout/gear1"/>
    <dgm:cxn modelId="{861116F4-BE86-184C-94CD-91B587CB0247}" type="presParOf" srcId="{9653F461-4AA2-B942-8D70-32039FE90B57}" destId="{CDA92CAE-E52F-2340-B9DE-77FD3F31EB6C}" srcOrd="4" destOrd="0" presId="urn:microsoft.com/office/officeart/2005/8/layout/gear1"/>
    <dgm:cxn modelId="{1CCC3C41-D581-B44A-B9A6-E79306C2098A}" type="presParOf" srcId="{9653F461-4AA2-B942-8D70-32039FE90B57}" destId="{1712E148-889A-6249-8733-4FCBD5617FD8}" srcOrd="5" destOrd="0" presId="urn:microsoft.com/office/officeart/2005/8/layout/gear1"/>
    <dgm:cxn modelId="{1B5C6F80-1DB4-A84A-9F10-60D60FB6BDDF}" type="presParOf" srcId="{9653F461-4AA2-B942-8D70-32039FE90B57}" destId="{0D90DBD6-C77B-2142-89CA-1E5EC9934558}" srcOrd="6" destOrd="0" presId="urn:microsoft.com/office/officeart/2005/8/layout/gear1"/>
    <dgm:cxn modelId="{0F1D0468-7E6B-FE4B-A191-FF85B07C6DB3}" type="presParOf" srcId="{9653F461-4AA2-B942-8D70-32039FE90B57}" destId="{6A12BF02-B931-0745-9B0F-9CAFB3E82221}" srcOrd="7" destOrd="0" presId="urn:microsoft.com/office/officeart/2005/8/layout/gear1"/>
    <dgm:cxn modelId="{33E0534C-585A-2046-A2DA-415F7AD0518C}" type="presParOf" srcId="{9653F461-4AA2-B942-8D70-32039FE90B57}" destId="{E1BC5F0D-B8B3-3547-A6E6-D362A5E036D9}" srcOrd="8" destOrd="0" presId="urn:microsoft.com/office/officeart/2005/8/layout/gear1"/>
    <dgm:cxn modelId="{3ED07B40-5DF7-E441-9901-C1758E5769FB}" type="presParOf" srcId="{9653F461-4AA2-B942-8D70-32039FE90B57}" destId="{81A7EA7C-32D9-1141-82C1-789E345DBB6E}" srcOrd="9" destOrd="0" presId="urn:microsoft.com/office/officeart/2005/8/layout/gear1"/>
    <dgm:cxn modelId="{8E3B0080-2D44-104D-90E3-E8DC771D133E}" type="presParOf" srcId="{9653F461-4AA2-B942-8D70-32039FE90B57}" destId="{5E68AC43-42EF-7044-9FB9-FAE889E4B585}" srcOrd="10" destOrd="0" presId="urn:microsoft.com/office/officeart/2005/8/layout/gear1"/>
    <dgm:cxn modelId="{85AC2733-9199-EC40-8BBD-157420562EAD}" type="presParOf" srcId="{9653F461-4AA2-B942-8D70-32039FE90B57}" destId="{F654195A-E776-0E40-A0B8-BA6B7DF97373}" srcOrd="11" destOrd="0" presId="urn:microsoft.com/office/officeart/2005/8/layout/gear1"/>
    <dgm:cxn modelId="{2E1CB02C-0D52-984A-80F6-58583B01A6DC}" type="presParOf" srcId="{9653F461-4AA2-B942-8D70-32039FE90B57}" destId="{5B28A578-B583-2D4A-9286-1F49B38B530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0795-1B1C-4B43-BF8E-A5097455449D}">
      <dsp:nvSpPr>
        <dsp:cNvPr id="0" name=""/>
        <dsp:cNvSpPr/>
      </dsp:nvSpPr>
      <dsp:spPr>
        <a:xfrm>
          <a:off x="-5517694" y="-844783"/>
          <a:ext cx="6569700" cy="6569700"/>
        </a:xfrm>
        <a:prstGeom prst="blockArc">
          <a:avLst>
            <a:gd name="adj1" fmla="val 18900000"/>
            <a:gd name="adj2" fmla="val 2700000"/>
            <a:gd name="adj3" fmla="val 329"/>
          </a:avLst>
        </a:pr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B462BCD3-30EC-4721-A2EA-F33A0ACB4D5B}">
      <dsp:nvSpPr>
        <dsp:cNvPr id="0" name=""/>
        <dsp:cNvSpPr/>
      </dsp:nvSpPr>
      <dsp:spPr>
        <a:xfrm>
          <a:off x="550724" y="375184"/>
          <a:ext cx="10398423" cy="750759"/>
        </a:xfrm>
        <a:prstGeom prst="rect">
          <a:avLst/>
        </a:prstGeom>
        <a:solidFill>
          <a:srgbClr val="99C2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6" tIns="50800" rIns="50800" bIns="508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effectLst/>
              <a:latin typeface="Arial" panose="020B0604020202020204" pitchFamily="34" charset="0"/>
              <a:cs typeface="Arial" panose="020B0604020202020204" pitchFamily="34" charset="0"/>
            </a:rPr>
            <a:t>Deben ser seguros diseñados pensando en los intereses asegurables del consumidor (verdadera oferta de valor)</a:t>
          </a:r>
          <a:endParaRPr lang="es-ES" sz="2000" kern="1200" dirty="0">
            <a:solidFill>
              <a:schemeClr val="tx1"/>
            </a:solidFill>
            <a:effectLst/>
            <a:latin typeface="Arial" panose="020B0604020202020204" pitchFamily="34" charset="0"/>
            <a:cs typeface="Arial" panose="020B0604020202020204" pitchFamily="34" charset="0"/>
          </a:endParaRPr>
        </a:p>
      </dsp:txBody>
      <dsp:txXfrm>
        <a:off x="550724" y="375184"/>
        <a:ext cx="10398423" cy="750759"/>
      </dsp:txXfrm>
    </dsp:sp>
    <dsp:sp modelId="{EB32259E-9E20-4C05-ACEF-73CB8943F3F7}">
      <dsp:nvSpPr>
        <dsp:cNvPr id="0" name=""/>
        <dsp:cNvSpPr/>
      </dsp:nvSpPr>
      <dsp:spPr>
        <a:xfrm>
          <a:off x="81499" y="281339"/>
          <a:ext cx="938449" cy="938449"/>
        </a:xfrm>
        <a:prstGeom prst="ellipse">
          <a:avLst/>
        </a:prstGeom>
        <a:solidFill>
          <a:srgbClr val="267D7D"/>
        </a:solidFill>
        <a:ln w="12700" cap="flat" cmpd="sng" algn="ctr">
          <a:solidFill>
            <a:srgbClr val="267D7D"/>
          </a:solidFill>
          <a:prstDash val="solid"/>
          <a:miter lim="800000"/>
        </a:ln>
        <a:effectLst/>
      </dsp:spPr>
      <dsp:style>
        <a:lnRef idx="2">
          <a:scrgbClr r="0" g="0" b="0"/>
        </a:lnRef>
        <a:fillRef idx="1">
          <a:scrgbClr r="0" g="0" b="0"/>
        </a:fillRef>
        <a:effectRef idx="0">
          <a:scrgbClr r="0" g="0" b="0"/>
        </a:effectRef>
        <a:fontRef idx="minor"/>
      </dsp:style>
    </dsp:sp>
    <dsp:sp modelId="{F4C6CD72-6673-480B-B7BE-A6290082F10F}">
      <dsp:nvSpPr>
        <dsp:cNvPr id="0" name=""/>
        <dsp:cNvSpPr/>
      </dsp:nvSpPr>
      <dsp:spPr>
        <a:xfrm>
          <a:off x="981152" y="1501519"/>
          <a:ext cx="9967995" cy="750759"/>
        </a:xfrm>
        <a:prstGeom prst="rect">
          <a:avLst/>
        </a:prstGeom>
        <a:solidFill>
          <a:srgbClr val="EBC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6" tIns="50800" rIns="50800" bIns="50800" numCol="1" spcCol="1270" anchor="ctr" anchorCtr="0">
          <a:noAutofit/>
        </a:bodyPr>
        <a:lstStyle/>
        <a:p>
          <a:pPr lvl="0" algn="just" defTabSz="889000">
            <a:lnSpc>
              <a:spcPct val="90000"/>
            </a:lnSpc>
            <a:spcBef>
              <a:spcPct val="0"/>
            </a:spcBef>
            <a:spcAft>
              <a:spcPct val="35000"/>
            </a:spcAft>
          </a:pPr>
          <a:r>
            <a:rPr lang="es-ES" sz="2000" u="none" strike="noStrike" kern="1200" dirty="0" smtClean="0">
              <a:solidFill>
                <a:schemeClr val="tx1"/>
              </a:solidFill>
              <a:effectLst/>
              <a:latin typeface="Arial" panose="020B0604020202020204" pitchFamily="34" charset="0"/>
              <a:cs typeface="Arial" panose="020B0604020202020204" pitchFamily="34" charset="0"/>
            </a:rPr>
            <a:t>Deben ser de fácil acceso </a:t>
          </a:r>
          <a:endParaRPr lang="es-ES" sz="2000" u="none" strike="noStrike" kern="1200" dirty="0">
            <a:solidFill>
              <a:schemeClr val="tx1"/>
            </a:solidFill>
            <a:effectLst/>
            <a:latin typeface="Arial" panose="020B0604020202020204" pitchFamily="34" charset="0"/>
            <a:cs typeface="Arial" panose="020B0604020202020204" pitchFamily="34" charset="0"/>
          </a:endParaRPr>
        </a:p>
      </dsp:txBody>
      <dsp:txXfrm>
        <a:off x="981152" y="1501519"/>
        <a:ext cx="9967995" cy="750759"/>
      </dsp:txXfrm>
    </dsp:sp>
    <dsp:sp modelId="{4504D708-5825-474E-9E2F-E50BAD389E1E}">
      <dsp:nvSpPr>
        <dsp:cNvPr id="0" name=""/>
        <dsp:cNvSpPr/>
      </dsp:nvSpPr>
      <dsp:spPr>
        <a:xfrm>
          <a:off x="511927" y="1407674"/>
          <a:ext cx="938449" cy="938449"/>
        </a:xfrm>
        <a:prstGeom prst="ellipse">
          <a:avLst/>
        </a:prstGeom>
        <a:solidFill>
          <a:srgbClr val="D47D26"/>
        </a:solidFill>
        <a:ln w="12700" cap="flat" cmpd="sng" algn="ctr">
          <a:solidFill>
            <a:srgbClr val="D47D26"/>
          </a:solidFill>
          <a:prstDash val="solid"/>
          <a:miter lim="800000"/>
        </a:ln>
        <a:effectLst/>
      </dsp:spPr>
      <dsp:style>
        <a:lnRef idx="2">
          <a:scrgbClr r="0" g="0" b="0"/>
        </a:lnRef>
        <a:fillRef idx="1">
          <a:scrgbClr r="0" g="0" b="0"/>
        </a:fillRef>
        <a:effectRef idx="0">
          <a:scrgbClr r="0" g="0" b="0"/>
        </a:effectRef>
        <a:fontRef idx="minor"/>
      </dsp:style>
    </dsp:sp>
    <dsp:sp modelId="{10E5EB2F-139D-49DE-AEE1-371013588D8A}">
      <dsp:nvSpPr>
        <dsp:cNvPr id="0" name=""/>
        <dsp:cNvSpPr/>
      </dsp:nvSpPr>
      <dsp:spPr>
        <a:xfrm>
          <a:off x="981152" y="2627854"/>
          <a:ext cx="9967995" cy="750759"/>
        </a:xfrm>
        <a:prstGeom prst="rect">
          <a:avLst/>
        </a:prstGeom>
        <a:solidFill>
          <a:srgbClr val="D6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6" tIns="50800" rIns="50800" bIns="508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sz="2000" kern="1200" dirty="0" smtClean="0">
              <a:solidFill>
                <a:schemeClr val="tx1"/>
              </a:solidFill>
              <a:effectLst/>
              <a:latin typeface="Arial" panose="020B0604020202020204" pitchFamily="34" charset="0"/>
              <a:cs typeface="Arial" panose="020B0604020202020204" pitchFamily="34" charset="0"/>
            </a:rPr>
            <a:t>Deben ser de fácil entendimiento (sencillos y universales)</a:t>
          </a:r>
          <a:endParaRPr lang="es-ES" sz="2000" kern="1200" dirty="0" smtClean="0">
            <a:solidFill>
              <a:schemeClr val="tx1"/>
            </a:solidFill>
            <a:effectLst/>
            <a:latin typeface="Arial" panose="020B0604020202020204" pitchFamily="34" charset="0"/>
            <a:cs typeface="Arial" panose="020B0604020202020204" pitchFamily="34" charset="0"/>
          </a:endParaRPr>
        </a:p>
      </dsp:txBody>
      <dsp:txXfrm>
        <a:off x="981152" y="2627854"/>
        <a:ext cx="9967995" cy="750759"/>
      </dsp:txXfrm>
    </dsp:sp>
    <dsp:sp modelId="{E92CD82B-7491-465E-876E-47B369284719}">
      <dsp:nvSpPr>
        <dsp:cNvPr id="0" name=""/>
        <dsp:cNvSpPr/>
      </dsp:nvSpPr>
      <dsp:spPr>
        <a:xfrm>
          <a:off x="511927" y="2534009"/>
          <a:ext cx="938449" cy="938449"/>
        </a:xfrm>
        <a:prstGeom prst="ellipse">
          <a:avLst/>
        </a:prstGeom>
        <a:solidFill>
          <a:srgbClr val="74744E"/>
        </a:solidFill>
        <a:ln w="12700" cap="flat" cmpd="sng" algn="ctr">
          <a:solidFill>
            <a:srgbClr val="74744E"/>
          </a:solidFill>
          <a:prstDash val="solid"/>
          <a:miter lim="800000"/>
        </a:ln>
        <a:effectLst/>
      </dsp:spPr>
      <dsp:style>
        <a:lnRef idx="2">
          <a:scrgbClr r="0" g="0" b="0"/>
        </a:lnRef>
        <a:fillRef idx="1">
          <a:scrgbClr r="0" g="0" b="0"/>
        </a:fillRef>
        <a:effectRef idx="0">
          <a:scrgbClr r="0" g="0" b="0"/>
        </a:effectRef>
        <a:fontRef idx="minor"/>
      </dsp:style>
    </dsp:sp>
    <dsp:sp modelId="{C41507CE-7906-4CF3-A4AD-D1A4A9B04234}">
      <dsp:nvSpPr>
        <dsp:cNvPr id="0" name=""/>
        <dsp:cNvSpPr/>
      </dsp:nvSpPr>
      <dsp:spPr>
        <a:xfrm>
          <a:off x="550724" y="3754189"/>
          <a:ext cx="10398423" cy="750759"/>
        </a:xfrm>
        <a:prstGeom prst="rect">
          <a:avLst/>
        </a:prstGeom>
        <a:solidFill>
          <a:srgbClr val="EBD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916" tIns="50800" rIns="50800" bIns="508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effectLst/>
              <a:latin typeface="Arial" panose="020B0604020202020204" pitchFamily="34" charset="0"/>
              <a:cs typeface="Arial" panose="020B0604020202020204" pitchFamily="34" charset="0"/>
            </a:rPr>
            <a:t>Deben ser sostenibles / viables financieramente</a:t>
          </a:r>
          <a:endParaRPr lang="es-ES" sz="2000" kern="1200" dirty="0">
            <a:solidFill>
              <a:schemeClr val="tx1"/>
            </a:solidFill>
            <a:effectLst/>
            <a:latin typeface="Arial" panose="020B0604020202020204" pitchFamily="34" charset="0"/>
            <a:cs typeface="Arial" panose="020B0604020202020204" pitchFamily="34" charset="0"/>
          </a:endParaRPr>
        </a:p>
      </dsp:txBody>
      <dsp:txXfrm>
        <a:off x="550724" y="3754189"/>
        <a:ext cx="10398423" cy="750759"/>
      </dsp:txXfrm>
    </dsp:sp>
    <dsp:sp modelId="{C9BD0180-C338-433F-97D3-95E09A1F0CEE}">
      <dsp:nvSpPr>
        <dsp:cNvPr id="0" name=""/>
        <dsp:cNvSpPr/>
      </dsp:nvSpPr>
      <dsp:spPr>
        <a:xfrm>
          <a:off x="81499" y="3660344"/>
          <a:ext cx="938449" cy="938449"/>
        </a:xfrm>
        <a:prstGeom prst="ellipse">
          <a:avLst/>
        </a:prstGeom>
        <a:solidFill>
          <a:srgbClr val="CC9900"/>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52091-C714-A145-8FDD-E2C750E9683A}">
      <dsp:nvSpPr>
        <dsp:cNvPr id="0" name=""/>
        <dsp:cNvSpPr/>
      </dsp:nvSpPr>
      <dsp:spPr>
        <a:xfrm>
          <a:off x="2463029" y="1783317"/>
          <a:ext cx="2179610" cy="2179610"/>
        </a:xfrm>
        <a:prstGeom prst="gear9">
          <a:avLst/>
        </a:prstGeom>
        <a:solidFill>
          <a:srgbClr val="267D7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a:effectLst>
                <a:outerShdw blurRad="38100" dist="38100" dir="2700000" algn="tl">
                  <a:srgbClr val="000000">
                    <a:alpha val="43137"/>
                  </a:srgbClr>
                </a:outerShdw>
              </a:effectLst>
            </a:rPr>
            <a:t>Seguros Inclusivos</a:t>
          </a:r>
        </a:p>
      </dsp:txBody>
      <dsp:txXfrm>
        <a:off x="2901228" y="2293880"/>
        <a:ext cx="1303212" cy="1120365"/>
      </dsp:txXfrm>
    </dsp:sp>
    <dsp:sp modelId="{6C86BB14-B5D4-654F-BD4D-BD6730591382}">
      <dsp:nvSpPr>
        <dsp:cNvPr id="0" name=""/>
        <dsp:cNvSpPr/>
      </dsp:nvSpPr>
      <dsp:spPr>
        <a:xfrm>
          <a:off x="1194892" y="1268136"/>
          <a:ext cx="1585171" cy="1585171"/>
        </a:xfrm>
        <a:prstGeom prst="gear6">
          <a:avLst/>
        </a:prstGeom>
        <a:solidFill>
          <a:srgbClr val="D47D2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a:effectLst>
                <a:outerShdw blurRad="38100" dist="38100" dir="2700000" algn="tl">
                  <a:srgbClr val="000000">
                    <a:alpha val="43137"/>
                  </a:srgbClr>
                </a:outerShdw>
              </a:effectLst>
            </a:rPr>
            <a:t>Seguros Masivos</a:t>
          </a:r>
        </a:p>
      </dsp:txBody>
      <dsp:txXfrm>
        <a:off x="1593964" y="1669620"/>
        <a:ext cx="787027" cy="782203"/>
      </dsp:txXfrm>
    </dsp:sp>
    <dsp:sp modelId="{0D90DBD6-C77B-2142-89CA-1E5EC9934558}">
      <dsp:nvSpPr>
        <dsp:cNvPr id="0" name=""/>
        <dsp:cNvSpPr/>
      </dsp:nvSpPr>
      <dsp:spPr>
        <a:xfrm rot="20700000">
          <a:off x="2082750" y="174530"/>
          <a:ext cx="1553144" cy="1553144"/>
        </a:xfrm>
        <a:prstGeom prst="gear6">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a:effectLst>
                <a:outerShdw blurRad="38100" dist="38100" dir="2700000" algn="tl">
                  <a:srgbClr val="000000">
                    <a:alpha val="43137"/>
                  </a:srgbClr>
                </a:outerShdw>
              </a:effectLst>
            </a:rPr>
            <a:t>Micro -seguros</a:t>
          </a:r>
        </a:p>
      </dsp:txBody>
      <dsp:txXfrm rot="-20700000">
        <a:off x="2423400" y="515180"/>
        <a:ext cx="871844" cy="871844"/>
      </dsp:txXfrm>
    </dsp:sp>
    <dsp:sp modelId="{5E68AC43-42EF-7044-9FB9-FAE889E4B585}">
      <dsp:nvSpPr>
        <dsp:cNvPr id="0" name=""/>
        <dsp:cNvSpPr/>
      </dsp:nvSpPr>
      <dsp:spPr>
        <a:xfrm>
          <a:off x="2292912" y="1455849"/>
          <a:ext cx="2789901" cy="2789901"/>
        </a:xfrm>
        <a:prstGeom prst="circularArrow">
          <a:avLst>
            <a:gd name="adj1" fmla="val 4687"/>
            <a:gd name="adj2" fmla="val 299029"/>
            <a:gd name="adj3" fmla="val 2510506"/>
            <a:gd name="adj4" fmla="val 15873523"/>
            <a:gd name="adj5" fmla="val 5469"/>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54195A-E776-0E40-A0B8-BA6B7DF97373}">
      <dsp:nvSpPr>
        <dsp:cNvPr id="0" name=""/>
        <dsp:cNvSpPr/>
      </dsp:nvSpPr>
      <dsp:spPr>
        <a:xfrm>
          <a:off x="914161" y="918391"/>
          <a:ext cx="2027037" cy="2027037"/>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135647"/>
                <a:satOff val="-313"/>
                <a:lumOff val="9936"/>
                <a:alphaOff val="0"/>
                <a:satMod val="103000"/>
                <a:lumMod val="102000"/>
                <a:tint val="94000"/>
              </a:schemeClr>
            </a:gs>
            <a:gs pos="50000">
              <a:schemeClr val="accent1">
                <a:shade val="90000"/>
                <a:hueOff val="135647"/>
                <a:satOff val="-313"/>
                <a:lumOff val="9936"/>
                <a:alphaOff val="0"/>
                <a:satMod val="110000"/>
                <a:lumMod val="100000"/>
                <a:shade val="100000"/>
              </a:schemeClr>
            </a:gs>
            <a:gs pos="100000">
              <a:schemeClr val="accent1">
                <a:shade val="90000"/>
                <a:hueOff val="135647"/>
                <a:satOff val="-313"/>
                <a:lumOff val="993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28A578-B583-2D4A-9286-1F49B38B5307}">
      <dsp:nvSpPr>
        <dsp:cNvPr id="0" name=""/>
        <dsp:cNvSpPr/>
      </dsp:nvSpPr>
      <dsp:spPr>
        <a:xfrm>
          <a:off x="1723492" y="-164673"/>
          <a:ext cx="2185554" cy="2185554"/>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271295"/>
                <a:satOff val="-626"/>
                <a:lumOff val="19871"/>
                <a:alphaOff val="0"/>
                <a:satMod val="103000"/>
                <a:lumMod val="102000"/>
                <a:tint val="94000"/>
              </a:schemeClr>
            </a:gs>
            <a:gs pos="50000">
              <a:schemeClr val="accent1">
                <a:shade val="90000"/>
                <a:hueOff val="271295"/>
                <a:satOff val="-626"/>
                <a:lumOff val="19871"/>
                <a:alphaOff val="0"/>
                <a:satMod val="110000"/>
                <a:lumMod val="100000"/>
                <a:shade val="100000"/>
              </a:schemeClr>
            </a:gs>
            <a:gs pos="100000">
              <a:schemeClr val="accent1">
                <a:shade val="90000"/>
                <a:hueOff val="271295"/>
                <a:satOff val="-626"/>
                <a:lumOff val="1987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0.85068</cdr:x>
      <cdr:y>0.28406</cdr:y>
    </cdr:from>
    <cdr:to>
      <cdr:x>0.94853</cdr:x>
      <cdr:y>1</cdr:y>
    </cdr:to>
    <cdr:sp macro="" textlink="">
      <cdr:nvSpPr>
        <cdr:cNvPr id="2" name="Elipse 1"/>
        <cdr:cNvSpPr/>
      </cdr:nvSpPr>
      <cdr:spPr>
        <a:xfrm xmlns:a="http://schemas.openxmlformats.org/drawingml/2006/main">
          <a:off x="6676912" y="437337"/>
          <a:ext cx="768003" cy="1102274"/>
        </a:xfrm>
        <a:prstGeom xmlns:a="http://schemas.openxmlformats.org/drawingml/2006/main" prst="ellipse">
          <a:avLst/>
        </a:prstGeom>
        <a:noFill xmlns:a="http://schemas.openxmlformats.org/drawingml/2006/main"/>
        <a:ln xmlns:a="http://schemas.openxmlformats.org/drawingml/2006/main" w="28575">
          <a:solidFill>
            <a:srgbClr val="00B05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0"/>
            <a:ext cx="3038475" cy="465138"/>
          </a:xfrm>
          <a:prstGeom prst="rect">
            <a:avLst/>
          </a:prstGeom>
        </p:spPr>
        <p:txBody>
          <a:bodyPr vert="horz" lIns="92822" tIns="46407" rIns="92822" bIns="46407"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970338" y="0"/>
            <a:ext cx="3038475" cy="465138"/>
          </a:xfrm>
          <a:prstGeom prst="rect">
            <a:avLst/>
          </a:prstGeom>
        </p:spPr>
        <p:txBody>
          <a:bodyPr vert="horz" lIns="92822" tIns="46407" rIns="92822" bIns="46407" rtlCol="0"/>
          <a:lstStyle>
            <a:lvl1pPr algn="r" fontAlgn="auto">
              <a:spcBef>
                <a:spcPts val="0"/>
              </a:spcBef>
              <a:spcAft>
                <a:spcPts val="0"/>
              </a:spcAft>
              <a:defRPr sz="1200">
                <a:latin typeface="+mn-lt"/>
                <a:cs typeface="+mn-cs"/>
              </a:defRPr>
            </a:lvl1pPr>
          </a:lstStyle>
          <a:p>
            <a:pPr>
              <a:defRPr/>
            </a:pPr>
            <a:fld id="{E460325E-945A-494E-B8C9-4281FC94E569}" type="datetimeFigureOut">
              <a:rPr lang="es-CO"/>
              <a:pPr>
                <a:defRPr/>
              </a:pPr>
              <a:t>09/04/2018</a:t>
            </a:fld>
            <a:endParaRPr lang="es-CO"/>
          </a:p>
        </p:txBody>
      </p:sp>
      <p:sp>
        <p:nvSpPr>
          <p:cNvPr id="4" name="3 Marcador de pie de página"/>
          <p:cNvSpPr>
            <a:spLocks noGrp="1"/>
          </p:cNvSpPr>
          <p:nvPr>
            <p:ph type="ftr" sz="quarter" idx="2"/>
          </p:nvPr>
        </p:nvSpPr>
        <p:spPr>
          <a:xfrm>
            <a:off x="3" y="8829675"/>
            <a:ext cx="3038475" cy="465138"/>
          </a:xfrm>
          <a:prstGeom prst="rect">
            <a:avLst/>
          </a:prstGeom>
        </p:spPr>
        <p:txBody>
          <a:bodyPr vert="horz" lIns="92822" tIns="46407" rIns="92822" bIns="46407"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2822" tIns="46407" rIns="92822" bIns="46407" rtlCol="0" anchor="b"/>
          <a:lstStyle>
            <a:lvl1pPr algn="r" fontAlgn="auto">
              <a:spcBef>
                <a:spcPts val="0"/>
              </a:spcBef>
              <a:spcAft>
                <a:spcPts val="0"/>
              </a:spcAft>
              <a:defRPr sz="1200">
                <a:latin typeface="+mn-lt"/>
                <a:cs typeface="+mn-cs"/>
              </a:defRPr>
            </a:lvl1pPr>
          </a:lstStyle>
          <a:p>
            <a:pPr>
              <a:defRPr/>
            </a:pPr>
            <a:fld id="{5747FB0F-4E59-4310-AF46-1E350055D499}" type="slidenum">
              <a:rPr lang="es-CO"/>
              <a:pPr>
                <a:defRPr/>
              </a:pPr>
              <a:t>‹Nº›</a:t>
            </a:fld>
            <a:endParaRPr lang="es-CO"/>
          </a:p>
        </p:txBody>
      </p:sp>
    </p:spTree>
    <p:extLst>
      <p:ext uri="{BB962C8B-B14F-4D97-AF65-F5344CB8AC3E}">
        <p14:creationId xmlns:p14="http://schemas.microsoft.com/office/powerpoint/2010/main" val="1402194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0"/>
            <a:ext cx="3038475" cy="465138"/>
          </a:xfrm>
          <a:prstGeom prst="rect">
            <a:avLst/>
          </a:prstGeom>
        </p:spPr>
        <p:txBody>
          <a:bodyPr vert="horz" lIns="92822" tIns="46407" rIns="92822" bIns="46407"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70338" y="0"/>
            <a:ext cx="3038475" cy="465138"/>
          </a:xfrm>
          <a:prstGeom prst="rect">
            <a:avLst/>
          </a:prstGeom>
        </p:spPr>
        <p:txBody>
          <a:bodyPr vert="horz" lIns="92822" tIns="46407" rIns="92822" bIns="46407" rtlCol="0"/>
          <a:lstStyle>
            <a:lvl1pPr algn="r" fontAlgn="auto">
              <a:spcBef>
                <a:spcPts val="0"/>
              </a:spcBef>
              <a:spcAft>
                <a:spcPts val="0"/>
              </a:spcAft>
              <a:defRPr sz="1200">
                <a:latin typeface="+mn-lt"/>
                <a:cs typeface="+mn-cs"/>
              </a:defRPr>
            </a:lvl1pPr>
          </a:lstStyle>
          <a:p>
            <a:pPr>
              <a:defRPr/>
            </a:pPr>
            <a:fld id="{DEB15117-F17B-472A-AAA3-88FA82E1B91E}" type="datetimeFigureOut">
              <a:rPr lang="es-CO"/>
              <a:pPr>
                <a:defRPr/>
              </a:pPr>
              <a:t>09/04/2018</a:t>
            </a:fld>
            <a:endParaRPr lang="es-CO"/>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2" tIns="46407" rIns="92822" bIns="46407" rtlCol="0" anchor="ctr"/>
          <a:lstStyle/>
          <a:p>
            <a:pPr lvl="0"/>
            <a:endParaRPr lang="es-CO" noProof="0"/>
          </a:p>
        </p:txBody>
      </p:sp>
      <p:sp>
        <p:nvSpPr>
          <p:cNvPr id="5" name="4 Marcador de notas"/>
          <p:cNvSpPr>
            <a:spLocks noGrp="1"/>
          </p:cNvSpPr>
          <p:nvPr>
            <p:ph type="body" sz="quarter" idx="3"/>
          </p:nvPr>
        </p:nvSpPr>
        <p:spPr>
          <a:xfrm>
            <a:off x="701676" y="4416428"/>
            <a:ext cx="5607050" cy="4181475"/>
          </a:xfrm>
          <a:prstGeom prst="rect">
            <a:avLst/>
          </a:prstGeom>
        </p:spPr>
        <p:txBody>
          <a:bodyPr vert="horz" lIns="92822" tIns="46407" rIns="92822" bIns="46407"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3" y="8829675"/>
            <a:ext cx="3038475" cy="465138"/>
          </a:xfrm>
          <a:prstGeom prst="rect">
            <a:avLst/>
          </a:prstGeom>
        </p:spPr>
        <p:txBody>
          <a:bodyPr vert="horz" lIns="92822" tIns="46407" rIns="92822" bIns="46407"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2822" tIns="46407" rIns="92822" bIns="46407" rtlCol="0" anchor="b"/>
          <a:lstStyle>
            <a:lvl1pPr algn="r" fontAlgn="auto">
              <a:spcBef>
                <a:spcPts val="0"/>
              </a:spcBef>
              <a:spcAft>
                <a:spcPts val="0"/>
              </a:spcAft>
              <a:defRPr sz="1200">
                <a:latin typeface="+mn-lt"/>
                <a:cs typeface="+mn-cs"/>
              </a:defRPr>
            </a:lvl1pPr>
          </a:lstStyle>
          <a:p>
            <a:pPr>
              <a:defRPr/>
            </a:pPr>
            <a:fld id="{6E474BFA-25C5-4178-915C-60316D8F8293}" type="slidenum">
              <a:rPr lang="es-CO"/>
              <a:pPr>
                <a:defRPr/>
              </a:pPr>
              <a:t>‹Nº›</a:t>
            </a:fld>
            <a:endParaRPr lang="es-CO"/>
          </a:p>
        </p:txBody>
      </p:sp>
    </p:spTree>
    <p:extLst>
      <p:ext uri="{BB962C8B-B14F-4D97-AF65-F5344CB8AC3E}">
        <p14:creationId xmlns:p14="http://schemas.microsoft.com/office/powerpoint/2010/main" val="42745449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1</a:t>
            </a:fld>
            <a:endParaRPr lang="es-CO"/>
          </a:p>
        </p:txBody>
      </p:sp>
    </p:spTree>
    <p:extLst>
      <p:ext uri="{BB962C8B-B14F-4D97-AF65-F5344CB8AC3E}">
        <p14:creationId xmlns:p14="http://schemas.microsoft.com/office/powerpoint/2010/main" val="238395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36563" y="709613"/>
            <a:ext cx="6318250" cy="3554412"/>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805F097-69D3-4439-A6B4-451DE41E2EF5}" type="slidenum">
              <a:rPr lang="es-ES" smtClean="0"/>
              <a:pPr>
                <a:defRPr/>
              </a:pPr>
              <a:t>4</a:t>
            </a:fld>
            <a:endParaRPr lang="es-ES" dirty="0"/>
          </a:p>
        </p:txBody>
      </p:sp>
    </p:spTree>
    <p:extLst>
      <p:ext uri="{BB962C8B-B14F-4D97-AF65-F5344CB8AC3E}">
        <p14:creationId xmlns:p14="http://schemas.microsoft.com/office/powerpoint/2010/main" val="151351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3225" y="695325"/>
            <a:ext cx="6178550" cy="3476625"/>
          </a:xfrm>
        </p:spPr>
      </p:sp>
      <p:sp>
        <p:nvSpPr>
          <p:cNvPr id="3" name="2 Marcador de notas"/>
          <p:cNvSpPr>
            <a:spLocks noGrp="1"/>
          </p:cNvSpPr>
          <p:nvPr>
            <p:ph type="body" idx="1"/>
          </p:nvPr>
        </p:nvSpPr>
        <p:spPr/>
        <p:txBody>
          <a:bodyPr/>
          <a:lstStyle/>
          <a:p>
            <a:r>
              <a:rPr lang="es-ES" dirty="0" smtClean="0"/>
              <a:t>La información correspondiente con</a:t>
            </a:r>
            <a:r>
              <a:rPr lang="es-ES" baseline="0" dirty="0" smtClean="0"/>
              <a:t> américa latina no se encuentra actualizada para 2017, por lo que se actualizó Colombia.</a:t>
            </a:r>
          </a:p>
          <a:p>
            <a:endParaRPr lang="es-ES" baseline="0" dirty="0" smtClean="0"/>
          </a:p>
          <a:p>
            <a:r>
              <a:rPr lang="es-ES" baseline="0" dirty="0" smtClean="0"/>
              <a:t>Ser realizó una consulta para algunos países latinoamericanos y la información de los supervisores llega hasta el 3 trimestre de 2017, por lo que no se pudo construir los índices para el año 2017. (ver por ejemplo Chile, Argentina)</a:t>
            </a:r>
          </a:p>
          <a:p>
            <a:endParaRPr lang="es-ES" baseline="0" dirty="0" smtClean="0"/>
          </a:p>
          <a:p>
            <a:r>
              <a:rPr lang="es-ES" baseline="0" dirty="0" smtClean="0"/>
              <a:t>La información actualizada para 2017 de la inclusión financiera en seguros para Colombia sale en junio de 2018 (se consultó con los encargados en la SFC sobre el tema)</a:t>
            </a:r>
            <a:endParaRPr lang="es-ES" dirty="0"/>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6</a:t>
            </a:fld>
            <a:endParaRPr lang="es-CO"/>
          </a:p>
        </p:txBody>
      </p:sp>
    </p:spTree>
    <p:extLst>
      <p:ext uri="{BB962C8B-B14F-4D97-AF65-F5344CB8AC3E}">
        <p14:creationId xmlns:p14="http://schemas.microsoft.com/office/powerpoint/2010/main" val="62458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CO" dirty="0" smtClean="0"/>
              <a:t>Hay</a:t>
            </a:r>
            <a:r>
              <a:rPr lang="es-CO" baseline="0" dirty="0" smtClean="0"/>
              <a:t> que tener en cuenta que estos resultados corresponden a preguntas de selección múltiple con múltiple respuesta, por lo que la suma de los porcentajes puede ser mayor al 100%</a:t>
            </a:r>
            <a:endParaRPr lang="es-CO" dirty="0" smtClean="0"/>
          </a:p>
          <a:p>
            <a:r>
              <a:rPr lang="es-CO" dirty="0" smtClean="0"/>
              <a:t>Autoexclusión:</a:t>
            </a:r>
            <a:r>
              <a:rPr lang="es-CO" baseline="0" dirty="0" smtClean="0"/>
              <a:t> mejoras en el diseño del producto</a:t>
            </a:r>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7</a:t>
            </a:fld>
            <a:endParaRPr lang="es-CO"/>
          </a:p>
        </p:txBody>
      </p:sp>
    </p:spTree>
    <p:extLst>
      <p:ext uri="{BB962C8B-B14F-4D97-AF65-F5344CB8AC3E}">
        <p14:creationId xmlns:p14="http://schemas.microsoft.com/office/powerpoint/2010/main" val="106467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Hay</a:t>
            </a:r>
            <a:r>
              <a:rPr lang="es-CO" baseline="0" dirty="0" smtClean="0"/>
              <a:t> que tener en cuenta que estos resultados corresponden a preguntas de selección múltiple con múltiple respuesta, por lo que la suma de los porcentajes puede ser mayor al 100%</a:t>
            </a:r>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8</a:t>
            </a:fld>
            <a:endParaRPr lang="es-CO"/>
          </a:p>
        </p:txBody>
      </p:sp>
    </p:spTree>
    <p:extLst>
      <p:ext uri="{BB962C8B-B14F-4D97-AF65-F5344CB8AC3E}">
        <p14:creationId xmlns:p14="http://schemas.microsoft.com/office/powerpoint/2010/main" val="17740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No hay una definición</a:t>
            </a:r>
            <a:r>
              <a:rPr lang="es-CO" baseline="0" dirty="0" smtClean="0"/>
              <a:t> de </a:t>
            </a:r>
            <a:r>
              <a:rPr lang="es-CO" baseline="0" dirty="0" err="1" smtClean="0"/>
              <a:t>microseguro</a:t>
            </a:r>
            <a:r>
              <a:rPr lang="es-CO" baseline="0" dirty="0" smtClean="0"/>
              <a:t>, pero el gremio ha realizado una clasificación inicial de primas y siniestros.</a:t>
            </a:r>
            <a:endParaRPr lang="es-CO" dirty="0" smtClean="0"/>
          </a:p>
          <a:p>
            <a:r>
              <a:rPr lang="es-CO" dirty="0" smtClean="0"/>
              <a:t>6</a:t>
            </a:r>
            <a:r>
              <a:rPr lang="es-CO" dirty="0" smtClean="0"/>
              <a:t>% puede ser por problemas</a:t>
            </a:r>
            <a:r>
              <a:rPr lang="es-CO" baseline="0" dirty="0" smtClean="0"/>
              <a:t> de acceso de la población o porque no hay productos que cubran necesidades de población </a:t>
            </a:r>
            <a:r>
              <a:rPr lang="es-CO" baseline="0" dirty="0" smtClean="0"/>
              <a:t>rural o autoexclusión</a:t>
            </a:r>
            <a:endParaRPr lang="es-CO" dirty="0"/>
          </a:p>
        </p:txBody>
      </p:sp>
      <p:sp>
        <p:nvSpPr>
          <p:cNvPr id="4" name="Marcador de número de diapositiva 3"/>
          <p:cNvSpPr>
            <a:spLocks noGrp="1"/>
          </p:cNvSpPr>
          <p:nvPr>
            <p:ph type="sldNum" sz="quarter" idx="10"/>
          </p:nvPr>
        </p:nvSpPr>
        <p:spPr/>
        <p:txBody>
          <a:bodyPr/>
          <a:lstStyle/>
          <a:p>
            <a:pPr>
              <a:defRPr/>
            </a:pPr>
            <a:fld id="{6E474BFA-25C5-4178-915C-60316D8F8293}" type="slidenum">
              <a:rPr lang="es-CO" smtClean="0"/>
              <a:pPr>
                <a:defRPr/>
              </a:pPr>
              <a:t>9</a:t>
            </a:fld>
            <a:endParaRPr lang="es-CO"/>
          </a:p>
        </p:txBody>
      </p:sp>
    </p:spTree>
    <p:extLst>
      <p:ext uri="{BB962C8B-B14F-4D97-AF65-F5344CB8AC3E}">
        <p14:creationId xmlns:p14="http://schemas.microsoft.com/office/powerpoint/2010/main" val="53085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DC1E7D16-C255-4A54-87A1-CD6BA925C235}" type="slidenum">
              <a:rPr lang="es-CO" smtClean="0"/>
              <a:pPr>
                <a:defRPr/>
              </a:pPr>
              <a:t>21</a:t>
            </a:fld>
            <a:endParaRPr lang="es-CO"/>
          </a:p>
        </p:txBody>
      </p:sp>
    </p:spTree>
    <p:extLst>
      <p:ext uri="{BB962C8B-B14F-4D97-AF65-F5344CB8AC3E}">
        <p14:creationId xmlns:p14="http://schemas.microsoft.com/office/powerpoint/2010/main" val="80336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7805F097-69D3-4439-A6B4-451DE41E2EF5}" type="slidenum">
              <a:rPr lang="es-ES" smtClean="0">
                <a:solidFill>
                  <a:prstClr val="black"/>
                </a:solidFill>
              </a:rPr>
              <a:pPr>
                <a:defRPr/>
              </a:pPr>
              <a:t>22</a:t>
            </a:fld>
            <a:endParaRPr lang="es-ES" dirty="0">
              <a:solidFill>
                <a:prstClr val="black"/>
              </a:solidFill>
            </a:endParaRPr>
          </a:p>
        </p:txBody>
      </p:sp>
    </p:spTree>
    <p:extLst>
      <p:ext uri="{BB962C8B-B14F-4D97-AF65-F5344CB8AC3E}">
        <p14:creationId xmlns:p14="http://schemas.microsoft.com/office/powerpoint/2010/main" val="62907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56766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420415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3233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67723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4511" y="6394205"/>
            <a:ext cx="1296144" cy="338522"/>
          </a:xfrm>
          <a:prstGeom prst="rect">
            <a:avLst/>
          </a:prstGeom>
        </p:spPr>
      </p:pic>
    </p:spTree>
    <p:extLst>
      <p:ext uri="{BB962C8B-B14F-4D97-AF65-F5344CB8AC3E}">
        <p14:creationId xmlns:p14="http://schemas.microsoft.com/office/powerpoint/2010/main" val="383455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96457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0093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340524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427263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5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1" y="1340768"/>
            <a:ext cx="10972800" cy="4785395"/>
          </a:xfrm>
          <a:prstGeom prst="rect">
            <a:avLst/>
          </a:prstGeo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2" y="3"/>
            <a:ext cx="7440149" cy="750715"/>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3"/>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4126988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9_Sólo el título">
    <p:spTree>
      <p:nvGrpSpPr>
        <p:cNvPr id="1" name=""/>
        <p:cNvGrpSpPr/>
        <p:nvPr/>
      </p:nvGrpSpPr>
      <p:grpSpPr>
        <a:xfrm>
          <a:off x="0" y="0"/>
          <a:ext cx="0" cy="0"/>
          <a:chOff x="0" y="0"/>
          <a:chExt cx="0" cy="0"/>
        </a:xfrm>
      </p:grpSpPr>
      <p:sp>
        <p:nvSpPr>
          <p:cNvPr id="8" name="2 Marcador de contenido"/>
          <p:cNvSpPr>
            <a:spLocks noGrp="1"/>
          </p:cNvSpPr>
          <p:nvPr>
            <p:ph idx="1"/>
          </p:nvPr>
        </p:nvSpPr>
        <p:spPr>
          <a:xfrm>
            <a:off x="609601" y="1340771"/>
            <a:ext cx="10972800" cy="4785395"/>
          </a:xfrm>
        </p:spPr>
        <p:txBody>
          <a:bodyPr/>
          <a:lstStyle>
            <a:lvl1pPr>
              <a:buClr>
                <a:srgbClr val="990000"/>
              </a:buClr>
              <a:buSzPct val="115000"/>
              <a:defRPr sz="2400" baseline="0">
                <a:latin typeface="Arial" pitchFamily="34" charset="0"/>
                <a:cs typeface="Arial" pitchFamily="34" charset="0"/>
              </a:defRPr>
            </a:lvl1pPr>
          </a:lstStyle>
          <a:p>
            <a:pPr lvl="0"/>
            <a:r>
              <a:rPr lang="es-ES"/>
              <a:t>Haga clic para modificar el estilo de texto del patrón</a:t>
            </a:r>
          </a:p>
        </p:txBody>
      </p:sp>
      <p:sp>
        <p:nvSpPr>
          <p:cNvPr id="5" name="1 Marcador de título"/>
          <p:cNvSpPr>
            <a:spLocks noGrp="1"/>
          </p:cNvSpPr>
          <p:nvPr>
            <p:ph type="title"/>
          </p:nvPr>
        </p:nvSpPr>
        <p:spPr>
          <a:xfrm>
            <a:off x="4632516" y="85998"/>
            <a:ext cx="7440149" cy="750714"/>
          </a:xfrm>
          <a:prstGeom prst="rect">
            <a:avLst/>
          </a:prstGeom>
        </p:spPr>
        <p:txBody>
          <a:bodyPr/>
          <a:lstStyle/>
          <a:p>
            <a:r>
              <a:rPr lang="es-ES" dirty="0"/>
              <a:t>Haga clic para agregar título</a:t>
            </a:r>
            <a:endParaRPr lang="es-CO" dirty="0"/>
          </a:p>
        </p:txBody>
      </p:sp>
      <p:sp>
        <p:nvSpPr>
          <p:cNvPr id="4" name="3 Marcador de número de diapositiva"/>
          <p:cNvSpPr>
            <a:spLocks noGrp="1"/>
          </p:cNvSpPr>
          <p:nvPr>
            <p:ph type="sldNum" sz="quarter" idx="10"/>
          </p:nvPr>
        </p:nvSpPr>
        <p:spPr>
          <a:xfrm>
            <a:off x="11334751" y="6519867"/>
            <a:ext cx="762000" cy="365125"/>
          </a:xfrm>
          <a:prstGeom prst="rect">
            <a:avLst/>
          </a:prstGeom>
        </p:spPr>
        <p:txBody>
          <a:bodyPr/>
          <a:lstStyle>
            <a:lvl1pPr fontAlgn="auto">
              <a:spcBef>
                <a:spcPts val="0"/>
              </a:spcBef>
              <a:spcAft>
                <a:spcPts val="0"/>
              </a:spcAft>
              <a:defRPr/>
            </a:lvl1pPr>
          </a:lstStyle>
          <a:p>
            <a:pPr>
              <a:defRPr/>
            </a:pPr>
            <a:fld id="{BBC15A58-CB72-4FD8-9F50-5A6ACB9B1954}" type="slidenum">
              <a:rPr lang="es-CO"/>
              <a:pPr>
                <a:defRPr/>
              </a:pPr>
              <a:t>‹Nº›</a:t>
            </a:fld>
            <a:endParaRPr lang="es-CO" dirty="0"/>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226665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4217926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Sólo el título">
    <p:spTree>
      <p:nvGrpSpPr>
        <p:cNvPr id="1" name=""/>
        <p:cNvGrpSpPr/>
        <p:nvPr/>
      </p:nvGrpSpPr>
      <p:grpSpPr>
        <a:xfrm>
          <a:off x="0" y="0"/>
          <a:ext cx="0" cy="0"/>
          <a:chOff x="0" y="0"/>
          <a:chExt cx="0" cy="0"/>
        </a:xfrm>
      </p:grpSpPr>
      <p:sp>
        <p:nvSpPr>
          <p:cNvPr id="18" name="Shape 518"/>
          <p:cNvSpPr/>
          <p:nvPr userDrawn="1"/>
        </p:nvSpPr>
        <p:spPr>
          <a:xfrm>
            <a:off x="3254098" y="5636957"/>
            <a:ext cx="1867019" cy="23852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defRPr sz="2400">
                <a:latin typeface="+mn-lt"/>
                <a:ea typeface="+mn-ea"/>
                <a:cs typeface="+mn-cs"/>
                <a:sym typeface="Gill Sans"/>
              </a:defRPr>
            </a:lvl1pPr>
          </a:lstStyle>
          <a:p>
            <a:pPr lvl="0">
              <a:defRPr sz="1800">
                <a:solidFill>
                  <a:srgbClr val="000000"/>
                </a:solidFill>
              </a:defRPr>
            </a:pPr>
            <a:endParaRPr sz="1300" b="1" dirty="0"/>
          </a:p>
        </p:txBody>
      </p:sp>
      <p:sp>
        <p:nvSpPr>
          <p:cNvPr id="19" name="Shape 523"/>
          <p:cNvSpPr/>
          <p:nvPr userDrawn="1"/>
        </p:nvSpPr>
        <p:spPr>
          <a:xfrm>
            <a:off x="7730899" y="5761001"/>
            <a:ext cx="2021103" cy="8128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defRPr sz="1900"/>
            </a:lvl1pPr>
          </a:lstStyle>
          <a:p>
            <a:pPr lvl="0" algn="l">
              <a:defRPr sz="1800">
                <a:solidFill>
                  <a:srgbClr val="000000"/>
                </a:solidFill>
              </a:defRPr>
            </a:pPr>
            <a:endParaRPr sz="1100" b="1" dirty="0">
              <a:solidFill>
                <a:srgbClr val="000000"/>
              </a:solidFill>
            </a:endParaRPr>
          </a:p>
        </p:txBody>
      </p:sp>
      <p:sp>
        <p:nvSpPr>
          <p:cNvPr id="20" name="Shape 511"/>
          <p:cNvSpPr/>
          <p:nvPr userDrawn="1"/>
        </p:nvSpPr>
        <p:spPr>
          <a:xfrm>
            <a:off x="2115396" y="2982746"/>
            <a:ext cx="2469475" cy="20005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285750" indent="-285750">
              <a:buFont typeface="Arial" panose="020B0604020202020204" pitchFamily="34" charset="0"/>
              <a:buChar char="•"/>
              <a:defRPr sz="1800">
                <a:solidFill>
                  <a:srgbClr val="000000"/>
                </a:solidFill>
              </a:defRPr>
            </a:pPr>
            <a:endParaRPr lang="es-ES" sz="1300" dirty="0">
              <a:solidFill>
                <a:srgbClr val="000000"/>
              </a:solidFill>
            </a:endParaRPr>
          </a:p>
        </p:txBody>
      </p:sp>
      <p:sp>
        <p:nvSpPr>
          <p:cNvPr id="21" name="Shape 511"/>
          <p:cNvSpPr/>
          <p:nvPr userDrawn="1"/>
        </p:nvSpPr>
        <p:spPr>
          <a:xfrm>
            <a:off x="2125317" y="4118279"/>
            <a:ext cx="2839252" cy="20005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285750" lvl="0" indent="-285750">
              <a:buFont typeface="Arial" panose="020B0604020202020204" pitchFamily="34" charset="0"/>
              <a:buChar char="•"/>
              <a:defRPr sz="1800">
                <a:solidFill>
                  <a:srgbClr val="000000"/>
                </a:solidFill>
              </a:defRPr>
            </a:pPr>
            <a:endParaRPr sz="1300" dirty="0"/>
          </a:p>
        </p:txBody>
      </p:sp>
      <p:sp>
        <p:nvSpPr>
          <p:cNvPr id="22" name="Shape 511"/>
          <p:cNvSpPr/>
          <p:nvPr userDrawn="1"/>
        </p:nvSpPr>
        <p:spPr>
          <a:xfrm>
            <a:off x="2115396" y="5225122"/>
            <a:ext cx="1893246" cy="18466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indent="-171450" algn="just">
              <a:buFont typeface="Arial" panose="020B0604020202020204" pitchFamily="34" charset="0"/>
              <a:buChar char="•"/>
              <a:tabLst>
                <a:tab pos="269875" algn="l"/>
              </a:tabLst>
            </a:pPr>
            <a:endParaRPr lang="es-CO" sz="1200" i="1" dirty="0">
              <a:solidFill>
                <a:prstClr val="black"/>
              </a:solidFill>
            </a:endParaRPr>
          </a:p>
        </p:txBody>
      </p:sp>
      <p:sp>
        <p:nvSpPr>
          <p:cNvPr id="23" name="Rectángulo 28"/>
          <p:cNvSpPr/>
          <p:nvPr userDrawn="1"/>
        </p:nvSpPr>
        <p:spPr>
          <a:xfrm>
            <a:off x="0" y="-15045"/>
            <a:ext cx="12193587" cy="107643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dirty="0">
              <a:latin typeface="Arial" panose="020B0604020202020204" pitchFamily="34" charset="0"/>
              <a:cs typeface="Arial" panose="020B0604020202020204" pitchFamily="34" charset="0"/>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504109"/>
            <a:ext cx="875335" cy="228617"/>
          </a:xfrm>
          <a:prstGeom prst="rect">
            <a:avLst/>
          </a:prstGeom>
        </p:spPr>
      </p:pic>
    </p:spTree>
    <p:extLst>
      <p:ext uri="{BB962C8B-B14F-4D97-AF65-F5344CB8AC3E}">
        <p14:creationId xmlns:p14="http://schemas.microsoft.com/office/powerpoint/2010/main" val="308748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476739" y="44624"/>
            <a:ext cx="7686173" cy="648072"/>
          </a:xfrm>
          <a:prstGeom prst="rect">
            <a:avLst/>
          </a:prstGeom>
        </p:spPr>
        <p:txBody>
          <a:bodyPr/>
          <a:lstStyle>
            <a:lvl1pPr>
              <a:defRPr sz="2800" b="1">
                <a:solidFill>
                  <a:srgbClr val="990000"/>
                </a:solidFill>
                <a:effectLst>
                  <a:outerShdw blurRad="38100" dist="38100" dir="2700000" algn="tl">
                    <a:srgbClr val="000000">
                      <a:alpha val="43137"/>
                    </a:srgbClr>
                  </a:outerShdw>
                </a:effectLst>
                <a:latin typeface="Arial Narrow" pitchFamily="34" charset="0"/>
              </a:defRPr>
            </a:lvl1pPr>
          </a:lstStyle>
          <a:p>
            <a:r>
              <a:rPr lang="es-ES" dirty="0"/>
              <a:t>Haga clic para modificar el estilo de título del patrón</a:t>
            </a:r>
            <a:endParaRPr lang="es-CO" dirty="0"/>
          </a:p>
        </p:txBody>
      </p:sp>
      <p:sp>
        <p:nvSpPr>
          <p:cNvPr id="8" name="2 Marcador de contenido"/>
          <p:cNvSpPr>
            <a:spLocks noGrp="1"/>
          </p:cNvSpPr>
          <p:nvPr>
            <p:ph idx="1"/>
          </p:nvPr>
        </p:nvSpPr>
        <p:spPr>
          <a:xfrm>
            <a:off x="609600" y="1340768"/>
            <a:ext cx="10972800" cy="4785395"/>
          </a:xfrm>
          <a:prstGeom prst="rect">
            <a:avLst/>
          </a:prstGeom>
        </p:spPr>
        <p:txBody>
          <a:bodyPr/>
          <a:lstStyle>
            <a:lvl1pPr>
              <a:buClr>
                <a:srgbClr val="990000"/>
              </a:buClr>
              <a:buSzPct val="115000"/>
              <a:defRPr sz="2400" baseline="0">
                <a:latin typeface="Arial" pitchFamily="34" charset="0"/>
                <a:cs typeface="Arial" pitchFamily="34" charset="0"/>
              </a:defRPr>
            </a:lvl1pPr>
          </a:lstStyle>
          <a:p>
            <a:pPr lvl="0"/>
            <a:r>
              <a:rPr lang="es-ES"/>
              <a:t>Haga clic para modificar el estilo de texto del patrón</a:t>
            </a:r>
          </a:p>
        </p:txBody>
      </p:sp>
      <p:sp>
        <p:nvSpPr>
          <p:cNvPr id="5"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4472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448300" y="142874"/>
            <a:ext cx="6648450" cy="2073405"/>
          </a:xfrm>
        </p:spPr>
        <p:txBody>
          <a:bodyPr anchor="b">
            <a:noAutofit/>
          </a:bodyPr>
          <a:lstStyle>
            <a:lvl1pPr algn="ctr">
              <a:defRPr sz="3600" b="1" baseline="0">
                <a:solidFill>
                  <a:srgbClr val="A4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a:t>Título</a:t>
            </a:r>
            <a:endParaRPr lang="es-CO" dirty="0"/>
          </a:p>
        </p:txBody>
      </p:sp>
      <p:pic>
        <p:nvPicPr>
          <p:cNvPr id="11" name="Picture 3" descr="FONDOPRE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 t="-1352" r="3031" b="1352"/>
          <a:stretch/>
        </p:blipFill>
        <p:spPr bwMode="auto">
          <a:xfrm>
            <a:off x="47328" y="947549"/>
            <a:ext cx="5308684" cy="5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373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vertical y texto">
    <p:spTree>
      <p:nvGrpSpPr>
        <p:cNvPr id="1" name=""/>
        <p:cNvGrpSpPr/>
        <p:nvPr/>
      </p:nvGrpSpPr>
      <p:grpSpPr>
        <a:xfrm>
          <a:off x="0" y="0"/>
          <a:ext cx="0" cy="0"/>
          <a:chOff x="0" y="0"/>
          <a:chExt cx="0" cy="0"/>
        </a:xfrm>
      </p:grpSpPr>
      <p:sp>
        <p:nvSpPr>
          <p:cNvPr id="10" name="Rectángulo 9"/>
          <p:cNvSpPr/>
          <p:nvPr userDrawn="1"/>
        </p:nvSpPr>
        <p:spPr>
          <a:xfrm flipH="1">
            <a:off x="2927648" y="1268760"/>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11" name="Título 4"/>
          <p:cNvSpPr txBox="1">
            <a:spLocks/>
          </p:cNvSpPr>
          <p:nvPr userDrawn="1"/>
        </p:nvSpPr>
        <p:spPr>
          <a:xfrm>
            <a:off x="999431" y="1449597"/>
            <a:ext cx="360040" cy="750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x-none" sz="100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100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ítulo 4"/>
          <p:cNvSpPr txBox="1">
            <a:spLocks/>
          </p:cNvSpPr>
          <p:nvPr userDrawn="1"/>
        </p:nvSpPr>
        <p:spPr>
          <a:xfrm>
            <a:off x="1152094" y="2666632"/>
            <a:ext cx="407402"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9800" dirty="0">
                <a:latin typeface="Arial" panose="020B0604020202020204" pitchFamily="34" charset="0"/>
                <a:cs typeface="Arial" panose="020B0604020202020204" pitchFamily="34" charset="0"/>
              </a:rPr>
              <a:t>2</a:t>
            </a:r>
          </a:p>
        </p:txBody>
      </p:sp>
      <p:sp>
        <p:nvSpPr>
          <p:cNvPr id="14" name="Título 4"/>
          <p:cNvSpPr txBox="1">
            <a:spLocks/>
          </p:cNvSpPr>
          <p:nvPr userDrawn="1"/>
        </p:nvSpPr>
        <p:spPr>
          <a:xfrm>
            <a:off x="1104469" y="3865601"/>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x-none" sz="9800" dirty="0">
                <a:latin typeface="Arial" panose="020B0604020202020204" pitchFamily="34" charset="0"/>
                <a:cs typeface="Arial" panose="020B0604020202020204" pitchFamily="34" charset="0"/>
              </a:rPr>
              <a:t>3</a:t>
            </a:r>
            <a:endParaRPr lang="es-CO" sz="9800" dirty="0">
              <a:latin typeface="Arial" panose="020B0604020202020204" pitchFamily="34" charset="0"/>
              <a:cs typeface="Arial" panose="020B0604020202020204" pitchFamily="34" charset="0"/>
            </a:endParaRPr>
          </a:p>
        </p:txBody>
      </p:sp>
      <p:sp>
        <p:nvSpPr>
          <p:cNvPr id="17" name="Título 4"/>
          <p:cNvSpPr txBox="1">
            <a:spLocks/>
          </p:cNvSpPr>
          <p:nvPr userDrawn="1"/>
        </p:nvSpPr>
        <p:spPr>
          <a:xfrm>
            <a:off x="1104469" y="5089737"/>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9800" dirty="0">
                <a:latin typeface="Arial" panose="020B0604020202020204" pitchFamily="34" charset="0"/>
                <a:cs typeface="Arial" panose="020B0604020202020204" pitchFamily="34" charset="0"/>
              </a:rPr>
              <a:t>4</a:t>
            </a:r>
          </a:p>
        </p:txBody>
      </p:sp>
      <p:sp>
        <p:nvSpPr>
          <p:cNvPr id="21" name="Rectángulo 20"/>
          <p:cNvSpPr/>
          <p:nvPr userDrawn="1"/>
        </p:nvSpPr>
        <p:spPr>
          <a:xfrm flipH="1">
            <a:off x="2927648" y="2485795"/>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2" name="Rectángulo 21"/>
          <p:cNvSpPr/>
          <p:nvPr userDrawn="1"/>
        </p:nvSpPr>
        <p:spPr>
          <a:xfrm flipH="1">
            <a:off x="2927648" y="3684764"/>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3" name="Rectángulo 22"/>
          <p:cNvSpPr/>
          <p:nvPr userDrawn="1"/>
        </p:nvSpPr>
        <p:spPr>
          <a:xfrm flipH="1">
            <a:off x="2927648" y="4908900"/>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24" name="Imagen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148753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ítulo vertical y texto">
    <p:spTree>
      <p:nvGrpSpPr>
        <p:cNvPr id="1" name=""/>
        <p:cNvGrpSpPr/>
        <p:nvPr/>
      </p:nvGrpSpPr>
      <p:grpSpPr>
        <a:xfrm>
          <a:off x="0" y="0"/>
          <a:ext cx="0" cy="0"/>
          <a:chOff x="0" y="0"/>
          <a:chExt cx="0" cy="0"/>
        </a:xfrm>
      </p:grpSpPr>
      <p:sp>
        <p:nvSpPr>
          <p:cNvPr id="7" name="Rectángulo 6"/>
          <p:cNvSpPr/>
          <p:nvPr userDrawn="1"/>
        </p:nvSpPr>
        <p:spPr>
          <a:xfrm flipH="1">
            <a:off x="2927648" y="621162"/>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8" name="Título 4"/>
          <p:cNvSpPr txBox="1">
            <a:spLocks/>
          </p:cNvSpPr>
          <p:nvPr userDrawn="1"/>
        </p:nvSpPr>
        <p:spPr>
          <a:xfrm>
            <a:off x="999431" y="959859"/>
            <a:ext cx="360040" cy="750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x-none" sz="144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144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ítulo 4"/>
          <p:cNvSpPr txBox="1">
            <a:spLocks/>
          </p:cNvSpPr>
          <p:nvPr userDrawn="1"/>
        </p:nvSpPr>
        <p:spPr>
          <a:xfrm>
            <a:off x="1152094" y="2850118"/>
            <a:ext cx="407402"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14000" dirty="0">
                <a:latin typeface="Arial" panose="020B0604020202020204" pitchFamily="34" charset="0"/>
                <a:cs typeface="Arial" panose="020B0604020202020204" pitchFamily="34" charset="0"/>
              </a:rPr>
              <a:t>2</a:t>
            </a:r>
          </a:p>
        </p:txBody>
      </p:sp>
      <p:sp>
        <p:nvSpPr>
          <p:cNvPr id="12" name="Título 4"/>
          <p:cNvSpPr txBox="1">
            <a:spLocks/>
          </p:cNvSpPr>
          <p:nvPr userDrawn="1"/>
        </p:nvSpPr>
        <p:spPr>
          <a:xfrm>
            <a:off x="1104469" y="4914673"/>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x-none" sz="14000" dirty="0">
                <a:latin typeface="Arial" panose="020B0604020202020204" pitchFamily="34" charset="0"/>
                <a:cs typeface="Arial" panose="020B0604020202020204" pitchFamily="34" charset="0"/>
              </a:rPr>
              <a:t>3</a:t>
            </a:r>
            <a:endParaRPr lang="es-CO" sz="14000" dirty="0">
              <a:latin typeface="Arial" panose="020B0604020202020204" pitchFamily="34" charset="0"/>
              <a:cs typeface="Arial" panose="020B0604020202020204" pitchFamily="34" charset="0"/>
            </a:endParaRPr>
          </a:p>
        </p:txBody>
      </p:sp>
      <p:sp>
        <p:nvSpPr>
          <p:cNvPr id="19" name="Rectángulo 18"/>
          <p:cNvSpPr/>
          <p:nvPr userDrawn="1"/>
        </p:nvSpPr>
        <p:spPr>
          <a:xfrm flipH="1">
            <a:off x="2927648" y="2575679"/>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0" name="Rectángulo 19"/>
          <p:cNvSpPr/>
          <p:nvPr userDrawn="1"/>
        </p:nvSpPr>
        <p:spPr>
          <a:xfrm flipH="1">
            <a:off x="2927648" y="4575976"/>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239805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7" name="Rectángulo 6"/>
          <p:cNvSpPr/>
          <p:nvPr userDrawn="1"/>
        </p:nvSpPr>
        <p:spPr>
          <a:xfrm flipH="1">
            <a:off x="6096000" y="0"/>
            <a:ext cx="6096000" cy="6858000"/>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1257863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4511" y="6394205"/>
            <a:ext cx="1296144" cy="338522"/>
          </a:xfrm>
          <a:prstGeom prst="rect">
            <a:avLst/>
          </a:prstGeom>
        </p:spPr>
      </p:pic>
    </p:spTree>
    <p:extLst>
      <p:ext uri="{BB962C8B-B14F-4D97-AF65-F5344CB8AC3E}">
        <p14:creationId xmlns:p14="http://schemas.microsoft.com/office/powerpoint/2010/main" val="3098252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448300" y="142874"/>
            <a:ext cx="6648450" cy="2073405"/>
          </a:xfrm>
        </p:spPr>
        <p:txBody>
          <a:bodyPr anchor="b">
            <a:noAutofit/>
          </a:bodyPr>
          <a:lstStyle>
            <a:lvl1pPr algn="ctr">
              <a:defRPr sz="3600" b="1" baseline="0">
                <a:solidFill>
                  <a:srgbClr val="A4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a:t>Título</a:t>
            </a:r>
            <a:endParaRPr lang="es-CO" dirty="0"/>
          </a:p>
        </p:txBody>
      </p:sp>
      <p:pic>
        <p:nvPicPr>
          <p:cNvPr id="11" name="Picture 3" descr="FONDOPRE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 t="-1352" r="3031" b="1352"/>
          <a:stretch/>
        </p:blipFill>
        <p:spPr bwMode="auto">
          <a:xfrm>
            <a:off x="67236" y="947550"/>
            <a:ext cx="5082070" cy="503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05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ítulo vertical y texto">
    <p:spTree>
      <p:nvGrpSpPr>
        <p:cNvPr id="1" name=""/>
        <p:cNvGrpSpPr/>
        <p:nvPr/>
      </p:nvGrpSpPr>
      <p:grpSpPr>
        <a:xfrm>
          <a:off x="0" y="0"/>
          <a:ext cx="0" cy="0"/>
          <a:chOff x="0" y="0"/>
          <a:chExt cx="0" cy="0"/>
        </a:xfrm>
      </p:grpSpPr>
      <p:sp>
        <p:nvSpPr>
          <p:cNvPr id="10" name="Rectángulo 9"/>
          <p:cNvSpPr/>
          <p:nvPr userDrawn="1"/>
        </p:nvSpPr>
        <p:spPr>
          <a:xfrm flipH="1">
            <a:off x="2927648" y="245622"/>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11" name="Título 4"/>
          <p:cNvSpPr txBox="1">
            <a:spLocks/>
          </p:cNvSpPr>
          <p:nvPr userDrawn="1"/>
        </p:nvSpPr>
        <p:spPr>
          <a:xfrm>
            <a:off x="999431" y="426459"/>
            <a:ext cx="360040" cy="750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x-none" sz="100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100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ítulo 4"/>
          <p:cNvSpPr txBox="1">
            <a:spLocks/>
          </p:cNvSpPr>
          <p:nvPr userDrawn="1"/>
        </p:nvSpPr>
        <p:spPr>
          <a:xfrm>
            <a:off x="1152094" y="1859518"/>
            <a:ext cx="407402"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9800" dirty="0">
                <a:latin typeface="Arial" panose="020B0604020202020204" pitchFamily="34" charset="0"/>
                <a:cs typeface="Arial" panose="020B0604020202020204" pitchFamily="34" charset="0"/>
              </a:rPr>
              <a:t>2</a:t>
            </a:r>
          </a:p>
        </p:txBody>
      </p:sp>
      <p:sp>
        <p:nvSpPr>
          <p:cNvPr id="14" name="Título 4"/>
          <p:cNvSpPr txBox="1">
            <a:spLocks/>
          </p:cNvSpPr>
          <p:nvPr userDrawn="1"/>
        </p:nvSpPr>
        <p:spPr>
          <a:xfrm>
            <a:off x="1104469" y="3362098"/>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x-none" sz="9800" dirty="0">
                <a:latin typeface="Arial" panose="020B0604020202020204" pitchFamily="34" charset="0"/>
                <a:cs typeface="Arial" panose="020B0604020202020204" pitchFamily="34" charset="0"/>
              </a:rPr>
              <a:t>3</a:t>
            </a:r>
            <a:endParaRPr lang="es-CO" sz="9800" dirty="0">
              <a:latin typeface="Arial" panose="020B0604020202020204" pitchFamily="34" charset="0"/>
              <a:cs typeface="Arial" panose="020B0604020202020204" pitchFamily="34" charset="0"/>
            </a:endParaRPr>
          </a:p>
        </p:txBody>
      </p:sp>
      <p:sp>
        <p:nvSpPr>
          <p:cNvPr id="17" name="Título 4"/>
          <p:cNvSpPr txBox="1">
            <a:spLocks/>
          </p:cNvSpPr>
          <p:nvPr userDrawn="1"/>
        </p:nvSpPr>
        <p:spPr>
          <a:xfrm>
            <a:off x="1104469" y="4876573"/>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9800" dirty="0">
                <a:latin typeface="Arial" panose="020B0604020202020204" pitchFamily="34" charset="0"/>
                <a:cs typeface="Arial" panose="020B0604020202020204" pitchFamily="34" charset="0"/>
              </a:rPr>
              <a:t>4</a:t>
            </a:r>
          </a:p>
        </p:txBody>
      </p:sp>
      <p:sp>
        <p:nvSpPr>
          <p:cNvPr id="21" name="Rectángulo 20"/>
          <p:cNvSpPr/>
          <p:nvPr userDrawn="1"/>
        </p:nvSpPr>
        <p:spPr>
          <a:xfrm flipH="1">
            <a:off x="2927648" y="1678681"/>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2" name="Rectángulo 21"/>
          <p:cNvSpPr/>
          <p:nvPr userDrawn="1"/>
        </p:nvSpPr>
        <p:spPr>
          <a:xfrm flipH="1">
            <a:off x="2927648" y="3181261"/>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3" name="Rectángulo 22"/>
          <p:cNvSpPr/>
          <p:nvPr userDrawn="1"/>
        </p:nvSpPr>
        <p:spPr>
          <a:xfrm flipH="1">
            <a:off x="2927648" y="4695736"/>
            <a:ext cx="9264352" cy="111238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24" name="Imagen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35149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7_Sólo el título">
    <p:spTree>
      <p:nvGrpSpPr>
        <p:cNvPr id="1" name=""/>
        <p:cNvGrpSpPr/>
        <p:nvPr/>
      </p:nvGrpSpPr>
      <p:grpSpPr>
        <a:xfrm>
          <a:off x="0" y="0"/>
          <a:ext cx="0" cy="0"/>
          <a:chOff x="0" y="0"/>
          <a:chExt cx="0" cy="0"/>
        </a:xfrm>
      </p:grpSpPr>
      <p:sp>
        <p:nvSpPr>
          <p:cNvPr id="8" name="2 Marcador de contenido"/>
          <p:cNvSpPr>
            <a:spLocks noGrp="1"/>
          </p:cNvSpPr>
          <p:nvPr>
            <p:ph idx="1"/>
          </p:nvPr>
        </p:nvSpPr>
        <p:spPr>
          <a:xfrm>
            <a:off x="609600" y="1340769"/>
            <a:ext cx="10972800" cy="4785395"/>
          </a:xfrm>
        </p:spPr>
        <p:txBody>
          <a:bodyPr/>
          <a:lstStyle>
            <a:lvl1pPr>
              <a:buClr>
                <a:srgbClr val="990000"/>
              </a:buClr>
              <a:buSzPct val="115000"/>
              <a:defRPr sz="2400" baseline="0">
                <a:latin typeface="Arial" pitchFamily="34" charset="0"/>
                <a:cs typeface="Arial" pitchFamily="34" charset="0"/>
              </a:defRPr>
            </a:lvl1pPr>
          </a:lstStyle>
          <a:p>
            <a:pPr lvl="0"/>
            <a:r>
              <a:rPr lang="es-ES"/>
              <a:t>Haga clic para modificar el estilo de texto del patrón</a:t>
            </a:r>
          </a:p>
        </p:txBody>
      </p:sp>
      <p:sp>
        <p:nvSpPr>
          <p:cNvPr id="5" name="1 Marcador de título"/>
          <p:cNvSpPr>
            <a:spLocks noGrp="1"/>
          </p:cNvSpPr>
          <p:nvPr>
            <p:ph type="title"/>
          </p:nvPr>
        </p:nvSpPr>
        <p:spPr>
          <a:xfrm>
            <a:off x="4632515" y="85998"/>
            <a:ext cx="7440149" cy="750714"/>
          </a:xfrm>
          <a:prstGeom prst="rect">
            <a:avLst/>
          </a:prstGeom>
        </p:spPr>
        <p:txBody>
          <a:bodyPr/>
          <a:lstStyle/>
          <a:p>
            <a:r>
              <a:rPr lang="es-ES" dirty="0"/>
              <a:t>Haga clic para agregar título</a:t>
            </a:r>
            <a:endParaRPr lang="es-CO" dirty="0"/>
          </a:p>
        </p:txBody>
      </p:sp>
      <p:sp>
        <p:nvSpPr>
          <p:cNvPr id="4" name="3 Marcador de número de diapositiva"/>
          <p:cNvSpPr>
            <a:spLocks noGrp="1"/>
          </p:cNvSpPr>
          <p:nvPr>
            <p:ph type="sldNum" sz="quarter" idx="10"/>
          </p:nvPr>
        </p:nvSpPr>
        <p:spPr>
          <a:xfrm>
            <a:off x="11334751" y="6519865"/>
            <a:ext cx="762000" cy="365125"/>
          </a:xfrm>
          <a:prstGeom prst="rect">
            <a:avLst/>
          </a:prstGeom>
        </p:spPr>
        <p:txBody>
          <a:bodyPr/>
          <a:lstStyle>
            <a:lvl1pPr fontAlgn="auto">
              <a:spcBef>
                <a:spcPts val="0"/>
              </a:spcBef>
              <a:spcAft>
                <a:spcPts val="0"/>
              </a:spcAft>
              <a:defRPr/>
            </a:lvl1pPr>
          </a:lstStyle>
          <a:p>
            <a:pPr>
              <a:defRPr/>
            </a:pPr>
            <a:fld id="{BBC15A58-CB72-4FD8-9F50-5A6ACB9B1954}" type="slidenum">
              <a:rPr lang="es-CO"/>
              <a:pPr>
                <a:defRPr/>
              </a:pPr>
              <a:t>‹Nº›</a:t>
            </a:fld>
            <a:endParaRPr lang="es-CO" dirty="0"/>
          </a:p>
        </p:txBody>
      </p:sp>
    </p:spTree>
    <p:extLst>
      <p:ext uri="{BB962C8B-B14F-4D97-AF65-F5344CB8AC3E}">
        <p14:creationId xmlns:p14="http://schemas.microsoft.com/office/powerpoint/2010/main" val="39757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7"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65904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7" name="Rectángulo 6"/>
          <p:cNvSpPr/>
          <p:nvPr userDrawn="1"/>
        </p:nvSpPr>
        <p:spPr>
          <a:xfrm flipH="1">
            <a:off x="6096000" y="0"/>
            <a:ext cx="6096000" cy="6858000"/>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3898953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0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4511" y="6394205"/>
            <a:ext cx="1296144" cy="338522"/>
          </a:xfrm>
          <a:prstGeom prst="rect">
            <a:avLst/>
          </a:prstGeom>
        </p:spPr>
      </p:pic>
    </p:spTree>
    <p:extLst>
      <p:ext uri="{BB962C8B-B14F-4D97-AF65-F5344CB8AC3E}">
        <p14:creationId xmlns:p14="http://schemas.microsoft.com/office/powerpoint/2010/main" val="403752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Sólo el título">
    <p:spTree>
      <p:nvGrpSpPr>
        <p:cNvPr id="1" name=""/>
        <p:cNvGrpSpPr/>
        <p:nvPr/>
      </p:nvGrpSpPr>
      <p:grpSpPr>
        <a:xfrm>
          <a:off x="0" y="0"/>
          <a:ext cx="0" cy="0"/>
          <a:chOff x="0" y="0"/>
          <a:chExt cx="0" cy="0"/>
        </a:xfrm>
      </p:grpSpPr>
      <p:sp>
        <p:nvSpPr>
          <p:cNvPr id="12" name="Rectángulo 11"/>
          <p:cNvSpPr/>
          <p:nvPr userDrawn="1"/>
        </p:nvSpPr>
        <p:spPr>
          <a:xfrm flipH="1">
            <a:off x="2927648" y="3578748"/>
            <a:ext cx="9264352" cy="2606896"/>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4" name="3 Marcador de número de diapositiva"/>
          <p:cNvSpPr>
            <a:spLocks noGrp="1"/>
          </p:cNvSpPr>
          <p:nvPr>
            <p:ph type="sldNum" sz="quarter" idx="10"/>
          </p:nvPr>
        </p:nvSpPr>
        <p:spPr>
          <a:xfrm>
            <a:off x="11334751" y="6519865"/>
            <a:ext cx="762000" cy="365125"/>
          </a:xfrm>
          <a:prstGeom prst="rect">
            <a:avLst/>
          </a:prstGeom>
        </p:spPr>
        <p:txBody>
          <a:bodyPr/>
          <a:lstStyle>
            <a:lvl1pPr fontAlgn="auto">
              <a:spcBef>
                <a:spcPts val="0"/>
              </a:spcBef>
              <a:spcAft>
                <a:spcPts val="0"/>
              </a:spcAft>
              <a:defRPr/>
            </a:lvl1pPr>
          </a:lstStyle>
          <a:p>
            <a:pPr>
              <a:defRPr/>
            </a:pPr>
            <a:fld id="{BBC15A58-CB72-4FD8-9F50-5A6ACB9B1954}" type="slidenum">
              <a:rPr lang="es-CO">
                <a:solidFill>
                  <a:prstClr val="black">
                    <a:tint val="75000"/>
                  </a:prstClr>
                </a:solidFill>
              </a:rPr>
              <a:pPr>
                <a:defRPr/>
              </a:pPr>
              <a:t>‹Nº›</a:t>
            </a:fld>
            <a:endParaRPr lang="es-CO" dirty="0">
              <a:solidFill>
                <a:prstClr val="black">
                  <a:tint val="75000"/>
                </a:prstClr>
              </a:solidFill>
            </a:endParaRPr>
          </a:p>
        </p:txBody>
      </p:sp>
      <p:sp>
        <p:nvSpPr>
          <p:cNvPr id="9" name="Rectángulo 8"/>
          <p:cNvSpPr/>
          <p:nvPr userDrawn="1"/>
        </p:nvSpPr>
        <p:spPr>
          <a:xfrm flipH="1">
            <a:off x="2927648" y="548680"/>
            <a:ext cx="9264352" cy="2606896"/>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10" name="Título 4"/>
          <p:cNvSpPr txBox="1">
            <a:spLocks/>
          </p:cNvSpPr>
          <p:nvPr userDrawn="1"/>
        </p:nvSpPr>
        <p:spPr>
          <a:xfrm>
            <a:off x="983432" y="1340768"/>
            <a:ext cx="360040" cy="750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x-none" sz="166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166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ítulo 4"/>
          <p:cNvSpPr txBox="1">
            <a:spLocks/>
          </p:cNvSpPr>
          <p:nvPr userDrawn="1"/>
        </p:nvSpPr>
        <p:spPr>
          <a:xfrm>
            <a:off x="983432" y="4478486"/>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16600" dirty="0">
                <a:latin typeface="Arial" panose="020B0604020202020204" pitchFamily="34" charset="0"/>
                <a:cs typeface="Arial" panose="020B0604020202020204" pitchFamily="34" charset="0"/>
              </a:rPr>
              <a:t>2</a:t>
            </a:r>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1106726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476739" y="44624"/>
            <a:ext cx="7686173" cy="648072"/>
          </a:xfrm>
          <a:prstGeom prst="rect">
            <a:avLst/>
          </a:prstGeom>
        </p:spPr>
        <p:txBody>
          <a:bodyPr/>
          <a:lstStyle>
            <a:lvl1pPr>
              <a:defRPr sz="2800" b="1">
                <a:solidFill>
                  <a:srgbClr val="990000"/>
                </a:solidFill>
                <a:effectLst>
                  <a:outerShdw blurRad="38100" dist="38100" dir="2700000" algn="tl">
                    <a:srgbClr val="000000">
                      <a:alpha val="43137"/>
                    </a:srgbClr>
                  </a:outerShdw>
                </a:effectLst>
                <a:latin typeface="Arial Narrow" pitchFamily="34" charset="0"/>
              </a:defRPr>
            </a:lvl1pPr>
          </a:lstStyle>
          <a:p>
            <a:r>
              <a:rPr lang="es-ES" dirty="0"/>
              <a:t>Haga clic para modificar el estilo de título del patrón</a:t>
            </a:r>
            <a:endParaRPr lang="es-CO" dirty="0"/>
          </a:p>
        </p:txBody>
      </p:sp>
      <p:sp>
        <p:nvSpPr>
          <p:cNvPr id="8" name="2 Marcador de contenido"/>
          <p:cNvSpPr>
            <a:spLocks noGrp="1"/>
          </p:cNvSpPr>
          <p:nvPr>
            <p:ph idx="1"/>
          </p:nvPr>
        </p:nvSpPr>
        <p:spPr>
          <a:xfrm>
            <a:off x="609600" y="1340768"/>
            <a:ext cx="10972800" cy="4785395"/>
          </a:xfrm>
          <a:prstGeom prst="rect">
            <a:avLst/>
          </a:prstGeom>
        </p:spPr>
        <p:txBody>
          <a:bodyPr/>
          <a:lstStyle>
            <a:lvl1pPr>
              <a:buClr>
                <a:srgbClr val="990000"/>
              </a:buClr>
              <a:buSzPct val="115000"/>
              <a:defRPr sz="2400" baseline="0">
                <a:latin typeface="Arial" pitchFamily="34" charset="0"/>
                <a:cs typeface="Arial" pitchFamily="34" charset="0"/>
              </a:defRPr>
            </a:lvl1pPr>
          </a:lstStyle>
          <a:p>
            <a:pPr lvl="0"/>
            <a:r>
              <a:rPr lang="es-ES"/>
              <a:t>Haga clic para modificar el estilo de texto del patrón</a:t>
            </a:r>
          </a:p>
        </p:txBody>
      </p:sp>
      <p:sp>
        <p:nvSpPr>
          <p:cNvPr id="5"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938002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ítulo vertical y texto">
    <p:spTree>
      <p:nvGrpSpPr>
        <p:cNvPr id="1" name=""/>
        <p:cNvGrpSpPr/>
        <p:nvPr/>
      </p:nvGrpSpPr>
      <p:grpSpPr>
        <a:xfrm>
          <a:off x="0" y="0"/>
          <a:ext cx="0" cy="0"/>
          <a:chOff x="0" y="0"/>
          <a:chExt cx="0" cy="0"/>
        </a:xfrm>
      </p:grpSpPr>
      <p:sp>
        <p:nvSpPr>
          <p:cNvPr id="7" name="Rectángulo 6"/>
          <p:cNvSpPr/>
          <p:nvPr userDrawn="1"/>
        </p:nvSpPr>
        <p:spPr>
          <a:xfrm flipH="1">
            <a:off x="2927648" y="621162"/>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8" name="Título 4"/>
          <p:cNvSpPr txBox="1">
            <a:spLocks/>
          </p:cNvSpPr>
          <p:nvPr userDrawn="1"/>
        </p:nvSpPr>
        <p:spPr>
          <a:xfrm>
            <a:off x="999431" y="959859"/>
            <a:ext cx="360040" cy="750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x-none" sz="144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14400" b="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ítulo 4"/>
          <p:cNvSpPr txBox="1">
            <a:spLocks/>
          </p:cNvSpPr>
          <p:nvPr userDrawn="1"/>
        </p:nvSpPr>
        <p:spPr>
          <a:xfrm>
            <a:off x="1152094" y="2850118"/>
            <a:ext cx="407402"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es-CO" sz="14000" dirty="0">
                <a:latin typeface="Arial" panose="020B0604020202020204" pitchFamily="34" charset="0"/>
                <a:cs typeface="Arial" panose="020B0604020202020204" pitchFamily="34" charset="0"/>
              </a:rPr>
              <a:t>2</a:t>
            </a:r>
          </a:p>
        </p:txBody>
      </p:sp>
      <p:sp>
        <p:nvSpPr>
          <p:cNvPr id="12" name="Título 4"/>
          <p:cNvSpPr txBox="1">
            <a:spLocks/>
          </p:cNvSpPr>
          <p:nvPr userDrawn="1"/>
        </p:nvSpPr>
        <p:spPr>
          <a:xfrm>
            <a:off x="1104469" y="4914673"/>
            <a:ext cx="360040" cy="750714"/>
          </a:xfrm>
          <a:prstGeom prst="rect">
            <a:avLst/>
          </a:prstGeom>
        </p:spPr>
        <p:txBody>
          <a:bodyPr anchor="ctr"/>
          <a:lstStyle>
            <a:lvl1pPr algn="r" rtl="0" eaLnBrk="0" fontAlgn="base" hangingPunct="0">
              <a:spcBef>
                <a:spcPct val="0"/>
              </a:spcBef>
              <a:spcAft>
                <a:spcPct val="0"/>
              </a:spcAft>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a:lvl2pPr algn="r" rtl="0" eaLnBrk="0" fontAlgn="base" hangingPunct="0">
              <a:spcBef>
                <a:spcPct val="0"/>
              </a:spcBef>
              <a:spcAft>
                <a:spcPct val="0"/>
              </a:spcAft>
              <a:defRPr sz="3200" b="1">
                <a:solidFill>
                  <a:srgbClr val="990000"/>
                </a:solidFill>
                <a:latin typeface="Arial Narrow" pitchFamily="34" charset="0"/>
              </a:defRPr>
            </a:lvl2pPr>
            <a:lvl3pPr algn="r" rtl="0" eaLnBrk="0" fontAlgn="base" hangingPunct="0">
              <a:spcBef>
                <a:spcPct val="0"/>
              </a:spcBef>
              <a:spcAft>
                <a:spcPct val="0"/>
              </a:spcAft>
              <a:defRPr sz="3200" b="1">
                <a:solidFill>
                  <a:srgbClr val="990000"/>
                </a:solidFill>
                <a:latin typeface="Arial Narrow" pitchFamily="34" charset="0"/>
              </a:defRPr>
            </a:lvl3pPr>
            <a:lvl4pPr algn="r" rtl="0" eaLnBrk="0" fontAlgn="base" hangingPunct="0">
              <a:spcBef>
                <a:spcPct val="0"/>
              </a:spcBef>
              <a:spcAft>
                <a:spcPct val="0"/>
              </a:spcAft>
              <a:defRPr sz="3200" b="1">
                <a:solidFill>
                  <a:srgbClr val="990000"/>
                </a:solidFill>
                <a:latin typeface="Arial Narrow" pitchFamily="34" charset="0"/>
              </a:defRPr>
            </a:lvl4pPr>
            <a:lvl5pPr algn="r" rtl="0" eaLnBrk="0" fontAlgn="base" hangingPunct="0">
              <a:spcBef>
                <a:spcPct val="0"/>
              </a:spcBef>
              <a:spcAft>
                <a:spcPct val="0"/>
              </a:spcAft>
              <a:defRPr sz="3200" b="1">
                <a:solidFill>
                  <a:srgbClr val="990000"/>
                </a:solidFill>
                <a:latin typeface="Arial Narrow" pitchFamily="34" charset="0"/>
              </a:defRPr>
            </a:lvl5pPr>
            <a:lvl6pPr marL="457206" algn="r" rtl="0" fontAlgn="base">
              <a:spcBef>
                <a:spcPct val="0"/>
              </a:spcBef>
              <a:spcAft>
                <a:spcPct val="0"/>
              </a:spcAft>
              <a:defRPr sz="3200" b="1">
                <a:solidFill>
                  <a:srgbClr val="990000"/>
                </a:solidFill>
                <a:latin typeface="Arial Narrow" pitchFamily="34" charset="0"/>
              </a:defRPr>
            </a:lvl6pPr>
            <a:lvl7pPr marL="914411" algn="r" rtl="0" fontAlgn="base">
              <a:spcBef>
                <a:spcPct val="0"/>
              </a:spcBef>
              <a:spcAft>
                <a:spcPct val="0"/>
              </a:spcAft>
              <a:defRPr sz="3200" b="1">
                <a:solidFill>
                  <a:srgbClr val="990000"/>
                </a:solidFill>
                <a:latin typeface="Arial Narrow" pitchFamily="34" charset="0"/>
              </a:defRPr>
            </a:lvl7pPr>
            <a:lvl8pPr marL="1371617" algn="r" rtl="0" fontAlgn="base">
              <a:spcBef>
                <a:spcPct val="0"/>
              </a:spcBef>
              <a:spcAft>
                <a:spcPct val="0"/>
              </a:spcAft>
              <a:defRPr sz="3200" b="1">
                <a:solidFill>
                  <a:srgbClr val="990000"/>
                </a:solidFill>
                <a:latin typeface="Arial Narrow" pitchFamily="34" charset="0"/>
              </a:defRPr>
            </a:lvl8pPr>
            <a:lvl9pPr marL="1828823" algn="r" rtl="0" fontAlgn="base">
              <a:spcBef>
                <a:spcPct val="0"/>
              </a:spcBef>
              <a:spcAft>
                <a:spcPct val="0"/>
              </a:spcAft>
              <a:defRPr sz="3200" b="1">
                <a:solidFill>
                  <a:srgbClr val="990000"/>
                </a:solidFill>
                <a:latin typeface="Arial Narrow" pitchFamily="34" charset="0"/>
              </a:defRPr>
            </a:lvl9pPr>
          </a:lstStyle>
          <a:p>
            <a:r>
              <a:rPr lang="x-none" sz="14000" dirty="0">
                <a:latin typeface="Arial" panose="020B0604020202020204" pitchFamily="34" charset="0"/>
                <a:cs typeface="Arial" panose="020B0604020202020204" pitchFamily="34" charset="0"/>
              </a:rPr>
              <a:t>3</a:t>
            </a:r>
            <a:endParaRPr lang="es-CO" sz="14000" dirty="0">
              <a:latin typeface="Arial" panose="020B0604020202020204" pitchFamily="34" charset="0"/>
              <a:cs typeface="Arial" panose="020B0604020202020204" pitchFamily="34" charset="0"/>
            </a:endParaRPr>
          </a:p>
        </p:txBody>
      </p:sp>
      <p:sp>
        <p:nvSpPr>
          <p:cNvPr id="19" name="Rectángulo 18"/>
          <p:cNvSpPr/>
          <p:nvPr userDrawn="1"/>
        </p:nvSpPr>
        <p:spPr>
          <a:xfrm flipH="1">
            <a:off x="2927648" y="2575679"/>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sp>
        <p:nvSpPr>
          <p:cNvPr id="20" name="Rectángulo 19"/>
          <p:cNvSpPr/>
          <p:nvPr userDrawn="1"/>
        </p:nvSpPr>
        <p:spPr>
          <a:xfrm flipH="1">
            <a:off x="2927648" y="4575976"/>
            <a:ext cx="9264352" cy="1428108"/>
          </a:xfrm>
          <a:prstGeom prst="rect">
            <a:avLst/>
          </a:prstGeom>
          <a:solidFill>
            <a:srgbClr val="A3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CO" dirty="0">
              <a:solidFill>
                <a:prstClr val="white"/>
              </a:solidFill>
            </a:endParaRP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394205"/>
            <a:ext cx="1296144" cy="338522"/>
          </a:xfrm>
          <a:prstGeom prst="rect">
            <a:avLst/>
          </a:prstGeom>
        </p:spPr>
      </p:pic>
    </p:spTree>
    <p:extLst>
      <p:ext uri="{BB962C8B-B14F-4D97-AF65-F5344CB8AC3E}">
        <p14:creationId xmlns:p14="http://schemas.microsoft.com/office/powerpoint/2010/main" val="1496853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4511" y="6394205"/>
            <a:ext cx="1296144" cy="338522"/>
          </a:xfrm>
          <a:prstGeom prst="rect">
            <a:avLst/>
          </a:prstGeom>
        </p:spPr>
      </p:pic>
    </p:spTree>
    <p:extLst>
      <p:ext uri="{BB962C8B-B14F-4D97-AF65-F5344CB8AC3E}">
        <p14:creationId xmlns:p14="http://schemas.microsoft.com/office/powerpoint/2010/main" val="2534154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pPr>
              <a:defRPr/>
            </a:pPr>
            <a:endParaRPr lang="es-CO"/>
          </a:p>
        </p:txBody>
      </p:sp>
      <p:sp>
        <p:nvSpPr>
          <p:cNvPr id="5" name="Marcador de pie de página 4"/>
          <p:cNvSpPr>
            <a:spLocks noGrp="1"/>
          </p:cNvSpPr>
          <p:nvPr>
            <p:ph type="ftr" sz="quarter" idx="11"/>
          </p:nvPr>
        </p:nvSpPr>
        <p:spPr/>
        <p:txBody>
          <a:bodyPr/>
          <a:lstStyle/>
          <a:p>
            <a:pPr>
              <a:defRPr/>
            </a:pPr>
            <a:endParaRPr lang="es-CO"/>
          </a:p>
        </p:txBody>
      </p:sp>
      <p:sp>
        <p:nvSpPr>
          <p:cNvPr id="6" name="Marcador de número de diapositiva 5"/>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781015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CO"/>
          </a:p>
        </p:txBody>
      </p:sp>
      <p:sp>
        <p:nvSpPr>
          <p:cNvPr id="5" name="Marcador de pie de página 4"/>
          <p:cNvSpPr>
            <a:spLocks noGrp="1"/>
          </p:cNvSpPr>
          <p:nvPr>
            <p:ph type="ftr" sz="quarter" idx="11"/>
          </p:nvPr>
        </p:nvSpPr>
        <p:spPr/>
        <p:txBody>
          <a:bodyPr/>
          <a:lstStyle/>
          <a:p>
            <a:pPr>
              <a:defRPr/>
            </a:pPr>
            <a:endParaRPr lang="es-CO"/>
          </a:p>
        </p:txBody>
      </p:sp>
      <p:sp>
        <p:nvSpPr>
          <p:cNvPr id="6" name="Marcador de número de diapositiva 5"/>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013844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a:defRPr/>
            </a:pPr>
            <a:endParaRPr lang="es-CO"/>
          </a:p>
        </p:txBody>
      </p:sp>
      <p:sp>
        <p:nvSpPr>
          <p:cNvPr id="5" name="Marcador de pie de página 4"/>
          <p:cNvSpPr>
            <a:spLocks noGrp="1"/>
          </p:cNvSpPr>
          <p:nvPr>
            <p:ph type="ftr" sz="quarter" idx="11"/>
          </p:nvPr>
        </p:nvSpPr>
        <p:spPr/>
        <p:txBody>
          <a:bodyPr/>
          <a:lstStyle/>
          <a:p>
            <a:pPr>
              <a:defRPr/>
            </a:pPr>
            <a:endParaRPr lang="es-CO"/>
          </a:p>
        </p:txBody>
      </p:sp>
      <p:sp>
        <p:nvSpPr>
          <p:cNvPr id="6" name="Marcador de número de diapositiva 5"/>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471918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pPr>
              <a:defRPr/>
            </a:pPr>
            <a:endParaRPr lang="es-CO"/>
          </a:p>
        </p:txBody>
      </p:sp>
      <p:sp>
        <p:nvSpPr>
          <p:cNvPr id="6" name="Marcador de pie de página 5"/>
          <p:cNvSpPr>
            <a:spLocks noGrp="1"/>
          </p:cNvSpPr>
          <p:nvPr>
            <p:ph type="ftr" sz="quarter" idx="11"/>
          </p:nvPr>
        </p:nvSpPr>
        <p:spPr/>
        <p:txBody>
          <a:bodyPr/>
          <a:lstStyle/>
          <a:p>
            <a:pPr>
              <a:defRPr/>
            </a:pPr>
            <a:endParaRPr lang="es-CO"/>
          </a:p>
        </p:txBody>
      </p:sp>
      <p:sp>
        <p:nvSpPr>
          <p:cNvPr id="7" name="Marcador de número de diapositiva 6"/>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4897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818626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pPr>
              <a:defRPr/>
            </a:pPr>
            <a:endParaRPr lang="es-CO"/>
          </a:p>
        </p:txBody>
      </p:sp>
      <p:sp>
        <p:nvSpPr>
          <p:cNvPr id="8" name="Marcador de pie de página 7"/>
          <p:cNvSpPr>
            <a:spLocks noGrp="1"/>
          </p:cNvSpPr>
          <p:nvPr>
            <p:ph type="ftr" sz="quarter" idx="11"/>
          </p:nvPr>
        </p:nvSpPr>
        <p:spPr/>
        <p:txBody>
          <a:bodyPr/>
          <a:lstStyle/>
          <a:p>
            <a:pPr>
              <a:defRPr/>
            </a:pPr>
            <a:endParaRPr lang="es-CO"/>
          </a:p>
        </p:txBody>
      </p:sp>
      <p:sp>
        <p:nvSpPr>
          <p:cNvPr id="9" name="Marcador de número de diapositiva 8"/>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947101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814587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28400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CO"/>
          </a:p>
        </p:txBody>
      </p:sp>
      <p:sp>
        <p:nvSpPr>
          <p:cNvPr id="6" name="Marcador de pie de página 5"/>
          <p:cNvSpPr>
            <a:spLocks noGrp="1"/>
          </p:cNvSpPr>
          <p:nvPr>
            <p:ph type="ftr" sz="quarter" idx="11"/>
          </p:nvPr>
        </p:nvSpPr>
        <p:spPr/>
        <p:txBody>
          <a:bodyPr/>
          <a:lstStyle/>
          <a:p>
            <a:pPr>
              <a:defRPr/>
            </a:pPr>
            <a:endParaRPr lang="es-CO"/>
          </a:p>
        </p:txBody>
      </p:sp>
      <p:sp>
        <p:nvSpPr>
          <p:cNvPr id="7" name="Marcador de número de diapositiva 6"/>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53782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CO"/>
          </a:p>
        </p:txBody>
      </p:sp>
      <p:sp>
        <p:nvSpPr>
          <p:cNvPr id="6" name="Marcador de pie de página 5"/>
          <p:cNvSpPr>
            <a:spLocks noGrp="1"/>
          </p:cNvSpPr>
          <p:nvPr>
            <p:ph type="ftr" sz="quarter" idx="11"/>
          </p:nvPr>
        </p:nvSpPr>
        <p:spPr/>
        <p:txBody>
          <a:bodyPr/>
          <a:lstStyle/>
          <a:p>
            <a:pPr>
              <a:defRPr/>
            </a:pPr>
            <a:endParaRPr lang="es-CO"/>
          </a:p>
        </p:txBody>
      </p:sp>
      <p:sp>
        <p:nvSpPr>
          <p:cNvPr id="7" name="Marcador de número de diapositiva 6"/>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874914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CO"/>
          </a:p>
        </p:txBody>
      </p:sp>
      <p:sp>
        <p:nvSpPr>
          <p:cNvPr id="5" name="Marcador de pie de página 4"/>
          <p:cNvSpPr>
            <a:spLocks noGrp="1"/>
          </p:cNvSpPr>
          <p:nvPr>
            <p:ph type="ftr" sz="quarter" idx="11"/>
          </p:nvPr>
        </p:nvSpPr>
        <p:spPr/>
        <p:txBody>
          <a:bodyPr/>
          <a:lstStyle/>
          <a:p>
            <a:pPr>
              <a:defRPr/>
            </a:pPr>
            <a:endParaRPr lang="es-CO"/>
          </a:p>
        </p:txBody>
      </p:sp>
      <p:sp>
        <p:nvSpPr>
          <p:cNvPr id="6" name="Marcador de número de diapositiva 5"/>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167435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CO"/>
          </a:p>
        </p:txBody>
      </p:sp>
      <p:sp>
        <p:nvSpPr>
          <p:cNvPr id="5" name="Marcador de pie de página 4"/>
          <p:cNvSpPr>
            <a:spLocks noGrp="1"/>
          </p:cNvSpPr>
          <p:nvPr>
            <p:ph type="ftr" sz="quarter" idx="11"/>
          </p:nvPr>
        </p:nvSpPr>
        <p:spPr/>
        <p:txBody>
          <a:bodyPr/>
          <a:lstStyle/>
          <a:p>
            <a:pPr>
              <a:defRPr/>
            </a:pPr>
            <a:endParaRPr lang="es-CO"/>
          </a:p>
        </p:txBody>
      </p:sp>
      <p:sp>
        <p:nvSpPr>
          <p:cNvPr id="6" name="Marcador de número de diapositiva 5"/>
          <p:cNvSpPr>
            <a:spLocks noGrp="1"/>
          </p:cNvSpPr>
          <p:nvPr>
            <p:ph type="sldNum" sz="quarter" idx="12"/>
          </p:nvPr>
        </p:nvSpPr>
        <p:spPr/>
        <p:txBody>
          <a:body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666927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448300" y="142874"/>
            <a:ext cx="6648450" cy="2073405"/>
          </a:xfrm>
        </p:spPr>
        <p:txBody>
          <a:bodyPr anchor="b">
            <a:noAutofit/>
          </a:bodyPr>
          <a:lstStyle>
            <a:lvl1pPr algn="ctr">
              <a:defRPr sz="3600" b="1" baseline="0">
                <a:solidFill>
                  <a:srgbClr val="A4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a:t>Título</a:t>
            </a:r>
            <a:endParaRPr lang="es-CO" dirty="0"/>
          </a:p>
        </p:txBody>
      </p:sp>
      <p:pic>
        <p:nvPicPr>
          <p:cNvPr id="11" name="Picture 3" descr="FONDOPRE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 t="-1352" r="3031" b="1352"/>
          <a:stretch/>
        </p:blipFill>
        <p:spPr bwMode="auto">
          <a:xfrm>
            <a:off x="47328" y="947549"/>
            <a:ext cx="5308684" cy="5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17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a:t>Haga clic para agregar texto</a:t>
            </a:r>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238484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Sólo el título">
    <p:spTree>
      <p:nvGrpSpPr>
        <p:cNvPr id="1" name=""/>
        <p:cNvGrpSpPr/>
        <p:nvPr/>
      </p:nvGrpSpPr>
      <p:grpSpPr>
        <a:xfrm>
          <a:off x="0" y="0"/>
          <a:ext cx="0" cy="0"/>
          <a:chOff x="0" y="0"/>
          <a:chExt cx="0" cy="0"/>
        </a:xfrm>
      </p:grpSpPr>
      <p:sp>
        <p:nvSpPr>
          <p:cNvPr id="18" name="Shape 518"/>
          <p:cNvSpPr/>
          <p:nvPr userDrawn="1"/>
        </p:nvSpPr>
        <p:spPr>
          <a:xfrm>
            <a:off x="3254098" y="5636957"/>
            <a:ext cx="1867019" cy="23852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defRPr sz="2400">
                <a:latin typeface="+mn-lt"/>
                <a:ea typeface="+mn-ea"/>
                <a:cs typeface="+mn-cs"/>
                <a:sym typeface="Gill Sans"/>
              </a:defRPr>
            </a:lvl1pPr>
          </a:lstStyle>
          <a:p>
            <a:pPr lvl="0">
              <a:defRPr sz="1800">
                <a:solidFill>
                  <a:srgbClr val="000000"/>
                </a:solidFill>
              </a:defRPr>
            </a:pPr>
            <a:endParaRPr sz="1300" b="1" dirty="0"/>
          </a:p>
        </p:txBody>
      </p:sp>
      <p:sp>
        <p:nvSpPr>
          <p:cNvPr id="19" name="Shape 523"/>
          <p:cNvSpPr/>
          <p:nvPr userDrawn="1"/>
        </p:nvSpPr>
        <p:spPr>
          <a:xfrm>
            <a:off x="7730899" y="5761001"/>
            <a:ext cx="2021103" cy="8128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defRPr sz="1900"/>
            </a:lvl1pPr>
          </a:lstStyle>
          <a:p>
            <a:pPr lvl="0" algn="l">
              <a:defRPr sz="1800">
                <a:solidFill>
                  <a:srgbClr val="000000"/>
                </a:solidFill>
              </a:defRPr>
            </a:pPr>
            <a:endParaRPr sz="1100" b="1" dirty="0">
              <a:solidFill>
                <a:srgbClr val="000000"/>
              </a:solidFill>
            </a:endParaRPr>
          </a:p>
        </p:txBody>
      </p:sp>
      <p:sp>
        <p:nvSpPr>
          <p:cNvPr id="20" name="Shape 511"/>
          <p:cNvSpPr/>
          <p:nvPr userDrawn="1"/>
        </p:nvSpPr>
        <p:spPr>
          <a:xfrm>
            <a:off x="2115396" y="2982746"/>
            <a:ext cx="2469475" cy="20005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285750" indent="-285750">
              <a:buFont typeface="Arial" panose="020B0604020202020204" pitchFamily="34" charset="0"/>
              <a:buChar char="•"/>
              <a:defRPr sz="1800">
                <a:solidFill>
                  <a:srgbClr val="000000"/>
                </a:solidFill>
              </a:defRPr>
            </a:pPr>
            <a:endParaRPr lang="es-ES" sz="1300" dirty="0">
              <a:solidFill>
                <a:srgbClr val="000000"/>
              </a:solidFill>
            </a:endParaRPr>
          </a:p>
        </p:txBody>
      </p:sp>
      <p:sp>
        <p:nvSpPr>
          <p:cNvPr id="21" name="Shape 511"/>
          <p:cNvSpPr/>
          <p:nvPr userDrawn="1"/>
        </p:nvSpPr>
        <p:spPr>
          <a:xfrm>
            <a:off x="2125317" y="4118279"/>
            <a:ext cx="2839252" cy="20005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285750" lvl="0" indent="-285750">
              <a:buFont typeface="Arial" panose="020B0604020202020204" pitchFamily="34" charset="0"/>
              <a:buChar char="•"/>
              <a:defRPr sz="1800">
                <a:solidFill>
                  <a:srgbClr val="000000"/>
                </a:solidFill>
              </a:defRPr>
            </a:pPr>
            <a:endParaRPr sz="1300" dirty="0"/>
          </a:p>
        </p:txBody>
      </p:sp>
      <p:sp>
        <p:nvSpPr>
          <p:cNvPr id="22" name="Shape 511"/>
          <p:cNvSpPr/>
          <p:nvPr userDrawn="1"/>
        </p:nvSpPr>
        <p:spPr>
          <a:xfrm>
            <a:off x="2115396" y="5225122"/>
            <a:ext cx="1893246" cy="184666"/>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vl1pPr>
          </a:lstStyle>
          <a:p>
            <a:pPr marL="171450" indent="-171450" algn="just">
              <a:buFont typeface="Arial" panose="020B0604020202020204" pitchFamily="34" charset="0"/>
              <a:buChar char="•"/>
              <a:tabLst>
                <a:tab pos="269875" algn="l"/>
              </a:tabLst>
            </a:pPr>
            <a:endParaRPr lang="es-CO" sz="1200" i="1" dirty="0">
              <a:solidFill>
                <a:prstClr val="black"/>
              </a:solidFill>
            </a:endParaRPr>
          </a:p>
        </p:txBody>
      </p:sp>
      <p:sp>
        <p:nvSpPr>
          <p:cNvPr id="23" name="Rectángulo 28"/>
          <p:cNvSpPr/>
          <p:nvPr userDrawn="1"/>
        </p:nvSpPr>
        <p:spPr>
          <a:xfrm>
            <a:off x="0" y="-15045"/>
            <a:ext cx="12193587" cy="107643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dirty="0">
              <a:latin typeface="Arial" panose="020B0604020202020204" pitchFamily="34" charset="0"/>
              <a:cs typeface="Arial" panose="020B0604020202020204" pitchFamily="34" charset="0"/>
            </a:endParaRP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6504109"/>
            <a:ext cx="875335" cy="228617"/>
          </a:xfrm>
          <a:prstGeom prst="rect">
            <a:avLst/>
          </a:prstGeom>
        </p:spPr>
      </p:pic>
    </p:spTree>
    <p:extLst>
      <p:ext uri="{BB962C8B-B14F-4D97-AF65-F5344CB8AC3E}">
        <p14:creationId xmlns:p14="http://schemas.microsoft.com/office/powerpoint/2010/main" val="199185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10" name="3 Marcador de número de diapositiva"/>
          <p:cNvSpPr>
            <a:spLocks noGrp="1"/>
          </p:cNvSpPr>
          <p:nvPr>
            <p:ph type="sldNum" sz="quarter" idx="12"/>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599706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solidFill>
                  <a:prstClr val="black"/>
                </a:solidFill>
              </a:rPr>
              <a:pPr>
                <a:defRPr/>
              </a:pPr>
              <a:t>‹Nº›</a:t>
            </a:fld>
            <a:endParaRPr lang="es-CO" dirty="0">
              <a:solidFill>
                <a:prstClr val="black"/>
              </a:solidFill>
            </a:endParaRPr>
          </a:p>
        </p:txBody>
      </p:sp>
    </p:spTree>
    <p:extLst>
      <p:ext uri="{BB962C8B-B14F-4D97-AF65-F5344CB8AC3E}">
        <p14:creationId xmlns:p14="http://schemas.microsoft.com/office/powerpoint/2010/main" val="27012040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sp>
        <p:nvSpPr>
          <p:cNvPr id="8" name="2 Marcador de contenido"/>
          <p:cNvSpPr>
            <a:spLocks noGrp="1"/>
          </p:cNvSpPr>
          <p:nvPr>
            <p:ph idx="1" hasCustomPrompt="1"/>
          </p:nvPr>
        </p:nvSpPr>
        <p:spPr>
          <a:xfrm>
            <a:off x="609600" y="1340768"/>
            <a:ext cx="10972800" cy="4785395"/>
          </a:xfrm>
        </p:spPr>
        <p:txBody>
          <a:bodyPr/>
          <a:lstStyle>
            <a:lvl1pPr>
              <a:buClr>
                <a:srgbClr val="990000"/>
              </a:buClr>
              <a:buSzPct val="115000"/>
              <a:defRPr sz="2400" baseline="0">
                <a:latin typeface="Arial" pitchFamily="34" charset="0"/>
                <a:cs typeface="Arial" pitchFamily="34" charset="0"/>
              </a:defRPr>
            </a:lvl1pPr>
          </a:lstStyle>
          <a:p>
            <a:r>
              <a:rPr lang="es-CO" dirty="0" smtClean="0"/>
              <a:t>Haga clic para agregar texto</a:t>
            </a:r>
            <a:endParaRPr lang="es-CO" dirty="0"/>
          </a:p>
        </p:txBody>
      </p:sp>
      <p:sp>
        <p:nvSpPr>
          <p:cNvPr id="5"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smtClean="0"/>
              <a:t>Haga clic para agregar título</a:t>
            </a:r>
            <a:endParaRPr lang="es-CO" dirty="0"/>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6904554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6"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995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endParaRPr lang="es-CO"/>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O"/>
          </a:p>
        </p:txBody>
      </p:sp>
      <p:sp>
        <p:nvSpPr>
          <p:cNvPr id="5"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128049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221002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a:defRPr/>
            </a:pPr>
            <a:endParaRPr lang="es-CO"/>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a:defRPr/>
            </a:pPr>
            <a:endParaRPr lang="es-CO"/>
          </a:p>
        </p:txBody>
      </p:sp>
      <p:sp>
        <p:nvSpPr>
          <p:cNvPr id="8"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674385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14 Imagen"/>
          <p:cNvPicPr>
            <a:picLocks noChangeAspect="1"/>
          </p:cNvPicPr>
          <p:nvPr/>
        </p:nvPicPr>
        <p:blipFill rotWithShape="1">
          <a:blip r:embed="rId37" cstate="print">
            <a:extLst>
              <a:ext uri="{28A0092B-C50C-407E-A947-70E740481C1C}">
                <a14:useLocalDpi xmlns:a14="http://schemas.microsoft.com/office/drawing/2010/main" val="0"/>
              </a:ext>
            </a:extLst>
          </a:blip>
          <a:srcRect l="3430" t="9951" r="3954" b="10534"/>
          <a:stretch/>
        </p:blipFill>
        <p:spPr>
          <a:xfrm>
            <a:off x="81985" y="154462"/>
            <a:ext cx="2152207" cy="449223"/>
          </a:xfrm>
          <a:prstGeom prst="rect">
            <a:avLst/>
          </a:prstGeom>
        </p:spPr>
      </p:pic>
      <p:sp>
        <p:nvSpPr>
          <p:cNvPr id="2" name="1 Marcador de título"/>
          <p:cNvSpPr>
            <a:spLocks noGrp="1"/>
          </p:cNvSpPr>
          <p:nvPr>
            <p:ph type="title"/>
          </p:nvPr>
        </p:nvSpPr>
        <p:spPr>
          <a:xfrm>
            <a:off x="4751851" y="0"/>
            <a:ext cx="7440149" cy="750714"/>
          </a:xfrm>
          <a:prstGeom prst="rect">
            <a:avLst/>
          </a:prstGeom>
        </p:spPr>
        <p:txBody>
          <a:bodyPr vert="horz" lIns="91440" tIns="45720" rIns="91440" bIns="45720" rtlCol="0" anchor="ctr">
            <a:normAutofit/>
          </a:bodyPr>
          <a:lstStyle/>
          <a:p>
            <a:r>
              <a:rPr lang="es-ES" dirty="0"/>
              <a:t>Haga clic para agregar título</a:t>
            </a:r>
            <a:endParaRPr lang="es-CO" dirty="0"/>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3" name="3 Marcador de número de diapositiva"/>
          <p:cNvSpPr>
            <a:spLocks noGrp="1"/>
          </p:cNvSpPr>
          <p:nvPr>
            <p:ph type="sldNum" sz="quarter" idx="4"/>
          </p:nvPr>
        </p:nvSpPr>
        <p:spPr>
          <a:xfrm>
            <a:off x="11334751" y="6520260"/>
            <a:ext cx="762000" cy="365125"/>
          </a:xfrm>
          <a:prstGeom prst="rect">
            <a:avLst/>
          </a:prstGeom>
        </p:spPr>
        <p:txBody>
          <a:bodyPr/>
          <a:lstStyle>
            <a:lvl1pPr algn="r">
              <a:defRPr sz="1000">
                <a:solidFill>
                  <a:schemeClr val="tx1"/>
                </a:solidFill>
              </a:defRPr>
            </a:lvl1pPr>
          </a:lstStyle>
          <a:p>
            <a:pPr>
              <a:defRPr/>
            </a:pPr>
            <a:fld id="{EBA59A33-2EC7-4BBB-8673-CEFB896C0BD7}" type="slidenum">
              <a:rPr lang="es-CO" smtClean="0"/>
              <a:pPr>
                <a:defRPr/>
              </a:pPr>
              <a:t>‹Nº›</a:t>
            </a:fld>
            <a:endParaRPr lang="es-CO" dirty="0"/>
          </a:p>
        </p:txBody>
      </p:sp>
      <p:pic>
        <p:nvPicPr>
          <p:cNvPr id="10" name="3 Imagen"/>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bwMode="auto">
          <a:xfrm>
            <a:off x="2735627" y="116632"/>
            <a:ext cx="1536171" cy="530872"/>
          </a:xfrm>
          <a:prstGeom prst="rect">
            <a:avLst/>
          </a:prstGeom>
          <a:noFill/>
          <a:ln w="9525">
            <a:noFill/>
            <a:miter lim="800000"/>
            <a:headEnd/>
            <a:tailEnd/>
          </a:ln>
        </p:spPr>
      </p:pic>
      <p:cxnSp>
        <p:nvCxnSpPr>
          <p:cNvPr id="9" name="8 Conector recto"/>
          <p:cNvCxnSpPr/>
          <p:nvPr/>
        </p:nvCxnSpPr>
        <p:spPr>
          <a:xfrm>
            <a:off x="335360" y="764704"/>
            <a:ext cx="11521280" cy="0"/>
          </a:xfrm>
          <a:prstGeom prst="line">
            <a:avLst/>
          </a:prstGeom>
          <a:ln w="25400">
            <a:gradFill>
              <a:gsLst>
                <a:gs pos="1000">
                  <a:schemeClr val="bg1"/>
                </a:gs>
                <a:gs pos="50000">
                  <a:srgbClr val="990000"/>
                </a:gs>
                <a:gs pos="100000">
                  <a:schemeClr val="bg1"/>
                </a:gs>
              </a:gsLst>
              <a:lin ang="21594000" scaled="0"/>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8 Conector recto"/>
          <p:cNvCxnSpPr/>
          <p:nvPr/>
        </p:nvCxnSpPr>
        <p:spPr>
          <a:xfrm>
            <a:off x="11521280" y="6453336"/>
            <a:ext cx="527381" cy="0"/>
          </a:xfrm>
          <a:prstGeom prst="line">
            <a:avLst/>
          </a:prstGeom>
          <a:ln w="3175">
            <a:solidFill>
              <a:schemeClr val="bg1">
                <a:lumMod val="65000"/>
              </a:schemeClr>
            </a:solidFill>
          </a:ln>
          <a:effectLst>
            <a:innerShdw blurRad="63500" dist="50800" dir="8100000">
              <a:prstClr val="black">
                <a:alpha val="50000"/>
              </a:prstClr>
            </a:innerShdw>
            <a:reflection blurRad="317500" stA="0" endPos="55000" dist="5842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4" name="8 Conector recto"/>
          <p:cNvCxnSpPr/>
          <p:nvPr/>
        </p:nvCxnSpPr>
        <p:spPr>
          <a:xfrm>
            <a:off x="11509697" y="6453337"/>
            <a:ext cx="0" cy="34805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40966"/>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060" r:id="rId16"/>
    <p:sldLayoutId id="2147484063" r:id="rId17"/>
    <p:sldLayoutId id="2147484234" r:id="rId18"/>
    <p:sldLayoutId id="2147484251" r:id="rId19"/>
    <p:sldLayoutId id="2147484269" r:id="rId20"/>
    <p:sldLayoutId id="2147484270" r:id="rId21"/>
    <p:sldLayoutId id="2147484271" r:id="rId22"/>
    <p:sldLayoutId id="2147484272" r:id="rId23"/>
    <p:sldLayoutId id="2147484238" r:id="rId24"/>
    <p:sldLayoutId id="2147484240" r:id="rId25"/>
    <p:sldLayoutId id="2147484243" r:id="rId26"/>
    <p:sldLayoutId id="2147484287" r:id="rId27"/>
    <p:sldLayoutId id="2147484288" r:id="rId28"/>
    <p:sldLayoutId id="2147484289" r:id="rId29"/>
    <p:sldLayoutId id="2147484290" r:id="rId30"/>
    <p:sldLayoutId id="2147484291" r:id="rId31"/>
    <p:sldLayoutId id="2147484292" r:id="rId32"/>
    <p:sldLayoutId id="2147484293" r:id="rId33"/>
    <p:sldLayoutId id="2147484255" r:id="rId34"/>
    <p:sldLayoutId id="2147484260" r:id="rId35"/>
  </p:sldLayoutIdLst>
  <p:hf sldNum="0" hdr="0" ftr="0" dt="0"/>
  <p:txStyles>
    <p:titleStyle>
      <a:lvl1pPr algn="r" defTabSz="914400" rtl="0" eaLnBrk="1" latinLnBrk="0" hangingPunct="1">
        <a:spcBef>
          <a:spcPct val="0"/>
        </a:spcBef>
        <a:buNone/>
        <a:defRPr sz="3200" b="1" kern="1200">
          <a:solidFill>
            <a:srgbClr val="990000"/>
          </a:solidFill>
          <a:effectLst>
            <a:outerShdw blurRad="38100" dist="38100" dir="2700000" algn="tl">
              <a:srgbClr val="000000">
                <a:alpha val="43137"/>
              </a:srgbClr>
            </a:outerShdw>
          </a:effectLst>
          <a:latin typeface="Arial Narrow" pitchFamily="34" charset="0"/>
          <a:ea typeface="+mj-ea"/>
          <a:cs typeface="+mj-cs"/>
        </a:defRPr>
      </a:lvl1pPr>
    </p:titleStyle>
    <p:bodyStyle>
      <a:lvl1pPr marL="0" indent="0" algn="l" defTabSz="914400" rtl="0" eaLnBrk="1" latinLnBrk="0" hangingPunct="1">
        <a:spcBef>
          <a:spcPct val="20000"/>
        </a:spcBef>
        <a:buClr>
          <a:srgbClr val="990000"/>
        </a:buClr>
        <a:buSzPct val="115000"/>
        <a:buFont typeface="Arial" pitchFamily="34" charset="0"/>
        <a:buNone/>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90000"/>
        </a:buClr>
        <a:buSzPct val="11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90000"/>
        </a:buClr>
        <a:buSzPct val="115000"/>
        <a:buFont typeface="Wingdings" pitchFamily="2" charset="2"/>
        <a:buChar char="ü"/>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90000"/>
        </a:buClr>
        <a:buSzPct val="115000"/>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A59A33-2EC7-4BBB-8673-CEFB896C0BD7}" type="slidenum">
              <a:rPr lang="es-CO" smtClean="0"/>
              <a:pPr>
                <a:defRPr/>
              </a:pPr>
              <a:t>‹Nº›</a:t>
            </a:fld>
            <a:endParaRPr lang="es-CO" dirty="0"/>
          </a:p>
        </p:txBody>
      </p:sp>
    </p:spTree>
    <p:extLst>
      <p:ext uri="{BB962C8B-B14F-4D97-AF65-F5344CB8AC3E}">
        <p14:creationId xmlns:p14="http://schemas.microsoft.com/office/powerpoint/2010/main" val="3561998832"/>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8" r:id="rId13"/>
    <p:sldLayoutId id="2147484310" r:id="rId14"/>
    <p:sldLayoutId id="2147484311" r:id="rId15"/>
    <p:sldLayoutId id="214748431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4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15.emf"/><Relationship Id="rId12" Type="http://schemas.openxmlformats.org/officeDocument/2006/relationships/image" Target="../media/image18.png"/><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460033" y="3212976"/>
            <a:ext cx="6648449" cy="830997"/>
          </a:xfrm>
          <a:prstGeom prst="rect">
            <a:avLst/>
          </a:prstGeom>
        </p:spPr>
        <p:txBody>
          <a:bodyPr wrap="square">
            <a:spAutoFit/>
          </a:bodyPr>
          <a:lstStyle/>
          <a:p>
            <a:pPr algn="ctr" fontAlgn="auto">
              <a:spcBef>
                <a:spcPts val="0"/>
              </a:spcBef>
              <a:spcAft>
                <a:spcPts val="0"/>
              </a:spcAft>
            </a:pPr>
            <a:r>
              <a:rPr lang="es-CO" altLang="es-CO" sz="2800" b="1" dirty="0">
                <a:solidFill>
                  <a:prstClr val="black"/>
                </a:solidFill>
                <a:effectLst>
                  <a:outerShdw blurRad="38100" dist="38100" dir="2700000" algn="tl">
                    <a:srgbClr val="000000">
                      <a:alpha val="43137"/>
                    </a:srgbClr>
                  </a:outerShdw>
                </a:effectLst>
              </a:rPr>
              <a:t>Oscar Gonzalo Martínez </a:t>
            </a:r>
            <a:r>
              <a:rPr lang="es-CO" altLang="es-CO" sz="2800" b="1" dirty="0" smtClean="0">
                <a:solidFill>
                  <a:prstClr val="black"/>
                </a:solidFill>
                <a:effectLst>
                  <a:outerShdw blurRad="38100" dist="38100" dir="2700000" algn="tl">
                    <a:srgbClr val="000000">
                      <a:alpha val="43137"/>
                    </a:srgbClr>
                  </a:outerShdw>
                </a:effectLst>
              </a:rPr>
              <a:t>Amaya</a:t>
            </a:r>
            <a:endParaRPr lang="x-none" altLang="es-CO" sz="2800" b="1" dirty="0">
              <a:solidFill>
                <a:prstClr val="black"/>
              </a:solidFill>
              <a:effectLst>
                <a:outerShdw blurRad="38100" dist="38100" dir="2700000" algn="tl">
                  <a:srgbClr val="000000">
                    <a:alpha val="43137"/>
                  </a:srgbClr>
                </a:outerShdw>
              </a:effectLst>
            </a:endParaRPr>
          </a:p>
          <a:p>
            <a:pPr algn="ctr" fontAlgn="auto">
              <a:spcBef>
                <a:spcPts val="0"/>
              </a:spcBef>
              <a:spcAft>
                <a:spcPts val="0"/>
              </a:spcAft>
            </a:pPr>
            <a:r>
              <a:rPr lang="es-CO" altLang="es-CO" sz="2000" b="1" dirty="0">
                <a:solidFill>
                  <a:prstClr val="black"/>
                </a:solidFill>
                <a:effectLst>
                  <a:outerShdw blurRad="38100" dist="38100" dir="2700000" algn="tl">
                    <a:srgbClr val="000000">
                      <a:alpha val="43137"/>
                    </a:srgbClr>
                  </a:outerShdw>
                </a:effectLst>
              </a:rPr>
              <a:t>Superintendente </a:t>
            </a:r>
            <a:r>
              <a:rPr lang="es-CO" altLang="es-CO" sz="2000" b="1" dirty="0" smtClean="0">
                <a:solidFill>
                  <a:prstClr val="black"/>
                </a:solidFill>
                <a:effectLst>
                  <a:outerShdw blurRad="38100" dist="38100" dir="2700000" algn="tl">
                    <a:srgbClr val="000000">
                      <a:alpha val="43137"/>
                    </a:srgbClr>
                  </a:outerShdw>
                </a:effectLst>
              </a:rPr>
              <a:t>Delegado </a:t>
            </a:r>
            <a:r>
              <a:rPr lang="es-CO" altLang="es-CO" sz="2000" b="1" dirty="0">
                <a:solidFill>
                  <a:prstClr val="black"/>
                </a:solidFill>
                <a:effectLst>
                  <a:outerShdw blurRad="38100" dist="38100" dir="2700000" algn="tl">
                    <a:srgbClr val="000000">
                      <a:alpha val="43137"/>
                    </a:srgbClr>
                  </a:outerShdw>
                </a:effectLst>
              </a:rPr>
              <a:t>para Seguros</a:t>
            </a:r>
          </a:p>
        </p:txBody>
      </p:sp>
      <p:sp>
        <p:nvSpPr>
          <p:cNvPr id="11" name="Título 10"/>
          <p:cNvSpPr>
            <a:spLocks noGrp="1"/>
          </p:cNvSpPr>
          <p:nvPr>
            <p:ph type="ctrTitle"/>
          </p:nvPr>
        </p:nvSpPr>
        <p:spPr>
          <a:xfrm>
            <a:off x="5351834" y="825816"/>
            <a:ext cx="6864846" cy="1667080"/>
          </a:xfrm>
        </p:spPr>
        <p:txBody>
          <a:bodyPr/>
          <a:lstStyle/>
          <a:p>
            <a:r>
              <a:rPr lang="es-CO" sz="3200" dirty="0" smtClean="0">
                <a:solidFill>
                  <a:srgbClr val="990000"/>
                </a:solidFill>
              </a:rPr>
              <a:t>Comentarios sobre la inclusión </a:t>
            </a:r>
            <a:r>
              <a:rPr lang="es-CO" sz="3200" dirty="0">
                <a:solidFill>
                  <a:srgbClr val="990000"/>
                </a:solidFill>
              </a:rPr>
              <a:t>financiera en seguros, </a:t>
            </a:r>
            <a:r>
              <a:rPr lang="es-CO" sz="3200" dirty="0" smtClean="0">
                <a:solidFill>
                  <a:srgbClr val="990000"/>
                </a:solidFill>
              </a:rPr>
              <a:t/>
            </a:r>
            <a:br>
              <a:rPr lang="es-CO" sz="3200" dirty="0" smtClean="0">
                <a:solidFill>
                  <a:srgbClr val="990000"/>
                </a:solidFill>
              </a:rPr>
            </a:br>
            <a:r>
              <a:rPr lang="es-CO" sz="3200" dirty="0" smtClean="0">
                <a:solidFill>
                  <a:srgbClr val="990000"/>
                </a:solidFill>
              </a:rPr>
              <a:t>el caso colombiano</a:t>
            </a:r>
            <a:endParaRPr lang="es-CO" sz="3200" dirty="0">
              <a:solidFill>
                <a:srgbClr val="990000"/>
              </a:solidFill>
            </a:endParaRPr>
          </a:p>
        </p:txBody>
      </p:sp>
      <p:sp>
        <p:nvSpPr>
          <p:cNvPr id="13" name="Rectángulo 12"/>
          <p:cNvSpPr/>
          <p:nvPr/>
        </p:nvSpPr>
        <p:spPr>
          <a:xfrm>
            <a:off x="5460033" y="5267590"/>
            <a:ext cx="6648448" cy="769441"/>
          </a:xfrm>
          <a:prstGeom prst="rect">
            <a:avLst/>
          </a:prstGeom>
        </p:spPr>
        <p:txBody>
          <a:bodyPr wrap="square">
            <a:spAutoFit/>
          </a:bodyPr>
          <a:lstStyle/>
          <a:p>
            <a:pPr algn="ctr" fontAlgn="auto">
              <a:spcBef>
                <a:spcPts val="0"/>
              </a:spcBef>
              <a:spcAft>
                <a:spcPts val="0"/>
              </a:spcAft>
            </a:pPr>
            <a:r>
              <a:rPr lang="es-CO" altLang="es-CO" sz="2400" b="1" dirty="0">
                <a:solidFill>
                  <a:prstClr val="black"/>
                </a:solidFill>
                <a:effectLst>
                  <a:outerShdw blurRad="38100" dist="38100" dir="2700000" algn="tl">
                    <a:srgbClr val="000000">
                      <a:alpha val="43137"/>
                    </a:srgbClr>
                  </a:outerShdw>
                </a:effectLst>
              </a:rPr>
              <a:t>ASSAL</a:t>
            </a:r>
          </a:p>
          <a:p>
            <a:pPr algn="ctr" fontAlgn="auto">
              <a:spcBef>
                <a:spcPts val="0"/>
              </a:spcBef>
              <a:spcAft>
                <a:spcPts val="0"/>
              </a:spcAft>
            </a:pPr>
            <a:r>
              <a:rPr lang="es-CO" altLang="es-CO" sz="2000" dirty="0" smtClean="0">
                <a:solidFill>
                  <a:prstClr val="black"/>
                </a:solidFill>
              </a:rPr>
              <a:t>10 de abril de 2018</a:t>
            </a:r>
            <a:endParaRPr lang="es-CO" altLang="es-CO" sz="2000" dirty="0">
              <a:solidFill>
                <a:prstClr val="black"/>
              </a:solidFill>
            </a:endParaRPr>
          </a:p>
        </p:txBody>
      </p:sp>
    </p:spTree>
    <p:extLst>
      <p:ext uri="{BB962C8B-B14F-4D97-AF65-F5344CB8AC3E}">
        <p14:creationId xmlns:p14="http://schemas.microsoft.com/office/powerpoint/2010/main" val="151244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Agenda</a:t>
            </a:r>
            <a:endParaRPr lang="es-CO" sz="3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53B15815-4F89-40AF-B408-661870C75AA9}"/>
              </a:ext>
            </a:extLst>
          </p:cNvPr>
          <p:cNvSpPr txBox="1"/>
          <p:nvPr/>
        </p:nvSpPr>
        <p:spPr>
          <a:xfrm>
            <a:off x="1208494" y="1765130"/>
            <a:ext cx="9289032" cy="3416320"/>
          </a:xfrm>
          <a:prstGeom prst="rect">
            <a:avLst/>
          </a:prstGeom>
          <a:noFill/>
        </p:spPr>
        <p:txBody>
          <a:bodyPr wrap="square" rtlCol="0">
            <a:spAutoFit/>
          </a:bodyPr>
          <a:lstStyle/>
          <a:p>
            <a:pPr marL="342900" indent="-342900">
              <a:buAutoNum type="arabicPeriod"/>
            </a:pPr>
            <a:r>
              <a:rPr lang="es-MX" sz="3600" dirty="0" smtClean="0">
                <a:solidFill>
                  <a:schemeClr val="bg1">
                    <a:lumMod val="85000"/>
                  </a:schemeClr>
                </a:solidFill>
              </a:rPr>
              <a:t> Visión </a:t>
            </a:r>
            <a:r>
              <a:rPr lang="es-MX" sz="3600" dirty="0">
                <a:solidFill>
                  <a:schemeClr val="bg1">
                    <a:lumMod val="85000"/>
                  </a:schemeClr>
                </a:solidFill>
              </a:rPr>
              <a:t>del mercado asegurador</a:t>
            </a:r>
            <a:r>
              <a:rPr lang="es-MX" sz="3600" dirty="0" smtClean="0">
                <a:solidFill>
                  <a:schemeClr val="bg1">
                    <a:lumMod val="85000"/>
                  </a:schemeClr>
                </a:solidFill>
              </a:rPr>
              <a:t>.</a:t>
            </a:r>
          </a:p>
          <a:p>
            <a:pPr marL="342900" indent="-342900">
              <a:buAutoNum type="arabicPeriod"/>
            </a:pPr>
            <a:endParaRPr lang="es-MX" sz="1200" dirty="0" smtClean="0">
              <a:solidFill>
                <a:schemeClr val="bg1">
                  <a:lumMod val="85000"/>
                </a:schemeClr>
              </a:solidFill>
            </a:endParaRPr>
          </a:p>
          <a:p>
            <a:pPr marL="342900" indent="-342900">
              <a:buAutoNum type="arabicPeriod"/>
            </a:pPr>
            <a:r>
              <a:rPr lang="es-MX" sz="3600" dirty="0" smtClean="0">
                <a:solidFill>
                  <a:schemeClr val="bg1">
                    <a:lumMod val="85000"/>
                  </a:schemeClr>
                </a:solidFill>
              </a:rPr>
              <a:t> Demanda </a:t>
            </a:r>
            <a:r>
              <a:rPr lang="es-MX" sz="3600" dirty="0">
                <a:solidFill>
                  <a:schemeClr val="bg1">
                    <a:lumMod val="85000"/>
                  </a:schemeClr>
                </a:solidFill>
              </a:rPr>
              <a:t>e indicadores de seguros</a:t>
            </a:r>
            <a:r>
              <a:rPr lang="es-MX" sz="3600" dirty="0" smtClean="0">
                <a:solidFill>
                  <a:schemeClr val="bg1">
                    <a:lumMod val="85000"/>
                  </a:schemeClr>
                </a:solidFill>
              </a:rPr>
              <a:t>.</a:t>
            </a:r>
          </a:p>
          <a:p>
            <a:pPr marL="342900" indent="-342900">
              <a:buAutoNum type="arabicPeriod"/>
            </a:pPr>
            <a:endParaRPr lang="es-MX" sz="1200" dirty="0" smtClean="0"/>
          </a:p>
          <a:p>
            <a:pPr marL="342900" indent="-342900">
              <a:buFontTx/>
              <a:buAutoNum type="arabicPeriod"/>
            </a:pPr>
            <a:r>
              <a:rPr lang="es-MX" sz="3600" dirty="0" smtClean="0"/>
              <a:t> Inclusión </a:t>
            </a:r>
            <a:r>
              <a:rPr lang="es-MX" sz="3600" dirty="0"/>
              <a:t>en </a:t>
            </a:r>
            <a:r>
              <a:rPr lang="es-MX" sz="3600" dirty="0" smtClean="0"/>
              <a:t>Seguros.</a:t>
            </a:r>
            <a:endParaRPr lang="es-MX" sz="3600" dirty="0"/>
          </a:p>
          <a:p>
            <a:pPr marL="342900" indent="-342900">
              <a:buFontTx/>
              <a:buAutoNum type="arabicPeriod"/>
            </a:pPr>
            <a:endParaRPr lang="es-MX" sz="1200" dirty="0">
              <a:solidFill>
                <a:schemeClr val="bg1">
                  <a:lumMod val="85000"/>
                </a:schemeClr>
              </a:solidFill>
            </a:endParaRPr>
          </a:p>
          <a:p>
            <a:pPr marL="342900" indent="-342900">
              <a:buFontTx/>
              <a:buAutoNum type="arabicPeriod"/>
            </a:pPr>
            <a:r>
              <a:rPr lang="es-MX" sz="3600" dirty="0" smtClean="0">
                <a:solidFill>
                  <a:schemeClr val="bg1">
                    <a:lumMod val="85000"/>
                  </a:schemeClr>
                </a:solidFill>
              </a:rPr>
              <a:t>Conclusiones</a:t>
            </a:r>
            <a:r>
              <a:rPr lang="es-MX" sz="3600" dirty="0">
                <a:solidFill>
                  <a:schemeClr val="bg1">
                    <a:lumMod val="85000"/>
                  </a:schemeClr>
                </a:solidFill>
              </a:rPr>
              <a:t>.</a:t>
            </a:r>
          </a:p>
          <a:p>
            <a:endParaRPr lang="es-MX" sz="3600" dirty="0">
              <a:solidFill>
                <a:schemeClr val="bg1">
                  <a:lumMod val="85000"/>
                </a:schemeClr>
              </a:solidFill>
            </a:endParaRPr>
          </a:p>
        </p:txBody>
      </p:sp>
    </p:spTree>
    <p:extLst>
      <p:ext uri="{BB962C8B-B14F-4D97-AF65-F5344CB8AC3E}">
        <p14:creationId xmlns:p14="http://schemas.microsoft.com/office/powerpoint/2010/main" val="386842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11894452"/>
              </p:ext>
            </p:extLst>
          </p:nvPr>
        </p:nvGraphicFramePr>
        <p:xfrm>
          <a:off x="480588" y="1060941"/>
          <a:ext cx="11017224" cy="488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92412" y="1556792"/>
            <a:ext cx="432048" cy="553998"/>
          </a:xfrm>
          <a:prstGeom prst="rect">
            <a:avLst/>
          </a:prstGeom>
          <a:noFill/>
        </p:spPr>
        <p:txBody>
          <a:bodyPr wrap="square" rtlCol="0">
            <a:spAutoFit/>
          </a:bodyPr>
          <a:lstStyle/>
          <a:p>
            <a:r>
              <a:rPr lang="es-CO" sz="3000" b="1" dirty="0">
                <a:solidFill>
                  <a:schemeClr val="bg1"/>
                </a:solidFill>
                <a:effectLst>
                  <a:outerShdw blurRad="38100" dist="38100" dir="2700000" algn="tl">
                    <a:srgbClr val="000000">
                      <a:alpha val="43137"/>
                    </a:srgbClr>
                  </a:outerShdw>
                </a:effectLst>
              </a:rPr>
              <a:t>1</a:t>
            </a:r>
            <a:endParaRPr lang="es-ES" sz="3000" b="1" dirty="0">
              <a:solidFill>
                <a:schemeClr val="bg1"/>
              </a:solidFill>
              <a:effectLst>
                <a:outerShdw blurRad="38100" dist="38100" dir="2700000" algn="tl">
                  <a:srgbClr val="000000">
                    <a:alpha val="43137"/>
                  </a:srgbClr>
                </a:outerShdw>
              </a:effectLst>
            </a:endParaRPr>
          </a:p>
        </p:txBody>
      </p:sp>
      <p:sp>
        <p:nvSpPr>
          <p:cNvPr id="19" name="18 CuadroTexto"/>
          <p:cNvSpPr txBox="1"/>
          <p:nvPr/>
        </p:nvSpPr>
        <p:spPr>
          <a:xfrm>
            <a:off x="1224460" y="2671171"/>
            <a:ext cx="432048" cy="553998"/>
          </a:xfrm>
          <a:prstGeom prst="rect">
            <a:avLst/>
          </a:prstGeom>
          <a:noFill/>
        </p:spPr>
        <p:txBody>
          <a:bodyPr wrap="square" rtlCol="0">
            <a:spAutoFit/>
          </a:bodyPr>
          <a:lstStyle/>
          <a:p>
            <a:r>
              <a:rPr lang="es-CO" sz="3000" b="1" dirty="0">
                <a:solidFill>
                  <a:schemeClr val="bg1"/>
                </a:solidFill>
                <a:effectLst>
                  <a:outerShdw blurRad="38100" dist="38100" dir="2700000" algn="tl">
                    <a:srgbClr val="000000">
                      <a:alpha val="43137"/>
                    </a:srgbClr>
                  </a:outerShdw>
                </a:effectLst>
              </a:rPr>
              <a:t>2</a:t>
            </a:r>
            <a:endParaRPr lang="es-ES" sz="3000" b="1" dirty="0">
              <a:solidFill>
                <a:schemeClr val="bg1"/>
              </a:solidFill>
              <a:effectLst>
                <a:outerShdw blurRad="38100" dist="38100" dir="2700000" algn="tl">
                  <a:srgbClr val="000000">
                    <a:alpha val="43137"/>
                  </a:srgbClr>
                </a:outerShdw>
              </a:effectLst>
            </a:endParaRPr>
          </a:p>
        </p:txBody>
      </p:sp>
      <p:sp>
        <p:nvSpPr>
          <p:cNvPr id="20" name="19 CuadroTexto"/>
          <p:cNvSpPr txBox="1"/>
          <p:nvPr/>
        </p:nvSpPr>
        <p:spPr>
          <a:xfrm>
            <a:off x="1237035" y="3796232"/>
            <a:ext cx="432048" cy="553998"/>
          </a:xfrm>
          <a:prstGeom prst="rect">
            <a:avLst/>
          </a:prstGeom>
          <a:noFill/>
        </p:spPr>
        <p:txBody>
          <a:bodyPr wrap="square" rtlCol="0">
            <a:spAutoFit/>
          </a:bodyPr>
          <a:lstStyle/>
          <a:p>
            <a:r>
              <a:rPr lang="es-CO" sz="3000" b="1" dirty="0">
                <a:solidFill>
                  <a:schemeClr val="bg1"/>
                </a:solidFill>
                <a:effectLst>
                  <a:outerShdw blurRad="38100" dist="38100" dir="2700000" algn="tl">
                    <a:srgbClr val="000000">
                      <a:alpha val="43137"/>
                    </a:srgbClr>
                  </a:outerShdw>
                </a:effectLst>
              </a:rPr>
              <a:t>3</a:t>
            </a:r>
            <a:endParaRPr lang="es-ES" sz="3000" b="1" dirty="0">
              <a:solidFill>
                <a:schemeClr val="bg1"/>
              </a:solidFill>
              <a:effectLst>
                <a:outerShdw blurRad="38100" dist="38100" dir="2700000" algn="tl">
                  <a:srgbClr val="000000">
                    <a:alpha val="43137"/>
                  </a:srgbClr>
                </a:outerShdw>
              </a:effectLst>
            </a:endParaRPr>
          </a:p>
        </p:txBody>
      </p:sp>
      <p:sp>
        <p:nvSpPr>
          <p:cNvPr id="23" name="22 CuadroTexto"/>
          <p:cNvSpPr txBox="1"/>
          <p:nvPr/>
        </p:nvSpPr>
        <p:spPr>
          <a:xfrm>
            <a:off x="767408" y="4953361"/>
            <a:ext cx="432048" cy="553998"/>
          </a:xfrm>
          <a:prstGeom prst="rect">
            <a:avLst/>
          </a:prstGeom>
          <a:noFill/>
        </p:spPr>
        <p:txBody>
          <a:bodyPr wrap="square" rtlCol="0">
            <a:spAutoFit/>
          </a:bodyPr>
          <a:lstStyle/>
          <a:p>
            <a:r>
              <a:rPr lang="es-CO" sz="3000" b="1" dirty="0">
                <a:solidFill>
                  <a:schemeClr val="bg1"/>
                </a:solidFill>
                <a:effectLst>
                  <a:outerShdw blurRad="38100" dist="38100" dir="2700000" algn="tl">
                    <a:srgbClr val="000000">
                      <a:alpha val="43137"/>
                    </a:srgbClr>
                  </a:outerShdw>
                </a:effectLst>
              </a:rPr>
              <a:t>4</a:t>
            </a:r>
            <a:endParaRPr lang="es-ES" sz="3000" b="1" dirty="0">
              <a:solidFill>
                <a:schemeClr val="bg1"/>
              </a:solidFill>
              <a:effectLst>
                <a:outerShdw blurRad="38100" dist="38100" dir="2700000" algn="tl">
                  <a:srgbClr val="000000">
                    <a:alpha val="43137"/>
                  </a:srgbClr>
                </a:outerShdw>
              </a:effectLst>
            </a:endParaRPr>
          </a:p>
        </p:txBody>
      </p:sp>
      <p:sp>
        <p:nvSpPr>
          <p:cNvPr id="12" name="1 CuadroTexto"/>
          <p:cNvSpPr txBox="1"/>
          <p:nvPr/>
        </p:nvSpPr>
        <p:spPr>
          <a:xfrm>
            <a:off x="804205" y="6067740"/>
            <a:ext cx="10260347" cy="369332"/>
          </a:xfrm>
          <a:prstGeom prst="rect">
            <a:avLst/>
          </a:prstGeom>
          <a:noFill/>
        </p:spPr>
        <p:txBody>
          <a:bodyPr wrap="square" rtlCol="0">
            <a:spAutoFit/>
          </a:bodyPr>
          <a:lstStyle/>
          <a:p>
            <a:pPr algn="ctr"/>
            <a:r>
              <a:rPr lang="es-CO" b="1" dirty="0"/>
              <a:t>Y lo más importante deben propender por mejorar la calidad de vida de quienes los toman</a:t>
            </a:r>
            <a:endParaRPr lang="es-ES" b="1" dirty="0"/>
          </a:p>
        </p:txBody>
      </p:sp>
      <p:sp>
        <p:nvSpPr>
          <p:cNvPr id="11" name="Rectángulo 10"/>
          <p:cNvSpPr/>
          <p:nvPr/>
        </p:nvSpPr>
        <p:spPr>
          <a:xfrm>
            <a:off x="1587" y="-11188"/>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Características de un Seguro </a:t>
            </a:r>
            <a:r>
              <a:rPr lang="es-CO" sz="3200" b="1" dirty="0">
                <a:solidFill>
                  <a:schemeClr val="bg1"/>
                </a:solidFill>
                <a:latin typeface="Arial" panose="020B0604020202020204" pitchFamily="34" charset="0"/>
                <a:cs typeface="Arial" panose="020B0604020202020204" pitchFamily="34" charset="0"/>
              </a:rPr>
              <a:t>I</a:t>
            </a:r>
            <a:r>
              <a:rPr lang="es-CO" sz="3200" b="1" dirty="0" smtClean="0">
                <a:solidFill>
                  <a:schemeClr val="bg1"/>
                </a:solidFill>
                <a:latin typeface="Arial" panose="020B0604020202020204" pitchFamily="34" charset="0"/>
                <a:cs typeface="Arial" panose="020B0604020202020204" pitchFamily="34" charset="0"/>
              </a:rPr>
              <a:t>nclusivo</a:t>
            </a:r>
            <a:endParaRPr lang="es-CO"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986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a 27"/>
          <p:cNvGraphicFramePr/>
          <p:nvPr>
            <p:extLst>
              <p:ext uri="{D42A27DB-BD31-4B8C-83A1-F6EECF244321}">
                <p14:modId xmlns:p14="http://schemas.microsoft.com/office/powerpoint/2010/main" val="3814730522"/>
              </p:ext>
            </p:extLst>
          </p:nvPr>
        </p:nvGraphicFramePr>
        <p:xfrm>
          <a:off x="-810528" y="2762306"/>
          <a:ext cx="5322352" cy="396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Seguros Inclusivos</a:t>
            </a:r>
            <a:endParaRPr lang="es-CO" sz="3000" b="1" dirty="0">
              <a:latin typeface="Arial" panose="020B0604020202020204" pitchFamily="34" charset="0"/>
              <a:cs typeface="Arial" panose="020B0604020202020204" pitchFamily="34" charset="0"/>
            </a:endParaRPr>
          </a:p>
        </p:txBody>
      </p:sp>
      <p:sp>
        <p:nvSpPr>
          <p:cNvPr id="16" name="CuadroTexto 15"/>
          <p:cNvSpPr txBox="1"/>
          <p:nvPr/>
        </p:nvSpPr>
        <p:spPr>
          <a:xfrm>
            <a:off x="1093664" y="963861"/>
            <a:ext cx="1728192" cy="369332"/>
          </a:xfrm>
          <a:prstGeom prst="rect">
            <a:avLst/>
          </a:prstGeom>
          <a:noFill/>
        </p:spPr>
        <p:txBody>
          <a:bodyPr wrap="square" rtlCol="0">
            <a:spAutoFit/>
          </a:bodyPr>
          <a:lstStyle/>
          <a:p>
            <a:pPr algn="ctr"/>
            <a:r>
              <a:rPr lang="es-CO" dirty="0" smtClean="0"/>
              <a:t>SEGUROS</a:t>
            </a:r>
            <a:endParaRPr lang="es-CO" dirty="0"/>
          </a:p>
        </p:txBody>
      </p:sp>
      <p:pic>
        <p:nvPicPr>
          <p:cNvPr id="5" name="Imagen 4"/>
          <p:cNvPicPr>
            <a:picLocks noChangeAspect="1"/>
          </p:cNvPicPr>
          <p:nvPr/>
        </p:nvPicPr>
        <p:blipFill>
          <a:blip r:embed="rId7"/>
          <a:stretch>
            <a:fillRect/>
          </a:stretch>
        </p:blipFill>
        <p:spPr>
          <a:xfrm>
            <a:off x="248900" y="1333193"/>
            <a:ext cx="3417720" cy="1365979"/>
          </a:xfrm>
          <a:prstGeom prst="ellipse">
            <a:avLst/>
          </a:prstGeom>
          <a:ln>
            <a:noFill/>
          </a:ln>
          <a:effectLst>
            <a:softEdge rad="112500"/>
          </a:effectLst>
        </p:spPr>
      </p:pic>
      <p:sp>
        <p:nvSpPr>
          <p:cNvPr id="25" name="CuadroTexto 24"/>
          <p:cNvSpPr txBox="1"/>
          <p:nvPr/>
        </p:nvSpPr>
        <p:spPr>
          <a:xfrm>
            <a:off x="4000700" y="890358"/>
            <a:ext cx="799995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b="1" dirty="0" smtClean="0">
                <a:latin typeface="Arial" panose="020B0604020202020204" pitchFamily="34" charset="0"/>
                <a:cs typeface="Arial" panose="020B0604020202020204" pitchFamily="34" charset="0"/>
              </a:rPr>
              <a:t>Seguros Inclusivos</a:t>
            </a:r>
            <a:r>
              <a:rPr lang="es-CO" dirty="0" smtClean="0">
                <a:latin typeface="Arial" panose="020B0604020202020204" pitchFamily="34" charset="0"/>
                <a:cs typeface="Arial" panose="020B0604020202020204" pitchFamily="34" charset="0"/>
              </a:rPr>
              <a:t>: diseñados para atender necesidades de poblaciones que tradicionalmente no han sido objeto de aseguramiento.</a:t>
            </a:r>
          </a:p>
          <a:p>
            <a:pPr algn="just"/>
            <a:r>
              <a:rPr lang="es-CO" dirty="0" smtClean="0">
                <a:latin typeface="Arial" panose="020B0604020202020204" pitchFamily="34" charset="0"/>
                <a:cs typeface="Arial" panose="020B0604020202020204" pitchFamily="34" charset="0"/>
              </a:rPr>
              <a:t>El gran reto consiste en:</a:t>
            </a: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Cómo llegar a la población más alejada.</a:t>
            </a:r>
          </a:p>
          <a:p>
            <a:pPr marL="285750"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Incluir a la población con menos </a:t>
            </a:r>
            <a:r>
              <a:rPr lang="es-CO" dirty="0" smtClean="0">
                <a:latin typeface="Arial" panose="020B0604020202020204" pitchFamily="34" charset="0"/>
                <a:cs typeface="Arial" panose="020B0604020202020204" pitchFamily="34" charset="0"/>
              </a:rPr>
              <a:t>recursos o aquella sin seguros vigentes</a:t>
            </a:r>
            <a:endParaRPr lang="es-CO"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Diseñar productos que se puedan comercializar fácilmente.</a:t>
            </a:r>
          </a:p>
        </p:txBody>
      </p:sp>
      <p:sp>
        <p:nvSpPr>
          <p:cNvPr id="33" name="Rectángulo 32"/>
          <p:cNvSpPr/>
          <p:nvPr/>
        </p:nvSpPr>
        <p:spPr>
          <a:xfrm>
            <a:off x="4521134" y="2762305"/>
            <a:ext cx="408946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82563" indent="-182563" algn="just">
              <a:buClr>
                <a:srgbClr val="990000"/>
              </a:buClr>
              <a:buSzPct val="115000"/>
              <a:buFont typeface="Arial" panose="020B0604020202020204" pitchFamily="34" charset="0"/>
              <a:buChar char="•"/>
            </a:pPr>
            <a:r>
              <a:rPr lang="es-ES" sz="1600" b="1" dirty="0">
                <a:latin typeface="Arial" panose="020B0604020202020204" pitchFamily="34" charset="0"/>
                <a:cs typeface="Arial" panose="020B0604020202020204" pitchFamily="34" charset="0"/>
              </a:rPr>
              <a:t>Seguros Masivos: </a:t>
            </a:r>
            <a:r>
              <a:rPr lang="es-ES" sz="1600" dirty="0">
                <a:latin typeface="Arial" panose="020B0604020202020204" pitchFamily="34" charset="0"/>
                <a:cs typeface="Arial" panose="020B0604020202020204" pitchFamily="34" charset="0"/>
              </a:rPr>
              <a:t>Están diseñados para ser comercializados a través de </a:t>
            </a:r>
            <a:r>
              <a:rPr lang="es-ES" sz="1600" b="1" i="1" dirty="0">
                <a:latin typeface="Arial" panose="020B0604020202020204" pitchFamily="34" charset="0"/>
                <a:cs typeface="Arial" panose="020B0604020202020204" pitchFamily="34" charset="0"/>
              </a:rPr>
              <a:t>canales alternativos </a:t>
            </a:r>
            <a:r>
              <a:rPr lang="es-ES" sz="1600" dirty="0">
                <a:latin typeface="Arial" panose="020B0604020202020204" pitchFamily="34" charset="0"/>
                <a:cs typeface="Arial" panose="020B0604020202020204" pitchFamily="34" charset="0"/>
              </a:rPr>
              <a:t>de distribución.</a:t>
            </a:r>
            <a:endParaRPr lang="es-CO" sz="1600" dirty="0">
              <a:latin typeface="Arial" panose="020B0604020202020204" pitchFamily="34" charset="0"/>
              <a:cs typeface="Arial" panose="020B0604020202020204" pitchFamily="34" charset="0"/>
            </a:endParaRPr>
          </a:p>
        </p:txBody>
      </p:sp>
      <p:sp>
        <p:nvSpPr>
          <p:cNvPr id="34" name="Rectángulo 33"/>
          <p:cNvSpPr/>
          <p:nvPr/>
        </p:nvSpPr>
        <p:spPr>
          <a:xfrm>
            <a:off x="4511824" y="3734784"/>
            <a:ext cx="410445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82563" indent="-182563" algn="just">
              <a:buClr>
                <a:srgbClr val="990000"/>
              </a:buClr>
              <a:buSzPct val="115000"/>
              <a:buFont typeface="Arial" panose="020B0604020202020204" pitchFamily="34" charset="0"/>
              <a:buChar char="•"/>
            </a:pPr>
            <a:r>
              <a:rPr lang="es-ES" sz="1600" b="1" dirty="0">
                <a:latin typeface="Arial" panose="020B0604020202020204" pitchFamily="34" charset="0"/>
                <a:cs typeface="Arial" panose="020B0604020202020204" pitchFamily="34" charset="0"/>
              </a:rPr>
              <a:t>Micro-Seguros: </a:t>
            </a:r>
            <a:r>
              <a:rPr lang="es-ES" sz="1600" dirty="0">
                <a:latin typeface="Arial" panose="020B0604020202020204" pitchFamily="34" charset="0"/>
                <a:cs typeface="Arial" panose="020B0604020202020204" pitchFamily="34" charset="0"/>
              </a:rPr>
              <a:t>Están diseñados para atender las necesidades de aseguramiento de la población de </a:t>
            </a:r>
            <a:r>
              <a:rPr lang="es-ES" sz="1600" b="1" i="1" dirty="0">
                <a:latin typeface="Arial" panose="020B0604020202020204" pitchFamily="34" charset="0"/>
                <a:cs typeface="Arial" panose="020B0604020202020204" pitchFamily="34" charset="0"/>
              </a:rPr>
              <a:t>menores </a:t>
            </a:r>
            <a:r>
              <a:rPr lang="es-ES" sz="1600" b="1" i="1" dirty="0" smtClean="0">
                <a:latin typeface="Arial" panose="020B0604020202020204" pitchFamily="34" charset="0"/>
                <a:cs typeface="Arial" panose="020B0604020202020204" pitchFamily="34" charset="0"/>
              </a:rPr>
              <a:t>recursos.</a:t>
            </a:r>
            <a:endParaRPr lang="es-CO" sz="1600" b="1" i="1" dirty="0">
              <a:latin typeface="Arial" panose="020B0604020202020204" pitchFamily="34" charset="0"/>
              <a:cs typeface="Arial" panose="020B0604020202020204" pitchFamily="34" charset="0"/>
            </a:endParaRPr>
          </a:p>
        </p:txBody>
      </p:sp>
      <p:sp>
        <p:nvSpPr>
          <p:cNvPr id="35" name="5 Rectángulo"/>
          <p:cNvSpPr/>
          <p:nvPr/>
        </p:nvSpPr>
        <p:spPr>
          <a:xfrm>
            <a:off x="4387556" y="5229200"/>
            <a:ext cx="7757116" cy="1569660"/>
          </a:xfrm>
          <a:prstGeom prst="rect">
            <a:avLst/>
          </a:prstGeom>
        </p:spPr>
        <p:txBody>
          <a:bodyPr wrap="square">
            <a:spAutoFit/>
          </a:bodyPr>
          <a:lstStyle/>
          <a:p>
            <a:pPr marL="285750" indent="-285750" algn="just">
              <a:buFont typeface="Arial" panose="020B0604020202020204" pitchFamily="34" charset="0"/>
              <a:buChar char="•"/>
            </a:pPr>
            <a:r>
              <a:rPr lang="es-CO" sz="1600" dirty="0"/>
              <a:t>No hay un marco normativo específico para promover seguros inclusivos o </a:t>
            </a:r>
            <a:r>
              <a:rPr lang="es-CO" sz="1600" dirty="0" err="1" smtClean="0"/>
              <a:t>microseguros</a:t>
            </a:r>
            <a:r>
              <a:rPr lang="es-CO" sz="1600" dirty="0" smtClean="0"/>
              <a:t>, pero si para comercializar seguros masivamente.</a:t>
            </a:r>
          </a:p>
          <a:p>
            <a:pPr marL="285750" indent="-285750" algn="just">
              <a:buFont typeface="Arial" panose="020B0604020202020204" pitchFamily="34" charset="0"/>
              <a:buChar char="•"/>
            </a:pPr>
            <a:r>
              <a:rPr lang="es-CO" sz="1600" dirty="0" smtClean="0"/>
              <a:t>Marco regulatorio actual facilita el desarrollo de nuevos productos dirigidos a poblaciones de bajos ingresos (no se requiere de aprobación previa de productos), pero no lo promueve por lo que actualmente hay pocos productos diseñados exclusivamente para este segmento de la población</a:t>
            </a:r>
            <a:endParaRPr lang="es-CO" sz="1600" dirty="0"/>
          </a:p>
        </p:txBody>
      </p:sp>
      <p:sp>
        <p:nvSpPr>
          <p:cNvPr id="36" name="6 Rectángulo"/>
          <p:cNvSpPr/>
          <p:nvPr/>
        </p:nvSpPr>
        <p:spPr>
          <a:xfrm>
            <a:off x="4511824" y="4893674"/>
            <a:ext cx="2185214" cy="369332"/>
          </a:xfrm>
          <a:prstGeom prst="rect">
            <a:avLst/>
          </a:prstGeom>
        </p:spPr>
        <p:txBody>
          <a:bodyPr wrap="none">
            <a:spAutoFit/>
          </a:bodyPr>
          <a:lstStyle/>
          <a:p>
            <a:r>
              <a:rPr lang="es-CO" b="1" dirty="0" smtClean="0"/>
              <a:t>Caso colombiano:</a:t>
            </a:r>
            <a:endParaRPr lang="es-CO" b="1" dirty="0"/>
          </a:p>
        </p:txBody>
      </p:sp>
      <p:sp>
        <p:nvSpPr>
          <p:cNvPr id="6" name="CuadroTexto 5"/>
          <p:cNvSpPr txBox="1"/>
          <p:nvPr/>
        </p:nvSpPr>
        <p:spPr>
          <a:xfrm>
            <a:off x="9267941" y="2840761"/>
            <a:ext cx="244468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O" b="1" dirty="0" smtClean="0"/>
              <a:t>USO DE RED</a:t>
            </a:r>
          </a:p>
          <a:p>
            <a:pPr algn="ctr"/>
            <a:r>
              <a:rPr lang="es-CO" b="1" dirty="0" smtClean="0"/>
              <a:t>CORRESPONSALES</a:t>
            </a:r>
            <a:endParaRPr lang="es-CO" b="1" dirty="0"/>
          </a:p>
        </p:txBody>
      </p:sp>
      <p:sp>
        <p:nvSpPr>
          <p:cNvPr id="7" name="Flecha derecha 6"/>
          <p:cNvSpPr/>
          <p:nvPr/>
        </p:nvSpPr>
        <p:spPr>
          <a:xfrm>
            <a:off x="8730461" y="3012756"/>
            <a:ext cx="417619" cy="319121"/>
          </a:xfrm>
          <a:prstGeom prst="rightArrow">
            <a:avLst/>
          </a:prstGeom>
          <a:scene3d>
            <a:camera prst="perspectiveLef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199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heel(1)">
                                      <p:cBhvr>
                                        <p:cTn id="10" dur="2000"/>
                                        <p:tgtEl>
                                          <p:spTgt spid="3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heel(1)">
                                      <p:cBhvr>
                                        <p:cTn id="13" dur="2000"/>
                                        <p:tgtEl>
                                          <p:spTgt spid="3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2000"/>
                                        <p:tgtEl>
                                          <p:spTgt spid="3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3" grpId="0" animBg="1"/>
      <p:bldP spid="34" grpId="0" animBg="1"/>
      <p:bldP spid="35" grpId="0"/>
      <p:bldP spid="36"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6"/>
          <p:cNvSpPr>
            <a:spLocks noChangeArrowheads="1"/>
          </p:cNvSpPr>
          <p:nvPr>
            <p:custDataLst>
              <p:tags r:id="rId1"/>
            </p:custDataLst>
          </p:nvPr>
        </p:nvSpPr>
        <p:spPr bwMode="gray">
          <a:xfrm>
            <a:off x="623392" y="2204510"/>
            <a:ext cx="4752528" cy="4304937"/>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4" name="Rectángulo 3"/>
          <p:cNvSpPr/>
          <p:nvPr/>
        </p:nvSpPr>
        <p:spPr>
          <a:xfrm>
            <a:off x="178300" y="1309238"/>
            <a:ext cx="1173730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s-CO" sz="1600" dirty="0">
                <a:latin typeface="Arial" panose="020B0604020202020204" pitchFamily="34" charset="0"/>
                <a:ea typeface="Calibri" panose="020F0502020204030204" pitchFamily="34" charset="0"/>
                <a:cs typeface="Arial" panose="020B0604020202020204" pitchFamily="34" charset="0"/>
              </a:rPr>
              <a:t>Las entidades </a:t>
            </a:r>
            <a:r>
              <a:rPr lang="es-CO" sz="1600" b="1" dirty="0">
                <a:latin typeface="Arial" panose="020B0604020202020204" pitchFamily="34" charset="0"/>
                <a:ea typeface="Calibri" panose="020F0502020204030204" pitchFamily="34" charset="0"/>
                <a:cs typeface="Arial" panose="020B0604020202020204" pitchFamily="34" charset="0"/>
              </a:rPr>
              <a:t>vigiladas</a:t>
            </a:r>
            <a:r>
              <a:rPr lang="es-CO" sz="1600" dirty="0">
                <a:latin typeface="Arial" panose="020B0604020202020204" pitchFamily="34" charset="0"/>
                <a:ea typeface="Calibri" panose="020F0502020204030204" pitchFamily="34" charset="0"/>
                <a:cs typeface="Arial" panose="020B0604020202020204" pitchFamily="34" charset="0"/>
              </a:rPr>
              <a:t> por </a:t>
            </a:r>
            <a:r>
              <a:rPr lang="es-CO" sz="1600" dirty="0" smtClean="0">
                <a:latin typeface="Arial" panose="020B0604020202020204" pitchFamily="34" charset="0"/>
                <a:ea typeface="Calibri" panose="020F0502020204030204" pitchFamily="34" charset="0"/>
                <a:cs typeface="Arial" panose="020B0604020202020204" pitchFamily="34" charset="0"/>
              </a:rPr>
              <a:t>la Superintendencia Financiera de Colombia </a:t>
            </a:r>
            <a:r>
              <a:rPr lang="es-CO" sz="1600" dirty="0">
                <a:latin typeface="Arial" panose="020B0604020202020204" pitchFamily="34" charset="0"/>
                <a:ea typeface="Calibri" panose="020F0502020204030204" pitchFamily="34" charset="0"/>
                <a:cs typeface="Arial" panose="020B0604020202020204" pitchFamily="34" charset="0"/>
              </a:rPr>
              <a:t>podrán </a:t>
            </a:r>
            <a:r>
              <a:rPr lang="es-CO" sz="1600" b="1" dirty="0">
                <a:latin typeface="Arial" panose="020B0604020202020204" pitchFamily="34" charset="0"/>
                <a:ea typeface="Calibri" panose="020F0502020204030204" pitchFamily="34" charset="0"/>
                <a:cs typeface="Arial" panose="020B0604020202020204" pitchFamily="34" charset="0"/>
              </a:rPr>
              <a:t>permitir mediante contrato remunerado</a:t>
            </a:r>
            <a:r>
              <a:rPr lang="es-CO" sz="1600" dirty="0">
                <a:latin typeface="Arial" panose="020B0604020202020204" pitchFamily="34" charset="0"/>
                <a:ea typeface="Calibri" panose="020F0502020204030204" pitchFamily="34" charset="0"/>
                <a:cs typeface="Arial" panose="020B0604020202020204" pitchFamily="34" charset="0"/>
              </a:rPr>
              <a:t>, el </a:t>
            </a:r>
            <a:r>
              <a:rPr lang="es-CO" sz="1600" b="1" dirty="0">
                <a:latin typeface="Arial" panose="020B0604020202020204" pitchFamily="34" charset="0"/>
                <a:ea typeface="Calibri" panose="020F0502020204030204" pitchFamily="34" charset="0"/>
                <a:cs typeface="Arial" panose="020B0604020202020204" pitchFamily="34" charset="0"/>
              </a:rPr>
              <a:t>uso de su red de oficinas </a:t>
            </a:r>
            <a:r>
              <a:rPr lang="es-CO" sz="1600" dirty="0">
                <a:latin typeface="Arial" panose="020B0604020202020204" pitchFamily="34" charset="0"/>
                <a:ea typeface="Calibri" panose="020F0502020204030204" pitchFamily="34" charset="0"/>
                <a:cs typeface="Arial" panose="020B0604020202020204" pitchFamily="34" charset="0"/>
              </a:rPr>
              <a:t>por parte de </a:t>
            </a:r>
            <a:r>
              <a:rPr lang="es-CO" sz="1600" dirty="0" smtClean="0">
                <a:latin typeface="Arial" panose="020B0604020202020204" pitchFamily="34" charset="0"/>
                <a:ea typeface="Calibri" panose="020F0502020204030204" pitchFamily="34" charset="0"/>
                <a:cs typeface="Arial" panose="020B0604020202020204" pitchFamily="34" charset="0"/>
              </a:rPr>
              <a:t>entidades aseguradoras e </a:t>
            </a:r>
            <a:r>
              <a:rPr lang="es-CO" sz="1600" dirty="0">
                <a:latin typeface="Arial" panose="020B0604020202020204" pitchFamily="34" charset="0"/>
                <a:ea typeface="Calibri" panose="020F0502020204030204" pitchFamily="34" charset="0"/>
                <a:cs typeface="Arial" panose="020B0604020202020204" pitchFamily="34" charset="0"/>
              </a:rPr>
              <a:t>intermediarios de seguros para la promoción y gestión de las operaciones autorizadas a la entidad usuaria de la red y bajo la responsabilidad de esta última.</a:t>
            </a:r>
          </a:p>
        </p:txBody>
      </p:sp>
      <p:sp>
        <p:nvSpPr>
          <p:cNvPr id="6" name="Rectángulo 5"/>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Canales para Seguros Masivos </a:t>
            </a:r>
            <a:endParaRPr lang="es-CO" sz="3000" b="1" dirty="0">
              <a:latin typeface="Arial" panose="020B0604020202020204" pitchFamily="34" charset="0"/>
              <a:cs typeface="Arial" panose="020B0604020202020204" pitchFamily="34" charset="0"/>
            </a:endParaRPr>
          </a:p>
        </p:txBody>
      </p:sp>
      <p:sp>
        <p:nvSpPr>
          <p:cNvPr id="7" name="CuadroTexto 6"/>
          <p:cNvSpPr txBox="1"/>
          <p:nvPr/>
        </p:nvSpPr>
        <p:spPr>
          <a:xfrm>
            <a:off x="174048" y="857401"/>
            <a:ext cx="4625808" cy="369332"/>
          </a:xfrm>
          <a:prstGeom prst="rect">
            <a:avLst/>
          </a:prstGeom>
          <a:noFill/>
        </p:spPr>
        <p:txBody>
          <a:bodyPr wrap="square" rtlCol="0">
            <a:spAutoFit/>
          </a:bodyPr>
          <a:lstStyle/>
          <a:p>
            <a:r>
              <a:rPr lang="es-CO" b="1" dirty="0" smtClean="0"/>
              <a:t>USO DE RED (</a:t>
            </a:r>
            <a:r>
              <a:rPr lang="es-CO" b="1" dirty="0">
                <a:ea typeface="Calibri" panose="020F0502020204030204" pitchFamily="34" charset="0"/>
              </a:rPr>
              <a:t>EOSF, Artículo </a:t>
            </a:r>
            <a:r>
              <a:rPr lang="es-CO" b="1" dirty="0" smtClean="0">
                <a:ea typeface="Calibri" panose="020F0502020204030204" pitchFamily="34" charset="0"/>
              </a:rPr>
              <a:t>93 /1997)</a:t>
            </a:r>
            <a:endParaRPr lang="es-CO" b="1" dirty="0"/>
          </a:p>
        </p:txBody>
      </p:sp>
      <p:graphicFrame>
        <p:nvGraphicFramePr>
          <p:cNvPr id="11" name="Gráfico 10"/>
          <p:cNvGraphicFramePr>
            <a:graphicFrameLocks/>
          </p:cNvGraphicFramePr>
          <p:nvPr>
            <p:extLst>
              <p:ext uri="{D42A27DB-BD31-4B8C-83A1-F6EECF244321}">
                <p14:modId xmlns:p14="http://schemas.microsoft.com/office/powerpoint/2010/main" val="674461451"/>
              </p:ext>
            </p:extLst>
          </p:nvPr>
        </p:nvGraphicFramePr>
        <p:xfrm>
          <a:off x="178300" y="2280868"/>
          <a:ext cx="5570136" cy="4228579"/>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p:cNvSpPr txBox="1"/>
          <p:nvPr/>
        </p:nvSpPr>
        <p:spPr>
          <a:xfrm>
            <a:off x="6960096" y="3233261"/>
            <a:ext cx="4194277"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dirty="0" smtClean="0">
                <a:latin typeface="Arial" panose="020B0604020202020204" pitchFamily="34" charset="0"/>
                <a:cs typeface="Arial" panose="020B0604020202020204" pitchFamily="34" charset="0"/>
              </a:rPr>
              <a:t>El </a:t>
            </a:r>
            <a:r>
              <a:rPr lang="es-CO" b="1" dirty="0" smtClean="0">
                <a:latin typeface="Arial" panose="020B0604020202020204" pitchFamily="34" charset="0"/>
                <a:cs typeface="Arial" panose="020B0604020202020204" pitchFamily="34" charset="0"/>
              </a:rPr>
              <a:t>uso de Red </a:t>
            </a:r>
            <a:r>
              <a:rPr lang="es-CO" dirty="0" smtClean="0">
                <a:latin typeface="Arial" panose="020B0604020202020204" pitchFamily="34" charset="0"/>
                <a:cs typeface="Arial" panose="020B0604020202020204" pitchFamily="34" charset="0"/>
              </a:rPr>
              <a:t>se </a:t>
            </a:r>
            <a:r>
              <a:rPr lang="es-CO" dirty="0">
                <a:latin typeface="Arial" panose="020B0604020202020204" pitchFamily="34" charset="0"/>
                <a:cs typeface="Arial" panose="020B0604020202020204" pitchFamily="34" charset="0"/>
              </a:rPr>
              <a:t>c</a:t>
            </a:r>
            <a:r>
              <a:rPr lang="es-CO" dirty="0" smtClean="0">
                <a:latin typeface="Arial" panose="020B0604020202020204" pitchFamily="34" charset="0"/>
                <a:cs typeface="Arial" panose="020B0604020202020204" pitchFamily="34" charset="0"/>
              </a:rPr>
              <a:t>onstituye en el </a:t>
            </a:r>
            <a:r>
              <a:rPr lang="es-CO" b="1" dirty="0" smtClean="0">
                <a:latin typeface="Arial" panose="020B0604020202020204" pitchFamily="34" charset="0"/>
                <a:cs typeface="Arial" panose="020B0604020202020204" pitchFamily="34" charset="0"/>
              </a:rPr>
              <a:t>principal canal</a:t>
            </a:r>
            <a:r>
              <a:rPr lang="es-CO" dirty="0" smtClean="0">
                <a:latin typeface="Arial" panose="020B0604020202020204" pitchFamily="34" charset="0"/>
                <a:cs typeface="Arial" panose="020B0604020202020204" pitchFamily="34" charset="0"/>
              </a:rPr>
              <a:t> de distribución de seguros, </a:t>
            </a:r>
            <a:r>
              <a:rPr lang="es-CO" b="1" dirty="0" smtClean="0">
                <a:latin typeface="Arial" panose="020B0604020202020204" pitchFamily="34" charset="0"/>
                <a:cs typeface="Arial" panose="020B0604020202020204" pitchFamily="34" charset="0"/>
              </a:rPr>
              <a:t>49% para el año 2016.</a:t>
            </a:r>
          </a:p>
          <a:p>
            <a:pPr algn="just"/>
            <a:endParaRPr lang="es-CO"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Se resalta el poco uso de medios electrónicos, móviles o internet (0,24%).</a:t>
            </a:r>
            <a:endParaRPr lang="es-CO" dirty="0">
              <a:latin typeface="Arial" panose="020B0604020202020204" pitchFamily="34" charset="0"/>
              <a:cs typeface="Arial" panose="020B0604020202020204" pitchFamily="34" charset="0"/>
            </a:endParaRPr>
          </a:p>
        </p:txBody>
      </p:sp>
      <p:sp>
        <p:nvSpPr>
          <p:cNvPr id="21" name="10 Rectángulo"/>
          <p:cNvSpPr/>
          <p:nvPr/>
        </p:nvSpPr>
        <p:spPr>
          <a:xfrm>
            <a:off x="629228" y="6567155"/>
            <a:ext cx="5394764" cy="246221"/>
          </a:xfrm>
          <a:prstGeom prst="rect">
            <a:avLst/>
          </a:prstGeom>
        </p:spPr>
        <p:txBody>
          <a:bodyPr wrap="square">
            <a:spAutoFit/>
          </a:bodyPr>
          <a:lstStyle/>
          <a:p>
            <a:r>
              <a:rPr lang="es-ES_tradnl" sz="1000" dirty="0"/>
              <a:t>Fuente: </a:t>
            </a:r>
            <a:r>
              <a:rPr lang="es-ES" sz="1000" dirty="0"/>
              <a:t>Encuesta de Demanda Banca  de Oportunidades- Superfinanciera 2016</a:t>
            </a:r>
          </a:p>
        </p:txBody>
      </p:sp>
      <p:sp>
        <p:nvSpPr>
          <p:cNvPr id="5" name="CuadroTexto 4"/>
          <p:cNvSpPr txBox="1"/>
          <p:nvPr/>
        </p:nvSpPr>
        <p:spPr>
          <a:xfrm>
            <a:off x="1572559" y="2401162"/>
            <a:ext cx="3010686" cy="523220"/>
          </a:xfrm>
          <a:prstGeom prst="rect">
            <a:avLst/>
          </a:prstGeom>
          <a:noFill/>
        </p:spPr>
        <p:txBody>
          <a:bodyPr wrap="square" rtlCol="0">
            <a:spAutoFit/>
          </a:bodyPr>
          <a:lstStyle/>
          <a:p>
            <a:pPr algn="ctr"/>
            <a:r>
              <a:rPr lang="es-CO" sz="1400" b="1" dirty="0" smtClean="0"/>
              <a:t>Canal de distribución</a:t>
            </a:r>
          </a:p>
          <a:p>
            <a:pPr algn="ctr"/>
            <a:r>
              <a:rPr lang="es-CO" sz="1400" b="1" dirty="0" smtClean="0"/>
              <a:t>(N° Seguros)</a:t>
            </a:r>
            <a:endParaRPr lang="es-CO" sz="1400" b="1" dirty="0"/>
          </a:p>
        </p:txBody>
      </p:sp>
      <p:sp>
        <p:nvSpPr>
          <p:cNvPr id="13" name="AutoShape 11"/>
          <p:cNvSpPr>
            <a:spLocks noChangeArrowheads="1"/>
          </p:cNvSpPr>
          <p:nvPr>
            <p:custDataLst>
              <p:tags r:id="rId2"/>
            </p:custDataLst>
          </p:nvPr>
        </p:nvSpPr>
        <p:spPr bwMode="blackGray">
          <a:xfrm>
            <a:off x="6170290" y="2425477"/>
            <a:ext cx="285750" cy="3379787"/>
          </a:xfrm>
          <a:prstGeom prst="rightArrow">
            <a:avLst>
              <a:gd name="adj1" fmla="val 55176"/>
              <a:gd name="adj2" fmla="val 100000"/>
            </a:avLst>
          </a:prstGeom>
          <a:gradFill flip="none" rotWithShape="1">
            <a:gsLst>
              <a:gs pos="0">
                <a:schemeClr val="accent3"/>
              </a:gs>
              <a:gs pos="100000">
                <a:schemeClr val="accent3">
                  <a:lumMod val="95000"/>
                  <a:lumOff val="5000"/>
                </a:schemeClr>
              </a:gs>
            </a:gsLst>
            <a:lin ang="0" scaled="1"/>
            <a:tileRect/>
          </a:gradFill>
          <a:ln w="9525" algn="ctr">
            <a:noFill/>
            <a:miter lim="800000"/>
            <a:headEnd/>
            <a:tailEnd/>
          </a:ln>
          <a:effectLst/>
          <a:extLst/>
        </p:spPr>
        <p:txBody>
          <a:bodyPr vert="horz" wrap="square" lIns="126000" tIns="91440" rIns="126000" bIns="91440" numCol="1" anchor="ctr" anchorCtr="0" compatLnSpc="1">
            <a:prstTxWarp prst="textNoShape">
              <a:avLst/>
            </a:prstTxWarp>
          </a:bodyPr>
          <a:lstStyle/>
          <a:p>
            <a:endParaRPr lang="es-CO" b="1">
              <a:solidFill>
                <a:schemeClr val="bg1"/>
              </a:solidFill>
              <a:latin typeface="Arial" pitchFamily="34" charset="0"/>
              <a:cs typeface="Arial" pitchFamily="34" charset="0"/>
            </a:endParaRPr>
          </a:p>
        </p:txBody>
      </p:sp>
      <p:sp>
        <p:nvSpPr>
          <p:cNvPr id="2" name="1 CuadroTexto"/>
          <p:cNvSpPr txBox="1"/>
          <p:nvPr/>
        </p:nvSpPr>
        <p:spPr>
          <a:xfrm>
            <a:off x="6109837" y="5805264"/>
            <a:ext cx="5818811"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O" dirty="0">
                <a:ea typeface="Calibri" panose="020F0502020204030204" pitchFamily="34" charset="0"/>
              </a:rPr>
              <a:t>Las Aseguradoras deberán enviar a la SFC, junto con el modelo del contrato, los modelos de las pólizas de seguros que se comercializarán a través de </a:t>
            </a:r>
            <a:r>
              <a:rPr lang="es-CO" dirty="0" smtClean="0">
                <a:ea typeface="Calibri" panose="020F0502020204030204" pitchFamily="34" charset="0"/>
              </a:rPr>
              <a:t>uso de red.</a:t>
            </a:r>
            <a:endParaRPr lang="es-CO" dirty="0">
              <a:ea typeface="Calibri" panose="020F0502020204030204" pitchFamily="34" charset="0"/>
            </a:endParaRPr>
          </a:p>
        </p:txBody>
      </p:sp>
    </p:spTree>
    <p:extLst>
      <p:ext uri="{BB962C8B-B14F-4D97-AF65-F5344CB8AC3E}">
        <p14:creationId xmlns:p14="http://schemas.microsoft.com/office/powerpoint/2010/main" val="4130632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Contratos de uso de red de intermediarios financieros</a:t>
            </a:r>
            <a:endParaRPr lang="es-CO" sz="3000" b="1" dirty="0">
              <a:latin typeface="Arial" panose="020B0604020202020204" pitchFamily="34" charset="0"/>
              <a:cs typeface="Arial" panose="020B0604020202020204" pitchFamily="34" charset="0"/>
            </a:endParaRPr>
          </a:p>
        </p:txBody>
      </p:sp>
      <p:sp>
        <p:nvSpPr>
          <p:cNvPr id="9" name="Rectangle 76"/>
          <p:cNvSpPr>
            <a:spLocks noChangeArrowheads="1"/>
          </p:cNvSpPr>
          <p:nvPr>
            <p:custDataLst>
              <p:tags r:id="rId1"/>
            </p:custDataLst>
          </p:nvPr>
        </p:nvSpPr>
        <p:spPr bwMode="gray">
          <a:xfrm>
            <a:off x="6528048" y="859728"/>
            <a:ext cx="5472608" cy="4297464"/>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11" name="Rectangle 77"/>
          <p:cNvSpPr>
            <a:spLocks noChangeArrowheads="1"/>
          </p:cNvSpPr>
          <p:nvPr>
            <p:custDataLst>
              <p:tags r:id="rId2"/>
            </p:custDataLst>
          </p:nvPr>
        </p:nvSpPr>
        <p:spPr bwMode="auto">
          <a:xfrm>
            <a:off x="6528048" y="859729"/>
            <a:ext cx="5472608" cy="409032"/>
          </a:xfrm>
          <a:prstGeom prst="rect">
            <a:avLst/>
          </a:prstGeom>
          <a:gradFill rotWithShape="1">
            <a:gsLst>
              <a:gs pos="0">
                <a:schemeClr val="accent2"/>
              </a:gs>
              <a:gs pos="100000">
                <a:schemeClr val="accent2">
                  <a:lumMod val="83000"/>
                  <a:lumOff val="17000"/>
                </a:schemeClr>
              </a:gs>
            </a:gsLst>
            <a:lin ang="5400000" scaled="1"/>
          </a:gradFill>
          <a:ln w="9525" algn="ctr">
            <a:solidFill>
              <a:srgbClr val="B2B2B2"/>
            </a:solidFill>
            <a:miter lim="800000"/>
            <a:headEnd/>
            <a:tailEnd/>
          </a:ln>
          <a:effectLst/>
          <a:extLst/>
        </p:spPr>
        <p:txBody>
          <a:bodyPr vert="horz" wrap="square" lIns="126000" tIns="91440" rIns="126000" bIns="91440" numCol="1" anchor="ctr" anchorCtr="0" compatLnSpc="1">
            <a:prstTxWarp prst="textNoShape">
              <a:avLst/>
            </a:prstTxWarp>
          </a:bodyPr>
          <a:lstStyle/>
          <a:p>
            <a:r>
              <a:rPr lang="es-ES" b="1" dirty="0" smtClean="0">
                <a:solidFill>
                  <a:schemeClr val="tx2"/>
                </a:solidFill>
              </a:rPr>
              <a:t>Información mínima a suministrar</a:t>
            </a:r>
            <a:endParaRPr lang="es-ES" b="1" dirty="0">
              <a:solidFill>
                <a:schemeClr val="tx2"/>
              </a:solidFill>
            </a:endParaRPr>
          </a:p>
        </p:txBody>
      </p:sp>
      <p:grpSp>
        <p:nvGrpSpPr>
          <p:cNvPr id="2" name="Grupo 1"/>
          <p:cNvGrpSpPr/>
          <p:nvPr/>
        </p:nvGrpSpPr>
        <p:grpSpPr>
          <a:xfrm>
            <a:off x="48121" y="859729"/>
            <a:ext cx="6048672" cy="5809631"/>
            <a:chOff x="781602" y="1412776"/>
            <a:chExt cx="5398834" cy="4680520"/>
          </a:xfrm>
        </p:grpSpPr>
        <p:sp>
          <p:nvSpPr>
            <p:cNvPr id="19" name="Rectangle 76"/>
            <p:cNvSpPr>
              <a:spLocks noChangeArrowheads="1"/>
            </p:cNvSpPr>
            <p:nvPr>
              <p:custDataLst>
                <p:tags r:id="rId6"/>
              </p:custDataLst>
            </p:nvPr>
          </p:nvSpPr>
          <p:spPr bwMode="gray">
            <a:xfrm>
              <a:off x="781602" y="1412776"/>
              <a:ext cx="5398834" cy="4680520"/>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20" name="Rectangle 77"/>
            <p:cNvSpPr>
              <a:spLocks noChangeArrowheads="1"/>
            </p:cNvSpPr>
            <p:nvPr>
              <p:custDataLst>
                <p:tags r:id="rId7"/>
              </p:custDataLst>
            </p:nvPr>
          </p:nvSpPr>
          <p:spPr bwMode="auto">
            <a:xfrm>
              <a:off x="781602" y="1412776"/>
              <a:ext cx="5398834" cy="460169"/>
            </a:xfrm>
            <a:prstGeom prst="rect">
              <a:avLst/>
            </a:prstGeom>
            <a:gradFill rotWithShape="1">
              <a:gsLst>
                <a:gs pos="0">
                  <a:schemeClr val="accent2"/>
                </a:gs>
                <a:gs pos="100000">
                  <a:schemeClr val="accent2">
                    <a:lumMod val="83000"/>
                    <a:lumOff val="17000"/>
                  </a:schemeClr>
                </a:gs>
              </a:gsLst>
              <a:lin ang="5400000" scaled="1"/>
            </a:gradFill>
            <a:ln w="9525" algn="ctr">
              <a:solidFill>
                <a:srgbClr val="B2B2B2"/>
              </a:solidFill>
              <a:miter lim="800000"/>
              <a:headEnd/>
              <a:tailEnd/>
            </a:ln>
            <a:effectLst/>
            <a:extLst/>
          </p:spPr>
          <p:txBody>
            <a:bodyPr vert="horz" wrap="square" lIns="126000" tIns="91440" rIns="126000" bIns="91440" numCol="1" anchor="ctr" anchorCtr="0" compatLnSpc="1">
              <a:prstTxWarp prst="textNoShape">
                <a:avLst/>
              </a:prstTxWarp>
            </a:bodyPr>
            <a:lstStyle/>
            <a:p>
              <a:r>
                <a:rPr lang="es-CO" b="1" dirty="0" smtClean="0">
                  <a:solidFill>
                    <a:schemeClr val="tx2"/>
                  </a:solidFill>
                </a:rPr>
                <a:t>Requerimientos del producto</a:t>
              </a:r>
              <a:endParaRPr lang="es-CO" b="1" dirty="0">
                <a:solidFill>
                  <a:schemeClr val="tx2"/>
                </a:solidFill>
              </a:endParaRPr>
            </a:p>
          </p:txBody>
        </p:sp>
      </p:grpSp>
      <p:sp>
        <p:nvSpPr>
          <p:cNvPr id="24" name="TextBox 57"/>
          <p:cNvSpPr txBox="1">
            <a:spLocks/>
          </p:cNvSpPr>
          <p:nvPr/>
        </p:nvSpPr>
        <p:spPr>
          <a:xfrm>
            <a:off x="1641853" y="1488642"/>
            <a:ext cx="4443003" cy="1508105"/>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Asegurar que el consumidor financiero conozca, previamente a la adquisición del producto, la importancia de declarar sinceramente el estado del riesgo y las sanciones por inexactitud o reticencia.</a:t>
            </a:r>
          </a:p>
          <a:p>
            <a:pPr marL="172976" lvl="1" indent="-171450"/>
            <a:r>
              <a:rPr lang="es-CO" sz="1400" dirty="0" smtClean="0"/>
              <a:t>Entregar </a:t>
            </a:r>
            <a:r>
              <a:rPr lang="es-CO" sz="1400" dirty="0"/>
              <a:t>en físico o por correo electrónico al tomador la póliza de </a:t>
            </a:r>
            <a:r>
              <a:rPr lang="es-CO" sz="1400" dirty="0" smtClean="0"/>
              <a:t>seguro, </a:t>
            </a:r>
            <a:r>
              <a:rPr lang="es-CO" sz="1400" dirty="0"/>
              <a:t>dentro de los 15 días hábiles siguientes a la fecha de la celebración del contrato de seguro.</a:t>
            </a:r>
          </a:p>
        </p:txBody>
      </p:sp>
      <p:sp>
        <p:nvSpPr>
          <p:cNvPr id="25" name="Rectangle 24"/>
          <p:cNvSpPr>
            <a:spLocks noChangeArrowheads="1"/>
          </p:cNvSpPr>
          <p:nvPr/>
        </p:nvSpPr>
        <p:spPr bwMode="auto">
          <a:xfrm>
            <a:off x="119336" y="1484784"/>
            <a:ext cx="1368152" cy="1511963"/>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Información</a:t>
            </a:r>
            <a:endParaRPr lang="es-CO" sz="1600" b="1" dirty="0">
              <a:solidFill>
                <a:schemeClr val="bg1"/>
              </a:solidFill>
              <a:cs typeface="Arial" pitchFamily="34" charset="0"/>
            </a:endParaRPr>
          </a:p>
        </p:txBody>
      </p:sp>
      <p:sp>
        <p:nvSpPr>
          <p:cNvPr id="26" name="Rectangle 24"/>
          <p:cNvSpPr>
            <a:spLocks noChangeArrowheads="1"/>
          </p:cNvSpPr>
          <p:nvPr/>
        </p:nvSpPr>
        <p:spPr bwMode="auto">
          <a:xfrm>
            <a:off x="119336" y="3140968"/>
            <a:ext cx="1368152" cy="864096"/>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Simplicidad</a:t>
            </a:r>
            <a:endParaRPr lang="es-CO" sz="1600" b="1" dirty="0">
              <a:solidFill>
                <a:schemeClr val="bg1"/>
              </a:solidFill>
              <a:cs typeface="Arial" pitchFamily="34" charset="0"/>
            </a:endParaRPr>
          </a:p>
        </p:txBody>
      </p:sp>
      <p:sp>
        <p:nvSpPr>
          <p:cNvPr id="35" name="Rectangle 24"/>
          <p:cNvSpPr>
            <a:spLocks noChangeArrowheads="1"/>
          </p:cNvSpPr>
          <p:nvPr/>
        </p:nvSpPr>
        <p:spPr bwMode="auto">
          <a:xfrm>
            <a:off x="119336" y="4149080"/>
            <a:ext cx="1368152" cy="2448272"/>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Claridad en condiciones</a:t>
            </a:r>
            <a:endParaRPr lang="es-CO" sz="1600" b="1" dirty="0">
              <a:solidFill>
                <a:schemeClr val="bg1"/>
              </a:solidFill>
              <a:cs typeface="Arial" pitchFamily="34" charset="0"/>
            </a:endParaRPr>
          </a:p>
        </p:txBody>
      </p:sp>
      <p:sp>
        <p:nvSpPr>
          <p:cNvPr id="39" name="TextBox 57"/>
          <p:cNvSpPr txBox="1">
            <a:spLocks/>
          </p:cNvSpPr>
          <p:nvPr/>
        </p:nvSpPr>
        <p:spPr>
          <a:xfrm>
            <a:off x="1631504" y="3143290"/>
            <a:ext cx="4453352" cy="861774"/>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Contar con exclusiones y amparos claros, concisos y redactados en un lenguaje que no sea vago ni ambiguo</a:t>
            </a:r>
            <a:r>
              <a:rPr lang="es-CO" sz="1400" dirty="0" smtClean="0"/>
              <a:t>.</a:t>
            </a:r>
          </a:p>
          <a:p>
            <a:pPr marL="172976" lvl="1" indent="-171450"/>
            <a:r>
              <a:rPr lang="es-CO" sz="1400" dirty="0"/>
              <a:t>Tener un procedimiento simplificado de reclamación de siniestros</a:t>
            </a:r>
            <a:r>
              <a:rPr lang="es-CO" sz="1400" dirty="0" smtClean="0"/>
              <a:t>.</a:t>
            </a:r>
            <a:endParaRPr lang="es-CO" sz="1400" dirty="0"/>
          </a:p>
        </p:txBody>
      </p:sp>
      <p:sp>
        <p:nvSpPr>
          <p:cNvPr id="40" name="TextBox 57"/>
          <p:cNvSpPr txBox="1">
            <a:spLocks/>
          </p:cNvSpPr>
          <p:nvPr/>
        </p:nvSpPr>
        <p:spPr>
          <a:xfrm>
            <a:off x="1641854" y="4149080"/>
            <a:ext cx="4443002" cy="2369880"/>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El clausulado no debe ser susceptible de modificación según el sujeto que la adquiera ni pactar condiciones particulares. </a:t>
            </a:r>
          </a:p>
          <a:p>
            <a:pPr marL="172976" lvl="1" indent="-171450"/>
            <a:r>
              <a:rPr lang="es-CO" sz="1400" dirty="0" smtClean="0"/>
              <a:t>La aseguradora </a:t>
            </a:r>
            <a:r>
              <a:rPr lang="es-CO" sz="1400" dirty="0"/>
              <a:t>no puede modificar unilateralmente el contrato de seguro, con posterioridad a su celebración.</a:t>
            </a:r>
          </a:p>
          <a:p>
            <a:pPr marL="172976" lvl="1" indent="-171450"/>
            <a:r>
              <a:rPr lang="es-CO" sz="1400" dirty="0" smtClean="0"/>
              <a:t>La aseguradora </a:t>
            </a:r>
            <a:r>
              <a:rPr lang="es-CO" sz="1400" dirty="0"/>
              <a:t>no pueden exigir condiciones previas para el inicio del amparo de la póliza de seguro o para la subsistencia de la misma. </a:t>
            </a:r>
            <a:endParaRPr lang="es-CO" sz="1400" dirty="0" smtClean="0"/>
          </a:p>
          <a:p>
            <a:pPr marL="172976" lvl="1" indent="-171450"/>
            <a:r>
              <a:rPr lang="es-CO" sz="1400" dirty="0"/>
              <a:t>Verificar que los tomadores y/o los asegurados tengan un interés asegurable que corresponda con la póliza de seguro comercializada a través de este canal</a:t>
            </a:r>
            <a:r>
              <a:rPr lang="es-CO" sz="1400" dirty="0" smtClean="0"/>
              <a:t>.</a:t>
            </a:r>
            <a:endParaRPr lang="es-CO" sz="1400" dirty="0"/>
          </a:p>
        </p:txBody>
      </p:sp>
      <p:cxnSp>
        <p:nvCxnSpPr>
          <p:cNvPr id="41" name="Straight Connector 324"/>
          <p:cNvCxnSpPr/>
          <p:nvPr/>
        </p:nvCxnSpPr>
        <p:spPr>
          <a:xfrm flipV="1">
            <a:off x="1622063" y="3050966"/>
            <a:ext cx="4374992" cy="17994"/>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324"/>
          <p:cNvCxnSpPr/>
          <p:nvPr/>
        </p:nvCxnSpPr>
        <p:spPr>
          <a:xfrm flipV="1">
            <a:off x="1559496" y="4077072"/>
            <a:ext cx="4374992" cy="17994"/>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Right Arrow 28"/>
          <p:cNvSpPr/>
          <p:nvPr/>
        </p:nvSpPr>
        <p:spPr>
          <a:xfrm>
            <a:off x="6176505" y="1521140"/>
            <a:ext cx="279535" cy="546099"/>
          </a:xfrm>
          <a:prstGeom prst="rightArrow">
            <a:avLst>
              <a:gd name="adj1" fmla="val 65945"/>
              <a:gd name="adj2" fmla="val 50562"/>
            </a:avLst>
          </a:prstGeom>
          <a:gradFill flip="none" rotWithShape="1">
            <a:gsLst>
              <a:gs pos="0">
                <a:schemeClr val="accent3"/>
              </a:gs>
              <a:gs pos="100000">
                <a:schemeClr val="accent3">
                  <a:lumMod val="95000"/>
                  <a:lumOff val="5000"/>
                </a:schemeClr>
              </a:gs>
            </a:gsLst>
            <a:lin ang="0" scaled="1"/>
            <a:tileRect/>
          </a:gradFill>
          <a:ln w="9525" algn="ctr">
            <a:noFill/>
            <a:miter lim="800000"/>
            <a:headEnd/>
            <a:tailEnd/>
          </a:ln>
          <a:effectLst/>
        </p:spPr>
        <p:txBody>
          <a:bodyPr vert="horz" wrap="square" lIns="126000" tIns="91440" rIns="126000" bIns="91440" numCol="1" anchor="ctr" anchorCtr="0" compatLnSpc="1">
            <a:prstTxWarp prst="textNoShape">
              <a:avLst/>
            </a:prstTxWarp>
          </a:bodyPr>
          <a:lstStyle/>
          <a:p>
            <a:endParaRPr lang="es-CO" b="1" dirty="0" err="1">
              <a:solidFill>
                <a:schemeClr val="bg1"/>
              </a:solidFill>
              <a:latin typeface="Arial" pitchFamily="34" charset="0"/>
              <a:cs typeface="Arial" pitchFamily="34" charset="0"/>
            </a:endParaRPr>
          </a:p>
        </p:txBody>
      </p:sp>
      <p:sp>
        <p:nvSpPr>
          <p:cNvPr id="45" name="TextBox 57"/>
          <p:cNvSpPr txBox="1">
            <a:spLocks/>
          </p:cNvSpPr>
          <p:nvPr/>
        </p:nvSpPr>
        <p:spPr>
          <a:xfrm>
            <a:off x="6672064" y="1412776"/>
            <a:ext cx="5242182" cy="3662541"/>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smtClean="0"/>
              <a:t>Alcance </a:t>
            </a:r>
            <a:r>
              <a:rPr lang="es-CO" sz="1400" dirty="0"/>
              <a:t>de los amparos y exclusiones, explicando en lenguaje sencillo y directo qué cubre y qué no cubre el contrato de seguro.</a:t>
            </a:r>
          </a:p>
          <a:p>
            <a:pPr marL="172976" lvl="1" indent="-171450"/>
            <a:r>
              <a:rPr lang="es-CO" sz="1400" dirty="0" smtClean="0"/>
              <a:t>El </a:t>
            </a:r>
            <a:r>
              <a:rPr lang="es-CO" sz="1400" dirty="0"/>
              <a:t>periodo de vigencia de la póliza.</a:t>
            </a:r>
          </a:p>
          <a:p>
            <a:pPr marL="172976" lvl="1" indent="-171450"/>
            <a:r>
              <a:rPr lang="es-CO" sz="1400" dirty="0" smtClean="0"/>
              <a:t>El </a:t>
            </a:r>
            <a:r>
              <a:rPr lang="es-CO" sz="1400" dirty="0"/>
              <a:t>valor asegurado determinado o los criterios para determinarlo.</a:t>
            </a:r>
          </a:p>
          <a:p>
            <a:pPr marL="172976" lvl="1" indent="-171450"/>
            <a:r>
              <a:rPr lang="es-CO" sz="1400" dirty="0" smtClean="0"/>
              <a:t>El </a:t>
            </a:r>
            <a:r>
              <a:rPr lang="es-CO" sz="1400" dirty="0"/>
              <a:t>valor de la prima comercial del producto.</a:t>
            </a:r>
          </a:p>
          <a:p>
            <a:pPr marL="172976" lvl="1" indent="-171450"/>
            <a:r>
              <a:rPr lang="es-CO" sz="1400" dirty="0" smtClean="0"/>
              <a:t>El </a:t>
            </a:r>
            <a:r>
              <a:rPr lang="es-CO" sz="1400" dirty="0"/>
              <a:t>procedimiento, plazos y documentación a tener en cuenta para la reclamación de un siniestro.</a:t>
            </a:r>
          </a:p>
          <a:p>
            <a:pPr marL="172976" lvl="1" indent="-171450"/>
            <a:r>
              <a:rPr lang="es-CO" sz="1400" dirty="0"/>
              <a:t>C</a:t>
            </a:r>
            <a:r>
              <a:rPr lang="es-CO" sz="1400" dirty="0" smtClean="0"/>
              <a:t>anales para </a:t>
            </a:r>
            <a:r>
              <a:rPr lang="es-CO" sz="1400" dirty="0"/>
              <a:t>formular peticiones o quejas</a:t>
            </a:r>
            <a:r>
              <a:rPr lang="es-CO" sz="1400" dirty="0" smtClean="0"/>
              <a:t>.</a:t>
            </a:r>
          </a:p>
          <a:p>
            <a:pPr marL="172976" lvl="1" indent="-171450"/>
            <a:endParaRPr lang="es-CO" sz="1400" dirty="0"/>
          </a:p>
          <a:p>
            <a:pPr marL="172976" lvl="1" indent="-171450"/>
            <a:r>
              <a:rPr lang="es-CO" sz="1400" dirty="0" smtClean="0"/>
              <a:t>Los </a:t>
            </a:r>
            <a:r>
              <a:rPr lang="es-CO" sz="1400" dirty="0"/>
              <a:t>requisitos de </a:t>
            </a:r>
            <a:r>
              <a:rPr lang="es-CO" sz="1400" dirty="0" err="1"/>
              <a:t>asegurabilidad</a:t>
            </a:r>
            <a:r>
              <a:rPr lang="es-CO" sz="1400" dirty="0"/>
              <a:t> que debe reunir el asegurado</a:t>
            </a:r>
            <a:r>
              <a:rPr lang="es-CO" sz="1400" dirty="0" smtClean="0"/>
              <a:t>.</a:t>
            </a:r>
          </a:p>
          <a:p>
            <a:pPr marL="172976" lvl="1" indent="-171450"/>
            <a:endParaRPr lang="es-CO" sz="1400" dirty="0"/>
          </a:p>
          <a:p>
            <a:pPr marL="172976" lvl="1" indent="-171450"/>
            <a:r>
              <a:rPr lang="es-CO" sz="1400" dirty="0" smtClean="0"/>
              <a:t>Las </a:t>
            </a:r>
            <a:r>
              <a:rPr lang="es-CO" sz="1400" dirty="0"/>
              <a:t>consecuencias de una declaración inexacta o reticente del estado del riesgo.</a:t>
            </a:r>
          </a:p>
          <a:p>
            <a:pPr marL="172976" lvl="1" indent="-171450"/>
            <a:r>
              <a:rPr lang="es-CO" sz="1400" dirty="0" smtClean="0"/>
              <a:t>Las </a:t>
            </a:r>
            <a:r>
              <a:rPr lang="es-CO" sz="1400" dirty="0"/>
              <a:t>consecuencias de la mora en el pago de la prima.</a:t>
            </a:r>
          </a:p>
          <a:p>
            <a:pPr marL="172976" lvl="1" indent="-171450"/>
            <a:r>
              <a:rPr lang="es-CO" sz="1400" dirty="0" smtClean="0"/>
              <a:t>Cualquier </a:t>
            </a:r>
            <a:r>
              <a:rPr lang="es-CO" sz="1400" dirty="0"/>
              <a:t>información que sea indispensable para que el consumidor financiero tenga un claro entendimiento de los beneficios, limitaciones y costos del producto.</a:t>
            </a:r>
          </a:p>
        </p:txBody>
      </p:sp>
      <p:sp>
        <p:nvSpPr>
          <p:cNvPr id="47" name="AutoShape 9"/>
          <p:cNvSpPr>
            <a:spLocks noChangeArrowheads="1"/>
          </p:cNvSpPr>
          <p:nvPr>
            <p:custDataLst>
              <p:tags r:id="rId3"/>
            </p:custDataLst>
          </p:nvPr>
        </p:nvSpPr>
        <p:spPr bwMode="gray">
          <a:xfrm>
            <a:off x="6617162" y="5375821"/>
            <a:ext cx="5383494" cy="1293540"/>
          </a:xfrm>
          <a:prstGeom prst="roundRect">
            <a:avLst>
              <a:gd name="adj" fmla="val 6056"/>
            </a:avLst>
          </a:prstGeom>
          <a:noFill/>
          <a:ln w="9525" algn="ctr">
            <a:solidFill>
              <a:srgbClr val="B2B2B2"/>
            </a:solidFill>
            <a:round/>
            <a:headEnd/>
            <a:tailEnd/>
          </a:ln>
          <a:effectLst>
            <a:outerShdw dist="53882" dir="2700000" algn="ctr" rotWithShape="0">
              <a:srgbClr val="E4E4E4"/>
            </a:outerShdw>
          </a:effectLst>
        </p:spPr>
        <p:txBody>
          <a:bodyPr vert="horz" wrap="square" lIns="91440" tIns="45720" rIns="91440" bIns="45720" numCol="1" anchor="t" anchorCtr="0" compatLnSpc="1">
            <a:prstTxWarp prst="textNoShape">
              <a:avLst/>
            </a:prstTxWarp>
          </a:bodyPr>
          <a:lstStyle/>
          <a:p>
            <a:endParaRPr lang="es-CO"/>
          </a:p>
        </p:txBody>
      </p:sp>
      <p:grpSp>
        <p:nvGrpSpPr>
          <p:cNvPr id="48" name="Group 10"/>
          <p:cNvGrpSpPr>
            <a:grpSpLocks/>
          </p:cNvGrpSpPr>
          <p:nvPr>
            <p:custDataLst>
              <p:tags r:id="rId4"/>
            </p:custDataLst>
          </p:nvPr>
        </p:nvGrpSpPr>
        <p:grpSpPr bwMode="auto">
          <a:xfrm>
            <a:off x="6718975" y="5301208"/>
            <a:ext cx="5195270" cy="216024"/>
            <a:chOff x="2637" y="1525"/>
            <a:chExt cx="2084" cy="138"/>
          </a:xfrm>
        </p:grpSpPr>
        <p:pic>
          <p:nvPicPr>
            <p:cNvPr id="49" name="Picture 11" descr="r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084" y="1078"/>
              <a:ext cx="138" cy="10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r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4136" y="1078"/>
              <a:ext cx="138" cy="1032"/>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7"/>
          <p:cNvSpPr txBox="1">
            <a:spLocks/>
          </p:cNvSpPr>
          <p:nvPr/>
        </p:nvSpPr>
        <p:spPr>
          <a:xfrm>
            <a:off x="6456040" y="5589240"/>
            <a:ext cx="5458206" cy="984885"/>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526" lvl="1" indent="0" algn="ctr">
              <a:buNone/>
            </a:pPr>
            <a:r>
              <a:rPr lang="es-CO" sz="1600" dirty="0" smtClean="0"/>
              <a:t>Caso seguro de desempleo en que compañía de seguros comercializaba de forma masiva un producto sin verificar ni informar condiciones de </a:t>
            </a:r>
            <a:r>
              <a:rPr lang="es-CO" sz="1600" dirty="0" err="1" smtClean="0"/>
              <a:t>asegurabilidad</a:t>
            </a:r>
            <a:r>
              <a:rPr lang="es-CO" sz="1600" dirty="0" smtClean="0"/>
              <a:t> y al momento del siniestro lo objetaba por no reunir dichas condiciones  </a:t>
            </a:r>
            <a:endParaRPr lang="es-CO" sz="1600" dirty="0"/>
          </a:p>
        </p:txBody>
      </p:sp>
      <p:sp>
        <p:nvSpPr>
          <p:cNvPr id="52" name="AutoShape 3"/>
          <p:cNvSpPr>
            <a:spLocks noChangeArrowheads="1"/>
          </p:cNvSpPr>
          <p:nvPr>
            <p:custDataLst>
              <p:tags r:id="rId5"/>
            </p:custDataLst>
          </p:nvPr>
        </p:nvSpPr>
        <p:spPr bwMode="auto">
          <a:xfrm>
            <a:off x="6617162" y="3284984"/>
            <a:ext cx="5239478" cy="360040"/>
          </a:xfrm>
          <a:prstGeom prst="roundRect">
            <a:avLst>
              <a:gd name="adj" fmla="val 20167"/>
            </a:avLst>
          </a:prstGeom>
          <a:gradFill rotWithShape="1">
            <a:gsLst>
              <a:gs pos="2000">
                <a:schemeClr val="accent2">
                  <a:alpha val="24000"/>
                </a:schemeClr>
              </a:gs>
              <a:gs pos="0">
                <a:schemeClr val="accent2">
                  <a:gamma/>
                  <a:tint val="79216"/>
                  <a:invGamma/>
                </a:schemeClr>
              </a:gs>
            </a:gsLst>
            <a:lin ang="5400000" scaled="1"/>
          </a:gradFill>
          <a:ln w="9525" algn="ctr">
            <a:solidFill>
              <a:schemeClr val="accent2"/>
            </a:solidFill>
            <a:prstDash val="sysDash"/>
            <a:round/>
            <a:headEnd/>
            <a:tailEnd/>
          </a:ln>
          <a:effectLst/>
          <a:extLst/>
        </p:spPr>
        <p:txBody>
          <a:bodyPr vert="horz" wrap="square" lIns="126000" tIns="90000" rIns="126000" bIns="90000" numCol="1" anchor="ctr" anchorCtr="0" compatLnSpc="1">
            <a:prstTxWarp prst="textNoShape">
              <a:avLst/>
            </a:prstTxWarp>
          </a:bodyPr>
          <a:lstStyle/>
          <a:p>
            <a:pPr>
              <a:buClr>
                <a:schemeClr val="tx2"/>
              </a:buClr>
              <a:buSzPts val="1600"/>
            </a:pPr>
            <a:endParaRPr lang="es-CO" b="1" dirty="0">
              <a:solidFill>
                <a:schemeClr val="tx2"/>
              </a:solidFill>
              <a:latin typeface="Arial" pitchFamily="34" charset="0"/>
              <a:cs typeface="Arial" pitchFamily="34" charset="0"/>
            </a:endParaRPr>
          </a:p>
        </p:txBody>
      </p:sp>
      <p:cxnSp>
        <p:nvCxnSpPr>
          <p:cNvPr id="7" name="Conector angular 6"/>
          <p:cNvCxnSpPr>
            <a:stCxn id="52" idx="1"/>
            <a:endCxn id="47" idx="1"/>
          </p:cNvCxnSpPr>
          <p:nvPr/>
        </p:nvCxnSpPr>
        <p:spPr>
          <a:xfrm rot="10800000" flipV="1">
            <a:off x="6617162" y="3465003"/>
            <a:ext cx="12700" cy="2557587"/>
          </a:xfrm>
          <a:prstGeom prst="bentConnector3">
            <a:avLst>
              <a:gd name="adj1" fmla="val 1800000"/>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88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384" y="1659886"/>
            <a:ext cx="10945216" cy="27596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s-CO" dirty="0">
                <a:latin typeface="Arial" panose="020B0604020202020204" pitchFamily="34" charset="0"/>
                <a:ea typeface="Calibri" panose="020F0502020204030204" pitchFamily="34" charset="0"/>
                <a:cs typeface="Arial" panose="020B0604020202020204" pitchFamily="34" charset="0"/>
              </a:rPr>
              <a:t>Podrá actuar como corresponsal </a:t>
            </a:r>
            <a:r>
              <a:rPr lang="es-CO" dirty="0" smtClean="0">
                <a:latin typeface="Arial" panose="020B0604020202020204" pitchFamily="34" charset="0"/>
                <a:ea typeface="Calibri" panose="020F0502020204030204" pitchFamily="34" charset="0"/>
                <a:cs typeface="Arial" panose="020B0604020202020204" pitchFamily="34" charset="0"/>
              </a:rPr>
              <a:t>de una </a:t>
            </a:r>
            <a:r>
              <a:rPr lang="es-CO" dirty="0">
                <a:latin typeface="Arial" panose="020B0604020202020204" pitchFamily="34" charset="0"/>
                <a:ea typeface="Calibri" panose="020F0502020204030204" pitchFamily="34" charset="0"/>
                <a:cs typeface="Arial" panose="020B0604020202020204" pitchFamily="34" charset="0"/>
              </a:rPr>
              <a:t>entidad aseguradora, cualquier persona natural o jurídica que atienda al público, siempre y cuando su régimen legal u objeto social se lo permita. </a:t>
            </a:r>
          </a:p>
          <a:p>
            <a:pPr algn="just">
              <a:lnSpc>
                <a:spcPct val="107000"/>
              </a:lnSpc>
              <a:spcAft>
                <a:spcPts val="0"/>
              </a:spcAft>
            </a:pPr>
            <a:r>
              <a:rPr lang="es-CO"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CO" dirty="0">
                <a:latin typeface="Arial" panose="020B0604020202020204" pitchFamily="34" charset="0"/>
                <a:ea typeface="Calibri" panose="020F0502020204030204" pitchFamily="34" charset="0"/>
                <a:cs typeface="Arial" panose="020B0604020202020204" pitchFamily="34" charset="0"/>
              </a:rPr>
              <a:t>La </a:t>
            </a:r>
            <a:r>
              <a:rPr lang="es-CO" dirty="0" smtClean="0">
                <a:latin typeface="Arial" panose="020B0604020202020204" pitchFamily="34" charset="0"/>
                <a:ea typeface="Calibri" panose="020F0502020204030204" pitchFamily="34" charset="0"/>
                <a:cs typeface="Arial" panose="020B0604020202020204" pitchFamily="34" charset="0"/>
              </a:rPr>
              <a:t>SFC podrá señalar las </a:t>
            </a:r>
            <a:r>
              <a:rPr lang="es-CO" dirty="0">
                <a:latin typeface="Arial" panose="020B0604020202020204" pitchFamily="34" charset="0"/>
                <a:ea typeface="Calibri" panose="020F0502020204030204" pitchFamily="34" charset="0"/>
                <a:cs typeface="Arial" panose="020B0604020202020204" pitchFamily="34" charset="0"/>
              </a:rPr>
              <a:t>condiciones </a:t>
            </a:r>
            <a:r>
              <a:rPr lang="es-CO" dirty="0" smtClean="0">
                <a:latin typeface="Arial" panose="020B0604020202020204" pitchFamily="34" charset="0"/>
                <a:ea typeface="Calibri" panose="020F0502020204030204" pitchFamily="34" charset="0"/>
                <a:cs typeface="Arial" panose="020B0604020202020204" pitchFamily="34" charset="0"/>
              </a:rPr>
              <a:t>para </a:t>
            </a:r>
            <a:r>
              <a:rPr lang="es-CO" dirty="0">
                <a:latin typeface="Arial" panose="020B0604020202020204" pitchFamily="34" charset="0"/>
                <a:ea typeface="Calibri" panose="020F0502020204030204" pitchFamily="34" charset="0"/>
                <a:cs typeface="Arial" panose="020B0604020202020204" pitchFamily="34" charset="0"/>
              </a:rPr>
              <a:t>asegurar que cuenten con la debida idoneidad moral, así como con la infraestructura física, técnica y de recursos humanos adecuada para la prestación de los servicios financieros acordados con la entidad para la que prestan tales servicios. </a:t>
            </a:r>
            <a:endParaRPr lang="es-CO"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s-CO"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CO" dirty="0">
                <a:latin typeface="Arial" panose="020B0604020202020204" pitchFamily="34" charset="0"/>
                <a:ea typeface="Calibri" panose="020F0502020204030204" pitchFamily="34" charset="0"/>
                <a:cs typeface="Arial" panose="020B0604020202020204" pitchFamily="34" charset="0"/>
              </a:rPr>
              <a:t>Las Aseguradoras deberán enviar a la SFC, junto con el modelo del contrato, los modelos de las pólizas de seguros que se comercializarán a través de los corresponsales</a:t>
            </a:r>
            <a:r>
              <a:rPr lang="es-CO" dirty="0" smtClean="0">
                <a:latin typeface="Arial" panose="020B0604020202020204" pitchFamily="34" charset="0"/>
                <a:ea typeface="Calibri" panose="020F0502020204030204" pitchFamily="34" charset="0"/>
                <a:cs typeface="Arial" panose="020B0604020202020204" pitchFamily="34" charset="0"/>
              </a:rPr>
              <a:t>.</a:t>
            </a:r>
            <a:endParaRPr lang="es-CO"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ángulo 5"/>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Canales para Seguros Masivos </a:t>
            </a:r>
            <a:endParaRPr lang="es-CO" sz="3000" b="1" dirty="0">
              <a:latin typeface="Arial" panose="020B0604020202020204" pitchFamily="34" charset="0"/>
              <a:cs typeface="Arial" panose="020B0604020202020204" pitchFamily="34" charset="0"/>
            </a:endParaRPr>
          </a:p>
        </p:txBody>
      </p:sp>
      <p:sp>
        <p:nvSpPr>
          <p:cNvPr id="8" name="CuadroTexto 7"/>
          <p:cNvSpPr txBox="1"/>
          <p:nvPr/>
        </p:nvSpPr>
        <p:spPr>
          <a:xfrm>
            <a:off x="562673" y="1124744"/>
            <a:ext cx="7128792" cy="369332"/>
          </a:xfrm>
          <a:prstGeom prst="rect">
            <a:avLst/>
          </a:prstGeom>
          <a:noFill/>
        </p:spPr>
        <p:txBody>
          <a:bodyPr wrap="square" rtlCol="0">
            <a:spAutoFit/>
          </a:bodyPr>
          <a:lstStyle/>
          <a:p>
            <a:r>
              <a:rPr lang="es-CO" b="1" dirty="0" smtClean="0"/>
              <a:t>CORRESPONSALES (DECRETO 2555 / 2010, </a:t>
            </a:r>
            <a:r>
              <a:rPr lang="es-CO" b="1" dirty="0"/>
              <a:t>Artículo </a:t>
            </a:r>
            <a:r>
              <a:rPr lang="es-CO" b="1" dirty="0" smtClean="0"/>
              <a:t>2.36.9.1.2)</a:t>
            </a:r>
            <a:endParaRPr lang="es-CO" b="1" dirty="0"/>
          </a:p>
        </p:txBody>
      </p:sp>
      <p:sp>
        <p:nvSpPr>
          <p:cNvPr id="2" name="1 CuadroTexto"/>
          <p:cNvSpPr txBox="1"/>
          <p:nvPr/>
        </p:nvSpPr>
        <p:spPr>
          <a:xfrm>
            <a:off x="1271464" y="5157192"/>
            <a:ext cx="9649072" cy="8309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s-CO" sz="2400" b="1" dirty="0">
                <a:solidFill>
                  <a:schemeClr val="bg1"/>
                </a:solidFill>
              </a:rPr>
              <a:t>La habilitación del uso de corresponsales constituye una gran oportunidad para impulsar la comercialización de seguros inclusivos y </a:t>
            </a:r>
            <a:r>
              <a:rPr lang="es-CO" sz="2400" b="1" dirty="0" err="1">
                <a:solidFill>
                  <a:schemeClr val="bg1"/>
                </a:solidFill>
              </a:rPr>
              <a:t>microseguros</a:t>
            </a:r>
            <a:r>
              <a:rPr lang="es-CO" sz="2400" b="1" dirty="0" smtClean="0">
                <a:solidFill>
                  <a:schemeClr val="bg1"/>
                </a:solidFill>
              </a:rPr>
              <a:t>.</a:t>
            </a:r>
            <a:endParaRPr lang="es-CO" sz="2400" b="1" dirty="0">
              <a:solidFill>
                <a:schemeClr val="bg1"/>
              </a:solidFill>
            </a:endParaRPr>
          </a:p>
        </p:txBody>
      </p:sp>
    </p:spTree>
    <p:extLst>
      <p:ext uri="{BB962C8B-B14F-4D97-AF65-F5344CB8AC3E}">
        <p14:creationId xmlns:p14="http://schemas.microsoft.com/office/powerpoint/2010/main" val="3718389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Contratos de corresponsales</a:t>
            </a:r>
            <a:endParaRPr lang="es-CO" sz="3000" b="1" dirty="0">
              <a:latin typeface="Arial" panose="020B0604020202020204" pitchFamily="34" charset="0"/>
              <a:cs typeface="Arial" panose="020B0604020202020204" pitchFamily="34" charset="0"/>
            </a:endParaRPr>
          </a:p>
        </p:txBody>
      </p:sp>
      <p:sp>
        <p:nvSpPr>
          <p:cNvPr id="9" name="Rectangle 76"/>
          <p:cNvSpPr>
            <a:spLocks noChangeArrowheads="1"/>
          </p:cNvSpPr>
          <p:nvPr>
            <p:custDataLst>
              <p:tags r:id="rId1"/>
            </p:custDataLst>
          </p:nvPr>
        </p:nvSpPr>
        <p:spPr bwMode="gray">
          <a:xfrm>
            <a:off x="6528048" y="859728"/>
            <a:ext cx="5472608" cy="2497264"/>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11" name="Rectangle 77"/>
          <p:cNvSpPr>
            <a:spLocks noChangeArrowheads="1"/>
          </p:cNvSpPr>
          <p:nvPr>
            <p:custDataLst>
              <p:tags r:id="rId2"/>
            </p:custDataLst>
          </p:nvPr>
        </p:nvSpPr>
        <p:spPr bwMode="auto">
          <a:xfrm>
            <a:off x="6528048" y="859729"/>
            <a:ext cx="5472608" cy="409032"/>
          </a:xfrm>
          <a:prstGeom prst="rect">
            <a:avLst/>
          </a:prstGeom>
          <a:gradFill rotWithShape="1">
            <a:gsLst>
              <a:gs pos="0">
                <a:schemeClr val="accent2"/>
              </a:gs>
              <a:gs pos="100000">
                <a:schemeClr val="accent2">
                  <a:lumMod val="83000"/>
                  <a:lumOff val="17000"/>
                </a:schemeClr>
              </a:gs>
            </a:gsLst>
            <a:lin ang="5400000" scaled="1"/>
          </a:gradFill>
          <a:ln w="9525" algn="ctr">
            <a:solidFill>
              <a:srgbClr val="B2B2B2"/>
            </a:solidFill>
            <a:miter lim="800000"/>
            <a:headEnd/>
            <a:tailEnd/>
          </a:ln>
          <a:effectLst/>
          <a:extLst/>
        </p:spPr>
        <p:txBody>
          <a:bodyPr vert="horz" wrap="square" lIns="126000" tIns="91440" rIns="126000" bIns="91440" numCol="1" anchor="ctr" anchorCtr="0" compatLnSpc="1">
            <a:prstTxWarp prst="textNoShape">
              <a:avLst/>
            </a:prstTxWarp>
          </a:bodyPr>
          <a:lstStyle/>
          <a:p>
            <a:r>
              <a:rPr lang="es-ES" b="1" dirty="0" smtClean="0">
                <a:solidFill>
                  <a:schemeClr val="tx2"/>
                </a:solidFill>
              </a:rPr>
              <a:t>Información mínima de la póliza</a:t>
            </a:r>
            <a:endParaRPr lang="es-ES" b="1" dirty="0">
              <a:solidFill>
                <a:schemeClr val="tx2"/>
              </a:solidFill>
            </a:endParaRPr>
          </a:p>
        </p:txBody>
      </p:sp>
      <p:grpSp>
        <p:nvGrpSpPr>
          <p:cNvPr id="2" name="Grupo 1"/>
          <p:cNvGrpSpPr/>
          <p:nvPr/>
        </p:nvGrpSpPr>
        <p:grpSpPr>
          <a:xfrm>
            <a:off x="48121" y="859729"/>
            <a:ext cx="6048672" cy="5809631"/>
            <a:chOff x="781602" y="1412776"/>
            <a:chExt cx="5398834" cy="4680520"/>
          </a:xfrm>
        </p:grpSpPr>
        <p:sp>
          <p:nvSpPr>
            <p:cNvPr id="19" name="Rectangle 76"/>
            <p:cNvSpPr>
              <a:spLocks noChangeArrowheads="1"/>
            </p:cNvSpPr>
            <p:nvPr>
              <p:custDataLst>
                <p:tags r:id="rId5"/>
              </p:custDataLst>
            </p:nvPr>
          </p:nvSpPr>
          <p:spPr bwMode="gray">
            <a:xfrm>
              <a:off x="781602" y="1412776"/>
              <a:ext cx="5398834" cy="4680520"/>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20" name="Rectangle 77"/>
            <p:cNvSpPr>
              <a:spLocks noChangeArrowheads="1"/>
            </p:cNvSpPr>
            <p:nvPr>
              <p:custDataLst>
                <p:tags r:id="rId6"/>
              </p:custDataLst>
            </p:nvPr>
          </p:nvSpPr>
          <p:spPr bwMode="auto">
            <a:xfrm>
              <a:off x="781602" y="1412776"/>
              <a:ext cx="5398834" cy="460169"/>
            </a:xfrm>
            <a:prstGeom prst="rect">
              <a:avLst/>
            </a:prstGeom>
            <a:gradFill rotWithShape="1">
              <a:gsLst>
                <a:gs pos="0">
                  <a:schemeClr val="accent2"/>
                </a:gs>
                <a:gs pos="100000">
                  <a:schemeClr val="accent2">
                    <a:lumMod val="83000"/>
                    <a:lumOff val="17000"/>
                  </a:schemeClr>
                </a:gs>
              </a:gsLst>
              <a:lin ang="5400000" scaled="1"/>
            </a:gradFill>
            <a:ln w="9525" algn="ctr">
              <a:solidFill>
                <a:srgbClr val="B2B2B2"/>
              </a:solidFill>
              <a:miter lim="800000"/>
              <a:headEnd/>
              <a:tailEnd/>
            </a:ln>
            <a:effectLst/>
            <a:extLst/>
          </p:spPr>
          <p:txBody>
            <a:bodyPr vert="horz" wrap="square" lIns="126000" tIns="91440" rIns="126000" bIns="91440" numCol="1" anchor="ctr" anchorCtr="0" compatLnSpc="1">
              <a:prstTxWarp prst="textNoShape">
                <a:avLst/>
              </a:prstTxWarp>
            </a:bodyPr>
            <a:lstStyle/>
            <a:p>
              <a:r>
                <a:rPr lang="en-US" b="1" dirty="0" err="1" smtClean="0">
                  <a:solidFill>
                    <a:schemeClr val="tx2"/>
                  </a:solidFill>
                </a:rPr>
                <a:t>Requerimientos</a:t>
              </a:r>
              <a:r>
                <a:rPr lang="en-US" b="1" dirty="0" smtClean="0">
                  <a:solidFill>
                    <a:schemeClr val="tx2"/>
                  </a:solidFill>
                </a:rPr>
                <a:t> del </a:t>
              </a:r>
              <a:r>
                <a:rPr lang="en-US" b="1" dirty="0" err="1" smtClean="0">
                  <a:solidFill>
                    <a:schemeClr val="tx2"/>
                  </a:solidFill>
                </a:rPr>
                <a:t>contrato</a:t>
              </a:r>
              <a:endParaRPr lang="es-CO" b="1" dirty="0">
                <a:solidFill>
                  <a:schemeClr val="tx2"/>
                </a:solidFill>
                <a:latin typeface="Arial" pitchFamily="34" charset="0"/>
                <a:cs typeface="Arial" pitchFamily="34" charset="0"/>
              </a:endParaRPr>
            </a:p>
          </p:txBody>
        </p:sp>
      </p:grpSp>
      <p:sp>
        <p:nvSpPr>
          <p:cNvPr id="24" name="TextBox 57"/>
          <p:cNvSpPr txBox="1">
            <a:spLocks/>
          </p:cNvSpPr>
          <p:nvPr/>
        </p:nvSpPr>
        <p:spPr>
          <a:xfrm>
            <a:off x="1641853" y="3068960"/>
            <a:ext cx="4443003" cy="861774"/>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Los modelos de pólizas de seguro comercializados a través de corresponsales deben estar a disposición del consumidor financiero a través de este canal y en la página web de la entidad.</a:t>
            </a:r>
          </a:p>
        </p:txBody>
      </p:sp>
      <p:sp>
        <p:nvSpPr>
          <p:cNvPr id="25" name="Rectangle 24"/>
          <p:cNvSpPr>
            <a:spLocks noChangeArrowheads="1"/>
          </p:cNvSpPr>
          <p:nvPr/>
        </p:nvSpPr>
        <p:spPr bwMode="auto">
          <a:xfrm>
            <a:off x="119336" y="2996952"/>
            <a:ext cx="1368152" cy="1079915"/>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Información</a:t>
            </a:r>
            <a:endParaRPr lang="es-CO" sz="1600" b="1" dirty="0">
              <a:solidFill>
                <a:schemeClr val="bg1"/>
              </a:solidFill>
              <a:cs typeface="Arial" pitchFamily="34" charset="0"/>
            </a:endParaRPr>
          </a:p>
        </p:txBody>
      </p:sp>
      <p:sp>
        <p:nvSpPr>
          <p:cNvPr id="26" name="Rectangle 24"/>
          <p:cNvSpPr>
            <a:spLocks noChangeArrowheads="1"/>
          </p:cNvSpPr>
          <p:nvPr/>
        </p:nvSpPr>
        <p:spPr bwMode="auto">
          <a:xfrm>
            <a:off x="119336" y="4221088"/>
            <a:ext cx="1368152" cy="864096"/>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Simplicidad</a:t>
            </a:r>
            <a:endParaRPr lang="es-CO" sz="1600" b="1" dirty="0">
              <a:solidFill>
                <a:schemeClr val="bg1"/>
              </a:solidFill>
              <a:cs typeface="Arial" pitchFamily="34" charset="0"/>
            </a:endParaRPr>
          </a:p>
        </p:txBody>
      </p:sp>
      <p:sp>
        <p:nvSpPr>
          <p:cNvPr id="35" name="Rectangle 24"/>
          <p:cNvSpPr>
            <a:spLocks noChangeArrowheads="1"/>
          </p:cNvSpPr>
          <p:nvPr/>
        </p:nvSpPr>
        <p:spPr bwMode="auto">
          <a:xfrm>
            <a:off x="119336" y="5157192"/>
            <a:ext cx="1368152" cy="1440160"/>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Claridad en condiciones</a:t>
            </a:r>
            <a:endParaRPr lang="es-CO" sz="1600" b="1" dirty="0">
              <a:solidFill>
                <a:schemeClr val="bg1"/>
              </a:solidFill>
              <a:cs typeface="Arial" pitchFamily="34" charset="0"/>
            </a:endParaRPr>
          </a:p>
        </p:txBody>
      </p:sp>
      <p:sp>
        <p:nvSpPr>
          <p:cNvPr id="39" name="TextBox 57"/>
          <p:cNvSpPr txBox="1">
            <a:spLocks/>
          </p:cNvSpPr>
          <p:nvPr/>
        </p:nvSpPr>
        <p:spPr>
          <a:xfrm>
            <a:off x="1631504" y="4293096"/>
            <a:ext cx="4453352" cy="646331"/>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Las exclusiones deben estar redactadas de forma sencilla, clara y precisa.</a:t>
            </a:r>
          </a:p>
          <a:p>
            <a:pPr marL="172976" lvl="1" indent="-171450"/>
            <a:r>
              <a:rPr lang="es-ES_tradnl" sz="1400" dirty="0"/>
              <a:t>Procedimiento simplificado de reclamación</a:t>
            </a:r>
            <a:r>
              <a:rPr lang="es-ES_tradnl" sz="1400" dirty="0" smtClean="0"/>
              <a:t>.</a:t>
            </a:r>
            <a:endParaRPr lang="es-ES_tradnl" sz="1400" dirty="0"/>
          </a:p>
        </p:txBody>
      </p:sp>
      <p:sp>
        <p:nvSpPr>
          <p:cNvPr id="40" name="TextBox 57"/>
          <p:cNvSpPr txBox="1">
            <a:spLocks/>
          </p:cNvSpPr>
          <p:nvPr/>
        </p:nvSpPr>
        <p:spPr>
          <a:xfrm>
            <a:off x="1641854" y="5229200"/>
            <a:ext cx="4443002" cy="1292662"/>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No se podrán exigir condiciones previas para el inicio del amparo de la póliza o para la subsistencia de la misma, salvo el pago de la prima correspondiente. </a:t>
            </a:r>
          </a:p>
          <a:p>
            <a:pPr marL="172976" lvl="1" indent="-171450"/>
            <a:r>
              <a:rPr lang="es-CO" sz="1400" dirty="0" smtClean="0"/>
              <a:t>Las </a:t>
            </a:r>
            <a:r>
              <a:rPr lang="es-CO" sz="1400" dirty="0"/>
              <a:t>entidades aseguradoras no pueden modificar unilateralmente un contrato de seguro adquirido mediante este canal.</a:t>
            </a:r>
          </a:p>
        </p:txBody>
      </p:sp>
      <p:cxnSp>
        <p:nvCxnSpPr>
          <p:cNvPr id="41" name="Straight Connector 324"/>
          <p:cNvCxnSpPr/>
          <p:nvPr/>
        </p:nvCxnSpPr>
        <p:spPr>
          <a:xfrm flipV="1">
            <a:off x="1622063" y="4149080"/>
            <a:ext cx="4374992" cy="17994"/>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324"/>
          <p:cNvCxnSpPr/>
          <p:nvPr/>
        </p:nvCxnSpPr>
        <p:spPr>
          <a:xfrm flipV="1">
            <a:off x="1559496" y="5139198"/>
            <a:ext cx="4374992" cy="17994"/>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Right Arrow 28"/>
          <p:cNvSpPr/>
          <p:nvPr/>
        </p:nvSpPr>
        <p:spPr>
          <a:xfrm>
            <a:off x="6176505" y="1521140"/>
            <a:ext cx="279535" cy="546099"/>
          </a:xfrm>
          <a:prstGeom prst="rightArrow">
            <a:avLst>
              <a:gd name="adj1" fmla="val 65945"/>
              <a:gd name="adj2" fmla="val 50562"/>
            </a:avLst>
          </a:prstGeom>
          <a:gradFill flip="none" rotWithShape="1">
            <a:gsLst>
              <a:gs pos="0">
                <a:schemeClr val="accent3"/>
              </a:gs>
              <a:gs pos="100000">
                <a:schemeClr val="accent3">
                  <a:lumMod val="95000"/>
                  <a:lumOff val="5000"/>
                </a:schemeClr>
              </a:gs>
            </a:gsLst>
            <a:lin ang="0" scaled="1"/>
            <a:tileRect/>
          </a:gradFill>
          <a:ln w="9525" algn="ctr">
            <a:noFill/>
            <a:miter lim="800000"/>
            <a:headEnd/>
            <a:tailEnd/>
          </a:ln>
          <a:effectLst/>
        </p:spPr>
        <p:txBody>
          <a:bodyPr vert="horz" wrap="square" lIns="126000" tIns="91440" rIns="126000" bIns="91440" numCol="1" anchor="ctr" anchorCtr="0" compatLnSpc="1">
            <a:prstTxWarp prst="textNoShape">
              <a:avLst/>
            </a:prstTxWarp>
          </a:bodyPr>
          <a:lstStyle/>
          <a:p>
            <a:endParaRPr lang="es-CO" b="1" dirty="0" err="1">
              <a:solidFill>
                <a:schemeClr val="bg1"/>
              </a:solidFill>
              <a:latin typeface="Arial" pitchFamily="34" charset="0"/>
              <a:cs typeface="Arial" pitchFamily="34" charset="0"/>
            </a:endParaRPr>
          </a:p>
        </p:txBody>
      </p:sp>
      <p:sp>
        <p:nvSpPr>
          <p:cNvPr id="45" name="TextBox 57"/>
          <p:cNvSpPr txBox="1">
            <a:spLocks/>
          </p:cNvSpPr>
          <p:nvPr/>
        </p:nvSpPr>
        <p:spPr>
          <a:xfrm>
            <a:off x="6672064" y="1412776"/>
            <a:ext cx="5242182" cy="1723549"/>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El valor o monto asegurado exacto.</a:t>
            </a:r>
          </a:p>
          <a:p>
            <a:pPr marL="172976" lvl="1" indent="-171450"/>
            <a:r>
              <a:rPr lang="es-CO" sz="1400" dirty="0" smtClean="0"/>
              <a:t>El </a:t>
            </a:r>
            <a:r>
              <a:rPr lang="es-CO" sz="1400" dirty="0"/>
              <a:t>valor de la prima comercial del producto.</a:t>
            </a:r>
          </a:p>
          <a:p>
            <a:pPr marL="172976" lvl="1" indent="-171450"/>
            <a:r>
              <a:rPr lang="es-CO" sz="1400" dirty="0" smtClean="0"/>
              <a:t>Los </a:t>
            </a:r>
            <a:r>
              <a:rPr lang="es-CO" sz="1400" dirty="0"/>
              <a:t>amparos y exclusiones del contrato de seguro, bajo acápites denominados “Qué cubre este seguro” y “Qué no cubre este seguro”.</a:t>
            </a:r>
          </a:p>
          <a:p>
            <a:pPr marL="172976" lvl="1" indent="-171450"/>
            <a:r>
              <a:rPr lang="es-CO" sz="1400" dirty="0" smtClean="0"/>
              <a:t>Indicación </a:t>
            </a:r>
            <a:r>
              <a:rPr lang="es-CO" sz="1400" dirty="0"/>
              <a:t>de la fecha y hora exacta desde la cual empieza y termina la cobertura.</a:t>
            </a:r>
          </a:p>
          <a:p>
            <a:pPr marL="172976" lvl="1" indent="-171450"/>
            <a:r>
              <a:rPr lang="es-CO" sz="1400" dirty="0" smtClean="0"/>
              <a:t>La </a:t>
            </a:r>
            <a:r>
              <a:rPr lang="es-CO" sz="1400" dirty="0"/>
              <a:t>identificación del corresponsal a través del cual accede a la información o a través del cual adquiere la póliza</a:t>
            </a:r>
            <a:r>
              <a:rPr lang="es-CO" sz="1400" dirty="0" smtClean="0"/>
              <a:t>.</a:t>
            </a:r>
            <a:endParaRPr lang="es-CO" sz="1400" dirty="0"/>
          </a:p>
        </p:txBody>
      </p:sp>
      <p:sp>
        <p:nvSpPr>
          <p:cNvPr id="53" name="Rectangle 76"/>
          <p:cNvSpPr>
            <a:spLocks noChangeArrowheads="1"/>
          </p:cNvSpPr>
          <p:nvPr>
            <p:custDataLst>
              <p:tags r:id="rId3"/>
            </p:custDataLst>
          </p:nvPr>
        </p:nvSpPr>
        <p:spPr bwMode="gray">
          <a:xfrm>
            <a:off x="6456040" y="3573016"/>
            <a:ext cx="5472608" cy="3096344"/>
          </a:xfrm>
          <a:prstGeom prst="rect">
            <a:avLst/>
          </a:prstGeom>
          <a:gradFill rotWithShape="1">
            <a:gsLst>
              <a:gs pos="0">
                <a:schemeClr val="bg1"/>
              </a:gs>
              <a:gs pos="100000">
                <a:srgbClr val="F2F2F2"/>
              </a:gs>
            </a:gsLst>
            <a:lin ang="5400000" scaled="1"/>
          </a:gradFill>
          <a:ln w="9525" algn="ctr">
            <a:solidFill>
              <a:srgbClr val="B2B2B2"/>
            </a:solidFill>
            <a:miter lim="800000"/>
            <a:headEnd/>
            <a:tailEnd/>
          </a:ln>
          <a:effectLst>
            <a:outerShdw dist="53340" dir="2700000" algn="tl" rotWithShape="0">
              <a:schemeClr val="bg1">
                <a:lumMod val="75000"/>
                <a:alpha val="35000"/>
              </a:schemeClr>
            </a:outerShdw>
          </a:effectLst>
        </p:spPr>
        <p:txBody>
          <a:bodyPr vert="horz" wrap="square" lIns="91440" tIns="45720" rIns="91440" bIns="45720" numCol="1" anchor="t" anchorCtr="0" compatLnSpc="1">
            <a:prstTxWarp prst="textNoShape">
              <a:avLst/>
            </a:prstTxWarp>
          </a:bodyPr>
          <a:lstStyle/>
          <a:p>
            <a:endParaRPr lang="es-CO"/>
          </a:p>
        </p:txBody>
      </p:sp>
      <p:sp>
        <p:nvSpPr>
          <p:cNvPr id="54" name="Rectangle 77"/>
          <p:cNvSpPr>
            <a:spLocks noChangeArrowheads="1"/>
          </p:cNvSpPr>
          <p:nvPr>
            <p:custDataLst>
              <p:tags r:id="rId4"/>
            </p:custDataLst>
          </p:nvPr>
        </p:nvSpPr>
        <p:spPr bwMode="auto">
          <a:xfrm>
            <a:off x="6456040" y="3573016"/>
            <a:ext cx="5472608" cy="409032"/>
          </a:xfrm>
          <a:prstGeom prst="rect">
            <a:avLst/>
          </a:prstGeom>
          <a:gradFill rotWithShape="1">
            <a:gsLst>
              <a:gs pos="0">
                <a:schemeClr val="accent2"/>
              </a:gs>
              <a:gs pos="100000">
                <a:schemeClr val="accent2">
                  <a:lumMod val="83000"/>
                  <a:lumOff val="17000"/>
                </a:schemeClr>
              </a:gs>
            </a:gsLst>
            <a:lin ang="5400000" scaled="1"/>
          </a:gradFill>
          <a:ln w="9525" algn="ctr">
            <a:solidFill>
              <a:srgbClr val="B2B2B2"/>
            </a:solidFill>
            <a:miter lim="800000"/>
            <a:headEnd/>
            <a:tailEnd/>
          </a:ln>
          <a:effectLst/>
          <a:extLst/>
        </p:spPr>
        <p:txBody>
          <a:bodyPr vert="horz" wrap="square" lIns="126000" tIns="91440" rIns="126000" bIns="91440" numCol="1" anchor="ctr" anchorCtr="0" compatLnSpc="1">
            <a:prstTxWarp prst="textNoShape">
              <a:avLst/>
            </a:prstTxWarp>
          </a:bodyPr>
          <a:lstStyle/>
          <a:p>
            <a:r>
              <a:rPr lang="es-ES" b="1" dirty="0" smtClean="0">
                <a:solidFill>
                  <a:schemeClr val="tx2"/>
                </a:solidFill>
              </a:rPr>
              <a:t>Ramos autorizados</a:t>
            </a:r>
            <a:endParaRPr lang="es-ES" b="1" dirty="0">
              <a:solidFill>
                <a:schemeClr val="tx2"/>
              </a:solidFill>
            </a:endParaRPr>
          </a:p>
        </p:txBody>
      </p:sp>
      <p:grpSp>
        <p:nvGrpSpPr>
          <p:cNvPr id="17" name="Grupo 16"/>
          <p:cNvGrpSpPr/>
          <p:nvPr/>
        </p:nvGrpSpPr>
        <p:grpSpPr>
          <a:xfrm>
            <a:off x="6600056" y="4149080"/>
            <a:ext cx="5207436" cy="2304256"/>
            <a:chOff x="6672064" y="4293096"/>
            <a:chExt cx="4433358" cy="2880320"/>
          </a:xfrm>
        </p:grpSpPr>
        <p:sp>
          <p:nvSpPr>
            <p:cNvPr id="56" name="Rectangle 24"/>
            <p:cNvSpPr>
              <a:spLocks noChangeArrowheads="1"/>
            </p:cNvSpPr>
            <p:nvPr/>
          </p:nvSpPr>
          <p:spPr bwMode="auto">
            <a:xfrm>
              <a:off x="6672064" y="4293096"/>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SOAT</a:t>
              </a:r>
              <a:endParaRPr lang="es-CO" sz="1600" b="1" dirty="0">
                <a:solidFill>
                  <a:schemeClr val="bg1"/>
                </a:solidFill>
                <a:cs typeface="Arial" pitchFamily="34" charset="0"/>
              </a:endParaRPr>
            </a:p>
          </p:txBody>
        </p:sp>
        <p:sp>
          <p:nvSpPr>
            <p:cNvPr id="57" name="Rectangle 24"/>
            <p:cNvSpPr>
              <a:spLocks noChangeArrowheads="1"/>
            </p:cNvSpPr>
            <p:nvPr/>
          </p:nvSpPr>
          <p:spPr bwMode="auto">
            <a:xfrm>
              <a:off x="8204667" y="4293096"/>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Exequias</a:t>
              </a:r>
              <a:endParaRPr lang="es-CO" sz="1600" b="1" dirty="0">
                <a:solidFill>
                  <a:schemeClr val="bg1"/>
                </a:solidFill>
                <a:cs typeface="Arial" pitchFamily="34" charset="0"/>
              </a:endParaRPr>
            </a:p>
          </p:txBody>
        </p:sp>
        <p:sp>
          <p:nvSpPr>
            <p:cNvPr id="58" name="Rectangle 24"/>
            <p:cNvSpPr>
              <a:spLocks noChangeArrowheads="1"/>
            </p:cNvSpPr>
            <p:nvPr/>
          </p:nvSpPr>
          <p:spPr bwMode="auto">
            <a:xfrm>
              <a:off x="9737270" y="4293096"/>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Accidentes Personales</a:t>
              </a:r>
              <a:endParaRPr lang="es-CO" sz="1600" b="1" dirty="0">
                <a:solidFill>
                  <a:schemeClr val="bg1"/>
                </a:solidFill>
                <a:cs typeface="Arial" pitchFamily="34" charset="0"/>
              </a:endParaRPr>
            </a:p>
          </p:txBody>
        </p:sp>
        <p:sp>
          <p:nvSpPr>
            <p:cNvPr id="59" name="Rectangle 24"/>
            <p:cNvSpPr>
              <a:spLocks noChangeArrowheads="1"/>
            </p:cNvSpPr>
            <p:nvPr/>
          </p:nvSpPr>
          <p:spPr bwMode="auto">
            <a:xfrm>
              <a:off x="6672064" y="5301208"/>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Desempleo</a:t>
              </a:r>
              <a:endParaRPr lang="es-CO" sz="1600" b="1" dirty="0">
                <a:solidFill>
                  <a:schemeClr val="bg1"/>
                </a:solidFill>
                <a:cs typeface="Arial" pitchFamily="34" charset="0"/>
              </a:endParaRPr>
            </a:p>
          </p:txBody>
        </p:sp>
        <p:sp>
          <p:nvSpPr>
            <p:cNvPr id="60" name="Rectangle 24"/>
            <p:cNvSpPr>
              <a:spLocks noChangeArrowheads="1"/>
            </p:cNvSpPr>
            <p:nvPr/>
          </p:nvSpPr>
          <p:spPr bwMode="auto">
            <a:xfrm>
              <a:off x="8204667" y="5301209"/>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Vida Individual</a:t>
              </a:r>
              <a:endParaRPr lang="es-CO" sz="1600" b="1" dirty="0">
                <a:solidFill>
                  <a:schemeClr val="bg1"/>
                </a:solidFill>
                <a:cs typeface="Arial" pitchFamily="34" charset="0"/>
              </a:endParaRPr>
            </a:p>
          </p:txBody>
        </p:sp>
        <p:sp>
          <p:nvSpPr>
            <p:cNvPr id="61" name="Rectangle 24"/>
            <p:cNvSpPr>
              <a:spLocks noChangeArrowheads="1"/>
            </p:cNvSpPr>
            <p:nvPr/>
          </p:nvSpPr>
          <p:spPr bwMode="auto">
            <a:xfrm>
              <a:off x="9737270" y="5301209"/>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Incendio</a:t>
              </a:r>
              <a:endParaRPr lang="es-CO" sz="1600" b="1" dirty="0">
                <a:solidFill>
                  <a:schemeClr val="bg1"/>
                </a:solidFill>
                <a:cs typeface="Arial" pitchFamily="34" charset="0"/>
              </a:endParaRPr>
            </a:p>
          </p:txBody>
        </p:sp>
        <p:sp>
          <p:nvSpPr>
            <p:cNvPr id="62" name="Rectangle 24"/>
            <p:cNvSpPr>
              <a:spLocks noChangeArrowheads="1"/>
            </p:cNvSpPr>
            <p:nvPr/>
          </p:nvSpPr>
          <p:spPr bwMode="auto">
            <a:xfrm>
              <a:off x="6672064" y="6309320"/>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cs typeface="Arial" pitchFamily="34" charset="0"/>
                </a:rPr>
                <a:t>Sustracción</a:t>
              </a:r>
              <a:endParaRPr lang="es-CO" sz="1600" b="1" dirty="0">
                <a:solidFill>
                  <a:schemeClr val="bg1"/>
                </a:solidFill>
                <a:cs typeface="Arial" pitchFamily="34" charset="0"/>
              </a:endParaRPr>
            </a:p>
          </p:txBody>
        </p:sp>
        <p:sp>
          <p:nvSpPr>
            <p:cNvPr id="63" name="Rectangle 24"/>
            <p:cNvSpPr>
              <a:spLocks noChangeArrowheads="1"/>
            </p:cNvSpPr>
            <p:nvPr/>
          </p:nvSpPr>
          <p:spPr bwMode="auto">
            <a:xfrm>
              <a:off x="8204667" y="6309320"/>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Hogar</a:t>
              </a:r>
              <a:endParaRPr lang="es-CO" sz="1600" b="1" dirty="0">
                <a:solidFill>
                  <a:schemeClr val="bg1"/>
                </a:solidFill>
                <a:cs typeface="Arial" pitchFamily="34" charset="0"/>
              </a:endParaRPr>
            </a:p>
          </p:txBody>
        </p:sp>
        <p:sp>
          <p:nvSpPr>
            <p:cNvPr id="64" name="Rectangle 24"/>
            <p:cNvSpPr>
              <a:spLocks noChangeArrowheads="1"/>
            </p:cNvSpPr>
            <p:nvPr/>
          </p:nvSpPr>
          <p:spPr bwMode="auto">
            <a:xfrm>
              <a:off x="9737269" y="6309320"/>
              <a:ext cx="1368152" cy="864096"/>
            </a:xfrm>
            <a:prstGeom prst="rect">
              <a:avLst/>
            </a:prstGeom>
            <a:solidFill>
              <a:schemeClr val="accent5">
                <a:lumMod val="60000"/>
                <a:lumOff val="40000"/>
              </a:schemeClr>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Agropecuario</a:t>
              </a:r>
              <a:endParaRPr lang="es-CO" sz="1600" b="1" dirty="0">
                <a:solidFill>
                  <a:schemeClr val="bg1"/>
                </a:solidFill>
                <a:cs typeface="Arial" pitchFamily="34" charset="0"/>
              </a:endParaRPr>
            </a:p>
          </p:txBody>
        </p:sp>
      </p:grpSp>
      <p:sp>
        <p:nvSpPr>
          <p:cNvPr id="65" name="Rectangle 24"/>
          <p:cNvSpPr>
            <a:spLocks noChangeArrowheads="1"/>
          </p:cNvSpPr>
          <p:nvPr/>
        </p:nvSpPr>
        <p:spPr bwMode="auto">
          <a:xfrm>
            <a:off x="119336" y="1484784"/>
            <a:ext cx="1368152" cy="1367947"/>
          </a:xfrm>
          <a:prstGeom prst="rect">
            <a:avLst/>
          </a:prstGeom>
          <a:solidFill>
            <a:srgbClr val="CB5367"/>
          </a:solidFill>
          <a:ln w="9525" algn="ctr">
            <a:solidFill>
              <a:schemeClr val="accent2"/>
            </a:solidFill>
            <a:miter lim="800000"/>
            <a:headEnd/>
            <a:tailEnd/>
          </a:ln>
          <a:effectLst>
            <a:outerShdw dist="53340" dir="2700000" algn="ctr" rotWithShape="0">
              <a:schemeClr val="tx1">
                <a:alpha val="8000"/>
              </a:schemeClr>
            </a:outerShdw>
          </a:effectLst>
        </p:spPr>
        <p:txBody>
          <a:bodyPr vert="horz" wrap="square" lIns="34612" tIns="43957" rIns="34612" bIns="43957" numCol="1" anchor="ctr" anchorCtr="0" compatLnSpc="1">
            <a:prstTxWarp prst="textNoShape">
              <a:avLst/>
            </a:prstTxWarp>
            <a:noAutofit/>
          </a:bodyPr>
          <a:lstStyle/>
          <a:p>
            <a:pPr algn="ctr"/>
            <a:r>
              <a:rPr lang="es-CO" sz="1600" b="1" dirty="0" smtClean="0">
                <a:solidFill>
                  <a:schemeClr val="bg1"/>
                </a:solidFill>
              </a:rPr>
              <a:t>Soporte al corresponsal</a:t>
            </a:r>
            <a:endParaRPr lang="es-CO" sz="1600" b="1" dirty="0">
              <a:solidFill>
                <a:schemeClr val="bg1"/>
              </a:solidFill>
              <a:cs typeface="Arial" pitchFamily="34" charset="0"/>
            </a:endParaRPr>
          </a:p>
        </p:txBody>
      </p:sp>
      <p:sp>
        <p:nvSpPr>
          <p:cNvPr id="66" name="TextBox 57"/>
          <p:cNvSpPr txBox="1">
            <a:spLocks/>
          </p:cNvSpPr>
          <p:nvPr/>
        </p:nvSpPr>
        <p:spPr>
          <a:xfrm>
            <a:off x="1631504" y="1631702"/>
            <a:ext cx="4443003" cy="861774"/>
          </a:xfrm>
          <a:prstGeom prst="rect">
            <a:avLst/>
          </a:prstGeom>
        </p:spPr>
        <p:txBody>
          <a:bodyPr vert="horz" wrap="square" lIns="0" tIns="0" rIns="0" bIns="0" rtlCol="0" anchor="t" anchorCtr="0">
            <a:spAutoFit/>
          </a:bodyPr>
          <a:lstStyle>
            <a:lvl1pPr marL="0" lvl="0" indent="0" defTabSz="950710" eaLnBrk="1" hangingPunct="1">
              <a:buClr>
                <a:schemeClr val="tx2"/>
              </a:buClr>
              <a:defRPr>
                <a:latin typeface="+mn-lt"/>
              </a:defRPr>
            </a:lvl1pPr>
            <a:lvl2pPr marL="205650" indent="-203965" defTabSz="950710" eaLnBrk="1" hangingPunct="1">
              <a:buClr>
                <a:schemeClr val="tx2"/>
              </a:buClr>
              <a:buSzPct val="125000"/>
              <a:buFont typeface="Arial" charset="0"/>
              <a:buChar char="▪"/>
              <a:defRPr>
                <a:latin typeface="+mn-lt"/>
              </a:defRPr>
            </a:lvl2pPr>
            <a:lvl3pPr marL="485469" indent="-278134" defTabSz="950710" eaLnBrk="1" hangingPunct="1">
              <a:buClr>
                <a:schemeClr val="tx2"/>
              </a:buClr>
              <a:buSzPct val="120000"/>
              <a:buFont typeface="Arial" charset="0"/>
              <a:buChar char="–"/>
              <a:defRPr>
                <a:latin typeface="+mn-lt"/>
              </a:defRPr>
            </a:lvl3pPr>
            <a:lvl4pPr marL="652349" indent="-165195" defTabSz="950710" eaLnBrk="1" hangingPunct="1">
              <a:buClr>
                <a:schemeClr val="tx2"/>
              </a:buClr>
              <a:buSzPct val="120000"/>
              <a:buFont typeface="Arial" charset="0"/>
              <a:buChar char="▫"/>
              <a:defRPr>
                <a:latin typeface="+mn-lt"/>
              </a:defRPr>
            </a:lvl4pPr>
            <a:lvl5pPr marL="796169" indent="-138224" defTabSz="950710" eaLnBrk="1" hangingPunct="1">
              <a:buClr>
                <a:schemeClr val="tx2"/>
              </a:buClr>
              <a:buSzPct val="89000"/>
              <a:buFont typeface="Arial" charset="0"/>
              <a:buChar char="-"/>
              <a:defRPr>
                <a:latin typeface="+mn-lt"/>
              </a:defRPr>
            </a:lvl5pPr>
            <a:lvl6pPr marL="796169" indent="-138224" defTabSz="950710" fontAlgn="base">
              <a:spcBef>
                <a:spcPct val="0"/>
              </a:spcBef>
              <a:spcAft>
                <a:spcPct val="0"/>
              </a:spcAft>
              <a:buClr>
                <a:schemeClr val="tx2"/>
              </a:buClr>
              <a:buSzPct val="89000"/>
              <a:buFont typeface="Arial" charset="0"/>
              <a:buChar char="-"/>
              <a:defRPr sz="1699">
                <a:latin typeface="+mn-lt"/>
              </a:defRPr>
            </a:lvl6pPr>
            <a:lvl7pPr marL="796169" indent="-138224" defTabSz="950710" fontAlgn="base">
              <a:spcBef>
                <a:spcPct val="0"/>
              </a:spcBef>
              <a:spcAft>
                <a:spcPct val="0"/>
              </a:spcAft>
              <a:buClr>
                <a:schemeClr val="tx2"/>
              </a:buClr>
              <a:buSzPct val="89000"/>
              <a:buFont typeface="Arial" charset="0"/>
              <a:buChar char="-"/>
              <a:defRPr sz="1699">
                <a:latin typeface="+mn-lt"/>
              </a:defRPr>
            </a:lvl7pPr>
            <a:lvl8pPr marL="796169" indent="-138224" defTabSz="950710" fontAlgn="base">
              <a:spcBef>
                <a:spcPct val="0"/>
              </a:spcBef>
              <a:spcAft>
                <a:spcPct val="0"/>
              </a:spcAft>
              <a:buClr>
                <a:schemeClr val="tx2"/>
              </a:buClr>
              <a:buSzPct val="89000"/>
              <a:buFont typeface="Arial" charset="0"/>
              <a:buChar char="-"/>
              <a:defRPr sz="1699">
                <a:latin typeface="+mn-lt"/>
              </a:defRPr>
            </a:lvl8pPr>
            <a:lvl9pPr marL="796169" indent="-138224" defTabSz="950710" fontAlgn="base">
              <a:spcBef>
                <a:spcPct val="0"/>
              </a:spcBef>
              <a:spcAft>
                <a:spcPct val="0"/>
              </a:spcAft>
              <a:buClr>
                <a:schemeClr val="tx2"/>
              </a:buClr>
              <a:buSzPct val="89000"/>
              <a:buFont typeface="Arial" charset="0"/>
              <a:buChar char="-"/>
              <a:defRPr sz="1699">
                <a:latin typeface="+mn-lt"/>
              </a:defRPr>
            </a:lvl9pPr>
          </a:lstStyle>
          <a:p>
            <a:pPr marL="172976" lvl="1" indent="-171450"/>
            <a:r>
              <a:rPr lang="es-CO" sz="1400" dirty="0"/>
              <a:t>Capacitación. (Aseguradora – Corresponsal)</a:t>
            </a:r>
          </a:p>
          <a:p>
            <a:pPr marL="1526" lvl="1" indent="0">
              <a:buNone/>
            </a:pPr>
            <a:endParaRPr lang="es-CO" sz="1400" dirty="0"/>
          </a:p>
          <a:p>
            <a:pPr marL="172976" lvl="1" indent="-171450"/>
            <a:r>
              <a:rPr lang="es-CO" sz="1400" dirty="0" smtClean="0"/>
              <a:t>Material </a:t>
            </a:r>
            <a:r>
              <a:rPr lang="es-CO" sz="1400" dirty="0"/>
              <a:t>publicitario de productos o servicios prestados a través del corresponsal.</a:t>
            </a:r>
          </a:p>
        </p:txBody>
      </p:sp>
      <p:cxnSp>
        <p:nvCxnSpPr>
          <p:cNvPr id="67" name="Straight Connector 324"/>
          <p:cNvCxnSpPr/>
          <p:nvPr/>
        </p:nvCxnSpPr>
        <p:spPr>
          <a:xfrm flipV="1">
            <a:off x="1649000" y="2924944"/>
            <a:ext cx="4374992" cy="17994"/>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481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echa curvada hacia la derecha 14"/>
          <p:cNvSpPr/>
          <p:nvPr/>
        </p:nvSpPr>
        <p:spPr>
          <a:xfrm rot="18780883">
            <a:off x="2071227" y="2676830"/>
            <a:ext cx="745308" cy="2317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7" name="Flecha curvada hacia la derecha 16"/>
          <p:cNvSpPr/>
          <p:nvPr/>
        </p:nvSpPr>
        <p:spPr>
          <a:xfrm rot="18316258">
            <a:off x="2827318" y="1866584"/>
            <a:ext cx="1352788" cy="53064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0" name="Flecha curvada hacia la derecha 29"/>
          <p:cNvSpPr/>
          <p:nvPr/>
        </p:nvSpPr>
        <p:spPr>
          <a:xfrm rot="17894042">
            <a:off x="3944390" y="1012067"/>
            <a:ext cx="1858361" cy="82785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Rectángulo 3"/>
          <p:cNvSpPr/>
          <p:nvPr/>
        </p:nvSpPr>
        <p:spPr>
          <a:xfrm>
            <a:off x="1587" y="-40377"/>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Estrategias para la Inclusión en Seguros</a:t>
            </a:r>
            <a:endParaRPr lang="es-CO" sz="3000" b="1" dirty="0">
              <a:latin typeface="Arial" panose="020B0604020202020204" pitchFamily="34" charset="0"/>
              <a:cs typeface="Arial" panose="020B0604020202020204" pitchFamily="34" charset="0"/>
            </a:endParaRPr>
          </a:p>
        </p:txBody>
      </p:sp>
      <p:pic>
        <p:nvPicPr>
          <p:cNvPr id="3074" name="Picture 2" descr="Image result for bog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3037536"/>
            <a:ext cx="2546459" cy="17021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mage result for municip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240" y="3984376"/>
            <a:ext cx="1730173"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Image result for Irra risaral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8677" y="4991643"/>
            <a:ext cx="1211015" cy="850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768829" y="2570111"/>
            <a:ext cx="1728192" cy="369332"/>
          </a:xfrm>
          <a:prstGeom prst="rect">
            <a:avLst/>
          </a:prstGeom>
          <a:noFill/>
        </p:spPr>
        <p:txBody>
          <a:bodyPr wrap="square" rtlCol="0">
            <a:spAutoFit/>
          </a:bodyPr>
          <a:lstStyle/>
          <a:p>
            <a:pPr algn="ctr"/>
            <a:r>
              <a:rPr lang="es-CO" dirty="0" smtClean="0"/>
              <a:t>CIUDADES</a:t>
            </a:r>
            <a:endParaRPr lang="es-CO" dirty="0"/>
          </a:p>
        </p:txBody>
      </p:sp>
      <p:sp>
        <p:nvSpPr>
          <p:cNvPr id="11" name="CuadroTexto 10"/>
          <p:cNvSpPr txBox="1"/>
          <p:nvPr/>
        </p:nvSpPr>
        <p:spPr>
          <a:xfrm>
            <a:off x="6888088" y="3466635"/>
            <a:ext cx="1728192" cy="369332"/>
          </a:xfrm>
          <a:prstGeom prst="rect">
            <a:avLst/>
          </a:prstGeom>
          <a:noFill/>
        </p:spPr>
        <p:txBody>
          <a:bodyPr wrap="square" rtlCol="0">
            <a:spAutoFit/>
          </a:bodyPr>
          <a:lstStyle/>
          <a:p>
            <a:pPr algn="ctr"/>
            <a:r>
              <a:rPr lang="es-CO" dirty="0" smtClean="0"/>
              <a:t>MUNICIPIOS</a:t>
            </a:r>
            <a:endParaRPr lang="es-CO" dirty="0"/>
          </a:p>
        </p:txBody>
      </p:sp>
      <p:sp>
        <p:nvSpPr>
          <p:cNvPr id="12" name="CuadroTexto 11"/>
          <p:cNvSpPr txBox="1"/>
          <p:nvPr/>
        </p:nvSpPr>
        <p:spPr>
          <a:xfrm>
            <a:off x="9298130" y="4383256"/>
            <a:ext cx="1728192" cy="369332"/>
          </a:xfrm>
          <a:prstGeom prst="rect">
            <a:avLst/>
          </a:prstGeom>
          <a:noFill/>
        </p:spPr>
        <p:txBody>
          <a:bodyPr wrap="square" rtlCol="0">
            <a:spAutoFit/>
          </a:bodyPr>
          <a:lstStyle/>
          <a:p>
            <a:pPr algn="ctr"/>
            <a:r>
              <a:rPr lang="es-CO" dirty="0" smtClean="0"/>
              <a:t>VEREDAS</a:t>
            </a:r>
            <a:endParaRPr lang="es-CO" dirty="0"/>
          </a:p>
        </p:txBody>
      </p:sp>
      <p:sp>
        <p:nvSpPr>
          <p:cNvPr id="8" name="Flecha curvada hacia abajo 7"/>
          <p:cNvSpPr/>
          <p:nvPr/>
        </p:nvSpPr>
        <p:spPr>
          <a:xfrm rot="2185511">
            <a:off x="3459894" y="1505527"/>
            <a:ext cx="2592288" cy="705338"/>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solidFill>
                <a:schemeClr val="tx1"/>
              </a:solidFill>
            </a:endParaRPr>
          </a:p>
        </p:txBody>
      </p:sp>
      <p:sp>
        <p:nvSpPr>
          <p:cNvPr id="9" name="Flecha curvada hacia abajo 8"/>
          <p:cNvSpPr/>
          <p:nvPr/>
        </p:nvSpPr>
        <p:spPr>
          <a:xfrm rot="1557514">
            <a:off x="3439342" y="1394444"/>
            <a:ext cx="5138042" cy="1243479"/>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solidFill>
                <a:schemeClr val="tx1"/>
              </a:solidFill>
            </a:endParaRPr>
          </a:p>
        </p:txBody>
      </p:sp>
      <p:sp>
        <p:nvSpPr>
          <p:cNvPr id="10" name="Flecha curvada hacia abajo 9"/>
          <p:cNvSpPr/>
          <p:nvPr/>
        </p:nvSpPr>
        <p:spPr>
          <a:xfrm rot="1077975">
            <a:off x="3159936" y="1221370"/>
            <a:ext cx="8397103" cy="1899789"/>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solidFill>
                <a:schemeClr val="tx1"/>
              </a:solidFill>
            </a:endParaRPr>
          </a:p>
        </p:txBody>
      </p:sp>
      <p:sp>
        <p:nvSpPr>
          <p:cNvPr id="16" name="CuadroTexto 15"/>
          <p:cNvSpPr txBox="1"/>
          <p:nvPr/>
        </p:nvSpPr>
        <p:spPr>
          <a:xfrm>
            <a:off x="1093664" y="963861"/>
            <a:ext cx="1728192" cy="369332"/>
          </a:xfrm>
          <a:prstGeom prst="rect">
            <a:avLst/>
          </a:prstGeom>
          <a:noFill/>
        </p:spPr>
        <p:txBody>
          <a:bodyPr wrap="square" rtlCol="0">
            <a:spAutoFit/>
          </a:bodyPr>
          <a:lstStyle/>
          <a:p>
            <a:pPr algn="ctr"/>
            <a:r>
              <a:rPr lang="es-CO" dirty="0" smtClean="0"/>
              <a:t>SEGUROS</a:t>
            </a:r>
            <a:endParaRPr lang="es-CO" dirty="0"/>
          </a:p>
        </p:txBody>
      </p:sp>
      <p:pic>
        <p:nvPicPr>
          <p:cNvPr id="5" name="Imagen 4"/>
          <p:cNvPicPr>
            <a:picLocks noChangeAspect="1"/>
          </p:cNvPicPr>
          <p:nvPr/>
        </p:nvPicPr>
        <p:blipFill>
          <a:blip r:embed="rId5"/>
          <a:stretch>
            <a:fillRect/>
          </a:stretch>
        </p:blipFill>
        <p:spPr>
          <a:xfrm>
            <a:off x="248900" y="1333193"/>
            <a:ext cx="3417720" cy="1365979"/>
          </a:xfrm>
          <a:prstGeom prst="ellipse">
            <a:avLst/>
          </a:prstGeom>
          <a:ln>
            <a:noFill/>
          </a:ln>
          <a:effectLst>
            <a:softEdge rad="112500"/>
          </a:effectLst>
        </p:spPr>
      </p:pic>
      <p:sp>
        <p:nvSpPr>
          <p:cNvPr id="13" name="CuadroTexto 12"/>
          <p:cNvSpPr txBox="1"/>
          <p:nvPr/>
        </p:nvSpPr>
        <p:spPr>
          <a:xfrm>
            <a:off x="3503712" y="1554448"/>
            <a:ext cx="2070642" cy="830997"/>
          </a:xfrm>
          <a:prstGeom prst="rect">
            <a:avLst/>
          </a:prstGeom>
          <a:noFill/>
        </p:spPr>
        <p:txBody>
          <a:bodyPr wrap="square" rtlCol="0">
            <a:spAutoFit/>
          </a:bodyPr>
          <a:lstStyle/>
          <a:p>
            <a:pPr algn="ctr"/>
            <a:r>
              <a:rPr lang="es-CO" sz="1200" dirty="0" smtClean="0"/>
              <a:t>Fuerza Propia</a:t>
            </a:r>
          </a:p>
          <a:p>
            <a:pPr algn="ctr"/>
            <a:r>
              <a:rPr lang="es-CO" sz="1200" dirty="0" smtClean="0"/>
              <a:t>Corredor – Agente</a:t>
            </a:r>
          </a:p>
          <a:p>
            <a:pPr algn="ctr"/>
            <a:r>
              <a:rPr lang="es-CO" sz="1200" dirty="0" smtClean="0"/>
              <a:t>Uso de RED</a:t>
            </a:r>
          </a:p>
          <a:p>
            <a:pPr algn="ctr"/>
            <a:r>
              <a:rPr lang="es-CO" sz="1200" dirty="0" smtClean="0"/>
              <a:t>Corresponsales</a:t>
            </a:r>
            <a:endParaRPr lang="es-CO" sz="1200" dirty="0"/>
          </a:p>
        </p:txBody>
      </p:sp>
      <p:sp>
        <p:nvSpPr>
          <p:cNvPr id="21" name="CuadroTexto 20"/>
          <p:cNvSpPr txBox="1"/>
          <p:nvPr/>
        </p:nvSpPr>
        <p:spPr>
          <a:xfrm>
            <a:off x="8190990" y="2476914"/>
            <a:ext cx="2070642" cy="830997"/>
          </a:xfrm>
          <a:prstGeom prst="rect">
            <a:avLst/>
          </a:prstGeom>
          <a:noFill/>
        </p:spPr>
        <p:txBody>
          <a:bodyPr wrap="square" rtlCol="0">
            <a:spAutoFit/>
          </a:bodyPr>
          <a:lstStyle/>
          <a:p>
            <a:pPr algn="ctr"/>
            <a:r>
              <a:rPr lang="es-CO" sz="1200" dirty="0" smtClean="0">
                <a:solidFill>
                  <a:schemeClr val="bg1">
                    <a:lumMod val="85000"/>
                  </a:schemeClr>
                </a:solidFill>
              </a:rPr>
              <a:t>Fuerza Propia</a:t>
            </a:r>
          </a:p>
          <a:p>
            <a:pPr algn="ctr"/>
            <a:r>
              <a:rPr lang="es-CO" sz="1200" dirty="0" smtClean="0">
                <a:solidFill>
                  <a:schemeClr val="bg1">
                    <a:lumMod val="85000"/>
                  </a:schemeClr>
                </a:solidFill>
              </a:rPr>
              <a:t>Corredor – Agente</a:t>
            </a:r>
          </a:p>
          <a:p>
            <a:pPr algn="ctr"/>
            <a:r>
              <a:rPr lang="es-CO" sz="1200" dirty="0" smtClean="0">
                <a:solidFill>
                  <a:schemeClr val="bg1">
                    <a:lumMod val="85000"/>
                  </a:schemeClr>
                </a:solidFill>
              </a:rPr>
              <a:t>Uso de RED</a:t>
            </a:r>
          </a:p>
          <a:p>
            <a:pPr algn="ctr"/>
            <a:r>
              <a:rPr lang="es-CO" sz="1200" dirty="0" smtClean="0"/>
              <a:t>Corresponsales</a:t>
            </a:r>
            <a:endParaRPr lang="es-CO" sz="1200" dirty="0"/>
          </a:p>
        </p:txBody>
      </p:sp>
      <p:sp>
        <p:nvSpPr>
          <p:cNvPr id="22" name="CuadroTexto 21"/>
          <p:cNvSpPr txBox="1"/>
          <p:nvPr/>
        </p:nvSpPr>
        <p:spPr>
          <a:xfrm>
            <a:off x="5676563" y="2080583"/>
            <a:ext cx="2070642" cy="830997"/>
          </a:xfrm>
          <a:prstGeom prst="rect">
            <a:avLst/>
          </a:prstGeom>
          <a:noFill/>
        </p:spPr>
        <p:txBody>
          <a:bodyPr wrap="square" rtlCol="0">
            <a:spAutoFit/>
          </a:bodyPr>
          <a:lstStyle/>
          <a:p>
            <a:pPr algn="ctr"/>
            <a:r>
              <a:rPr lang="es-CO" sz="1200" dirty="0" smtClean="0">
                <a:solidFill>
                  <a:schemeClr val="bg1">
                    <a:lumMod val="85000"/>
                  </a:schemeClr>
                </a:solidFill>
              </a:rPr>
              <a:t>Fuerza Propia</a:t>
            </a:r>
          </a:p>
          <a:p>
            <a:pPr algn="ctr"/>
            <a:r>
              <a:rPr lang="es-CO" sz="1200" dirty="0" smtClean="0">
                <a:solidFill>
                  <a:schemeClr val="bg1">
                    <a:lumMod val="85000"/>
                  </a:schemeClr>
                </a:solidFill>
              </a:rPr>
              <a:t>Corredor – Agente</a:t>
            </a:r>
          </a:p>
          <a:p>
            <a:pPr algn="ctr"/>
            <a:r>
              <a:rPr lang="es-CO" sz="1200" dirty="0" smtClean="0"/>
              <a:t>Uso de RED</a:t>
            </a:r>
          </a:p>
          <a:p>
            <a:pPr algn="ctr"/>
            <a:r>
              <a:rPr lang="es-CO" sz="1200" dirty="0" smtClean="0"/>
              <a:t>Corresponsales</a:t>
            </a:r>
            <a:endParaRPr lang="es-CO" sz="1200" dirty="0"/>
          </a:p>
        </p:txBody>
      </p:sp>
      <p:sp>
        <p:nvSpPr>
          <p:cNvPr id="23" name="CuadroTexto 22"/>
          <p:cNvSpPr txBox="1"/>
          <p:nvPr/>
        </p:nvSpPr>
        <p:spPr>
          <a:xfrm>
            <a:off x="1733010" y="3401479"/>
            <a:ext cx="2070642" cy="276999"/>
          </a:xfrm>
          <a:prstGeom prst="rect">
            <a:avLst/>
          </a:prstGeom>
          <a:noFill/>
        </p:spPr>
        <p:txBody>
          <a:bodyPr wrap="square" rtlCol="0">
            <a:spAutoFit/>
          </a:bodyPr>
          <a:lstStyle/>
          <a:p>
            <a:pPr algn="ctr"/>
            <a:r>
              <a:rPr lang="es-CO" sz="1200" dirty="0" smtClean="0"/>
              <a:t>Alta y Baja</a:t>
            </a:r>
          </a:p>
        </p:txBody>
      </p:sp>
      <p:sp>
        <p:nvSpPr>
          <p:cNvPr id="24" name="CuadroTexto 23"/>
          <p:cNvSpPr txBox="1"/>
          <p:nvPr/>
        </p:nvSpPr>
        <p:spPr>
          <a:xfrm>
            <a:off x="3503712" y="5012866"/>
            <a:ext cx="2070642" cy="276999"/>
          </a:xfrm>
          <a:prstGeom prst="rect">
            <a:avLst/>
          </a:prstGeom>
          <a:noFill/>
        </p:spPr>
        <p:txBody>
          <a:bodyPr wrap="square" rtlCol="0">
            <a:spAutoFit/>
          </a:bodyPr>
          <a:lstStyle/>
          <a:p>
            <a:pPr algn="ctr"/>
            <a:r>
              <a:rPr lang="es-CO" sz="1200" dirty="0" smtClean="0"/>
              <a:t>Baja</a:t>
            </a:r>
          </a:p>
        </p:txBody>
      </p:sp>
      <p:sp>
        <p:nvSpPr>
          <p:cNvPr id="14" name="CuadroTexto 13"/>
          <p:cNvSpPr txBox="1"/>
          <p:nvPr/>
        </p:nvSpPr>
        <p:spPr>
          <a:xfrm>
            <a:off x="5178358" y="963861"/>
            <a:ext cx="275203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O" dirty="0" smtClean="0"/>
              <a:t>CANALES DE DISTRIBUCIÓN</a:t>
            </a:r>
            <a:endParaRPr lang="es-CO" dirty="0"/>
          </a:p>
        </p:txBody>
      </p:sp>
      <p:sp>
        <p:nvSpPr>
          <p:cNvPr id="26" name="CuadroTexto 25"/>
          <p:cNvSpPr txBox="1"/>
          <p:nvPr/>
        </p:nvSpPr>
        <p:spPr>
          <a:xfrm rot="16200000">
            <a:off x="244918" y="4509620"/>
            <a:ext cx="277274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s-CO" dirty="0" smtClean="0"/>
              <a:t>COMPLEJIDAD DEL SEGURO</a:t>
            </a:r>
            <a:endParaRPr lang="es-CO" dirty="0"/>
          </a:p>
        </p:txBody>
      </p:sp>
      <p:sp>
        <p:nvSpPr>
          <p:cNvPr id="27" name="CuadroTexto 26"/>
          <p:cNvSpPr txBox="1"/>
          <p:nvPr/>
        </p:nvSpPr>
        <p:spPr>
          <a:xfrm>
            <a:off x="7009891" y="5604998"/>
            <a:ext cx="2070642" cy="276999"/>
          </a:xfrm>
          <a:prstGeom prst="rect">
            <a:avLst/>
          </a:prstGeom>
          <a:noFill/>
        </p:spPr>
        <p:txBody>
          <a:bodyPr wrap="square" rtlCol="0">
            <a:spAutoFit/>
          </a:bodyPr>
          <a:lstStyle/>
          <a:p>
            <a:pPr algn="ctr"/>
            <a:r>
              <a:rPr lang="es-CO" sz="1200" dirty="0" smtClean="0"/>
              <a:t>Baja</a:t>
            </a:r>
          </a:p>
        </p:txBody>
      </p:sp>
      <p:sp>
        <p:nvSpPr>
          <p:cNvPr id="2" name="1 CuadroTexto"/>
          <p:cNvSpPr txBox="1"/>
          <p:nvPr/>
        </p:nvSpPr>
        <p:spPr>
          <a:xfrm>
            <a:off x="10344472" y="821611"/>
            <a:ext cx="1811032" cy="20313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O" dirty="0" smtClean="0"/>
              <a:t>Canales que permiten llegar al cliente, ya que este en muchos casos no busca proactivamente  el seguro.</a:t>
            </a:r>
            <a:endParaRPr lang="es-CO" dirty="0"/>
          </a:p>
        </p:txBody>
      </p:sp>
    </p:spTree>
    <p:extLst>
      <p:ext uri="{BB962C8B-B14F-4D97-AF65-F5344CB8AC3E}">
        <p14:creationId xmlns:p14="http://schemas.microsoft.com/office/powerpoint/2010/main" val="282682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2000"/>
                                        <p:tgtEl>
                                          <p:spTgt spid="2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heel(1)">
                                      <p:cBhvr>
                                        <p:cTn id="36" dur="2000"/>
                                        <p:tgtEl>
                                          <p:spTgt spid="2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2000"/>
                                        <p:tgtEl>
                                          <p:spTgt spid="3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2000"/>
                                        <p:tgtEl>
                                          <p:spTgt spid="27"/>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30" grpId="0" animBg="1"/>
      <p:bldP spid="8" grpId="0" animBg="1"/>
      <p:bldP spid="9" grpId="0" animBg="1"/>
      <p:bldP spid="10" grpId="0" animBg="1"/>
      <p:bldP spid="13" grpId="0"/>
      <p:bldP spid="21" grpId="0"/>
      <p:bldP spid="22" grpId="0"/>
      <p:bldP spid="23" grpId="0"/>
      <p:bldP spid="24" grpId="0"/>
      <p:bldP spid="14" grpId="0" animBg="1"/>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4" name="Rectángulo 3"/>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Normatividad </a:t>
            </a:r>
            <a:r>
              <a:rPr lang="es-CO" sz="3200" b="1" dirty="0" smtClean="0">
                <a:solidFill>
                  <a:schemeClr val="bg1"/>
                </a:solidFill>
                <a:latin typeface="Arial" panose="020B0604020202020204" pitchFamily="34" charset="0"/>
                <a:cs typeface="Arial" panose="020B0604020202020204" pitchFamily="34" charset="0"/>
              </a:rPr>
              <a:t>reciente para </a:t>
            </a:r>
            <a:r>
              <a:rPr lang="es-CO" sz="3200" b="1" dirty="0">
                <a:solidFill>
                  <a:schemeClr val="bg1"/>
                </a:solidFill>
                <a:latin typeface="Arial" panose="020B0604020202020204" pitchFamily="34" charset="0"/>
                <a:cs typeface="Arial" panose="020B0604020202020204" pitchFamily="34" charset="0"/>
              </a:rPr>
              <a:t>la inclusión financiera</a:t>
            </a:r>
            <a:endParaRPr lang="es-CO" sz="3000" dirty="0">
              <a:latin typeface="Arial" panose="020B0604020202020204" pitchFamily="34" charset="0"/>
              <a:cs typeface="Arial" panose="020B0604020202020204" pitchFamily="34" charset="0"/>
            </a:endParaRPr>
          </a:p>
        </p:txBody>
      </p:sp>
      <p:sp>
        <p:nvSpPr>
          <p:cNvPr id="6" name="Rectángulo 5"/>
          <p:cNvSpPr/>
          <p:nvPr/>
        </p:nvSpPr>
        <p:spPr>
          <a:xfrm>
            <a:off x="263352" y="3661861"/>
            <a:ext cx="2640793" cy="243143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CO" sz="2400" b="1" i="1" dirty="0" smtClean="0">
                <a:solidFill>
                  <a:srgbClr val="FFFFFF"/>
                </a:solidFill>
                <a:effectLst>
                  <a:outerShdw blurRad="38100" dist="38100" dir="2700000" algn="tl">
                    <a:srgbClr val="000000">
                      <a:alpha val="43137"/>
                    </a:srgbClr>
                  </a:outerShdw>
                </a:effectLst>
              </a:rPr>
              <a:t>Circulares</a:t>
            </a:r>
          </a:p>
          <a:p>
            <a:pPr algn="ctr"/>
            <a:endParaRPr lang="es-CO" sz="800" b="1" i="1" dirty="0" smtClean="0">
              <a:solidFill>
                <a:srgbClr val="FFFFFF"/>
              </a:solidFill>
              <a:effectLst>
                <a:outerShdw blurRad="38100" dist="38100" dir="2700000" algn="tl">
                  <a:srgbClr val="000000">
                    <a:alpha val="43137"/>
                  </a:srgbClr>
                </a:outerShdw>
              </a:effectLst>
            </a:endParaRPr>
          </a:p>
          <a:p>
            <a:pPr algn="ctr"/>
            <a:r>
              <a:rPr lang="es-CO" sz="2400" b="1" i="1" dirty="0" smtClean="0">
                <a:solidFill>
                  <a:srgbClr val="FFFFFF"/>
                </a:solidFill>
                <a:effectLst>
                  <a:outerShdw blurRad="38100" dist="38100" dir="2700000" algn="tl">
                    <a:srgbClr val="000000">
                      <a:alpha val="43137"/>
                    </a:srgbClr>
                  </a:outerShdw>
                </a:effectLst>
              </a:rPr>
              <a:t> Externas</a:t>
            </a:r>
          </a:p>
          <a:p>
            <a:pPr algn="ctr"/>
            <a:endParaRPr lang="es-CO" sz="800" b="1" i="1" dirty="0" smtClean="0">
              <a:solidFill>
                <a:srgbClr val="FFFFFF"/>
              </a:solidFill>
              <a:effectLst>
                <a:outerShdw blurRad="38100" dist="38100" dir="2700000" algn="tl">
                  <a:srgbClr val="000000">
                    <a:alpha val="43137"/>
                  </a:srgbClr>
                </a:outerShdw>
              </a:effectLst>
            </a:endParaRPr>
          </a:p>
          <a:p>
            <a:pPr algn="ctr"/>
            <a:r>
              <a:rPr lang="es-CO" sz="2400" b="1" i="1" dirty="0" smtClean="0">
                <a:solidFill>
                  <a:srgbClr val="FFFFFF"/>
                </a:solidFill>
                <a:effectLst>
                  <a:outerShdw blurRad="38100" dist="38100" dir="2700000" algn="tl">
                    <a:srgbClr val="000000">
                      <a:alpha val="43137"/>
                    </a:srgbClr>
                  </a:outerShdw>
                </a:effectLst>
              </a:rPr>
              <a:t>034 de 2015</a:t>
            </a:r>
          </a:p>
          <a:p>
            <a:pPr algn="ctr"/>
            <a:endParaRPr lang="es-CO" sz="800" b="1" i="1" dirty="0" smtClean="0">
              <a:solidFill>
                <a:srgbClr val="FFFFFF"/>
              </a:solidFill>
              <a:effectLst>
                <a:outerShdw blurRad="38100" dist="38100" dir="2700000" algn="tl">
                  <a:srgbClr val="000000">
                    <a:alpha val="43137"/>
                  </a:srgbClr>
                </a:outerShdw>
              </a:effectLst>
            </a:endParaRPr>
          </a:p>
          <a:p>
            <a:pPr algn="ctr"/>
            <a:r>
              <a:rPr lang="es-CO" sz="2400" b="1" i="1" dirty="0" smtClean="0">
                <a:solidFill>
                  <a:srgbClr val="FFFFFF"/>
                </a:solidFill>
                <a:effectLst>
                  <a:outerShdw blurRad="38100" dist="38100" dir="2700000" algn="tl">
                    <a:srgbClr val="000000">
                      <a:alpha val="43137"/>
                    </a:srgbClr>
                  </a:outerShdw>
                </a:effectLst>
              </a:rPr>
              <a:t>050 de 2015</a:t>
            </a:r>
          </a:p>
          <a:p>
            <a:pPr algn="ctr"/>
            <a:endParaRPr lang="es-CO" sz="800" b="1" i="1" dirty="0" smtClean="0">
              <a:solidFill>
                <a:srgbClr val="FFFFFF"/>
              </a:solidFill>
              <a:effectLst>
                <a:outerShdw blurRad="38100" dist="38100" dir="2700000" algn="tl">
                  <a:srgbClr val="000000">
                    <a:alpha val="43137"/>
                  </a:srgbClr>
                </a:outerShdw>
              </a:effectLst>
            </a:endParaRPr>
          </a:p>
          <a:p>
            <a:pPr algn="ctr"/>
            <a:r>
              <a:rPr lang="es-CO" sz="2400" b="1" i="1" dirty="0" smtClean="0">
                <a:solidFill>
                  <a:srgbClr val="FFFFFF"/>
                </a:solidFill>
                <a:effectLst>
                  <a:outerShdw blurRad="38100" dist="38100" dir="2700000" algn="tl">
                    <a:srgbClr val="000000">
                      <a:alpha val="43137"/>
                    </a:srgbClr>
                  </a:outerShdw>
                </a:effectLst>
              </a:rPr>
              <a:t>049 </a:t>
            </a:r>
            <a:r>
              <a:rPr lang="es-CO" sz="2400" b="1" i="1" dirty="0">
                <a:solidFill>
                  <a:srgbClr val="FFFFFF"/>
                </a:solidFill>
                <a:effectLst>
                  <a:outerShdw blurRad="38100" dist="38100" dir="2700000" algn="tl">
                    <a:srgbClr val="000000">
                      <a:alpha val="43137"/>
                    </a:srgbClr>
                  </a:outerShdw>
                </a:effectLst>
              </a:rPr>
              <a:t>de 2016</a:t>
            </a:r>
          </a:p>
        </p:txBody>
      </p:sp>
      <p:sp>
        <p:nvSpPr>
          <p:cNvPr id="8" name="Rectángulo 7"/>
          <p:cNvSpPr/>
          <p:nvPr/>
        </p:nvSpPr>
        <p:spPr>
          <a:xfrm>
            <a:off x="3470242" y="5766355"/>
            <a:ext cx="816819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600" dirty="0" smtClean="0">
                <a:latin typeface="Arial" panose="020B0604020202020204" pitchFamily="34" charset="0"/>
                <a:cs typeface="Arial" panose="020B0604020202020204" pitchFamily="34" charset="0"/>
              </a:rPr>
              <a:t>Corresponsales: Las </a:t>
            </a:r>
            <a:r>
              <a:rPr lang="es-MX" sz="1600" dirty="0">
                <a:latin typeface="Arial" panose="020B0604020202020204" pitchFamily="34" charset="0"/>
                <a:cs typeface="Arial" panose="020B0604020202020204" pitchFamily="34" charset="0"/>
              </a:rPr>
              <a:t>entidades hoy </a:t>
            </a:r>
            <a:r>
              <a:rPr lang="es-MX" sz="1600" dirty="0" smtClean="0">
                <a:latin typeface="Arial" panose="020B0604020202020204" pitchFamily="34" charset="0"/>
                <a:cs typeface="Arial" panose="020B0604020202020204" pitchFamily="34" charset="0"/>
              </a:rPr>
              <a:t>pueden </a:t>
            </a:r>
            <a:r>
              <a:rPr lang="es-MX" sz="1600" dirty="0">
                <a:latin typeface="Arial" panose="020B0604020202020204" pitchFamily="34" charset="0"/>
                <a:cs typeface="Arial" panose="020B0604020202020204" pitchFamily="34" charset="0"/>
              </a:rPr>
              <a:t>suscribir contratos con cualquier persona natural o jurídica con el fin de ofrecer y comercializar sus productos de seguros que cumplan los criterios de sencillez, universalidad y </a:t>
            </a:r>
            <a:r>
              <a:rPr lang="es-MX" sz="1600" dirty="0" smtClean="0">
                <a:latin typeface="Arial" panose="020B0604020202020204" pitchFamily="34" charset="0"/>
                <a:cs typeface="Arial" panose="020B0604020202020204" pitchFamily="34" charset="0"/>
              </a:rPr>
              <a:t>estandarización.</a:t>
            </a:r>
            <a:endParaRPr lang="es-CO" sz="1600" dirty="0">
              <a:latin typeface="Arial" panose="020B0604020202020204" pitchFamily="34" charset="0"/>
              <a:cs typeface="Arial" panose="020B0604020202020204" pitchFamily="34" charset="0"/>
            </a:endParaRPr>
          </a:p>
        </p:txBody>
      </p:sp>
      <p:sp>
        <p:nvSpPr>
          <p:cNvPr id="12" name="Rectángulo 11"/>
          <p:cNvSpPr/>
          <p:nvPr/>
        </p:nvSpPr>
        <p:spPr>
          <a:xfrm>
            <a:off x="523283" y="1340768"/>
            <a:ext cx="1684285" cy="1200329"/>
          </a:xfrm>
          <a:prstGeom prst="rect">
            <a:avLst/>
          </a:prstGeom>
          <a:solidFill>
            <a:srgbClr val="80000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2400" b="1" i="1" dirty="0" smtClean="0">
                <a:solidFill>
                  <a:schemeClr val="bg1"/>
                </a:solidFill>
                <a:effectLst>
                  <a:outerShdw blurRad="38100" dist="38100" dir="2700000" algn="tl">
                    <a:srgbClr val="000000">
                      <a:alpha val="43137"/>
                    </a:srgbClr>
                  </a:outerShdw>
                </a:effectLst>
              </a:rPr>
              <a:t>Decreto</a:t>
            </a:r>
            <a:endParaRPr lang="es-CO" sz="2400" b="1" i="1" dirty="0">
              <a:solidFill>
                <a:schemeClr val="bg1"/>
              </a:solidFill>
              <a:effectLst>
                <a:outerShdw blurRad="38100" dist="38100" dir="2700000" algn="tl">
                  <a:srgbClr val="000000">
                    <a:alpha val="43137"/>
                  </a:srgbClr>
                </a:outerShdw>
              </a:effectLst>
            </a:endParaRPr>
          </a:p>
          <a:p>
            <a:pPr algn="ctr"/>
            <a:r>
              <a:rPr lang="es-CO" sz="2400" b="1" i="1" dirty="0">
                <a:solidFill>
                  <a:schemeClr val="bg1"/>
                </a:solidFill>
                <a:effectLst>
                  <a:outerShdw blurRad="38100" dist="38100" dir="2700000" algn="tl">
                    <a:srgbClr val="000000">
                      <a:alpha val="43137"/>
                    </a:srgbClr>
                  </a:outerShdw>
                </a:effectLst>
              </a:rPr>
              <a:t> </a:t>
            </a:r>
            <a:r>
              <a:rPr lang="es-CO" sz="2400" b="1" i="1" dirty="0" smtClean="0">
                <a:solidFill>
                  <a:schemeClr val="bg1"/>
                </a:solidFill>
                <a:effectLst>
                  <a:outerShdw blurRad="38100" dist="38100" dir="2700000" algn="tl">
                    <a:srgbClr val="000000">
                      <a:alpha val="43137"/>
                    </a:srgbClr>
                  </a:outerShdw>
                </a:effectLst>
              </a:rPr>
              <a:t>034 de</a:t>
            </a:r>
            <a:endParaRPr lang="es-CO" sz="2400" b="1" i="1" dirty="0">
              <a:solidFill>
                <a:schemeClr val="bg1"/>
              </a:solidFill>
              <a:effectLst>
                <a:outerShdw blurRad="38100" dist="38100" dir="2700000" algn="tl">
                  <a:srgbClr val="000000">
                    <a:alpha val="43137"/>
                  </a:srgbClr>
                </a:outerShdw>
              </a:effectLst>
            </a:endParaRPr>
          </a:p>
          <a:p>
            <a:pPr algn="ctr"/>
            <a:r>
              <a:rPr lang="es-CO" sz="2400" b="1" i="1" dirty="0" smtClean="0">
                <a:solidFill>
                  <a:schemeClr val="bg1"/>
                </a:solidFill>
                <a:effectLst>
                  <a:outerShdw blurRad="38100" dist="38100" dir="2700000" algn="tl">
                    <a:srgbClr val="000000">
                      <a:alpha val="43137"/>
                    </a:srgbClr>
                  </a:outerShdw>
                </a:effectLst>
              </a:rPr>
              <a:t>2015</a:t>
            </a:r>
            <a:endParaRPr lang="es-CO" sz="2400" b="1" i="1" dirty="0">
              <a:solidFill>
                <a:schemeClr val="bg1"/>
              </a:solidFill>
              <a:effectLst>
                <a:outerShdw blurRad="38100" dist="38100" dir="2700000" algn="tl">
                  <a:srgbClr val="000000">
                    <a:alpha val="43137"/>
                  </a:srgbClr>
                </a:outerShdw>
              </a:effectLst>
            </a:endParaRPr>
          </a:p>
        </p:txBody>
      </p:sp>
      <p:sp>
        <p:nvSpPr>
          <p:cNvPr id="9" name="Rectángulo 8">
            <a:extLst>
              <a:ext uri="{FF2B5EF4-FFF2-40B4-BE49-F238E27FC236}">
                <a16:creationId xmlns:a16="http://schemas.microsoft.com/office/drawing/2014/main" xmlns="" id="{7597F002-1133-469E-BA78-BC60E79B575E}"/>
              </a:ext>
            </a:extLst>
          </p:cNvPr>
          <p:cNvSpPr/>
          <p:nvPr/>
        </p:nvSpPr>
        <p:spPr>
          <a:xfrm>
            <a:off x="2782957" y="836712"/>
            <a:ext cx="8917958" cy="2631490"/>
          </a:xfrm>
          <a:prstGeom prst="rect">
            <a:avLst/>
          </a:prstGeom>
          <a:scene3d>
            <a:camera prst="orthographicFront">
              <a:rot lat="0" lon="21299999" rev="0"/>
            </a:camera>
            <a:lightRig rig="threePt" dir="t"/>
          </a:scene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600" b="1" i="1" dirty="0" smtClean="0">
                <a:latin typeface="Arial" panose="020B0604020202020204" pitchFamily="34" charset="0"/>
                <a:cs typeface="Arial" panose="020B0604020202020204" pitchFamily="34" charset="0"/>
              </a:rPr>
              <a:t>Corresponsales de seguros</a:t>
            </a:r>
          </a:p>
          <a:p>
            <a:pPr algn="just"/>
            <a:endParaRPr lang="es-MX" sz="1600" b="1" i="1" dirty="0">
              <a:latin typeface="Arial" panose="020B0604020202020204" pitchFamily="34" charset="0"/>
              <a:cs typeface="Arial" panose="020B0604020202020204" pitchFamily="34" charset="0"/>
            </a:endParaRPr>
          </a:p>
          <a:p>
            <a:pPr marL="342900" indent="-342900" algn="just">
              <a:buAutoNum type="arabicPeriod"/>
            </a:pPr>
            <a:r>
              <a:rPr lang="es-MX" sz="1600" b="1" i="1" dirty="0" smtClean="0">
                <a:latin typeface="Arial" panose="020B0604020202020204" pitchFamily="34" charset="0"/>
                <a:cs typeface="Arial" panose="020B0604020202020204" pitchFamily="34" charset="0"/>
              </a:rPr>
              <a:t>Universalidad: </a:t>
            </a:r>
            <a:r>
              <a:rPr lang="es-MX" sz="1600" dirty="0" smtClean="0">
                <a:latin typeface="Arial" panose="020B0604020202020204" pitchFamily="34" charset="0"/>
                <a:cs typeface="Arial" panose="020B0604020202020204" pitchFamily="34" charset="0"/>
              </a:rPr>
              <a:t>Proteger </a:t>
            </a:r>
            <a:r>
              <a:rPr lang="es-MX" sz="1600" dirty="0">
                <a:latin typeface="Arial" panose="020B0604020202020204" pitchFamily="34" charset="0"/>
                <a:cs typeface="Arial" panose="020B0604020202020204" pitchFamily="34" charset="0"/>
              </a:rPr>
              <a:t>intereses asegurables y riesgos comunes </a:t>
            </a:r>
            <a:r>
              <a:rPr lang="es-MX" sz="1600" dirty="0" smtClean="0">
                <a:latin typeface="Arial" panose="020B0604020202020204" pitchFamily="34" charset="0"/>
                <a:cs typeface="Arial" panose="020B0604020202020204" pitchFamily="34" charset="0"/>
              </a:rPr>
              <a:t>a todas </a:t>
            </a:r>
            <a:r>
              <a:rPr lang="es-MX" sz="1600" dirty="0">
                <a:latin typeface="Arial" panose="020B0604020202020204" pitchFamily="34" charset="0"/>
                <a:cs typeface="Arial" panose="020B0604020202020204" pitchFamily="34" charset="0"/>
              </a:rPr>
              <a:t>las </a:t>
            </a:r>
            <a:r>
              <a:rPr lang="es-MX" sz="1600" dirty="0" smtClean="0">
                <a:latin typeface="Arial" panose="020B0604020202020204" pitchFamily="34" charset="0"/>
                <a:cs typeface="Arial" panose="020B0604020202020204" pitchFamily="34" charset="0"/>
              </a:rPr>
              <a:t>personas</a:t>
            </a:r>
            <a:r>
              <a:rPr lang="es-MX" sz="1600" dirty="0">
                <a:latin typeface="Arial" panose="020B0604020202020204" pitchFamily="34" charset="0"/>
                <a:cs typeface="Arial" panose="020B0604020202020204" pitchFamily="34" charset="0"/>
              </a:rPr>
              <a:t>. </a:t>
            </a:r>
          </a:p>
          <a:p>
            <a:pPr marL="342900" indent="-342900" algn="just">
              <a:buAutoNum type="arabicPeriod"/>
            </a:pPr>
            <a:endParaRPr lang="es-MX" sz="700" dirty="0">
              <a:latin typeface="Arial" panose="020B0604020202020204" pitchFamily="34" charset="0"/>
              <a:cs typeface="Arial" panose="020B0604020202020204" pitchFamily="34" charset="0"/>
            </a:endParaRPr>
          </a:p>
          <a:p>
            <a:pPr marL="342900" indent="-342900" algn="just">
              <a:buAutoNum type="arabicPeriod"/>
            </a:pPr>
            <a:r>
              <a:rPr lang="es-MX" sz="1600" b="1" i="1" dirty="0" smtClean="0">
                <a:latin typeface="Arial" panose="020B0604020202020204" pitchFamily="34" charset="0"/>
                <a:cs typeface="Arial" panose="020B0604020202020204" pitchFamily="34" charset="0"/>
              </a:rPr>
              <a:t>Sencillez: </a:t>
            </a:r>
            <a:r>
              <a:rPr lang="es-MX" sz="1600" dirty="0" smtClean="0">
                <a:latin typeface="Arial" panose="020B0604020202020204" pitchFamily="34" charset="0"/>
                <a:cs typeface="Arial" panose="020B0604020202020204" pitchFamily="34" charset="0"/>
              </a:rPr>
              <a:t>Fácil </a:t>
            </a:r>
            <a:r>
              <a:rPr lang="es-MX" sz="1600" dirty="0">
                <a:latin typeface="Arial" panose="020B0604020202020204" pitchFamily="34" charset="0"/>
                <a:cs typeface="Arial" panose="020B0604020202020204" pitchFamily="34" charset="0"/>
              </a:rPr>
              <a:t>comprensión y manejo para las personas. </a:t>
            </a:r>
          </a:p>
          <a:p>
            <a:pPr marL="342900" indent="-342900" algn="just">
              <a:buAutoNum type="arabicPeriod"/>
            </a:pPr>
            <a:endParaRPr lang="es-MX" sz="700" dirty="0">
              <a:latin typeface="Arial" panose="020B0604020202020204" pitchFamily="34" charset="0"/>
              <a:cs typeface="Arial" panose="020B0604020202020204" pitchFamily="34" charset="0"/>
            </a:endParaRPr>
          </a:p>
          <a:p>
            <a:pPr marL="342900" indent="-342900" algn="just">
              <a:buAutoNum type="arabicPeriod"/>
            </a:pPr>
            <a:r>
              <a:rPr lang="es-MX" sz="1600" b="1" i="1" dirty="0" smtClean="0">
                <a:latin typeface="Arial" panose="020B0604020202020204" pitchFamily="34" charset="0"/>
                <a:cs typeface="Arial" panose="020B0604020202020204" pitchFamily="34" charset="0"/>
              </a:rPr>
              <a:t>Estandarización: </a:t>
            </a:r>
            <a:r>
              <a:rPr lang="es-MX" sz="1600" dirty="0" smtClean="0">
                <a:latin typeface="Arial" panose="020B0604020202020204" pitchFamily="34" charset="0"/>
                <a:cs typeface="Arial" panose="020B0604020202020204" pitchFamily="34" charset="0"/>
              </a:rPr>
              <a:t>Texto </a:t>
            </a:r>
            <a:r>
              <a:rPr lang="es-MX" sz="1600" dirty="0">
                <a:latin typeface="Arial" panose="020B0604020202020204" pitchFamily="34" charset="0"/>
                <a:cs typeface="Arial" panose="020B0604020202020204" pitchFamily="34" charset="0"/>
              </a:rPr>
              <a:t>de las pólizas igual para todas las personas </a:t>
            </a:r>
            <a:r>
              <a:rPr lang="es-MX" sz="1600" dirty="0" smtClean="0">
                <a:latin typeface="Arial" panose="020B0604020202020204" pitchFamily="34" charset="0"/>
                <a:cs typeface="Arial" panose="020B0604020202020204" pitchFamily="34" charset="0"/>
              </a:rPr>
              <a:t>según la clase de </a:t>
            </a:r>
            <a:r>
              <a:rPr lang="es-MX" sz="1600" dirty="0">
                <a:latin typeface="Arial" panose="020B0604020202020204" pitchFamily="34" charset="0"/>
                <a:cs typeface="Arial" panose="020B0604020202020204" pitchFamily="34" charset="0"/>
              </a:rPr>
              <a:t>interés que </a:t>
            </a:r>
            <a:r>
              <a:rPr lang="es-MX" sz="1600" dirty="0" smtClean="0">
                <a:latin typeface="Arial" panose="020B0604020202020204" pitchFamily="34" charset="0"/>
                <a:cs typeface="Arial" panose="020B0604020202020204" pitchFamily="34" charset="0"/>
              </a:rPr>
              <a:t>se proteja y no </a:t>
            </a:r>
            <a:r>
              <a:rPr lang="es-MX" sz="1600" dirty="0">
                <a:latin typeface="Arial" panose="020B0604020202020204" pitchFamily="34" charset="0"/>
                <a:cs typeface="Arial" panose="020B0604020202020204" pitchFamily="34" charset="0"/>
              </a:rPr>
              <a:t>exijan </a:t>
            </a:r>
            <a:r>
              <a:rPr lang="es-MX" sz="1600" dirty="0" smtClean="0">
                <a:latin typeface="Arial" panose="020B0604020202020204" pitchFamily="34" charset="0"/>
                <a:cs typeface="Arial" panose="020B0604020202020204" pitchFamily="34" charset="0"/>
              </a:rPr>
              <a:t>condiciones específicas ni tratamientos </a:t>
            </a:r>
            <a:r>
              <a:rPr lang="es-MX" sz="1600" dirty="0">
                <a:latin typeface="Arial" panose="020B0604020202020204" pitchFamily="34" charset="0"/>
                <a:cs typeface="Arial" panose="020B0604020202020204" pitchFamily="34" charset="0"/>
              </a:rPr>
              <a:t>diferenciales a los asegurados.</a:t>
            </a:r>
          </a:p>
          <a:p>
            <a:pPr marL="342900" indent="-342900" algn="just">
              <a:buAutoNum type="arabicPeriod"/>
            </a:pPr>
            <a:endParaRPr lang="es-MX" sz="700" dirty="0">
              <a:latin typeface="Arial" panose="020B0604020202020204" pitchFamily="34" charset="0"/>
              <a:cs typeface="Arial" panose="020B0604020202020204" pitchFamily="34" charset="0"/>
            </a:endParaRPr>
          </a:p>
          <a:p>
            <a:pPr marL="342900" indent="-342900" algn="just">
              <a:buAutoNum type="arabicPeriod"/>
            </a:pPr>
            <a:r>
              <a:rPr lang="es-MX" sz="1600" b="1" i="1" dirty="0" smtClean="0">
                <a:latin typeface="Arial" panose="020B0604020202020204" pitchFamily="34" charset="0"/>
                <a:cs typeface="Arial" panose="020B0604020202020204" pitchFamily="34" charset="0"/>
              </a:rPr>
              <a:t>Comercialización masiva: </a:t>
            </a:r>
            <a:r>
              <a:rPr lang="es-MX" sz="1600" dirty="0" smtClean="0">
                <a:latin typeface="Arial" panose="020B0604020202020204" pitchFamily="34" charset="0"/>
                <a:cs typeface="Arial" panose="020B0604020202020204" pitchFamily="34" charset="0"/>
              </a:rPr>
              <a:t>La </a:t>
            </a:r>
            <a:r>
              <a:rPr lang="es-MX" sz="1600" dirty="0">
                <a:latin typeface="Arial" panose="020B0604020202020204" pitchFamily="34" charset="0"/>
                <a:cs typeface="Arial" panose="020B0604020202020204" pitchFamily="34" charset="0"/>
              </a:rPr>
              <a:t>distribución de las pólizas de los ramos autorizados </a:t>
            </a:r>
            <a:r>
              <a:rPr lang="es-MX" sz="1600" dirty="0" smtClean="0">
                <a:latin typeface="Arial" panose="020B0604020202020204" pitchFamily="34" charset="0"/>
                <a:cs typeface="Arial" panose="020B0604020202020204" pitchFamily="34" charset="0"/>
              </a:rPr>
              <a:t>a través </a:t>
            </a:r>
            <a:r>
              <a:rPr lang="es-MX" sz="1600" dirty="0">
                <a:latin typeface="Arial" panose="020B0604020202020204" pitchFamily="34" charset="0"/>
                <a:cs typeface="Arial" panose="020B0604020202020204" pitchFamily="34" charset="0"/>
              </a:rPr>
              <a:t>de </a:t>
            </a:r>
            <a:r>
              <a:rPr lang="es-MX" sz="1600" dirty="0" smtClean="0">
                <a:latin typeface="Arial" panose="020B0604020202020204" pitchFamily="34" charset="0"/>
                <a:cs typeface="Arial" panose="020B0604020202020204" pitchFamily="34" charset="0"/>
              </a:rPr>
              <a:t>la </a:t>
            </a:r>
            <a:r>
              <a:rPr lang="es-MX" sz="1600" dirty="0">
                <a:latin typeface="Arial" panose="020B0604020202020204" pitchFamily="34" charset="0"/>
                <a:cs typeface="Arial" panose="020B0604020202020204" pitchFamily="34" charset="0"/>
              </a:rPr>
              <a:t>red de los establecimientos de crédito y </a:t>
            </a:r>
            <a:r>
              <a:rPr lang="es-MX" sz="1600" dirty="0" smtClean="0">
                <a:latin typeface="Arial" panose="020B0604020202020204" pitchFamily="34" charset="0"/>
                <a:cs typeface="Arial" panose="020B0604020202020204" pitchFamily="34" charset="0"/>
              </a:rPr>
              <a:t>de corresponsales</a:t>
            </a:r>
            <a:r>
              <a:rPr lang="es-MX" sz="1600" dirty="0">
                <a:latin typeface="Arial" panose="020B0604020202020204" pitchFamily="34" charset="0"/>
                <a:cs typeface="Arial" panose="020B0604020202020204" pitchFamily="34" charset="0"/>
              </a:rPr>
              <a:t>.</a:t>
            </a:r>
          </a:p>
        </p:txBody>
      </p:sp>
      <p:sp>
        <p:nvSpPr>
          <p:cNvPr id="2" name="Rectángulo 1"/>
          <p:cNvSpPr/>
          <p:nvPr/>
        </p:nvSpPr>
        <p:spPr>
          <a:xfrm>
            <a:off x="3488102" y="3645024"/>
            <a:ext cx="815296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600" dirty="0" smtClean="0">
                <a:latin typeface="Arial" panose="020B0604020202020204" pitchFamily="34" charset="0"/>
                <a:cs typeface="Arial" panose="020B0604020202020204" pitchFamily="34" charset="0"/>
              </a:rPr>
              <a:t>LAFT: Facilitó la </a:t>
            </a:r>
            <a:r>
              <a:rPr lang="es-MX" sz="1600" dirty="0">
                <a:latin typeface="Arial" panose="020B0604020202020204" pitchFamily="34" charset="0"/>
                <a:cs typeface="Arial" panose="020B0604020202020204" pitchFamily="34" charset="0"/>
              </a:rPr>
              <a:t>comercialización de productos masivos al excluir de ciertas obligaciones de conocimiento del cliente a seguros cuyo valor asegurado </a:t>
            </a:r>
            <a:r>
              <a:rPr lang="es-MX" sz="1600" dirty="0" smtClean="0">
                <a:latin typeface="Arial" panose="020B0604020202020204" pitchFamily="34" charset="0"/>
                <a:cs typeface="Arial" panose="020B0604020202020204" pitchFamily="34" charset="0"/>
              </a:rPr>
              <a:t>&lt;= 135 </a:t>
            </a:r>
            <a:r>
              <a:rPr lang="es-MX" sz="1600" dirty="0">
                <a:latin typeface="Arial" panose="020B0604020202020204" pitchFamily="34" charset="0"/>
                <a:cs typeface="Arial" panose="020B0604020202020204" pitchFamily="34" charset="0"/>
              </a:rPr>
              <a:t>SMMLV </a:t>
            </a:r>
            <a:r>
              <a:rPr lang="es-MX" sz="1600" dirty="0" smtClean="0">
                <a:latin typeface="Arial" panose="020B0604020202020204" pitchFamily="34" charset="0"/>
                <a:cs typeface="Arial" panose="020B0604020202020204" pitchFamily="34" charset="0"/>
              </a:rPr>
              <a:t>y pago máximo bimestral </a:t>
            </a:r>
            <a:r>
              <a:rPr lang="es-MX" sz="1600" dirty="0">
                <a:latin typeface="Arial" panose="020B0604020202020204" pitchFamily="34" charset="0"/>
                <a:cs typeface="Arial" panose="020B0604020202020204" pitchFamily="34" charset="0"/>
              </a:rPr>
              <a:t>de la prima </a:t>
            </a:r>
            <a:r>
              <a:rPr lang="es-MX" sz="1600" dirty="0" smtClean="0">
                <a:latin typeface="Arial" panose="020B0604020202020204" pitchFamily="34" charset="0"/>
                <a:cs typeface="Arial" panose="020B0604020202020204" pitchFamily="34" charset="0"/>
              </a:rPr>
              <a:t>&lt;= </a:t>
            </a:r>
            <a:r>
              <a:rPr lang="es-MX" sz="1600" dirty="0">
                <a:latin typeface="Arial" panose="020B0604020202020204" pitchFamily="34" charset="0"/>
                <a:cs typeface="Arial" panose="020B0604020202020204" pitchFamily="34" charset="0"/>
              </a:rPr>
              <a:t>a la novena parte de 1 SMMLV. </a:t>
            </a:r>
            <a:endParaRPr lang="es-CO" sz="1600" dirty="0">
              <a:latin typeface="Arial" panose="020B0604020202020204" pitchFamily="34" charset="0"/>
              <a:cs typeface="Arial" panose="020B0604020202020204" pitchFamily="34" charset="0"/>
            </a:endParaRPr>
          </a:p>
        </p:txBody>
      </p:sp>
      <p:sp>
        <p:nvSpPr>
          <p:cNvPr id="17" name="Rectángulo 16"/>
          <p:cNvSpPr/>
          <p:nvPr/>
        </p:nvSpPr>
        <p:spPr>
          <a:xfrm>
            <a:off x="3485469" y="4578843"/>
            <a:ext cx="8152965"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600" dirty="0" smtClean="0">
                <a:latin typeface="Arial" panose="020B0604020202020204" pitchFamily="34" charset="0"/>
                <a:cs typeface="Arial" panose="020B0604020202020204" pitchFamily="34" charset="0"/>
              </a:rPr>
              <a:t>Intermediarios: Idoneidad de todas las </a:t>
            </a:r>
            <a:r>
              <a:rPr lang="es-MX" sz="1600" dirty="0">
                <a:latin typeface="Arial" panose="020B0604020202020204" pitchFamily="34" charset="0"/>
                <a:cs typeface="Arial" panose="020B0604020202020204" pitchFamily="34" charset="0"/>
              </a:rPr>
              <a:t>personas naturales que ejerzan la colocación de seguros, </a:t>
            </a:r>
            <a:r>
              <a:rPr lang="es-MX" sz="1600" dirty="0" smtClean="0">
                <a:latin typeface="Arial" panose="020B0604020202020204" pitchFamily="34" charset="0"/>
                <a:cs typeface="Arial" panose="020B0604020202020204" pitchFamily="34" charset="0"/>
              </a:rPr>
              <a:t>como </a:t>
            </a:r>
            <a:r>
              <a:rPr lang="es-MX" sz="1600" dirty="0">
                <a:latin typeface="Arial" panose="020B0604020202020204" pitchFamily="34" charset="0"/>
                <a:cs typeface="Arial" panose="020B0604020202020204" pitchFamily="34" charset="0"/>
              </a:rPr>
              <a:t>agentes o como vinculados a </a:t>
            </a:r>
            <a:r>
              <a:rPr lang="es-MX" sz="1600" dirty="0" smtClean="0">
                <a:latin typeface="Arial" panose="020B0604020202020204" pitchFamily="34" charset="0"/>
                <a:cs typeface="Arial" panose="020B0604020202020204" pitchFamily="34" charset="0"/>
              </a:rPr>
              <a:t>agencias, </a:t>
            </a:r>
            <a:r>
              <a:rPr lang="es-MX" sz="1600" dirty="0">
                <a:latin typeface="Arial" panose="020B0604020202020204" pitchFamily="34" charset="0"/>
                <a:cs typeface="Arial" panose="020B0604020202020204" pitchFamily="34" charset="0"/>
              </a:rPr>
              <a:t>corredores o entidades aseguradoras. </a:t>
            </a:r>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Creó </a:t>
            </a:r>
            <a:r>
              <a:rPr lang="es-MX" sz="1600" dirty="0">
                <a:latin typeface="Arial" panose="020B0604020202020204" pitchFamily="34" charset="0"/>
                <a:cs typeface="Arial" panose="020B0604020202020204" pitchFamily="34" charset="0"/>
              </a:rPr>
              <a:t>el Sistema Unificado de Consultas de Intermediarios de Seguros </a:t>
            </a:r>
            <a:r>
              <a:rPr lang="es-MX" sz="1600" dirty="0" smtClean="0">
                <a:latin typeface="Arial" panose="020B0604020202020204" pitchFamily="34" charset="0"/>
                <a:cs typeface="Arial" panose="020B0604020202020204" pitchFamily="34" charset="0"/>
              </a:rPr>
              <a:t>(SUCIS).</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9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1384" y="1412776"/>
            <a:ext cx="10945216" cy="24632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s-CO" dirty="0" smtClean="0">
                <a:latin typeface="Arial" panose="020B0604020202020204" pitchFamily="34" charset="0"/>
                <a:ea typeface="Calibri" panose="020F0502020204030204" pitchFamily="34" charset="0"/>
                <a:cs typeface="Arial" panose="020B0604020202020204" pitchFamily="34" charset="0"/>
              </a:rPr>
              <a:t>Identificación de mayores problemáticas para los consumidores a partir de la revisión estadística de quejas </a:t>
            </a:r>
            <a:r>
              <a:rPr lang="es-CO" dirty="0" smtClean="0">
                <a:latin typeface="Arial" panose="020B0604020202020204" pitchFamily="34" charset="0"/>
                <a:ea typeface="Calibri" panose="020F0502020204030204" pitchFamily="34" charset="0"/>
                <a:cs typeface="Arial" panose="020B0604020202020204" pitchFamily="34" charset="0"/>
              </a:rPr>
              <a:t>(identificación </a:t>
            </a:r>
            <a:r>
              <a:rPr lang="es-CO" dirty="0" smtClean="0">
                <a:latin typeface="Arial" panose="020B0604020202020204" pitchFamily="34" charset="0"/>
                <a:ea typeface="Calibri" panose="020F0502020204030204" pitchFamily="34" charset="0"/>
                <a:cs typeface="Arial" panose="020B0604020202020204" pitchFamily="34" charset="0"/>
              </a:rPr>
              <a:t>de productos o entidades específicas)</a:t>
            </a:r>
          </a:p>
          <a:p>
            <a:pPr marL="742950" lvl="1" indent="-285750" algn="just">
              <a:lnSpc>
                <a:spcPct val="107000"/>
              </a:lnSpc>
              <a:spcAft>
                <a:spcPts val="0"/>
              </a:spcAft>
              <a:buFont typeface="Arial" panose="020B0604020202020204" pitchFamily="34" charset="0"/>
              <a:buChar char="•"/>
            </a:pPr>
            <a:r>
              <a:rPr lang="es-CO" dirty="0" smtClean="0">
                <a:latin typeface="Arial" panose="020B0604020202020204" pitchFamily="34" charset="0"/>
                <a:ea typeface="Calibri" panose="020F0502020204030204" pitchFamily="34" charset="0"/>
                <a:cs typeface="Arial" panose="020B0604020202020204" pitchFamily="34" charset="0"/>
              </a:rPr>
              <a:t>Simplificación de productos </a:t>
            </a:r>
            <a:r>
              <a:rPr lang="es-CO" dirty="0" smtClean="0">
                <a:latin typeface="Arial" panose="020B0604020202020204" pitchFamily="34" charset="0"/>
                <a:ea typeface="Calibri" panose="020F0502020204030204" pitchFamily="34" charset="0"/>
                <a:cs typeface="Arial" panose="020B0604020202020204" pitchFamily="34" charset="0"/>
              </a:rPr>
              <a:t>comercializados</a:t>
            </a:r>
            <a:endParaRPr lang="es-CO"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Aft>
                <a:spcPts val="0"/>
              </a:spcAft>
              <a:buFont typeface="Arial" panose="020B0604020202020204" pitchFamily="34" charset="0"/>
              <a:buChar char="•"/>
            </a:pPr>
            <a:r>
              <a:rPr lang="es-CO" dirty="0" smtClean="0">
                <a:latin typeface="Arial" panose="020B0604020202020204" pitchFamily="34" charset="0"/>
                <a:ea typeface="Calibri" panose="020F0502020204030204" pitchFamily="34" charset="0"/>
                <a:cs typeface="Arial" panose="020B0604020202020204" pitchFamily="34" charset="0"/>
              </a:rPr>
              <a:t>Verificación de condiciones de </a:t>
            </a:r>
            <a:r>
              <a:rPr lang="es-CO" dirty="0" err="1" smtClean="0">
                <a:latin typeface="Arial" panose="020B0604020202020204" pitchFamily="34" charset="0"/>
                <a:ea typeface="Calibri" panose="020F0502020204030204" pitchFamily="34" charset="0"/>
                <a:cs typeface="Arial" panose="020B0604020202020204" pitchFamily="34" charset="0"/>
              </a:rPr>
              <a:t>asegurabilidad</a:t>
            </a:r>
            <a:r>
              <a:rPr lang="es-CO" dirty="0" smtClean="0">
                <a:latin typeface="Arial" panose="020B0604020202020204" pitchFamily="34" charset="0"/>
                <a:ea typeface="Calibri" panose="020F0502020204030204" pitchFamily="34" charset="0"/>
                <a:cs typeface="Arial" panose="020B0604020202020204" pitchFamily="34" charset="0"/>
              </a:rPr>
              <a:t> con anterioridad a expedición (no al momento de recibir el aviso del </a:t>
            </a:r>
            <a:r>
              <a:rPr lang="es-CO" dirty="0" smtClean="0">
                <a:latin typeface="Arial" panose="020B0604020202020204" pitchFamily="34" charset="0"/>
                <a:ea typeface="Calibri" panose="020F0502020204030204" pitchFamily="34" charset="0"/>
                <a:cs typeface="Arial" panose="020B0604020202020204" pitchFamily="34" charset="0"/>
              </a:rPr>
              <a:t>siniestro) </a:t>
            </a:r>
            <a:r>
              <a:rPr lang="es-CO" dirty="0" smtClean="0">
                <a:latin typeface="Arial" panose="020B0604020202020204" pitchFamily="34" charset="0"/>
                <a:ea typeface="Calibri" panose="020F0502020204030204" pitchFamily="34" charset="0"/>
                <a:cs typeface="Arial" panose="020B0604020202020204" pitchFamily="34" charset="0"/>
              </a:rPr>
              <a:t>– revisión de los procedimientos internos de expedición y atención de siniestros.</a:t>
            </a:r>
          </a:p>
          <a:p>
            <a:pPr marL="0" lvl="1" algn="just">
              <a:lnSpc>
                <a:spcPct val="107000"/>
              </a:lnSpc>
              <a:spcAft>
                <a:spcPts val="0"/>
              </a:spcAft>
            </a:pPr>
            <a:r>
              <a:rPr lang="es-CO" dirty="0" smtClean="0">
                <a:latin typeface="Arial" panose="020B0604020202020204" pitchFamily="34" charset="0"/>
                <a:ea typeface="Calibri" panose="020F0502020204030204" pitchFamily="34" charset="0"/>
                <a:cs typeface="Arial" panose="020B0604020202020204" pitchFamily="34" charset="0"/>
              </a:rPr>
              <a:t>Registro de aseguradores no establecidos en el país para la venta de seguros agropecuarios en Colombia (RAISAX) </a:t>
            </a:r>
          </a:p>
        </p:txBody>
      </p:sp>
      <p:sp>
        <p:nvSpPr>
          <p:cNvPr id="6" name="Rectángulo 5"/>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smtClean="0">
                <a:latin typeface="Arial" panose="020B0604020202020204" pitchFamily="34" charset="0"/>
                <a:cs typeface="Arial" panose="020B0604020202020204" pitchFamily="34" charset="0"/>
              </a:rPr>
              <a:t>Supervisión para Seguros Inclusivos</a:t>
            </a:r>
            <a:endParaRPr lang="es-CO" sz="3000" b="1" dirty="0">
              <a:latin typeface="Arial" panose="020B0604020202020204" pitchFamily="34" charset="0"/>
              <a:cs typeface="Arial" panose="020B0604020202020204" pitchFamily="34" charset="0"/>
            </a:endParaRPr>
          </a:p>
        </p:txBody>
      </p:sp>
      <p:sp>
        <p:nvSpPr>
          <p:cNvPr id="8" name="CuadroTexto 7"/>
          <p:cNvSpPr txBox="1"/>
          <p:nvPr/>
        </p:nvSpPr>
        <p:spPr>
          <a:xfrm>
            <a:off x="562672" y="908720"/>
            <a:ext cx="10933928" cy="369332"/>
          </a:xfrm>
          <a:prstGeom prst="rect">
            <a:avLst/>
          </a:prstGeom>
          <a:noFill/>
        </p:spPr>
        <p:txBody>
          <a:bodyPr wrap="square" rtlCol="0">
            <a:spAutoFit/>
          </a:bodyPr>
          <a:lstStyle/>
          <a:p>
            <a:r>
              <a:rPr lang="es-CO" b="1" dirty="0" smtClean="0"/>
              <a:t>Supervisión focalizada en:</a:t>
            </a:r>
            <a:endParaRPr lang="es-CO" b="1" dirty="0"/>
          </a:p>
        </p:txBody>
      </p:sp>
      <p:sp>
        <p:nvSpPr>
          <p:cNvPr id="7" name="Rectángulo 4"/>
          <p:cNvSpPr/>
          <p:nvPr/>
        </p:nvSpPr>
        <p:spPr>
          <a:xfrm>
            <a:off x="551384" y="4869160"/>
            <a:ext cx="10945216" cy="18705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s-CO" dirty="0" smtClean="0">
                <a:latin typeface="Arial" panose="020B0604020202020204" pitchFamily="34" charset="0"/>
                <a:ea typeface="Calibri" panose="020F0502020204030204" pitchFamily="34" charset="0"/>
                <a:cs typeface="Arial" panose="020B0604020202020204" pitchFamily="34" charset="0"/>
              </a:rPr>
              <a:t>Uso frecuente de seguros </a:t>
            </a:r>
            <a:r>
              <a:rPr lang="es-CO" dirty="0">
                <a:latin typeface="Arial" panose="020B0604020202020204" pitchFamily="34" charset="0"/>
                <a:ea typeface="Calibri" panose="020F0502020204030204" pitchFamily="34" charset="0"/>
                <a:cs typeface="Arial" panose="020B0604020202020204" pitchFamily="34" charset="0"/>
              </a:rPr>
              <a:t>de grupo o </a:t>
            </a:r>
            <a:r>
              <a:rPr lang="es-CO" dirty="0" smtClean="0">
                <a:latin typeface="Arial" panose="020B0604020202020204" pitchFamily="34" charset="0"/>
                <a:ea typeface="Calibri" panose="020F0502020204030204" pitchFamily="34" charset="0"/>
                <a:cs typeface="Arial" panose="020B0604020202020204" pitchFamily="34" charset="0"/>
              </a:rPr>
              <a:t>colectivos para lograr mayores niveles de inclusión, </a:t>
            </a:r>
            <a:r>
              <a:rPr lang="es-CO" dirty="0">
                <a:latin typeface="Arial" panose="020B0604020202020204" pitchFamily="34" charset="0"/>
                <a:ea typeface="Calibri" panose="020F0502020204030204" pitchFamily="34" charset="0"/>
                <a:cs typeface="Arial" panose="020B0604020202020204" pitchFamily="34" charset="0"/>
              </a:rPr>
              <a:t>donde el “</a:t>
            </a:r>
            <a:r>
              <a:rPr lang="es-CO" dirty="0" err="1">
                <a:latin typeface="Arial" panose="020B0604020202020204" pitchFamily="34" charset="0"/>
                <a:ea typeface="Calibri" panose="020F0502020204030204" pitchFamily="34" charset="0"/>
                <a:cs typeface="Arial" panose="020B0604020202020204" pitchFamily="34" charset="0"/>
              </a:rPr>
              <a:t>agregador</a:t>
            </a:r>
            <a:r>
              <a:rPr lang="es-CO" dirty="0">
                <a:latin typeface="Arial" panose="020B0604020202020204" pitchFamily="34" charset="0"/>
                <a:ea typeface="Calibri" panose="020F0502020204030204" pitchFamily="34" charset="0"/>
                <a:cs typeface="Arial" panose="020B0604020202020204" pitchFamily="34" charset="0"/>
              </a:rPr>
              <a:t>” opera como tomador de </a:t>
            </a:r>
            <a:r>
              <a:rPr lang="es-CO" dirty="0" smtClean="0">
                <a:latin typeface="Arial" panose="020B0604020202020204" pitchFamily="34" charset="0"/>
                <a:ea typeface="Calibri" panose="020F0502020204030204" pitchFamily="34" charset="0"/>
                <a:cs typeface="Arial" panose="020B0604020202020204" pitchFamily="34" charset="0"/>
              </a:rPr>
              <a:t>póliza (por ej. empresas de servicios públicos o grandes superficies), dificultan la efectiva </a:t>
            </a:r>
            <a:r>
              <a:rPr lang="es-CO" dirty="0">
                <a:latin typeface="Arial" panose="020B0604020202020204" pitchFamily="34" charset="0"/>
                <a:ea typeface="Calibri" panose="020F0502020204030204" pitchFamily="34" charset="0"/>
                <a:cs typeface="Arial" panose="020B0604020202020204" pitchFamily="34" charset="0"/>
              </a:rPr>
              <a:t>protección del </a:t>
            </a:r>
            <a:r>
              <a:rPr lang="es-CO" dirty="0" smtClean="0">
                <a:latin typeface="Arial" panose="020B0604020202020204" pitchFamily="34" charset="0"/>
                <a:ea typeface="Calibri" panose="020F0502020204030204" pitchFamily="34" charset="0"/>
                <a:cs typeface="Arial" panose="020B0604020202020204" pitchFamily="34" charset="0"/>
              </a:rPr>
              <a:t>consumidor:</a:t>
            </a:r>
          </a:p>
          <a:p>
            <a:pPr marL="742950" lvl="1" indent="-285750" algn="just">
              <a:lnSpc>
                <a:spcPct val="107000"/>
              </a:lnSpc>
              <a:spcAft>
                <a:spcPts val="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No existe un marco regulatorio puntual para el seguro colectivo o </a:t>
            </a:r>
            <a:r>
              <a:rPr lang="es-CO" dirty="0" smtClean="0">
                <a:latin typeface="Arial" panose="020B0604020202020204" pitchFamily="34" charset="0"/>
                <a:cs typeface="Arial" panose="020B0604020202020204" pitchFamily="34" charset="0"/>
              </a:rPr>
              <a:t>grupal.</a:t>
            </a:r>
            <a:endParaRPr lang="es-CO" dirty="0" smtClean="0">
              <a:latin typeface="Arial" panose="020B0604020202020204" pitchFamily="34" charset="0"/>
              <a:cs typeface="Arial" panose="020B0604020202020204" pitchFamily="34" charset="0"/>
            </a:endParaRPr>
          </a:p>
          <a:p>
            <a:pPr marL="742950" lvl="1" indent="-285750" algn="just">
              <a:lnSpc>
                <a:spcPct val="107000"/>
              </a:lnSpc>
              <a:spcAft>
                <a:spcPts val="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Aseguradoras han tomado medidas para promover derechos del consumidor – doble verificación del consentimiento del cliente, facilidad para no renovación o reclamaciones del producto.</a:t>
            </a:r>
            <a:endParaRPr lang="es-CO" dirty="0"/>
          </a:p>
        </p:txBody>
      </p:sp>
      <p:sp>
        <p:nvSpPr>
          <p:cNvPr id="10" name="CuadroTexto 7"/>
          <p:cNvSpPr txBox="1"/>
          <p:nvPr/>
        </p:nvSpPr>
        <p:spPr>
          <a:xfrm>
            <a:off x="562672" y="4294837"/>
            <a:ext cx="10933928" cy="369332"/>
          </a:xfrm>
          <a:prstGeom prst="rect">
            <a:avLst/>
          </a:prstGeom>
          <a:noFill/>
        </p:spPr>
        <p:txBody>
          <a:bodyPr wrap="square" rtlCol="0">
            <a:spAutoFit/>
          </a:bodyPr>
          <a:lstStyle/>
          <a:p>
            <a:r>
              <a:rPr lang="es-CO" b="1" dirty="0" smtClean="0"/>
              <a:t>Hay un área </a:t>
            </a:r>
            <a:r>
              <a:rPr lang="es-CO" b="1" dirty="0" smtClean="0"/>
              <a:t>no regulada</a:t>
            </a:r>
            <a:r>
              <a:rPr lang="es-CO" b="1" dirty="0" smtClean="0"/>
              <a:t> </a:t>
            </a:r>
            <a:r>
              <a:rPr lang="es-CO" b="1" dirty="0" smtClean="0"/>
              <a:t>en la comercialización por medio de seguros colectivos</a:t>
            </a:r>
            <a:endParaRPr lang="es-CO" b="1" dirty="0"/>
          </a:p>
        </p:txBody>
      </p:sp>
    </p:spTree>
    <p:extLst>
      <p:ext uri="{BB962C8B-B14F-4D97-AF65-F5344CB8AC3E}">
        <p14:creationId xmlns:p14="http://schemas.microsoft.com/office/powerpoint/2010/main" val="284235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Agenda</a:t>
            </a:r>
            <a:endParaRPr lang="es-CO" sz="3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53B15815-4F89-40AF-B408-661870C75AA9}"/>
              </a:ext>
            </a:extLst>
          </p:cNvPr>
          <p:cNvSpPr txBox="1"/>
          <p:nvPr/>
        </p:nvSpPr>
        <p:spPr>
          <a:xfrm>
            <a:off x="1208494" y="1765130"/>
            <a:ext cx="9289032" cy="2862322"/>
          </a:xfrm>
          <a:prstGeom prst="rect">
            <a:avLst/>
          </a:prstGeom>
          <a:noFill/>
        </p:spPr>
        <p:txBody>
          <a:bodyPr wrap="square" rtlCol="0">
            <a:spAutoFit/>
          </a:bodyPr>
          <a:lstStyle/>
          <a:p>
            <a:pPr marL="342900" indent="-342900">
              <a:buAutoNum type="arabicPeriod"/>
            </a:pPr>
            <a:r>
              <a:rPr lang="es-MX" sz="3600" dirty="0" smtClean="0"/>
              <a:t> Visión </a:t>
            </a:r>
            <a:r>
              <a:rPr lang="es-MX" sz="3600" dirty="0"/>
              <a:t>del mercado asegurador</a:t>
            </a:r>
            <a:r>
              <a:rPr lang="es-MX" sz="3600" dirty="0" smtClean="0"/>
              <a:t>.</a:t>
            </a:r>
          </a:p>
          <a:p>
            <a:pPr marL="342900" indent="-342900">
              <a:buAutoNum type="arabicPeriod"/>
            </a:pPr>
            <a:endParaRPr lang="es-MX" sz="1200" dirty="0" smtClean="0"/>
          </a:p>
          <a:p>
            <a:pPr marL="342900" indent="-342900">
              <a:buAutoNum type="arabicPeriod"/>
            </a:pPr>
            <a:r>
              <a:rPr lang="es-MX" sz="3600" dirty="0" smtClean="0"/>
              <a:t> Demanda </a:t>
            </a:r>
            <a:r>
              <a:rPr lang="es-MX" sz="3600" dirty="0"/>
              <a:t>e indicadores de seguros</a:t>
            </a:r>
            <a:r>
              <a:rPr lang="es-MX" sz="3600" dirty="0" smtClean="0"/>
              <a:t>.</a:t>
            </a:r>
          </a:p>
          <a:p>
            <a:pPr marL="342900" indent="-342900">
              <a:buAutoNum type="arabicPeriod"/>
            </a:pPr>
            <a:endParaRPr lang="es-MX" sz="1200" dirty="0" smtClean="0"/>
          </a:p>
          <a:p>
            <a:pPr marL="342900" indent="-342900">
              <a:buFontTx/>
              <a:buAutoNum type="arabicPeriod"/>
            </a:pPr>
            <a:r>
              <a:rPr lang="es-MX" sz="3600" dirty="0" smtClean="0"/>
              <a:t> Inclusión </a:t>
            </a:r>
            <a:r>
              <a:rPr lang="es-MX" sz="3600" dirty="0"/>
              <a:t>en </a:t>
            </a:r>
            <a:r>
              <a:rPr lang="es-MX" sz="3600" dirty="0" smtClean="0"/>
              <a:t>Seguros.</a:t>
            </a:r>
          </a:p>
          <a:p>
            <a:pPr marL="342900" indent="-342900">
              <a:buAutoNum type="arabicPeriod"/>
            </a:pPr>
            <a:endParaRPr lang="es-MX" sz="1200" dirty="0" smtClean="0"/>
          </a:p>
          <a:p>
            <a:pPr marL="342900" indent="-342900">
              <a:buAutoNum type="arabicPeriod"/>
            </a:pPr>
            <a:r>
              <a:rPr lang="es-MX" sz="3600" dirty="0" smtClean="0"/>
              <a:t> Conclusiones.</a:t>
            </a:r>
            <a:endParaRPr lang="es-MX" sz="3600" dirty="0"/>
          </a:p>
        </p:txBody>
      </p:sp>
    </p:spTree>
    <p:extLst>
      <p:ext uri="{BB962C8B-B14F-4D97-AF65-F5344CB8AC3E}">
        <p14:creationId xmlns:p14="http://schemas.microsoft.com/office/powerpoint/2010/main" val="533770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Agenda</a:t>
            </a:r>
            <a:endParaRPr lang="es-CO" sz="3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53B15815-4F89-40AF-B408-661870C75AA9}"/>
              </a:ext>
            </a:extLst>
          </p:cNvPr>
          <p:cNvSpPr txBox="1"/>
          <p:nvPr/>
        </p:nvSpPr>
        <p:spPr>
          <a:xfrm>
            <a:off x="1208494" y="1765130"/>
            <a:ext cx="9289032" cy="2862322"/>
          </a:xfrm>
          <a:prstGeom prst="rect">
            <a:avLst/>
          </a:prstGeom>
          <a:noFill/>
        </p:spPr>
        <p:txBody>
          <a:bodyPr wrap="square" rtlCol="0">
            <a:spAutoFit/>
          </a:bodyPr>
          <a:lstStyle/>
          <a:p>
            <a:pPr marL="342900" indent="-342900">
              <a:buAutoNum type="arabicPeriod"/>
            </a:pPr>
            <a:r>
              <a:rPr lang="es-MX" sz="3600" dirty="0" smtClean="0">
                <a:solidFill>
                  <a:schemeClr val="bg1">
                    <a:lumMod val="85000"/>
                  </a:schemeClr>
                </a:solidFill>
              </a:rPr>
              <a:t> Visión </a:t>
            </a:r>
            <a:r>
              <a:rPr lang="es-MX" sz="3600" dirty="0">
                <a:solidFill>
                  <a:schemeClr val="bg1">
                    <a:lumMod val="85000"/>
                  </a:schemeClr>
                </a:solidFill>
              </a:rPr>
              <a:t>del mercado asegurador</a:t>
            </a:r>
            <a:r>
              <a:rPr lang="es-MX" sz="3600" dirty="0" smtClean="0">
                <a:solidFill>
                  <a:schemeClr val="bg1">
                    <a:lumMod val="85000"/>
                  </a:schemeClr>
                </a:solidFill>
              </a:rPr>
              <a:t>.</a:t>
            </a:r>
          </a:p>
          <a:p>
            <a:pPr marL="342900" indent="-342900">
              <a:buAutoNum type="arabicPeriod"/>
            </a:pPr>
            <a:endParaRPr lang="es-MX" sz="1200" dirty="0" smtClean="0">
              <a:solidFill>
                <a:schemeClr val="bg1">
                  <a:lumMod val="85000"/>
                </a:schemeClr>
              </a:solidFill>
            </a:endParaRPr>
          </a:p>
          <a:p>
            <a:pPr marL="342900" indent="-342900">
              <a:buAutoNum type="arabicPeriod"/>
            </a:pPr>
            <a:r>
              <a:rPr lang="es-MX" sz="3600" dirty="0" smtClean="0">
                <a:solidFill>
                  <a:schemeClr val="bg1">
                    <a:lumMod val="85000"/>
                  </a:schemeClr>
                </a:solidFill>
              </a:rPr>
              <a:t> Demanda </a:t>
            </a:r>
            <a:r>
              <a:rPr lang="es-MX" sz="3600" dirty="0">
                <a:solidFill>
                  <a:schemeClr val="bg1">
                    <a:lumMod val="85000"/>
                  </a:schemeClr>
                </a:solidFill>
              </a:rPr>
              <a:t>e indicadores de seguros</a:t>
            </a:r>
            <a:r>
              <a:rPr lang="es-MX" sz="3600" dirty="0" smtClean="0">
                <a:solidFill>
                  <a:schemeClr val="bg1">
                    <a:lumMod val="85000"/>
                  </a:schemeClr>
                </a:solidFill>
              </a:rPr>
              <a:t>.</a:t>
            </a:r>
          </a:p>
          <a:p>
            <a:pPr marL="342900" indent="-342900">
              <a:buAutoNum type="arabicPeriod"/>
            </a:pPr>
            <a:endParaRPr lang="es-MX" sz="1200" dirty="0" smtClean="0">
              <a:solidFill>
                <a:schemeClr val="bg1">
                  <a:lumMod val="85000"/>
                </a:schemeClr>
              </a:solidFill>
            </a:endParaRPr>
          </a:p>
          <a:p>
            <a:pPr marL="342900" indent="-342900">
              <a:buFontTx/>
              <a:buAutoNum type="arabicPeriod"/>
            </a:pPr>
            <a:r>
              <a:rPr lang="es-MX" sz="3600" dirty="0" smtClean="0">
                <a:solidFill>
                  <a:schemeClr val="bg1">
                    <a:lumMod val="85000"/>
                  </a:schemeClr>
                </a:solidFill>
              </a:rPr>
              <a:t> Inclusión </a:t>
            </a:r>
            <a:r>
              <a:rPr lang="es-MX" sz="3600" dirty="0">
                <a:solidFill>
                  <a:schemeClr val="bg1">
                    <a:lumMod val="85000"/>
                  </a:schemeClr>
                </a:solidFill>
              </a:rPr>
              <a:t>en </a:t>
            </a:r>
            <a:r>
              <a:rPr lang="es-MX" sz="3600" dirty="0" smtClean="0">
                <a:solidFill>
                  <a:schemeClr val="bg1">
                    <a:lumMod val="85000"/>
                  </a:schemeClr>
                </a:solidFill>
              </a:rPr>
              <a:t>Seguros.</a:t>
            </a:r>
            <a:endParaRPr lang="es-MX" sz="1200" dirty="0" smtClean="0"/>
          </a:p>
          <a:p>
            <a:pPr marL="342900" indent="-342900">
              <a:buAutoNum type="arabicPeriod"/>
            </a:pPr>
            <a:endParaRPr lang="es-MX" sz="1200" dirty="0" smtClean="0"/>
          </a:p>
          <a:p>
            <a:pPr marL="342900" indent="-342900">
              <a:buAutoNum type="arabicPeriod"/>
            </a:pPr>
            <a:r>
              <a:rPr lang="es-MX" sz="3600" dirty="0" smtClean="0"/>
              <a:t> Conclusiones.</a:t>
            </a:r>
            <a:endParaRPr lang="es-MX" sz="3600" dirty="0"/>
          </a:p>
        </p:txBody>
      </p:sp>
    </p:spTree>
    <p:extLst>
      <p:ext uri="{BB962C8B-B14F-4D97-AF65-F5344CB8AC3E}">
        <p14:creationId xmlns:p14="http://schemas.microsoft.com/office/powerpoint/2010/main" val="2202582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4566" y="883741"/>
            <a:ext cx="11521280" cy="6001643"/>
          </a:xfrm>
          <a:prstGeom prst="rect">
            <a:avLst/>
          </a:prstGeom>
          <a:noFill/>
        </p:spPr>
        <p:txBody>
          <a:bodyPr wrap="square" rtlCol="0">
            <a:spAutoFit/>
          </a:bodyPr>
          <a:lstStyle/>
          <a:p>
            <a:pPr marL="342900" indent="-342900" algn="just">
              <a:buClr>
                <a:srgbClr val="990000"/>
              </a:buClr>
              <a:buFont typeface="+mj-lt"/>
              <a:buAutoNum type="arabicPeriod"/>
            </a:pPr>
            <a:r>
              <a:rPr lang="es-CO" sz="1600" dirty="0" smtClean="0"/>
              <a:t>No hay un marco normativo específico para promover seguros inclusivos o microseguros:</a:t>
            </a:r>
          </a:p>
          <a:p>
            <a:pPr marL="800100" lvl="1" indent="-342900" algn="just">
              <a:buClr>
                <a:srgbClr val="990000"/>
              </a:buClr>
              <a:buFont typeface="Arial" panose="020B0604020202020204" pitchFamily="34" charset="0"/>
              <a:buChar char="•"/>
            </a:pPr>
            <a:r>
              <a:rPr lang="es-CO" sz="1600" dirty="0" smtClean="0"/>
              <a:t>Solo hay criterios de proporcionalidad en seguros de bajo monto o destinado a persona de bajos ingresos para requisitos de LAFT.</a:t>
            </a:r>
          </a:p>
          <a:p>
            <a:pPr marL="800100" lvl="1" indent="-342900" algn="just">
              <a:buClr>
                <a:srgbClr val="990000"/>
              </a:buClr>
              <a:buFont typeface="Arial" panose="020B0604020202020204" pitchFamily="34" charset="0"/>
              <a:buChar char="•"/>
            </a:pPr>
            <a:r>
              <a:rPr lang="es-CO" sz="1600" dirty="0" smtClean="0"/>
              <a:t>Marco actual no </a:t>
            </a:r>
            <a:r>
              <a:rPr lang="es-CO" sz="1600" dirty="0" smtClean="0"/>
              <a:t>impone obstáculos </a:t>
            </a:r>
            <a:r>
              <a:rPr lang="es-CO" sz="1600" dirty="0" smtClean="0"/>
              <a:t>para su </a:t>
            </a:r>
            <a:r>
              <a:rPr lang="es-CO" sz="1600" dirty="0" smtClean="0"/>
              <a:t>desarrollo (no hay autorización previa de productos) </a:t>
            </a:r>
            <a:endParaRPr lang="es-CO" sz="1600" dirty="0" smtClean="0"/>
          </a:p>
          <a:p>
            <a:pPr marL="342900" indent="-342900" algn="just">
              <a:buClr>
                <a:srgbClr val="990000"/>
              </a:buClr>
              <a:buFont typeface="+mj-lt"/>
              <a:buAutoNum type="arabicPeriod"/>
            </a:pPr>
            <a:endParaRPr lang="es-CO" sz="1600" dirty="0" smtClean="0"/>
          </a:p>
          <a:p>
            <a:pPr marL="342900" indent="-342900" algn="just">
              <a:buClr>
                <a:srgbClr val="990000"/>
              </a:buClr>
              <a:buFont typeface="+mj-lt"/>
              <a:buAutoNum type="arabicPeriod"/>
            </a:pPr>
            <a:r>
              <a:rPr lang="es-CO" sz="1600" dirty="0" smtClean="0"/>
              <a:t>Se ha desarrollado un amplio marco normativo para la comercialización del seguro que ha permitido avances significativos en los seguros masivos, pasos importantes en el desarrollo de microseguros y en indicadores de inclusión.</a:t>
            </a:r>
          </a:p>
          <a:p>
            <a:pPr marL="800100" lvl="1" indent="-342900" algn="just">
              <a:buClr>
                <a:srgbClr val="990000"/>
              </a:buClr>
              <a:buFont typeface="Arial" panose="020B0604020202020204" pitchFamily="34" charset="0"/>
              <a:buChar char="•"/>
            </a:pPr>
            <a:r>
              <a:rPr lang="es-CO" sz="1600" dirty="0" smtClean="0"/>
              <a:t>Uso </a:t>
            </a:r>
            <a:r>
              <a:rPr lang="es-CO" sz="1600" dirty="0"/>
              <a:t>de red </a:t>
            </a:r>
            <a:r>
              <a:rPr lang="es-CO" sz="1600" dirty="0" smtClean="0"/>
              <a:t>y corresponsales de seguros permiten a la aseguradora llegar a miles de clientes del vigilado o el </a:t>
            </a:r>
            <a:r>
              <a:rPr lang="es-CO" sz="1600" dirty="0" smtClean="0"/>
              <a:t>comercio.</a:t>
            </a:r>
            <a:endParaRPr lang="es-CO" sz="1600" dirty="0" smtClean="0"/>
          </a:p>
          <a:p>
            <a:pPr marL="342900" indent="-342900" algn="just">
              <a:buClr>
                <a:srgbClr val="990000"/>
              </a:buClr>
              <a:buFont typeface="+mj-lt"/>
              <a:buAutoNum type="arabicPeriod"/>
            </a:pPr>
            <a:endParaRPr lang="es-CO" sz="1600" dirty="0" smtClean="0"/>
          </a:p>
          <a:p>
            <a:pPr marL="342900" indent="-342900" algn="just">
              <a:buClr>
                <a:srgbClr val="990000"/>
              </a:buClr>
              <a:buFont typeface="+mj-lt"/>
              <a:buAutoNum type="arabicPeriod"/>
            </a:pPr>
            <a:r>
              <a:rPr lang="es-CO" sz="1600" dirty="0" smtClean="0"/>
              <a:t>El desarrollo de seguros masivos no necesariamente está dirigido a poblaciones de bajos ingresos</a:t>
            </a:r>
            <a:r>
              <a:rPr lang="es-CO" sz="1600" dirty="0" smtClean="0"/>
              <a:t>.</a:t>
            </a:r>
            <a:endParaRPr lang="es-CO" sz="1600" dirty="0" smtClean="0"/>
          </a:p>
          <a:p>
            <a:pPr marL="342900" indent="-342900" algn="just">
              <a:buClr>
                <a:srgbClr val="990000"/>
              </a:buClr>
              <a:buFont typeface="+mj-lt"/>
              <a:buAutoNum type="arabicPeriod"/>
            </a:pPr>
            <a:endParaRPr lang="es-CO" sz="1600" dirty="0" smtClean="0"/>
          </a:p>
          <a:p>
            <a:pPr marL="342900" indent="-342900" algn="just">
              <a:buClr>
                <a:srgbClr val="990000"/>
              </a:buClr>
              <a:buFont typeface="+mj-lt"/>
              <a:buAutoNum type="arabicPeriod"/>
            </a:pPr>
            <a:r>
              <a:rPr lang="es-CO" sz="1600" dirty="0" smtClean="0"/>
              <a:t>La estrategia de supervisión de la SFC en seguros inclusivos se ha enfocado en verificar que se cumple adecuadamente con el marco de protección al consumidor, </a:t>
            </a:r>
            <a:r>
              <a:rPr lang="es-CO" sz="1600" dirty="0" smtClean="0"/>
              <a:t>especialmente</a:t>
            </a:r>
            <a:r>
              <a:rPr lang="es-CO" sz="1600" dirty="0" smtClean="0"/>
              <a:t> </a:t>
            </a:r>
            <a:r>
              <a:rPr lang="es-CO" sz="1600" dirty="0" smtClean="0"/>
              <a:t>en el caso de los seguros </a:t>
            </a:r>
            <a:r>
              <a:rPr lang="es-CO" sz="1600" dirty="0" smtClean="0"/>
              <a:t>grupales y seguirá impulsando el RAISAX. </a:t>
            </a:r>
            <a:endParaRPr lang="es-CO" sz="1600" dirty="0" smtClean="0"/>
          </a:p>
          <a:p>
            <a:pPr marL="342900" indent="-342900" algn="just">
              <a:buClr>
                <a:srgbClr val="990000"/>
              </a:buClr>
              <a:buFont typeface="+mj-lt"/>
              <a:buAutoNum type="arabicPeriod"/>
            </a:pPr>
            <a:endParaRPr lang="es-ES" sz="1600" dirty="0" smtClean="0"/>
          </a:p>
          <a:p>
            <a:pPr algn="just">
              <a:buClr>
                <a:srgbClr val="990000"/>
              </a:buClr>
            </a:pPr>
            <a:r>
              <a:rPr lang="es-ES" sz="1600" dirty="0" smtClean="0"/>
              <a:t>A futuro:</a:t>
            </a:r>
          </a:p>
          <a:p>
            <a:pPr algn="just">
              <a:buClr>
                <a:srgbClr val="990000"/>
              </a:buClr>
            </a:pPr>
            <a:endParaRPr lang="es-ES" sz="1600" dirty="0" smtClean="0"/>
          </a:p>
          <a:p>
            <a:pPr marL="342900" indent="-342900" algn="just">
              <a:buClr>
                <a:srgbClr val="990000"/>
              </a:buClr>
              <a:buFont typeface="Arial" panose="020B0604020202020204" pitchFamily="34" charset="0"/>
              <a:buChar char="•"/>
            </a:pPr>
            <a:r>
              <a:rPr lang="es-CO" sz="1600" dirty="0" smtClean="0"/>
              <a:t>Debemos promover el uso de nuevas tecnologías (medios electrónicos, móviles o internet</a:t>
            </a:r>
            <a:r>
              <a:rPr lang="es-CO" sz="1600" dirty="0" smtClean="0"/>
              <a:t>) con menores costos de intermediación, </a:t>
            </a:r>
            <a:r>
              <a:rPr lang="es-CO" sz="1600" dirty="0" smtClean="0"/>
              <a:t>buscando formas creativas para proteger al consumidor.  (</a:t>
            </a:r>
            <a:r>
              <a:rPr lang="es-CO" sz="1600" dirty="0" err="1" smtClean="0"/>
              <a:t>ej</a:t>
            </a:r>
            <a:r>
              <a:rPr lang="es-CO" sz="1600" dirty="0" smtClean="0"/>
              <a:t> contratación de seguros funerarios por internet</a:t>
            </a:r>
            <a:r>
              <a:rPr lang="es-CO" sz="1600" dirty="0" smtClean="0"/>
              <a:t>).</a:t>
            </a:r>
            <a:endParaRPr lang="es-CO" sz="1600" dirty="0" smtClean="0"/>
          </a:p>
          <a:p>
            <a:pPr marL="342900" indent="-342900" algn="just">
              <a:buClr>
                <a:srgbClr val="990000"/>
              </a:buClr>
              <a:buFont typeface="Arial" panose="020B0604020202020204" pitchFamily="34" charset="0"/>
              <a:buChar char="•"/>
            </a:pPr>
            <a:endParaRPr lang="es-CO" sz="1600" dirty="0"/>
          </a:p>
          <a:p>
            <a:pPr marL="342900" indent="-342900" algn="just">
              <a:buClr>
                <a:srgbClr val="990000"/>
              </a:buClr>
              <a:buFont typeface="Arial" panose="020B0604020202020204" pitchFamily="34" charset="0"/>
              <a:buChar char="•"/>
            </a:pPr>
            <a:r>
              <a:rPr lang="es-CO" sz="1600" dirty="0" smtClean="0"/>
              <a:t>La </a:t>
            </a:r>
            <a:r>
              <a:rPr lang="es-CO" sz="1600" dirty="0"/>
              <a:t>SFC continuará trabajando en los ajustes regulatorios necesarios para promover la inclusión a través del mercado de </a:t>
            </a:r>
            <a:r>
              <a:rPr lang="es-CO" sz="1600" dirty="0" smtClean="0"/>
              <a:t>seguros, consistente con el primer pilar de la visión 2025 del sistema financiero.</a:t>
            </a:r>
          </a:p>
        </p:txBody>
      </p:sp>
      <p:sp>
        <p:nvSpPr>
          <p:cNvPr id="8" name="Rectángulo 7">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Conclusiones</a:t>
            </a:r>
            <a:endParaRPr lang="es-CO"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61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415481" y="-159384"/>
            <a:ext cx="9252519" cy="7029450"/>
          </a:xfrm>
          <a:prstGeom prst="rect">
            <a:avLst/>
          </a:prstGeom>
          <a:solidFill>
            <a:schemeClr val="bg1"/>
          </a:solidFill>
          <a:ln w="9525" algn="ctr">
            <a:noFill/>
            <a:miter lim="800000"/>
            <a:headEnd/>
            <a:tailEnd/>
          </a:ln>
        </p:spPr>
        <p:txBody>
          <a:bodyPr wrap="none" anchor="ctr"/>
          <a:lstStyle/>
          <a:p>
            <a:endParaRPr lang="es-CO" altLang="es-CO">
              <a:solidFill>
                <a:srgbClr val="000000"/>
              </a:solidFill>
              <a:latin typeface="Arial" pitchFamily="34" charset="0"/>
              <a:cs typeface="Arial" pitchFamily="34" charset="0"/>
            </a:endParaRPr>
          </a:p>
        </p:txBody>
      </p:sp>
      <p:sp>
        <p:nvSpPr>
          <p:cNvPr id="12" name="CuadroTexto 11"/>
          <p:cNvSpPr txBox="1"/>
          <p:nvPr/>
        </p:nvSpPr>
        <p:spPr>
          <a:xfrm>
            <a:off x="1793873" y="5394702"/>
            <a:ext cx="3582048" cy="338554"/>
          </a:xfrm>
          <a:prstGeom prst="rect">
            <a:avLst/>
          </a:prstGeom>
          <a:noFill/>
        </p:spPr>
        <p:txBody>
          <a:bodyPr wrap="square" rtlCol="0">
            <a:spAutoFit/>
          </a:bodyPr>
          <a:lstStyle/>
          <a:p>
            <a:r>
              <a:rPr lang="es-CO" sz="1600" dirty="0">
                <a:solidFill>
                  <a:prstClr val="black">
                    <a:lumMod val="75000"/>
                    <a:lumOff val="25000"/>
                  </a:prstClr>
                </a:solidFill>
              </a:rPr>
              <a:t>super@superfinanciera.gov.co</a:t>
            </a:r>
          </a:p>
        </p:txBody>
      </p:sp>
      <p:sp>
        <p:nvSpPr>
          <p:cNvPr id="31" name="Rectángulo redondeado 30"/>
          <p:cNvSpPr/>
          <p:nvPr/>
        </p:nvSpPr>
        <p:spPr>
          <a:xfrm>
            <a:off x="1577243" y="3537812"/>
            <a:ext cx="8928992" cy="1656184"/>
          </a:xfrm>
          <a:prstGeom prst="roundRect">
            <a:avLst/>
          </a:prstGeom>
          <a:solidFill>
            <a:srgbClr val="356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27" name="Objeto 26"/>
          <p:cNvGraphicFramePr>
            <a:graphicFrameLocks noChangeAspect="1"/>
          </p:cNvGraphicFramePr>
          <p:nvPr>
            <p:extLst/>
          </p:nvPr>
        </p:nvGraphicFramePr>
        <p:xfrm>
          <a:off x="1793874" y="3710400"/>
          <a:ext cx="465137" cy="465137"/>
        </p:xfrm>
        <a:graphic>
          <a:graphicData uri="http://schemas.openxmlformats.org/presentationml/2006/ole">
            <mc:AlternateContent xmlns:mc="http://schemas.openxmlformats.org/markup-compatibility/2006">
              <mc:Choice xmlns:v="urn:schemas-microsoft-com:vml" Requires="v">
                <p:oleObj spid="_x0000_s3015" name="CorelDRAW" r:id="rId4" imgW="465709" imgH="465480" progId="CorelDraw.Graphic.17">
                  <p:embed/>
                </p:oleObj>
              </mc:Choice>
              <mc:Fallback>
                <p:oleObj name="CorelDRAW" r:id="rId4" imgW="465709" imgH="465480" progId="CorelDraw.Graphic.17">
                  <p:embed/>
                  <p:pic>
                    <p:nvPicPr>
                      <p:cNvPr id="27" name="Objeto 26"/>
                      <p:cNvPicPr/>
                      <p:nvPr/>
                    </p:nvPicPr>
                    <p:blipFill>
                      <a:blip r:embed="rId5"/>
                      <a:stretch>
                        <a:fillRect/>
                      </a:stretch>
                    </p:blipFill>
                    <p:spPr>
                      <a:xfrm>
                        <a:off x="1793874" y="3710400"/>
                        <a:ext cx="465137" cy="465137"/>
                      </a:xfrm>
                      <a:prstGeom prst="rect">
                        <a:avLst/>
                      </a:prstGeom>
                    </p:spPr>
                  </p:pic>
                </p:oleObj>
              </mc:Fallback>
            </mc:AlternateContent>
          </a:graphicData>
        </a:graphic>
      </p:graphicFrame>
      <p:sp>
        <p:nvSpPr>
          <p:cNvPr id="8" name="Rectángulo 7"/>
          <p:cNvSpPr/>
          <p:nvPr/>
        </p:nvSpPr>
        <p:spPr>
          <a:xfrm>
            <a:off x="2244080" y="3784104"/>
            <a:ext cx="4572000" cy="1077218"/>
          </a:xfrm>
          <a:prstGeom prst="rect">
            <a:avLst/>
          </a:prstGeom>
        </p:spPr>
        <p:txBody>
          <a:bodyPr>
            <a:spAutoFit/>
          </a:bodyPr>
          <a:lstStyle/>
          <a:p>
            <a:r>
              <a:rPr lang="es-CO"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superintendencia.financiera</a:t>
            </a:r>
            <a:endParaRPr lang="es-CO"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endParaRPr lang="es-CO" sz="1400" dirty="0">
              <a:solidFill>
                <a:prstClr val="white"/>
              </a:solidFill>
              <a:effectLst>
                <a:outerShdw blurRad="38100" dist="38100" dir="2700000" algn="tl">
                  <a:srgbClr val="000000">
                    <a:alpha val="43137"/>
                  </a:srgbClr>
                </a:outerShdw>
              </a:effectLst>
            </a:endParaRPr>
          </a:p>
          <a:p>
            <a:endParaRPr lang="es-CO" sz="1200" dirty="0">
              <a:solidFill>
                <a:prstClr val="white"/>
              </a:solidFill>
              <a:effectLst>
                <a:outerShdw blurRad="38100" dist="38100" dir="2700000" algn="tl">
                  <a:srgbClr val="000000">
                    <a:alpha val="43137"/>
                  </a:srgbClr>
                </a:outerShdw>
              </a:effectLst>
            </a:endParaRPr>
          </a:p>
          <a:p>
            <a:r>
              <a:rPr lang="es-CO" dirty="0" smtClean="0">
                <a:solidFill>
                  <a:prstClr val="white"/>
                </a:solidFill>
                <a:effectLst>
                  <a:outerShdw blurRad="38100" dist="38100" dir="2700000" algn="tl">
                    <a:srgbClr val="000000">
                      <a:alpha val="43137"/>
                    </a:srgbClr>
                  </a:outerShdw>
                </a:effectLst>
                <a:latin typeface="Arial" pitchFamily="34" charset="0"/>
                <a:cs typeface="Arial" pitchFamily="34" charset="0"/>
              </a:rPr>
              <a:t>@</a:t>
            </a:r>
            <a:r>
              <a:rPr lang="es-CO"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SFCsupervisor</a:t>
            </a:r>
            <a:endParaRPr lang="es-CO"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ángulo 10"/>
          <p:cNvSpPr/>
          <p:nvPr/>
        </p:nvSpPr>
        <p:spPr>
          <a:xfrm>
            <a:off x="5375920" y="3799492"/>
            <a:ext cx="4572000" cy="1077218"/>
          </a:xfrm>
          <a:prstGeom prst="rect">
            <a:avLst/>
          </a:prstGeom>
        </p:spPr>
        <p:txBody>
          <a:bodyPr>
            <a:spAutoFit/>
          </a:bodyPr>
          <a:lstStyle/>
          <a:p>
            <a:pPr algn="r"/>
            <a:r>
              <a:rPr lang="es-CO" dirty="0" smtClean="0">
                <a:solidFill>
                  <a:prstClr val="white"/>
                </a:solidFill>
                <a:effectLst>
                  <a:outerShdw blurRad="38100" dist="38100" dir="2700000" algn="tl">
                    <a:srgbClr val="000000">
                      <a:alpha val="43137"/>
                    </a:srgbClr>
                  </a:outerShdw>
                </a:effectLst>
                <a:latin typeface="Arial" pitchFamily="34" charset="0"/>
                <a:cs typeface="Arial" pitchFamily="34" charset="0"/>
              </a:rPr>
              <a:t>+Superfinanciera</a:t>
            </a:r>
          </a:p>
          <a:p>
            <a:pPr algn="r"/>
            <a:endParaRPr lang="es-CO" sz="1400" dirty="0">
              <a:solidFill>
                <a:prstClr val="white"/>
              </a:solidFill>
              <a:effectLst>
                <a:outerShdw blurRad="38100" dist="38100" dir="2700000" algn="tl">
                  <a:srgbClr val="000000">
                    <a:alpha val="43137"/>
                  </a:srgbClr>
                </a:outerShdw>
              </a:effectLst>
            </a:endParaRPr>
          </a:p>
          <a:p>
            <a:pPr algn="r"/>
            <a:endParaRPr lang="es-CO" sz="1200" dirty="0">
              <a:solidFill>
                <a:prstClr val="white"/>
              </a:solidFill>
              <a:effectLst>
                <a:outerShdw blurRad="38100" dist="38100" dir="2700000" algn="tl">
                  <a:srgbClr val="000000">
                    <a:alpha val="43137"/>
                  </a:srgbClr>
                </a:outerShdw>
              </a:effectLst>
            </a:endParaRPr>
          </a:p>
          <a:p>
            <a:pPr algn="r"/>
            <a:r>
              <a:rPr lang="es-CO" dirty="0">
                <a:solidFill>
                  <a:prstClr val="white"/>
                </a:solidFill>
                <a:effectLst>
                  <a:outerShdw blurRad="38100" dist="38100" dir="2700000" algn="tl">
                    <a:srgbClr val="000000">
                      <a:alpha val="43137"/>
                    </a:srgbClr>
                  </a:outerShdw>
                </a:effectLst>
                <a:latin typeface="Arial" pitchFamily="34" charset="0"/>
                <a:cs typeface="Arial" pitchFamily="34" charset="0"/>
              </a:rPr>
              <a:t>/</a:t>
            </a:r>
            <a:r>
              <a:rPr lang="es-CO" dirty="0" err="1">
                <a:solidFill>
                  <a:prstClr val="white"/>
                </a:solidFill>
                <a:effectLst>
                  <a:outerShdw blurRad="38100" dist="38100" dir="2700000" algn="tl">
                    <a:srgbClr val="000000">
                      <a:alpha val="43137"/>
                    </a:srgbClr>
                  </a:outerShdw>
                </a:effectLst>
                <a:latin typeface="Arial" pitchFamily="34" charset="0"/>
                <a:cs typeface="Arial" pitchFamily="34" charset="0"/>
              </a:rPr>
              <a:t>superfinancieracol</a:t>
            </a:r>
            <a:endParaRPr lang="es-CO"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6" name="Objeto 25"/>
          <p:cNvGraphicFramePr>
            <a:graphicFrameLocks noChangeAspect="1"/>
          </p:cNvGraphicFramePr>
          <p:nvPr>
            <p:extLst/>
          </p:nvPr>
        </p:nvGraphicFramePr>
        <p:xfrm>
          <a:off x="1798732" y="4404024"/>
          <a:ext cx="465137" cy="465137"/>
        </p:xfrm>
        <a:graphic>
          <a:graphicData uri="http://schemas.openxmlformats.org/presentationml/2006/ole">
            <mc:AlternateContent xmlns:mc="http://schemas.openxmlformats.org/markup-compatibility/2006">
              <mc:Choice xmlns:v="urn:schemas-microsoft-com:vml" Requires="v">
                <p:oleObj spid="_x0000_s3016" name="CorelDRAW" r:id="rId6" imgW="465709" imgH="465480" progId="CorelDraw.Graphic.17">
                  <p:embed/>
                </p:oleObj>
              </mc:Choice>
              <mc:Fallback>
                <p:oleObj name="CorelDRAW" r:id="rId6" imgW="465709" imgH="465480" progId="CorelDraw.Graphic.17">
                  <p:embed/>
                  <p:pic>
                    <p:nvPicPr>
                      <p:cNvPr id="26" name="Objeto 25"/>
                      <p:cNvPicPr/>
                      <p:nvPr/>
                    </p:nvPicPr>
                    <p:blipFill>
                      <a:blip r:embed="rId7"/>
                      <a:stretch>
                        <a:fillRect/>
                      </a:stretch>
                    </p:blipFill>
                    <p:spPr>
                      <a:xfrm>
                        <a:off x="1798732" y="4404024"/>
                        <a:ext cx="465137" cy="465137"/>
                      </a:xfrm>
                      <a:prstGeom prst="rect">
                        <a:avLst/>
                      </a:prstGeom>
                    </p:spPr>
                  </p:pic>
                </p:oleObj>
              </mc:Fallback>
            </mc:AlternateContent>
          </a:graphicData>
        </a:graphic>
      </p:graphicFrame>
      <p:graphicFrame>
        <p:nvGraphicFramePr>
          <p:cNvPr id="29" name="Objeto 28"/>
          <p:cNvGraphicFramePr>
            <a:graphicFrameLocks noChangeAspect="1"/>
          </p:cNvGraphicFramePr>
          <p:nvPr>
            <p:extLst/>
          </p:nvPr>
        </p:nvGraphicFramePr>
        <p:xfrm>
          <a:off x="9921181" y="4437113"/>
          <a:ext cx="465137" cy="465137"/>
        </p:xfrm>
        <a:graphic>
          <a:graphicData uri="http://schemas.openxmlformats.org/presentationml/2006/ole">
            <mc:AlternateContent xmlns:mc="http://schemas.openxmlformats.org/markup-compatibility/2006">
              <mc:Choice xmlns:v="urn:schemas-microsoft-com:vml" Requires="v">
                <p:oleObj spid="_x0000_s3017" name="CorelDRAW" r:id="rId8" imgW="465709" imgH="465480" progId="CorelDraw.Graphic.17">
                  <p:embed/>
                </p:oleObj>
              </mc:Choice>
              <mc:Fallback>
                <p:oleObj name="CorelDRAW" r:id="rId8" imgW="465709" imgH="465480" progId="CorelDraw.Graphic.17">
                  <p:embed/>
                  <p:pic>
                    <p:nvPicPr>
                      <p:cNvPr id="29" name="Objeto 28"/>
                      <p:cNvPicPr/>
                      <p:nvPr/>
                    </p:nvPicPr>
                    <p:blipFill>
                      <a:blip r:embed="rId9"/>
                      <a:stretch>
                        <a:fillRect/>
                      </a:stretch>
                    </p:blipFill>
                    <p:spPr>
                      <a:xfrm>
                        <a:off x="9921181" y="4437113"/>
                        <a:ext cx="465137" cy="465137"/>
                      </a:xfrm>
                      <a:prstGeom prst="rect">
                        <a:avLst/>
                      </a:prstGeom>
                    </p:spPr>
                  </p:pic>
                </p:oleObj>
              </mc:Fallback>
            </mc:AlternateContent>
          </a:graphicData>
        </a:graphic>
      </p:graphicFrame>
      <p:graphicFrame>
        <p:nvGraphicFramePr>
          <p:cNvPr id="30" name="Objeto 29"/>
          <p:cNvGraphicFramePr>
            <a:graphicFrameLocks noChangeAspect="1"/>
          </p:cNvGraphicFramePr>
          <p:nvPr>
            <p:extLst/>
          </p:nvPr>
        </p:nvGraphicFramePr>
        <p:xfrm>
          <a:off x="9914832" y="3699203"/>
          <a:ext cx="465137" cy="465137"/>
        </p:xfrm>
        <a:graphic>
          <a:graphicData uri="http://schemas.openxmlformats.org/presentationml/2006/ole">
            <mc:AlternateContent xmlns:mc="http://schemas.openxmlformats.org/markup-compatibility/2006">
              <mc:Choice xmlns:v="urn:schemas-microsoft-com:vml" Requires="v">
                <p:oleObj spid="_x0000_s3018" name="CorelDRAW" r:id="rId10" imgW="465709" imgH="465480" progId="CorelDraw.Graphic.17">
                  <p:embed/>
                </p:oleObj>
              </mc:Choice>
              <mc:Fallback>
                <p:oleObj name="CorelDRAW" r:id="rId10" imgW="465709" imgH="465480" progId="CorelDraw.Graphic.17">
                  <p:embed/>
                  <p:pic>
                    <p:nvPicPr>
                      <p:cNvPr id="30" name="Objeto 29"/>
                      <p:cNvPicPr/>
                      <p:nvPr/>
                    </p:nvPicPr>
                    <p:blipFill>
                      <a:blip r:embed="rId11"/>
                      <a:stretch>
                        <a:fillRect/>
                      </a:stretch>
                    </p:blipFill>
                    <p:spPr>
                      <a:xfrm>
                        <a:off x="9914832" y="3699203"/>
                        <a:ext cx="465137" cy="465137"/>
                      </a:xfrm>
                      <a:prstGeom prst="rect">
                        <a:avLst/>
                      </a:prstGeom>
                    </p:spPr>
                  </p:pic>
                </p:oleObj>
              </mc:Fallback>
            </mc:AlternateContent>
          </a:graphicData>
        </a:graphic>
      </p:graphicFrame>
      <p:sp>
        <p:nvSpPr>
          <p:cNvPr id="13" name="CuadroTexto 12"/>
          <p:cNvSpPr txBox="1"/>
          <p:nvPr/>
        </p:nvSpPr>
        <p:spPr>
          <a:xfrm>
            <a:off x="7320136" y="5394702"/>
            <a:ext cx="3066181" cy="338554"/>
          </a:xfrm>
          <a:prstGeom prst="rect">
            <a:avLst/>
          </a:prstGeom>
          <a:noFill/>
        </p:spPr>
        <p:txBody>
          <a:bodyPr wrap="square" rtlCol="0">
            <a:spAutoFit/>
          </a:bodyPr>
          <a:lstStyle/>
          <a:p>
            <a:pPr algn="r"/>
            <a:r>
              <a:rPr lang="es-CO" sz="1600" dirty="0">
                <a:solidFill>
                  <a:prstClr val="black">
                    <a:lumMod val="75000"/>
                    <a:lumOff val="25000"/>
                  </a:prstClr>
                </a:solidFill>
              </a:rPr>
              <a:t>www.superfinanciera.gov.co</a:t>
            </a:r>
          </a:p>
        </p:txBody>
      </p:sp>
      <p:pic>
        <p:nvPicPr>
          <p:cNvPr id="14" name="Picture 3" descr="logo_superfinanciera"/>
          <p:cNvPicPr>
            <a:picLocks noChangeAspect="1" noChangeArrowheads="1"/>
          </p:cNvPicPr>
          <p:nvPr/>
        </p:nvPicPr>
        <p:blipFill>
          <a:blip r:embed="rId12" cstate="print">
            <a:lum bright="70000" contrast="-70000"/>
          </a:blip>
          <a:srcRect/>
          <a:stretch>
            <a:fillRect/>
          </a:stretch>
        </p:blipFill>
        <p:spPr bwMode="auto">
          <a:xfrm>
            <a:off x="3576538" y="875844"/>
            <a:ext cx="5111750" cy="2617788"/>
          </a:xfrm>
          <a:prstGeom prst="rect">
            <a:avLst/>
          </a:prstGeom>
          <a:noFill/>
          <a:ln w="9525">
            <a:noFill/>
            <a:miter lim="800000"/>
            <a:headEnd/>
            <a:tailEnd/>
          </a:ln>
        </p:spPr>
      </p:pic>
      <p:sp>
        <p:nvSpPr>
          <p:cNvPr id="7" name="Rectangle 4"/>
          <p:cNvSpPr>
            <a:spLocks noChangeArrowheads="1"/>
          </p:cNvSpPr>
          <p:nvPr/>
        </p:nvSpPr>
        <p:spPr bwMode="auto">
          <a:xfrm>
            <a:off x="1415480" y="1196753"/>
            <a:ext cx="9361040" cy="708025"/>
          </a:xfrm>
          <a:prstGeom prst="rect">
            <a:avLst/>
          </a:prstGeom>
          <a:noFill/>
          <a:ln w="9525" algn="ctr">
            <a:noFill/>
            <a:miter lim="800000"/>
            <a:headEnd/>
            <a:tailEnd/>
          </a:ln>
        </p:spPr>
        <p:txBody>
          <a:bodyPr wrap="square">
            <a:spAutoFit/>
          </a:bodyPr>
          <a:lstStyle/>
          <a:p>
            <a:pPr algn="ctr">
              <a:defRPr/>
            </a:pPr>
            <a:r>
              <a:rPr lang="es-CO" sz="4000" b="1" dirty="0">
                <a:solidFill>
                  <a:srgbClr val="990000"/>
                </a:solidFill>
                <a:effectLst>
                  <a:outerShdw blurRad="38100" dist="38100" dir="2700000" algn="tl">
                    <a:srgbClr val="000000">
                      <a:alpha val="43137"/>
                    </a:srgbClr>
                  </a:outerShdw>
                </a:effectLst>
                <a:latin typeface="Arial" charset="0"/>
              </a:rPr>
              <a:t>Gracias</a:t>
            </a:r>
            <a:endParaRPr lang="es-ES" sz="4000" b="1" dirty="0">
              <a:solidFill>
                <a:srgbClr val="99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22359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Agenda</a:t>
            </a:r>
            <a:endParaRPr lang="es-CO" sz="3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53B15815-4F89-40AF-B408-661870C75AA9}"/>
              </a:ext>
            </a:extLst>
          </p:cNvPr>
          <p:cNvSpPr txBox="1"/>
          <p:nvPr/>
        </p:nvSpPr>
        <p:spPr>
          <a:xfrm>
            <a:off x="1208494" y="1765130"/>
            <a:ext cx="9289032" cy="2862322"/>
          </a:xfrm>
          <a:prstGeom prst="rect">
            <a:avLst/>
          </a:prstGeom>
          <a:noFill/>
        </p:spPr>
        <p:txBody>
          <a:bodyPr wrap="square" rtlCol="0">
            <a:spAutoFit/>
          </a:bodyPr>
          <a:lstStyle/>
          <a:p>
            <a:pPr marL="342900" indent="-342900">
              <a:buAutoNum type="arabicPeriod"/>
            </a:pPr>
            <a:r>
              <a:rPr lang="es-MX" sz="3600" dirty="0" smtClean="0"/>
              <a:t> Visión </a:t>
            </a:r>
            <a:r>
              <a:rPr lang="es-MX" sz="3600" dirty="0"/>
              <a:t>del mercado asegurador</a:t>
            </a:r>
            <a:r>
              <a:rPr lang="es-MX" sz="3600" dirty="0" smtClean="0"/>
              <a:t>.</a:t>
            </a:r>
          </a:p>
          <a:p>
            <a:pPr marL="342900" indent="-342900">
              <a:buAutoNum type="arabicPeriod"/>
            </a:pPr>
            <a:endParaRPr lang="es-MX" sz="1200" dirty="0" smtClean="0"/>
          </a:p>
          <a:p>
            <a:pPr marL="342900" indent="-342900">
              <a:buAutoNum type="arabicPeriod"/>
            </a:pPr>
            <a:r>
              <a:rPr lang="es-MX" sz="3600" dirty="0" smtClean="0">
                <a:solidFill>
                  <a:schemeClr val="bg1">
                    <a:lumMod val="85000"/>
                  </a:schemeClr>
                </a:solidFill>
              </a:rPr>
              <a:t> Demanda </a:t>
            </a:r>
            <a:r>
              <a:rPr lang="es-MX" sz="3600" dirty="0">
                <a:solidFill>
                  <a:schemeClr val="bg1">
                    <a:lumMod val="85000"/>
                  </a:schemeClr>
                </a:solidFill>
              </a:rPr>
              <a:t>e indicadores de seguros</a:t>
            </a:r>
            <a:r>
              <a:rPr lang="es-MX" sz="3600" dirty="0" smtClean="0">
                <a:solidFill>
                  <a:schemeClr val="bg1">
                    <a:lumMod val="85000"/>
                  </a:schemeClr>
                </a:solidFill>
              </a:rPr>
              <a:t>.</a:t>
            </a:r>
          </a:p>
          <a:p>
            <a:pPr marL="342900" indent="-342900">
              <a:buAutoNum type="arabicPeriod"/>
            </a:pPr>
            <a:endParaRPr lang="es-MX" sz="1200" dirty="0" smtClean="0">
              <a:solidFill>
                <a:schemeClr val="bg1">
                  <a:lumMod val="85000"/>
                </a:schemeClr>
              </a:solidFill>
            </a:endParaRPr>
          </a:p>
          <a:p>
            <a:pPr marL="342900" indent="-342900">
              <a:buFontTx/>
              <a:buAutoNum type="arabicPeriod"/>
            </a:pPr>
            <a:r>
              <a:rPr lang="es-MX" sz="3600" dirty="0" smtClean="0">
                <a:solidFill>
                  <a:schemeClr val="bg1">
                    <a:lumMod val="85000"/>
                  </a:schemeClr>
                </a:solidFill>
              </a:rPr>
              <a:t> Inclusión </a:t>
            </a:r>
            <a:r>
              <a:rPr lang="es-MX" sz="3600" dirty="0">
                <a:solidFill>
                  <a:schemeClr val="bg1">
                    <a:lumMod val="85000"/>
                  </a:schemeClr>
                </a:solidFill>
              </a:rPr>
              <a:t>en </a:t>
            </a:r>
            <a:r>
              <a:rPr lang="es-MX" sz="3600" dirty="0" smtClean="0">
                <a:solidFill>
                  <a:schemeClr val="bg1">
                    <a:lumMod val="85000"/>
                  </a:schemeClr>
                </a:solidFill>
              </a:rPr>
              <a:t>Seguros.</a:t>
            </a:r>
            <a:endParaRPr lang="es-MX" sz="3600" dirty="0">
              <a:solidFill>
                <a:schemeClr val="bg1">
                  <a:lumMod val="85000"/>
                </a:schemeClr>
              </a:solidFill>
            </a:endParaRPr>
          </a:p>
          <a:p>
            <a:pPr marL="342900" indent="-342900">
              <a:buFontTx/>
              <a:buAutoNum type="arabicPeriod"/>
            </a:pPr>
            <a:endParaRPr lang="es-MX" sz="1200" dirty="0">
              <a:solidFill>
                <a:schemeClr val="bg1">
                  <a:lumMod val="85000"/>
                </a:schemeClr>
              </a:solidFill>
            </a:endParaRPr>
          </a:p>
          <a:p>
            <a:pPr marL="342900" indent="-342900">
              <a:buFontTx/>
              <a:buAutoNum type="arabicPeriod"/>
            </a:pPr>
            <a:r>
              <a:rPr lang="es-MX" sz="3600" dirty="0" smtClean="0">
                <a:solidFill>
                  <a:schemeClr val="bg1">
                    <a:lumMod val="85000"/>
                  </a:schemeClr>
                </a:solidFill>
              </a:rPr>
              <a:t> Conclusiones.</a:t>
            </a:r>
            <a:endParaRPr lang="es-MX" sz="3600" dirty="0">
              <a:solidFill>
                <a:schemeClr val="bg1">
                  <a:lumMod val="85000"/>
                </a:schemeClr>
              </a:solidFill>
            </a:endParaRPr>
          </a:p>
        </p:txBody>
      </p:sp>
    </p:spTree>
    <p:extLst>
      <p:ext uri="{BB962C8B-B14F-4D97-AF65-F5344CB8AC3E}">
        <p14:creationId xmlns:p14="http://schemas.microsoft.com/office/powerpoint/2010/main" val="938621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curvada hacia la derecha 3"/>
          <p:cNvSpPr/>
          <p:nvPr/>
        </p:nvSpPr>
        <p:spPr>
          <a:xfrm rot="21448662">
            <a:off x="1144359" y="4268707"/>
            <a:ext cx="1224136" cy="2015653"/>
          </a:xfrm>
          <a:prstGeom prst="curvedRightArrow">
            <a:avLst>
              <a:gd name="adj1" fmla="val 25000"/>
              <a:gd name="adj2" fmla="val 82330"/>
              <a:gd name="adj3" fmla="val 46845"/>
            </a:avLst>
          </a:prstGeom>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Rectángulo redondeado 20"/>
          <p:cNvSpPr/>
          <p:nvPr/>
        </p:nvSpPr>
        <p:spPr>
          <a:xfrm>
            <a:off x="6312024" y="1663061"/>
            <a:ext cx="2372729" cy="2991640"/>
          </a:xfrm>
          <a:prstGeom prst="roundRect">
            <a:avLst>
              <a:gd name="adj" fmla="val 4488"/>
            </a:avLst>
          </a:prstGeom>
          <a:solidFill>
            <a:srgbClr val="006576">
              <a:alpha val="92000"/>
            </a:srgbClr>
          </a:solidFill>
          <a:ln w="12700">
            <a:miter lim="400000"/>
          </a:ln>
          <a:effectLst/>
        </p:spPr>
        <p:txBody>
          <a:bodyPr lIns="19050" tIns="19050" rIns="19050" bIns="19050" anchor="t"/>
          <a:lstStyle/>
          <a:p>
            <a:pPr algn="ctr"/>
            <a:r>
              <a:rPr lang="es-CO" altLang="es-CO" sz="2000" kern="0" dirty="0">
                <a:solidFill>
                  <a:schemeClr val="bg1"/>
                </a:solidFill>
                <a:effectLst>
                  <a:outerShdw blurRad="38100" dist="38100" dir="2700000" algn="tl">
                    <a:srgbClr val="000000">
                      <a:alpha val="43137"/>
                    </a:srgbClr>
                  </a:outerShdw>
                </a:effectLst>
                <a:ea typeface="Roboto Light" panose="02000000000000000000" pitchFamily="2" charset="0"/>
              </a:rPr>
              <a:t>Mercado innovador, eficiente, con  oferta de valor agregado al consumidor financiero y a un costo justo.</a:t>
            </a:r>
          </a:p>
        </p:txBody>
      </p:sp>
      <p:sp>
        <p:nvSpPr>
          <p:cNvPr id="22" name="Rectángulo redondeado 21"/>
          <p:cNvSpPr/>
          <p:nvPr/>
        </p:nvSpPr>
        <p:spPr>
          <a:xfrm>
            <a:off x="479376" y="1628826"/>
            <a:ext cx="2442284" cy="2991641"/>
          </a:xfrm>
          <a:prstGeom prst="roundRect">
            <a:avLst>
              <a:gd name="adj" fmla="val 4698"/>
            </a:avLst>
          </a:prstGeom>
          <a:solidFill>
            <a:srgbClr val="00819D">
              <a:alpha val="99000"/>
            </a:srgbClr>
          </a:solidFill>
          <a:ln w="12700">
            <a:miter lim="400000"/>
          </a:ln>
          <a:effectLst/>
        </p:spPr>
        <p:txBody>
          <a:bodyPr lIns="19050" tIns="19050" rIns="19050" bIns="19050" anchor="t"/>
          <a:lstStyle/>
          <a:p>
            <a:pPr algn="ctr"/>
            <a:r>
              <a:rPr lang="es-CO" altLang="es-CO" sz="2000" kern="0" dirty="0">
                <a:solidFill>
                  <a:schemeClr val="bg1"/>
                </a:solidFill>
                <a:effectLst>
                  <a:outerShdw blurRad="38100" dist="38100" dir="2700000" algn="tl">
                    <a:srgbClr val="000000">
                      <a:alpha val="43137"/>
                    </a:srgbClr>
                  </a:outerShdw>
                </a:effectLst>
                <a:ea typeface="Roboto Light" panose="02000000000000000000" pitchFamily="2" charset="0"/>
              </a:rPr>
              <a:t>Potencializar la cobertura de la oferta de los seguros inclusivos, que promuevan la mejora en la calidad de vida y el crecimiento productivo.</a:t>
            </a:r>
          </a:p>
        </p:txBody>
      </p:sp>
      <p:sp>
        <p:nvSpPr>
          <p:cNvPr id="28" name="Rectángulo redondeado 27"/>
          <p:cNvSpPr/>
          <p:nvPr/>
        </p:nvSpPr>
        <p:spPr>
          <a:xfrm>
            <a:off x="3359696" y="1633397"/>
            <a:ext cx="2332220" cy="2991641"/>
          </a:xfrm>
          <a:prstGeom prst="roundRect">
            <a:avLst>
              <a:gd name="adj" fmla="val 5186"/>
            </a:avLst>
          </a:prstGeom>
          <a:solidFill>
            <a:schemeClr val="tx1">
              <a:lumMod val="65000"/>
              <a:lumOff val="35000"/>
              <a:alpha val="93000"/>
            </a:schemeClr>
          </a:solidFill>
          <a:ln w="12700">
            <a:miter lim="400000"/>
          </a:ln>
          <a:effectLst/>
        </p:spPr>
        <p:txBody>
          <a:bodyPr lIns="19050" tIns="19050" rIns="19050" bIns="19050" anchor="t"/>
          <a:lstStyle/>
          <a:p>
            <a:pPr algn="ctr"/>
            <a:r>
              <a:rPr lang="es-CO" altLang="es-CO" sz="2000" kern="0" dirty="0">
                <a:solidFill>
                  <a:schemeClr val="bg1"/>
                </a:solidFill>
                <a:effectLst>
                  <a:outerShdw blurRad="38100" dist="38100" dir="2700000" algn="tl">
                    <a:srgbClr val="000000">
                      <a:alpha val="43137"/>
                    </a:srgbClr>
                  </a:outerShdw>
                </a:effectLst>
                <a:ea typeface="Roboto Light" panose="02000000000000000000" pitchFamily="2" charset="0"/>
              </a:rPr>
              <a:t>Consumidores de seguros identificados con una oferta y servicio diferenciador, que promueva la cultura del aseguramiento.</a:t>
            </a:r>
          </a:p>
        </p:txBody>
      </p:sp>
      <p:sp>
        <p:nvSpPr>
          <p:cNvPr id="29" name="Rectángulo redondeado 28"/>
          <p:cNvSpPr/>
          <p:nvPr/>
        </p:nvSpPr>
        <p:spPr>
          <a:xfrm>
            <a:off x="9192344" y="1633396"/>
            <a:ext cx="2520280" cy="2991642"/>
          </a:xfrm>
          <a:prstGeom prst="roundRect">
            <a:avLst>
              <a:gd name="adj" fmla="val 7848"/>
            </a:avLst>
          </a:prstGeom>
          <a:solidFill>
            <a:srgbClr val="5C642A">
              <a:alpha val="91000"/>
            </a:srgbClr>
          </a:solidFill>
          <a:ln w="12700">
            <a:miter lim="400000"/>
          </a:ln>
          <a:effectLst/>
        </p:spPr>
        <p:txBody>
          <a:bodyPr lIns="19050" tIns="19050" rIns="19050" bIns="19050" anchor="t"/>
          <a:lstStyle/>
          <a:p>
            <a:pPr algn="ctr"/>
            <a:r>
              <a:rPr lang="es-CO" altLang="es-CO" sz="2000" kern="0" dirty="0">
                <a:solidFill>
                  <a:schemeClr val="bg1"/>
                </a:solidFill>
                <a:effectLst>
                  <a:outerShdw blurRad="38100" dist="38100" dir="2700000" algn="tl">
                    <a:srgbClr val="000000">
                      <a:alpha val="43137"/>
                    </a:srgbClr>
                  </a:outerShdw>
                </a:effectLst>
                <a:ea typeface="Roboto Light" panose="02000000000000000000" pitchFamily="2" charset="0"/>
              </a:rPr>
              <a:t>Consolidar la aplicación de mejores prácticas en gestión de riesgos, requerimientos prudenciales y supervisión comprensiva y consolidada. </a:t>
            </a:r>
          </a:p>
        </p:txBody>
      </p:sp>
      <p:sp>
        <p:nvSpPr>
          <p:cNvPr id="24" name="Shape 4832"/>
          <p:cNvSpPr>
            <a:spLocks noChangeArrowheads="1"/>
          </p:cNvSpPr>
          <p:nvPr/>
        </p:nvSpPr>
        <p:spPr bwMode="auto">
          <a:xfrm>
            <a:off x="6096000" y="931830"/>
            <a:ext cx="2794608" cy="868842"/>
          </a:xfrm>
          <a:prstGeom prst="rect">
            <a:avLst/>
          </a:prstGeom>
          <a:noFill/>
          <a:ln w="38100" cap="flat" cmpd="sng" algn="ctr">
            <a:noFill/>
            <a:prstDash val="solid"/>
          </a:ln>
          <a:effectLst/>
          <a:extLst/>
        </p:spPr>
        <p:txBody>
          <a:bodyPr rtlCol="0" anchor="ctr"/>
          <a:lstStyle/>
          <a:p>
            <a:pPr algn="ctr" defTabSz="457160"/>
            <a:r>
              <a:rPr lang="es-CO" altLang="es-CO" sz="2800" kern="0" dirty="0">
                <a:solidFill>
                  <a:srgbClr val="006576"/>
                </a:solidFill>
                <a:ea typeface="Roboto Light" panose="02000000000000000000" pitchFamily="2" charset="0"/>
              </a:rPr>
              <a:t>Competitivo</a:t>
            </a:r>
          </a:p>
        </p:txBody>
      </p:sp>
      <p:sp>
        <p:nvSpPr>
          <p:cNvPr id="25" name="Shape 4832"/>
          <p:cNvSpPr>
            <a:spLocks noChangeArrowheads="1"/>
          </p:cNvSpPr>
          <p:nvPr/>
        </p:nvSpPr>
        <p:spPr bwMode="auto">
          <a:xfrm>
            <a:off x="2901220" y="844222"/>
            <a:ext cx="3122772" cy="1017787"/>
          </a:xfrm>
          <a:prstGeom prst="rect">
            <a:avLst/>
          </a:prstGeom>
          <a:noFill/>
          <a:ln w="38100" cap="flat" cmpd="sng" algn="ctr">
            <a:noFill/>
            <a:prstDash val="solid"/>
          </a:ln>
          <a:effectLst/>
          <a:extLst/>
        </p:spPr>
        <p:txBody>
          <a:bodyPr rtlCol="0" anchor="ctr"/>
          <a:lstStyle/>
          <a:p>
            <a:pPr algn="ctr" defTabSz="457160"/>
            <a:r>
              <a:rPr lang="es-CO" altLang="es-CO" sz="2800" kern="0" dirty="0">
                <a:solidFill>
                  <a:srgbClr val="D5802B"/>
                </a:solidFill>
                <a:ea typeface="Roboto Light" panose="02000000000000000000" pitchFamily="2" charset="0"/>
              </a:rPr>
              <a:t>Confiable</a:t>
            </a:r>
          </a:p>
        </p:txBody>
      </p:sp>
      <p:sp>
        <p:nvSpPr>
          <p:cNvPr id="26" name="Shape 4832"/>
          <p:cNvSpPr>
            <a:spLocks noChangeArrowheads="1"/>
          </p:cNvSpPr>
          <p:nvPr/>
        </p:nvSpPr>
        <p:spPr bwMode="auto">
          <a:xfrm>
            <a:off x="9055494" y="860063"/>
            <a:ext cx="2801146" cy="1017787"/>
          </a:xfrm>
          <a:prstGeom prst="rect">
            <a:avLst/>
          </a:prstGeom>
          <a:noFill/>
          <a:ln w="38100" cap="flat" cmpd="sng" algn="ctr">
            <a:noFill/>
            <a:prstDash val="solid"/>
          </a:ln>
          <a:effectLst/>
          <a:extLst/>
        </p:spPr>
        <p:txBody>
          <a:bodyPr rtlCol="0" anchor="ctr"/>
          <a:lstStyle/>
          <a:p>
            <a:pPr algn="ctr" defTabSz="457160"/>
            <a:r>
              <a:rPr lang="es-CO" altLang="es-CO" sz="2800" kern="0" dirty="0">
                <a:solidFill>
                  <a:srgbClr val="747F35"/>
                </a:solidFill>
                <a:ea typeface="Roboto Light" panose="02000000000000000000" pitchFamily="2" charset="0"/>
              </a:rPr>
              <a:t>Sostenible</a:t>
            </a:r>
          </a:p>
        </p:txBody>
      </p:sp>
      <p:sp>
        <p:nvSpPr>
          <p:cNvPr id="27" name="Shape 4832"/>
          <p:cNvSpPr>
            <a:spLocks noChangeArrowheads="1"/>
          </p:cNvSpPr>
          <p:nvPr/>
        </p:nvSpPr>
        <p:spPr bwMode="auto">
          <a:xfrm>
            <a:off x="427137" y="836712"/>
            <a:ext cx="2428503" cy="1017787"/>
          </a:xfrm>
          <a:prstGeom prst="rect">
            <a:avLst/>
          </a:prstGeom>
          <a:noFill/>
          <a:ln w="38100" cap="flat" cmpd="sng" algn="ctr">
            <a:noFill/>
            <a:prstDash val="solid"/>
          </a:ln>
          <a:effectLst/>
          <a:extLst/>
        </p:spPr>
        <p:txBody>
          <a:bodyPr rtlCol="0" anchor="ctr"/>
          <a:lstStyle/>
          <a:p>
            <a:pPr algn="ctr" defTabSz="457160"/>
            <a:r>
              <a:rPr lang="es-CO" altLang="es-CO" sz="2800" kern="0" dirty="0">
                <a:solidFill>
                  <a:srgbClr val="00819D"/>
                </a:solidFill>
                <a:ea typeface="Roboto Light" panose="02000000000000000000" pitchFamily="2" charset="0"/>
              </a:rPr>
              <a:t>Incluyente</a:t>
            </a:r>
          </a:p>
        </p:txBody>
      </p:sp>
      <p:sp>
        <p:nvSpPr>
          <p:cNvPr id="50" name="Rectángulo 49"/>
          <p:cNvSpPr/>
          <p:nvPr/>
        </p:nvSpPr>
        <p:spPr>
          <a:xfrm>
            <a:off x="4223792" y="2124435"/>
            <a:ext cx="2160240" cy="1404550"/>
          </a:xfrm>
          <a:prstGeom prst="rect">
            <a:avLst/>
          </a:prstGeom>
          <a:noFill/>
          <a:ln w="38100" cap="flat" cmpd="sng" algn="ctr">
            <a:noFill/>
            <a:prstDash val="solid"/>
          </a:ln>
          <a:effectLst/>
        </p:spPr>
        <p:txBody>
          <a:bodyPr rtlCol="0" anchor="t"/>
          <a:lstStyle/>
          <a:p>
            <a:pPr algn="ctr"/>
            <a:endParaRPr lang="es-CO" altLang="es-CO" sz="1600" kern="0" dirty="0">
              <a:solidFill>
                <a:schemeClr val="bg1"/>
              </a:solidFill>
              <a:effectLst>
                <a:outerShdw blurRad="38100" dist="38100" dir="2700000" algn="tl">
                  <a:srgbClr val="000000">
                    <a:alpha val="43137"/>
                  </a:srgbClr>
                </a:outerShdw>
              </a:effectLst>
              <a:ea typeface="Roboto Light" panose="02000000000000000000" pitchFamily="2" charset="0"/>
            </a:endParaRPr>
          </a:p>
        </p:txBody>
      </p:sp>
      <p:sp>
        <p:nvSpPr>
          <p:cNvPr id="51" name="Rectángulo 50"/>
          <p:cNvSpPr/>
          <p:nvPr/>
        </p:nvSpPr>
        <p:spPr>
          <a:xfrm>
            <a:off x="2412256" y="2040887"/>
            <a:ext cx="2044189" cy="1404552"/>
          </a:xfrm>
          <a:prstGeom prst="rect">
            <a:avLst/>
          </a:prstGeom>
          <a:noFill/>
          <a:ln w="38100" cap="flat" cmpd="sng" algn="ctr">
            <a:noFill/>
            <a:prstDash val="solid"/>
          </a:ln>
          <a:effectLst/>
        </p:spPr>
        <p:txBody>
          <a:bodyPr rtlCol="0" anchor="t"/>
          <a:lstStyle/>
          <a:p>
            <a:pPr algn="ctr"/>
            <a:endParaRPr lang="es-CO" altLang="es-CO" sz="1600" kern="0" dirty="0">
              <a:solidFill>
                <a:schemeClr val="bg1"/>
              </a:solidFill>
              <a:effectLst>
                <a:outerShdw blurRad="38100" dist="38100" dir="2700000" algn="tl">
                  <a:srgbClr val="000000">
                    <a:alpha val="43137"/>
                  </a:srgbClr>
                </a:outerShdw>
              </a:effectLst>
              <a:ea typeface="Roboto Light" panose="02000000000000000000" pitchFamily="2" charset="0"/>
            </a:endParaRPr>
          </a:p>
        </p:txBody>
      </p:sp>
      <p:sp>
        <p:nvSpPr>
          <p:cNvPr id="52" name="Rectángulo 51"/>
          <p:cNvSpPr/>
          <p:nvPr/>
        </p:nvSpPr>
        <p:spPr>
          <a:xfrm>
            <a:off x="2063552" y="1903783"/>
            <a:ext cx="2128630" cy="1404552"/>
          </a:xfrm>
          <a:prstGeom prst="rect">
            <a:avLst/>
          </a:prstGeom>
          <a:noFill/>
          <a:ln w="38100" cap="flat" cmpd="sng" algn="ctr">
            <a:noFill/>
            <a:prstDash val="solid"/>
          </a:ln>
          <a:effectLst/>
        </p:spPr>
        <p:txBody>
          <a:bodyPr rtlCol="0" anchor="t"/>
          <a:lstStyle/>
          <a:p>
            <a:pPr algn="ctr"/>
            <a:endParaRPr lang="es-CO" altLang="es-CO" sz="1600" kern="0" dirty="0">
              <a:solidFill>
                <a:schemeClr val="bg1"/>
              </a:solidFill>
              <a:effectLst>
                <a:outerShdw blurRad="38100" dist="38100" dir="2700000" algn="tl">
                  <a:srgbClr val="000000">
                    <a:alpha val="43137"/>
                  </a:srgbClr>
                </a:outerShdw>
              </a:effectLst>
              <a:ea typeface="Roboto Light" panose="02000000000000000000" pitchFamily="2" charset="0"/>
            </a:endParaRPr>
          </a:p>
        </p:txBody>
      </p:sp>
      <p:sp>
        <p:nvSpPr>
          <p:cNvPr id="53" name="Rectángulo 52"/>
          <p:cNvSpPr/>
          <p:nvPr/>
        </p:nvSpPr>
        <p:spPr>
          <a:xfrm>
            <a:off x="6312024" y="1831775"/>
            <a:ext cx="1882909" cy="1404552"/>
          </a:xfrm>
          <a:prstGeom prst="rect">
            <a:avLst/>
          </a:prstGeom>
          <a:noFill/>
          <a:ln w="38100" cap="flat" cmpd="sng" algn="ctr">
            <a:noFill/>
            <a:prstDash val="solid"/>
          </a:ln>
          <a:effectLst/>
        </p:spPr>
        <p:txBody>
          <a:bodyPr rtlCol="0" anchor="t"/>
          <a:lstStyle/>
          <a:p>
            <a:pPr algn="ctr"/>
            <a:endParaRPr lang="es-CO" altLang="es-CO" sz="1600" kern="0" dirty="0">
              <a:solidFill>
                <a:schemeClr val="bg1"/>
              </a:solidFill>
              <a:effectLst>
                <a:outerShdw blurRad="38100" dist="38100" dir="2700000" algn="tl">
                  <a:srgbClr val="000000">
                    <a:alpha val="43137"/>
                  </a:srgbClr>
                </a:outerShdw>
              </a:effectLst>
              <a:ea typeface="Roboto Light" panose="02000000000000000000" pitchFamily="2" charset="0"/>
            </a:endParaRPr>
          </a:p>
        </p:txBody>
      </p:sp>
      <p:sp>
        <p:nvSpPr>
          <p:cNvPr id="23" name="Rectángulo 22"/>
          <p:cNvSpPr/>
          <p:nvPr/>
        </p:nvSpPr>
        <p:spPr>
          <a:xfrm>
            <a:off x="794" y="111831"/>
            <a:ext cx="12190413" cy="796889"/>
          </a:xfrm>
          <a:prstGeom prst="rect">
            <a:avLst/>
          </a:prstGeom>
          <a:no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Mercado </a:t>
            </a:r>
            <a:r>
              <a:rPr lang="es-CO"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Asegurador </a:t>
            </a:r>
            <a:r>
              <a:rPr lang="es-C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Visión 2025</a:t>
            </a:r>
          </a:p>
        </p:txBody>
      </p:sp>
      <p:sp>
        <p:nvSpPr>
          <p:cNvPr id="19" name="Rectángulo 18"/>
          <p:cNvSpPr/>
          <p:nvPr/>
        </p:nvSpPr>
        <p:spPr>
          <a:xfrm>
            <a:off x="2466458" y="4912688"/>
            <a:ext cx="9260884" cy="1861768"/>
          </a:xfrm>
          <a:prstGeom prst="rect">
            <a:avLst/>
          </a:prstGeom>
          <a:ln/>
          <a:effectLst>
            <a:innerShdw blurRad="63500" dist="50800" dir="27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t"/>
          <a:lstStyle/>
          <a:p>
            <a:pPr marL="171433" indent="-171433">
              <a:lnSpc>
                <a:spcPct val="150000"/>
              </a:lnSpc>
              <a:buFont typeface="Arial" panose="020B0604020202020204" pitchFamily="34" charset="0"/>
              <a:buChar char="•"/>
            </a:pPr>
            <a:r>
              <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rPr>
              <a:t>Canales y herramientas de </a:t>
            </a: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comercialización que permitan llegar a más clientes.</a:t>
            </a:r>
            <a:endPar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endParaRPr>
          </a:p>
          <a:p>
            <a:pPr marL="171433" indent="-171433">
              <a:lnSpc>
                <a:spcPct val="150000"/>
              </a:lnSpc>
              <a:buFont typeface="Arial" panose="020B0604020202020204" pitchFamily="34" charset="0"/>
              <a:buChar char="•"/>
            </a:pP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Innovación </a:t>
            </a:r>
            <a:r>
              <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rPr>
              <a:t>y desarrollo de productos en poblaciones tradicionalmente no </a:t>
            </a: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atendidas.</a:t>
            </a:r>
            <a:endParaRPr lang="es-CO" altLang="es-CO" sz="900" kern="0" dirty="0">
              <a:solidFill>
                <a:srgbClr val="000000"/>
              </a:solidFill>
              <a:latin typeface="Arial" panose="020B0604020202020204" pitchFamily="34" charset="0"/>
              <a:ea typeface="Roboto Light" panose="02000000000000000000" pitchFamily="2" charset="0"/>
              <a:cs typeface="Arial" panose="020B0604020202020204" pitchFamily="34" charset="0"/>
            </a:endParaRPr>
          </a:p>
          <a:p>
            <a:pPr marL="171433" indent="-171433">
              <a:lnSpc>
                <a:spcPct val="150000"/>
              </a:lnSpc>
              <a:buFont typeface="Arial" panose="020B0604020202020204" pitchFamily="34" charset="0"/>
              <a:buChar char="•"/>
            </a:pP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Estrategias </a:t>
            </a:r>
            <a:r>
              <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rPr>
              <a:t>de inclusión </a:t>
            </a: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y educación </a:t>
            </a:r>
            <a:r>
              <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rPr>
              <a:t>financiera </a:t>
            </a: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que promuevan </a:t>
            </a:r>
            <a:r>
              <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rPr>
              <a:t>la cultura de seguros en Colombia</a:t>
            </a:r>
            <a:r>
              <a:rPr lang="es-CO" altLang="es-CO" kern="0" dirty="0" smtClean="0">
                <a:solidFill>
                  <a:srgbClr val="000000"/>
                </a:solidFill>
                <a:latin typeface="Arial" panose="020B0604020202020204" pitchFamily="34" charset="0"/>
                <a:ea typeface="Roboto Light" panose="02000000000000000000" pitchFamily="2" charset="0"/>
                <a:cs typeface="Arial" panose="020B0604020202020204" pitchFamily="34" charset="0"/>
              </a:rPr>
              <a:t>.</a:t>
            </a:r>
            <a:endParaRPr lang="es-CO" altLang="es-CO" kern="0" dirty="0">
              <a:solidFill>
                <a:srgbClr val="000000"/>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443583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3EC9221-C7BF-48EE-B8C6-68D846D90E37}"/>
              </a:ext>
            </a:extLst>
          </p:cNvPr>
          <p:cNvSpPr/>
          <p:nvPr/>
        </p:nvSpPr>
        <p:spPr>
          <a:xfrm>
            <a:off x="0"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Arial" panose="020B0604020202020204" pitchFamily="34" charset="0"/>
                <a:cs typeface="Arial" panose="020B0604020202020204" pitchFamily="34" charset="0"/>
              </a:rPr>
              <a:t>Agenda</a:t>
            </a:r>
            <a:endParaRPr lang="es-CO" sz="3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53B15815-4F89-40AF-B408-661870C75AA9}"/>
              </a:ext>
            </a:extLst>
          </p:cNvPr>
          <p:cNvSpPr txBox="1"/>
          <p:nvPr/>
        </p:nvSpPr>
        <p:spPr>
          <a:xfrm>
            <a:off x="1208494" y="1765130"/>
            <a:ext cx="9289032" cy="2800767"/>
          </a:xfrm>
          <a:prstGeom prst="rect">
            <a:avLst/>
          </a:prstGeom>
          <a:noFill/>
        </p:spPr>
        <p:txBody>
          <a:bodyPr wrap="square" rtlCol="0">
            <a:spAutoFit/>
          </a:bodyPr>
          <a:lstStyle/>
          <a:p>
            <a:pPr marL="342900" indent="-342900">
              <a:buAutoNum type="arabicPeriod"/>
            </a:pPr>
            <a:r>
              <a:rPr lang="es-MX" sz="3600" dirty="0" smtClean="0">
                <a:solidFill>
                  <a:schemeClr val="bg1">
                    <a:lumMod val="85000"/>
                  </a:schemeClr>
                </a:solidFill>
              </a:rPr>
              <a:t> Visión </a:t>
            </a:r>
            <a:r>
              <a:rPr lang="es-MX" sz="3600" dirty="0">
                <a:solidFill>
                  <a:schemeClr val="bg1">
                    <a:lumMod val="85000"/>
                  </a:schemeClr>
                </a:solidFill>
              </a:rPr>
              <a:t>del mercado asegurador</a:t>
            </a:r>
            <a:r>
              <a:rPr lang="es-MX" sz="3600" dirty="0" smtClean="0">
                <a:solidFill>
                  <a:schemeClr val="bg1">
                    <a:lumMod val="85000"/>
                  </a:schemeClr>
                </a:solidFill>
              </a:rPr>
              <a:t>.</a:t>
            </a:r>
          </a:p>
          <a:p>
            <a:pPr marL="342900" indent="-342900">
              <a:buAutoNum type="arabicPeriod"/>
            </a:pPr>
            <a:endParaRPr lang="es-MX" sz="1200" dirty="0" smtClean="0"/>
          </a:p>
          <a:p>
            <a:pPr marL="342900" indent="-342900">
              <a:buAutoNum type="arabicPeriod"/>
            </a:pPr>
            <a:r>
              <a:rPr lang="es-MX" sz="3600" dirty="0" smtClean="0"/>
              <a:t> Demanda </a:t>
            </a:r>
            <a:r>
              <a:rPr lang="es-MX" sz="3600" dirty="0"/>
              <a:t>e indicadores de seguros</a:t>
            </a:r>
            <a:r>
              <a:rPr lang="es-MX" sz="3600" dirty="0" smtClean="0"/>
              <a:t>.</a:t>
            </a:r>
          </a:p>
          <a:p>
            <a:pPr marL="342900" indent="-342900">
              <a:buAutoNum type="arabicPeriod"/>
            </a:pPr>
            <a:endParaRPr lang="es-MX" sz="1200" dirty="0" smtClean="0"/>
          </a:p>
          <a:p>
            <a:pPr marL="342900" indent="-342900">
              <a:buFontTx/>
              <a:buAutoNum type="arabicPeriod"/>
            </a:pPr>
            <a:r>
              <a:rPr lang="es-MX" sz="3600" dirty="0" smtClean="0">
                <a:solidFill>
                  <a:schemeClr val="bg1">
                    <a:lumMod val="85000"/>
                  </a:schemeClr>
                </a:solidFill>
              </a:rPr>
              <a:t> Inclusión </a:t>
            </a:r>
            <a:r>
              <a:rPr lang="es-MX" sz="3600" dirty="0">
                <a:solidFill>
                  <a:schemeClr val="bg1">
                    <a:lumMod val="85000"/>
                  </a:schemeClr>
                </a:solidFill>
              </a:rPr>
              <a:t>en </a:t>
            </a:r>
            <a:r>
              <a:rPr lang="es-MX" sz="3600" dirty="0" smtClean="0">
                <a:solidFill>
                  <a:schemeClr val="bg1">
                    <a:lumMod val="85000"/>
                  </a:schemeClr>
                </a:solidFill>
              </a:rPr>
              <a:t>Seguros.</a:t>
            </a:r>
            <a:endParaRPr lang="es-MX" sz="3600" dirty="0">
              <a:solidFill>
                <a:schemeClr val="bg1">
                  <a:lumMod val="85000"/>
                </a:schemeClr>
              </a:solidFill>
            </a:endParaRPr>
          </a:p>
          <a:p>
            <a:pPr marL="342900" indent="-342900">
              <a:buFontTx/>
              <a:buAutoNum type="arabicPeriod"/>
            </a:pPr>
            <a:endParaRPr lang="es-MX" sz="800" dirty="0">
              <a:solidFill>
                <a:schemeClr val="bg1">
                  <a:lumMod val="85000"/>
                </a:schemeClr>
              </a:solidFill>
            </a:endParaRPr>
          </a:p>
          <a:p>
            <a:pPr marL="342900" indent="-342900">
              <a:buFontTx/>
              <a:buAutoNum type="arabicPeriod"/>
            </a:pPr>
            <a:r>
              <a:rPr lang="es-MX" sz="3600" dirty="0" smtClean="0">
                <a:solidFill>
                  <a:schemeClr val="bg1">
                    <a:lumMod val="85000"/>
                  </a:schemeClr>
                </a:solidFill>
              </a:rPr>
              <a:t> Conclusiones</a:t>
            </a:r>
            <a:r>
              <a:rPr lang="es-MX" sz="3600" dirty="0">
                <a:solidFill>
                  <a:schemeClr val="bg1">
                    <a:lumMod val="85000"/>
                  </a:schemeClr>
                </a:solidFill>
              </a:rPr>
              <a:t>.</a:t>
            </a:r>
          </a:p>
        </p:txBody>
      </p:sp>
    </p:spTree>
    <p:extLst>
      <p:ext uri="{BB962C8B-B14F-4D97-AF65-F5344CB8AC3E}">
        <p14:creationId xmlns:p14="http://schemas.microsoft.com/office/powerpoint/2010/main" val="2827700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15413" y="2247255"/>
            <a:ext cx="3280308" cy="461665"/>
          </a:xfrm>
          <a:prstGeom prst="rect">
            <a:avLst/>
          </a:prstGeom>
          <a:noFill/>
        </p:spPr>
        <p:txBody>
          <a:bodyPr wrap="square" rtlCol="0">
            <a:spAutoFit/>
          </a:bodyPr>
          <a:lstStyle/>
          <a:p>
            <a:pPr algn="ctr"/>
            <a:r>
              <a:rPr lang="en-US" sz="1200" dirty="0" smtClean="0"/>
              <a:t>ÍNDICE DE PENETRACIÓN</a:t>
            </a:r>
          </a:p>
          <a:p>
            <a:pPr algn="ctr"/>
            <a:r>
              <a:rPr lang="en-US" sz="1200" dirty="0" err="1" smtClean="0"/>
              <a:t>Primas</a:t>
            </a:r>
            <a:r>
              <a:rPr lang="en-US" sz="1200" dirty="0" smtClean="0"/>
              <a:t> </a:t>
            </a:r>
            <a:r>
              <a:rPr lang="en-US" sz="1200" dirty="0" err="1" smtClean="0"/>
              <a:t>Emitidas</a:t>
            </a:r>
            <a:r>
              <a:rPr lang="en-US" sz="1200" dirty="0" smtClean="0"/>
              <a:t> / PIB</a:t>
            </a:r>
            <a:endParaRPr lang="en-US" sz="1200" dirty="0"/>
          </a:p>
        </p:txBody>
      </p:sp>
      <p:sp>
        <p:nvSpPr>
          <p:cNvPr id="11" name="10 Rectángulo"/>
          <p:cNvSpPr/>
          <p:nvPr/>
        </p:nvSpPr>
        <p:spPr>
          <a:xfrm>
            <a:off x="298541" y="6089250"/>
            <a:ext cx="5394764" cy="400110"/>
          </a:xfrm>
          <a:prstGeom prst="rect">
            <a:avLst/>
          </a:prstGeom>
        </p:spPr>
        <p:txBody>
          <a:bodyPr wrap="square">
            <a:spAutoFit/>
          </a:bodyPr>
          <a:lstStyle/>
          <a:p>
            <a:r>
              <a:rPr lang="es-ES_tradnl" sz="1000" dirty="0" smtClean="0"/>
              <a:t>Fuentes: 	</a:t>
            </a:r>
            <a:r>
              <a:rPr lang="es-ES" sz="1000" dirty="0" smtClean="0"/>
              <a:t>Encuesta </a:t>
            </a:r>
            <a:r>
              <a:rPr lang="es-ES" sz="1000" dirty="0"/>
              <a:t>de Demanda Banca  de Oportunidades- </a:t>
            </a:r>
            <a:r>
              <a:rPr lang="es-ES" sz="1000" dirty="0" err="1"/>
              <a:t>Superfinanciera</a:t>
            </a:r>
            <a:r>
              <a:rPr lang="es-ES" sz="1000" dirty="0"/>
              <a:t> </a:t>
            </a:r>
            <a:r>
              <a:rPr lang="es-ES" sz="1000" dirty="0" smtClean="0"/>
              <a:t>2016.</a:t>
            </a:r>
          </a:p>
          <a:p>
            <a:r>
              <a:rPr lang="es-ES" sz="1000" dirty="0" smtClean="0"/>
              <a:t>	Aguilera M. (2016). Fundación MAPFRE. </a:t>
            </a:r>
            <a:endParaRPr lang="es-ES" sz="1000" dirty="0"/>
          </a:p>
        </p:txBody>
      </p:sp>
      <p:sp>
        <p:nvSpPr>
          <p:cNvPr id="3" name="CuadroTexto 2"/>
          <p:cNvSpPr txBox="1"/>
          <p:nvPr/>
        </p:nvSpPr>
        <p:spPr>
          <a:xfrm>
            <a:off x="239689" y="842894"/>
            <a:ext cx="11712624" cy="1323439"/>
          </a:xfrm>
          <a:prstGeom prst="rect">
            <a:avLst/>
          </a:prstGeom>
          <a:noFill/>
        </p:spPr>
        <p:txBody>
          <a:bodyPr wrap="square" rtlCol="0">
            <a:spAutoFit/>
          </a:bodyPr>
          <a:lstStyle/>
          <a:p>
            <a:pPr marL="342900" indent="-342900" algn="just">
              <a:buFont typeface="Arial" panose="020B0604020202020204" pitchFamily="34" charset="0"/>
              <a:buChar char="•"/>
            </a:pPr>
            <a:r>
              <a:rPr lang="es-MX" dirty="0" smtClean="0"/>
              <a:t>Colombia se comporta de manera similar a la región en el índice de penetración en los seguros de vida, pero está por debajo en seguros generales o patrimoniales. </a:t>
            </a:r>
          </a:p>
          <a:p>
            <a:pPr marL="342900" indent="-342900" algn="just">
              <a:buFont typeface="Arial" panose="020B0604020202020204" pitchFamily="34" charset="0"/>
              <a:buChar char="•"/>
            </a:pPr>
            <a:endParaRPr lang="es-MX" sz="800" dirty="0" smtClean="0"/>
          </a:p>
          <a:p>
            <a:pPr marL="342900" indent="-342900" algn="just">
              <a:buFont typeface="Arial" panose="020B0604020202020204" pitchFamily="34" charset="0"/>
              <a:buChar char="•"/>
            </a:pPr>
            <a:r>
              <a:rPr lang="es-MX" dirty="0" smtClean="0"/>
              <a:t>Desde el año 2014 se evidencia un aumento aproximadamente en 10% anual en el índice de densidad, sin embargo aun está por debajo de la media regional.</a:t>
            </a:r>
            <a:endParaRPr lang="es-CO" dirty="0"/>
          </a:p>
        </p:txBody>
      </p:sp>
      <p:sp>
        <p:nvSpPr>
          <p:cNvPr id="17" name="4 CuadroTexto"/>
          <p:cNvSpPr txBox="1"/>
          <p:nvPr/>
        </p:nvSpPr>
        <p:spPr>
          <a:xfrm>
            <a:off x="7677950" y="2242089"/>
            <a:ext cx="3280308" cy="461665"/>
          </a:xfrm>
          <a:prstGeom prst="rect">
            <a:avLst/>
          </a:prstGeom>
          <a:noFill/>
        </p:spPr>
        <p:txBody>
          <a:bodyPr wrap="square" rtlCol="0">
            <a:spAutoFit/>
          </a:bodyPr>
          <a:lstStyle/>
          <a:p>
            <a:pPr algn="ctr"/>
            <a:r>
              <a:rPr lang="en-US" sz="1200" dirty="0" smtClean="0"/>
              <a:t>ÍNDICE DE DENSIDAD (USD)</a:t>
            </a:r>
          </a:p>
          <a:p>
            <a:pPr algn="ctr"/>
            <a:r>
              <a:rPr lang="en-US" sz="1200" dirty="0" err="1" smtClean="0"/>
              <a:t>Primas</a:t>
            </a:r>
            <a:r>
              <a:rPr lang="en-US" sz="1200" dirty="0" smtClean="0"/>
              <a:t> </a:t>
            </a:r>
            <a:r>
              <a:rPr lang="en-US" sz="1200" dirty="0" err="1" smtClean="0"/>
              <a:t>Emitidas</a:t>
            </a:r>
            <a:r>
              <a:rPr lang="en-US" sz="1200" dirty="0" smtClean="0"/>
              <a:t> / </a:t>
            </a:r>
            <a:r>
              <a:rPr lang="en-US" sz="1200" dirty="0" err="1" smtClean="0"/>
              <a:t>Población</a:t>
            </a:r>
            <a:endParaRPr lang="en-US" sz="1200" dirty="0"/>
          </a:p>
        </p:txBody>
      </p:sp>
      <p:sp>
        <p:nvSpPr>
          <p:cNvPr id="10" name="Rectángulo 9">
            <a:extLst>
              <a:ext uri="{FF2B5EF4-FFF2-40B4-BE49-F238E27FC236}">
                <a16:creationId xmlns:a16="http://schemas.microsoft.com/office/drawing/2014/main" xmlns="" id="{43220956-99E5-4EEF-BCF8-630925429115}"/>
              </a:ext>
            </a:extLst>
          </p:cNvPr>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Indicadores de Seguros</a:t>
            </a:r>
            <a:endParaRPr lang="es-CO" sz="3000" dirty="0">
              <a:latin typeface="Arial" panose="020B0604020202020204" pitchFamily="34" charset="0"/>
              <a:cs typeface="Arial" panose="020B0604020202020204" pitchFamily="34" charset="0"/>
            </a:endParaRPr>
          </a:p>
        </p:txBody>
      </p:sp>
      <p:graphicFrame>
        <p:nvGraphicFramePr>
          <p:cNvPr id="16" name="Gráfico 15"/>
          <p:cNvGraphicFramePr>
            <a:graphicFrameLocks/>
          </p:cNvGraphicFramePr>
          <p:nvPr>
            <p:extLst>
              <p:ext uri="{D42A27DB-BD31-4B8C-83A1-F6EECF244321}">
                <p14:modId xmlns:p14="http://schemas.microsoft.com/office/powerpoint/2010/main" val="1630028242"/>
              </p:ext>
            </p:extLst>
          </p:nvPr>
        </p:nvGraphicFramePr>
        <p:xfrm>
          <a:off x="380846" y="2776918"/>
          <a:ext cx="5787161" cy="3333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a:graphicFrameLocks/>
          </p:cNvGraphicFramePr>
          <p:nvPr>
            <p:extLst>
              <p:ext uri="{D42A27DB-BD31-4B8C-83A1-F6EECF244321}">
                <p14:modId xmlns:p14="http://schemas.microsoft.com/office/powerpoint/2010/main" val="986919944"/>
              </p:ext>
            </p:extLst>
          </p:nvPr>
        </p:nvGraphicFramePr>
        <p:xfrm>
          <a:off x="6168007" y="2708920"/>
          <a:ext cx="5688633" cy="3380330"/>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
          <p:cNvSpPr txBox="1"/>
          <p:nvPr/>
        </p:nvSpPr>
        <p:spPr>
          <a:xfrm>
            <a:off x="3148701" y="2705583"/>
            <a:ext cx="1728192" cy="615751"/>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O" sz="1200" dirty="0" smtClean="0"/>
              <a:t>América Latina 2016.</a:t>
            </a:r>
          </a:p>
          <a:p>
            <a:pPr algn="ctr"/>
            <a:r>
              <a:rPr lang="es-CO" sz="1200" dirty="0" smtClean="0"/>
              <a:t>Vida:	1,4%</a:t>
            </a:r>
          </a:p>
          <a:p>
            <a:pPr algn="ctr"/>
            <a:r>
              <a:rPr lang="es-CO" sz="1200" dirty="0" smtClean="0"/>
              <a:t>Generales:	1,7%</a:t>
            </a:r>
            <a:endParaRPr lang="es-CO" sz="1200" dirty="0"/>
          </a:p>
        </p:txBody>
      </p:sp>
      <p:sp>
        <p:nvSpPr>
          <p:cNvPr id="21" name="CuadroTexto 1"/>
          <p:cNvSpPr txBox="1"/>
          <p:nvPr/>
        </p:nvSpPr>
        <p:spPr>
          <a:xfrm>
            <a:off x="8904312" y="2748631"/>
            <a:ext cx="1728192" cy="413785"/>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CO" sz="1200" dirty="0" smtClean="0"/>
              <a:t>América Latina 2016.</a:t>
            </a:r>
          </a:p>
          <a:p>
            <a:pPr algn="ctr"/>
            <a:r>
              <a:rPr lang="es-CO" sz="1200" dirty="0" smtClean="0"/>
              <a:t>242</a:t>
            </a:r>
          </a:p>
        </p:txBody>
      </p:sp>
    </p:spTree>
    <p:extLst>
      <p:ext uri="{BB962C8B-B14F-4D97-AF65-F5344CB8AC3E}">
        <p14:creationId xmlns:p14="http://schemas.microsoft.com/office/powerpoint/2010/main" val="3730941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1910157E-A118-424E-A6CD-F045817EC8B9}"/>
              </a:ext>
            </a:extLst>
          </p:cNvPr>
          <p:cNvSpPr/>
          <p:nvPr/>
        </p:nvSpPr>
        <p:spPr>
          <a:xfrm>
            <a:off x="5303912" y="6231839"/>
            <a:ext cx="5472608" cy="600164"/>
          </a:xfrm>
          <a:prstGeom prst="rect">
            <a:avLst/>
          </a:prstGeom>
        </p:spPr>
        <p:txBody>
          <a:bodyPr wrap="square">
            <a:spAutoFit/>
          </a:bodyPr>
          <a:lstStyle/>
          <a:p>
            <a:pPr algn="just"/>
            <a:r>
              <a:rPr lang="es-MX" sz="1100" dirty="0">
                <a:solidFill>
                  <a:schemeClr val="accent1">
                    <a:lumMod val="75000"/>
                  </a:schemeClr>
                </a:solidFill>
              </a:rPr>
              <a:t>Autoexclusión: las personas no lo consideran importante o no lo requieren. </a:t>
            </a:r>
          </a:p>
          <a:p>
            <a:pPr algn="just"/>
            <a:r>
              <a:rPr lang="es-MX" sz="1100" dirty="0">
                <a:solidFill>
                  <a:schemeClr val="accent1">
                    <a:lumMod val="75000"/>
                  </a:schemeClr>
                </a:solidFill>
              </a:rPr>
              <a:t>Falta de educación financiera: no saben qué es, para qué sirve, tipos disponibles, ni donde adquirir un seguro.</a:t>
            </a:r>
          </a:p>
        </p:txBody>
      </p:sp>
      <p:pic>
        <p:nvPicPr>
          <p:cNvPr id="4" name="Imagen 3">
            <a:extLst>
              <a:ext uri="{FF2B5EF4-FFF2-40B4-BE49-F238E27FC236}">
                <a16:creationId xmlns:a16="http://schemas.microsoft.com/office/drawing/2014/main" xmlns="" id="{7028625D-FBFC-474D-891C-C1727DCEFA17}"/>
              </a:ext>
            </a:extLst>
          </p:cNvPr>
          <p:cNvPicPr>
            <a:picLocks noChangeAspect="1"/>
          </p:cNvPicPr>
          <p:nvPr/>
        </p:nvPicPr>
        <p:blipFill rotWithShape="1">
          <a:blip r:embed="rId3"/>
          <a:srcRect l="32872" t="21651" r="25785" b="11151"/>
          <a:stretch/>
        </p:blipFill>
        <p:spPr>
          <a:xfrm>
            <a:off x="6600055" y="2056456"/>
            <a:ext cx="4893013" cy="4178103"/>
          </a:xfrm>
          <a:prstGeom prst="rect">
            <a:avLst/>
          </a:prstGeom>
        </p:spPr>
      </p:pic>
      <p:sp>
        <p:nvSpPr>
          <p:cNvPr id="7" name="Rectángulo 6">
            <a:extLst>
              <a:ext uri="{FF2B5EF4-FFF2-40B4-BE49-F238E27FC236}">
                <a16:creationId xmlns:a16="http://schemas.microsoft.com/office/drawing/2014/main" xmlns="" id="{99C4A1C2-7004-4ECF-B79D-EA427EE4A391}"/>
              </a:ext>
            </a:extLst>
          </p:cNvPr>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Demanda </a:t>
            </a:r>
            <a:r>
              <a:rPr lang="es-CO" sz="3200" b="1" dirty="0">
                <a:solidFill>
                  <a:schemeClr val="bg1"/>
                </a:solidFill>
                <a:latin typeface="Arial" panose="020B0604020202020204" pitchFamily="34" charset="0"/>
                <a:cs typeface="Arial" panose="020B0604020202020204" pitchFamily="34" charset="0"/>
              </a:rPr>
              <a:t>Seguros Personas</a:t>
            </a:r>
            <a:endParaRPr lang="es-CO" sz="3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EFEE45FF-628B-4372-B486-9331893D27B0}"/>
              </a:ext>
            </a:extLst>
          </p:cNvPr>
          <p:cNvSpPr txBox="1"/>
          <p:nvPr/>
        </p:nvSpPr>
        <p:spPr>
          <a:xfrm>
            <a:off x="335360" y="5314924"/>
            <a:ext cx="4137620" cy="276999"/>
          </a:xfrm>
          <a:prstGeom prst="rect">
            <a:avLst/>
          </a:prstGeom>
          <a:noFill/>
        </p:spPr>
        <p:txBody>
          <a:bodyPr wrap="square" rtlCol="0">
            <a:spAutoFit/>
          </a:bodyPr>
          <a:lstStyle/>
          <a:p>
            <a:r>
              <a:rPr lang="es-MX" sz="1200" b="1" dirty="0">
                <a:solidFill>
                  <a:schemeClr val="accent4">
                    <a:lumMod val="50000"/>
                  </a:schemeClr>
                </a:solidFill>
              </a:rPr>
              <a:t>*Funerario formal e informal.</a:t>
            </a:r>
          </a:p>
        </p:txBody>
      </p:sp>
      <p:sp>
        <p:nvSpPr>
          <p:cNvPr id="10" name="10 Rectángulo"/>
          <p:cNvSpPr/>
          <p:nvPr/>
        </p:nvSpPr>
        <p:spPr>
          <a:xfrm>
            <a:off x="241130" y="5904037"/>
            <a:ext cx="5394764" cy="246221"/>
          </a:xfrm>
          <a:prstGeom prst="rect">
            <a:avLst/>
          </a:prstGeom>
        </p:spPr>
        <p:txBody>
          <a:bodyPr wrap="square">
            <a:spAutoFit/>
          </a:bodyPr>
          <a:lstStyle/>
          <a:p>
            <a:r>
              <a:rPr lang="es-ES_tradnl" sz="1000" dirty="0"/>
              <a:t>Fuente: </a:t>
            </a:r>
            <a:r>
              <a:rPr lang="es-ES" sz="1000" dirty="0"/>
              <a:t>Encuesta de Demanda Banca  de Oportunidades- Superfinanciera 2016</a:t>
            </a:r>
          </a:p>
        </p:txBody>
      </p:sp>
      <p:sp>
        <p:nvSpPr>
          <p:cNvPr id="12" name="CuadroTexto 11"/>
          <p:cNvSpPr txBox="1"/>
          <p:nvPr/>
        </p:nvSpPr>
        <p:spPr>
          <a:xfrm>
            <a:off x="181482" y="799740"/>
            <a:ext cx="1189118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600" dirty="0" smtClean="0">
                <a:latin typeface="Arial" panose="020B0604020202020204" pitchFamily="34" charset="0"/>
                <a:cs typeface="Arial" panose="020B0604020202020204" pitchFamily="34" charset="0"/>
              </a:rPr>
              <a:t>El 50% de las personas no cuenta con seguros, las mayores barreras corresponden a </a:t>
            </a:r>
            <a:r>
              <a:rPr lang="es-CO" sz="1600" b="1" dirty="0">
                <a:latin typeface="Arial" panose="020B0604020202020204" pitchFamily="34" charset="0"/>
                <a:cs typeface="Arial" panose="020B0604020202020204" pitchFamily="34" charset="0"/>
              </a:rPr>
              <a:t>ingresos </a:t>
            </a:r>
            <a:r>
              <a:rPr lang="es-CO" sz="1600" b="1" dirty="0" smtClean="0">
                <a:latin typeface="Arial" panose="020B0604020202020204" pitchFamily="34" charset="0"/>
                <a:cs typeface="Arial" panose="020B0604020202020204" pitchFamily="34" charset="0"/>
              </a:rPr>
              <a:t>insuficientes, la autoexclusión</a:t>
            </a:r>
            <a:r>
              <a:rPr lang="es-CO" sz="1600" dirty="0" smtClean="0">
                <a:latin typeface="Arial" panose="020B0604020202020204" pitchFamily="34" charset="0"/>
                <a:cs typeface="Arial" panose="020B0604020202020204" pitchFamily="34" charset="0"/>
              </a:rPr>
              <a:t>, y la </a:t>
            </a:r>
            <a:r>
              <a:rPr lang="es-CO" sz="1600" b="1" dirty="0" smtClean="0">
                <a:latin typeface="Arial" panose="020B0604020202020204" pitchFamily="34" charset="0"/>
                <a:cs typeface="Arial" panose="020B0604020202020204" pitchFamily="34" charset="0"/>
              </a:rPr>
              <a:t>falta de educación financiera, </a:t>
            </a:r>
            <a:r>
              <a:rPr lang="es-CO" sz="1600" dirty="0" smtClean="0">
                <a:latin typeface="Arial" panose="020B0604020202020204" pitchFamily="34" charset="0"/>
                <a:cs typeface="Arial" panose="020B0604020202020204" pitchFamily="34" charset="0"/>
              </a:rPr>
              <a:t>seguido por </a:t>
            </a:r>
            <a:r>
              <a:rPr lang="es-CO" sz="1600" b="1" dirty="0" smtClean="0">
                <a:latin typeface="Arial" panose="020B0604020202020204" pitchFamily="34" charset="0"/>
                <a:cs typeface="Arial" panose="020B0604020202020204" pitchFamily="34" charset="0"/>
              </a:rPr>
              <a:t>costos</a:t>
            </a:r>
            <a:r>
              <a:rPr lang="es-CO" sz="1600" dirty="0" smtClean="0">
                <a:latin typeface="Arial" panose="020B0604020202020204" pitchFamily="34" charset="0"/>
                <a:cs typeface="Arial" panose="020B0604020202020204" pitchFamily="34" charset="0"/>
              </a:rPr>
              <a:t> y </a:t>
            </a:r>
            <a:r>
              <a:rPr lang="es-CO" sz="1600" b="1" dirty="0" smtClean="0">
                <a:latin typeface="Arial" panose="020B0604020202020204" pitchFamily="34" charset="0"/>
                <a:cs typeface="Arial" panose="020B0604020202020204" pitchFamily="34" charset="0"/>
              </a:rPr>
              <a:t>productos no ajustados </a:t>
            </a:r>
            <a:r>
              <a:rPr lang="es-CO" sz="1600" dirty="0" smtClean="0">
                <a:latin typeface="Arial" panose="020B0604020202020204" pitchFamily="34" charset="0"/>
                <a:cs typeface="Arial" panose="020B0604020202020204" pitchFamily="34" charset="0"/>
              </a:rPr>
              <a:t>a las necesidades</a:t>
            </a:r>
            <a:r>
              <a:rPr lang="es-CO" sz="1600" b="1" dirty="0" smtClean="0">
                <a:latin typeface="Arial" panose="020B0604020202020204" pitchFamily="34" charset="0"/>
                <a:cs typeface="Arial" panose="020B0604020202020204" pitchFamily="34" charset="0"/>
              </a:rPr>
              <a:t>.</a:t>
            </a:r>
            <a:endParaRPr lang="es-CO" sz="16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xmlns="" id="{068679F9-B455-42AD-B9FF-4CA40C041147}"/>
              </a:ext>
            </a:extLst>
          </p:cNvPr>
          <p:cNvSpPr txBox="1"/>
          <p:nvPr/>
        </p:nvSpPr>
        <p:spPr>
          <a:xfrm>
            <a:off x="1174316" y="1590996"/>
            <a:ext cx="3528392" cy="584776"/>
          </a:xfrm>
          <a:prstGeom prst="rect">
            <a:avLst/>
          </a:prstGeom>
          <a:noFill/>
        </p:spPr>
        <p:txBody>
          <a:bodyPr wrap="square" rtlCol="0">
            <a:spAutoFit/>
          </a:bodyPr>
          <a:lstStyle/>
          <a:p>
            <a:pPr algn="ctr"/>
            <a:r>
              <a:rPr lang="es-MX" b="1" dirty="0" smtClean="0">
                <a:solidFill>
                  <a:schemeClr val="accent4">
                    <a:lumMod val="50000"/>
                  </a:schemeClr>
                </a:solidFill>
              </a:rPr>
              <a:t>Seguros </a:t>
            </a:r>
          </a:p>
          <a:p>
            <a:pPr algn="ctr"/>
            <a:r>
              <a:rPr lang="es-MX" sz="1400" b="1" dirty="0" smtClean="0">
                <a:solidFill>
                  <a:schemeClr val="accent4">
                    <a:lumMod val="50000"/>
                  </a:schemeClr>
                </a:solidFill>
              </a:rPr>
              <a:t>[Respuesta Múltiple]</a:t>
            </a:r>
            <a:endParaRPr lang="es-MX" b="1" dirty="0">
              <a:solidFill>
                <a:schemeClr val="accent4">
                  <a:lumMod val="50000"/>
                </a:schemeClr>
              </a:solidFill>
            </a:endParaRPr>
          </a:p>
        </p:txBody>
      </p:sp>
      <p:sp>
        <p:nvSpPr>
          <p:cNvPr id="16" name="CuadroTexto 15">
            <a:extLst>
              <a:ext uri="{FF2B5EF4-FFF2-40B4-BE49-F238E27FC236}">
                <a16:creationId xmlns:a16="http://schemas.microsoft.com/office/drawing/2014/main" xmlns="" id="{A1E93C5E-EA75-4FA6-896E-F423EF146262}"/>
              </a:ext>
            </a:extLst>
          </p:cNvPr>
          <p:cNvSpPr txBox="1"/>
          <p:nvPr/>
        </p:nvSpPr>
        <p:spPr>
          <a:xfrm>
            <a:off x="7402713" y="1391228"/>
            <a:ext cx="3494775" cy="584776"/>
          </a:xfrm>
          <a:prstGeom prst="rect">
            <a:avLst/>
          </a:prstGeom>
          <a:noFill/>
        </p:spPr>
        <p:txBody>
          <a:bodyPr wrap="square" rtlCol="0">
            <a:spAutoFit/>
          </a:bodyPr>
          <a:lstStyle/>
          <a:p>
            <a:pPr algn="ctr"/>
            <a:r>
              <a:rPr lang="es-MX" b="1" dirty="0">
                <a:solidFill>
                  <a:schemeClr val="accent1">
                    <a:lumMod val="75000"/>
                  </a:schemeClr>
                </a:solidFill>
              </a:rPr>
              <a:t>Barreras para tener un </a:t>
            </a:r>
            <a:r>
              <a:rPr lang="es-MX" b="1" dirty="0" smtClean="0">
                <a:solidFill>
                  <a:schemeClr val="accent1">
                    <a:lumMod val="75000"/>
                  </a:schemeClr>
                </a:solidFill>
              </a:rPr>
              <a:t>seguro </a:t>
            </a:r>
          </a:p>
          <a:p>
            <a:pPr algn="ctr"/>
            <a:r>
              <a:rPr lang="es-MX" sz="1400" b="1" dirty="0" smtClean="0">
                <a:solidFill>
                  <a:schemeClr val="accent1">
                    <a:lumMod val="75000"/>
                  </a:schemeClr>
                </a:solidFill>
              </a:rPr>
              <a:t>[</a:t>
            </a:r>
            <a:r>
              <a:rPr lang="es-MX" sz="1400" b="1" dirty="0">
                <a:solidFill>
                  <a:schemeClr val="accent1">
                    <a:lumMod val="75000"/>
                  </a:schemeClr>
                </a:solidFill>
              </a:rPr>
              <a:t>Respuesta Múltiple] </a:t>
            </a:r>
          </a:p>
        </p:txBody>
      </p:sp>
      <p:grpSp>
        <p:nvGrpSpPr>
          <p:cNvPr id="30" name="Grupo 29"/>
          <p:cNvGrpSpPr/>
          <p:nvPr/>
        </p:nvGrpSpPr>
        <p:grpSpPr>
          <a:xfrm>
            <a:off x="745186" y="2438886"/>
            <a:ext cx="5134790" cy="2862322"/>
            <a:chOff x="745186" y="2438886"/>
            <a:chExt cx="5134790" cy="2862322"/>
          </a:xfrm>
        </p:grpSpPr>
        <p:grpSp>
          <p:nvGrpSpPr>
            <p:cNvPr id="9" name="Grupo 8"/>
            <p:cNvGrpSpPr/>
            <p:nvPr/>
          </p:nvGrpSpPr>
          <p:grpSpPr>
            <a:xfrm>
              <a:off x="745186" y="2438886"/>
              <a:ext cx="4536504" cy="2862322"/>
              <a:chOff x="1055440" y="2204864"/>
              <a:chExt cx="4536504" cy="2862322"/>
            </a:xfrm>
          </p:grpSpPr>
          <p:sp>
            <p:nvSpPr>
              <p:cNvPr id="19" name="CuadroTexto 18"/>
              <p:cNvSpPr txBox="1"/>
              <p:nvPr/>
            </p:nvSpPr>
            <p:spPr>
              <a:xfrm>
                <a:off x="1055440" y="2204864"/>
                <a:ext cx="4536504" cy="2862322"/>
              </a:xfrm>
              <a:prstGeom prst="rect">
                <a:avLst/>
              </a:prstGeom>
              <a:noFill/>
            </p:spPr>
            <p:txBody>
              <a:bodyPr wrap="square" rtlCol="0">
                <a:spAutoFit/>
              </a:bodyPr>
              <a:lstStyle/>
              <a:p>
                <a:r>
                  <a:rPr lang="es-CO" dirty="0" smtClean="0">
                    <a:solidFill>
                      <a:srgbClr val="C00000"/>
                    </a:solidFill>
                  </a:rPr>
                  <a:t>Tiene Seguros?		50%</a:t>
                </a:r>
              </a:p>
              <a:p>
                <a:endParaRPr lang="es-CO" dirty="0" smtClean="0"/>
              </a:p>
              <a:p>
                <a:r>
                  <a:rPr lang="es-CO" dirty="0" smtClean="0"/>
                  <a:t>Cuales?</a:t>
                </a:r>
              </a:p>
              <a:p>
                <a:endParaRPr lang="es-CO" dirty="0" smtClean="0"/>
              </a:p>
              <a:p>
                <a:r>
                  <a:rPr lang="es-CO" dirty="0" smtClean="0">
                    <a:solidFill>
                      <a:srgbClr val="0F547B"/>
                    </a:solidFill>
                  </a:rPr>
                  <a:t>Vida			12%</a:t>
                </a:r>
              </a:p>
              <a:p>
                <a:r>
                  <a:rPr lang="es-CO" dirty="0" smtClean="0">
                    <a:solidFill>
                      <a:srgbClr val="0F547B"/>
                    </a:solidFill>
                  </a:rPr>
                  <a:t>SOAT			15%</a:t>
                </a:r>
              </a:p>
              <a:p>
                <a:r>
                  <a:rPr lang="es-CO" dirty="0" smtClean="0">
                    <a:solidFill>
                      <a:srgbClr val="0F547B"/>
                    </a:solidFill>
                  </a:rPr>
                  <a:t>Propiedad/Vehículo	</a:t>
                </a:r>
                <a:r>
                  <a:rPr lang="es-CO" dirty="0">
                    <a:solidFill>
                      <a:srgbClr val="0F547B"/>
                    </a:solidFill>
                  </a:rPr>
                  <a:t> </a:t>
                </a:r>
                <a:r>
                  <a:rPr lang="es-CO" dirty="0" smtClean="0">
                    <a:solidFill>
                      <a:srgbClr val="0F547B"/>
                    </a:solidFill>
                  </a:rPr>
                  <a:t> 4%</a:t>
                </a:r>
              </a:p>
              <a:p>
                <a:r>
                  <a:rPr lang="es-CO" dirty="0" smtClean="0">
                    <a:solidFill>
                      <a:srgbClr val="0C9D05"/>
                    </a:solidFill>
                  </a:rPr>
                  <a:t>Vehículo			  3%</a:t>
                </a:r>
              </a:p>
              <a:p>
                <a:r>
                  <a:rPr lang="es-CO" dirty="0" smtClean="0">
                    <a:solidFill>
                      <a:srgbClr val="0C9D05"/>
                    </a:solidFill>
                  </a:rPr>
                  <a:t>Propiedad/Accidentes	  6%</a:t>
                </a:r>
              </a:p>
              <a:p>
                <a:r>
                  <a:rPr lang="es-CO" dirty="0" smtClean="0">
                    <a:solidFill>
                      <a:srgbClr val="0C9D05"/>
                    </a:solidFill>
                  </a:rPr>
                  <a:t>Funerario*		28%</a:t>
                </a:r>
                <a:endParaRPr lang="es-CO" dirty="0">
                  <a:solidFill>
                    <a:srgbClr val="0C9D05"/>
                  </a:solidFill>
                </a:endParaRPr>
              </a:p>
            </p:txBody>
          </p:sp>
          <p:pic>
            <p:nvPicPr>
              <p:cNvPr id="20"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926" y="2276872"/>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3350904"/>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3624471"/>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4" y="3898038"/>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4165750"/>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3" y="4412214"/>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4681569"/>
                <a:ext cx="285121" cy="28512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errar llave 10"/>
            <p:cNvSpPr/>
            <p:nvPr/>
          </p:nvSpPr>
          <p:spPr>
            <a:xfrm>
              <a:off x="4151784" y="3584926"/>
              <a:ext cx="216024" cy="814846"/>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O"/>
            </a:p>
          </p:txBody>
        </p:sp>
        <p:sp>
          <p:nvSpPr>
            <p:cNvPr id="27" name="Cerrar llave 26"/>
            <p:cNvSpPr/>
            <p:nvPr/>
          </p:nvSpPr>
          <p:spPr>
            <a:xfrm>
              <a:off x="4151784" y="4435787"/>
              <a:ext cx="216024" cy="814846"/>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CO"/>
            </a:p>
          </p:txBody>
        </p:sp>
        <p:sp>
          <p:nvSpPr>
            <p:cNvPr id="28" name="CuadroTexto 27"/>
            <p:cNvSpPr txBox="1"/>
            <p:nvPr/>
          </p:nvSpPr>
          <p:spPr>
            <a:xfrm>
              <a:off x="4118763" y="3737142"/>
              <a:ext cx="1728192" cy="523220"/>
            </a:xfrm>
            <a:prstGeom prst="rect">
              <a:avLst/>
            </a:prstGeom>
            <a:noFill/>
          </p:spPr>
          <p:txBody>
            <a:bodyPr wrap="square" rtlCol="0">
              <a:spAutoFit/>
            </a:bodyPr>
            <a:lstStyle/>
            <a:p>
              <a:pPr algn="ctr"/>
              <a:r>
                <a:rPr lang="es-CO" sz="1400" b="1" dirty="0" smtClean="0">
                  <a:solidFill>
                    <a:srgbClr val="0070C0"/>
                  </a:solidFill>
                </a:rPr>
                <a:t>Obligatorio</a:t>
              </a:r>
            </a:p>
            <a:p>
              <a:pPr algn="ctr"/>
              <a:r>
                <a:rPr lang="es-CO" sz="1400" b="1" dirty="0" smtClean="0">
                  <a:solidFill>
                    <a:srgbClr val="0070C0"/>
                  </a:solidFill>
                </a:rPr>
                <a:t>25%</a:t>
              </a:r>
              <a:endParaRPr lang="es-CO" sz="1400" b="1" dirty="0">
                <a:solidFill>
                  <a:srgbClr val="0070C0"/>
                </a:solidFill>
              </a:endParaRPr>
            </a:p>
          </p:txBody>
        </p:sp>
        <p:sp>
          <p:nvSpPr>
            <p:cNvPr id="29" name="CuadroTexto 28"/>
            <p:cNvSpPr txBox="1"/>
            <p:nvPr/>
          </p:nvSpPr>
          <p:spPr>
            <a:xfrm>
              <a:off x="4151784" y="4508628"/>
              <a:ext cx="1728192" cy="523220"/>
            </a:xfrm>
            <a:prstGeom prst="rect">
              <a:avLst/>
            </a:prstGeom>
            <a:noFill/>
          </p:spPr>
          <p:txBody>
            <a:bodyPr wrap="square" rtlCol="0">
              <a:spAutoFit/>
            </a:bodyPr>
            <a:lstStyle/>
            <a:p>
              <a:pPr algn="ctr"/>
              <a:r>
                <a:rPr lang="es-CO" sz="1400" b="1" dirty="0" smtClean="0">
                  <a:solidFill>
                    <a:srgbClr val="52AC70"/>
                  </a:solidFill>
                </a:rPr>
                <a:t>Voluntario</a:t>
              </a:r>
            </a:p>
            <a:p>
              <a:pPr algn="ctr"/>
              <a:r>
                <a:rPr lang="es-CO" sz="1400" b="1" dirty="0" smtClean="0">
                  <a:solidFill>
                    <a:srgbClr val="52AC70"/>
                  </a:solidFill>
                </a:rPr>
                <a:t>37%</a:t>
              </a:r>
              <a:endParaRPr lang="es-CO" sz="1400" b="1" dirty="0">
                <a:solidFill>
                  <a:srgbClr val="52AC70"/>
                </a:solidFill>
              </a:endParaRPr>
            </a:p>
          </p:txBody>
        </p:sp>
      </p:grpSp>
    </p:spTree>
    <p:extLst>
      <p:ext uri="{BB962C8B-B14F-4D97-AF65-F5344CB8AC3E}">
        <p14:creationId xmlns:p14="http://schemas.microsoft.com/office/powerpoint/2010/main" val="40439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35FBDE3-F177-4874-8104-1730CC03F677}"/>
              </a:ext>
            </a:extLst>
          </p:cNvPr>
          <p:cNvPicPr>
            <a:picLocks noChangeAspect="1"/>
          </p:cNvPicPr>
          <p:nvPr/>
        </p:nvPicPr>
        <p:blipFill rotWithShape="1">
          <a:blip r:embed="rId3"/>
          <a:srcRect l="5703" t="20601" r="52954" b="13251"/>
          <a:stretch/>
        </p:blipFill>
        <p:spPr>
          <a:xfrm>
            <a:off x="6787755" y="2630690"/>
            <a:ext cx="4796240" cy="3800112"/>
          </a:xfrm>
          <a:prstGeom prst="rect">
            <a:avLst/>
          </a:prstGeom>
        </p:spPr>
      </p:pic>
      <p:sp>
        <p:nvSpPr>
          <p:cNvPr id="7" name="Rectángulo 6">
            <a:extLst>
              <a:ext uri="{FF2B5EF4-FFF2-40B4-BE49-F238E27FC236}">
                <a16:creationId xmlns:a16="http://schemas.microsoft.com/office/drawing/2014/main" xmlns="" id="{43220956-99E5-4EEF-BCF8-630925429115}"/>
              </a:ext>
            </a:extLst>
          </p:cNvPr>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Demanda </a:t>
            </a:r>
            <a:r>
              <a:rPr lang="es-CO" sz="3200" b="1" dirty="0">
                <a:solidFill>
                  <a:schemeClr val="bg1"/>
                </a:solidFill>
                <a:latin typeface="Arial" panose="020B0604020202020204" pitchFamily="34" charset="0"/>
                <a:cs typeface="Arial" panose="020B0604020202020204" pitchFamily="34" charset="0"/>
              </a:rPr>
              <a:t>Seguros Microempresas</a:t>
            </a:r>
            <a:endParaRPr lang="es-CO" sz="30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A1E93C5E-EA75-4FA6-896E-F423EF146262}"/>
              </a:ext>
            </a:extLst>
          </p:cNvPr>
          <p:cNvSpPr txBox="1"/>
          <p:nvPr/>
        </p:nvSpPr>
        <p:spPr>
          <a:xfrm>
            <a:off x="7402713" y="1969357"/>
            <a:ext cx="3494775" cy="584776"/>
          </a:xfrm>
          <a:prstGeom prst="rect">
            <a:avLst/>
          </a:prstGeom>
          <a:noFill/>
        </p:spPr>
        <p:txBody>
          <a:bodyPr wrap="square" rtlCol="0">
            <a:spAutoFit/>
          </a:bodyPr>
          <a:lstStyle/>
          <a:p>
            <a:pPr algn="ctr"/>
            <a:r>
              <a:rPr lang="es-MX" b="1" dirty="0">
                <a:solidFill>
                  <a:schemeClr val="accent1">
                    <a:lumMod val="75000"/>
                  </a:schemeClr>
                </a:solidFill>
              </a:rPr>
              <a:t>Barreras para tener un </a:t>
            </a:r>
            <a:r>
              <a:rPr lang="es-MX" b="1" dirty="0" smtClean="0">
                <a:solidFill>
                  <a:schemeClr val="accent1">
                    <a:lumMod val="75000"/>
                  </a:schemeClr>
                </a:solidFill>
              </a:rPr>
              <a:t>seguro </a:t>
            </a:r>
          </a:p>
          <a:p>
            <a:pPr algn="ctr"/>
            <a:r>
              <a:rPr lang="es-MX" sz="1400" b="1" dirty="0" smtClean="0">
                <a:solidFill>
                  <a:schemeClr val="accent1">
                    <a:lumMod val="75000"/>
                  </a:schemeClr>
                </a:solidFill>
              </a:rPr>
              <a:t>[</a:t>
            </a:r>
            <a:r>
              <a:rPr lang="es-MX" sz="1400" b="1" dirty="0">
                <a:solidFill>
                  <a:schemeClr val="accent1">
                    <a:lumMod val="75000"/>
                  </a:schemeClr>
                </a:solidFill>
              </a:rPr>
              <a:t>Respuesta Múltiple] </a:t>
            </a:r>
          </a:p>
        </p:txBody>
      </p:sp>
      <p:sp>
        <p:nvSpPr>
          <p:cNvPr id="12" name="10 Rectángulo"/>
          <p:cNvSpPr/>
          <p:nvPr/>
        </p:nvSpPr>
        <p:spPr>
          <a:xfrm>
            <a:off x="407368" y="6415801"/>
            <a:ext cx="5394764" cy="246221"/>
          </a:xfrm>
          <a:prstGeom prst="rect">
            <a:avLst/>
          </a:prstGeom>
        </p:spPr>
        <p:txBody>
          <a:bodyPr wrap="square">
            <a:spAutoFit/>
          </a:bodyPr>
          <a:lstStyle/>
          <a:p>
            <a:r>
              <a:rPr lang="es-ES_tradnl" sz="1000" dirty="0"/>
              <a:t>Fuente: </a:t>
            </a:r>
            <a:r>
              <a:rPr lang="es-ES" sz="1000" dirty="0"/>
              <a:t>Encuesta de Demanda Banca  de Oportunidades- Superfinanciera 2016</a:t>
            </a:r>
          </a:p>
        </p:txBody>
      </p:sp>
      <p:sp>
        <p:nvSpPr>
          <p:cNvPr id="2" name="CuadroTexto 1"/>
          <p:cNvSpPr txBox="1"/>
          <p:nvPr/>
        </p:nvSpPr>
        <p:spPr>
          <a:xfrm>
            <a:off x="407368" y="921615"/>
            <a:ext cx="1123324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dirty="0" smtClean="0">
                <a:latin typeface="Arial" panose="020B0604020202020204" pitchFamily="34" charset="0"/>
                <a:cs typeface="Arial" panose="020B0604020202020204" pitchFamily="34" charset="0"/>
              </a:rPr>
              <a:t>El 72% de las microempresas no cuenta con seguro, las mayores barreras corresponden a la </a:t>
            </a:r>
            <a:r>
              <a:rPr lang="es-CO" b="1" dirty="0" smtClean="0">
                <a:latin typeface="Arial" panose="020B0604020202020204" pitchFamily="34" charset="0"/>
                <a:cs typeface="Arial" panose="020B0604020202020204" pitchFamily="34" charset="0"/>
              </a:rPr>
              <a:t>autoexclusión</a:t>
            </a:r>
            <a:r>
              <a:rPr lang="es-CO" dirty="0" smtClean="0">
                <a:latin typeface="Arial" panose="020B0604020202020204" pitchFamily="34" charset="0"/>
                <a:cs typeface="Arial" panose="020B0604020202020204" pitchFamily="34" charset="0"/>
              </a:rPr>
              <a:t>, los </a:t>
            </a:r>
            <a:r>
              <a:rPr lang="es-CO" b="1" dirty="0" smtClean="0">
                <a:latin typeface="Arial" panose="020B0604020202020204" pitchFamily="34" charset="0"/>
                <a:cs typeface="Arial" panose="020B0604020202020204" pitchFamily="34" charset="0"/>
              </a:rPr>
              <a:t>ingresos insuficientes </a:t>
            </a:r>
            <a:r>
              <a:rPr lang="es-CO" dirty="0" smtClean="0">
                <a:latin typeface="Arial" panose="020B0604020202020204" pitchFamily="34" charset="0"/>
                <a:cs typeface="Arial" panose="020B0604020202020204" pitchFamily="34" charset="0"/>
              </a:rPr>
              <a:t>y la </a:t>
            </a:r>
            <a:r>
              <a:rPr lang="es-CO" b="1" dirty="0" smtClean="0">
                <a:latin typeface="Arial" panose="020B0604020202020204" pitchFamily="34" charset="0"/>
                <a:cs typeface="Arial" panose="020B0604020202020204" pitchFamily="34" charset="0"/>
              </a:rPr>
              <a:t>falta de educación financiera, </a:t>
            </a:r>
            <a:r>
              <a:rPr lang="es-CO" dirty="0" smtClean="0">
                <a:latin typeface="Arial" panose="020B0604020202020204" pitchFamily="34" charset="0"/>
                <a:cs typeface="Arial" panose="020B0604020202020204" pitchFamily="34" charset="0"/>
              </a:rPr>
              <a:t>seguido por </a:t>
            </a:r>
            <a:r>
              <a:rPr lang="es-CO" b="1" dirty="0" smtClean="0">
                <a:latin typeface="Arial" panose="020B0604020202020204" pitchFamily="34" charset="0"/>
                <a:cs typeface="Arial" panose="020B0604020202020204" pitchFamily="34" charset="0"/>
              </a:rPr>
              <a:t>costos</a:t>
            </a:r>
            <a:r>
              <a:rPr lang="es-CO" dirty="0" smtClean="0">
                <a:latin typeface="Arial" panose="020B0604020202020204" pitchFamily="34" charset="0"/>
                <a:cs typeface="Arial" panose="020B0604020202020204" pitchFamily="34" charset="0"/>
              </a:rPr>
              <a:t> y </a:t>
            </a:r>
            <a:r>
              <a:rPr lang="es-CO" b="1" dirty="0" smtClean="0">
                <a:latin typeface="Arial" panose="020B0604020202020204" pitchFamily="34" charset="0"/>
                <a:cs typeface="Arial" panose="020B0604020202020204" pitchFamily="34" charset="0"/>
              </a:rPr>
              <a:t>productos no ajustados </a:t>
            </a:r>
            <a:r>
              <a:rPr lang="es-CO" dirty="0" smtClean="0">
                <a:latin typeface="Arial" panose="020B0604020202020204" pitchFamily="34" charset="0"/>
                <a:cs typeface="Arial" panose="020B0604020202020204" pitchFamily="34" charset="0"/>
              </a:rPr>
              <a:t>a las necesidades</a:t>
            </a:r>
            <a:r>
              <a:rPr lang="es-CO" b="1" dirty="0" smtClean="0">
                <a:latin typeface="Arial" panose="020B0604020202020204" pitchFamily="34" charset="0"/>
                <a:cs typeface="Arial" panose="020B0604020202020204" pitchFamily="34" charset="0"/>
              </a:rPr>
              <a:t>.</a:t>
            </a:r>
            <a:endParaRPr lang="es-CO" b="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xmlns="" id="{068679F9-B455-42AD-B9FF-4CA40C041147}"/>
              </a:ext>
            </a:extLst>
          </p:cNvPr>
          <p:cNvSpPr txBox="1"/>
          <p:nvPr/>
        </p:nvSpPr>
        <p:spPr>
          <a:xfrm>
            <a:off x="1150890" y="1969358"/>
            <a:ext cx="3528392" cy="584776"/>
          </a:xfrm>
          <a:prstGeom prst="rect">
            <a:avLst/>
          </a:prstGeom>
          <a:noFill/>
        </p:spPr>
        <p:txBody>
          <a:bodyPr wrap="square" rtlCol="0">
            <a:spAutoFit/>
          </a:bodyPr>
          <a:lstStyle/>
          <a:p>
            <a:pPr algn="ctr"/>
            <a:r>
              <a:rPr lang="es-MX" b="1" dirty="0" smtClean="0">
                <a:solidFill>
                  <a:schemeClr val="accent4">
                    <a:lumMod val="50000"/>
                  </a:schemeClr>
                </a:solidFill>
              </a:rPr>
              <a:t>Seguros </a:t>
            </a:r>
          </a:p>
          <a:p>
            <a:pPr algn="ctr"/>
            <a:r>
              <a:rPr lang="es-MX" sz="1400" b="1" dirty="0" smtClean="0">
                <a:solidFill>
                  <a:schemeClr val="accent4">
                    <a:lumMod val="50000"/>
                  </a:schemeClr>
                </a:solidFill>
              </a:rPr>
              <a:t>[Respuesta Múltiple]</a:t>
            </a:r>
            <a:endParaRPr lang="es-MX" b="1" dirty="0">
              <a:solidFill>
                <a:schemeClr val="accent4">
                  <a:lumMod val="50000"/>
                </a:schemeClr>
              </a:solidFill>
            </a:endParaRPr>
          </a:p>
        </p:txBody>
      </p:sp>
      <p:grpSp>
        <p:nvGrpSpPr>
          <p:cNvPr id="17" name="Grupo 16"/>
          <p:cNvGrpSpPr/>
          <p:nvPr/>
        </p:nvGrpSpPr>
        <p:grpSpPr>
          <a:xfrm>
            <a:off x="861398" y="2968611"/>
            <a:ext cx="5194996" cy="2862322"/>
            <a:chOff x="745186" y="2438886"/>
            <a:chExt cx="5194996" cy="2862322"/>
          </a:xfrm>
        </p:grpSpPr>
        <p:grpSp>
          <p:nvGrpSpPr>
            <p:cNvPr id="18" name="Grupo 17"/>
            <p:cNvGrpSpPr/>
            <p:nvPr/>
          </p:nvGrpSpPr>
          <p:grpSpPr>
            <a:xfrm>
              <a:off x="745186" y="2438886"/>
              <a:ext cx="4536504" cy="2862322"/>
              <a:chOff x="1055440" y="2204864"/>
              <a:chExt cx="4536504" cy="2862322"/>
            </a:xfrm>
          </p:grpSpPr>
          <p:sp>
            <p:nvSpPr>
              <p:cNvPr id="23" name="CuadroTexto 22"/>
              <p:cNvSpPr txBox="1"/>
              <p:nvPr/>
            </p:nvSpPr>
            <p:spPr>
              <a:xfrm>
                <a:off x="1055440" y="2204864"/>
                <a:ext cx="4536504" cy="2862322"/>
              </a:xfrm>
              <a:prstGeom prst="rect">
                <a:avLst/>
              </a:prstGeom>
              <a:noFill/>
            </p:spPr>
            <p:txBody>
              <a:bodyPr wrap="square" rtlCol="0">
                <a:spAutoFit/>
              </a:bodyPr>
              <a:lstStyle/>
              <a:p>
                <a:r>
                  <a:rPr lang="es-CO" dirty="0" smtClean="0">
                    <a:solidFill>
                      <a:srgbClr val="C00000"/>
                    </a:solidFill>
                  </a:rPr>
                  <a:t>Tiene Seguros?		28%</a:t>
                </a:r>
              </a:p>
              <a:p>
                <a:endParaRPr lang="es-CO" dirty="0" smtClean="0"/>
              </a:p>
              <a:p>
                <a:r>
                  <a:rPr lang="es-CO" dirty="0" smtClean="0"/>
                  <a:t>Cuales?</a:t>
                </a:r>
              </a:p>
              <a:p>
                <a:endParaRPr lang="es-CO" dirty="0" smtClean="0"/>
              </a:p>
              <a:p>
                <a:r>
                  <a:rPr lang="es-CO" dirty="0" smtClean="0">
                    <a:solidFill>
                      <a:srgbClr val="0F547B"/>
                    </a:solidFill>
                  </a:rPr>
                  <a:t>Vida			14%</a:t>
                </a:r>
              </a:p>
              <a:p>
                <a:r>
                  <a:rPr lang="es-CO" dirty="0" smtClean="0">
                    <a:solidFill>
                      <a:srgbClr val="0F547B"/>
                    </a:solidFill>
                  </a:rPr>
                  <a:t>SOAT			10%</a:t>
                </a:r>
              </a:p>
              <a:p>
                <a:r>
                  <a:rPr lang="es-CO" dirty="0" smtClean="0">
                    <a:solidFill>
                      <a:srgbClr val="0F547B"/>
                    </a:solidFill>
                  </a:rPr>
                  <a:t>Propiedad/Vehículo	  4%</a:t>
                </a:r>
              </a:p>
              <a:p>
                <a:r>
                  <a:rPr lang="es-CO" dirty="0" smtClean="0">
                    <a:solidFill>
                      <a:srgbClr val="0C9D05"/>
                    </a:solidFill>
                  </a:rPr>
                  <a:t>Vehículo			  5%</a:t>
                </a:r>
              </a:p>
              <a:p>
                <a:r>
                  <a:rPr lang="es-CO" dirty="0" smtClean="0">
                    <a:solidFill>
                      <a:srgbClr val="0C9D05"/>
                    </a:solidFill>
                  </a:rPr>
                  <a:t>Negocio (robo, etc.)	  5%</a:t>
                </a:r>
              </a:p>
              <a:p>
                <a:r>
                  <a:rPr lang="es-CO" dirty="0" smtClean="0">
                    <a:solidFill>
                      <a:srgbClr val="0C9D05"/>
                    </a:solidFill>
                  </a:rPr>
                  <a:t>Funerario		  1%</a:t>
                </a:r>
                <a:endParaRPr lang="es-CO" dirty="0">
                  <a:solidFill>
                    <a:srgbClr val="0C9D05"/>
                  </a:solidFill>
                </a:endParaRPr>
              </a:p>
            </p:txBody>
          </p:sp>
          <p:pic>
            <p:nvPicPr>
              <p:cNvPr id="24"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3926" y="2276872"/>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3350904"/>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3624471"/>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4" y="3898038"/>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4165750"/>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3" y="4412214"/>
                <a:ext cx="285121" cy="2851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seleccio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765" y="4681569"/>
                <a:ext cx="285121" cy="28512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errar llave 18"/>
            <p:cNvSpPr/>
            <p:nvPr/>
          </p:nvSpPr>
          <p:spPr>
            <a:xfrm>
              <a:off x="4151784" y="3584926"/>
              <a:ext cx="216024" cy="814846"/>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O"/>
            </a:p>
          </p:txBody>
        </p:sp>
        <p:sp>
          <p:nvSpPr>
            <p:cNvPr id="20" name="Cerrar llave 19"/>
            <p:cNvSpPr/>
            <p:nvPr/>
          </p:nvSpPr>
          <p:spPr>
            <a:xfrm>
              <a:off x="4151784" y="4435787"/>
              <a:ext cx="216024" cy="814846"/>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CO"/>
            </a:p>
          </p:txBody>
        </p:sp>
        <p:sp>
          <p:nvSpPr>
            <p:cNvPr id="21" name="CuadroTexto 20"/>
            <p:cNvSpPr txBox="1"/>
            <p:nvPr/>
          </p:nvSpPr>
          <p:spPr>
            <a:xfrm>
              <a:off x="4211990" y="3739411"/>
              <a:ext cx="1728192" cy="523220"/>
            </a:xfrm>
            <a:prstGeom prst="rect">
              <a:avLst/>
            </a:prstGeom>
            <a:noFill/>
          </p:spPr>
          <p:txBody>
            <a:bodyPr wrap="square" rtlCol="0">
              <a:spAutoFit/>
            </a:bodyPr>
            <a:lstStyle/>
            <a:p>
              <a:pPr algn="ctr"/>
              <a:r>
                <a:rPr lang="es-CO" sz="1400" b="1" dirty="0" smtClean="0">
                  <a:solidFill>
                    <a:srgbClr val="0070C0"/>
                  </a:solidFill>
                </a:rPr>
                <a:t>Obligatorio</a:t>
              </a:r>
            </a:p>
            <a:p>
              <a:pPr algn="ctr"/>
              <a:r>
                <a:rPr lang="es-CO" sz="1400" b="1" dirty="0" smtClean="0">
                  <a:solidFill>
                    <a:srgbClr val="0070C0"/>
                  </a:solidFill>
                </a:rPr>
                <a:t>22%</a:t>
              </a:r>
              <a:endParaRPr lang="es-CO" sz="1400" b="1" dirty="0">
                <a:solidFill>
                  <a:srgbClr val="0070C0"/>
                </a:solidFill>
              </a:endParaRPr>
            </a:p>
          </p:txBody>
        </p:sp>
        <p:sp>
          <p:nvSpPr>
            <p:cNvPr id="22" name="CuadroTexto 21"/>
            <p:cNvSpPr txBox="1"/>
            <p:nvPr/>
          </p:nvSpPr>
          <p:spPr>
            <a:xfrm>
              <a:off x="4169992" y="4581600"/>
              <a:ext cx="1728192" cy="523220"/>
            </a:xfrm>
            <a:prstGeom prst="rect">
              <a:avLst/>
            </a:prstGeom>
            <a:noFill/>
          </p:spPr>
          <p:txBody>
            <a:bodyPr wrap="square" rtlCol="0">
              <a:spAutoFit/>
            </a:bodyPr>
            <a:lstStyle/>
            <a:p>
              <a:pPr algn="ctr"/>
              <a:r>
                <a:rPr lang="es-CO" sz="1400" b="1" dirty="0" smtClean="0">
                  <a:solidFill>
                    <a:srgbClr val="52AC70"/>
                  </a:solidFill>
                </a:rPr>
                <a:t>Voluntario</a:t>
              </a:r>
            </a:p>
            <a:p>
              <a:pPr algn="ctr"/>
              <a:r>
                <a:rPr lang="es-CO" sz="1400" b="1" dirty="0" smtClean="0">
                  <a:solidFill>
                    <a:srgbClr val="52AC70"/>
                  </a:solidFill>
                </a:rPr>
                <a:t>10%</a:t>
              </a:r>
              <a:endParaRPr lang="es-CO" sz="1400" b="1" dirty="0">
                <a:solidFill>
                  <a:srgbClr val="52AC70"/>
                </a:solidFill>
              </a:endParaRPr>
            </a:p>
          </p:txBody>
        </p:sp>
      </p:grpSp>
    </p:spTree>
    <p:extLst>
      <p:ext uri="{BB962C8B-B14F-4D97-AF65-F5344CB8AC3E}">
        <p14:creationId xmlns:p14="http://schemas.microsoft.com/office/powerpoint/2010/main" val="27627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2724058484"/>
              </p:ext>
            </p:extLst>
          </p:nvPr>
        </p:nvGraphicFramePr>
        <p:xfrm>
          <a:off x="106242" y="2144380"/>
          <a:ext cx="7848872" cy="153961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xmlns="" id="{55F0F1CD-E30E-443F-9E6A-335E234FA692}"/>
              </a:ext>
            </a:extLst>
          </p:cNvPr>
          <p:cNvSpPr txBox="1"/>
          <p:nvPr/>
        </p:nvSpPr>
        <p:spPr>
          <a:xfrm>
            <a:off x="265016" y="1841252"/>
            <a:ext cx="3843257" cy="307777"/>
          </a:xfrm>
          <a:prstGeom prst="rect">
            <a:avLst/>
          </a:prstGeom>
          <a:noFill/>
        </p:spPr>
        <p:txBody>
          <a:bodyPr wrap="square" rtlCol="0">
            <a:spAutoFit/>
          </a:bodyPr>
          <a:lstStyle/>
          <a:p>
            <a:r>
              <a:rPr lang="es-MX" sz="1400" b="1" dirty="0" smtClean="0"/>
              <a:t>Variación % 2015 – 2016 Primas</a:t>
            </a:r>
            <a:endParaRPr lang="es-MX" sz="1400" b="1" dirty="0"/>
          </a:p>
        </p:txBody>
      </p:sp>
      <p:sp>
        <p:nvSpPr>
          <p:cNvPr id="8" name="10 Rectángulo"/>
          <p:cNvSpPr/>
          <p:nvPr/>
        </p:nvSpPr>
        <p:spPr>
          <a:xfrm>
            <a:off x="106242" y="6539372"/>
            <a:ext cx="5394764" cy="246221"/>
          </a:xfrm>
          <a:prstGeom prst="rect">
            <a:avLst/>
          </a:prstGeom>
        </p:spPr>
        <p:txBody>
          <a:bodyPr wrap="square">
            <a:spAutoFit/>
          </a:bodyPr>
          <a:lstStyle/>
          <a:p>
            <a:r>
              <a:rPr lang="es-ES_tradnl" sz="1000" dirty="0"/>
              <a:t>Fuente: </a:t>
            </a:r>
            <a:r>
              <a:rPr lang="es-ES" sz="1000" dirty="0" smtClean="0"/>
              <a:t>FASECOLDA 2017</a:t>
            </a:r>
            <a:endParaRPr lang="es-ES" sz="1000" dirty="0"/>
          </a:p>
        </p:txBody>
      </p:sp>
      <p:sp>
        <p:nvSpPr>
          <p:cNvPr id="12" name="CuadroTexto 11"/>
          <p:cNvSpPr txBox="1"/>
          <p:nvPr/>
        </p:nvSpPr>
        <p:spPr>
          <a:xfrm>
            <a:off x="7896200" y="2564904"/>
            <a:ext cx="3888432" cy="3508653"/>
          </a:xfrm>
          <a:prstGeom prst="rect">
            <a:avLst/>
          </a:prstGeom>
          <a:noFill/>
        </p:spPr>
        <p:txBody>
          <a:bodyPr wrap="square" rtlCol="0">
            <a:spAutoFit/>
          </a:bodyPr>
          <a:lstStyle/>
          <a:p>
            <a:pPr marL="285750" indent="-285750" algn="just">
              <a:buFont typeface="Arial" panose="020B0604020202020204" pitchFamily="34" charset="0"/>
              <a:buChar char="•"/>
            </a:pPr>
            <a:r>
              <a:rPr lang="es-CO" dirty="0" smtClean="0"/>
              <a:t>6,3 millones de riesgos asegurados.</a:t>
            </a:r>
          </a:p>
          <a:p>
            <a:pPr marL="285750" indent="-285750" algn="just">
              <a:buFont typeface="Arial" panose="020B0604020202020204" pitchFamily="34" charset="0"/>
              <a:buChar char="•"/>
            </a:pPr>
            <a:endParaRPr lang="es-CO" sz="600" dirty="0" smtClean="0"/>
          </a:p>
          <a:p>
            <a:pPr marL="285750" indent="-285750" algn="just">
              <a:buFont typeface="Arial" panose="020B0604020202020204" pitchFamily="34" charset="0"/>
              <a:buChar char="•"/>
            </a:pPr>
            <a:r>
              <a:rPr lang="es-CO" dirty="0" smtClean="0"/>
              <a:t>USD 1.22 es el promedio de la prima promedio mensual.</a:t>
            </a:r>
          </a:p>
          <a:p>
            <a:pPr marL="285750" indent="-285750" algn="just">
              <a:buFont typeface="Arial" panose="020B0604020202020204" pitchFamily="34" charset="0"/>
              <a:buChar char="•"/>
            </a:pPr>
            <a:endParaRPr lang="es-CO" sz="600" dirty="0" smtClean="0"/>
          </a:p>
          <a:p>
            <a:pPr marL="285750" indent="-285750" algn="just">
              <a:buFont typeface="Arial" panose="020B0604020202020204" pitchFamily="34" charset="0"/>
              <a:buChar char="•"/>
            </a:pPr>
            <a:r>
              <a:rPr lang="es-CO" dirty="0" smtClean="0"/>
              <a:t>USD 0.48 precio mínimo mensual para algunos seguros.</a:t>
            </a:r>
          </a:p>
          <a:p>
            <a:pPr marL="285750" indent="-285750" algn="just">
              <a:buFont typeface="Arial" panose="020B0604020202020204" pitchFamily="34" charset="0"/>
              <a:buChar char="•"/>
            </a:pPr>
            <a:endParaRPr lang="es-CO" sz="600" dirty="0"/>
          </a:p>
          <a:p>
            <a:pPr marL="285750" indent="-285750" algn="just">
              <a:buFont typeface="Arial" panose="020B0604020202020204" pitchFamily="34" charset="0"/>
              <a:buChar char="•"/>
            </a:pPr>
            <a:r>
              <a:rPr lang="es-CO" dirty="0" smtClean="0"/>
              <a:t>USD 11 millones, pagaron las compañías a los asegurados.</a:t>
            </a:r>
          </a:p>
          <a:p>
            <a:pPr marL="285750" indent="-285750" algn="just">
              <a:buFont typeface="Arial" panose="020B0604020202020204" pitchFamily="34" charset="0"/>
              <a:buChar char="•"/>
            </a:pPr>
            <a:endParaRPr lang="es-CO" sz="600" dirty="0" smtClean="0"/>
          </a:p>
          <a:p>
            <a:pPr marL="285750" indent="-285750" algn="just">
              <a:buFont typeface="Arial" panose="020B0604020202020204" pitchFamily="34" charset="0"/>
              <a:buChar char="•"/>
            </a:pPr>
            <a:r>
              <a:rPr lang="es-CO" dirty="0" smtClean="0"/>
              <a:t>6% es la participación </a:t>
            </a:r>
            <a:r>
              <a:rPr lang="es-CO" dirty="0"/>
              <a:t>de riesgos asegurados vigentes en zonas </a:t>
            </a:r>
            <a:r>
              <a:rPr lang="es-CO" dirty="0" smtClean="0"/>
              <a:t>rurales.</a:t>
            </a:r>
            <a:endParaRPr lang="es-CO" dirty="0"/>
          </a:p>
        </p:txBody>
      </p:sp>
      <p:sp>
        <p:nvSpPr>
          <p:cNvPr id="13" name="CuadroTexto 12"/>
          <p:cNvSpPr txBox="1"/>
          <p:nvPr/>
        </p:nvSpPr>
        <p:spPr>
          <a:xfrm>
            <a:off x="7896200" y="1964363"/>
            <a:ext cx="38884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smtClean="0">
                <a:latin typeface="Arial" panose="020B0604020202020204" pitchFamily="34" charset="0"/>
                <a:cs typeface="Arial" panose="020B0604020202020204" pitchFamily="34" charset="0"/>
              </a:rPr>
              <a:t>Algunas Cifras a 2016.</a:t>
            </a:r>
          </a:p>
        </p:txBody>
      </p:sp>
      <p:sp>
        <p:nvSpPr>
          <p:cNvPr id="14" name="CuadroTexto 13"/>
          <p:cNvSpPr txBox="1"/>
          <p:nvPr/>
        </p:nvSpPr>
        <p:spPr>
          <a:xfrm>
            <a:off x="229816" y="873832"/>
            <a:ext cx="1152128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Los </a:t>
            </a:r>
            <a:r>
              <a:rPr lang="es-CO" dirty="0" err="1" smtClean="0">
                <a:latin typeface="Arial" panose="020B0604020202020204" pitchFamily="34" charset="0"/>
                <a:cs typeface="Arial" panose="020B0604020202020204" pitchFamily="34" charset="0"/>
              </a:rPr>
              <a:t>microseguros</a:t>
            </a:r>
            <a:r>
              <a:rPr lang="es-CO" dirty="0" smtClean="0">
                <a:latin typeface="Arial" panose="020B0604020202020204" pitchFamily="34" charset="0"/>
                <a:cs typeface="Arial" panose="020B0604020202020204" pitchFamily="34" charset="0"/>
              </a:rPr>
              <a:t> han presentado un mayor crecimiento frente al total de la industria.</a:t>
            </a:r>
          </a:p>
          <a:p>
            <a:pPr marL="342900" indent="-34290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Los cambios % en siniestralidad comparados con cambios % en primas (∆%S / </a:t>
            </a:r>
            <a:r>
              <a:rPr lang="es-CO" dirty="0">
                <a:latin typeface="Arial" panose="020B0604020202020204" pitchFamily="34" charset="0"/>
                <a:cs typeface="Arial" panose="020B0604020202020204" pitchFamily="34" charset="0"/>
              </a:rPr>
              <a:t>∆</a:t>
            </a:r>
            <a:r>
              <a:rPr lang="es-CO" dirty="0" smtClean="0">
                <a:latin typeface="Arial" panose="020B0604020202020204" pitchFamily="34" charset="0"/>
                <a:cs typeface="Arial" panose="020B0604020202020204" pitchFamily="34" charset="0"/>
              </a:rPr>
              <a:t>%P) fueron </a:t>
            </a:r>
            <a:r>
              <a:rPr lang="es-CO" b="1" dirty="0" smtClean="0">
                <a:latin typeface="Arial" panose="020B0604020202020204" pitchFamily="34" charset="0"/>
                <a:cs typeface="Arial" panose="020B0604020202020204" pitchFamily="34" charset="0"/>
              </a:rPr>
              <a:t>menores en los microseguros </a:t>
            </a:r>
            <a:r>
              <a:rPr lang="es-CO" dirty="0" smtClean="0">
                <a:latin typeface="Arial" panose="020B0604020202020204" pitchFamily="34" charset="0"/>
                <a:cs typeface="Arial" panose="020B0604020202020204" pitchFamily="34" charset="0"/>
              </a:rPr>
              <a:t>(2,9) que en la industria (3,9), para el periodo 2015 – 2016.</a:t>
            </a:r>
            <a:endParaRPr lang="es-CO"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xmlns="" id="{43220956-99E5-4EEF-BCF8-630925429115}"/>
              </a:ext>
            </a:extLst>
          </p:cNvPr>
          <p:cNvSpPr/>
          <p:nvPr/>
        </p:nvSpPr>
        <p:spPr>
          <a:xfrm>
            <a:off x="1587" y="-21993"/>
            <a:ext cx="12190413" cy="796889"/>
          </a:xfrm>
          <a:prstGeom prst="rect">
            <a:avLst/>
          </a:prstGeom>
          <a:solidFill>
            <a:srgbClr val="AD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smtClean="0">
                <a:solidFill>
                  <a:schemeClr val="bg1"/>
                </a:solidFill>
                <a:latin typeface="Arial" panose="020B0604020202020204" pitchFamily="34" charset="0"/>
                <a:cs typeface="Arial" panose="020B0604020202020204" pitchFamily="34" charset="0"/>
              </a:rPr>
              <a:t>Demanda </a:t>
            </a:r>
            <a:r>
              <a:rPr lang="es-CO" sz="3200" b="1" dirty="0" err="1" smtClean="0">
                <a:solidFill>
                  <a:schemeClr val="bg1"/>
                </a:solidFill>
                <a:latin typeface="Arial" panose="020B0604020202020204" pitchFamily="34" charset="0"/>
                <a:cs typeface="Arial" panose="020B0604020202020204" pitchFamily="34" charset="0"/>
              </a:rPr>
              <a:t>Microseguros</a:t>
            </a:r>
            <a:endParaRPr lang="es-CO" sz="3000" dirty="0">
              <a:latin typeface="Arial" panose="020B0604020202020204" pitchFamily="34" charset="0"/>
              <a:cs typeface="Arial" panose="020B0604020202020204" pitchFamily="34" charset="0"/>
            </a:endParaRPr>
          </a:p>
        </p:txBody>
      </p:sp>
      <p:sp>
        <p:nvSpPr>
          <p:cNvPr id="16" name="Elipse 15"/>
          <p:cNvSpPr/>
          <p:nvPr/>
        </p:nvSpPr>
        <p:spPr>
          <a:xfrm rot="5400000">
            <a:off x="9277918" y="3474321"/>
            <a:ext cx="1293096" cy="4344567"/>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CO"/>
          </a:p>
        </p:txBody>
      </p:sp>
      <p:graphicFrame>
        <p:nvGraphicFramePr>
          <p:cNvPr id="17" name="Gráfico 16"/>
          <p:cNvGraphicFramePr>
            <a:graphicFrameLocks/>
          </p:cNvGraphicFramePr>
          <p:nvPr>
            <p:extLst>
              <p:ext uri="{D42A27DB-BD31-4B8C-83A1-F6EECF244321}">
                <p14:modId xmlns:p14="http://schemas.microsoft.com/office/powerpoint/2010/main" val="781126190"/>
              </p:ext>
            </p:extLst>
          </p:nvPr>
        </p:nvGraphicFramePr>
        <p:xfrm>
          <a:off x="-12097" y="4078603"/>
          <a:ext cx="7879353" cy="2369156"/>
        </p:xfrm>
        <a:graphic>
          <a:graphicData uri="http://schemas.openxmlformats.org/drawingml/2006/chart">
            <c:chart xmlns:c="http://schemas.openxmlformats.org/drawingml/2006/chart" xmlns:r="http://schemas.openxmlformats.org/officeDocument/2006/relationships" r:id="rId4"/>
          </a:graphicData>
        </a:graphic>
      </p:graphicFrame>
      <p:sp>
        <p:nvSpPr>
          <p:cNvPr id="18" name="CuadroTexto 17">
            <a:extLst>
              <a:ext uri="{FF2B5EF4-FFF2-40B4-BE49-F238E27FC236}">
                <a16:creationId xmlns:a16="http://schemas.microsoft.com/office/drawing/2014/main" xmlns="" id="{55F0F1CD-E30E-443F-9E6A-335E234FA692}"/>
              </a:ext>
            </a:extLst>
          </p:cNvPr>
          <p:cNvSpPr txBox="1"/>
          <p:nvPr/>
        </p:nvSpPr>
        <p:spPr>
          <a:xfrm>
            <a:off x="255512" y="3789040"/>
            <a:ext cx="3843257" cy="307777"/>
          </a:xfrm>
          <a:prstGeom prst="rect">
            <a:avLst/>
          </a:prstGeom>
          <a:noFill/>
        </p:spPr>
        <p:txBody>
          <a:bodyPr wrap="square" rtlCol="0">
            <a:spAutoFit/>
          </a:bodyPr>
          <a:lstStyle/>
          <a:p>
            <a:r>
              <a:rPr lang="es-MX" sz="1400" b="1" dirty="0" smtClean="0"/>
              <a:t>Variación % 2015 – 2016 Siniestros</a:t>
            </a:r>
            <a:endParaRPr lang="es-MX" sz="1400" b="1" dirty="0"/>
          </a:p>
        </p:txBody>
      </p:sp>
      <p:cxnSp>
        <p:nvCxnSpPr>
          <p:cNvPr id="20" name="Conector recto 19"/>
          <p:cNvCxnSpPr/>
          <p:nvPr/>
        </p:nvCxnSpPr>
        <p:spPr>
          <a:xfrm>
            <a:off x="398353" y="3717032"/>
            <a:ext cx="7185729"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1" name="Elipse 20"/>
          <p:cNvSpPr/>
          <p:nvPr/>
        </p:nvSpPr>
        <p:spPr>
          <a:xfrm>
            <a:off x="6681181" y="4119369"/>
            <a:ext cx="1080118" cy="161388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CO"/>
          </a:p>
        </p:txBody>
      </p:sp>
    </p:spTree>
    <p:extLst>
      <p:ext uri="{BB962C8B-B14F-4D97-AF65-F5344CB8AC3E}">
        <p14:creationId xmlns:p14="http://schemas.microsoft.com/office/powerpoint/2010/main" val="258923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11.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x8xPdMHCwkOMJ119KNW89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13.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x8xPdMHCwkOMJ119KNW89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15.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x8xPdMHCwkOMJ119KNW8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ijh81geUa.0rpuecVT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4.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x8xPdMHCwkOMJ119KNW89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k_21NWLy0G36_Ffrf9X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bWaEntF30evL6HHq8rY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Z.bCiDph02NxCvHKAah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pXt4c1OrECECUzg0H3cQA"/>
</p:tagLst>
</file>

<file path=ppt/tags/tag9.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x8xPdMHCwkOMJ119KNW89g"/>
</p:tagLst>
</file>

<file path=ppt/theme/theme1.xml><?xml version="1.0" encoding="utf-8"?>
<a:theme xmlns:a="http://schemas.openxmlformats.org/drawingml/2006/main" name="9_Tema de Office">
  <a:themeElements>
    <a:clrScheme name="Plantilla">
      <a:dk1>
        <a:sysClr val="windowText" lastClr="000000"/>
      </a:dk1>
      <a:lt1>
        <a:sysClr val="window" lastClr="FFFFFF"/>
      </a:lt1>
      <a:dk2>
        <a:srgbClr val="1F497D"/>
      </a:dk2>
      <a:lt2>
        <a:srgbClr val="EEECE1"/>
      </a:lt2>
      <a:accent1>
        <a:srgbClr val="006666"/>
      </a:accent1>
      <a:accent2>
        <a:srgbClr val="990000"/>
      </a:accent2>
      <a:accent3>
        <a:srgbClr val="CC6600"/>
      </a:accent3>
      <a:accent4>
        <a:srgbClr val="663300"/>
      </a:accent4>
      <a:accent5>
        <a:srgbClr val="66A3A3"/>
      </a:accent5>
      <a:accent6>
        <a:srgbClr val="7474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58191</TotalTime>
  <Words>2671</Words>
  <Application>Microsoft Office PowerPoint</Application>
  <PresentationFormat>Personalizado</PresentationFormat>
  <Paragraphs>345</Paragraphs>
  <Slides>22</Slides>
  <Notes>8</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25" baseType="lpstr">
      <vt:lpstr>9_Tema de Office</vt:lpstr>
      <vt:lpstr>Tema de Office</vt:lpstr>
      <vt:lpstr>CorelDRAW</vt:lpstr>
      <vt:lpstr>Comentarios sobre la inclusión financiera en seguros,  el caso colombiano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superfinanciera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dapineda</dc:creator>
  <cp:lastModifiedBy>Oscar Gonzalo Martinez Amaya</cp:lastModifiedBy>
  <cp:revision>2314</cp:revision>
  <cp:lastPrinted>2017-10-03T17:11:44Z</cp:lastPrinted>
  <dcterms:created xsi:type="dcterms:W3CDTF">2012-01-06T14:14:15Z</dcterms:created>
  <dcterms:modified xsi:type="dcterms:W3CDTF">2018-04-09T11:26:35Z</dcterms:modified>
</cp:coreProperties>
</file>