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9"/>
  </p:notesMasterIdLst>
  <p:handoutMasterIdLst>
    <p:handoutMasterId r:id="rId20"/>
  </p:handoutMasterIdLst>
  <p:sldIdLst>
    <p:sldId id="386" r:id="rId2"/>
    <p:sldId id="450" r:id="rId3"/>
    <p:sldId id="451" r:id="rId4"/>
    <p:sldId id="446" r:id="rId5"/>
    <p:sldId id="448" r:id="rId6"/>
    <p:sldId id="447" r:id="rId7"/>
    <p:sldId id="453" r:id="rId8"/>
    <p:sldId id="439" r:id="rId9"/>
    <p:sldId id="418" r:id="rId10"/>
    <p:sldId id="427" r:id="rId11"/>
    <p:sldId id="416" r:id="rId12"/>
    <p:sldId id="454" r:id="rId13"/>
    <p:sldId id="445" r:id="rId14"/>
    <p:sldId id="455" r:id="rId15"/>
    <p:sldId id="456" r:id="rId16"/>
    <p:sldId id="457" r:id="rId17"/>
    <p:sldId id="415" r:id="rId18"/>
  </p:sldIdLst>
  <p:sldSz cx="9144000" cy="6858000" type="screen4x3"/>
  <p:notesSz cx="6669088" cy="9926638"/>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Mawdsley" initials="AM" lastIdx="3" clrIdx="0"/>
  <p:cmAuthor id="1" name="Petr  Jakubik" initials="P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5851B"/>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5" autoAdjust="0"/>
    <p:restoredTop sz="97599" autoAdjust="0"/>
  </p:normalViewPr>
  <p:slideViewPr>
    <p:cSldViewPr>
      <p:cViewPr>
        <p:scale>
          <a:sx n="70" d="100"/>
          <a:sy n="70" d="100"/>
        </p:scale>
        <p:origin x="-570" y="1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138" y="-90"/>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ivpr-fs02\Eiopa\Working%20Groups\FSC\Reports\2014\Spring%202014\Graphs\GWP_Projection\GWP_2005-2012_DataSet_projection.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ivpr-fs02\Eiopa\Working%20Groups\FSC\Research_FSR\GWP%20-%20GDP\2005-2012_DataSet_v8.1_Petr.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1448256467942"/>
          <c:y val="3.3433609260380914E-2"/>
          <c:w val="0.84922361267341584"/>
          <c:h val="0.74488765123871714"/>
        </c:manualLayout>
      </c:layout>
      <c:lineChart>
        <c:grouping val="standard"/>
        <c:varyColors val="0"/>
        <c:ser>
          <c:idx val="1"/>
          <c:order val="0"/>
          <c:tx>
            <c:strRef>
              <c:f>Model!$C$3</c:f>
              <c:strCache>
                <c:ptCount val="1"/>
                <c:pt idx="0">
                  <c:v>GWP life</c:v>
                </c:pt>
              </c:strCache>
            </c:strRef>
          </c:tx>
          <c:spPr>
            <a:ln>
              <a:solidFill>
                <a:schemeClr val="tx2">
                  <a:lumMod val="40000"/>
                  <a:lumOff val="60000"/>
                </a:schemeClr>
              </a:solidFill>
            </a:ln>
          </c:spPr>
          <c:marker>
            <c:symbol val="none"/>
          </c:marker>
          <c:cat>
            <c:numRef>
              <c:f>Model!$B$5:$B$14</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Model!$C$5:$C$14</c:f>
              <c:numCache>
                <c:formatCode>_(* #,##0.00_);_(* \(#,##0.00\);_(* "-"??_);_(@_)</c:formatCode>
                <c:ptCount val="10"/>
                <c:pt idx="0">
                  <c:v>3.1862434763126411E-2</c:v>
                </c:pt>
                <c:pt idx="1">
                  <c:v>-2.0046641549018952E-2</c:v>
                </c:pt>
                <c:pt idx="2">
                  <c:v>-0.16758457445594377</c:v>
                </c:pt>
                <c:pt idx="3">
                  <c:v>0.13205867680149</c:v>
                </c:pt>
                <c:pt idx="4">
                  <c:v>7.0909959152848034E-2</c:v>
                </c:pt>
                <c:pt idx="5">
                  <c:v>-0.10696174454315864</c:v>
                </c:pt>
                <c:pt idx="6">
                  <c:v>-2.2775314132658014E-2</c:v>
                </c:pt>
              </c:numCache>
            </c:numRef>
          </c:val>
          <c:smooth val="0"/>
        </c:ser>
        <c:ser>
          <c:idx val="2"/>
          <c:order val="1"/>
          <c:tx>
            <c:strRef>
              <c:f>Model!$D$3</c:f>
              <c:strCache>
                <c:ptCount val="1"/>
              </c:strCache>
            </c:strRef>
          </c:tx>
          <c:spPr>
            <a:ln>
              <a:solidFill>
                <a:schemeClr val="tx2">
                  <a:lumMod val="40000"/>
                  <a:lumOff val="60000"/>
                </a:schemeClr>
              </a:solidFill>
              <a:prstDash val="sysDash"/>
            </a:ln>
          </c:spPr>
          <c:marker>
            <c:symbol val="none"/>
          </c:marker>
          <c:cat>
            <c:numRef>
              <c:f>Model!$B$5:$B$14</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Model!$D$5:$D$14</c:f>
              <c:numCache>
                <c:formatCode>General</c:formatCode>
                <c:ptCount val="10"/>
                <c:pt idx="4">
                  <c:v>7.0909959152848034E-2</c:v>
                </c:pt>
                <c:pt idx="5">
                  <c:v>-0.10696174454315864</c:v>
                </c:pt>
                <c:pt idx="6">
                  <c:v>-2.2775314132658014E-2</c:v>
                </c:pt>
                <c:pt idx="7">
                  <c:v>3.8843908520333044E-2</c:v>
                </c:pt>
                <c:pt idx="8">
                  <c:v>-6.6689891337796247E-3</c:v>
                </c:pt>
                <c:pt idx="9">
                  <c:v>1.4209146889490515E-2</c:v>
                </c:pt>
              </c:numCache>
            </c:numRef>
          </c:val>
          <c:smooth val="0"/>
        </c:ser>
        <c:ser>
          <c:idx val="0"/>
          <c:order val="2"/>
          <c:tx>
            <c:strRef>
              <c:f>Model!$E$3</c:f>
              <c:strCache>
                <c:ptCount val="1"/>
                <c:pt idx="0">
                  <c:v>GWP nonlife</c:v>
                </c:pt>
              </c:strCache>
            </c:strRef>
          </c:tx>
          <c:spPr>
            <a:ln>
              <a:solidFill>
                <a:srgbClr val="0070C0"/>
              </a:solidFill>
            </a:ln>
          </c:spPr>
          <c:marker>
            <c:symbol val="none"/>
          </c:marker>
          <c:cat>
            <c:numRef>
              <c:f>Model!$B$5:$B$14</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Model!$E$5:$E$14</c:f>
              <c:numCache>
                <c:formatCode>_(* #,##0.00_);_(* \(#,##0.00\);_(* "-"??_);_(@_)</c:formatCode>
                <c:ptCount val="10"/>
                <c:pt idx="0">
                  <c:v>0.15746321626676918</c:v>
                </c:pt>
                <c:pt idx="1">
                  <c:v>3.8938939331124339E-3</c:v>
                </c:pt>
                <c:pt idx="2">
                  <c:v>4.4842121153940533E-2</c:v>
                </c:pt>
                <c:pt idx="3">
                  <c:v>-1.9371582228497906E-2</c:v>
                </c:pt>
                <c:pt idx="4">
                  <c:v>1.7010130834873061E-2</c:v>
                </c:pt>
                <c:pt idx="5">
                  <c:v>4.6146932502567239E-2</c:v>
                </c:pt>
                <c:pt idx="6">
                  <c:v>1.1658211499680306E-2</c:v>
                </c:pt>
              </c:numCache>
            </c:numRef>
          </c:val>
          <c:smooth val="0"/>
        </c:ser>
        <c:ser>
          <c:idx val="3"/>
          <c:order val="3"/>
          <c:tx>
            <c:strRef>
              <c:f>Model!$F$3</c:f>
              <c:strCache>
                <c:ptCount val="1"/>
              </c:strCache>
            </c:strRef>
          </c:tx>
          <c:spPr>
            <a:ln>
              <a:solidFill>
                <a:srgbClr val="0070C0"/>
              </a:solidFill>
              <a:prstDash val="sysDash"/>
            </a:ln>
          </c:spPr>
          <c:marker>
            <c:symbol val="none"/>
          </c:marker>
          <c:cat>
            <c:numRef>
              <c:f>Model!$B$5:$B$14</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Model!$F$5:$F$14</c:f>
              <c:numCache>
                <c:formatCode>General</c:formatCode>
                <c:ptCount val="10"/>
                <c:pt idx="4">
                  <c:v>1.7010130834873061E-2</c:v>
                </c:pt>
                <c:pt idx="5">
                  <c:v>4.6146932502567239E-2</c:v>
                </c:pt>
                <c:pt idx="6">
                  <c:v>1.1658211499680306E-2</c:v>
                </c:pt>
                <c:pt idx="7">
                  <c:v>-5.1551902072477958E-3</c:v>
                </c:pt>
                <c:pt idx="8">
                  <c:v>4.8010427912671075E-3</c:v>
                </c:pt>
                <c:pt idx="9">
                  <c:v>1.6765777174769427E-2</c:v>
                </c:pt>
              </c:numCache>
            </c:numRef>
          </c:val>
          <c:smooth val="0"/>
        </c:ser>
        <c:dLbls>
          <c:showLegendKey val="0"/>
          <c:showVal val="0"/>
          <c:showCatName val="0"/>
          <c:showSerName val="0"/>
          <c:showPercent val="0"/>
          <c:showBubbleSize val="0"/>
        </c:dLbls>
        <c:marker val="1"/>
        <c:smooth val="0"/>
        <c:axId val="7942144"/>
        <c:axId val="7943680"/>
      </c:lineChart>
      <c:catAx>
        <c:axId val="7942144"/>
        <c:scaling>
          <c:orientation val="minMax"/>
        </c:scaling>
        <c:delete val="0"/>
        <c:axPos val="b"/>
        <c:numFmt formatCode="0" sourceLinked="0"/>
        <c:majorTickMark val="out"/>
        <c:minorTickMark val="none"/>
        <c:tickLblPos val="low"/>
        <c:spPr>
          <a:ln>
            <a:solidFill>
              <a:schemeClr val="bg1">
                <a:lumMod val="75000"/>
              </a:schemeClr>
            </a:solidFill>
          </a:ln>
        </c:spPr>
        <c:txPr>
          <a:bodyPr rot="-5400000" vert="horz"/>
          <a:lstStyle/>
          <a:p>
            <a:pPr>
              <a:defRPr sz="1000" b="0" i="0" u="none" strike="noStrike" baseline="0">
                <a:solidFill>
                  <a:srgbClr val="808080"/>
                </a:solidFill>
                <a:latin typeface="Calibri"/>
                <a:ea typeface="Calibri"/>
                <a:cs typeface="Calibri"/>
              </a:defRPr>
            </a:pPr>
            <a:endParaRPr lang="es-CL"/>
          </a:p>
        </c:txPr>
        <c:crossAx val="7943680"/>
        <c:crosses val="autoZero"/>
        <c:auto val="1"/>
        <c:lblAlgn val="ctr"/>
        <c:lblOffset val="100"/>
        <c:noMultiLvlLbl val="0"/>
      </c:catAx>
      <c:valAx>
        <c:axId val="7943680"/>
        <c:scaling>
          <c:orientation val="minMax"/>
        </c:scaling>
        <c:delete val="0"/>
        <c:axPos val="l"/>
        <c:majorGridlines>
          <c:spPr>
            <a:ln>
              <a:solidFill>
                <a:schemeClr val="bg1">
                  <a:lumMod val="75000"/>
                </a:schemeClr>
              </a:solidFill>
              <a:prstDash val="sysDash"/>
            </a:ln>
          </c:spPr>
        </c:majorGridlines>
        <c:numFmt formatCode="0.00%" sourceLinked="0"/>
        <c:majorTickMark val="out"/>
        <c:minorTickMark val="none"/>
        <c:tickLblPos val="nextTo"/>
        <c:spPr>
          <a:ln>
            <a:solidFill>
              <a:schemeClr val="bg1">
                <a:lumMod val="75000"/>
              </a:schemeClr>
            </a:solidFill>
          </a:ln>
        </c:spPr>
        <c:txPr>
          <a:bodyPr rot="0" vert="horz"/>
          <a:lstStyle/>
          <a:p>
            <a:pPr>
              <a:defRPr sz="1000" b="0" i="0" u="none" strike="noStrike" baseline="0">
                <a:solidFill>
                  <a:srgbClr val="808080"/>
                </a:solidFill>
                <a:latin typeface="Calibri"/>
                <a:ea typeface="Calibri"/>
                <a:cs typeface="Calibri"/>
              </a:defRPr>
            </a:pPr>
            <a:endParaRPr lang="es-CL"/>
          </a:p>
        </c:txPr>
        <c:crossAx val="7942144"/>
        <c:crosses val="autoZero"/>
        <c:crossBetween val="midCat"/>
      </c:valAx>
    </c:plotArea>
    <c:legend>
      <c:legendPos val="t"/>
      <c:legendEntry>
        <c:idx val="1"/>
        <c:delete val="1"/>
      </c:legendEntry>
      <c:legendEntry>
        <c:idx val="3"/>
        <c:delete val="1"/>
      </c:legendEntry>
      <c:layout>
        <c:manualLayout>
          <c:xMode val="edge"/>
          <c:yMode val="edge"/>
          <c:x val="0.12523656888021742"/>
          <c:y val="0.91264931822546569"/>
          <c:w val="0.81576638097228993"/>
          <c:h val="6.7025478522501764E-2"/>
        </c:manualLayout>
      </c:layout>
      <c:overlay val="0"/>
    </c:legend>
    <c:plotVisOnly val="1"/>
    <c:dispBlanksAs val="gap"/>
    <c:showDLblsOverMax val="0"/>
  </c:chart>
  <c:spPr>
    <a:ln>
      <a:noFill/>
    </a:ln>
  </c:spPr>
  <c:txPr>
    <a:bodyPr/>
    <a:lstStyle/>
    <a:p>
      <a:pPr>
        <a:defRPr sz="1000" b="0" i="0" u="none" strike="noStrike" baseline="0">
          <a:solidFill>
            <a:srgbClr val="808080"/>
          </a:solidFill>
          <a:latin typeface="Calibri"/>
          <a:ea typeface="Calibri"/>
          <a:cs typeface="Calibri"/>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1448256467942"/>
          <c:y val="5.7242969628796408E-2"/>
          <c:w val="0.73803382910469528"/>
          <c:h val="0.72107799025121855"/>
        </c:manualLayout>
      </c:layout>
      <c:lineChart>
        <c:grouping val="standard"/>
        <c:varyColors val="0"/>
        <c:ser>
          <c:idx val="1"/>
          <c:order val="0"/>
          <c:tx>
            <c:strRef>
              <c:f>Model!$P$2</c:f>
              <c:strCache>
                <c:ptCount val="1"/>
                <c:pt idx="0">
                  <c:v>Life</c:v>
                </c:pt>
              </c:strCache>
            </c:strRef>
          </c:tx>
          <c:spPr>
            <a:ln>
              <a:solidFill>
                <a:schemeClr val="tx2">
                  <a:lumMod val="40000"/>
                  <a:lumOff val="60000"/>
                </a:schemeClr>
              </a:solidFill>
            </a:ln>
          </c:spPr>
          <c:marker>
            <c:symbol val="none"/>
          </c:marker>
          <c:cat>
            <c:numRef>
              <c:f>Model!$B$5:$B$14</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Model!$P$5:$P$14</c:f>
              <c:numCache>
                <c:formatCode>General</c:formatCode>
                <c:ptCount val="10"/>
                <c:pt idx="0">
                  <c:v>5.5469154401555726E-2</c:v>
                </c:pt>
                <c:pt idx="1">
                  <c:v>5.7739353482202931E-2</c:v>
                </c:pt>
                <c:pt idx="2">
                  <c:v>6.1513685845454358E-2</c:v>
                </c:pt>
                <c:pt idx="3">
                  <c:v>8.5461320915336786E-2</c:v>
                </c:pt>
                <c:pt idx="4">
                  <c:v>9.369928581362312E-2</c:v>
                </c:pt>
                <c:pt idx="5">
                  <c:v>8.2187812769401042E-2</c:v>
                </c:pt>
                <c:pt idx="6">
                  <c:v>9.0000977574534347E-2</c:v>
                </c:pt>
                <c:pt idx="7">
                  <c:v>0.10604137859964897</c:v>
                </c:pt>
              </c:numCache>
            </c:numRef>
          </c:val>
          <c:smooth val="0"/>
        </c:ser>
        <c:ser>
          <c:idx val="2"/>
          <c:order val="1"/>
          <c:tx>
            <c:strRef>
              <c:f>Model!$Q$3</c:f>
              <c:strCache>
                <c:ptCount val="1"/>
              </c:strCache>
            </c:strRef>
          </c:tx>
          <c:spPr>
            <a:ln>
              <a:solidFill>
                <a:schemeClr val="tx2">
                  <a:lumMod val="40000"/>
                  <a:lumOff val="60000"/>
                </a:schemeClr>
              </a:solidFill>
              <a:prstDash val="sysDash"/>
            </a:ln>
          </c:spPr>
          <c:marker>
            <c:symbol val="none"/>
          </c:marker>
          <c:cat>
            <c:numRef>
              <c:f>Model!$B$5:$B$14</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Model!$Q$5:$Q$14</c:f>
              <c:numCache>
                <c:formatCode>General</c:formatCode>
                <c:ptCount val="10"/>
                <c:pt idx="6">
                  <c:v>9.0000977574534347E-2</c:v>
                </c:pt>
                <c:pt idx="7">
                  <c:v>0.10604137859964897</c:v>
                </c:pt>
                <c:pt idx="8">
                  <c:v>0.12458786980379062</c:v>
                </c:pt>
                <c:pt idx="9">
                  <c:v>0.14450612525028825</c:v>
                </c:pt>
              </c:numCache>
            </c:numRef>
          </c:val>
          <c:smooth val="0"/>
        </c:ser>
        <c:ser>
          <c:idx val="0"/>
          <c:order val="2"/>
          <c:tx>
            <c:strRef>
              <c:f>Model!$R$2</c:f>
              <c:strCache>
                <c:ptCount val="1"/>
                <c:pt idx="0">
                  <c:v>Non-life</c:v>
                </c:pt>
              </c:strCache>
            </c:strRef>
          </c:tx>
          <c:spPr>
            <a:ln>
              <a:solidFill>
                <a:srgbClr val="0070C0"/>
              </a:solidFill>
            </a:ln>
          </c:spPr>
          <c:marker>
            <c:symbol val="none"/>
          </c:marker>
          <c:cat>
            <c:numRef>
              <c:f>Model!$B$5:$B$14</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Model!$S$5:$S$14</c:f>
              <c:numCache>
                <c:formatCode>General</c:formatCode>
                <c:ptCount val="10"/>
                <c:pt idx="0">
                  <c:v>4.4998161402533716E-2</c:v>
                </c:pt>
                <c:pt idx="1">
                  <c:v>5.1632628052613559E-2</c:v>
                </c:pt>
                <c:pt idx="2">
                  <c:v>5.4751994507280279E-2</c:v>
                </c:pt>
                <c:pt idx="3">
                  <c:v>6.0769282787486917E-2</c:v>
                </c:pt>
                <c:pt idx="4">
                  <c:v>7.1051599739787807E-2</c:v>
                </c:pt>
                <c:pt idx="5">
                  <c:v>7.7505211230561574E-2</c:v>
                </c:pt>
                <c:pt idx="6">
                  <c:v>7.8292629236233965E-2</c:v>
                </c:pt>
                <c:pt idx="7">
                  <c:v>8.2822276460301422E-2</c:v>
                </c:pt>
              </c:numCache>
            </c:numRef>
          </c:val>
          <c:smooth val="0"/>
        </c:ser>
        <c:ser>
          <c:idx val="3"/>
          <c:order val="3"/>
          <c:tx>
            <c:strRef>
              <c:f>Model!$S$3</c:f>
              <c:strCache>
                <c:ptCount val="1"/>
                <c:pt idx="0">
                  <c:v>share of GWP abroad</c:v>
                </c:pt>
              </c:strCache>
            </c:strRef>
          </c:tx>
          <c:spPr>
            <a:ln>
              <a:solidFill>
                <a:srgbClr val="0070C0"/>
              </a:solidFill>
              <a:prstDash val="sysDash"/>
            </a:ln>
          </c:spPr>
          <c:marker>
            <c:symbol val="none"/>
          </c:marker>
          <c:cat>
            <c:numRef>
              <c:f>Model!$B$5:$B$14</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Model!$T$5:$T$14</c:f>
              <c:numCache>
                <c:formatCode>General</c:formatCode>
                <c:ptCount val="10"/>
                <c:pt idx="6">
                  <c:v>7.8292629236233965E-2</c:v>
                </c:pt>
                <c:pt idx="7">
                  <c:v>8.2822276460301422E-2</c:v>
                </c:pt>
                <c:pt idx="8">
                  <c:v>8.7744504190785222E-2</c:v>
                </c:pt>
                <c:pt idx="9">
                  <c:v>9.1267496609903395E-2</c:v>
                </c:pt>
              </c:numCache>
            </c:numRef>
          </c:val>
          <c:smooth val="0"/>
        </c:ser>
        <c:dLbls>
          <c:showLegendKey val="0"/>
          <c:showVal val="0"/>
          <c:showCatName val="0"/>
          <c:showSerName val="0"/>
          <c:showPercent val="0"/>
          <c:showBubbleSize val="0"/>
        </c:dLbls>
        <c:marker val="1"/>
        <c:smooth val="0"/>
        <c:axId val="36809344"/>
        <c:axId val="36815232"/>
      </c:lineChart>
      <c:catAx>
        <c:axId val="36809344"/>
        <c:scaling>
          <c:orientation val="minMax"/>
        </c:scaling>
        <c:delete val="0"/>
        <c:axPos val="b"/>
        <c:numFmt formatCode="0" sourceLinked="0"/>
        <c:majorTickMark val="out"/>
        <c:minorTickMark val="none"/>
        <c:tickLblPos val="low"/>
        <c:spPr>
          <a:ln>
            <a:solidFill>
              <a:schemeClr val="bg1">
                <a:lumMod val="75000"/>
              </a:schemeClr>
            </a:solidFill>
          </a:ln>
        </c:spPr>
        <c:txPr>
          <a:bodyPr rot="-5400000" vert="horz"/>
          <a:lstStyle/>
          <a:p>
            <a:pPr>
              <a:defRPr sz="1000" b="0" i="0" u="none" strike="noStrike" baseline="0">
                <a:solidFill>
                  <a:srgbClr val="808080"/>
                </a:solidFill>
                <a:latin typeface="Calibri"/>
                <a:ea typeface="Calibri"/>
                <a:cs typeface="Calibri"/>
              </a:defRPr>
            </a:pPr>
            <a:endParaRPr lang="es-CL"/>
          </a:p>
        </c:txPr>
        <c:crossAx val="36815232"/>
        <c:crosses val="autoZero"/>
        <c:auto val="1"/>
        <c:lblAlgn val="ctr"/>
        <c:lblOffset val="100"/>
        <c:noMultiLvlLbl val="0"/>
      </c:catAx>
      <c:valAx>
        <c:axId val="36815232"/>
        <c:scaling>
          <c:orientation val="minMax"/>
        </c:scaling>
        <c:delete val="0"/>
        <c:axPos val="l"/>
        <c:majorGridlines>
          <c:spPr>
            <a:ln>
              <a:solidFill>
                <a:schemeClr val="bg1">
                  <a:lumMod val="75000"/>
                </a:schemeClr>
              </a:solidFill>
              <a:prstDash val="sysDash"/>
            </a:ln>
          </c:spPr>
        </c:majorGridlines>
        <c:numFmt formatCode="0.00%" sourceLinked="0"/>
        <c:majorTickMark val="out"/>
        <c:minorTickMark val="none"/>
        <c:tickLblPos val="nextTo"/>
        <c:spPr>
          <a:ln>
            <a:solidFill>
              <a:schemeClr val="bg1">
                <a:lumMod val="75000"/>
              </a:schemeClr>
            </a:solidFill>
          </a:ln>
        </c:spPr>
        <c:txPr>
          <a:bodyPr rot="0" vert="horz"/>
          <a:lstStyle/>
          <a:p>
            <a:pPr>
              <a:defRPr sz="1000" b="0" i="0" u="none" strike="noStrike" baseline="0">
                <a:solidFill>
                  <a:srgbClr val="808080"/>
                </a:solidFill>
                <a:latin typeface="Calibri"/>
                <a:ea typeface="Calibri"/>
                <a:cs typeface="Calibri"/>
              </a:defRPr>
            </a:pPr>
            <a:endParaRPr lang="es-CL"/>
          </a:p>
        </c:txPr>
        <c:crossAx val="36809344"/>
        <c:crosses val="autoZero"/>
        <c:crossBetween val="midCat"/>
      </c:valAx>
      <c:spPr>
        <a:noFill/>
        <a:ln w="25400">
          <a:noFill/>
        </a:ln>
      </c:spPr>
    </c:plotArea>
    <c:legend>
      <c:legendPos val="t"/>
      <c:legendEntry>
        <c:idx val="1"/>
        <c:delete val="1"/>
      </c:legendEntry>
      <c:legendEntry>
        <c:idx val="3"/>
        <c:delete val="1"/>
      </c:legendEntry>
      <c:layout>
        <c:manualLayout>
          <c:xMode val="edge"/>
          <c:yMode val="edge"/>
          <c:x val="0.12523656888021742"/>
          <c:y val="0.91264931822546569"/>
          <c:w val="0.81576638097228993"/>
          <c:h val="6.7025478522501764E-2"/>
        </c:manualLayout>
      </c:layout>
      <c:overlay val="0"/>
    </c:legend>
    <c:plotVisOnly val="1"/>
    <c:dispBlanksAs val="gap"/>
    <c:showDLblsOverMax val="0"/>
  </c:chart>
  <c:spPr>
    <a:ln>
      <a:noFill/>
    </a:ln>
  </c:spPr>
  <c:txPr>
    <a:bodyPr/>
    <a:lstStyle/>
    <a:p>
      <a:pPr>
        <a:defRPr sz="1000" b="0" i="0" u="none" strike="noStrike" baseline="0">
          <a:solidFill>
            <a:srgbClr val="808080"/>
          </a:solidFill>
          <a:latin typeface="Calibri"/>
          <a:ea typeface="Calibri"/>
          <a:cs typeface="Calibri"/>
        </a:defRPr>
      </a:pPr>
      <a:endParaRPr lang="es-C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61411D6-B681-4F81-945F-75BAD3642815}" type="datetimeFigureOut">
              <a:rPr lang="en-GB" smtClean="0"/>
              <a:t>11/04/2014</a:t>
            </a:fld>
            <a:endParaRPr lang="en-GB"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60F17D00-AF72-41C1-B5F9-34D63BBA5BBE}" type="slidenum">
              <a:rPr lang="en-GB" smtClean="0"/>
              <a:t>‹Nº›</a:t>
            </a:fld>
            <a:endParaRPr lang="en-GB" dirty="0"/>
          </a:p>
        </p:txBody>
      </p:sp>
    </p:spTree>
    <p:extLst>
      <p:ext uri="{BB962C8B-B14F-4D97-AF65-F5344CB8AC3E}">
        <p14:creationId xmlns:p14="http://schemas.microsoft.com/office/powerpoint/2010/main" val="3156892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890665"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96" charset="-128"/>
              </a:defRPr>
            </a:lvl1pPr>
          </a:lstStyle>
          <a:p>
            <a:pPr>
              <a:defRPr/>
            </a:pPr>
            <a:endParaRPr lang="de-DE"/>
          </a:p>
        </p:txBody>
      </p:sp>
      <p:sp>
        <p:nvSpPr>
          <p:cNvPr id="7171" name="Rectangle 3"/>
          <p:cNvSpPr>
            <a:spLocks noGrp="1" noChangeArrowheads="1"/>
          </p:cNvSpPr>
          <p:nvPr>
            <p:ph type="dt" idx="1"/>
          </p:nvPr>
        </p:nvSpPr>
        <p:spPr bwMode="auto">
          <a:xfrm>
            <a:off x="3778423" y="0"/>
            <a:ext cx="2890665"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96" charset="-128"/>
              </a:defRPr>
            </a:lvl1pPr>
          </a:lstStyle>
          <a:p>
            <a:pPr>
              <a:defRPr/>
            </a:pPr>
            <a:endParaRPr lang="de-DE"/>
          </a:p>
        </p:txBody>
      </p:sp>
      <p:sp>
        <p:nvSpPr>
          <p:cNvPr id="16388"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889317" y="4714877"/>
            <a:ext cx="4890457"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174" name="Rectangle 6"/>
          <p:cNvSpPr>
            <a:spLocks noGrp="1" noChangeArrowheads="1"/>
          </p:cNvSpPr>
          <p:nvPr>
            <p:ph type="ftr" sz="quarter" idx="4"/>
          </p:nvPr>
        </p:nvSpPr>
        <p:spPr bwMode="auto">
          <a:xfrm>
            <a:off x="1" y="9429750"/>
            <a:ext cx="2890665"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96" charset="-128"/>
              </a:defRPr>
            </a:lvl1pPr>
          </a:lstStyle>
          <a:p>
            <a:pPr>
              <a:defRPr/>
            </a:pPr>
            <a:endParaRPr lang="de-DE"/>
          </a:p>
        </p:txBody>
      </p:sp>
      <p:sp>
        <p:nvSpPr>
          <p:cNvPr id="7175" name="Rectangle 7"/>
          <p:cNvSpPr>
            <a:spLocks noGrp="1" noChangeArrowheads="1"/>
          </p:cNvSpPr>
          <p:nvPr>
            <p:ph type="sldNum" sz="quarter" idx="5"/>
          </p:nvPr>
        </p:nvSpPr>
        <p:spPr bwMode="auto">
          <a:xfrm>
            <a:off x="3778423" y="9429750"/>
            <a:ext cx="2890665"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96" charset="-128"/>
              </a:defRPr>
            </a:lvl1pPr>
          </a:lstStyle>
          <a:p>
            <a:pPr>
              <a:defRPr/>
            </a:pPr>
            <a:fld id="{3A44A550-1C46-40FD-8F3E-65FD6EFCA54C}" type="slidenum">
              <a:rPr lang="de-DE"/>
              <a:pPr>
                <a:defRPr/>
              </a:pPr>
              <a:t>‹Nº›</a:t>
            </a:fld>
            <a:endParaRPr lang="de-DE"/>
          </a:p>
        </p:txBody>
      </p:sp>
    </p:spTree>
    <p:extLst>
      <p:ext uri="{BB962C8B-B14F-4D97-AF65-F5344CB8AC3E}">
        <p14:creationId xmlns:p14="http://schemas.microsoft.com/office/powerpoint/2010/main" val="1506791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fld id="{E6C08980-D1C3-48E3-8B57-AD05276EF666}" type="slidenum">
              <a:rPr lang="de-DE" sz="1200" smtClean="0"/>
              <a:pPr/>
              <a:t>1</a:t>
            </a:fld>
            <a:endParaRPr lang="de-DE" sz="1200" smtClean="0"/>
          </a:p>
        </p:txBody>
      </p:sp>
      <p:sp>
        <p:nvSpPr>
          <p:cNvPr id="17411" name="Rectangle 2"/>
          <p:cNvSpPr>
            <a:spLocks noGrp="1" noRot="1" noChangeAspect="1" noChangeArrowheads="1" noTextEdit="1"/>
          </p:cNvSpPr>
          <p:nvPr>
            <p:ph type="sldImg"/>
          </p:nvPr>
        </p:nvSpPr>
        <p:spPr>
          <a:xfrm>
            <a:off x="854075" y="744538"/>
            <a:ext cx="4960938" cy="3722687"/>
          </a:xfrm>
          <a:ln/>
        </p:spPr>
      </p:sp>
      <p:sp>
        <p:nvSpPr>
          <p:cNvPr id="174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graph tells many stories and poses the question are current yields sustainable?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During the spike in yields around 2008,  there was an increase in the leverage (debt/income) ratio for high yielding corporates driven by falling revenues.  Recently, this ratio has climbed driven by an increase in debt.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There has been considerable corporate debt issuance in the last year reflecting strong demand from investors who are chasing yield. This has been the driver for the  compression of yields evident in the last 18 months.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The key question whether this is sustainable and whether we will see a sharp reversal of this compression.</a:t>
            </a:r>
            <a:endParaRPr lang="en-GB" dirty="0"/>
          </a:p>
        </p:txBody>
      </p:sp>
      <p:sp>
        <p:nvSpPr>
          <p:cNvPr id="4" name="Slide Number Placeholder 3"/>
          <p:cNvSpPr>
            <a:spLocks noGrp="1"/>
          </p:cNvSpPr>
          <p:nvPr>
            <p:ph type="sldNum" sz="quarter" idx="10"/>
          </p:nvPr>
        </p:nvSpPr>
        <p:spPr/>
        <p:txBody>
          <a:bodyPr/>
          <a:lstStyle/>
          <a:p>
            <a:pPr>
              <a:defRPr/>
            </a:pPr>
            <a:fld id="{3A44A550-1C46-40FD-8F3E-65FD6EFCA54C}" type="slidenum">
              <a:rPr lang="de-DE" smtClean="0"/>
              <a:pPr>
                <a:defRPr/>
              </a:pPr>
              <a:t>8</a:t>
            </a:fld>
            <a:endParaRPr lang="de-DE"/>
          </a:p>
        </p:txBody>
      </p:sp>
    </p:spTree>
    <p:extLst>
      <p:ext uri="{BB962C8B-B14F-4D97-AF65-F5344CB8AC3E}">
        <p14:creationId xmlns:p14="http://schemas.microsoft.com/office/powerpoint/2010/main" val="426086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854075" y="744538"/>
            <a:ext cx="4960938" cy="3722687"/>
          </a:xfrm>
          <a:ln/>
        </p:spPr>
      </p:sp>
      <p:sp>
        <p:nvSpPr>
          <p:cNvPr id="25603" name="Notes Placeholder 2"/>
          <p:cNvSpPr>
            <a:spLocks noGrp="1"/>
          </p:cNvSpPr>
          <p:nvPr>
            <p:ph type="body" idx="1"/>
          </p:nvPr>
        </p:nvSpPr>
        <p:spPr>
          <a:noFill/>
        </p:spPr>
        <p:txBody>
          <a:bodyPr/>
          <a:lstStyle/>
          <a:p>
            <a:pPr lvl="0">
              <a:buFont typeface="Wingdings" pitchFamily="2" charset="2"/>
              <a:buChar char="Ø"/>
              <a:defRPr/>
            </a:pPr>
            <a:r>
              <a:rPr lang="en-GB" sz="1200" dirty="0" smtClean="0"/>
              <a:t>Weak real GDP growth projected for EU in the region of 1.5% per annum over the nex</a:t>
            </a:r>
            <a:r>
              <a:rPr lang="en-GB" dirty="0" smtClean="0"/>
              <a:t>t couple years. Dispersion around this with some countries showing very weak growth.</a:t>
            </a:r>
          </a:p>
          <a:p>
            <a:pPr lvl="0">
              <a:buFont typeface="Wingdings" pitchFamily="2" charset="2"/>
              <a:buChar char="Ø"/>
              <a:defRPr/>
            </a:pPr>
            <a:endParaRPr lang="en-GB" sz="1200" dirty="0"/>
          </a:p>
          <a:p>
            <a:pPr lvl="0">
              <a:buFont typeface="Wingdings" pitchFamily="2" charset="2"/>
              <a:buChar char="Ø"/>
              <a:defRPr/>
            </a:pPr>
            <a:r>
              <a:rPr lang="en-GB" dirty="0" smtClean="0"/>
              <a:t>This is reflected in the outlook for unemployment which is projected to hover just under the 12% level for the EU over the next 2-3 years. Combined with weak economic activity this will hit the performance of the life sector in particular</a:t>
            </a:r>
            <a:endParaRPr lang="en-GB" sz="1200" dirty="0"/>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fld id="{EED5F887-43E6-4B3D-8AD7-C1D6B60958BB}" type="slidenum">
              <a:rPr lang="de-DE" sz="1200" smtClean="0"/>
              <a:pPr/>
              <a:t>9</a:t>
            </a:fld>
            <a:endParaRPr lang="de-DE"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854075" y="744538"/>
            <a:ext cx="4960938" cy="3722687"/>
          </a:xfrm>
          <a:ln/>
        </p:spPr>
      </p:sp>
      <p:sp>
        <p:nvSpPr>
          <p:cNvPr id="25603" name="Notes Placeholder 2"/>
          <p:cNvSpPr>
            <a:spLocks noGrp="1"/>
          </p:cNvSpPr>
          <p:nvPr>
            <p:ph type="body" idx="1"/>
          </p:nvPr>
        </p:nvSpPr>
        <p:spPr>
          <a:noFill/>
        </p:spPr>
        <p:txBody>
          <a:bodyPr/>
          <a:lstStyle/>
          <a:p>
            <a:pPr lvl="0" algn="just">
              <a:buFont typeface="Wingdings" pitchFamily="2" charset="2"/>
              <a:buChar char="Ø"/>
              <a:defRPr/>
            </a:pPr>
            <a:r>
              <a:rPr lang="en-GB" dirty="0" smtClean="0"/>
              <a:t>Unemployment reflects the weak growth outlook and does not show much decline in the short term</a:t>
            </a:r>
          </a:p>
          <a:p>
            <a:pPr lvl="0" algn="just">
              <a:buFont typeface="Wingdings" pitchFamily="2" charset="2"/>
              <a:buChar char="Ø"/>
              <a:defRPr/>
            </a:pPr>
            <a:endParaRPr lang="en-GB" sz="1200" dirty="0"/>
          </a:p>
          <a:p>
            <a:pPr lvl="0" algn="just">
              <a:buFont typeface="Wingdings" pitchFamily="2" charset="2"/>
              <a:buChar char="Ø"/>
              <a:defRPr/>
            </a:pPr>
            <a:r>
              <a:rPr lang="en-GB" dirty="0" smtClean="0"/>
              <a:t>Experience in the past in the EU was of “jobless growth” and persistently high unemployment. A  worry is that this pattern will be repeated and this presents a significant challenge to policymakers.</a:t>
            </a:r>
          </a:p>
          <a:p>
            <a:pPr lvl="0" algn="just">
              <a:buFont typeface="Wingdings" pitchFamily="2" charset="2"/>
              <a:buChar char="Ø"/>
              <a:defRPr/>
            </a:pPr>
            <a:endParaRPr lang="en-GB" sz="1200" dirty="0"/>
          </a:p>
          <a:p>
            <a:pPr lvl="0" algn="just">
              <a:buFont typeface="Wingdings" pitchFamily="2" charset="2"/>
              <a:buChar char="Ø"/>
              <a:defRPr/>
            </a:pPr>
            <a:r>
              <a:rPr lang="en-GB" dirty="0" smtClean="0"/>
              <a:t>High social welfare spending will have an impact on the ability of governments to complete fiscal corrections and  to comply with the Excessive Deficit Procedure. The countries with the greatest need to make fiscal corrections are, of course, these facing significant unemployment problems.</a:t>
            </a:r>
            <a:endParaRPr lang="en-GB" sz="1200" dirty="0"/>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fld id="{EED5F887-43E6-4B3D-8AD7-C1D6B60958BB}" type="slidenum">
              <a:rPr lang="de-DE" sz="1200" smtClean="0"/>
              <a:pPr/>
              <a:t>10</a:t>
            </a:fld>
            <a:endParaRPr lang="de-DE"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854075" y="744538"/>
            <a:ext cx="4960938" cy="3722687"/>
          </a:xfrm>
          <a:ln/>
        </p:spPr>
      </p:sp>
      <p:sp>
        <p:nvSpPr>
          <p:cNvPr id="25603" name="Notes Placeholder 2"/>
          <p:cNvSpPr>
            <a:spLocks noGrp="1"/>
          </p:cNvSpPr>
          <p:nvPr>
            <p:ph type="body" idx="1"/>
          </p:nvPr>
        </p:nvSpPr>
        <p:spPr>
          <a:noFill/>
        </p:spPr>
        <p:txBody>
          <a:bodyPr/>
          <a:lstStyle/>
          <a:p>
            <a:pPr lvl="0">
              <a:buFont typeface="Wingdings" pitchFamily="2" charset="2"/>
              <a:buChar char="Ø"/>
              <a:defRPr/>
            </a:pPr>
            <a:r>
              <a:rPr lang="en-GB" dirty="0" smtClean="0"/>
              <a:t>There is no clear direction in market rates and they remain low by historical standards</a:t>
            </a:r>
          </a:p>
          <a:p>
            <a:pPr lvl="0">
              <a:buFont typeface="Wingdings" pitchFamily="2" charset="2"/>
              <a:buChar char="Ø"/>
              <a:defRPr/>
            </a:pPr>
            <a:endParaRPr lang="en-GB" sz="1200" dirty="0"/>
          </a:p>
          <a:p>
            <a:pPr lvl="0">
              <a:buFont typeface="Wingdings" pitchFamily="2" charset="2"/>
              <a:buChar char="Ø"/>
              <a:defRPr/>
            </a:pPr>
            <a:r>
              <a:rPr lang="en-GB" dirty="0" smtClean="0"/>
              <a:t>Nevertheless, there is some uncertainty as to their likely direction and the speed of any change. </a:t>
            </a:r>
            <a:r>
              <a:rPr lang="en-GB" dirty="0"/>
              <a:t> </a:t>
            </a:r>
            <a:r>
              <a:rPr lang="en-GB" dirty="0" smtClean="0"/>
              <a:t>Low growth, high unemployment and the risk of deflation in some jurisdictions argue in favour of official rates remaining quite low. By comparison, weak fiscal fundamentals and an overbought corporate bond market suggest the possibility of a rapid reversal in some yields.</a:t>
            </a:r>
            <a:endParaRPr lang="en-GB" sz="1200" dirty="0"/>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fld id="{EED5F887-43E6-4B3D-8AD7-C1D6B60958BB}" type="slidenum">
              <a:rPr lang="de-DE" sz="1200" smtClean="0"/>
              <a:pPr/>
              <a:t>11</a:t>
            </a:fld>
            <a:endParaRPr lang="de-DE"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854075" y="744538"/>
            <a:ext cx="4960938" cy="3722687"/>
          </a:xfrm>
          <a:ln/>
        </p:spPr>
      </p:sp>
      <p:sp>
        <p:nvSpPr>
          <p:cNvPr id="25603" name="Notes Placeholder 2"/>
          <p:cNvSpPr>
            <a:spLocks noGrp="1"/>
          </p:cNvSpPr>
          <p:nvPr>
            <p:ph type="body" idx="1"/>
          </p:nvPr>
        </p:nvSpPr>
        <p:spPr>
          <a:noFill/>
        </p:spPr>
        <p:txBody>
          <a:bodyPr/>
          <a:lstStyle/>
          <a:p>
            <a:pPr lvl="0" algn="just">
              <a:buFont typeface="Wingdings" pitchFamily="2" charset="2"/>
              <a:buChar char="Ø"/>
              <a:defRPr/>
            </a:pPr>
            <a:r>
              <a:rPr lang="en-GB" sz="1200" dirty="0" smtClean="0"/>
              <a:t>The aggregated Government Debt to GDP ratio for the EU as a whole has shown a dramatic increase and is well ahead of where it should be under the EDP.</a:t>
            </a:r>
          </a:p>
          <a:p>
            <a:pPr lvl="0" algn="just">
              <a:buFont typeface="Wingdings" pitchFamily="2" charset="2"/>
              <a:buChar char="Ø"/>
              <a:defRPr/>
            </a:pPr>
            <a:endParaRPr lang="en-GB" dirty="0"/>
          </a:p>
          <a:p>
            <a:pPr lvl="0" algn="just">
              <a:buFont typeface="Wingdings" pitchFamily="2" charset="2"/>
              <a:buChar char="Ø"/>
              <a:defRPr/>
            </a:pPr>
            <a:r>
              <a:rPr lang="en-GB" sz="1200" dirty="0" smtClean="0"/>
              <a:t>The aggregate figures hide some particularly dramatic increases and a small number of jurisdictions have even higher debt-GDP ratios that will require them to run primary surpluses to bring them under control.</a:t>
            </a:r>
          </a:p>
          <a:p>
            <a:pPr lvl="0" algn="just">
              <a:buFont typeface="Wingdings" pitchFamily="2" charset="2"/>
              <a:buChar char="Ø"/>
              <a:defRPr/>
            </a:pPr>
            <a:endParaRPr lang="en-GB" dirty="0"/>
          </a:p>
          <a:p>
            <a:pPr lvl="0" algn="just">
              <a:buFont typeface="Wingdings" pitchFamily="2" charset="2"/>
              <a:buChar char="Ø"/>
              <a:defRPr/>
            </a:pPr>
            <a:r>
              <a:rPr lang="en-GB" sz="1200" dirty="0" smtClean="0"/>
              <a:t>Looking at the underlying fiscal arithmetic in some cases raises the question of whether government bond spreads may adjust rapidly upwards from current levels.</a:t>
            </a:r>
          </a:p>
          <a:p>
            <a:pPr lvl="0" algn="just">
              <a:buFont typeface="Wingdings" pitchFamily="2" charset="2"/>
              <a:buChar char="Ø"/>
              <a:defRPr/>
            </a:pPr>
            <a:endParaRPr lang="en-GB" dirty="0"/>
          </a:p>
          <a:p>
            <a:pPr lvl="0" algn="just">
              <a:buFont typeface="Wingdings" pitchFamily="2" charset="2"/>
              <a:buChar char="Ø"/>
              <a:defRPr/>
            </a:pPr>
            <a:r>
              <a:rPr lang="en-GB" dirty="0" smtClean="0"/>
              <a:t>This would have a clear impact on insurers on a mark to market basis.</a:t>
            </a:r>
            <a:endParaRPr lang="en-GB" sz="1200" dirty="0" smtClean="0"/>
          </a:p>
          <a:p>
            <a:pPr lvl="0">
              <a:buFont typeface="Wingdings" pitchFamily="2" charset="2"/>
              <a:buChar char="Ø"/>
              <a:defRPr/>
            </a:pPr>
            <a:endParaRPr lang="en-GB" dirty="0"/>
          </a:p>
          <a:p>
            <a:pPr lvl="0">
              <a:buFont typeface="Wingdings" pitchFamily="2" charset="2"/>
              <a:buChar char="Ø"/>
              <a:defRPr/>
            </a:pPr>
            <a:endParaRPr lang="en-GB" sz="1200" dirty="0"/>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fld id="{EED5F887-43E6-4B3D-8AD7-C1D6B60958BB}" type="slidenum">
              <a:rPr lang="de-DE" sz="1200" smtClean="0"/>
              <a:pPr/>
              <a:t>13</a:t>
            </a:fld>
            <a:endParaRPr lang="de-DE"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en-GB" u="none" baseline="0" dirty="0" smtClean="0"/>
          </a:p>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en-GB" u="none" baseline="0" dirty="0" smtClean="0"/>
          </a:p>
          <a:p>
            <a:pPr marL="0" marR="0" indent="0" algn="l" defTabSz="914400" rtl="0" eaLnBrk="0" fontAlgn="base" latinLnBrk="0" hangingPunct="0">
              <a:lnSpc>
                <a:spcPct val="100000"/>
              </a:lnSpc>
              <a:spcBef>
                <a:spcPct val="30000"/>
              </a:spcBef>
              <a:spcAft>
                <a:spcPct val="0"/>
              </a:spcAft>
              <a:buClrTx/>
              <a:buSzTx/>
              <a:buFont typeface="+mj-lt"/>
              <a:buNone/>
              <a:tabLst/>
              <a:defRPr/>
            </a:pPr>
            <a:r>
              <a:rPr lang="en-GB" u="none" baseline="0" dirty="0" smtClean="0"/>
              <a:t> </a:t>
            </a:r>
            <a:endParaRPr lang="de-DE" u="none" baseline="0" dirty="0" smtClean="0"/>
          </a:p>
        </p:txBody>
      </p:sp>
      <p:sp>
        <p:nvSpPr>
          <p:cNvPr id="4" name="Slide Number Placeholder 3"/>
          <p:cNvSpPr>
            <a:spLocks noGrp="1"/>
          </p:cNvSpPr>
          <p:nvPr>
            <p:ph type="sldNum" sz="quarter" idx="10"/>
          </p:nvPr>
        </p:nvSpPr>
        <p:spPr/>
        <p:txBody>
          <a:bodyPr/>
          <a:lstStyle/>
          <a:p>
            <a:fld id="{BBFC8EE5-00C7-43B1-AC42-A576D393810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81861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fld id="{1281708C-FC2A-43B7-946A-A63A7BEEB0F9}" type="slidenum">
              <a:rPr lang="de-DE" sz="1200"/>
              <a:pPr/>
              <a:t>17</a:t>
            </a:fld>
            <a:endParaRPr lang="de-DE"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pic>
        <p:nvPicPr>
          <p:cNvPr id="6" name="Picture 9" descr="eiopa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4763"/>
            <a:ext cx="26352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04800" y="3124200"/>
            <a:ext cx="6400800" cy="1143000"/>
          </a:xfr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p:txBody>
          <a:bodyPr/>
          <a:lstStyle>
            <a:lvl1pPr>
              <a:defRPr>
                <a:solidFill>
                  <a:schemeClr val="bg1"/>
                </a:solidFill>
              </a:defRPr>
            </a:lvl1pPr>
          </a:lstStyle>
          <a:p>
            <a:pPr>
              <a:defRPr/>
            </a:pPr>
            <a:fld id="{ECEC53DB-33CD-4CA8-B6E0-40478F5AA055}" type="datetime4">
              <a:rPr lang="en-GB"/>
              <a:pPr>
                <a:defRPr/>
              </a:pPr>
              <a:t>11 April 2014</a:t>
            </a:fld>
            <a:endParaRPr lang="en-GB" dirty="0">
              <a:solidFill>
                <a:schemeClr val="tx1"/>
              </a:solidFill>
            </a:endParaRPr>
          </a:p>
        </p:txBody>
      </p:sp>
      <p:sp>
        <p:nvSpPr>
          <p:cNvPr id="8" name="Rectangle 6"/>
          <p:cNvSpPr>
            <a:spLocks noGrp="1" noChangeArrowheads="1"/>
          </p:cNvSpPr>
          <p:nvPr>
            <p:ph type="sldNum" sz="quarter" idx="11"/>
          </p:nvPr>
        </p:nvSpPr>
        <p:spPr/>
        <p:txBody>
          <a:bodyPr/>
          <a:lstStyle>
            <a:lvl1pPr>
              <a:defRPr>
                <a:solidFill>
                  <a:schemeClr val="bg1"/>
                </a:solidFill>
              </a:defRPr>
            </a:lvl1pPr>
          </a:lstStyle>
          <a:p>
            <a:pPr>
              <a:defRPr/>
            </a:pPr>
            <a:fld id="{55D763B4-6221-4282-8A4A-18B38481E04D}" type="slidenum">
              <a:rPr lang="en-GB"/>
              <a:pPr>
                <a:defRPr/>
              </a:pPr>
              <a:t>‹Nº›</a:t>
            </a:fld>
            <a:endParaRPr lang="en-GB" dirty="0">
              <a:solidFill>
                <a:schemeClr val="tx1"/>
              </a:solidFill>
            </a:endParaRPr>
          </a:p>
        </p:txBody>
      </p:sp>
    </p:spTree>
    <p:extLst>
      <p:ext uri="{BB962C8B-B14F-4D97-AF65-F5344CB8AC3E}">
        <p14:creationId xmlns:p14="http://schemas.microsoft.com/office/powerpoint/2010/main" val="274036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3B1E9545-9403-4AE9-8807-9B10684AF529}" type="datetime4">
              <a:rPr lang="en-GB"/>
              <a:pPr>
                <a:defRPr/>
              </a:pPr>
              <a:t>11 April 2014</a:t>
            </a:fld>
            <a:endParaRPr lang="en-GB" dirty="0"/>
          </a:p>
        </p:txBody>
      </p:sp>
      <p:sp>
        <p:nvSpPr>
          <p:cNvPr id="5" name="Rectangle 4"/>
          <p:cNvSpPr>
            <a:spLocks noGrp="1" noChangeArrowheads="1"/>
          </p:cNvSpPr>
          <p:nvPr>
            <p:ph type="sldNum" sz="quarter" idx="11"/>
          </p:nvPr>
        </p:nvSpPr>
        <p:spPr>
          <a:ln/>
        </p:spPr>
        <p:txBody>
          <a:bodyPr/>
          <a:lstStyle>
            <a:lvl1pPr>
              <a:defRPr/>
            </a:lvl1pPr>
          </a:lstStyle>
          <a:p>
            <a:pPr>
              <a:defRPr/>
            </a:pPr>
            <a:fld id="{ADB8037F-7976-4012-97B1-CAEFA13BCE16}"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208491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19063"/>
            <a:ext cx="20383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9063"/>
            <a:ext cx="59626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8AE278FE-FCF5-456D-AC40-8502B35FD8C9}" type="datetime4">
              <a:rPr lang="en-GB"/>
              <a:pPr>
                <a:defRPr/>
              </a:pPr>
              <a:t>11 April 2014</a:t>
            </a:fld>
            <a:endParaRPr lang="en-GB" dirty="0"/>
          </a:p>
        </p:txBody>
      </p:sp>
      <p:sp>
        <p:nvSpPr>
          <p:cNvPr id="5" name="Rectangle 4"/>
          <p:cNvSpPr>
            <a:spLocks noGrp="1" noChangeArrowheads="1"/>
          </p:cNvSpPr>
          <p:nvPr>
            <p:ph type="sldNum" sz="quarter" idx="11"/>
          </p:nvPr>
        </p:nvSpPr>
        <p:spPr>
          <a:ln/>
        </p:spPr>
        <p:txBody>
          <a:bodyPr/>
          <a:lstStyle>
            <a:lvl1pPr>
              <a:defRPr/>
            </a:lvl1pPr>
          </a:lstStyle>
          <a:p>
            <a:pPr>
              <a:defRPr/>
            </a:pPr>
            <a:fld id="{60349A5F-66B7-4BC2-B015-C9E544759673}"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127673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19063"/>
            <a:ext cx="6248400" cy="10668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533400" y="1676400"/>
            <a:ext cx="8153400" cy="4419600"/>
          </a:xfrm>
        </p:spPr>
        <p:txBody>
          <a:bodyPr/>
          <a:lstStyle/>
          <a:p>
            <a:pPr lvl="0"/>
            <a:endParaRPr lang="en-GB" noProof="0" dirty="0"/>
          </a:p>
        </p:txBody>
      </p:sp>
      <p:sp>
        <p:nvSpPr>
          <p:cNvPr id="4" name="Rectangle 3"/>
          <p:cNvSpPr>
            <a:spLocks noGrp="1" noChangeArrowheads="1"/>
          </p:cNvSpPr>
          <p:nvPr>
            <p:ph type="dt" sz="half" idx="10"/>
          </p:nvPr>
        </p:nvSpPr>
        <p:spPr>
          <a:ln/>
        </p:spPr>
        <p:txBody>
          <a:bodyPr/>
          <a:lstStyle>
            <a:lvl1pPr>
              <a:defRPr/>
            </a:lvl1pPr>
          </a:lstStyle>
          <a:p>
            <a:pPr>
              <a:defRPr/>
            </a:pPr>
            <a:fld id="{8D40C76F-5C5B-4B14-A673-9F1C335792DE}" type="datetime4">
              <a:rPr lang="en-GB"/>
              <a:pPr>
                <a:defRPr/>
              </a:pPr>
              <a:t>11 April 2014</a:t>
            </a:fld>
            <a:endParaRPr lang="en-GB" dirty="0"/>
          </a:p>
        </p:txBody>
      </p:sp>
      <p:sp>
        <p:nvSpPr>
          <p:cNvPr id="5" name="Rectangle 4"/>
          <p:cNvSpPr>
            <a:spLocks noGrp="1" noChangeArrowheads="1"/>
          </p:cNvSpPr>
          <p:nvPr>
            <p:ph type="sldNum" sz="quarter" idx="11"/>
          </p:nvPr>
        </p:nvSpPr>
        <p:spPr>
          <a:ln/>
        </p:spPr>
        <p:txBody>
          <a:bodyPr/>
          <a:lstStyle>
            <a:lvl1pPr>
              <a:defRPr/>
            </a:lvl1pPr>
          </a:lstStyle>
          <a:p>
            <a:pPr>
              <a:defRPr/>
            </a:pPr>
            <a:fld id="{7C606BEB-FCBA-401B-91FC-E692B6746E84}"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272823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119063"/>
            <a:ext cx="6248400" cy="1066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3400" y="1676400"/>
            <a:ext cx="8153400" cy="4419600"/>
          </a:xfrm>
        </p:spPr>
        <p:txBody>
          <a:bodyPr/>
          <a:lstStyle/>
          <a:p>
            <a:pPr lvl="0"/>
            <a:endParaRPr lang="en-GB" noProof="0" dirty="0"/>
          </a:p>
        </p:txBody>
      </p:sp>
      <p:sp>
        <p:nvSpPr>
          <p:cNvPr id="4" name="Rectangle 3"/>
          <p:cNvSpPr>
            <a:spLocks noGrp="1" noChangeArrowheads="1"/>
          </p:cNvSpPr>
          <p:nvPr>
            <p:ph type="dt" sz="half" idx="10"/>
          </p:nvPr>
        </p:nvSpPr>
        <p:spPr>
          <a:ln/>
        </p:spPr>
        <p:txBody>
          <a:bodyPr/>
          <a:lstStyle>
            <a:lvl1pPr>
              <a:defRPr/>
            </a:lvl1pPr>
          </a:lstStyle>
          <a:p>
            <a:pPr>
              <a:defRPr/>
            </a:pPr>
            <a:fld id="{64C8FAE0-3F15-484C-90ED-054CA18F815F}" type="datetime4">
              <a:rPr lang="en-GB"/>
              <a:pPr>
                <a:defRPr/>
              </a:pPr>
              <a:t>11 April 2014</a:t>
            </a:fld>
            <a:endParaRPr lang="en-GB" dirty="0"/>
          </a:p>
        </p:txBody>
      </p:sp>
      <p:sp>
        <p:nvSpPr>
          <p:cNvPr id="5" name="Rectangle 4"/>
          <p:cNvSpPr>
            <a:spLocks noGrp="1" noChangeArrowheads="1"/>
          </p:cNvSpPr>
          <p:nvPr>
            <p:ph type="sldNum" sz="quarter" idx="11"/>
          </p:nvPr>
        </p:nvSpPr>
        <p:spPr>
          <a:ln/>
        </p:spPr>
        <p:txBody>
          <a:bodyPr/>
          <a:lstStyle>
            <a:lvl1pPr>
              <a:defRPr/>
            </a:lvl1pPr>
          </a:lstStyle>
          <a:p>
            <a:pPr>
              <a:defRPr/>
            </a:pPr>
            <a:fld id="{1184E126-35F4-4B82-8C13-35E3760F682A}"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74396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A602843F-B2DB-41AB-B6FC-D25AD0912006}" type="datetime4">
              <a:rPr lang="en-GB"/>
              <a:pPr>
                <a:defRPr/>
              </a:pPr>
              <a:t>11 April 2014</a:t>
            </a:fld>
            <a:endParaRPr lang="en-GB" dirty="0"/>
          </a:p>
        </p:txBody>
      </p:sp>
      <p:sp>
        <p:nvSpPr>
          <p:cNvPr id="5" name="Rectangle 4"/>
          <p:cNvSpPr>
            <a:spLocks noGrp="1" noChangeArrowheads="1"/>
          </p:cNvSpPr>
          <p:nvPr>
            <p:ph type="sldNum" sz="quarter" idx="11"/>
          </p:nvPr>
        </p:nvSpPr>
        <p:spPr>
          <a:ln/>
        </p:spPr>
        <p:txBody>
          <a:bodyPr/>
          <a:lstStyle>
            <a:lvl1pPr>
              <a:defRPr/>
            </a:lvl1pPr>
          </a:lstStyle>
          <a:p>
            <a:pPr>
              <a:defRPr/>
            </a:pPr>
            <a:fld id="{52C6E665-845C-4966-B5F7-B88ADE84AD69}"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104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610E993F-69D7-47D4-891F-0BE09FABF6CC}" type="datetime4">
              <a:rPr lang="en-GB"/>
              <a:pPr>
                <a:defRPr/>
              </a:pPr>
              <a:t>11 April 2014</a:t>
            </a:fld>
            <a:endParaRPr lang="en-GB" dirty="0"/>
          </a:p>
        </p:txBody>
      </p:sp>
      <p:sp>
        <p:nvSpPr>
          <p:cNvPr id="5" name="Rectangle 4"/>
          <p:cNvSpPr>
            <a:spLocks noGrp="1" noChangeArrowheads="1"/>
          </p:cNvSpPr>
          <p:nvPr>
            <p:ph type="sldNum" sz="quarter" idx="11"/>
          </p:nvPr>
        </p:nvSpPr>
        <p:spPr>
          <a:ln/>
        </p:spPr>
        <p:txBody>
          <a:bodyPr/>
          <a:lstStyle>
            <a:lvl1pPr>
              <a:defRPr/>
            </a:lvl1pPr>
          </a:lstStyle>
          <a:p>
            <a:pPr>
              <a:defRPr/>
            </a:pPr>
            <a:fld id="{CC89697D-DE75-41A5-B49F-91669186DB9A}"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283729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fld id="{6E8A536A-80B4-46D2-82DF-57661C98531A}" type="datetime4">
              <a:rPr lang="en-GB"/>
              <a:pPr>
                <a:defRPr/>
              </a:pPr>
              <a:t>11 April 2014</a:t>
            </a:fld>
            <a:endParaRPr lang="en-GB" dirty="0"/>
          </a:p>
        </p:txBody>
      </p:sp>
      <p:sp>
        <p:nvSpPr>
          <p:cNvPr id="6" name="Rectangle 4"/>
          <p:cNvSpPr>
            <a:spLocks noGrp="1" noChangeArrowheads="1"/>
          </p:cNvSpPr>
          <p:nvPr>
            <p:ph type="sldNum" sz="quarter" idx="11"/>
          </p:nvPr>
        </p:nvSpPr>
        <p:spPr>
          <a:ln/>
        </p:spPr>
        <p:txBody>
          <a:bodyPr/>
          <a:lstStyle>
            <a:lvl1pPr>
              <a:defRPr/>
            </a:lvl1pPr>
          </a:lstStyle>
          <a:p>
            <a:pPr>
              <a:defRPr/>
            </a:pPr>
            <a:fld id="{0124EF78-F0A7-497C-ADBB-8DCA3D0843E5}"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408652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fld id="{1E7D49B6-DD57-4D71-B13D-8CD1E35DD330}" type="datetime4">
              <a:rPr lang="en-GB"/>
              <a:pPr>
                <a:defRPr/>
              </a:pPr>
              <a:t>11 April 2014</a:t>
            </a:fld>
            <a:endParaRPr lang="en-GB" dirty="0"/>
          </a:p>
        </p:txBody>
      </p:sp>
      <p:sp>
        <p:nvSpPr>
          <p:cNvPr id="8" name="Rectangle 4"/>
          <p:cNvSpPr>
            <a:spLocks noGrp="1" noChangeArrowheads="1"/>
          </p:cNvSpPr>
          <p:nvPr>
            <p:ph type="sldNum" sz="quarter" idx="11"/>
          </p:nvPr>
        </p:nvSpPr>
        <p:spPr>
          <a:ln/>
        </p:spPr>
        <p:txBody>
          <a:bodyPr/>
          <a:lstStyle>
            <a:lvl1pPr>
              <a:defRPr/>
            </a:lvl1pPr>
          </a:lstStyle>
          <a:p>
            <a:pPr>
              <a:defRPr/>
            </a:pPr>
            <a:fld id="{C4F49984-DD31-4B32-A020-2B6B43F9CDAE}"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248948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fld id="{5E7F4C60-ECD9-4BAE-B865-A0B686EE5566}" type="datetime4">
              <a:rPr lang="en-GB"/>
              <a:pPr>
                <a:defRPr/>
              </a:pPr>
              <a:t>11 April 2014</a:t>
            </a:fld>
            <a:endParaRPr lang="en-GB" dirty="0"/>
          </a:p>
        </p:txBody>
      </p:sp>
      <p:sp>
        <p:nvSpPr>
          <p:cNvPr id="4" name="Rectangle 4"/>
          <p:cNvSpPr>
            <a:spLocks noGrp="1" noChangeArrowheads="1"/>
          </p:cNvSpPr>
          <p:nvPr>
            <p:ph type="sldNum" sz="quarter" idx="11"/>
          </p:nvPr>
        </p:nvSpPr>
        <p:spPr>
          <a:ln/>
        </p:spPr>
        <p:txBody>
          <a:bodyPr/>
          <a:lstStyle>
            <a:lvl1pPr>
              <a:defRPr/>
            </a:lvl1pPr>
          </a:lstStyle>
          <a:p>
            <a:pPr>
              <a:defRPr/>
            </a:pPr>
            <a:fld id="{65C52C52-AA0F-40B2-A811-3270374180E0}"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406927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1D76306F-BF92-46B6-BF03-0B056F64E062}" type="datetime4">
              <a:rPr lang="en-GB"/>
              <a:pPr>
                <a:defRPr/>
              </a:pPr>
              <a:t>11 April 2014</a:t>
            </a:fld>
            <a:endParaRPr lang="en-GB" dirty="0"/>
          </a:p>
        </p:txBody>
      </p:sp>
      <p:sp>
        <p:nvSpPr>
          <p:cNvPr id="3" name="Rectangle 4"/>
          <p:cNvSpPr>
            <a:spLocks noGrp="1" noChangeArrowheads="1"/>
          </p:cNvSpPr>
          <p:nvPr>
            <p:ph type="sldNum" sz="quarter" idx="11"/>
          </p:nvPr>
        </p:nvSpPr>
        <p:spPr>
          <a:ln/>
        </p:spPr>
        <p:txBody>
          <a:bodyPr/>
          <a:lstStyle>
            <a:lvl1pPr>
              <a:defRPr/>
            </a:lvl1pPr>
          </a:lstStyle>
          <a:p>
            <a:pPr>
              <a:defRPr/>
            </a:pPr>
            <a:fld id="{1A27E830-5C4F-4D94-90CF-7D2528ECD0A7}"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385630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BF8FE3D8-09AF-4615-98B1-F881E22BB0BF}" type="datetime4">
              <a:rPr lang="en-GB"/>
              <a:pPr>
                <a:defRPr/>
              </a:pPr>
              <a:t>11 April 2014</a:t>
            </a:fld>
            <a:endParaRPr lang="en-GB" dirty="0"/>
          </a:p>
        </p:txBody>
      </p:sp>
      <p:sp>
        <p:nvSpPr>
          <p:cNvPr id="6" name="Rectangle 4"/>
          <p:cNvSpPr>
            <a:spLocks noGrp="1" noChangeArrowheads="1"/>
          </p:cNvSpPr>
          <p:nvPr>
            <p:ph type="sldNum" sz="quarter" idx="11"/>
          </p:nvPr>
        </p:nvSpPr>
        <p:spPr>
          <a:ln/>
        </p:spPr>
        <p:txBody>
          <a:bodyPr/>
          <a:lstStyle>
            <a:lvl1pPr>
              <a:defRPr/>
            </a:lvl1pPr>
          </a:lstStyle>
          <a:p>
            <a:pPr>
              <a:defRPr/>
            </a:pPr>
            <a:fld id="{21B05A57-4E26-485C-8973-0884BA7942A2}"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352288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1D46CFED-AA5C-46D9-8432-828DFF840AFF}" type="datetime4">
              <a:rPr lang="en-GB"/>
              <a:pPr>
                <a:defRPr/>
              </a:pPr>
              <a:t>11 April 2014</a:t>
            </a:fld>
            <a:endParaRPr lang="en-GB" dirty="0"/>
          </a:p>
        </p:txBody>
      </p:sp>
      <p:sp>
        <p:nvSpPr>
          <p:cNvPr id="6" name="Rectangle 4"/>
          <p:cNvSpPr>
            <a:spLocks noGrp="1" noChangeArrowheads="1"/>
          </p:cNvSpPr>
          <p:nvPr>
            <p:ph type="sldNum" sz="quarter" idx="11"/>
          </p:nvPr>
        </p:nvSpPr>
        <p:spPr>
          <a:ln/>
        </p:spPr>
        <p:txBody>
          <a:bodyPr/>
          <a:lstStyle>
            <a:lvl1pPr>
              <a:defRPr/>
            </a:lvl1pPr>
          </a:lstStyle>
          <a:p>
            <a:pPr>
              <a:defRPr/>
            </a:pPr>
            <a:fld id="{9F65A5D7-C858-42EC-9256-002318F92097}" type="slidenum">
              <a:rPr lang="en-GB"/>
              <a:pPr>
                <a:defRPr/>
              </a:pPr>
              <a:t>‹Nº›</a:t>
            </a:fld>
            <a:endParaRPr lang="en-GB" sz="1400" dirty="0">
              <a:latin typeface="Arial" charset="0"/>
            </a:endParaRPr>
          </a:p>
        </p:txBody>
      </p:sp>
    </p:spTree>
    <p:extLst>
      <p:ext uri="{BB962C8B-B14F-4D97-AF65-F5344CB8AC3E}">
        <p14:creationId xmlns:p14="http://schemas.microsoft.com/office/powerpoint/2010/main" val="138501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676400"/>
            <a:ext cx="8153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Mastertextformat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3075" name="Rectangle 3"/>
          <p:cNvSpPr>
            <a:spLocks noGrp="1" noChangeArrowheads="1"/>
          </p:cNvSpPr>
          <p:nvPr>
            <p:ph type="dt" sz="half" idx="2"/>
          </p:nvPr>
        </p:nvSpPr>
        <p:spPr bwMode="auto">
          <a:xfrm>
            <a:off x="3048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atin typeface="+mn-lt"/>
                <a:ea typeface="ＭＳ Ｐゴシック" pitchFamily="96" charset="-128"/>
              </a:defRPr>
            </a:lvl1pPr>
          </a:lstStyle>
          <a:p>
            <a:pPr>
              <a:defRPr/>
            </a:pPr>
            <a:fld id="{AC5F6433-BAA2-4F98-880C-587C7DD88DED}" type="datetime4">
              <a:rPr lang="en-GB"/>
              <a:pPr>
                <a:defRPr/>
              </a:pPr>
              <a:t>11 April 2014</a:t>
            </a:fld>
            <a:endParaRPr lang="en-GB" dirty="0"/>
          </a:p>
        </p:txBody>
      </p:sp>
      <p:sp>
        <p:nvSpPr>
          <p:cNvPr id="3076" name="Rectangle 4"/>
          <p:cNvSpPr>
            <a:spLocks noGrp="1" noChangeArrowheads="1"/>
          </p:cNvSpPr>
          <p:nvPr>
            <p:ph type="sldNum" sz="quarter" idx="4"/>
          </p:nvPr>
        </p:nvSpPr>
        <p:spPr bwMode="auto">
          <a:xfrm>
            <a:off x="69342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sz="1000">
                <a:latin typeface="+mn-lt"/>
                <a:ea typeface="ＭＳ Ｐゴシック" pitchFamily="96" charset="-128"/>
              </a:defRPr>
            </a:lvl1pPr>
          </a:lstStyle>
          <a:p>
            <a:pPr>
              <a:defRPr/>
            </a:pPr>
            <a:fld id="{878589BE-8672-4765-8DA2-ADBCBF5B031B}" type="slidenum">
              <a:rPr lang="en-GB"/>
              <a:pPr>
                <a:defRPr/>
              </a:pPr>
              <a:t>‹Nº›</a:t>
            </a:fld>
            <a:endParaRPr lang="en-GB" sz="1400" dirty="0">
              <a:latin typeface="Arial" charset="0"/>
            </a:endParaRPr>
          </a:p>
        </p:txBody>
      </p:sp>
      <p:pic>
        <p:nvPicPr>
          <p:cNvPr id="1029" name="Picture 5" descr="eiopa_PLATFORM_segment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eiopa_weis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54813" y="652463"/>
            <a:ext cx="21605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7"/>
          <p:cNvSpPr>
            <a:spLocks noChangeShapeType="1"/>
          </p:cNvSpPr>
          <p:nvPr/>
        </p:nvSpPr>
        <p:spPr bwMode="auto">
          <a:xfrm>
            <a:off x="304800" y="63246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2" name="Rectangle 8"/>
          <p:cNvSpPr>
            <a:spLocks noGrp="1" noChangeArrowheads="1"/>
          </p:cNvSpPr>
          <p:nvPr>
            <p:ph type="title"/>
          </p:nvPr>
        </p:nvSpPr>
        <p:spPr bwMode="auto">
          <a:xfrm>
            <a:off x="533400" y="119063"/>
            <a:ext cx="6248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Mastertitelformat bearbeiten</a:t>
            </a:r>
          </a:p>
        </p:txBody>
      </p:sp>
    </p:spTree>
  </p:cSld>
  <p:clrMap bg1="lt1" tx1="dk1" bg2="lt2" tx2="dk2" accent1="accent1" accent2="accent2" accent3="accent3" accent4="accent4" accent5="accent5" accent6="accent6" hlink="hlink" folHlink="folHlink"/>
  <p:sldLayoutIdLst>
    <p:sldLayoutId id="2147483812"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hf hdr="0" ft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2pPr>
      <a:lvl3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3pPr>
      <a:lvl4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4pPr>
      <a:lvl5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o"/>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562100" indent="-228600" algn="l"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2000">
          <a:solidFill>
            <a:schemeClr val="tx1"/>
          </a:solidFill>
          <a:latin typeface="+mn-lt"/>
          <a:ea typeface="+mn-ea"/>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cid:image001.png@01CF4918.2C3D2080"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886200"/>
            <a:ext cx="8054975" cy="2514599"/>
          </a:xfrm>
        </p:spPr>
        <p:txBody>
          <a:bodyPr/>
          <a:lstStyle/>
          <a:p>
            <a:pPr lvl="0" eaLnBrk="1" hangingPunct="1">
              <a:lnSpc>
                <a:spcPct val="80000"/>
              </a:lnSpc>
              <a:spcBef>
                <a:spcPts val="0"/>
              </a:spcBef>
              <a:spcAft>
                <a:spcPts val="0"/>
              </a:spcAft>
            </a:pPr>
            <a:r>
              <a:rPr lang="de-DE" b="1" dirty="0" smtClean="0">
                <a:effectLst>
                  <a:outerShdw blurRad="38100" dist="38100" dir="2700000" algn="tl">
                    <a:srgbClr val="000000">
                      <a:alpha val="43137"/>
                    </a:srgbClr>
                  </a:outerShdw>
                </a:effectLst>
              </a:rPr>
              <a:t>Vigilancia macroprudencial;   </a:t>
            </a:r>
            <a:br>
              <a:rPr lang="de-DE" b="1" dirty="0" smtClean="0">
                <a:effectLst>
                  <a:outerShdw blurRad="38100" dist="38100" dir="2700000" algn="tl">
                    <a:srgbClr val="000000">
                      <a:alpha val="43137"/>
                    </a:srgbClr>
                  </a:outerShdw>
                </a:effectLst>
              </a:rPr>
            </a:br>
            <a:r>
              <a:rPr lang="de-DE" b="1" dirty="0" smtClean="0">
                <a:effectLst>
                  <a:outerShdw blurRad="38100" dist="38100" dir="2700000" algn="tl">
                    <a:srgbClr val="000000">
                      <a:alpha val="43137"/>
                    </a:srgbClr>
                  </a:outerShdw>
                </a:effectLst>
              </a:rPr>
              <a:t>El caso europeo y su extrapolación.                         </a:t>
            </a:r>
            <a:r>
              <a:rPr lang="de-DE" dirty="0" smtClean="0"/>
              <a:t/>
            </a:r>
            <a:br>
              <a:rPr lang="de-DE" dirty="0" smtClean="0"/>
            </a:br>
            <a:r>
              <a:rPr lang="de-DE" dirty="0" smtClean="0"/>
              <a:t/>
            </a:r>
            <a:br>
              <a:rPr lang="de-DE" dirty="0" smtClean="0"/>
            </a:br>
            <a:r>
              <a:rPr lang="de-DE" dirty="0" smtClean="0"/>
              <a:t/>
            </a:r>
            <a:br>
              <a:rPr lang="de-DE" dirty="0" smtClean="0"/>
            </a:br>
            <a:r>
              <a:rPr lang="de-DE" sz="1800" b="1" dirty="0" smtClean="0">
                <a:solidFill>
                  <a:srgbClr val="FFFFFF"/>
                </a:solidFill>
                <a:latin typeface="Verdana"/>
                <a:cs typeface="+mn-cs"/>
              </a:rPr>
              <a:t>Carlos Montalvo Rebuelta</a:t>
            </a:r>
            <a:br>
              <a:rPr lang="de-DE" sz="1800" b="1" dirty="0" smtClean="0">
                <a:solidFill>
                  <a:srgbClr val="FFFFFF"/>
                </a:solidFill>
                <a:latin typeface="Verdana"/>
                <a:cs typeface="+mn-cs"/>
              </a:rPr>
            </a:br>
            <a:r>
              <a:rPr lang="de-DE" sz="1800" b="1" dirty="0" smtClean="0">
                <a:solidFill>
                  <a:srgbClr val="FFFFFF"/>
                </a:solidFill>
                <a:latin typeface="Verdana"/>
                <a:cs typeface="+mn-cs"/>
              </a:rPr>
              <a:t>Executuive Director, EIOPA</a:t>
            </a:r>
            <a:br>
              <a:rPr lang="de-DE" sz="1800" b="1" dirty="0" smtClean="0">
                <a:solidFill>
                  <a:srgbClr val="FFFFFF"/>
                </a:solidFill>
                <a:latin typeface="Verdana"/>
                <a:cs typeface="+mn-cs"/>
              </a:rPr>
            </a:br>
            <a:r>
              <a:rPr lang="de-DE" sz="1800" b="1" dirty="0" smtClean="0">
                <a:solidFill>
                  <a:srgbClr val="FFFFFF"/>
                </a:solidFill>
                <a:latin typeface="Verdana"/>
                <a:cs typeface="+mn-cs"/>
              </a:rPr>
              <a:t/>
            </a:r>
            <a:br>
              <a:rPr lang="de-DE" sz="1800" b="1" dirty="0" smtClean="0">
                <a:solidFill>
                  <a:srgbClr val="FFFFFF"/>
                </a:solidFill>
                <a:latin typeface="Verdana"/>
                <a:cs typeface="+mn-cs"/>
              </a:rPr>
            </a:br>
            <a:r>
              <a:rPr lang="de-DE" sz="1800" b="1" dirty="0" smtClean="0">
                <a:solidFill>
                  <a:srgbClr val="FFFFFF"/>
                </a:solidFill>
                <a:latin typeface="Verdana"/>
                <a:cs typeface="+mn-cs"/>
              </a:rPr>
              <a:t>XV Conferencia ASSAL</a:t>
            </a:r>
            <a:r>
              <a:rPr lang="de-DE" sz="1800" b="1" dirty="0">
                <a:solidFill>
                  <a:srgbClr val="FFFFFF"/>
                </a:solidFill>
                <a:latin typeface="Verdana"/>
                <a:cs typeface="+mn-cs"/>
              </a:rPr>
              <a:t/>
            </a:r>
            <a:br>
              <a:rPr lang="de-DE" sz="1800" b="1" dirty="0">
                <a:solidFill>
                  <a:srgbClr val="FFFFFF"/>
                </a:solidFill>
                <a:latin typeface="Verdana"/>
                <a:cs typeface="+mn-cs"/>
              </a:rPr>
            </a:br>
            <a:r>
              <a:rPr lang="de-DE" sz="1800" b="1" dirty="0" smtClean="0">
                <a:solidFill>
                  <a:srgbClr val="FFFFFF"/>
                </a:solidFill>
                <a:latin typeface="Verdana"/>
                <a:cs typeface="+mn-cs"/>
              </a:rPr>
              <a:t>Asunción, 23-IV-2014</a:t>
            </a:r>
            <a:r>
              <a:rPr lang="de-DE" sz="1800" dirty="0" smtClean="0">
                <a:solidFill>
                  <a:srgbClr val="FFFFFF"/>
                </a:solidFill>
                <a:latin typeface="Verdana"/>
                <a:cs typeface="+mn-cs"/>
              </a:rPr>
              <a:t/>
            </a:r>
            <a:br>
              <a:rPr lang="de-DE" sz="1800" dirty="0" smtClean="0">
                <a:solidFill>
                  <a:srgbClr val="FFFFFF"/>
                </a:solidFill>
                <a:latin typeface="Verdana"/>
                <a:cs typeface="+mn-cs"/>
              </a:rPr>
            </a:br>
            <a:r>
              <a:rPr lang="de-DE" sz="1800" dirty="0">
                <a:solidFill>
                  <a:srgbClr val="FFFFFF"/>
                </a:solidFill>
                <a:latin typeface="Verdana"/>
                <a:cs typeface="+mn-cs"/>
              </a:rPr>
              <a:t/>
            </a:r>
            <a:br>
              <a:rPr lang="de-DE" sz="1800" dirty="0">
                <a:solidFill>
                  <a:srgbClr val="FFFFFF"/>
                </a:solidFill>
                <a:latin typeface="Verdana"/>
                <a:cs typeface="+mn-cs"/>
              </a:rPr>
            </a:br>
            <a:endParaRPr lang="de-DE"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152400"/>
            <a:ext cx="8382000" cy="914400"/>
          </a:xfrm>
        </p:spPr>
        <p:txBody>
          <a:bodyPr/>
          <a:lstStyle/>
          <a:p>
            <a:r>
              <a:rPr lang="en-GB" dirty="0" err="1" smtClean="0"/>
              <a:t>Desempleo</a:t>
            </a:r>
            <a:r>
              <a:rPr lang="en-GB" dirty="0" smtClean="0"/>
              <a:t> y </a:t>
            </a:r>
            <a:r>
              <a:rPr lang="en-GB" dirty="0" err="1" smtClean="0"/>
              <a:t>endeudamiento</a:t>
            </a:r>
            <a:endParaRPr lang="en-GB" dirty="0" smtClean="0"/>
          </a:p>
        </p:txBody>
      </p:sp>
      <p:sp>
        <p:nvSpPr>
          <p:cNvPr id="3" name="Content Placeholder 2"/>
          <p:cNvSpPr>
            <a:spLocks noGrp="1"/>
          </p:cNvSpPr>
          <p:nvPr>
            <p:ph idx="1"/>
          </p:nvPr>
        </p:nvSpPr>
        <p:spPr>
          <a:xfrm>
            <a:off x="457200" y="1524000"/>
            <a:ext cx="8382000" cy="4724400"/>
          </a:xfrm>
        </p:spPr>
        <p:txBody>
          <a:bodyPr/>
          <a:lstStyle/>
          <a:p>
            <a:pPr marL="2209800" lvl="5" indent="0">
              <a:buNone/>
            </a:pPr>
            <a:r>
              <a:rPr lang="en-GB" sz="1400" dirty="0"/>
              <a:t/>
            </a:r>
            <a:br>
              <a:rPr lang="en-GB" sz="1400" dirty="0"/>
            </a:br>
            <a:r>
              <a:rPr lang="en-GB" sz="1800" dirty="0" smtClean="0"/>
              <a:t> </a:t>
            </a:r>
            <a:br>
              <a:rPr lang="en-GB" sz="1800" dirty="0" smtClean="0"/>
            </a:br>
            <a:r>
              <a:rPr lang="en-GB" sz="1800" dirty="0" smtClean="0"/>
              <a:t> </a:t>
            </a:r>
            <a:br>
              <a:rPr lang="en-GB" sz="1800" dirty="0" smtClean="0"/>
            </a:br>
            <a:r>
              <a:rPr lang="en-GB" sz="1800" dirty="0" smtClean="0"/>
              <a:t>   </a:t>
            </a:r>
            <a:br>
              <a:rPr lang="en-GB" sz="1800" dirty="0" smtClean="0"/>
            </a:br>
            <a:r>
              <a:rPr lang="en-GB" sz="1800" dirty="0" smtClean="0"/>
              <a:t>  </a:t>
            </a:r>
            <a:br>
              <a:rPr lang="en-GB" sz="1800" dirty="0" smtClean="0"/>
            </a:br>
            <a:endParaRPr lang="en-GB" sz="1800" dirty="0" smtClean="0"/>
          </a:p>
          <a:p>
            <a:pPr marL="0" indent="0">
              <a:buFontTx/>
              <a:buNone/>
              <a:defRPr/>
            </a:pPr>
            <a:endParaRPr lang="en-GB" sz="1800" dirty="0"/>
          </a:p>
        </p:txBody>
      </p:sp>
      <p:sp>
        <p:nvSpPr>
          <p:cNvPr id="5" name="Slide Number Placeholder 4"/>
          <p:cNvSpPr>
            <a:spLocks noGrp="1"/>
          </p:cNvSpPr>
          <p:nvPr>
            <p:ph type="sldNum" sz="quarter" idx="11"/>
          </p:nvPr>
        </p:nvSpPr>
        <p:spPr/>
        <p:txBody>
          <a:bodyPr/>
          <a:lstStyle/>
          <a:p>
            <a:pPr>
              <a:defRPr/>
            </a:pPr>
            <a:fld id="{1AC67758-69A9-4467-B056-90CAA4A104DF}" type="slidenum">
              <a:rPr lang="en-GB" smtClean="0"/>
              <a:pPr>
                <a:defRPr/>
              </a:pPr>
              <a:t>10</a:t>
            </a:fld>
            <a:endParaRPr lang="en-GB" sz="1400">
              <a:latin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733800"/>
            <a:ext cx="4886325" cy="253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752600"/>
            <a:ext cx="48895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228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152400"/>
            <a:ext cx="8382000" cy="914400"/>
          </a:xfrm>
        </p:spPr>
        <p:txBody>
          <a:bodyPr/>
          <a:lstStyle/>
          <a:p>
            <a:r>
              <a:rPr lang="en-GB" dirty="0" err="1" smtClean="0"/>
              <a:t>Escenario</a:t>
            </a:r>
            <a:r>
              <a:rPr lang="en-GB" dirty="0" smtClean="0"/>
              <a:t> de </a:t>
            </a:r>
            <a:r>
              <a:rPr lang="en-GB" dirty="0" err="1" smtClean="0"/>
              <a:t>tipos</a:t>
            </a:r>
            <a:r>
              <a:rPr lang="en-GB" dirty="0" smtClean="0"/>
              <a:t> </a:t>
            </a:r>
            <a:r>
              <a:rPr lang="en-GB" dirty="0" err="1" smtClean="0"/>
              <a:t>bajos</a:t>
            </a:r>
            <a:endParaRPr lang="en-GB" dirty="0" smtClean="0"/>
          </a:p>
        </p:txBody>
      </p:sp>
      <p:sp>
        <p:nvSpPr>
          <p:cNvPr id="3" name="Content Placeholder 2"/>
          <p:cNvSpPr>
            <a:spLocks noGrp="1"/>
          </p:cNvSpPr>
          <p:nvPr>
            <p:ph idx="1"/>
          </p:nvPr>
        </p:nvSpPr>
        <p:spPr>
          <a:xfrm>
            <a:off x="457200" y="1524000"/>
            <a:ext cx="8382000" cy="4724400"/>
          </a:xfrm>
        </p:spPr>
        <p:txBody>
          <a:bodyPr/>
          <a:lstStyle/>
          <a:p>
            <a:pPr>
              <a:buFont typeface="Wingdings" pitchFamily="2" charset="2"/>
              <a:buChar char="Ø"/>
            </a:pPr>
            <a:r>
              <a:rPr lang="en-GB" sz="2000" dirty="0" err="1" smtClean="0"/>
              <a:t>Podemos</a:t>
            </a:r>
            <a:r>
              <a:rPr lang="en-GB" sz="2000" dirty="0" smtClean="0"/>
              <a:t> </a:t>
            </a:r>
            <a:r>
              <a:rPr lang="en-GB" sz="2000" dirty="0" err="1" smtClean="0"/>
              <a:t>hablar</a:t>
            </a:r>
            <a:r>
              <a:rPr lang="en-GB" sz="2000" dirty="0" smtClean="0"/>
              <a:t> de </a:t>
            </a:r>
            <a:r>
              <a:rPr lang="en-GB" sz="2000" dirty="0" err="1" smtClean="0"/>
              <a:t>cambio</a:t>
            </a:r>
            <a:r>
              <a:rPr lang="en-GB" sz="2000" dirty="0" smtClean="0"/>
              <a:t> de </a:t>
            </a:r>
            <a:r>
              <a:rPr lang="en-GB" sz="2000" dirty="0" err="1" smtClean="0"/>
              <a:t>tendencia</a:t>
            </a:r>
            <a:r>
              <a:rPr lang="en-GB" sz="2000" dirty="0" smtClean="0"/>
              <a:t>? 	</a:t>
            </a:r>
          </a:p>
          <a:p>
            <a:pPr marL="0" indent="0">
              <a:buNone/>
            </a:pPr>
            <a:r>
              <a:rPr lang="en-GB" sz="2000" dirty="0" smtClean="0"/>
              <a:t>	</a:t>
            </a:r>
          </a:p>
          <a:p>
            <a:pPr marL="0" indent="0">
              <a:buNone/>
            </a:pPr>
            <a:r>
              <a:rPr lang="en-GB" sz="1400" dirty="0" smtClean="0"/>
              <a:t>       10 Y swap rates			3M EURIBOR</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GB" sz="900" dirty="0" smtClean="0"/>
          </a:p>
          <a:p>
            <a:pPr marL="0" indent="0">
              <a:buNone/>
            </a:pPr>
            <a:r>
              <a:rPr lang="en-GB" sz="900" dirty="0" smtClean="0"/>
              <a:t>            Source</a:t>
            </a:r>
            <a:r>
              <a:rPr lang="en-GB" sz="900" dirty="0"/>
              <a:t>: Bloomberg </a:t>
            </a:r>
            <a:r>
              <a:rPr lang="en-GB" sz="900" dirty="0" smtClean="0"/>
              <a:t>                                                                             Source</a:t>
            </a:r>
            <a:r>
              <a:rPr lang="en-GB" sz="900" dirty="0"/>
              <a:t>: Bloomberg</a:t>
            </a:r>
          </a:p>
          <a:p>
            <a:pPr marL="0" indent="0">
              <a:buNone/>
            </a:pPr>
            <a:r>
              <a:rPr lang="en-GB" sz="900" dirty="0" smtClean="0"/>
              <a:t>                                                                                                                      Note</a:t>
            </a:r>
            <a:r>
              <a:rPr lang="en-GB" sz="900" dirty="0"/>
              <a:t>: Forecast is based on the forward 3M EURIBOR rate</a:t>
            </a:r>
          </a:p>
          <a:p>
            <a:pPr marL="0" indent="0">
              <a:buNone/>
            </a:pPr>
            <a:endParaRPr lang="en-GB" sz="1400" dirty="0" smtClean="0"/>
          </a:p>
          <a:p>
            <a:pPr marL="0" indent="0">
              <a:buFontTx/>
              <a:buNone/>
              <a:defRPr/>
            </a:pPr>
            <a:endParaRPr lang="en-GB" sz="1800" dirty="0"/>
          </a:p>
        </p:txBody>
      </p:sp>
      <p:sp>
        <p:nvSpPr>
          <p:cNvPr id="5" name="Slide Number Placeholder 4"/>
          <p:cNvSpPr>
            <a:spLocks noGrp="1"/>
          </p:cNvSpPr>
          <p:nvPr>
            <p:ph type="sldNum" sz="quarter" idx="11"/>
          </p:nvPr>
        </p:nvSpPr>
        <p:spPr/>
        <p:txBody>
          <a:bodyPr/>
          <a:lstStyle/>
          <a:p>
            <a:pPr>
              <a:defRPr/>
            </a:pPr>
            <a:fld id="{1AC67758-69A9-4467-B056-90CAA4A104DF}" type="slidenum">
              <a:rPr lang="en-GB" smtClean="0"/>
              <a:pPr>
                <a:defRPr/>
              </a:pPr>
              <a:t>11</a:t>
            </a:fld>
            <a:endParaRPr lang="en-GB" sz="1400">
              <a:latin typeface="Arial"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90432" y="2971800"/>
            <a:ext cx="3581401" cy="2266666"/>
          </a:xfrm>
          <a:prstGeom prst="rect">
            <a:avLst/>
          </a:prstGeom>
          <a:noFill/>
          <a:ln>
            <a:noFill/>
          </a:ln>
          <a:effectLst/>
          <a:extLst/>
        </p:spPr>
      </p:pic>
      <p:pic>
        <p:nvPicPr>
          <p:cNvPr id="7" name="Picture 6" descr="cid:image001.png@01CF4918.2C3D208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029198" y="2952466"/>
            <a:ext cx="3124201" cy="2286000"/>
          </a:xfrm>
          <a:prstGeom prst="rect">
            <a:avLst/>
          </a:prstGeom>
          <a:noFill/>
          <a:ln>
            <a:noFill/>
          </a:ln>
        </p:spPr>
      </p:pic>
    </p:spTree>
    <p:extLst>
      <p:ext uri="{BB962C8B-B14F-4D97-AF65-F5344CB8AC3E}">
        <p14:creationId xmlns:p14="http://schemas.microsoft.com/office/powerpoint/2010/main" val="3138251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Date Placeholder 2"/>
          <p:cNvSpPr>
            <a:spLocks noGrp="1"/>
          </p:cNvSpPr>
          <p:nvPr>
            <p:ph type="dt" sz="half" idx="10"/>
          </p:nvPr>
        </p:nvSpPr>
        <p:spPr/>
        <p:txBody>
          <a:bodyPr/>
          <a:lstStyle/>
          <a:p>
            <a:pPr>
              <a:defRPr/>
            </a:pPr>
            <a:fld id="{5E7F4C60-ECD9-4BAE-B865-A0B686EE5566}" type="datetime4">
              <a:rPr lang="en-GB" smtClean="0"/>
              <a:pPr>
                <a:defRPr/>
              </a:pPr>
              <a:t>11 April 2014</a:t>
            </a:fld>
            <a:endParaRPr lang="en-GB" dirty="0"/>
          </a:p>
        </p:txBody>
      </p:sp>
      <p:sp>
        <p:nvSpPr>
          <p:cNvPr id="4" name="Slide Number Placeholder 3"/>
          <p:cNvSpPr>
            <a:spLocks noGrp="1"/>
          </p:cNvSpPr>
          <p:nvPr>
            <p:ph type="sldNum" sz="quarter" idx="11"/>
          </p:nvPr>
        </p:nvSpPr>
        <p:spPr/>
        <p:txBody>
          <a:bodyPr/>
          <a:lstStyle/>
          <a:p>
            <a:pPr>
              <a:defRPr/>
            </a:pPr>
            <a:fld id="{65C52C52-AA0F-40B2-A811-3270374180E0}" type="slidenum">
              <a:rPr lang="en-GB" smtClean="0"/>
              <a:pPr>
                <a:defRPr/>
              </a:pPr>
              <a:t>12</a:t>
            </a:fld>
            <a:endParaRPr lang="en-GB" sz="1400" dirty="0">
              <a:latin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49100"/>
            <a:ext cx="13620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749098"/>
            <a:ext cx="13620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96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304800"/>
            <a:ext cx="8382000" cy="914400"/>
          </a:xfrm>
        </p:spPr>
        <p:txBody>
          <a:bodyPr/>
          <a:lstStyle/>
          <a:p>
            <a:r>
              <a:rPr lang="en-GB" dirty="0" err="1" smtClean="0"/>
              <a:t>Mercados</a:t>
            </a:r>
            <a:r>
              <a:rPr lang="en-GB" dirty="0" smtClean="0"/>
              <a:t> </a:t>
            </a:r>
            <a:r>
              <a:rPr lang="en-GB" dirty="0" err="1" smtClean="0"/>
              <a:t>emergentes</a:t>
            </a:r>
            <a:r>
              <a:rPr lang="en-GB" dirty="0" smtClean="0"/>
              <a:t>: </a:t>
            </a:r>
            <a:br>
              <a:rPr lang="en-GB" dirty="0" smtClean="0"/>
            </a:br>
            <a:r>
              <a:rPr lang="en-GB" dirty="0" err="1" smtClean="0"/>
              <a:t>oportunidades</a:t>
            </a:r>
            <a:r>
              <a:rPr lang="en-GB" dirty="0" smtClean="0"/>
              <a:t> y </a:t>
            </a:r>
            <a:r>
              <a:rPr lang="en-GB" dirty="0" err="1" smtClean="0"/>
              <a:t>riesgos</a:t>
            </a:r>
            <a:endParaRPr lang="en-GB" dirty="0" smtClean="0"/>
          </a:p>
        </p:txBody>
      </p:sp>
      <p:sp>
        <p:nvSpPr>
          <p:cNvPr id="3" name="Content Placeholder 2"/>
          <p:cNvSpPr>
            <a:spLocks noGrp="1"/>
          </p:cNvSpPr>
          <p:nvPr>
            <p:ph idx="1"/>
          </p:nvPr>
        </p:nvSpPr>
        <p:spPr>
          <a:xfrm>
            <a:off x="457200" y="1447800"/>
            <a:ext cx="8382000" cy="4724400"/>
          </a:xfrm>
        </p:spPr>
        <p:txBody>
          <a:bodyPr/>
          <a:lstStyle/>
          <a:p>
            <a:pPr marL="0" indent="0">
              <a:buNone/>
            </a:pPr>
            <a:endParaRPr lang="en-GB" sz="1400" dirty="0" smtClean="0"/>
          </a:p>
          <a:p>
            <a:pPr marL="0" indent="0">
              <a:buNone/>
            </a:pPr>
            <a:endParaRPr lang="en-GB" sz="1400" dirty="0"/>
          </a:p>
          <a:p>
            <a:pPr marL="0" indent="0">
              <a:buNone/>
            </a:pPr>
            <a:endParaRPr lang="en-GB" sz="1400" dirty="0" smtClean="0"/>
          </a:p>
          <a:p>
            <a:pPr marL="0" indent="0">
              <a:buNone/>
            </a:pPr>
            <a:endParaRPr lang="en-GB" sz="1400" dirty="0"/>
          </a:p>
          <a:p>
            <a:pPr marL="0" indent="0">
              <a:buNone/>
            </a:pPr>
            <a:endParaRPr lang="en-GB" sz="1400" dirty="0" smtClean="0"/>
          </a:p>
          <a:p>
            <a:pPr marL="0" indent="0">
              <a:buNone/>
            </a:pPr>
            <a:endParaRPr lang="en-GB" sz="1400" dirty="0"/>
          </a:p>
          <a:p>
            <a:pPr marL="0" indent="0">
              <a:buNone/>
            </a:pPr>
            <a:r>
              <a:rPr lang="en-GB" sz="1400" dirty="0" smtClean="0"/>
              <a:t>Share of GWP abroad</a:t>
            </a:r>
          </a:p>
          <a:p>
            <a:pPr>
              <a:buFont typeface="Wingdings" pitchFamily="2" charset="2"/>
              <a:buChar char="Ø"/>
            </a:pPr>
            <a:endParaRPr lang="en-GB" sz="2000" dirty="0" smtClean="0"/>
          </a:p>
          <a:p>
            <a:pPr marL="2209800" lvl="5" indent="0">
              <a:buNone/>
            </a:pPr>
            <a:r>
              <a:rPr lang="en-GB" sz="1200" dirty="0"/>
              <a:t> </a:t>
            </a:r>
            <a:r>
              <a:rPr lang="en-GB" sz="1800" dirty="0"/>
              <a:t/>
            </a:r>
            <a:br>
              <a:rPr lang="en-GB" sz="1800" dirty="0"/>
            </a:br>
            <a:r>
              <a:rPr lang="en-GB" sz="1800" dirty="0"/>
              <a:t/>
            </a:r>
            <a:br>
              <a:rPr lang="en-GB" sz="1800" dirty="0"/>
            </a:br>
            <a:r>
              <a:rPr lang="en-GB" sz="1800" dirty="0" smtClean="0"/>
              <a:t> </a:t>
            </a:r>
            <a:br>
              <a:rPr lang="en-GB" sz="1800" dirty="0" smtClean="0"/>
            </a:br>
            <a:r>
              <a:rPr lang="en-GB" sz="1800" dirty="0" smtClean="0"/>
              <a:t> </a:t>
            </a:r>
            <a:br>
              <a:rPr lang="en-GB" sz="1800" dirty="0" smtClean="0"/>
            </a:br>
            <a:r>
              <a:rPr lang="en-GB" sz="1800" dirty="0" smtClean="0"/>
              <a:t>   </a:t>
            </a:r>
            <a:br>
              <a:rPr lang="en-GB" sz="1800" dirty="0" smtClean="0"/>
            </a:br>
            <a:r>
              <a:rPr lang="en-GB" sz="1800" dirty="0" smtClean="0"/>
              <a:t>  </a:t>
            </a:r>
            <a:br>
              <a:rPr lang="en-GB" sz="1800" dirty="0" smtClean="0"/>
            </a:br>
            <a:endParaRPr lang="en-GB" sz="1800" dirty="0" smtClean="0"/>
          </a:p>
          <a:p>
            <a:pPr marL="0" indent="0">
              <a:buFontTx/>
              <a:buNone/>
              <a:defRPr/>
            </a:pPr>
            <a:endParaRPr lang="en-GB" sz="900" dirty="0" smtClean="0"/>
          </a:p>
          <a:p>
            <a:pPr marL="0" indent="0">
              <a:buFontTx/>
              <a:buNone/>
              <a:defRPr/>
            </a:pPr>
            <a:r>
              <a:rPr lang="en-GB" sz="900" dirty="0" smtClean="0"/>
              <a:t>                                                Source</a:t>
            </a:r>
            <a:r>
              <a:rPr lang="en-GB" sz="900" dirty="0"/>
              <a:t>: EIOPA</a:t>
            </a:r>
          </a:p>
          <a:p>
            <a:pPr marL="0" indent="0">
              <a:buFontTx/>
              <a:buNone/>
              <a:defRPr/>
            </a:pPr>
            <a:r>
              <a:rPr lang="en-GB" sz="900" dirty="0" smtClean="0"/>
              <a:t>  Note</a:t>
            </a:r>
            <a:r>
              <a:rPr lang="en-GB" sz="900" dirty="0"/>
              <a:t>: Data corresponds to aggregates for the Eurozone, dashed lines represent projection using </a:t>
            </a:r>
            <a:r>
              <a:rPr lang="en-GB" sz="900" dirty="0" smtClean="0"/>
              <a:t>macro</a:t>
            </a:r>
          </a:p>
          <a:p>
            <a:pPr marL="0" indent="0">
              <a:buFontTx/>
              <a:buNone/>
              <a:defRPr/>
            </a:pPr>
            <a:r>
              <a:rPr lang="en-GB" sz="900" dirty="0" smtClean="0"/>
              <a:t>            scenario based on the IMF World Economic Outlook.</a:t>
            </a:r>
          </a:p>
          <a:p>
            <a:pPr marL="0" indent="0">
              <a:buFontTx/>
              <a:buNone/>
              <a:defRPr/>
            </a:pPr>
            <a:endParaRPr lang="en-GB" sz="1800" dirty="0"/>
          </a:p>
        </p:txBody>
      </p:sp>
      <p:sp>
        <p:nvSpPr>
          <p:cNvPr id="5" name="Slide Number Placeholder 4"/>
          <p:cNvSpPr>
            <a:spLocks noGrp="1"/>
          </p:cNvSpPr>
          <p:nvPr>
            <p:ph type="sldNum" sz="quarter" idx="11"/>
          </p:nvPr>
        </p:nvSpPr>
        <p:spPr/>
        <p:txBody>
          <a:bodyPr/>
          <a:lstStyle/>
          <a:p>
            <a:pPr>
              <a:defRPr/>
            </a:pPr>
            <a:fld id="{1AC67758-69A9-4467-B056-90CAA4A104DF}" type="slidenum">
              <a:rPr lang="en-GB" smtClean="0"/>
              <a:pPr>
                <a:defRPr/>
              </a:pPr>
              <a:t>13</a:t>
            </a:fld>
            <a:endParaRPr lang="en-GB" sz="1400" dirty="0">
              <a:latin typeface="Arial" charset="0"/>
            </a:endParaRPr>
          </a:p>
        </p:txBody>
      </p:sp>
      <p:graphicFrame>
        <p:nvGraphicFramePr>
          <p:cNvPr id="6" name="Chart 5"/>
          <p:cNvGraphicFramePr/>
          <p:nvPr>
            <p:extLst>
              <p:ext uri="{D42A27DB-BD31-4B8C-83A1-F6EECF244321}">
                <p14:modId xmlns:p14="http://schemas.microsoft.com/office/powerpoint/2010/main" val="3352912857"/>
              </p:ext>
            </p:extLst>
          </p:nvPr>
        </p:nvGraphicFramePr>
        <p:xfrm>
          <a:off x="457200" y="3276600"/>
          <a:ext cx="3124200" cy="2438400"/>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87" y="3431381"/>
            <a:ext cx="205422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953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Otros</a:t>
            </a:r>
            <a:r>
              <a:rPr lang="en-GB" dirty="0" smtClean="0"/>
              <a:t> </a:t>
            </a:r>
            <a:r>
              <a:rPr lang="en-GB" dirty="0" err="1" smtClean="0"/>
              <a:t>riesgos</a:t>
            </a:r>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pPr>
              <a:defRPr/>
            </a:pPr>
            <a:fld id="{A602843F-B2DB-41AB-B6FC-D25AD0912006}" type="datetime4">
              <a:rPr lang="en-GB" smtClean="0"/>
              <a:pPr>
                <a:defRPr/>
              </a:pPr>
              <a:t>11 April 2014</a:t>
            </a:fld>
            <a:endParaRPr lang="en-GB" dirty="0"/>
          </a:p>
        </p:txBody>
      </p:sp>
      <p:sp>
        <p:nvSpPr>
          <p:cNvPr id="5" name="Slide Number Placeholder 4"/>
          <p:cNvSpPr>
            <a:spLocks noGrp="1"/>
          </p:cNvSpPr>
          <p:nvPr>
            <p:ph type="sldNum" sz="quarter" idx="11"/>
          </p:nvPr>
        </p:nvSpPr>
        <p:spPr/>
        <p:txBody>
          <a:bodyPr/>
          <a:lstStyle/>
          <a:p>
            <a:pPr>
              <a:defRPr/>
            </a:pPr>
            <a:fld id="{52C6E665-845C-4966-B5F7-B88ADE84AD69}" type="slidenum">
              <a:rPr lang="en-GB" smtClean="0"/>
              <a:pPr>
                <a:defRPr/>
              </a:pPr>
              <a:t>14</a:t>
            </a:fld>
            <a:endParaRPr lang="en-GB" sz="1400" dirty="0">
              <a:latin typeface="Arial"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981325"/>
            <a:ext cx="13335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2924175"/>
            <a:ext cx="11334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905620"/>
            <a:ext cx="1333500" cy="97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883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Futuro</a:t>
            </a:r>
            <a:endParaRPr lang="en-GB" dirty="0"/>
          </a:p>
        </p:txBody>
      </p:sp>
      <p:sp>
        <p:nvSpPr>
          <p:cNvPr id="3" name="Subtitle 2"/>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pPr>
              <a:defRPr/>
            </a:pPr>
            <a:fld id="{ECEC53DB-33CD-4CA8-B6E0-40478F5AA055}" type="datetime4">
              <a:rPr lang="en-GB" smtClean="0"/>
              <a:pPr>
                <a:defRPr/>
              </a:pPr>
              <a:t>11 April 2014</a:t>
            </a:fld>
            <a:endParaRPr lang="en-GB" dirty="0">
              <a:solidFill>
                <a:schemeClr val="tx1"/>
              </a:solidFill>
            </a:endParaRPr>
          </a:p>
        </p:txBody>
      </p:sp>
      <p:sp>
        <p:nvSpPr>
          <p:cNvPr id="5" name="Slide Number Placeholder 4"/>
          <p:cNvSpPr>
            <a:spLocks noGrp="1"/>
          </p:cNvSpPr>
          <p:nvPr>
            <p:ph type="sldNum" sz="quarter" idx="11"/>
          </p:nvPr>
        </p:nvSpPr>
        <p:spPr/>
        <p:txBody>
          <a:bodyPr/>
          <a:lstStyle/>
          <a:p>
            <a:pPr>
              <a:defRPr/>
            </a:pPr>
            <a:fld id="{55D763B4-6221-4282-8A4A-18B38481E04D}" type="slidenum">
              <a:rPr lang="en-GB" smtClean="0"/>
              <a:pPr>
                <a:defRPr/>
              </a:pPr>
              <a:t>15</a:t>
            </a:fld>
            <a:endParaRPr lang="en-GB" dirty="0">
              <a:solidFill>
                <a:schemeClr val="tx1"/>
              </a:solidFill>
            </a:endParaRPr>
          </a:p>
        </p:txBody>
      </p:sp>
    </p:spTree>
    <p:extLst>
      <p:ext uri="{BB962C8B-B14F-4D97-AF65-F5344CB8AC3E}">
        <p14:creationId xmlns:p14="http://schemas.microsoft.com/office/powerpoint/2010/main" val="363771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prstGeom prst="rect">
            <a:avLst/>
          </a:prstGeom>
        </p:spPr>
        <p:txBody>
          <a:bodyPr/>
          <a:lstStyle/>
          <a:p>
            <a:endParaRPr lang="en-US" dirty="0">
              <a:solidFill>
                <a:srgbClr val="000000"/>
              </a:solidFill>
            </a:endParaRPr>
          </a:p>
          <a:p>
            <a:endParaRPr lang="en-US" dirty="0">
              <a:solidFill>
                <a:srgbClr val="000000"/>
              </a:solidFill>
            </a:endParaRPr>
          </a:p>
        </p:txBody>
      </p:sp>
      <p:sp>
        <p:nvSpPr>
          <p:cNvPr id="2" name="Title 1"/>
          <p:cNvSpPr>
            <a:spLocks noGrp="1"/>
          </p:cNvSpPr>
          <p:nvPr>
            <p:ph type="title" idx="4294967295"/>
          </p:nvPr>
        </p:nvSpPr>
        <p:spPr>
          <a:xfrm>
            <a:off x="467544" y="260648"/>
            <a:ext cx="6624736" cy="1066800"/>
          </a:xfrm>
        </p:spPr>
        <p:txBody>
          <a:bodyPr>
            <a:normAutofit/>
          </a:bodyPr>
          <a:lstStyle/>
          <a:p>
            <a:endParaRPr lang="en-US" sz="2900" b="1" kern="1200" dirty="0">
              <a:latin typeface="Verdana" pitchFamily="34" charset="0"/>
              <a:ea typeface="+mj-ea"/>
              <a:cs typeface="+mn-cs"/>
            </a:endParaRPr>
          </a:p>
        </p:txBody>
      </p:sp>
      <p:sp>
        <p:nvSpPr>
          <p:cNvPr id="8" name="Inhaltsplatzhalter 2"/>
          <p:cNvSpPr txBox="1">
            <a:spLocks/>
          </p:cNvSpPr>
          <p:nvPr/>
        </p:nvSpPr>
        <p:spPr bwMode="auto">
          <a:xfrm>
            <a:off x="533400" y="1676400"/>
            <a:ext cx="727896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o"/>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8"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spcAft>
                <a:spcPts val="1200"/>
              </a:spcAft>
            </a:pPr>
            <a:endParaRPr lang="en-GB" kern="0" dirty="0" smtClean="0">
              <a:solidFill>
                <a:srgbClr val="000000"/>
              </a:solidFill>
            </a:endParaRPr>
          </a:p>
          <a:p>
            <a:pPr marL="0" indent="0">
              <a:spcAft>
                <a:spcPts val="1200"/>
              </a:spcAft>
              <a:buNone/>
            </a:pPr>
            <a:r>
              <a:rPr lang="en-GB" dirty="0" smtClean="0"/>
              <a:t>	</a:t>
            </a:r>
          </a:p>
          <a:p>
            <a:pPr marL="0" indent="0">
              <a:spcAft>
                <a:spcPts val="1200"/>
              </a:spcAft>
              <a:buNone/>
            </a:pPr>
            <a:endParaRPr lang="en-GB" dirty="0"/>
          </a:p>
          <a:p>
            <a:pPr marL="0" indent="0">
              <a:spcAft>
                <a:spcPts val="1200"/>
              </a:spcAft>
              <a:buNone/>
            </a:pPr>
            <a:endParaRPr lang="en-GB" dirty="0" smtClean="0"/>
          </a:p>
          <a:p>
            <a:pPr marL="0" indent="0" algn="ctr">
              <a:spcAft>
                <a:spcPts val="1200"/>
              </a:spcAft>
              <a:buNone/>
            </a:pPr>
            <a:endParaRPr lang="en-GB" dirty="0" smtClean="0"/>
          </a:p>
          <a:p>
            <a:pPr marL="0" indent="0" algn="ctr">
              <a:spcAft>
                <a:spcPts val="1200"/>
              </a:spcAft>
              <a:buNone/>
            </a:pPr>
            <a:endParaRPr lang="en-GB" sz="1400" dirty="0" smtClean="0"/>
          </a:p>
          <a:p>
            <a:pPr marL="0" indent="0" algn="ctr">
              <a:spcAft>
                <a:spcPts val="1200"/>
              </a:spcAft>
              <a:buNone/>
            </a:pPr>
            <a:r>
              <a:rPr lang="en-GB" dirty="0" smtClean="0"/>
              <a:t>“Life </a:t>
            </a:r>
            <a:r>
              <a:rPr lang="en-GB" dirty="0"/>
              <a:t>can only be understood </a:t>
            </a:r>
            <a:r>
              <a:rPr lang="en-GB" dirty="0" smtClean="0"/>
              <a:t>backwards</a:t>
            </a:r>
            <a:r>
              <a:rPr lang="en-GB" dirty="0"/>
              <a:t>; </a:t>
            </a:r>
            <a:r>
              <a:rPr lang="en-GB" dirty="0" smtClean="0"/>
              <a:t>	</a:t>
            </a:r>
          </a:p>
          <a:p>
            <a:pPr marL="0" indent="0" algn="ctr">
              <a:spcAft>
                <a:spcPts val="1200"/>
              </a:spcAft>
              <a:buNone/>
            </a:pPr>
            <a:r>
              <a:rPr lang="en-GB" dirty="0" smtClean="0"/>
              <a:t>but </a:t>
            </a:r>
            <a:r>
              <a:rPr lang="en-GB" dirty="0"/>
              <a:t>it </a:t>
            </a:r>
            <a:r>
              <a:rPr lang="en-GB" dirty="0" smtClean="0"/>
              <a:t>must </a:t>
            </a:r>
            <a:r>
              <a:rPr lang="en-GB" dirty="0"/>
              <a:t>be lived </a:t>
            </a:r>
            <a:r>
              <a:rPr lang="en-GB" dirty="0" smtClean="0"/>
              <a:t>forwards”</a:t>
            </a:r>
            <a:endParaRPr lang="en-GB" kern="0" dirty="0">
              <a:solidFill>
                <a:srgbClr val="000000"/>
              </a:solidFill>
            </a:endParaRPr>
          </a:p>
          <a:p>
            <a:pPr marL="0" indent="0">
              <a:spcAft>
                <a:spcPts val="1200"/>
              </a:spcAft>
              <a:buNone/>
            </a:pPr>
            <a:r>
              <a:rPr lang="en-GB" kern="0" dirty="0" smtClean="0">
                <a:solidFill>
                  <a:srgbClr val="000000"/>
                </a:solidFill>
              </a:rPr>
              <a:t>	</a:t>
            </a:r>
            <a:endParaRPr lang="en-GB" sz="1800" kern="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388" y="2652713"/>
            <a:ext cx="29432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730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304800" y="3276600"/>
            <a:ext cx="6400800" cy="2321024"/>
          </a:xfrm>
          <a:noFill/>
        </p:spPr>
        <p:txBody>
          <a:bodyPr/>
          <a:lstStyle/>
          <a:p>
            <a:r>
              <a:rPr lang="de-DE" b="1" dirty="0" smtClean="0">
                <a:effectLst>
                  <a:outerShdw blurRad="38100" dist="38100" dir="2700000" algn="tl">
                    <a:srgbClr val="000000">
                      <a:alpha val="43137"/>
                    </a:srgbClr>
                  </a:outerShdw>
                </a:effectLst>
              </a:rPr>
              <a:t>Muchas gracias!</a:t>
            </a:r>
            <a:r>
              <a:rPr lang="de-DE" dirty="0" smtClean="0"/>
              <a:t/>
            </a:r>
            <a:br>
              <a:rPr lang="de-DE" dirty="0" smtClean="0"/>
            </a:br>
            <a:r>
              <a:rPr lang="de-DE" dirty="0" smtClean="0"/>
              <a:t/>
            </a:r>
            <a:br>
              <a:rPr lang="de-DE" dirty="0" smtClean="0"/>
            </a:br>
            <a:r>
              <a:rPr lang="de-DE" dirty="0" smtClean="0"/>
              <a:t/>
            </a:r>
            <a:br>
              <a:rPr lang="de-DE" dirty="0" smtClean="0"/>
            </a:br>
            <a:r>
              <a:rPr lang="de-DE" dirty="0"/>
              <a:t/>
            </a:r>
            <a:br>
              <a:rPr lang="de-DE" dirty="0"/>
            </a:br>
            <a:r>
              <a:rPr lang="de-DE" dirty="0" smtClean="0"/>
              <a:t/>
            </a:r>
            <a:br>
              <a:rPr lang="de-DE" dirty="0" smtClean="0"/>
            </a:br>
            <a:endParaRPr lang="de-DE" sz="1800" dirty="0">
              <a:latin typeface="+mn-lt"/>
              <a:ea typeface="+mn-ea"/>
              <a:cs typeface="+mn-cs"/>
            </a:endParaRPr>
          </a:p>
        </p:txBody>
      </p:sp>
    </p:spTree>
    <p:extLst>
      <p:ext uri="{BB962C8B-B14F-4D97-AF65-F5344CB8AC3E}">
        <p14:creationId xmlns:p14="http://schemas.microsoft.com/office/powerpoint/2010/main" val="3311327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Indice</a:t>
            </a:r>
            <a:endParaRPr lang="en-GB" dirty="0"/>
          </a:p>
        </p:txBody>
      </p:sp>
      <p:sp>
        <p:nvSpPr>
          <p:cNvPr id="3" name="Content Placeholder 2"/>
          <p:cNvSpPr>
            <a:spLocks noGrp="1"/>
          </p:cNvSpPr>
          <p:nvPr>
            <p:ph idx="1"/>
          </p:nvPr>
        </p:nvSpPr>
        <p:spPr/>
        <p:txBody>
          <a:bodyPr/>
          <a:lstStyle/>
          <a:p>
            <a:r>
              <a:rPr lang="en-GB" dirty="0" err="1" smtClean="0"/>
              <a:t>Pasado</a:t>
            </a:r>
            <a:endParaRPr lang="en-GB" dirty="0" smtClean="0"/>
          </a:p>
          <a:p>
            <a:endParaRPr lang="en-GB" dirty="0"/>
          </a:p>
          <a:p>
            <a:r>
              <a:rPr lang="en-GB" dirty="0" err="1" smtClean="0"/>
              <a:t>Presente</a:t>
            </a:r>
            <a:r>
              <a:rPr lang="en-GB" dirty="0" smtClean="0"/>
              <a:t> </a:t>
            </a:r>
          </a:p>
          <a:p>
            <a:endParaRPr lang="en-GB" dirty="0"/>
          </a:p>
          <a:p>
            <a:r>
              <a:rPr lang="en-GB" dirty="0" err="1" smtClean="0"/>
              <a:t>Futuro</a:t>
            </a:r>
            <a:endParaRPr lang="en-GB" dirty="0"/>
          </a:p>
        </p:txBody>
      </p:sp>
      <p:sp>
        <p:nvSpPr>
          <p:cNvPr id="4" name="Date Placeholder 3"/>
          <p:cNvSpPr>
            <a:spLocks noGrp="1"/>
          </p:cNvSpPr>
          <p:nvPr>
            <p:ph type="dt" sz="half" idx="10"/>
          </p:nvPr>
        </p:nvSpPr>
        <p:spPr/>
        <p:txBody>
          <a:bodyPr/>
          <a:lstStyle/>
          <a:p>
            <a:pPr>
              <a:defRPr/>
            </a:pPr>
            <a:fld id="{A602843F-B2DB-41AB-B6FC-D25AD0912006}" type="datetime4">
              <a:rPr lang="en-GB" smtClean="0"/>
              <a:pPr>
                <a:defRPr/>
              </a:pPr>
              <a:t>11 April 2014</a:t>
            </a:fld>
            <a:endParaRPr lang="en-GB" dirty="0"/>
          </a:p>
        </p:txBody>
      </p:sp>
      <p:sp>
        <p:nvSpPr>
          <p:cNvPr id="5" name="Slide Number Placeholder 4"/>
          <p:cNvSpPr>
            <a:spLocks noGrp="1"/>
          </p:cNvSpPr>
          <p:nvPr>
            <p:ph type="sldNum" sz="quarter" idx="11"/>
          </p:nvPr>
        </p:nvSpPr>
        <p:spPr/>
        <p:txBody>
          <a:bodyPr/>
          <a:lstStyle/>
          <a:p>
            <a:pPr>
              <a:defRPr/>
            </a:pPr>
            <a:fld id="{52C6E665-845C-4966-B5F7-B88ADE84AD69}" type="slidenum">
              <a:rPr lang="en-GB" smtClean="0"/>
              <a:pPr>
                <a:defRPr/>
              </a:pPr>
              <a:t>2</a:t>
            </a:fld>
            <a:endParaRPr lang="en-GB" sz="1400" dirty="0">
              <a:latin typeface="Arial" charset="0"/>
            </a:endParaRPr>
          </a:p>
        </p:txBody>
      </p:sp>
    </p:spTree>
    <p:extLst>
      <p:ext uri="{BB962C8B-B14F-4D97-AF65-F5344CB8AC3E}">
        <p14:creationId xmlns:p14="http://schemas.microsoft.com/office/powerpoint/2010/main" val="275041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El </a:t>
            </a:r>
            <a:r>
              <a:rPr lang="en-GB" dirty="0" err="1" smtClean="0"/>
              <a:t>Pasado</a:t>
            </a:r>
            <a:endParaRPr lang="en-GB" dirty="0"/>
          </a:p>
        </p:txBody>
      </p:sp>
      <p:sp>
        <p:nvSpPr>
          <p:cNvPr id="3" name="Subtitle 2"/>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pPr>
              <a:defRPr/>
            </a:pPr>
            <a:fld id="{ECEC53DB-33CD-4CA8-B6E0-40478F5AA055}" type="datetime4">
              <a:rPr lang="en-GB" smtClean="0"/>
              <a:pPr>
                <a:defRPr/>
              </a:pPr>
              <a:t>11 April 2014</a:t>
            </a:fld>
            <a:endParaRPr lang="en-GB" dirty="0">
              <a:solidFill>
                <a:schemeClr val="tx1"/>
              </a:solidFill>
            </a:endParaRPr>
          </a:p>
        </p:txBody>
      </p:sp>
      <p:sp>
        <p:nvSpPr>
          <p:cNvPr id="5" name="Slide Number Placeholder 4"/>
          <p:cNvSpPr>
            <a:spLocks noGrp="1"/>
          </p:cNvSpPr>
          <p:nvPr>
            <p:ph type="sldNum" sz="quarter" idx="11"/>
          </p:nvPr>
        </p:nvSpPr>
        <p:spPr/>
        <p:txBody>
          <a:bodyPr/>
          <a:lstStyle/>
          <a:p>
            <a:pPr>
              <a:defRPr/>
            </a:pPr>
            <a:fld id="{55D763B4-6221-4282-8A4A-18B38481E04D}" type="slidenum">
              <a:rPr lang="en-GB" smtClean="0"/>
              <a:pPr>
                <a:defRPr/>
              </a:pPr>
              <a:t>3</a:t>
            </a:fld>
            <a:endParaRPr lang="en-GB" dirty="0">
              <a:solidFill>
                <a:schemeClr val="tx1"/>
              </a:solidFill>
            </a:endParaRPr>
          </a:p>
        </p:txBody>
      </p:sp>
    </p:spTree>
    <p:extLst>
      <p:ext uri="{BB962C8B-B14F-4D97-AF65-F5344CB8AC3E}">
        <p14:creationId xmlns:p14="http://schemas.microsoft.com/office/powerpoint/2010/main" val="190960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6222" y="2381867"/>
            <a:ext cx="2719163" cy="158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933056"/>
            <a:ext cx="252028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3"/>
          <p:cNvSpPr txBox="1">
            <a:spLocks/>
          </p:cNvSpPr>
          <p:nvPr/>
        </p:nvSpPr>
        <p:spPr bwMode="auto">
          <a:xfrm>
            <a:off x="304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9pPr>
          </a:lstStyle>
          <a:p>
            <a:fld id="{81C4F11B-09FF-4E00-82C3-9B3874569C29}" type="datetime4">
              <a:rPr lang="en-GB" sz="1000" smtClean="0">
                <a:latin typeface="Verdana" pitchFamily="34" charset="0"/>
              </a:rPr>
              <a:pPr/>
              <a:t>11 April 2014</a:t>
            </a:fld>
            <a:endParaRPr lang="en-GB" sz="1000" dirty="0" smtClean="0">
              <a:latin typeface="Verdana" pitchFamily="34" charset="0"/>
            </a:endParaRPr>
          </a:p>
        </p:txBody>
      </p:sp>
    </p:spTree>
    <p:extLst>
      <p:ext uri="{BB962C8B-B14F-4D97-AF65-F5344CB8AC3E}">
        <p14:creationId xmlns:p14="http://schemas.microsoft.com/office/powerpoint/2010/main" val="4201810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276872"/>
            <a:ext cx="367240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3"/>
          <p:cNvSpPr txBox="1">
            <a:spLocks/>
          </p:cNvSpPr>
          <p:nvPr/>
        </p:nvSpPr>
        <p:spPr bwMode="auto">
          <a:xfrm>
            <a:off x="304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9pPr>
          </a:lstStyle>
          <a:p>
            <a:fld id="{81C4F11B-09FF-4E00-82C3-9B3874569C29}" type="datetime4">
              <a:rPr lang="en-GB" sz="1000" smtClean="0">
                <a:latin typeface="Verdana" pitchFamily="34" charset="0"/>
              </a:rPr>
              <a:pPr/>
              <a:t>11 April 2014</a:t>
            </a:fld>
            <a:endParaRPr lang="en-GB" sz="1000" dirty="0" smtClean="0">
              <a:latin typeface="Verdana" pitchFamily="34" charset="0"/>
            </a:endParaRPr>
          </a:p>
        </p:txBody>
      </p:sp>
    </p:spTree>
    <p:extLst>
      <p:ext uri="{BB962C8B-B14F-4D97-AF65-F5344CB8AC3E}">
        <p14:creationId xmlns:p14="http://schemas.microsoft.com/office/powerpoint/2010/main" val="1883877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509838"/>
            <a:ext cx="3240360" cy="279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3"/>
          <p:cNvSpPr txBox="1">
            <a:spLocks/>
          </p:cNvSpPr>
          <p:nvPr/>
        </p:nvSpPr>
        <p:spPr bwMode="auto">
          <a:xfrm>
            <a:off x="304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96" charset="-128"/>
                <a:cs typeface="+mn-cs"/>
              </a:defRPr>
            </a:lvl9pPr>
          </a:lstStyle>
          <a:p>
            <a:fld id="{81C4F11B-09FF-4E00-82C3-9B3874569C29}" type="datetime4">
              <a:rPr lang="en-GB" sz="1000" smtClean="0">
                <a:latin typeface="Verdana" pitchFamily="34" charset="0"/>
              </a:rPr>
              <a:pPr/>
              <a:t>11 April 2014</a:t>
            </a:fld>
            <a:endParaRPr lang="en-GB" sz="1000" dirty="0" smtClean="0">
              <a:latin typeface="Verdana" pitchFamily="34" charset="0"/>
            </a:endParaRPr>
          </a:p>
        </p:txBody>
      </p:sp>
    </p:spTree>
    <p:extLst>
      <p:ext uri="{BB962C8B-B14F-4D97-AF65-F5344CB8AC3E}">
        <p14:creationId xmlns:p14="http://schemas.microsoft.com/office/powerpoint/2010/main" val="381667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El </a:t>
            </a:r>
            <a:r>
              <a:rPr lang="en-GB" dirty="0" err="1" smtClean="0"/>
              <a:t>Presente</a:t>
            </a:r>
            <a:r>
              <a:rPr lang="en-GB" dirty="0" smtClean="0"/>
              <a:t> </a:t>
            </a:r>
            <a:endParaRPr lang="en-GB" dirty="0"/>
          </a:p>
        </p:txBody>
      </p:sp>
      <p:sp>
        <p:nvSpPr>
          <p:cNvPr id="3" name="Subtitle 2"/>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pPr>
              <a:defRPr/>
            </a:pPr>
            <a:fld id="{ECEC53DB-33CD-4CA8-B6E0-40478F5AA055}" type="datetime4">
              <a:rPr lang="en-GB" smtClean="0"/>
              <a:pPr>
                <a:defRPr/>
              </a:pPr>
              <a:t>11 April 2014</a:t>
            </a:fld>
            <a:endParaRPr lang="en-GB" dirty="0">
              <a:solidFill>
                <a:schemeClr val="tx1"/>
              </a:solidFill>
            </a:endParaRPr>
          </a:p>
        </p:txBody>
      </p:sp>
      <p:sp>
        <p:nvSpPr>
          <p:cNvPr id="5" name="Slide Number Placeholder 4"/>
          <p:cNvSpPr>
            <a:spLocks noGrp="1"/>
          </p:cNvSpPr>
          <p:nvPr>
            <p:ph type="sldNum" sz="quarter" idx="11"/>
          </p:nvPr>
        </p:nvSpPr>
        <p:spPr/>
        <p:txBody>
          <a:bodyPr/>
          <a:lstStyle/>
          <a:p>
            <a:pPr>
              <a:defRPr/>
            </a:pPr>
            <a:fld id="{55D763B4-6221-4282-8A4A-18B38481E04D}" type="slidenum">
              <a:rPr lang="en-GB" smtClean="0"/>
              <a:pPr>
                <a:defRPr/>
              </a:pPr>
              <a:t>7</a:t>
            </a:fld>
            <a:endParaRPr lang="en-GB" dirty="0">
              <a:solidFill>
                <a:schemeClr val="tx1"/>
              </a:solidFill>
            </a:endParaRPr>
          </a:p>
        </p:txBody>
      </p:sp>
    </p:spTree>
    <p:extLst>
      <p:ext uri="{BB962C8B-B14F-4D97-AF65-F5344CB8AC3E}">
        <p14:creationId xmlns:p14="http://schemas.microsoft.com/office/powerpoint/2010/main" val="288110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9063"/>
            <a:ext cx="6477000" cy="1066800"/>
          </a:xfrm>
        </p:spPr>
        <p:txBody>
          <a:bodyPr/>
          <a:lstStyle/>
          <a:p>
            <a:r>
              <a:rPr lang="en-GB" dirty="0" smtClean="0"/>
              <a:t>Credit Risk – High Yield Spreads</a:t>
            </a:r>
            <a:endParaRPr lang="en-GB" dirty="0"/>
          </a:p>
        </p:txBody>
      </p:sp>
      <p:sp>
        <p:nvSpPr>
          <p:cNvPr id="4" name="Date Placeholder 3"/>
          <p:cNvSpPr>
            <a:spLocks noGrp="1"/>
          </p:cNvSpPr>
          <p:nvPr>
            <p:ph type="dt" sz="half" idx="10"/>
          </p:nvPr>
        </p:nvSpPr>
        <p:spPr/>
        <p:txBody>
          <a:bodyPr/>
          <a:lstStyle/>
          <a:p>
            <a:pPr>
              <a:defRPr/>
            </a:pPr>
            <a:fld id="{A602843F-B2DB-41AB-B6FC-D25AD0912006}" type="datetime4">
              <a:rPr lang="en-GB" smtClean="0"/>
              <a:pPr>
                <a:defRPr/>
              </a:pPr>
              <a:t>11 April 2014</a:t>
            </a:fld>
            <a:endParaRPr lang="en-GB" dirty="0"/>
          </a:p>
        </p:txBody>
      </p:sp>
      <p:sp>
        <p:nvSpPr>
          <p:cNvPr id="5" name="Slide Number Placeholder 4"/>
          <p:cNvSpPr>
            <a:spLocks noGrp="1"/>
          </p:cNvSpPr>
          <p:nvPr>
            <p:ph type="sldNum" sz="quarter" idx="11"/>
          </p:nvPr>
        </p:nvSpPr>
        <p:spPr/>
        <p:txBody>
          <a:bodyPr/>
          <a:lstStyle/>
          <a:p>
            <a:pPr>
              <a:defRPr/>
            </a:pPr>
            <a:fld id="{52C6E665-845C-4966-B5F7-B88ADE84AD69}" type="slidenum">
              <a:rPr lang="en-GB" smtClean="0"/>
              <a:pPr>
                <a:defRPr/>
              </a:pPr>
              <a:t>8</a:t>
            </a:fld>
            <a:endParaRPr lang="en-GB" sz="1400" dirty="0">
              <a:latin typeface="Arial" charset="0"/>
            </a:endParaRPr>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5554" y="1524001"/>
            <a:ext cx="7689092"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0836" y="5899260"/>
            <a:ext cx="3026407" cy="430887"/>
          </a:xfrm>
          <a:prstGeom prst="rect">
            <a:avLst/>
          </a:prstGeom>
        </p:spPr>
        <p:txBody>
          <a:bodyPr wrap="square">
            <a:spAutoFit/>
          </a:bodyPr>
          <a:lstStyle/>
          <a:p>
            <a:r>
              <a:rPr lang="en-US" sz="1100" dirty="0" smtClean="0"/>
              <a:t>Source: Thomson Reuters Datastream</a:t>
            </a:r>
          </a:p>
          <a:p>
            <a:r>
              <a:rPr lang="en-US" sz="1100" dirty="0" smtClean="0"/>
              <a:t>Last Observation: 25 March 2014</a:t>
            </a:r>
            <a:endParaRPr lang="en-GB" sz="1100" dirty="0"/>
          </a:p>
        </p:txBody>
      </p:sp>
    </p:spTree>
    <p:extLst>
      <p:ext uri="{BB962C8B-B14F-4D97-AF65-F5344CB8AC3E}">
        <p14:creationId xmlns:p14="http://schemas.microsoft.com/office/powerpoint/2010/main" val="866906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152400"/>
            <a:ext cx="8382000" cy="914400"/>
          </a:xfrm>
        </p:spPr>
        <p:txBody>
          <a:bodyPr/>
          <a:lstStyle/>
          <a:p>
            <a:r>
              <a:rPr lang="en-GB" dirty="0" err="1" smtClean="0"/>
              <a:t>Crecimiento</a:t>
            </a:r>
            <a:r>
              <a:rPr lang="en-GB" dirty="0" smtClean="0"/>
              <a:t> (?) </a:t>
            </a:r>
          </a:p>
        </p:txBody>
      </p:sp>
      <p:sp>
        <p:nvSpPr>
          <p:cNvPr id="3" name="Content Placeholder 2"/>
          <p:cNvSpPr>
            <a:spLocks noGrp="1"/>
          </p:cNvSpPr>
          <p:nvPr>
            <p:ph idx="1"/>
          </p:nvPr>
        </p:nvSpPr>
        <p:spPr>
          <a:xfrm>
            <a:off x="457200" y="1524000"/>
            <a:ext cx="8382000" cy="4724400"/>
          </a:xfrm>
        </p:spPr>
        <p:txBody>
          <a:bodyPr/>
          <a:lstStyle/>
          <a:p>
            <a:pPr marL="0" lvl="4" indent="0">
              <a:buNone/>
            </a:pPr>
            <a:r>
              <a:rPr lang="en-GB" sz="1400" dirty="0" smtClean="0"/>
              <a:t>		    GWP projection for the Eurozone</a:t>
            </a:r>
          </a:p>
          <a:p>
            <a:pPr marL="0" indent="0">
              <a:buNone/>
            </a:pPr>
            <a:endParaRPr lang="en-GB" sz="2000" dirty="0" smtClean="0"/>
          </a:p>
          <a:p>
            <a:pPr marL="457200" lvl="1" indent="0">
              <a:buNone/>
            </a:pPr>
            <a:r>
              <a:rPr lang="en-GB" sz="1800" dirty="0" smtClean="0"/>
              <a:t/>
            </a:r>
            <a:br>
              <a:rPr lang="en-GB" sz="1800" dirty="0" smtClean="0"/>
            </a:br>
            <a:r>
              <a:rPr lang="en-GB" sz="1800" dirty="0" smtClean="0"/>
              <a:t> </a:t>
            </a:r>
            <a:br>
              <a:rPr lang="en-GB" sz="1800" dirty="0" smtClean="0"/>
            </a:br>
            <a:r>
              <a:rPr lang="en-GB" sz="1800" dirty="0" smtClean="0"/>
              <a:t>   </a:t>
            </a:r>
            <a:br>
              <a:rPr lang="en-GB" sz="1800" dirty="0" smtClean="0"/>
            </a:br>
            <a:r>
              <a:rPr lang="en-GB" sz="1800" dirty="0" smtClean="0"/>
              <a:t>  </a:t>
            </a:r>
            <a:br>
              <a:rPr lang="en-GB" sz="1800" dirty="0" smtClean="0"/>
            </a:br>
            <a:endParaRPr lang="en-GB" sz="1800" dirty="0" smtClean="0"/>
          </a:p>
          <a:p>
            <a:pPr marL="0" indent="0">
              <a:buFontTx/>
              <a:buNone/>
              <a:defRPr/>
            </a:pPr>
            <a:endParaRPr lang="en-US" sz="1800" dirty="0" smtClean="0"/>
          </a:p>
          <a:p>
            <a:pPr marL="0" indent="0">
              <a:buFontTx/>
              <a:buNone/>
              <a:defRPr/>
            </a:pPr>
            <a:endParaRPr lang="en-US" sz="1800" dirty="0"/>
          </a:p>
          <a:p>
            <a:pPr marL="0" indent="0">
              <a:buFontTx/>
              <a:buNone/>
              <a:defRPr/>
            </a:pPr>
            <a:endParaRPr lang="en-US" sz="1800" dirty="0" smtClean="0"/>
          </a:p>
          <a:p>
            <a:pPr marL="0" indent="0">
              <a:buFontTx/>
              <a:buNone/>
              <a:defRPr/>
            </a:pPr>
            <a:endParaRPr lang="en-US" sz="1800" dirty="0"/>
          </a:p>
          <a:p>
            <a:pPr marL="0" indent="0">
              <a:buNone/>
            </a:pPr>
            <a:r>
              <a:rPr lang="en-GB" sz="900" dirty="0" smtClean="0"/>
              <a:t>                                                       Source</a:t>
            </a:r>
            <a:r>
              <a:rPr lang="en-GB" sz="900" dirty="0"/>
              <a:t>: EIOPA and ECB survey of professional forecasters</a:t>
            </a:r>
          </a:p>
          <a:p>
            <a:pPr marL="0" indent="0">
              <a:buNone/>
            </a:pPr>
            <a:r>
              <a:rPr lang="en-GB" sz="900" dirty="0" smtClean="0"/>
              <a:t>                                                       Note</a:t>
            </a:r>
            <a:r>
              <a:rPr lang="en-GB" sz="900" dirty="0"/>
              <a:t>: Data corresponds to aggregates for the Eurozone, dashed lines represent the projection using macro </a:t>
            </a:r>
            <a:r>
              <a:rPr lang="en-GB" sz="900" dirty="0" smtClean="0"/>
              <a:t>s		                   scenario </a:t>
            </a:r>
            <a:r>
              <a:rPr lang="en-GB" sz="900" dirty="0"/>
              <a:t>based on ECB SPF.</a:t>
            </a:r>
          </a:p>
        </p:txBody>
      </p:sp>
      <p:sp>
        <p:nvSpPr>
          <p:cNvPr id="5" name="Slide Number Placeholder 4"/>
          <p:cNvSpPr>
            <a:spLocks noGrp="1"/>
          </p:cNvSpPr>
          <p:nvPr>
            <p:ph type="sldNum" sz="quarter" idx="11"/>
          </p:nvPr>
        </p:nvSpPr>
        <p:spPr/>
        <p:txBody>
          <a:bodyPr/>
          <a:lstStyle/>
          <a:p>
            <a:pPr>
              <a:defRPr/>
            </a:pPr>
            <a:fld id="{1AC67758-69A9-4467-B056-90CAA4A104DF}" type="slidenum">
              <a:rPr lang="en-GB" smtClean="0"/>
              <a:pPr>
                <a:defRPr/>
              </a:pPr>
              <a:t>9</a:t>
            </a:fld>
            <a:endParaRPr lang="en-GB" sz="1400">
              <a:latin typeface="Arial" charset="0"/>
            </a:endParaRPr>
          </a:p>
        </p:txBody>
      </p:sp>
      <p:graphicFrame>
        <p:nvGraphicFramePr>
          <p:cNvPr id="8" name="Chart 7"/>
          <p:cNvGraphicFramePr/>
          <p:nvPr>
            <p:extLst>
              <p:ext uri="{D42A27DB-BD31-4B8C-83A1-F6EECF244321}">
                <p14:modId xmlns:p14="http://schemas.microsoft.com/office/powerpoint/2010/main" val="3203938020"/>
              </p:ext>
            </p:extLst>
          </p:nvPr>
        </p:nvGraphicFramePr>
        <p:xfrm>
          <a:off x="2514600" y="2438400"/>
          <a:ext cx="3762375" cy="312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151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EIOPA presentation temporary">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EIOPA presentation temporary</Template>
  <TotalTime>8444</TotalTime>
  <Words>558</Words>
  <Application>Microsoft Office PowerPoint</Application>
  <PresentationFormat>Presentación en pantalla (4:3)</PresentationFormat>
  <Paragraphs>123</Paragraphs>
  <Slides>17</Slides>
  <Notes>8</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EIOPA presentation temporary</vt:lpstr>
      <vt:lpstr>Vigilancia macroprudencial;    El caso europeo y su extrapolación.                            Carlos Montalvo Rebuelta Executuive Director, EIOPA  XV Conferencia ASSAL Asunción, 23-IV-2014  </vt:lpstr>
      <vt:lpstr>Indice</vt:lpstr>
      <vt:lpstr>El Pasado</vt:lpstr>
      <vt:lpstr>Presentación de PowerPoint</vt:lpstr>
      <vt:lpstr>Presentación de PowerPoint</vt:lpstr>
      <vt:lpstr>Presentación de PowerPoint</vt:lpstr>
      <vt:lpstr>El Presente </vt:lpstr>
      <vt:lpstr>Credit Risk – High Yield Spreads</vt:lpstr>
      <vt:lpstr>Crecimiento (?) </vt:lpstr>
      <vt:lpstr>Desempleo y endeudamiento</vt:lpstr>
      <vt:lpstr>Escenario de tipos bajos</vt:lpstr>
      <vt:lpstr>Presentación de PowerPoint</vt:lpstr>
      <vt:lpstr>Mercados emergentes:  oportunidades y riesgos</vt:lpstr>
      <vt:lpstr>Otros riesgos</vt:lpstr>
      <vt:lpstr>Futuro</vt:lpstr>
      <vt:lpstr>Presentación de PowerPoint</vt:lpstr>
      <vt:lpstr>Muchas gracias!     </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hinzufügen</dc:title>
  <dc:creator>schuermanspa</dc:creator>
  <cp:lastModifiedBy>Salashina Olga</cp:lastModifiedBy>
  <cp:revision>534</cp:revision>
  <cp:lastPrinted>2013-05-02T07:50:53Z</cp:lastPrinted>
  <dcterms:created xsi:type="dcterms:W3CDTF">2011-02-22T17:03:17Z</dcterms:created>
  <dcterms:modified xsi:type="dcterms:W3CDTF">2014-04-11T13:30:15Z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-836259491</vt:i4>
  </property>
  <property fmtid="{D5CDD505-2E9C-101B-9397-08002B2CF9AE}" pid="3" name="_NewReviewCycle">
    <vt:lpwstr/>
  </property>
  <property fmtid="{D5CDD505-2E9C-101B-9397-08002B2CF9AE}" pid="4" name="_EmailSubject">
    <vt:lpwstr>RV: Logistics aspects of your participation as a speaker or moderator in our Annual Conference _ Paraguay (English - Español)</vt:lpwstr>
  </property>
  <property fmtid="{D5CDD505-2E9C-101B-9397-08002B2CF9AE}" pid="5" name="_AuthorEmail">
    <vt:lpwstr>Cristina.Lanca@eiopa.europa.eu</vt:lpwstr>
  </property>
  <property fmtid="{D5CDD505-2E9C-101B-9397-08002B2CF9AE}" pid="6" name="_AuthorEmailDisplayName">
    <vt:lpwstr>Cristina Lanca</vt:lpwstr>
  </property>
  <property fmtid="{D5CDD505-2E9C-101B-9397-08002B2CF9AE}" pid="7" name="_PreviousAdHocReviewCycleID">
    <vt:i4>830178293</vt:i4>
  </property>
</Properties>
</file>