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5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09F31-04FE-45C6-BD25-613FE92348E2}" type="doc">
      <dgm:prSet loTypeId="urn:microsoft.com/office/officeart/2005/8/layout/list1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9BAA251D-C154-40C0-8454-A79AC08BA969}">
      <dgm:prSet phldrT="[Texto]" custT="1"/>
      <dgm:spPr>
        <a:xfrm>
          <a:off x="72006" y="242729"/>
          <a:ext cx="5177060" cy="826560"/>
        </a:xfrm>
        <a:prstGeom prst="roundRect">
          <a:avLst/>
        </a:prstGeom>
        <a:gradFill rotWithShape="0">
          <a:gsLst>
            <a:gs pos="0">
              <a:srgbClr val="3497AE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3497AE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3497AE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sz="14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Regulación: Establecer un proceso de autorización y registro eficiente que permita la verificación de idoneidad y calidad de los participantes y los productos del mercado de seguros.</a:t>
          </a:r>
          <a:endParaRPr lang="es-ES" sz="1400" dirty="0">
            <a:solidFill>
              <a:srgbClr val="FFFFFF"/>
            </a:solidFill>
            <a:latin typeface="Calibri"/>
            <a:ea typeface="+mn-ea"/>
            <a:cs typeface="+mn-cs"/>
          </a:endParaRPr>
        </a:p>
      </dgm:t>
    </dgm:pt>
    <dgm:pt modelId="{A3DD6A79-A407-4D23-954F-92F147B79443}" type="parTrans" cxnId="{9FA2B001-1B36-4FA8-AD56-E0B396617F83}">
      <dgm:prSet/>
      <dgm:spPr/>
      <dgm:t>
        <a:bodyPr/>
        <a:lstStyle/>
        <a:p>
          <a:endParaRPr lang="es-ES"/>
        </a:p>
      </dgm:t>
    </dgm:pt>
    <dgm:pt modelId="{9838FE44-4D8F-495B-9538-B7CC1538C9E8}" type="sibTrans" cxnId="{9FA2B001-1B36-4FA8-AD56-E0B396617F83}">
      <dgm:prSet/>
      <dgm:spPr/>
      <dgm:t>
        <a:bodyPr/>
        <a:lstStyle/>
        <a:p>
          <a:endParaRPr lang="es-ES"/>
        </a:p>
      </dgm:t>
    </dgm:pt>
    <dgm:pt modelId="{7071EE19-CAC2-40B2-94B3-C9F31E11A4DF}">
      <dgm:prSet phldrT="[Texto]" custT="1"/>
      <dgm:spPr>
        <a:xfrm>
          <a:off x="72008" y="2584151"/>
          <a:ext cx="5172942" cy="1124625"/>
        </a:xfrm>
        <a:prstGeom prst="roundRect">
          <a:avLst/>
        </a:prstGeom>
        <a:gradFill rotWithShape="0">
          <a:gsLst>
            <a:gs pos="0">
              <a:srgbClr val="3497AE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3497AE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3497AE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sz="14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Supervisión, Control y Fiscalización : Establecer un modelo de supervisión que permita evaluar los riesgos relevantes de las entidades supervisadas, generar alertas tempranas, promover acciones correctivas oportunas e incentivar  un eficiente  funcionamiento del mercado de seguros.</a:t>
          </a:r>
        </a:p>
      </dgm:t>
    </dgm:pt>
    <dgm:pt modelId="{4D860ED3-3076-4571-B7F6-A88F4A736CD7}" type="parTrans" cxnId="{7006D5C0-A90B-4997-A85D-080EF4D4197F}">
      <dgm:prSet/>
      <dgm:spPr/>
      <dgm:t>
        <a:bodyPr/>
        <a:lstStyle/>
        <a:p>
          <a:endParaRPr lang="es-ES"/>
        </a:p>
      </dgm:t>
    </dgm:pt>
    <dgm:pt modelId="{EBB4ECFB-A4BB-49A8-8081-322825CB46BA}" type="sibTrans" cxnId="{7006D5C0-A90B-4997-A85D-080EF4D4197F}">
      <dgm:prSet/>
      <dgm:spPr/>
      <dgm:t>
        <a:bodyPr/>
        <a:lstStyle/>
        <a:p>
          <a:endParaRPr lang="es-ES"/>
        </a:p>
      </dgm:t>
    </dgm:pt>
    <dgm:pt modelId="{A4FF0FE1-1848-4E66-BE77-AD384A7FFD56}">
      <dgm:prSet phldrT="[Texto]" custT="1"/>
      <dgm:spPr>
        <a:xfrm>
          <a:off x="72008" y="1348406"/>
          <a:ext cx="5185318" cy="826560"/>
        </a:xfrm>
        <a:prstGeom prst="roundRect">
          <a:avLst/>
        </a:prstGeom>
        <a:gradFill rotWithShape="0">
          <a:gsLst>
            <a:gs pos="0">
              <a:srgbClr val="3497AE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3497AE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3497AE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sz="14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Reglamentación: Desarrollar una normativa completa, actualizada y adecuada al mercado de seguros de Panamá, basada en las mejores  prácticas y estándares internacionales.</a:t>
          </a:r>
          <a:endParaRPr lang="es-ES" sz="1400" dirty="0">
            <a:solidFill>
              <a:srgbClr val="FFFFFF"/>
            </a:solidFill>
            <a:latin typeface="Calibri"/>
            <a:ea typeface="+mn-ea"/>
            <a:cs typeface="+mn-cs"/>
          </a:endParaRPr>
        </a:p>
      </dgm:t>
    </dgm:pt>
    <dgm:pt modelId="{615CB7D7-5CD9-4036-A277-70F70A2014D7}" type="sibTrans" cxnId="{67269573-6EAF-4386-B440-20A9F13BC193}">
      <dgm:prSet/>
      <dgm:spPr/>
      <dgm:t>
        <a:bodyPr/>
        <a:lstStyle/>
        <a:p>
          <a:endParaRPr lang="es-ES"/>
        </a:p>
      </dgm:t>
    </dgm:pt>
    <dgm:pt modelId="{DA2C2802-1072-4808-81E8-9236A7346260}" type="parTrans" cxnId="{67269573-6EAF-4386-B440-20A9F13BC193}">
      <dgm:prSet/>
      <dgm:spPr/>
      <dgm:t>
        <a:bodyPr/>
        <a:lstStyle/>
        <a:p>
          <a:endParaRPr lang="es-ES"/>
        </a:p>
      </dgm:t>
    </dgm:pt>
    <dgm:pt modelId="{5BB13F8A-DFAF-4B87-BB16-165C2CB53A77}" type="pres">
      <dgm:prSet presAssocID="{DD609F31-04FE-45C6-BD25-613FE92348E2}" presName="linear" presStyleCnt="0">
        <dgm:presLayoutVars>
          <dgm:dir/>
          <dgm:animLvl val="lvl"/>
          <dgm:resizeHandles val="exact"/>
        </dgm:presLayoutVars>
      </dgm:prSet>
      <dgm:spPr/>
    </dgm:pt>
    <dgm:pt modelId="{5C0B7AC0-3903-4BF1-AC91-AF69E9E57C6C}" type="pres">
      <dgm:prSet presAssocID="{9BAA251D-C154-40C0-8454-A79AC08BA969}" presName="parentLin" presStyleCnt="0"/>
      <dgm:spPr/>
    </dgm:pt>
    <dgm:pt modelId="{2C9932B3-23C4-4C21-875D-67C93093C6F1}" type="pres">
      <dgm:prSet presAssocID="{9BAA251D-C154-40C0-8454-A79AC08BA969}" presName="parentLeftMargin" presStyleLbl="node1" presStyleIdx="0" presStyleCnt="3"/>
      <dgm:spPr/>
    </dgm:pt>
    <dgm:pt modelId="{6E0E801C-0EE0-4764-AAB2-0995B862B4C3}" type="pres">
      <dgm:prSet presAssocID="{9BAA251D-C154-40C0-8454-A79AC08BA969}" presName="parentText" presStyleLbl="node1" presStyleIdx="0" presStyleCnt="3" custScaleX="138735" custLinFactNeighborX="-72985" custLinFactNeighborY="229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6DA8A1-9874-4721-B87D-DC859AA7A51C}" type="pres">
      <dgm:prSet presAssocID="{9BAA251D-C154-40C0-8454-A79AC08BA969}" presName="negativeSpace" presStyleCnt="0"/>
      <dgm:spPr/>
    </dgm:pt>
    <dgm:pt modelId="{2A6D9C4E-C0C2-4949-8ED5-D6A7ED61CA88}" type="pres">
      <dgm:prSet presAssocID="{9BAA251D-C154-40C0-8454-A79AC08BA969}" presName="childText" presStyleLbl="conFgAcc1" presStyleIdx="0" presStyleCnt="3">
        <dgm:presLayoutVars>
          <dgm:bulletEnabled val="1"/>
        </dgm:presLayoutVars>
      </dgm:prSet>
      <dgm:spPr>
        <a:xfrm>
          <a:off x="0" y="466727"/>
          <a:ext cx="5447928" cy="7056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497AE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</dgm:pt>
    <dgm:pt modelId="{C0791845-D76F-40CE-B9AD-51BFD96FDA4B}" type="pres">
      <dgm:prSet presAssocID="{9838FE44-4D8F-495B-9538-B7CC1538C9E8}" presName="spaceBetweenRectangles" presStyleCnt="0"/>
      <dgm:spPr/>
    </dgm:pt>
    <dgm:pt modelId="{C22923F9-6F64-4D8A-ACAD-1A44ED88A885}" type="pres">
      <dgm:prSet presAssocID="{A4FF0FE1-1848-4E66-BE77-AD384A7FFD56}" presName="parentLin" presStyleCnt="0"/>
      <dgm:spPr/>
    </dgm:pt>
    <dgm:pt modelId="{765119DB-C9A4-4617-B92E-326F229A62D4}" type="pres">
      <dgm:prSet presAssocID="{A4FF0FE1-1848-4E66-BE77-AD384A7FFD56}" presName="parentLeftMargin" presStyleLbl="node1" presStyleIdx="0" presStyleCnt="3"/>
      <dgm:spPr/>
    </dgm:pt>
    <dgm:pt modelId="{413B9B2C-FE21-46AF-ACF5-C3F4D42ACC0C}" type="pres">
      <dgm:prSet presAssocID="{A4FF0FE1-1848-4E66-BE77-AD384A7FFD56}" presName="parentText" presStyleLbl="node1" presStyleIdx="1" presStyleCnt="3" custScaleX="142512" custLinFactNeighborX="-72293" custLinFactNeighborY="301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ED0348-A862-4994-9311-57FC6B256149}" type="pres">
      <dgm:prSet presAssocID="{A4FF0FE1-1848-4E66-BE77-AD384A7FFD56}" presName="negativeSpace" presStyleCnt="0"/>
      <dgm:spPr/>
    </dgm:pt>
    <dgm:pt modelId="{E7E6D82C-93DD-4444-BD60-64E28E495936}" type="pres">
      <dgm:prSet presAssocID="{A4FF0FE1-1848-4E66-BE77-AD384A7FFD56}" presName="childText" presStyleLbl="conFgAcc1" presStyleIdx="1" presStyleCnt="3">
        <dgm:presLayoutVars>
          <dgm:bulletEnabled val="1"/>
        </dgm:presLayoutVars>
      </dgm:prSet>
      <dgm:spPr>
        <a:xfrm>
          <a:off x="0" y="1736807"/>
          <a:ext cx="5447928" cy="7056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497AE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</dgm:pt>
    <dgm:pt modelId="{0BA5EF15-1404-4BBD-BFA5-8F816F3469A6}" type="pres">
      <dgm:prSet presAssocID="{615CB7D7-5CD9-4036-A277-70F70A2014D7}" presName="spaceBetweenRectangles" presStyleCnt="0"/>
      <dgm:spPr/>
    </dgm:pt>
    <dgm:pt modelId="{EECDEAB7-26D1-4381-936F-07A43214DC19}" type="pres">
      <dgm:prSet presAssocID="{7071EE19-CAC2-40B2-94B3-C9F31E11A4DF}" presName="parentLin" presStyleCnt="0"/>
      <dgm:spPr/>
    </dgm:pt>
    <dgm:pt modelId="{6B793B75-6993-4AF0-9536-43C5BCE9EA90}" type="pres">
      <dgm:prSet presAssocID="{7071EE19-CAC2-40B2-94B3-C9F31E11A4DF}" presName="parentLeftMargin" presStyleLbl="node1" presStyleIdx="1" presStyleCnt="3"/>
      <dgm:spPr/>
    </dgm:pt>
    <dgm:pt modelId="{66659667-43C5-4CFD-B6FB-DDDC42EAD362}" type="pres">
      <dgm:prSet presAssocID="{7071EE19-CAC2-40B2-94B3-C9F31E11A4DF}" presName="parentText" presStyleLbl="node1" presStyleIdx="2" presStyleCnt="3" custScaleX="135779" custScaleY="136061" custLinFactNeighborX="-73539" custLinFactNeighborY="-114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C3322B-3EAD-4B9A-8E63-839D80F55A51}" type="pres">
      <dgm:prSet presAssocID="{7071EE19-CAC2-40B2-94B3-C9F31E11A4DF}" presName="negativeSpace" presStyleCnt="0"/>
      <dgm:spPr/>
    </dgm:pt>
    <dgm:pt modelId="{1BB30CE0-FE32-4756-81CA-986746B6491B}" type="pres">
      <dgm:prSet presAssocID="{7071EE19-CAC2-40B2-94B3-C9F31E11A4DF}" presName="childText" presStyleLbl="conFgAcc1" presStyleIdx="2" presStyleCnt="3">
        <dgm:presLayoutVars>
          <dgm:bulletEnabled val="1"/>
        </dgm:presLayoutVars>
      </dgm:prSet>
      <dgm:spPr>
        <a:xfrm>
          <a:off x="0" y="3304952"/>
          <a:ext cx="5447928" cy="7056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497AE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</dgm:pt>
  </dgm:ptLst>
  <dgm:cxnLst>
    <dgm:cxn modelId="{5AF436AB-3808-4099-B25D-3E1E1B2CEA3C}" type="presOf" srcId="{9BAA251D-C154-40C0-8454-A79AC08BA969}" destId="{6E0E801C-0EE0-4764-AAB2-0995B862B4C3}" srcOrd="1" destOrd="0" presId="urn:microsoft.com/office/officeart/2005/8/layout/list1"/>
    <dgm:cxn modelId="{7006D5C0-A90B-4997-A85D-080EF4D4197F}" srcId="{DD609F31-04FE-45C6-BD25-613FE92348E2}" destId="{7071EE19-CAC2-40B2-94B3-C9F31E11A4DF}" srcOrd="2" destOrd="0" parTransId="{4D860ED3-3076-4571-B7F6-A88F4A736CD7}" sibTransId="{EBB4ECFB-A4BB-49A8-8081-322825CB46BA}"/>
    <dgm:cxn modelId="{589C0EF1-2A59-49EE-BE68-8570203BC3C6}" type="presOf" srcId="{7071EE19-CAC2-40B2-94B3-C9F31E11A4DF}" destId="{6B793B75-6993-4AF0-9536-43C5BCE9EA90}" srcOrd="0" destOrd="0" presId="urn:microsoft.com/office/officeart/2005/8/layout/list1"/>
    <dgm:cxn modelId="{67269573-6EAF-4386-B440-20A9F13BC193}" srcId="{DD609F31-04FE-45C6-BD25-613FE92348E2}" destId="{A4FF0FE1-1848-4E66-BE77-AD384A7FFD56}" srcOrd="1" destOrd="0" parTransId="{DA2C2802-1072-4808-81E8-9236A7346260}" sibTransId="{615CB7D7-5CD9-4036-A277-70F70A2014D7}"/>
    <dgm:cxn modelId="{276BE152-EEED-4B01-8571-6974E5B18C8A}" type="presOf" srcId="{A4FF0FE1-1848-4E66-BE77-AD384A7FFD56}" destId="{413B9B2C-FE21-46AF-ACF5-C3F4D42ACC0C}" srcOrd="1" destOrd="0" presId="urn:microsoft.com/office/officeart/2005/8/layout/list1"/>
    <dgm:cxn modelId="{B533A434-362C-48BB-987A-64619A204450}" type="presOf" srcId="{DD609F31-04FE-45C6-BD25-613FE92348E2}" destId="{5BB13F8A-DFAF-4B87-BB16-165C2CB53A77}" srcOrd="0" destOrd="0" presId="urn:microsoft.com/office/officeart/2005/8/layout/list1"/>
    <dgm:cxn modelId="{9FA2B001-1B36-4FA8-AD56-E0B396617F83}" srcId="{DD609F31-04FE-45C6-BD25-613FE92348E2}" destId="{9BAA251D-C154-40C0-8454-A79AC08BA969}" srcOrd="0" destOrd="0" parTransId="{A3DD6A79-A407-4D23-954F-92F147B79443}" sibTransId="{9838FE44-4D8F-495B-9538-B7CC1538C9E8}"/>
    <dgm:cxn modelId="{BFB42CB2-6F3B-4B35-8EC2-F082B76F8DF0}" type="presOf" srcId="{A4FF0FE1-1848-4E66-BE77-AD384A7FFD56}" destId="{765119DB-C9A4-4617-B92E-326F229A62D4}" srcOrd="0" destOrd="0" presId="urn:microsoft.com/office/officeart/2005/8/layout/list1"/>
    <dgm:cxn modelId="{C4184669-DEA9-4BBC-8B98-148D1C7484E3}" type="presOf" srcId="{9BAA251D-C154-40C0-8454-A79AC08BA969}" destId="{2C9932B3-23C4-4C21-875D-67C93093C6F1}" srcOrd="0" destOrd="0" presId="urn:microsoft.com/office/officeart/2005/8/layout/list1"/>
    <dgm:cxn modelId="{2ECCF5B7-479B-4687-8C20-1E8AF4340188}" type="presOf" srcId="{7071EE19-CAC2-40B2-94B3-C9F31E11A4DF}" destId="{66659667-43C5-4CFD-B6FB-DDDC42EAD362}" srcOrd="1" destOrd="0" presId="urn:microsoft.com/office/officeart/2005/8/layout/list1"/>
    <dgm:cxn modelId="{021ABF8E-5379-4F8B-8504-DCA499920CC9}" type="presParOf" srcId="{5BB13F8A-DFAF-4B87-BB16-165C2CB53A77}" destId="{5C0B7AC0-3903-4BF1-AC91-AF69E9E57C6C}" srcOrd="0" destOrd="0" presId="urn:microsoft.com/office/officeart/2005/8/layout/list1"/>
    <dgm:cxn modelId="{72C8CFC6-B171-427B-8247-E9C37C64A00E}" type="presParOf" srcId="{5C0B7AC0-3903-4BF1-AC91-AF69E9E57C6C}" destId="{2C9932B3-23C4-4C21-875D-67C93093C6F1}" srcOrd="0" destOrd="0" presId="urn:microsoft.com/office/officeart/2005/8/layout/list1"/>
    <dgm:cxn modelId="{F2D550BF-5B30-4D39-A509-FF0398DA7793}" type="presParOf" srcId="{5C0B7AC0-3903-4BF1-AC91-AF69E9E57C6C}" destId="{6E0E801C-0EE0-4764-AAB2-0995B862B4C3}" srcOrd="1" destOrd="0" presId="urn:microsoft.com/office/officeart/2005/8/layout/list1"/>
    <dgm:cxn modelId="{C9A9FA5D-27AA-4AAA-8917-0797BC80B6C1}" type="presParOf" srcId="{5BB13F8A-DFAF-4B87-BB16-165C2CB53A77}" destId="{766DA8A1-9874-4721-B87D-DC859AA7A51C}" srcOrd="1" destOrd="0" presId="urn:microsoft.com/office/officeart/2005/8/layout/list1"/>
    <dgm:cxn modelId="{032B6513-A957-4EA1-A04C-C28E158F40AF}" type="presParOf" srcId="{5BB13F8A-DFAF-4B87-BB16-165C2CB53A77}" destId="{2A6D9C4E-C0C2-4949-8ED5-D6A7ED61CA88}" srcOrd="2" destOrd="0" presId="urn:microsoft.com/office/officeart/2005/8/layout/list1"/>
    <dgm:cxn modelId="{52311C42-5A00-41B3-A63A-3E58C070C924}" type="presParOf" srcId="{5BB13F8A-DFAF-4B87-BB16-165C2CB53A77}" destId="{C0791845-D76F-40CE-B9AD-51BFD96FDA4B}" srcOrd="3" destOrd="0" presId="urn:microsoft.com/office/officeart/2005/8/layout/list1"/>
    <dgm:cxn modelId="{69A24F04-8A06-45A2-9094-C799A1F1E29F}" type="presParOf" srcId="{5BB13F8A-DFAF-4B87-BB16-165C2CB53A77}" destId="{C22923F9-6F64-4D8A-ACAD-1A44ED88A885}" srcOrd="4" destOrd="0" presId="urn:microsoft.com/office/officeart/2005/8/layout/list1"/>
    <dgm:cxn modelId="{4B0E406D-C231-479E-843D-599879E40C2C}" type="presParOf" srcId="{C22923F9-6F64-4D8A-ACAD-1A44ED88A885}" destId="{765119DB-C9A4-4617-B92E-326F229A62D4}" srcOrd="0" destOrd="0" presId="urn:microsoft.com/office/officeart/2005/8/layout/list1"/>
    <dgm:cxn modelId="{577D5C2D-20E8-4A49-861F-6615F0111551}" type="presParOf" srcId="{C22923F9-6F64-4D8A-ACAD-1A44ED88A885}" destId="{413B9B2C-FE21-46AF-ACF5-C3F4D42ACC0C}" srcOrd="1" destOrd="0" presId="urn:microsoft.com/office/officeart/2005/8/layout/list1"/>
    <dgm:cxn modelId="{E982F921-5FD7-40A2-8D45-AC16ACD6A1FF}" type="presParOf" srcId="{5BB13F8A-DFAF-4B87-BB16-165C2CB53A77}" destId="{77ED0348-A862-4994-9311-57FC6B256149}" srcOrd="5" destOrd="0" presId="urn:microsoft.com/office/officeart/2005/8/layout/list1"/>
    <dgm:cxn modelId="{E2533811-CD97-4972-816F-EB0E44172ED0}" type="presParOf" srcId="{5BB13F8A-DFAF-4B87-BB16-165C2CB53A77}" destId="{E7E6D82C-93DD-4444-BD60-64E28E495936}" srcOrd="6" destOrd="0" presId="urn:microsoft.com/office/officeart/2005/8/layout/list1"/>
    <dgm:cxn modelId="{2C20BDCC-F5F2-4293-A0E9-3063AA410161}" type="presParOf" srcId="{5BB13F8A-DFAF-4B87-BB16-165C2CB53A77}" destId="{0BA5EF15-1404-4BBD-BFA5-8F816F3469A6}" srcOrd="7" destOrd="0" presId="urn:microsoft.com/office/officeart/2005/8/layout/list1"/>
    <dgm:cxn modelId="{BB8DE4EA-1DEF-4FD8-B3D9-D5EE25C2F21C}" type="presParOf" srcId="{5BB13F8A-DFAF-4B87-BB16-165C2CB53A77}" destId="{EECDEAB7-26D1-4381-936F-07A43214DC19}" srcOrd="8" destOrd="0" presId="urn:microsoft.com/office/officeart/2005/8/layout/list1"/>
    <dgm:cxn modelId="{64CC3432-2110-401F-8908-967BCFC909D6}" type="presParOf" srcId="{EECDEAB7-26D1-4381-936F-07A43214DC19}" destId="{6B793B75-6993-4AF0-9536-43C5BCE9EA90}" srcOrd="0" destOrd="0" presId="urn:microsoft.com/office/officeart/2005/8/layout/list1"/>
    <dgm:cxn modelId="{D9E8E297-61ED-4EA3-A376-A3C3B3663712}" type="presParOf" srcId="{EECDEAB7-26D1-4381-936F-07A43214DC19}" destId="{66659667-43C5-4CFD-B6FB-DDDC42EAD362}" srcOrd="1" destOrd="0" presId="urn:microsoft.com/office/officeart/2005/8/layout/list1"/>
    <dgm:cxn modelId="{9D5D7C86-F136-4A70-9DD8-278EEAFA577D}" type="presParOf" srcId="{5BB13F8A-DFAF-4B87-BB16-165C2CB53A77}" destId="{61C3322B-3EAD-4B9A-8E63-839D80F55A51}" srcOrd="9" destOrd="0" presId="urn:microsoft.com/office/officeart/2005/8/layout/list1"/>
    <dgm:cxn modelId="{DC027996-7981-4B4A-8012-BF5F5E6B9374}" type="presParOf" srcId="{5BB13F8A-DFAF-4B87-BB16-165C2CB53A77}" destId="{1BB30CE0-FE32-4756-81CA-986746B6491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359BA0-6EE0-413E-A5B0-D9AEB148CF54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E2B6C92A-F743-4A44-A38B-AC3581B83F98}">
      <dgm:prSet phldrT="[Texto]" custT="1"/>
      <dgm:spPr/>
      <dgm:t>
        <a:bodyPr/>
        <a:lstStyle/>
        <a:p>
          <a:pPr algn="just"/>
          <a:r>
            <a:rPr lang="es-ES" sz="1600" dirty="0" smtClean="0"/>
            <a:t>Normativa que requiere de una metodología y definición de un modelo de solvencia y reservas técnicas orientado hacia una supervisión basada en riesgos que incluye ajustes de capital por riesgos técnicos; ajustes en las metodologías de cálculo de las reservas técnicas.</a:t>
          </a:r>
        </a:p>
        <a:p>
          <a:pPr algn="just"/>
          <a:r>
            <a:rPr lang="es-ES" sz="1600" dirty="0" smtClean="0"/>
            <a:t>PBS 14 (Valuación); 16 (Gestión del Riesgo); PBS 17 (Adecuación de Capital)</a:t>
          </a:r>
          <a:endParaRPr lang="es-ES" sz="1600" dirty="0"/>
        </a:p>
      </dgm:t>
    </dgm:pt>
    <dgm:pt modelId="{80B335DB-C8AF-43F3-A581-DA3C657EF805}" type="parTrans" cxnId="{5D330C07-1D4C-48DC-B0B7-BD3CB458EE8E}">
      <dgm:prSet/>
      <dgm:spPr/>
      <dgm:t>
        <a:bodyPr/>
        <a:lstStyle/>
        <a:p>
          <a:endParaRPr lang="es-ES"/>
        </a:p>
      </dgm:t>
    </dgm:pt>
    <dgm:pt modelId="{0AC70D29-19EA-46C7-93DE-929D58575279}" type="sibTrans" cxnId="{5D330C07-1D4C-48DC-B0B7-BD3CB458EE8E}">
      <dgm:prSet/>
      <dgm:spPr/>
      <dgm:t>
        <a:bodyPr/>
        <a:lstStyle/>
        <a:p>
          <a:endParaRPr lang="es-ES"/>
        </a:p>
      </dgm:t>
    </dgm:pt>
    <dgm:pt modelId="{8616E44D-B173-48B7-B290-B28E5208484F}" type="pres">
      <dgm:prSet presAssocID="{B1359BA0-6EE0-413E-A5B0-D9AEB148CF54}" presName="linearFlow" presStyleCnt="0">
        <dgm:presLayoutVars>
          <dgm:dir/>
          <dgm:resizeHandles val="exact"/>
        </dgm:presLayoutVars>
      </dgm:prSet>
      <dgm:spPr/>
    </dgm:pt>
    <dgm:pt modelId="{DF855D36-6F73-4C2E-88BB-127A713CD469}" type="pres">
      <dgm:prSet presAssocID="{E2B6C92A-F743-4A44-A38B-AC3581B83F98}" presName="composite" presStyleCnt="0"/>
      <dgm:spPr/>
    </dgm:pt>
    <dgm:pt modelId="{1D28D984-3C89-4041-A399-8D72FE50802B}" type="pres">
      <dgm:prSet presAssocID="{E2B6C92A-F743-4A44-A38B-AC3581B83F98}" presName="imgShp" presStyleLbl="fgImgPlace1" presStyleIdx="0" presStyleCnt="1" custFlipVert="1" custFlipHor="1" custScaleX="1741" custScaleY="1741" custLinFactNeighborX="-37278" custLinFactNeighborY="871"/>
      <dgm:spPr/>
    </dgm:pt>
    <dgm:pt modelId="{BC0A368E-3CA8-4ECF-8AD5-4360134E230F}" type="pres">
      <dgm:prSet presAssocID="{E2B6C92A-F743-4A44-A38B-AC3581B83F98}" presName="txShp" presStyleLbl="node1" presStyleIdx="0" presStyleCnt="1" custScaleX="150376" custLinFactNeighborX="1544" custLinFactNeighborY="20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BA92D24-1866-4D2C-B2A1-5CB1E49124CE}" type="presOf" srcId="{E2B6C92A-F743-4A44-A38B-AC3581B83F98}" destId="{BC0A368E-3CA8-4ECF-8AD5-4360134E230F}" srcOrd="0" destOrd="0" presId="urn:microsoft.com/office/officeart/2005/8/layout/vList3"/>
    <dgm:cxn modelId="{5D330C07-1D4C-48DC-B0B7-BD3CB458EE8E}" srcId="{B1359BA0-6EE0-413E-A5B0-D9AEB148CF54}" destId="{E2B6C92A-F743-4A44-A38B-AC3581B83F98}" srcOrd="0" destOrd="0" parTransId="{80B335DB-C8AF-43F3-A581-DA3C657EF805}" sibTransId="{0AC70D29-19EA-46C7-93DE-929D58575279}"/>
    <dgm:cxn modelId="{12D59D07-5793-4074-94B9-4E4956420424}" type="presOf" srcId="{B1359BA0-6EE0-413E-A5B0-D9AEB148CF54}" destId="{8616E44D-B173-48B7-B290-B28E5208484F}" srcOrd="0" destOrd="0" presId="urn:microsoft.com/office/officeart/2005/8/layout/vList3"/>
    <dgm:cxn modelId="{237C40B9-122E-444F-AB6B-241D72E7A8B8}" type="presParOf" srcId="{8616E44D-B173-48B7-B290-B28E5208484F}" destId="{DF855D36-6F73-4C2E-88BB-127A713CD469}" srcOrd="0" destOrd="0" presId="urn:microsoft.com/office/officeart/2005/8/layout/vList3"/>
    <dgm:cxn modelId="{64E95344-25B0-4098-A952-1C1A81560293}" type="presParOf" srcId="{DF855D36-6F73-4C2E-88BB-127A713CD469}" destId="{1D28D984-3C89-4041-A399-8D72FE50802B}" srcOrd="0" destOrd="0" presId="urn:microsoft.com/office/officeart/2005/8/layout/vList3"/>
    <dgm:cxn modelId="{57F01C91-FC22-4AAD-921A-5DAC8ED058A2}" type="presParOf" srcId="{DF855D36-6F73-4C2E-88BB-127A713CD469}" destId="{BC0A368E-3CA8-4ECF-8AD5-4360134E230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D9C4E-C0C2-4949-8ED5-D6A7ED61CA88}">
      <dsp:nvSpPr>
        <dsp:cNvPr id="0" name=""/>
        <dsp:cNvSpPr/>
      </dsp:nvSpPr>
      <dsp:spPr>
        <a:xfrm>
          <a:off x="0" y="466727"/>
          <a:ext cx="5447928" cy="7056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497AE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0E801C-0EE0-4764-AAB2-0995B862B4C3}">
      <dsp:nvSpPr>
        <dsp:cNvPr id="0" name=""/>
        <dsp:cNvSpPr/>
      </dsp:nvSpPr>
      <dsp:spPr>
        <a:xfrm>
          <a:off x="72006" y="242729"/>
          <a:ext cx="5177060" cy="826560"/>
        </a:xfrm>
        <a:prstGeom prst="roundRect">
          <a:avLst/>
        </a:prstGeom>
        <a:gradFill rotWithShape="0">
          <a:gsLst>
            <a:gs pos="0">
              <a:srgbClr val="3497AE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3497AE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3497AE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143" tIns="0" rIns="14414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Regulación: Establecer un proceso de autorización y registro eficiente que permita la verificación de idoneidad y calidad de los participantes y los productos del mercado de seguros.</a:t>
          </a:r>
          <a:endParaRPr lang="es-ES" sz="1400" kern="1200" dirty="0">
            <a:solidFill>
              <a:srgbClr val="FFFFFF"/>
            </a:solidFill>
            <a:latin typeface="Calibri"/>
            <a:ea typeface="+mn-ea"/>
            <a:cs typeface="+mn-cs"/>
          </a:endParaRPr>
        </a:p>
      </dsp:txBody>
      <dsp:txXfrm>
        <a:off x="112355" y="283078"/>
        <a:ext cx="5096362" cy="745862"/>
      </dsp:txXfrm>
    </dsp:sp>
    <dsp:sp modelId="{E7E6D82C-93DD-4444-BD60-64E28E495936}">
      <dsp:nvSpPr>
        <dsp:cNvPr id="0" name=""/>
        <dsp:cNvSpPr/>
      </dsp:nvSpPr>
      <dsp:spPr>
        <a:xfrm>
          <a:off x="0" y="1736807"/>
          <a:ext cx="5447928" cy="7056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497AE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3B9B2C-FE21-46AF-ACF5-C3F4D42ACC0C}">
      <dsp:nvSpPr>
        <dsp:cNvPr id="0" name=""/>
        <dsp:cNvSpPr/>
      </dsp:nvSpPr>
      <dsp:spPr>
        <a:xfrm>
          <a:off x="72008" y="1348406"/>
          <a:ext cx="5185318" cy="826560"/>
        </a:xfrm>
        <a:prstGeom prst="roundRect">
          <a:avLst/>
        </a:prstGeom>
        <a:gradFill rotWithShape="0">
          <a:gsLst>
            <a:gs pos="0">
              <a:srgbClr val="3497AE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3497AE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3497AE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143" tIns="0" rIns="14414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Reglamentación: Desarrollar una normativa completa, actualizada y adecuada al mercado de seguros de Panamá, basada en las mejores  prácticas y estándares internacionales.</a:t>
          </a:r>
          <a:endParaRPr lang="es-ES" sz="1400" kern="1200" dirty="0">
            <a:solidFill>
              <a:srgbClr val="FFFFFF"/>
            </a:solidFill>
            <a:latin typeface="Calibri"/>
            <a:ea typeface="+mn-ea"/>
            <a:cs typeface="+mn-cs"/>
          </a:endParaRPr>
        </a:p>
      </dsp:txBody>
      <dsp:txXfrm>
        <a:off x="112357" y="1388755"/>
        <a:ext cx="5104620" cy="745862"/>
      </dsp:txXfrm>
    </dsp:sp>
    <dsp:sp modelId="{1BB30CE0-FE32-4756-81CA-986746B6491B}">
      <dsp:nvSpPr>
        <dsp:cNvPr id="0" name=""/>
        <dsp:cNvSpPr/>
      </dsp:nvSpPr>
      <dsp:spPr>
        <a:xfrm>
          <a:off x="0" y="3304952"/>
          <a:ext cx="5447928" cy="7056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497AE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659667-43C5-4CFD-B6FB-DDDC42EAD362}">
      <dsp:nvSpPr>
        <dsp:cNvPr id="0" name=""/>
        <dsp:cNvSpPr/>
      </dsp:nvSpPr>
      <dsp:spPr>
        <a:xfrm>
          <a:off x="72008" y="2584151"/>
          <a:ext cx="5172942" cy="1124625"/>
        </a:xfrm>
        <a:prstGeom prst="roundRect">
          <a:avLst/>
        </a:prstGeom>
        <a:gradFill rotWithShape="0">
          <a:gsLst>
            <a:gs pos="0">
              <a:srgbClr val="3497AE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3497AE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3497AE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143" tIns="0" rIns="14414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Supervisión, Control y Fiscalización : Establecer un modelo de supervisión que permita evaluar los riesgos relevantes de las entidades supervisadas, generar alertas tempranas, promover acciones correctivas oportunas e incentivar  un eficiente  funcionamiento del mercado de seguros.</a:t>
          </a:r>
        </a:p>
      </dsp:txBody>
      <dsp:txXfrm>
        <a:off x="126908" y="2639051"/>
        <a:ext cx="5063142" cy="10148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A368E-3CA8-4ECF-8AD5-4360134E230F}">
      <dsp:nvSpPr>
        <dsp:cNvPr id="0" name=""/>
        <dsp:cNvSpPr/>
      </dsp:nvSpPr>
      <dsp:spPr>
        <a:xfrm rot="10800000">
          <a:off x="-1" y="357523"/>
          <a:ext cx="7199494" cy="240947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2511" tIns="60960" rIns="113792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Normativa que requiere de una metodología y definición de un modelo de solvencia y reservas técnicas orientado hacia una supervisión basada en riesgos que incluye ajustes de capital por riesgos técnicos; ajustes en las metodologías de cálculo de las reservas técnicas.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PBS 14 (Valuación); 16 (Gestión del Riesgo); PBS 17 (Adecuación de Capital)</a:t>
          </a:r>
          <a:endParaRPr lang="es-ES" sz="1600" kern="1200" dirty="0"/>
        </a:p>
      </dsp:txBody>
      <dsp:txXfrm rot="10800000">
        <a:off x="602367" y="357523"/>
        <a:ext cx="6597126" cy="2409474"/>
      </dsp:txXfrm>
    </dsp:sp>
    <dsp:sp modelId="{1D28D984-3C89-4041-A399-8D72FE50802B}">
      <dsp:nvSpPr>
        <dsp:cNvPr id="0" name=""/>
        <dsp:cNvSpPr/>
      </dsp:nvSpPr>
      <dsp:spPr>
        <a:xfrm flipH="1" flipV="1">
          <a:off x="286736" y="1512180"/>
          <a:ext cx="41948" cy="419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5196B3-BC23-44DF-8F60-0EED6495CD03}" type="datetimeFigureOut">
              <a:rPr lang="es-ES" smtClean="0"/>
              <a:t>11/04/2015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1B417F-D170-464B-90C2-9986384D4C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196B3-BC23-44DF-8F60-0EED6495CD03}" type="datetimeFigureOut">
              <a:rPr lang="es-ES" smtClean="0"/>
              <a:t>11/04/2015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417F-D170-464B-90C2-9986384D4C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196B3-BC23-44DF-8F60-0EED6495CD03}" type="datetimeFigureOut">
              <a:rPr lang="es-ES" smtClean="0"/>
              <a:t>11/04/2015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417F-D170-464B-90C2-9986384D4C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00545512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196B3-BC23-44DF-8F60-0EED6495CD03}" type="datetimeFigureOut">
              <a:rPr lang="es-ES" smtClean="0"/>
              <a:t>11/04/2015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417F-D170-464B-90C2-9986384D4C73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196B3-BC23-44DF-8F60-0EED6495CD03}" type="datetimeFigureOut">
              <a:rPr lang="es-ES" smtClean="0"/>
              <a:t>11/04/2015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417F-D170-464B-90C2-9986384D4C73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196B3-BC23-44DF-8F60-0EED6495CD03}" type="datetimeFigureOut">
              <a:rPr lang="es-ES" smtClean="0"/>
              <a:t>11/04/2015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417F-D170-464B-90C2-9986384D4C7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196B3-BC23-44DF-8F60-0EED6495CD03}" type="datetimeFigureOut">
              <a:rPr lang="es-ES" smtClean="0"/>
              <a:t>11/04/2015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417F-D170-464B-90C2-9986384D4C7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196B3-BC23-44DF-8F60-0EED6495CD03}" type="datetimeFigureOut">
              <a:rPr lang="es-ES" smtClean="0"/>
              <a:t>11/04/2015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417F-D170-464B-90C2-9986384D4C73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5196B3-BC23-44DF-8F60-0EED6495CD03}" type="datetimeFigureOut">
              <a:rPr lang="es-ES" smtClean="0"/>
              <a:t>11/04/2015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417F-D170-464B-90C2-9986384D4C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5196B3-BC23-44DF-8F60-0EED6495CD03}" type="datetimeFigureOut">
              <a:rPr lang="es-ES" smtClean="0"/>
              <a:t>11/04/2015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417F-D170-464B-90C2-9986384D4C7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5196B3-BC23-44DF-8F60-0EED6495CD03}" type="datetimeFigureOut">
              <a:rPr lang="es-ES" smtClean="0"/>
              <a:t>11/04/2015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1B417F-D170-464B-90C2-9986384D4C73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5196B3-BC23-44DF-8F60-0EED6495CD03}" type="datetimeFigureOut">
              <a:rPr lang="es-ES" smtClean="0"/>
              <a:t>11/04/2015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1B417F-D170-464B-90C2-9986384D4C7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4725144"/>
            <a:ext cx="7728595" cy="115212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sz="2000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JOAQUÍN RIESEN</a:t>
            </a:r>
          </a:p>
          <a:p>
            <a:pPr>
              <a:spcBef>
                <a:spcPct val="0"/>
              </a:spcBef>
            </a:pPr>
            <a:r>
              <a:rPr lang="es-ES" sz="2000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SUPERINTENDENTE DE SEGUROS Y REASEGUROS DE PANAMÁ</a:t>
            </a:r>
          </a:p>
          <a:p>
            <a:pPr>
              <a:spcBef>
                <a:spcPct val="0"/>
              </a:spcBef>
            </a:pPr>
            <a:r>
              <a:rPr lang="es-ES" sz="2000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ABRIL 2015</a:t>
            </a:r>
          </a:p>
          <a:p>
            <a:pPr algn="just"/>
            <a:endParaRPr lang="es-ES" sz="2000" dirty="0" smtClean="0"/>
          </a:p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755576" y="2132856"/>
            <a:ext cx="7560840" cy="1296144"/>
          </a:xfr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es-ES" sz="3200" b="0" i="0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MESA REDONDA </a:t>
            </a:r>
          </a:p>
          <a:p>
            <a:pPr lvl="0" algn="ctr">
              <a:spcBef>
                <a:spcPct val="0"/>
              </a:spcBef>
            </a:pPr>
            <a:r>
              <a:rPr lang="es-ES" sz="3200" b="0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«</a:t>
            </a:r>
            <a:r>
              <a:rPr lang="es-ES" sz="3200" b="0" i="0" spc="-150" dirty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TENDENCIAS EN LA REGULACIÓN: CAMBIOS RECIENTES EN LA REGULACIÓN Y SUPERVISIÓN EN </a:t>
            </a:r>
            <a:r>
              <a:rPr lang="es-ES" sz="3200" b="0" i="0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PANAMÁ»</a:t>
            </a:r>
            <a:endParaRPr lang="es-ES" sz="3200" b="0" i="0" spc="-150" dirty="0">
              <a:ln w="3175">
                <a:noFill/>
              </a:ln>
              <a:gradFill>
                <a:gsLst>
                  <a:gs pos="0">
                    <a:srgbClr val="2E59B0"/>
                  </a:gs>
                  <a:gs pos="49000">
                    <a:srgbClr val="161D32"/>
                  </a:gs>
                  <a:gs pos="100000">
                    <a:srgbClr val="000000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  <a:p>
            <a:pPr algn="just">
              <a:spcBef>
                <a:spcPct val="0"/>
              </a:spcBef>
            </a:pPr>
            <a:endParaRPr lang="es-ES" sz="3200" b="0" spc="-150" dirty="0">
              <a:ln w="3175">
                <a:noFill/>
              </a:ln>
              <a:gradFill>
                <a:gsLst>
                  <a:gs pos="0">
                    <a:srgbClr val="2E59B0"/>
                  </a:gs>
                  <a:gs pos="49000">
                    <a:srgbClr val="161D32"/>
                  </a:gs>
                  <a:gs pos="100000">
                    <a:srgbClr val="000000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</p:txBody>
      </p:sp>
      <p:pic>
        <p:nvPicPr>
          <p:cNvPr id="1026" name="Picture 2" descr="C:\Users\user\Pictures\LOGO ASS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19716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LOGO IAI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6672"/>
            <a:ext cx="21621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84422"/>
            <a:ext cx="1368151" cy="92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3767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3568" y="548680"/>
            <a:ext cx="76962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ctr" defTabSz="914400"/>
            <a:r>
              <a:rPr lang="es-E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Desafíos 2015</a:t>
            </a:r>
            <a:endParaRPr lang="es-E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8 Subtítulo"/>
          <p:cNvSpPr txBox="1">
            <a:spLocks/>
          </p:cNvSpPr>
          <p:nvPr/>
        </p:nvSpPr>
        <p:spPr>
          <a:xfrm>
            <a:off x="667939" y="1340768"/>
            <a:ext cx="7772400" cy="40324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buFont typeface="Wingdings" pitchFamily="2" charset="2"/>
              <a:buChar char="Ø"/>
            </a:pPr>
            <a:r>
              <a:rPr lang="es-ES" sz="2800" dirty="0" smtClean="0">
                <a:latin typeface="Calibri" pitchFamily="34" charset="0"/>
              </a:rPr>
              <a:t>Reglamento para la Prevención de Blanqueo de Capitales, Financiamiento del Terrorismo y Financiamiento de la Proliferación de Armas de Destrucción Masiva.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800" dirty="0" smtClean="0">
                <a:latin typeface="Calibri" pitchFamily="34" charset="0"/>
              </a:rPr>
              <a:t>Supervisión de Conglomerados.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800" dirty="0" smtClean="0">
                <a:latin typeface="Calibri" pitchFamily="34" charset="0"/>
              </a:rPr>
              <a:t>Reforma de la normativa sobre Gobierno Corporativo.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800" dirty="0" smtClean="0">
                <a:latin typeface="Calibri" pitchFamily="34" charset="0"/>
              </a:rPr>
              <a:t>Fortalecimiento de la regulación / supervisión basada en riesgo.</a:t>
            </a:r>
          </a:p>
          <a:p>
            <a:pPr marL="342900" indent="-342900">
              <a:buFont typeface="Wingdings" pitchFamily="2" charset="2"/>
              <a:buChar char="Ø"/>
            </a:pPr>
            <a:endParaRPr lang="es-ES" sz="2800" dirty="0" smtClean="0">
              <a:latin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s-ES" sz="2800" dirty="0" smtClean="0"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77272"/>
            <a:ext cx="867543" cy="71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6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" sz="11500" dirty="0" smtClean="0"/>
              <a:t>GRACIAS</a:t>
            </a:r>
            <a:endParaRPr lang="es-ES" sz="11500" dirty="0"/>
          </a:p>
        </p:txBody>
      </p:sp>
    </p:spTree>
    <p:extLst>
      <p:ext uri="{BB962C8B-B14F-4D97-AF65-F5344CB8AC3E}">
        <p14:creationId xmlns:p14="http://schemas.microsoft.com/office/powerpoint/2010/main" val="18266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801434"/>
          </a:xfrm>
        </p:spPr>
        <p:txBody>
          <a:bodyPr/>
          <a:lstStyle/>
          <a:p>
            <a:pPr algn="ctr"/>
            <a:r>
              <a:rPr lang="es-ES" sz="4000" b="0" spc="-150" dirty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ESTRATÉGICO - SSRP</a:t>
            </a:r>
            <a:endParaRPr lang="es-ES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77133" y="1340768"/>
            <a:ext cx="2822848" cy="400263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«Artículo 6.  </a:t>
            </a:r>
            <a:r>
              <a:rPr kumimoji="0" lang="es-ES" sz="1700" b="0" i="1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Autonomía</a:t>
            </a:r>
            <a:r>
              <a:rPr kumimoji="0" lang="es-ES" sz="1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 Se reconoce a la Superintendencia de Seguros y Reaseguros de Panamá, en adelante la Superintendencia, como organismo autónomo del Estado, con personería jurídica, patrimonio propio e independencia en el ejercicio de sus funciones, como la autoridad de regulación, reglamentación, supervisión, control y fiscalización de las empresas, entidades y personas sujetas al ámbito de aplicación de esta Ley…» (Ley No. 12 de 2012)</a:t>
            </a:r>
            <a:endParaRPr kumimoji="0" lang="es-ES" sz="17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20951600"/>
              </p:ext>
            </p:extLst>
          </p:nvPr>
        </p:nvGraphicFramePr>
        <p:xfrm>
          <a:off x="3347864" y="1124744"/>
          <a:ext cx="5447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3" y="5934010"/>
            <a:ext cx="723527" cy="609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487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31745" y="83671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0" cap="none" spc="-150" normalizeH="0" baseline="0" noProof="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ESTRATÉGICO - SSRP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28061" y="1844824"/>
            <a:ext cx="7696200" cy="3962400"/>
          </a:xfrm>
          <a:prstGeom prst="rect">
            <a:avLst/>
          </a:prstGeom>
        </p:spPr>
        <p:txBody>
          <a:bodyPr vert="horz" lIns="0" tIns="0" rIns="0" bIns="0" rtlCol="0">
            <a:normAutofit fontScale="92500"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 indent="-536575" algn="just">
              <a:buFont typeface="Wingdings" pitchFamily="2" charset="2"/>
              <a:buChar char="þ"/>
            </a:pPr>
            <a:r>
              <a:rPr lang="es-E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Fortalecer la capacidad operativa y administrativa de la Superintendencia de Seguros y Reaseguros (SSRP).</a:t>
            </a:r>
          </a:p>
          <a:p>
            <a:pPr marL="536575" indent="-536575" algn="just">
              <a:buFont typeface="Wingdings" pitchFamily="2" charset="2"/>
              <a:buChar char="þ"/>
            </a:pPr>
            <a:endParaRPr lang="es-ES" sz="1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6575" indent="-536575" algn="just">
              <a:buFont typeface="Wingdings" pitchFamily="2" charset="2"/>
              <a:buChar char="þ"/>
            </a:pPr>
            <a:r>
              <a:rPr lang="es-E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Actualizar las normas financieras y sistemas operativos de las aseguradoras.</a:t>
            </a:r>
          </a:p>
          <a:p>
            <a:pPr marL="536575" indent="-536575" algn="just">
              <a:buFont typeface="Wingdings" pitchFamily="2" charset="2"/>
              <a:buChar char="þ"/>
            </a:pPr>
            <a:endParaRPr lang="es-E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6575" indent="-536575" algn="just">
              <a:buFont typeface="Wingdings" pitchFamily="2" charset="2"/>
              <a:buChar char="þ"/>
            </a:pPr>
            <a:r>
              <a:rPr lang="es-C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Cumplimiento de los Principios de Supervisión de Seguros de la Asociación Internacional de Supervisores de Seguros. (IAIS)</a:t>
            </a:r>
          </a:p>
          <a:p>
            <a:pPr marL="536575" indent="-536575" algn="just">
              <a:buFont typeface="Wingdings" pitchFamily="2" charset="2"/>
              <a:buChar char="þ"/>
            </a:pPr>
            <a:endParaRPr lang="es-E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949280"/>
            <a:ext cx="723528" cy="639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8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3568" y="548680"/>
            <a:ext cx="7696200" cy="136815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Cambios Recientes en </a:t>
            </a:r>
            <a:b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Regulación y Supervisión</a:t>
            </a:r>
            <a:b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</a:t>
            </a:r>
            <a:endParaRPr lang="es-E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866501" y="2204864"/>
            <a:ext cx="7416824" cy="764339"/>
            <a:chOff x="0" y="216024"/>
            <a:chExt cx="7416824" cy="764339"/>
          </a:xfrm>
        </p:grpSpPr>
        <p:sp>
          <p:nvSpPr>
            <p:cNvPr id="4" name="3 Rectángulo redondeado"/>
            <p:cNvSpPr/>
            <p:nvPr/>
          </p:nvSpPr>
          <p:spPr>
            <a:xfrm>
              <a:off x="0" y="216024"/>
              <a:ext cx="7416824" cy="764339"/>
            </a:xfrm>
            <a:prstGeom prst="roundRect">
              <a:avLst/>
            </a:prstGeom>
            <a:solidFill>
              <a:srgbClr val="3497AE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5" name="4 Rectángulo"/>
            <p:cNvSpPr/>
            <p:nvPr/>
          </p:nvSpPr>
          <p:spPr>
            <a:xfrm>
              <a:off x="37312" y="253336"/>
              <a:ext cx="7342200" cy="6897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Acuerdo No. 1  Valuación y Constitución de la Reserva de Riesgo en Curso</a:t>
              </a:r>
              <a:endPara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630401" y="3480990"/>
            <a:ext cx="7920880" cy="869008"/>
            <a:chOff x="0" y="-7960"/>
            <a:chExt cx="7920880" cy="869008"/>
          </a:xfrm>
        </p:grpSpPr>
        <p:sp>
          <p:nvSpPr>
            <p:cNvPr id="7" name="6 Rectángulo redondeado"/>
            <p:cNvSpPr/>
            <p:nvPr/>
          </p:nvSpPr>
          <p:spPr>
            <a:xfrm>
              <a:off x="0" y="0"/>
              <a:ext cx="7920880" cy="861048"/>
            </a:xfrm>
            <a:prstGeom prst="roundRect">
              <a:avLst/>
            </a:prstGeom>
            <a:solidFill>
              <a:srgbClr val="3497AE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7 Rectángulo"/>
            <p:cNvSpPr/>
            <p:nvPr/>
          </p:nvSpPr>
          <p:spPr>
            <a:xfrm>
              <a:off x="42033" y="-7960"/>
              <a:ext cx="7836814" cy="77698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Acuerdo No. 2  Valuación y Constitución de la Reserva de Obligaciones Pendientes de Cumplir</a:t>
              </a:r>
              <a:endPara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827263" y="4869160"/>
            <a:ext cx="7416824" cy="803803"/>
            <a:chOff x="0" y="0"/>
            <a:chExt cx="7416824" cy="803803"/>
          </a:xfrm>
        </p:grpSpPr>
        <p:sp>
          <p:nvSpPr>
            <p:cNvPr id="10" name="9 Rectángulo redondeado"/>
            <p:cNvSpPr/>
            <p:nvPr/>
          </p:nvSpPr>
          <p:spPr>
            <a:xfrm>
              <a:off x="0" y="0"/>
              <a:ext cx="7416824" cy="803803"/>
            </a:xfrm>
            <a:prstGeom prst="roundRect">
              <a:avLst/>
            </a:prstGeom>
            <a:solidFill>
              <a:srgbClr val="3497AE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1" name="10 Rectángulo"/>
            <p:cNvSpPr/>
            <p:nvPr/>
          </p:nvSpPr>
          <p:spPr>
            <a:xfrm>
              <a:off x="39238" y="39238"/>
              <a:ext cx="7338348" cy="725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Acuerdo No. 3  Valuación y Constitución de las Reservas Matemáticas</a:t>
              </a:r>
              <a:endPara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21288"/>
            <a:ext cx="723527" cy="603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4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863588" y="692696"/>
            <a:ext cx="7416824" cy="764339"/>
            <a:chOff x="0" y="0"/>
            <a:chExt cx="7416824" cy="764339"/>
          </a:xfrm>
        </p:grpSpPr>
        <p:sp>
          <p:nvSpPr>
            <p:cNvPr id="3" name="2 Rectángulo redondeado"/>
            <p:cNvSpPr/>
            <p:nvPr/>
          </p:nvSpPr>
          <p:spPr>
            <a:xfrm>
              <a:off x="0" y="0"/>
              <a:ext cx="7416824" cy="764339"/>
            </a:xfrm>
            <a:prstGeom prst="roundRect">
              <a:avLst/>
            </a:prstGeom>
            <a:solidFill>
              <a:srgbClr val="3497AE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4" name="3 Rectángulo"/>
            <p:cNvSpPr/>
            <p:nvPr/>
          </p:nvSpPr>
          <p:spPr>
            <a:xfrm>
              <a:off x="37312" y="37312"/>
              <a:ext cx="7342200" cy="6897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Acuerdo No. 4  Uso y Restitución de la Reserva para Riesgos Catastróficos</a:t>
              </a:r>
              <a:endPara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4 Grupo"/>
          <p:cNvGrpSpPr/>
          <p:nvPr/>
        </p:nvGrpSpPr>
        <p:grpSpPr>
          <a:xfrm>
            <a:off x="647564" y="1844824"/>
            <a:ext cx="7848872" cy="861048"/>
            <a:chOff x="0" y="0"/>
            <a:chExt cx="7848872" cy="861048"/>
          </a:xfrm>
        </p:grpSpPr>
        <p:sp>
          <p:nvSpPr>
            <p:cNvPr id="6" name="5 Rectángulo redondeado"/>
            <p:cNvSpPr/>
            <p:nvPr/>
          </p:nvSpPr>
          <p:spPr>
            <a:xfrm>
              <a:off x="0" y="0"/>
              <a:ext cx="7848872" cy="861048"/>
            </a:xfrm>
            <a:prstGeom prst="roundRect">
              <a:avLst/>
            </a:prstGeom>
            <a:solidFill>
              <a:srgbClr val="3497AE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7" name="6 Rectángulo"/>
            <p:cNvSpPr/>
            <p:nvPr/>
          </p:nvSpPr>
          <p:spPr>
            <a:xfrm>
              <a:off x="42033" y="42033"/>
              <a:ext cx="7764806" cy="77698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Acuerdo No. 5 Uso y Restitución de la Reserva de Previsión para Desviaciones Estadísticas</a:t>
              </a:r>
              <a:endPara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66153892"/>
              </p:ext>
            </p:extLst>
          </p:nvPr>
        </p:nvGraphicFramePr>
        <p:xfrm>
          <a:off x="900900" y="2924944"/>
          <a:ext cx="7199492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95" y="5949280"/>
            <a:ext cx="829816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6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3568" y="548680"/>
            <a:ext cx="7696200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ctr" defTabSz="914400"/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Cambios Recientes en </a:t>
            </a:r>
            <a:b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Regulación y Supervisión</a:t>
            </a:r>
            <a:b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</a:t>
            </a:r>
            <a:endParaRPr lang="es-E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583711" y="1664145"/>
            <a:ext cx="7848872" cy="861048"/>
            <a:chOff x="0" y="0"/>
            <a:chExt cx="7848872" cy="861048"/>
          </a:xfrm>
        </p:grpSpPr>
        <p:sp>
          <p:nvSpPr>
            <p:cNvPr id="4" name="3 Rectángulo redondeado"/>
            <p:cNvSpPr/>
            <p:nvPr/>
          </p:nvSpPr>
          <p:spPr>
            <a:xfrm>
              <a:off x="0" y="0"/>
              <a:ext cx="7848872" cy="861048"/>
            </a:xfrm>
            <a:prstGeom prst="roundRect">
              <a:avLst/>
            </a:prstGeom>
            <a:solidFill>
              <a:srgbClr val="3497AE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5" name="4 Rectángulo"/>
            <p:cNvSpPr/>
            <p:nvPr/>
          </p:nvSpPr>
          <p:spPr>
            <a:xfrm>
              <a:off x="42033" y="42033"/>
              <a:ext cx="7764806" cy="77698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Acuerdo No. 8  Proceso de Traspaso o Cesión de Cartera de Empresas de Seguros y Reaseguros</a:t>
              </a:r>
              <a:endPara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179513" y="2550294"/>
            <a:ext cx="8712968" cy="1375243"/>
            <a:chOff x="0" y="0"/>
            <a:chExt cx="7848872" cy="1375243"/>
          </a:xfrm>
        </p:grpSpPr>
        <p:sp>
          <p:nvSpPr>
            <p:cNvPr id="7" name="6 Rectángulo redondeado"/>
            <p:cNvSpPr/>
            <p:nvPr/>
          </p:nvSpPr>
          <p:spPr>
            <a:xfrm>
              <a:off x="0" y="0"/>
              <a:ext cx="7848872" cy="1375243"/>
            </a:xfrm>
            <a:prstGeom prst="roundRect">
              <a:avLst/>
            </a:prstGeom>
            <a:solidFill>
              <a:srgbClr val="3497AE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7 Rectángulo"/>
            <p:cNvSpPr/>
            <p:nvPr/>
          </p:nvSpPr>
          <p:spPr>
            <a:xfrm>
              <a:off x="67134" y="67134"/>
              <a:ext cx="7714604" cy="12409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Acuerdo No. 10  Proceso de Traspaso o Cesión de Cartera de Sociedades Corredores de Seguros, Corredoras de Reaseguros y Sociedades de Ajustadores de Seguros y/o Inspectores de Averías</a:t>
              </a:r>
              <a:endPara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8 Subtítulo"/>
          <p:cNvSpPr txBox="1">
            <a:spLocks/>
          </p:cNvSpPr>
          <p:nvPr/>
        </p:nvSpPr>
        <p:spPr>
          <a:xfrm>
            <a:off x="683568" y="4005064"/>
            <a:ext cx="7772400" cy="22322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buFont typeface="Arial" pitchFamily="34" charset="0"/>
              <a:buChar char="•"/>
            </a:pPr>
            <a:r>
              <a:rPr lang="es-ES" sz="2200" dirty="0" smtClean="0">
                <a:latin typeface="Calibri" pitchFamily="34" charset="0"/>
              </a:rPr>
              <a:t>Aprobación de la SSRP para la cesión total o parcial de la actividad comercial de las personas supervisadas.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200" dirty="0" smtClean="0">
                <a:latin typeface="Calibri" pitchFamily="34" charset="0"/>
              </a:rPr>
              <a:t>Requisitos mínimos de la situación financiera de la cedente.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200" dirty="0" smtClean="0">
                <a:latin typeface="Calibri" pitchFamily="34" charset="0"/>
              </a:rPr>
              <a:t>Protección de los intereses de los consumidores y de las compañías de seguros o reaseguros entre sí.</a:t>
            </a:r>
          </a:p>
          <a:p>
            <a:pPr marL="0" indent="0">
              <a:buNone/>
            </a:pPr>
            <a:r>
              <a:rPr lang="es-ES" sz="2200" dirty="0" smtClean="0">
                <a:latin typeface="Calibri" pitchFamily="34" charset="0"/>
              </a:rPr>
              <a:t>PBS 6 (Cambios en el control accionario y cesiones de cartera)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2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8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77272"/>
            <a:ext cx="867543" cy="71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Subtítulo"/>
          <p:cNvSpPr>
            <a:spLocks noGrp="1"/>
          </p:cNvSpPr>
          <p:nvPr>
            <p:ph type="subTitle" idx="4294967295"/>
          </p:nvPr>
        </p:nvSpPr>
        <p:spPr>
          <a:xfrm>
            <a:off x="607368" y="2785430"/>
            <a:ext cx="7772400" cy="3091842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342900" lvl="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s-ES" sz="8000" dirty="0" smtClean="0">
                <a:latin typeface="Calibri" pitchFamily="34" charset="0"/>
              </a:rPr>
              <a:t>Brinda a los regulados la base para el registro de </a:t>
            </a:r>
            <a:r>
              <a:rPr lang="es-ES" sz="8000" dirty="0">
                <a:latin typeface="Calibri" pitchFamily="34" charset="0"/>
              </a:rPr>
              <a:t>la información necesaria para el análisis, </a:t>
            </a:r>
            <a:r>
              <a:rPr lang="es-ES" sz="8000" dirty="0" smtClean="0">
                <a:latin typeface="Calibri" pitchFamily="34" charset="0"/>
              </a:rPr>
              <a:t>y así velar que </a:t>
            </a:r>
            <a:r>
              <a:rPr lang="es-ES" sz="8000" dirty="0">
                <a:latin typeface="Calibri" pitchFamily="34" charset="0"/>
              </a:rPr>
              <a:t>sea confiable y </a:t>
            </a:r>
            <a:r>
              <a:rPr lang="es-ES" sz="8000" dirty="0" smtClean="0">
                <a:latin typeface="Calibri" pitchFamily="34" charset="0"/>
              </a:rPr>
              <a:t>oportuna.</a:t>
            </a:r>
          </a:p>
          <a:p>
            <a:pPr marL="34290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s-ES" sz="8000" dirty="0">
                <a:latin typeface="Calibri" pitchFamily="34" charset="0"/>
              </a:rPr>
              <a:t>Ampliación de la información a revelar en estados financieros para contar con cuentas técnicas por ramos y categorías de seguros y para la construcción de indicadores de alerta temprana</a:t>
            </a:r>
            <a:r>
              <a:rPr lang="es-ES" sz="8000" dirty="0" smtClean="0">
                <a:latin typeface="Calibri" pitchFamily="34" charset="0"/>
              </a:rPr>
              <a:t>.</a:t>
            </a:r>
          </a:p>
          <a:p>
            <a:pPr marL="342900" lvl="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s-ES" sz="8000" dirty="0">
                <a:latin typeface="Calibri" pitchFamily="34" charset="0"/>
              </a:rPr>
              <a:t>Ajuste para implementación de las NIIF</a:t>
            </a:r>
            <a:r>
              <a:rPr lang="es-ES" sz="8000" dirty="0" smtClean="0">
                <a:latin typeface="Calibri" pitchFamily="34" charset="0"/>
              </a:rPr>
              <a:t>.</a:t>
            </a:r>
            <a:endParaRPr lang="es-ES" sz="8000" dirty="0">
              <a:latin typeface="Calibri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s-ES" sz="8000" dirty="0">
                <a:latin typeface="Calibri" pitchFamily="34" charset="0"/>
              </a:rPr>
              <a:t>Mejor información (calidad y cantidad) divulgada</a:t>
            </a:r>
            <a:r>
              <a:rPr lang="es-ES" sz="8000" dirty="0" smtClean="0">
                <a:latin typeface="Calibri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ES" sz="8000" dirty="0" smtClean="0">
                <a:latin typeface="Calibri" pitchFamily="34" charset="0"/>
              </a:rPr>
              <a:t>PBS </a:t>
            </a:r>
            <a:r>
              <a:rPr lang="es-CR" sz="8000" dirty="0">
                <a:latin typeface="Calibri" pitchFamily="34" charset="0"/>
                <a:cs typeface="Arial" pitchFamily="34" charset="0"/>
              </a:rPr>
              <a:t>9 (Revisión del Supervisor e Información) y 20 (Divulgación de información).</a:t>
            </a:r>
          </a:p>
          <a:p>
            <a:pPr marL="0" lvl="0" indent="0" algn="just">
              <a:lnSpc>
                <a:spcPct val="120000"/>
              </a:lnSpc>
              <a:buNone/>
            </a:pPr>
            <a:endParaRPr lang="es-ES" sz="2300" dirty="0" smtClean="0">
              <a:latin typeface="Calibri" pitchFamily="34" charset="0"/>
            </a:endParaRPr>
          </a:p>
          <a:p>
            <a:pPr algn="just"/>
            <a:endParaRPr lang="es-ES" sz="2200" dirty="0">
              <a:latin typeface="Calibri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83568" y="404664"/>
            <a:ext cx="7696200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ctr" defTabSz="914400"/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Cambios Recientes en </a:t>
            </a:r>
            <a:b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Regulación y Supervisión</a:t>
            </a:r>
            <a:b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</a:t>
            </a:r>
            <a:endParaRPr lang="es-E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823256" y="1639998"/>
            <a:ext cx="7416824" cy="1067715"/>
            <a:chOff x="0" y="0"/>
            <a:chExt cx="7416824" cy="1435107"/>
          </a:xfrm>
        </p:grpSpPr>
        <p:sp>
          <p:nvSpPr>
            <p:cNvPr id="17" name="16 Rectángulo redondeado"/>
            <p:cNvSpPr/>
            <p:nvPr/>
          </p:nvSpPr>
          <p:spPr>
            <a:xfrm>
              <a:off x="0" y="0"/>
              <a:ext cx="7416824" cy="1435107"/>
            </a:xfrm>
            <a:prstGeom prst="roundRect">
              <a:avLst/>
            </a:prstGeom>
            <a:solidFill>
              <a:srgbClr val="3497AE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8" name="17 Rectángulo"/>
            <p:cNvSpPr/>
            <p:nvPr/>
          </p:nvSpPr>
          <p:spPr>
            <a:xfrm>
              <a:off x="70056" y="0"/>
              <a:ext cx="7276712" cy="12949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Acuerdo No. 11  Plan de Cuentas en base a las Normas Internacionales de Información Financiera</a:t>
              </a:r>
              <a:endPara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74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2131" y="332656"/>
            <a:ext cx="7696200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ctr" defTabSz="914400"/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Cambios Recientes en </a:t>
            </a:r>
            <a:b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Regulación y Supervisión</a:t>
            </a:r>
            <a:b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</a:t>
            </a:r>
            <a:endParaRPr lang="es-E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546528" y="1496051"/>
            <a:ext cx="7848872" cy="861245"/>
            <a:chOff x="0" y="0"/>
            <a:chExt cx="7848872" cy="951914"/>
          </a:xfrm>
        </p:grpSpPr>
        <p:sp>
          <p:nvSpPr>
            <p:cNvPr id="6" name="5 Rectángulo redondeado"/>
            <p:cNvSpPr/>
            <p:nvPr/>
          </p:nvSpPr>
          <p:spPr>
            <a:xfrm>
              <a:off x="0" y="0"/>
              <a:ext cx="7848872" cy="951914"/>
            </a:xfrm>
            <a:prstGeom prst="roundRect">
              <a:avLst/>
            </a:prstGeom>
            <a:solidFill>
              <a:srgbClr val="3497AE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7" name="6 Rectángulo"/>
            <p:cNvSpPr/>
            <p:nvPr/>
          </p:nvSpPr>
          <p:spPr>
            <a:xfrm>
              <a:off x="46469" y="46469"/>
              <a:ext cx="7755934" cy="8589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Acuerdo No. 12  Proceso de Fusión de Empresas de Seguros y Reaseguros</a:t>
              </a:r>
              <a:endPara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788091" y="2491924"/>
            <a:ext cx="7560840" cy="1442104"/>
            <a:chOff x="-30837" y="72006"/>
            <a:chExt cx="7560840" cy="1442104"/>
          </a:xfrm>
        </p:grpSpPr>
        <p:sp>
          <p:nvSpPr>
            <p:cNvPr id="9" name="8 Rectángulo redondeado"/>
            <p:cNvSpPr/>
            <p:nvPr/>
          </p:nvSpPr>
          <p:spPr>
            <a:xfrm>
              <a:off x="-30837" y="72006"/>
              <a:ext cx="7560840" cy="1152128"/>
            </a:xfrm>
            <a:prstGeom prst="roundRect">
              <a:avLst/>
            </a:prstGeom>
            <a:solidFill>
              <a:srgbClr val="3497AE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0" name="9 Rectángulo"/>
            <p:cNvSpPr/>
            <p:nvPr/>
          </p:nvSpPr>
          <p:spPr>
            <a:xfrm>
              <a:off x="70064" y="218960"/>
              <a:ext cx="7420712" cy="12951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Acuerdo No. 13  Proceso de Fusión de Sociedades Corredores de Seguros, Corredoras de Reaseguros y Sociedades de Ajustadores de Seguros y/o Inspectores de Averías</a:t>
              </a:r>
              <a:endPara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8 Subtítulo"/>
          <p:cNvSpPr txBox="1">
            <a:spLocks/>
          </p:cNvSpPr>
          <p:nvPr/>
        </p:nvSpPr>
        <p:spPr>
          <a:xfrm>
            <a:off x="675931" y="3860917"/>
            <a:ext cx="7772400" cy="23043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buFont typeface="Arial" pitchFamily="34" charset="0"/>
              <a:buChar char="•"/>
            </a:pPr>
            <a:r>
              <a:rPr lang="es-ES" sz="2200" dirty="0" smtClean="0">
                <a:latin typeface="Calibri" pitchFamily="34" charset="0"/>
              </a:rPr>
              <a:t>Aprobación de la SSRP para la cesión total o parcial de la actividad comercial de las personas supervisadas.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200" dirty="0" smtClean="0">
                <a:latin typeface="Calibri" pitchFamily="34" charset="0"/>
              </a:rPr>
              <a:t>Requisitos mínimos de la situación financiera de la cedente.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200" dirty="0" smtClean="0">
                <a:latin typeface="Calibri" pitchFamily="34" charset="0"/>
              </a:rPr>
              <a:t>Protección de los intereses de los consumidores y de las compañías de seguros o reaseguros entre sí.</a:t>
            </a:r>
          </a:p>
          <a:p>
            <a:pPr marL="0" indent="0">
              <a:buNone/>
            </a:pPr>
            <a:r>
              <a:rPr lang="es-ES" sz="2200" dirty="0" smtClean="0">
                <a:latin typeface="Calibri" pitchFamily="34" charset="0"/>
              </a:rPr>
              <a:t>PBS 6 (Cambios en el control accionario y cesión de cartera)</a:t>
            </a:r>
            <a:endParaRPr lang="es-ES" sz="2200" dirty="0">
              <a:latin typeface="Calibri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559" y="5958496"/>
            <a:ext cx="867543" cy="71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10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727491" y="3717032"/>
            <a:ext cx="7772400" cy="2016224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s-ES" dirty="0" smtClean="0">
                <a:latin typeface="Calibri" pitchFamily="34" charset="0"/>
              </a:rPr>
              <a:t>Normativa para garantizar que las aseguradoras cuenten con sistemas y funciones adecuados de gestión de riesgos y controles internos; y que los supervise, a fin de garantizar que estos sistemas operen de manera efectiva y del modo esperado.</a:t>
            </a:r>
          </a:p>
          <a:p>
            <a:pPr marL="109728" indent="0">
              <a:buNone/>
            </a:pPr>
            <a:r>
              <a:rPr lang="es-ES" dirty="0" smtClean="0">
                <a:latin typeface="Calibri" pitchFamily="34" charset="0"/>
              </a:rPr>
              <a:t>PBS 7 (Gobierno Corporativo), 8 (Gestión de riesgo)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77272"/>
            <a:ext cx="867543" cy="71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548680"/>
            <a:ext cx="7696200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ctr" defTabSz="914400"/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Cambios Recientes en </a:t>
            </a:r>
            <a:b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Regulación y Supervisión</a:t>
            </a:r>
            <a:b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2014 - 2015</a:t>
            </a:r>
            <a:endParaRPr lang="es-E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8" name="17 Grupo"/>
          <p:cNvGrpSpPr/>
          <p:nvPr/>
        </p:nvGrpSpPr>
        <p:grpSpPr>
          <a:xfrm>
            <a:off x="905279" y="1844824"/>
            <a:ext cx="7416824" cy="854051"/>
            <a:chOff x="0" y="144014"/>
            <a:chExt cx="7416824" cy="854051"/>
          </a:xfrm>
        </p:grpSpPr>
        <p:sp>
          <p:nvSpPr>
            <p:cNvPr id="19" name="18 Rectángulo redondeado"/>
            <p:cNvSpPr/>
            <p:nvPr/>
          </p:nvSpPr>
          <p:spPr>
            <a:xfrm>
              <a:off x="0" y="144014"/>
              <a:ext cx="7416824" cy="854051"/>
            </a:xfrm>
            <a:prstGeom prst="roundRect">
              <a:avLst/>
            </a:prstGeom>
            <a:solidFill>
              <a:srgbClr val="3497AE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0" name="19 Rectángulo"/>
            <p:cNvSpPr/>
            <p:nvPr/>
          </p:nvSpPr>
          <p:spPr>
            <a:xfrm>
              <a:off x="41691" y="185705"/>
              <a:ext cx="7333442" cy="77066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Acuerdo No. 14  Normas Generales sobre Actuario Externo Independiente</a:t>
              </a:r>
              <a:endPara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859484" y="2785048"/>
            <a:ext cx="7416824" cy="787126"/>
            <a:chOff x="0" y="0"/>
            <a:chExt cx="7416824" cy="787126"/>
          </a:xfrm>
        </p:grpSpPr>
        <p:sp>
          <p:nvSpPr>
            <p:cNvPr id="22" name="21 Rectángulo redondeado"/>
            <p:cNvSpPr/>
            <p:nvPr/>
          </p:nvSpPr>
          <p:spPr>
            <a:xfrm>
              <a:off x="0" y="0"/>
              <a:ext cx="7416824" cy="787126"/>
            </a:xfrm>
            <a:prstGeom prst="roundRect">
              <a:avLst/>
            </a:prstGeom>
            <a:solidFill>
              <a:srgbClr val="3497AE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3" name="22 Rectángulo"/>
            <p:cNvSpPr/>
            <p:nvPr/>
          </p:nvSpPr>
          <p:spPr>
            <a:xfrm>
              <a:off x="38424" y="38424"/>
              <a:ext cx="7339976" cy="71027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Acuerdo No. 1  Sistema de Control Interno de las empresas aseguradoras</a:t>
              </a:r>
              <a:endPara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10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460</TotalTime>
  <Words>837</Words>
  <Application>Microsoft Office PowerPoint</Application>
  <PresentationFormat>Presentación en pantalla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Concurrencia</vt:lpstr>
      <vt:lpstr>Presentación de PowerPoint</vt:lpstr>
      <vt:lpstr>PLAN ESTRATÉGICO - SSRP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15</cp:revision>
  <dcterms:created xsi:type="dcterms:W3CDTF">2015-04-11T05:27:12Z</dcterms:created>
  <dcterms:modified xsi:type="dcterms:W3CDTF">2015-04-11T13:07:57Z</dcterms:modified>
</cp:coreProperties>
</file>