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31"/>
  </p:notesMasterIdLst>
  <p:sldIdLst>
    <p:sldId id="328" r:id="rId5"/>
    <p:sldId id="459" r:id="rId6"/>
    <p:sldId id="488" r:id="rId7"/>
    <p:sldId id="380" r:id="rId8"/>
    <p:sldId id="476" r:id="rId9"/>
    <p:sldId id="502" r:id="rId10"/>
    <p:sldId id="499" r:id="rId11"/>
    <p:sldId id="472" r:id="rId12"/>
    <p:sldId id="490" r:id="rId13"/>
    <p:sldId id="470" r:id="rId14"/>
    <p:sldId id="471" r:id="rId15"/>
    <p:sldId id="501" r:id="rId16"/>
    <p:sldId id="465" r:id="rId17"/>
    <p:sldId id="491" r:id="rId18"/>
    <p:sldId id="467" r:id="rId19"/>
    <p:sldId id="477" r:id="rId20"/>
    <p:sldId id="494" r:id="rId21"/>
    <p:sldId id="489" r:id="rId22"/>
    <p:sldId id="468" r:id="rId23"/>
    <p:sldId id="498" r:id="rId24"/>
    <p:sldId id="478" r:id="rId25"/>
    <p:sldId id="497" r:id="rId26"/>
    <p:sldId id="480" r:id="rId27"/>
    <p:sldId id="496" r:id="rId28"/>
    <p:sldId id="495" r:id="rId29"/>
    <p:sldId id="479" r:id="rId30"/>
  </p:sldIdLst>
  <p:sldSz cx="9144000" cy="6858000" type="screen4x3"/>
  <p:notesSz cx="6858000" cy="9144000"/>
  <p:defaultTextStyle>
    <a:defPPr>
      <a:defRPr lang="es-C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D8E8"/>
    <a:srgbClr val="E9ED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64" autoAdjust="0"/>
    <p:restoredTop sz="99822" autoAdjust="0"/>
  </p:normalViewPr>
  <p:slideViewPr>
    <p:cSldViewPr>
      <p:cViewPr>
        <p:scale>
          <a:sx n="60" d="100"/>
          <a:sy n="60" d="100"/>
        </p:scale>
        <p:origin x="-912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F82D3E-4006-4409-81E4-65205DF984F6}" type="doc">
      <dgm:prSet loTypeId="urn:microsoft.com/office/officeart/2008/layout/RadialCluster" loCatId="relationship" qsTypeId="urn:microsoft.com/office/officeart/2005/8/quickstyle/simple2" qsCatId="simple" csTypeId="urn:microsoft.com/office/officeart/2005/8/colors/accent1_4" csCatId="accent1" phldr="1"/>
      <dgm:spPr/>
      <dgm:t>
        <a:bodyPr/>
        <a:lstStyle/>
        <a:p>
          <a:endParaRPr lang="es-CR"/>
        </a:p>
      </dgm:t>
    </dgm:pt>
    <dgm:pt modelId="{BAD32399-307D-4F6F-AA8F-8F1670A5B677}">
      <dgm:prSet phldrT="[Texto]" custT="1"/>
      <dgm:spPr/>
      <dgm:t>
        <a:bodyPr/>
        <a:lstStyle/>
        <a:p>
          <a:r>
            <a:rPr lang="en-US" sz="1800" b="1" noProof="0" dirty="0" smtClean="0"/>
            <a:t>Insurer obligations</a:t>
          </a:r>
          <a:endParaRPr lang="en-US" sz="1800" b="1" noProof="0" dirty="0"/>
        </a:p>
      </dgm:t>
    </dgm:pt>
    <dgm:pt modelId="{2C3B3D43-7D87-41D7-BBBC-597B88F7AD98}" type="parTrans" cxnId="{871794F0-9EE3-43B1-9DFF-27A9F33BD3B7}">
      <dgm:prSet/>
      <dgm:spPr/>
      <dgm:t>
        <a:bodyPr/>
        <a:lstStyle/>
        <a:p>
          <a:endParaRPr lang="es-CR"/>
        </a:p>
      </dgm:t>
    </dgm:pt>
    <dgm:pt modelId="{DB4F47EB-678D-4B4B-A956-9398065453D2}" type="sibTrans" cxnId="{871794F0-9EE3-43B1-9DFF-27A9F33BD3B7}">
      <dgm:prSet/>
      <dgm:spPr/>
      <dgm:t>
        <a:bodyPr/>
        <a:lstStyle/>
        <a:p>
          <a:endParaRPr lang="es-CR"/>
        </a:p>
      </dgm:t>
    </dgm:pt>
    <dgm:pt modelId="{D0427DE8-3604-4CD9-87FF-846D5F67572A}">
      <dgm:prSet phldrT="[Texto]" custT="1"/>
      <dgm:spPr/>
      <dgm:t>
        <a:bodyPr/>
        <a:lstStyle/>
        <a:p>
          <a:r>
            <a:rPr lang="en-US" sz="1600" b="1" noProof="0" dirty="0" smtClean="0"/>
            <a:t>Provide to SUGESE  correct and complete information within the time limits and formalities required. </a:t>
          </a:r>
          <a:endParaRPr lang="en-US" sz="1600" b="1" noProof="0" dirty="0"/>
        </a:p>
      </dgm:t>
    </dgm:pt>
    <dgm:pt modelId="{AB9DCF97-789F-47E2-BF2F-E5366DFAD3CB}" type="parTrans" cxnId="{7E1FCC63-E3DE-41BC-BBC8-D9F2E21B07EE}">
      <dgm:prSet/>
      <dgm:spPr/>
      <dgm:t>
        <a:bodyPr/>
        <a:lstStyle/>
        <a:p>
          <a:endParaRPr lang="es-CR"/>
        </a:p>
      </dgm:t>
    </dgm:pt>
    <dgm:pt modelId="{F6F05930-58F3-4FE7-9133-648337EAC949}" type="sibTrans" cxnId="{7E1FCC63-E3DE-41BC-BBC8-D9F2E21B07EE}">
      <dgm:prSet/>
      <dgm:spPr/>
      <dgm:t>
        <a:bodyPr/>
        <a:lstStyle/>
        <a:p>
          <a:endParaRPr lang="es-CR"/>
        </a:p>
      </dgm:t>
    </dgm:pt>
    <dgm:pt modelId="{DE3AED4F-E25F-42A1-968B-9A356295B496}">
      <dgm:prSet phldrT="[Texto]" custT="1"/>
      <dgm:spPr/>
      <dgm:t>
        <a:bodyPr/>
        <a:lstStyle/>
        <a:p>
          <a:r>
            <a:rPr lang="en-US" sz="1600" b="1" noProof="0" dirty="0" smtClean="0">
              <a:solidFill>
                <a:schemeClr val="accent1"/>
              </a:solidFill>
            </a:rPr>
            <a:t>Define control policies and procedures. Establish accounting, financial, informatics, communications and internal control systems. </a:t>
          </a:r>
          <a:endParaRPr lang="en-US" sz="1600" b="1" noProof="0" dirty="0">
            <a:solidFill>
              <a:schemeClr val="accent1"/>
            </a:solidFill>
          </a:endParaRPr>
        </a:p>
      </dgm:t>
    </dgm:pt>
    <dgm:pt modelId="{2AD3A039-CC11-4F60-8D30-09646D9D0CE7}" type="parTrans" cxnId="{B5575EAD-238D-432B-83F7-C0F5D2CDC2D6}">
      <dgm:prSet/>
      <dgm:spPr/>
      <dgm:t>
        <a:bodyPr/>
        <a:lstStyle/>
        <a:p>
          <a:endParaRPr lang="es-CR"/>
        </a:p>
      </dgm:t>
    </dgm:pt>
    <dgm:pt modelId="{2FEB6687-8F09-4ACE-9FDD-BB02CCD72BB5}" type="sibTrans" cxnId="{B5575EAD-238D-432B-83F7-C0F5D2CDC2D6}">
      <dgm:prSet/>
      <dgm:spPr/>
      <dgm:t>
        <a:bodyPr/>
        <a:lstStyle/>
        <a:p>
          <a:endParaRPr lang="es-CR"/>
        </a:p>
      </dgm:t>
    </dgm:pt>
    <dgm:pt modelId="{8ACCC88E-9E3B-450B-AF2C-2C00BD13F0DA}">
      <dgm:prSet phldrT="[Texto]" custT="1"/>
      <dgm:spPr/>
      <dgm:t>
        <a:bodyPr/>
        <a:lstStyle/>
        <a:p>
          <a:r>
            <a:rPr lang="en-US" sz="1600" b="1" noProof="0" dirty="0" smtClean="0">
              <a:solidFill>
                <a:schemeClr val="accent1"/>
              </a:solidFill>
            </a:rPr>
            <a:t>Properly carry, accounting or legally required registries. </a:t>
          </a:r>
          <a:endParaRPr lang="en-US" sz="1600" b="1" noProof="0" dirty="0">
            <a:solidFill>
              <a:schemeClr val="accent1"/>
            </a:solidFill>
          </a:endParaRPr>
        </a:p>
      </dgm:t>
    </dgm:pt>
    <dgm:pt modelId="{6FD37577-0A35-45D4-BD98-138C5A6928C2}" type="parTrans" cxnId="{95EFFBBB-3687-4415-890F-9CB4D8B19A31}">
      <dgm:prSet/>
      <dgm:spPr/>
      <dgm:t>
        <a:bodyPr/>
        <a:lstStyle/>
        <a:p>
          <a:endParaRPr lang="es-CR"/>
        </a:p>
      </dgm:t>
    </dgm:pt>
    <dgm:pt modelId="{31752890-6784-43F5-ACFE-285BF059B7D2}" type="sibTrans" cxnId="{95EFFBBB-3687-4415-890F-9CB4D8B19A31}">
      <dgm:prSet/>
      <dgm:spPr/>
      <dgm:t>
        <a:bodyPr/>
        <a:lstStyle/>
        <a:p>
          <a:endParaRPr lang="es-CR"/>
        </a:p>
      </dgm:t>
    </dgm:pt>
    <dgm:pt modelId="{66317A98-8C94-48DB-A77F-CA0F3A57DCF0}">
      <dgm:prSet phldrT="[Texto]" custT="1"/>
      <dgm:spPr/>
      <dgm:t>
        <a:bodyPr/>
        <a:lstStyle/>
        <a:p>
          <a:r>
            <a:rPr lang="en-US" sz="1600" b="1" noProof="0" dirty="0" smtClean="0"/>
            <a:t>Refer and publish complete and correct information required by the public.</a:t>
          </a:r>
          <a:endParaRPr lang="en-US" sz="1600" b="1" noProof="0" dirty="0"/>
        </a:p>
      </dgm:t>
    </dgm:pt>
    <dgm:pt modelId="{7A479358-599C-48DE-BB7A-653D36A3A60D}" type="parTrans" cxnId="{BC21DAE7-5B5A-4C76-ADE5-C6640C347998}">
      <dgm:prSet/>
      <dgm:spPr/>
      <dgm:t>
        <a:bodyPr/>
        <a:lstStyle/>
        <a:p>
          <a:endParaRPr lang="es-CR"/>
        </a:p>
      </dgm:t>
    </dgm:pt>
    <dgm:pt modelId="{4E3B63FC-8F96-4BA1-B20C-91ED56433A6C}" type="sibTrans" cxnId="{BC21DAE7-5B5A-4C76-ADE5-C6640C347998}">
      <dgm:prSet/>
      <dgm:spPr/>
      <dgm:t>
        <a:bodyPr/>
        <a:lstStyle/>
        <a:p>
          <a:endParaRPr lang="es-CR"/>
        </a:p>
      </dgm:t>
    </dgm:pt>
    <dgm:pt modelId="{9E4395D8-7552-4ACD-BCCD-B4FB665A8F3C}" type="pres">
      <dgm:prSet presAssocID="{DAF82D3E-4006-4409-81E4-65205DF984F6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s-CR"/>
        </a:p>
      </dgm:t>
    </dgm:pt>
    <dgm:pt modelId="{2123BF27-59F2-4E85-BBB8-6BCB4DC25A7E}" type="pres">
      <dgm:prSet presAssocID="{BAD32399-307D-4F6F-AA8F-8F1670A5B677}" presName="singleCycle" presStyleCnt="0"/>
      <dgm:spPr/>
    </dgm:pt>
    <dgm:pt modelId="{6C81EF34-4946-490F-911C-FA9804E9D3B2}" type="pres">
      <dgm:prSet presAssocID="{BAD32399-307D-4F6F-AA8F-8F1670A5B677}" presName="singleCenter" presStyleLbl="node1" presStyleIdx="0" presStyleCnt="5" custScaleX="121340" custLinFactNeighborX="-1575" custLinFactNeighborY="-8055">
        <dgm:presLayoutVars>
          <dgm:chMax val="7"/>
          <dgm:chPref val="7"/>
        </dgm:presLayoutVars>
      </dgm:prSet>
      <dgm:spPr/>
      <dgm:t>
        <a:bodyPr/>
        <a:lstStyle/>
        <a:p>
          <a:endParaRPr lang="es-CR"/>
        </a:p>
      </dgm:t>
    </dgm:pt>
    <dgm:pt modelId="{54B6F4EB-AEC8-4DB6-9C1E-6EAD3667E2F5}" type="pres">
      <dgm:prSet presAssocID="{AB9DCF97-789F-47E2-BF2F-E5366DFAD3CB}" presName="Name56" presStyleLbl="parChTrans1D2" presStyleIdx="0" presStyleCnt="4"/>
      <dgm:spPr/>
      <dgm:t>
        <a:bodyPr/>
        <a:lstStyle/>
        <a:p>
          <a:endParaRPr lang="es-CR"/>
        </a:p>
      </dgm:t>
    </dgm:pt>
    <dgm:pt modelId="{1D7BC0D9-76FC-4440-BE7D-FE5BCFEB0D47}" type="pres">
      <dgm:prSet presAssocID="{D0427DE8-3604-4CD9-87FF-846D5F67572A}" presName="text0" presStyleLbl="node1" presStyleIdx="1" presStyleCnt="5" custScaleX="485515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D8EBEDAD-95BC-4838-B41A-172CE5AFF9B5}" type="pres">
      <dgm:prSet presAssocID="{6FD37577-0A35-45D4-BD98-138C5A6928C2}" presName="Name56" presStyleLbl="parChTrans1D2" presStyleIdx="1" presStyleCnt="4"/>
      <dgm:spPr/>
      <dgm:t>
        <a:bodyPr/>
        <a:lstStyle/>
        <a:p>
          <a:endParaRPr lang="es-CR"/>
        </a:p>
      </dgm:t>
    </dgm:pt>
    <dgm:pt modelId="{28FE4F61-70C8-4E15-9967-F436B1D769DE}" type="pres">
      <dgm:prSet presAssocID="{8ACCC88E-9E3B-450B-AF2C-2C00BD13F0DA}" presName="text0" presStyleLbl="node1" presStyleIdx="2" presStyleCnt="5" custScaleX="329469" custScaleY="128964" custRadScaleRad="170778" custRadScaleInc="-3469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6680B959-6A66-4864-B9AF-9C336B5609C7}" type="pres">
      <dgm:prSet presAssocID="{2AD3A039-CC11-4F60-8D30-09646D9D0CE7}" presName="Name56" presStyleLbl="parChTrans1D2" presStyleIdx="2" presStyleCnt="4"/>
      <dgm:spPr/>
      <dgm:t>
        <a:bodyPr/>
        <a:lstStyle/>
        <a:p>
          <a:endParaRPr lang="es-CR"/>
        </a:p>
      </dgm:t>
    </dgm:pt>
    <dgm:pt modelId="{35775CCC-25B5-47C0-BC77-92E8C04444A1}" type="pres">
      <dgm:prSet presAssocID="{DE3AED4F-E25F-42A1-968B-9A356295B496}" presName="text0" presStyleLbl="node1" presStyleIdx="3" presStyleCnt="5" custScaleX="466345" custScaleY="136775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731B62E4-A5EA-42B1-A928-A5045A0EC6A5}" type="pres">
      <dgm:prSet presAssocID="{7A479358-599C-48DE-BB7A-653D36A3A60D}" presName="Name56" presStyleLbl="parChTrans1D2" presStyleIdx="3" presStyleCnt="4"/>
      <dgm:spPr/>
      <dgm:t>
        <a:bodyPr/>
        <a:lstStyle/>
        <a:p>
          <a:endParaRPr lang="es-CR"/>
        </a:p>
      </dgm:t>
    </dgm:pt>
    <dgm:pt modelId="{1FAB8345-E758-41A4-9DFD-D6EDC3F53F21}" type="pres">
      <dgm:prSet presAssocID="{66317A98-8C94-48DB-A77F-CA0F3A57DCF0}" presName="text0" presStyleLbl="node1" presStyleIdx="4" presStyleCnt="5" custScaleX="336001" custScaleY="152760" custRadScaleRad="154258" custRadScaleInc="5503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</dgm:ptLst>
  <dgm:cxnLst>
    <dgm:cxn modelId="{B5575EAD-238D-432B-83F7-C0F5D2CDC2D6}" srcId="{BAD32399-307D-4F6F-AA8F-8F1670A5B677}" destId="{DE3AED4F-E25F-42A1-968B-9A356295B496}" srcOrd="2" destOrd="0" parTransId="{2AD3A039-CC11-4F60-8D30-09646D9D0CE7}" sibTransId="{2FEB6687-8F09-4ACE-9FDD-BB02CCD72BB5}"/>
    <dgm:cxn modelId="{1831BB4C-A23F-460E-8C2B-0C4027956C34}" type="presOf" srcId="{BAD32399-307D-4F6F-AA8F-8F1670A5B677}" destId="{6C81EF34-4946-490F-911C-FA9804E9D3B2}" srcOrd="0" destOrd="0" presId="urn:microsoft.com/office/officeart/2008/layout/RadialCluster"/>
    <dgm:cxn modelId="{95EFFBBB-3687-4415-890F-9CB4D8B19A31}" srcId="{BAD32399-307D-4F6F-AA8F-8F1670A5B677}" destId="{8ACCC88E-9E3B-450B-AF2C-2C00BD13F0DA}" srcOrd="1" destOrd="0" parTransId="{6FD37577-0A35-45D4-BD98-138C5A6928C2}" sibTransId="{31752890-6784-43F5-ACFE-285BF059B7D2}"/>
    <dgm:cxn modelId="{897385E0-6688-4702-83B7-35CF8E6868A8}" type="presOf" srcId="{66317A98-8C94-48DB-A77F-CA0F3A57DCF0}" destId="{1FAB8345-E758-41A4-9DFD-D6EDC3F53F21}" srcOrd="0" destOrd="0" presId="urn:microsoft.com/office/officeart/2008/layout/RadialCluster"/>
    <dgm:cxn modelId="{7E1FCC63-E3DE-41BC-BBC8-D9F2E21B07EE}" srcId="{BAD32399-307D-4F6F-AA8F-8F1670A5B677}" destId="{D0427DE8-3604-4CD9-87FF-846D5F67572A}" srcOrd="0" destOrd="0" parTransId="{AB9DCF97-789F-47E2-BF2F-E5366DFAD3CB}" sibTransId="{F6F05930-58F3-4FE7-9133-648337EAC949}"/>
    <dgm:cxn modelId="{BC21DAE7-5B5A-4C76-ADE5-C6640C347998}" srcId="{BAD32399-307D-4F6F-AA8F-8F1670A5B677}" destId="{66317A98-8C94-48DB-A77F-CA0F3A57DCF0}" srcOrd="3" destOrd="0" parTransId="{7A479358-599C-48DE-BB7A-653D36A3A60D}" sibTransId="{4E3B63FC-8F96-4BA1-B20C-91ED56433A6C}"/>
    <dgm:cxn modelId="{1841279B-C7CE-429F-B367-983D961C5F14}" type="presOf" srcId="{2AD3A039-CC11-4F60-8D30-09646D9D0CE7}" destId="{6680B959-6A66-4864-B9AF-9C336B5609C7}" srcOrd="0" destOrd="0" presId="urn:microsoft.com/office/officeart/2008/layout/RadialCluster"/>
    <dgm:cxn modelId="{FEA6099D-FA5D-442E-835C-A62C2A968304}" type="presOf" srcId="{8ACCC88E-9E3B-450B-AF2C-2C00BD13F0DA}" destId="{28FE4F61-70C8-4E15-9967-F436B1D769DE}" srcOrd="0" destOrd="0" presId="urn:microsoft.com/office/officeart/2008/layout/RadialCluster"/>
    <dgm:cxn modelId="{DF8C137A-A242-4903-8E67-4FC912B73FF9}" type="presOf" srcId="{6FD37577-0A35-45D4-BD98-138C5A6928C2}" destId="{D8EBEDAD-95BC-4838-B41A-172CE5AFF9B5}" srcOrd="0" destOrd="0" presId="urn:microsoft.com/office/officeart/2008/layout/RadialCluster"/>
    <dgm:cxn modelId="{E2BCE244-CA3D-4F73-A56E-9879EC4E0827}" type="presOf" srcId="{D0427DE8-3604-4CD9-87FF-846D5F67572A}" destId="{1D7BC0D9-76FC-4440-BE7D-FE5BCFEB0D47}" srcOrd="0" destOrd="0" presId="urn:microsoft.com/office/officeart/2008/layout/RadialCluster"/>
    <dgm:cxn modelId="{7B730685-BE5F-4550-A937-D31B07CAAE01}" type="presOf" srcId="{DAF82D3E-4006-4409-81E4-65205DF984F6}" destId="{9E4395D8-7552-4ACD-BCCD-B4FB665A8F3C}" srcOrd="0" destOrd="0" presId="urn:microsoft.com/office/officeart/2008/layout/RadialCluster"/>
    <dgm:cxn modelId="{6C7A78D6-0247-41AD-9491-614FB87874B0}" type="presOf" srcId="{AB9DCF97-789F-47E2-BF2F-E5366DFAD3CB}" destId="{54B6F4EB-AEC8-4DB6-9C1E-6EAD3667E2F5}" srcOrd="0" destOrd="0" presId="urn:microsoft.com/office/officeart/2008/layout/RadialCluster"/>
    <dgm:cxn modelId="{871794F0-9EE3-43B1-9DFF-27A9F33BD3B7}" srcId="{DAF82D3E-4006-4409-81E4-65205DF984F6}" destId="{BAD32399-307D-4F6F-AA8F-8F1670A5B677}" srcOrd="0" destOrd="0" parTransId="{2C3B3D43-7D87-41D7-BBBC-597B88F7AD98}" sibTransId="{DB4F47EB-678D-4B4B-A956-9398065453D2}"/>
    <dgm:cxn modelId="{721BDC4B-27A6-4F3A-992A-5ED2E133AEC8}" type="presOf" srcId="{7A479358-599C-48DE-BB7A-653D36A3A60D}" destId="{731B62E4-A5EA-42B1-A928-A5045A0EC6A5}" srcOrd="0" destOrd="0" presId="urn:microsoft.com/office/officeart/2008/layout/RadialCluster"/>
    <dgm:cxn modelId="{109D6657-3F11-43F9-93AE-DCF1A46A66CD}" type="presOf" srcId="{DE3AED4F-E25F-42A1-968B-9A356295B496}" destId="{35775CCC-25B5-47C0-BC77-92E8C04444A1}" srcOrd="0" destOrd="0" presId="urn:microsoft.com/office/officeart/2008/layout/RadialCluster"/>
    <dgm:cxn modelId="{628761E9-4392-4D30-83BC-5C3E0F4EB5CA}" type="presParOf" srcId="{9E4395D8-7552-4ACD-BCCD-B4FB665A8F3C}" destId="{2123BF27-59F2-4E85-BBB8-6BCB4DC25A7E}" srcOrd="0" destOrd="0" presId="urn:microsoft.com/office/officeart/2008/layout/RadialCluster"/>
    <dgm:cxn modelId="{574D4DB6-3E96-40CA-A4E6-17F18F58A7B2}" type="presParOf" srcId="{2123BF27-59F2-4E85-BBB8-6BCB4DC25A7E}" destId="{6C81EF34-4946-490F-911C-FA9804E9D3B2}" srcOrd="0" destOrd="0" presId="urn:microsoft.com/office/officeart/2008/layout/RadialCluster"/>
    <dgm:cxn modelId="{5951BB50-0CFE-4FF0-A5FA-57E8922401D0}" type="presParOf" srcId="{2123BF27-59F2-4E85-BBB8-6BCB4DC25A7E}" destId="{54B6F4EB-AEC8-4DB6-9C1E-6EAD3667E2F5}" srcOrd="1" destOrd="0" presId="urn:microsoft.com/office/officeart/2008/layout/RadialCluster"/>
    <dgm:cxn modelId="{A646BC67-93CF-4C32-AEC3-9BB3C51F0E1A}" type="presParOf" srcId="{2123BF27-59F2-4E85-BBB8-6BCB4DC25A7E}" destId="{1D7BC0D9-76FC-4440-BE7D-FE5BCFEB0D47}" srcOrd="2" destOrd="0" presId="urn:microsoft.com/office/officeart/2008/layout/RadialCluster"/>
    <dgm:cxn modelId="{C54A3C47-6193-40F1-8C8E-10AADE738B13}" type="presParOf" srcId="{2123BF27-59F2-4E85-BBB8-6BCB4DC25A7E}" destId="{D8EBEDAD-95BC-4838-B41A-172CE5AFF9B5}" srcOrd="3" destOrd="0" presId="urn:microsoft.com/office/officeart/2008/layout/RadialCluster"/>
    <dgm:cxn modelId="{61E40B07-04BF-4441-BFF5-AF55C2B8A87B}" type="presParOf" srcId="{2123BF27-59F2-4E85-BBB8-6BCB4DC25A7E}" destId="{28FE4F61-70C8-4E15-9967-F436B1D769DE}" srcOrd="4" destOrd="0" presId="urn:microsoft.com/office/officeart/2008/layout/RadialCluster"/>
    <dgm:cxn modelId="{31978197-E948-4A47-B974-9E9527E58DD0}" type="presParOf" srcId="{2123BF27-59F2-4E85-BBB8-6BCB4DC25A7E}" destId="{6680B959-6A66-4864-B9AF-9C336B5609C7}" srcOrd="5" destOrd="0" presId="urn:microsoft.com/office/officeart/2008/layout/RadialCluster"/>
    <dgm:cxn modelId="{2928EBB6-9602-4544-9C00-0A5446FF5BB2}" type="presParOf" srcId="{2123BF27-59F2-4E85-BBB8-6BCB4DC25A7E}" destId="{35775CCC-25B5-47C0-BC77-92E8C04444A1}" srcOrd="6" destOrd="0" presId="urn:microsoft.com/office/officeart/2008/layout/RadialCluster"/>
    <dgm:cxn modelId="{4528AE6B-3D01-4819-8B32-A3F3666AC694}" type="presParOf" srcId="{2123BF27-59F2-4E85-BBB8-6BCB4DC25A7E}" destId="{731B62E4-A5EA-42B1-A928-A5045A0EC6A5}" srcOrd="7" destOrd="0" presId="urn:microsoft.com/office/officeart/2008/layout/RadialCluster"/>
    <dgm:cxn modelId="{07A5A74A-04B5-4D26-8FE9-9FAE8144ED4D}" type="presParOf" srcId="{2123BF27-59F2-4E85-BBB8-6BCB4DC25A7E}" destId="{1FAB8345-E758-41A4-9DFD-D6EDC3F53F21}" srcOrd="8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8FE3AB3-A80A-4417-A9FF-14BEEC66DC9C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s-CR"/>
        </a:p>
      </dgm:t>
    </dgm:pt>
    <dgm:pt modelId="{9D1965C1-DAC2-484C-83AD-963886C4CD66}">
      <dgm:prSet phldrT="[Texto]"/>
      <dgm:spPr/>
      <dgm:t>
        <a:bodyPr/>
        <a:lstStyle/>
        <a:p>
          <a:r>
            <a:rPr lang="en-US" noProof="0" dirty="0" smtClean="0"/>
            <a:t>Management and profitability.</a:t>
          </a:r>
        </a:p>
      </dgm:t>
    </dgm:pt>
    <dgm:pt modelId="{DC9A824F-DA20-4721-AB60-47D924E5C43A}" type="parTrans" cxnId="{68531715-82BA-42EA-9749-72AF9A94A158}">
      <dgm:prSet/>
      <dgm:spPr/>
      <dgm:t>
        <a:bodyPr/>
        <a:lstStyle/>
        <a:p>
          <a:endParaRPr lang="es-CR"/>
        </a:p>
      </dgm:t>
    </dgm:pt>
    <dgm:pt modelId="{9E203C68-E94D-4461-9CF7-0A50EDE4D0EF}" type="sibTrans" cxnId="{68531715-82BA-42EA-9749-72AF9A94A158}">
      <dgm:prSet/>
      <dgm:spPr/>
      <dgm:t>
        <a:bodyPr/>
        <a:lstStyle/>
        <a:p>
          <a:endParaRPr lang="es-CR"/>
        </a:p>
      </dgm:t>
    </dgm:pt>
    <dgm:pt modelId="{895917D6-11AF-4D15-B3BE-03C68728D18C}">
      <dgm:prSet phldrT="[Texto]"/>
      <dgm:spPr/>
      <dgm:t>
        <a:bodyPr/>
        <a:lstStyle/>
        <a:p>
          <a:r>
            <a:rPr lang="en-US" b="0" noProof="0" smtClean="0"/>
            <a:t>Direct insurance premium growth. </a:t>
          </a:r>
          <a:endParaRPr lang="en-US" b="0" noProof="0"/>
        </a:p>
      </dgm:t>
    </dgm:pt>
    <dgm:pt modelId="{168DED4B-D072-4DF7-8D94-26D0FB464E85}" type="parTrans" cxnId="{97EB51F1-A80B-4BA5-82CF-5B4D517A91F1}">
      <dgm:prSet/>
      <dgm:spPr/>
      <dgm:t>
        <a:bodyPr/>
        <a:lstStyle/>
        <a:p>
          <a:endParaRPr lang="es-CR"/>
        </a:p>
      </dgm:t>
    </dgm:pt>
    <dgm:pt modelId="{415B5BE1-75E1-4ED9-85EC-F3740A413FC7}" type="sibTrans" cxnId="{97EB51F1-A80B-4BA5-82CF-5B4D517A91F1}">
      <dgm:prSet/>
      <dgm:spPr/>
      <dgm:t>
        <a:bodyPr/>
        <a:lstStyle/>
        <a:p>
          <a:endParaRPr lang="es-CR"/>
        </a:p>
      </dgm:t>
    </dgm:pt>
    <dgm:pt modelId="{7258DB21-554E-4663-A061-51AFFF8E9225}">
      <dgm:prSet/>
      <dgm:spPr/>
      <dgm:t>
        <a:bodyPr/>
        <a:lstStyle/>
        <a:p>
          <a:r>
            <a:rPr lang="en-US" b="0" noProof="0" smtClean="0"/>
            <a:t>Return on Investements</a:t>
          </a:r>
          <a:endParaRPr lang="en-US" b="0" noProof="0"/>
        </a:p>
      </dgm:t>
    </dgm:pt>
    <dgm:pt modelId="{14E64F67-80CC-4189-B8EF-27CAB1437214}" type="parTrans" cxnId="{E98519E7-7FA1-4CF6-BC05-E16F9F40C103}">
      <dgm:prSet/>
      <dgm:spPr/>
      <dgm:t>
        <a:bodyPr/>
        <a:lstStyle/>
        <a:p>
          <a:endParaRPr lang="es-CR"/>
        </a:p>
      </dgm:t>
    </dgm:pt>
    <dgm:pt modelId="{DDDF956C-A97F-48BD-AFCB-DB61C638283E}" type="sibTrans" cxnId="{E98519E7-7FA1-4CF6-BC05-E16F9F40C103}">
      <dgm:prSet/>
      <dgm:spPr/>
      <dgm:t>
        <a:bodyPr/>
        <a:lstStyle/>
        <a:p>
          <a:endParaRPr lang="es-CR"/>
        </a:p>
      </dgm:t>
    </dgm:pt>
    <dgm:pt modelId="{EBF75844-A543-4975-A37F-9D6035761D25}">
      <dgm:prSet/>
      <dgm:spPr/>
      <dgm:t>
        <a:bodyPr/>
        <a:lstStyle/>
        <a:p>
          <a:r>
            <a:rPr lang="en-US" b="0" noProof="0" smtClean="0"/>
            <a:t>Return on equity (ROE)</a:t>
          </a:r>
          <a:endParaRPr lang="en-US" b="0" noProof="0"/>
        </a:p>
      </dgm:t>
    </dgm:pt>
    <dgm:pt modelId="{18D17307-9812-4B61-A7A0-71D9A9817660}" type="parTrans" cxnId="{2D39DE9A-1BDF-45A2-9DCF-29F1746A7C03}">
      <dgm:prSet/>
      <dgm:spPr/>
      <dgm:t>
        <a:bodyPr/>
        <a:lstStyle/>
        <a:p>
          <a:endParaRPr lang="es-CR"/>
        </a:p>
      </dgm:t>
    </dgm:pt>
    <dgm:pt modelId="{540D8B3F-E1F6-4DC5-B5D2-098334E1ED7D}" type="sibTrans" cxnId="{2D39DE9A-1BDF-45A2-9DCF-29F1746A7C03}">
      <dgm:prSet/>
      <dgm:spPr/>
      <dgm:t>
        <a:bodyPr/>
        <a:lstStyle/>
        <a:p>
          <a:endParaRPr lang="es-CR"/>
        </a:p>
      </dgm:t>
    </dgm:pt>
    <dgm:pt modelId="{09D396F6-1C98-4368-803E-41E55D0932D8}">
      <dgm:prSet/>
      <dgm:spPr/>
      <dgm:t>
        <a:bodyPr/>
        <a:lstStyle/>
        <a:p>
          <a:r>
            <a:rPr lang="en-US" b="0" noProof="0" smtClean="0"/>
            <a:t>Sinister Index</a:t>
          </a:r>
          <a:endParaRPr lang="en-US" b="0" noProof="0"/>
        </a:p>
      </dgm:t>
    </dgm:pt>
    <dgm:pt modelId="{4FB0644B-19BE-4B65-AF47-81C5BA60AF74}" type="parTrans" cxnId="{F1963537-4263-437D-AF87-EA85228B42AE}">
      <dgm:prSet/>
      <dgm:spPr/>
      <dgm:t>
        <a:bodyPr/>
        <a:lstStyle/>
        <a:p>
          <a:endParaRPr lang="es-CR"/>
        </a:p>
      </dgm:t>
    </dgm:pt>
    <dgm:pt modelId="{2906A584-A12E-421A-AF41-83C805336D4F}" type="sibTrans" cxnId="{F1963537-4263-437D-AF87-EA85228B42AE}">
      <dgm:prSet/>
      <dgm:spPr/>
      <dgm:t>
        <a:bodyPr/>
        <a:lstStyle/>
        <a:p>
          <a:endParaRPr lang="es-CR"/>
        </a:p>
      </dgm:t>
    </dgm:pt>
    <dgm:pt modelId="{A973561C-5350-44B5-8339-F3587AF5D69F}">
      <dgm:prSet/>
      <dgm:spPr/>
      <dgm:t>
        <a:bodyPr/>
        <a:lstStyle/>
        <a:p>
          <a:r>
            <a:rPr lang="en-US" b="0" noProof="0" smtClean="0"/>
            <a:t>Expenses index</a:t>
          </a:r>
          <a:endParaRPr lang="en-US" b="0" noProof="0"/>
        </a:p>
      </dgm:t>
    </dgm:pt>
    <dgm:pt modelId="{D2C97246-20C5-44F6-AC0A-F11D8A59E241}" type="parTrans" cxnId="{C9EAD235-B523-425B-9AE4-B28A450D18BD}">
      <dgm:prSet/>
      <dgm:spPr/>
      <dgm:t>
        <a:bodyPr/>
        <a:lstStyle/>
        <a:p>
          <a:endParaRPr lang="es-CR"/>
        </a:p>
      </dgm:t>
    </dgm:pt>
    <dgm:pt modelId="{2D32528B-2B1E-4A4A-B7F6-8D68A530B195}" type="sibTrans" cxnId="{C9EAD235-B523-425B-9AE4-B28A450D18BD}">
      <dgm:prSet/>
      <dgm:spPr/>
      <dgm:t>
        <a:bodyPr/>
        <a:lstStyle/>
        <a:p>
          <a:endParaRPr lang="es-CR"/>
        </a:p>
      </dgm:t>
    </dgm:pt>
    <dgm:pt modelId="{E3D70FF3-1E75-4AA5-9DC8-49BB61805BDF}">
      <dgm:prSet/>
      <dgm:spPr/>
      <dgm:t>
        <a:bodyPr/>
        <a:lstStyle/>
        <a:p>
          <a:r>
            <a:rPr lang="en-US" b="0" noProof="0" smtClean="0"/>
            <a:t>Combined Ratio </a:t>
          </a:r>
          <a:endParaRPr lang="en-US" b="0" noProof="0"/>
        </a:p>
      </dgm:t>
    </dgm:pt>
    <dgm:pt modelId="{367FF953-CE6B-4C73-ADE7-DBEC3A7AD30F}" type="parTrans" cxnId="{BCE1F605-DD09-4DB1-9B91-BB41A90FA622}">
      <dgm:prSet/>
      <dgm:spPr/>
      <dgm:t>
        <a:bodyPr/>
        <a:lstStyle/>
        <a:p>
          <a:endParaRPr lang="es-CR"/>
        </a:p>
      </dgm:t>
    </dgm:pt>
    <dgm:pt modelId="{3401461A-E4E5-4FFE-AEF8-B2D7441158CC}" type="sibTrans" cxnId="{BCE1F605-DD09-4DB1-9B91-BB41A90FA622}">
      <dgm:prSet/>
      <dgm:spPr/>
      <dgm:t>
        <a:bodyPr/>
        <a:lstStyle/>
        <a:p>
          <a:endParaRPr lang="es-CR"/>
        </a:p>
      </dgm:t>
    </dgm:pt>
    <dgm:pt modelId="{A7AC8052-3F5F-45A6-B404-DE8B67E67441}">
      <dgm:prSet/>
      <dgm:spPr/>
      <dgm:t>
        <a:bodyPr/>
        <a:lstStyle/>
        <a:p>
          <a:r>
            <a:rPr lang="en-US" b="0" noProof="0" dirty="0" smtClean="0"/>
            <a:t>Run off Indicator </a:t>
          </a:r>
          <a:endParaRPr lang="en-US" b="0" noProof="0" dirty="0"/>
        </a:p>
      </dgm:t>
    </dgm:pt>
    <dgm:pt modelId="{B8901638-8ADE-4BD0-BE89-45E3597D2779}" type="parTrans" cxnId="{544803C7-A137-4706-874C-4C5CBF868A21}">
      <dgm:prSet/>
      <dgm:spPr/>
      <dgm:t>
        <a:bodyPr/>
        <a:lstStyle/>
        <a:p>
          <a:endParaRPr lang="es-CR"/>
        </a:p>
      </dgm:t>
    </dgm:pt>
    <dgm:pt modelId="{88CC9F86-F4D6-433D-951D-6F5EDA474DB5}" type="sibTrans" cxnId="{544803C7-A137-4706-874C-4C5CBF868A21}">
      <dgm:prSet/>
      <dgm:spPr/>
      <dgm:t>
        <a:bodyPr/>
        <a:lstStyle/>
        <a:p>
          <a:endParaRPr lang="es-CR"/>
        </a:p>
      </dgm:t>
    </dgm:pt>
    <dgm:pt modelId="{C85E4C1B-0F02-4799-81DA-63E189E7FADE}">
      <dgm:prSet/>
      <dgm:spPr/>
      <dgm:t>
        <a:bodyPr/>
        <a:lstStyle/>
        <a:p>
          <a:r>
            <a:rPr lang="en-US" b="0" noProof="0" smtClean="0"/>
            <a:t>Sinister average cost </a:t>
          </a:r>
          <a:endParaRPr lang="en-US" b="0" noProof="0"/>
        </a:p>
      </dgm:t>
    </dgm:pt>
    <dgm:pt modelId="{6ACEED68-7CE4-4AE9-AC49-4CFFBEE4E14D}" type="parTrans" cxnId="{2520C671-C04D-42E1-8CE2-D6F7E6BCCD32}">
      <dgm:prSet/>
      <dgm:spPr/>
      <dgm:t>
        <a:bodyPr/>
        <a:lstStyle/>
        <a:p>
          <a:endParaRPr lang="es-CR"/>
        </a:p>
      </dgm:t>
    </dgm:pt>
    <dgm:pt modelId="{445DDD84-8F45-451E-BF4E-B350E898B6B8}" type="sibTrans" cxnId="{2520C671-C04D-42E1-8CE2-D6F7E6BCCD32}">
      <dgm:prSet/>
      <dgm:spPr/>
      <dgm:t>
        <a:bodyPr/>
        <a:lstStyle/>
        <a:p>
          <a:endParaRPr lang="es-CR"/>
        </a:p>
      </dgm:t>
    </dgm:pt>
    <dgm:pt modelId="{6EA9369A-E943-43EE-A33B-2B410778E1FE}">
      <dgm:prSet/>
      <dgm:spPr/>
      <dgm:t>
        <a:bodyPr/>
        <a:lstStyle/>
        <a:p>
          <a:r>
            <a:rPr lang="en-US" b="0" noProof="0" smtClean="0"/>
            <a:t>Liquidation average velocity </a:t>
          </a:r>
          <a:endParaRPr lang="en-US" b="0" noProof="0"/>
        </a:p>
      </dgm:t>
    </dgm:pt>
    <dgm:pt modelId="{83BF34E6-D69A-40DE-B81D-241D6F7F32CB}" type="parTrans" cxnId="{37B430B9-6E1F-4C04-B2AB-53B5F8FEBE65}">
      <dgm:prSet/>
      <dgm:spPr/>
      <dgm:t>
        <a:bodyPr/>
        <a:lstStyle/>
        <a:p>
          <a:endParaRPr lang="es-CR"/>
        </a:p>
      </dgm:t>
    </dgm:pt>
    <dgm:pt modelId="{F39065F8-AF3C-4E2F-BC70-3FBC33961A47}" type="sibTrans" cxnId="{37B430B9-6E1F-4C04-B2AB-53B5F8FEBE65}">
      <dgm:prSet/>
      <dgm:spPr/>
      <dgm:t>
        <a:bodyPr/>
        <a:lstStyle/>
        <a:p>
          <a:endParaRPr lang="es-CR"/>
        </a:p>
      </dgm:t>
    </dgm:pt>
    <dgm:pt modelId="{49B93749-E50B-42E1-931F-FA89DBBD92F8}">
      <dgm:prSet/>
      <dgm:spPr/>
      <dgm:t>
        <a:bodyPr/>
        <a:lstStyle/>
        <a:p>
          <a:r>
            <a:rPr lang="en-US" b="0" noProof="0" dirty="0" smtClean="0"/>
            <a:t>Rescue index</a:t>
          </a:r>
          <a:endParaRPr lang="en-US" b="0" noProof="0" dirty="0"/>
        </a:p>
      </dgm:t>
    </dgm:pt>
    <dgm:pt modelId="{1C88FC54-D2DC-41CE-A5DA-499980354475}" type="parTrans" cxnId="{F170D10B-E271-4EE5-A6F8-D59A9DEF97BB}">
      <dgm:prSet/>
      <dgm:spPr/>
      <dgm:t>
        <a:bodyPr/>
        <a:lstStyle/>
        <a:p>
          <a:endParaRPr lang="es-CR"/>
        </a:p>
      </dgm:t>
    </dgm:pt>
    <dgm:pt modelId="{4C4A0B3A-034E-4650-92B5-B039909A1BB5}" type="sibTrans" cxnId="{F170D10B-E271-4EE5-A6F8-D59A9DEF97BB}">
      <dgm:prSet/>
      <dgm:spPr/>
      <dgm:t>
        <a:bodyPr/>
        <a:lstStyle/>
        <a:p>
          <a:endParaRPr lang="es-CR"/>
        </a:p>
      </dgm:t>
    </dgm:pt>
    <dgm:pt modelId="{F57FF970-49B3-43C6-94E4-ED8F4675BEAD}">
      <dgm:prSet/>
      <dgm:spPr/>
      <dgm:t>
        <a:bodyPr/>
        <a:lstStyle/>
        <a:p>
          <a:r>
            <a:rPr lang="en-US" b="0" noProof="0" dirty="0" smtClean="0"/>
            <a:t>Reinsurance Concentration index </a:t>
          </a:r>
          <a:endParaRPr lang="en-US" b="0" noProof="0" dirty="0"/>
        </a:p>
      </dgm:t>
    </dgm:pt>
    <dgm:pt modelId="{B1D33633-DE12-49EC-8E45-81764D60BECA}" type="parTrans" cxnId="{C71F5097-039A-4ABE-9339-C0C23BA8F347}">
      <dgm:prSet/>
      <dgm:spPr/>
      <dgm:t>
        <a:bodyPr/>
        <a:lstStyle/>
        <a:p>
          <a:endParaRPr lang="es-CR"/>
        </a:p>
      </dgm:t>
    </dgm:pt>
    <dgm:pt modelId="{EF549721-67F2-432F-8A72-DE696D705F64}" type="sibTrans" cxnId="{C71F5097-039A-4ABE-9339-C0C23BA8F347}">
      <dgm:prSet/>
      <dgm:spPr/>
      <dgm:t>
        <a:bodyPr/>
        <a:lstStyle/>
        <a:p>
          <a:endParaRPr lang="es-CR"/>
        </a:p>
      </dgm:t>
    </dgm:pt>
    <dgm:pt modelId="{DDC1899C-BCD7-43ED-B1F9-502A248E4100}">
      <dgm:prSet/>
      <dgm:spPr/>
      <dgm:t>
        <a:bodyPr/>
        <a:lstStyle/>
        <a:p>
          <a:r>
            <a:rPr lang="en-US" noProof="0" dirty="0" smtClean="0"/>
            <a:t>Rescue amount divided by average mathematic provision.</a:t>
          </a:r>
          <a:endParaRPr lang="es-CR" dirty="0"/>
        </a:p>
      </dgm:t>
    </dgm:pt>
    <dgm:pt modelId="{22405171-D9C8-4CF0-BE96-4C3BDB6841AE}" type="parTrans" cxnId="{B8F48771-19FC-42C9-ABD7-A27F1D071096}">
      <dgm:prSet/>
      <dgm:spPr/>
      <dgm:t>
        <a:bodyPr/>
        <a:lstStyle/>
        <a:p>
          <a:endParaRPr lang="es-CR"/>
        </a:p>
      </dgm:t>
    </dgm:pt>
    <dgm:pt modelId="{87BDF215-5475-4C24-B71F-E8A8694FB8E9}" type="sibTrans" cxnId="{B8F48771-19FC-42C9-ABD7-A27F1D071096}">
      <dgm:prSet/>
      <dgm:spPr/>
      <dgm:t>
        <a:bodyPr/>
        <a:lstStyle/>
        <a:p>
          <a:endParaRPr lang="es-CR"/>
        </a:p>
      </dgm:t>
    </dgm:pt>
    <dgm:pt modelId="{643E1DFB-D64F-4394-BDB8-B81334FE60CF}" type="pres">
      <dgm:prSet presAssocID="{78FE3AB3-A80A-4417-A9FF-14BEEC66DC9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CR"/>
        </a:p>
      </dgm:t>
    </dgm:pt>
    <dgm:pt modelId="{9B8230E8-5D84-40FA-9F0F-A4678B6F0BE1}" type="pres">
      <dgm:prSet presAssocID="{9D1965C1-DAC2-484C-83AD-963886C4CD6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B7E329F2-24F9-4CC2-8DDB-8355F6906326}" type="pres">
      <dgm:prSet presAssocID="{9D1965C1-DAC2-484C-83AD-963886C4CD66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</dgm:ptLst>
  <dgm:cxnLst>
    <dgm:cxn modelId="{BC0F2D48-9444-4604-AA08-D5233C9D1A97}" type="presOf" srcId="{7258DB21-554E-4663-A061-51AFFF8E9225}" destId="{B7E329F2-24F9-4CC2-8DDB-8355F6906326}" srcOrd="0" destOrd="1" presId="urn:microsoft.com/office/officeart/2005/8/layout/vList2"/>
    <dgm:cxn modelId="{770BC4E3-9238-4A02-971F-58DE7E995119}" type="presOf" srcId="{C85E4C1B-0F02-4799-81DA-63E189E7FADE}" destId="{B7E329F2-24F9-4CC2-8DDB-8355F6906326}" srcOrd="0" destOrd="7" presId="urn:microsoft.com/office/officeart/2005/8/layout/vList2"/>
    <dgm:cxn modelId="{F170D10B-E271-4EE5-A6F8-D59A9DEF97BB}" srcId="{9D1965C1-DAC2-484C-83AD-963886C4CD66}" destId="{49B93749-E50B-42E1-931F-FA89DBBD92F8}" srcOrd="9" destOrd="0" parTransId="{1C88FC54-D2DC-41CE-A5DA-499980354475}" sibTransId="{4C4A0B3A-034E-4650-92B5-B039909A1BB5}"/>
    <dgm:cxn modelId="{62AD9029-5E05-4FB4-B805-AA20456D22E4}" type="presOf" srcId="{9D1965C1-DAC2-484C-83AD-963886C4CD66}" destId="{9B8230E8-5D84-40FA-9F0F-A4678B6F0BE1}" srcOrd="0" destOrd="0" presId="urn:microsoft.com/office/officeart/2005/8/layout/vList2"/>
    <dgm:cxn modelId="{2D39DE9A-1BDF-45A2-9DCF-29F1746A7C03}" srcId="{9D1965C1-DAC2-484C-83AD-963886C4CD66}" destId="{EBF75844-A543-4975-A37F-9D6035761D25}" srcOrd="2" destOrd="0" parTransId="{18D17307-9812-4B61-A7A0-71D9A9817660}" sibTransId="{540D8B3F-E1F6-4DC5-B5D2-098334E1ED7D}"/>
    <dgm:cxn modelId="{E98519E7-7FA1-4CF6-BC05-E16F9F40C103}" srcId="{9D1965C1-DAC2-484C-83AD-963886C4CD66}" destId="{7258DB21-554E-4663-A061-51AFFF8E9225}" srcOrd="1" destOrd="0" parTransId="{14E64F67-80CC-4189-B8EF-27CAB1437214}" sibTransId="{DDDF956C-A97F-48BD-AFCB-DB61C638283E}"/>
    <dgm:cxn modelId="{5625554E-CEC4-4BA1-B7FF-7D813EAEDB97}" type="presOf" srcId="{A7AC8052-3F5F-45A6-B404-DE8B67E67441}" destId="{B7E329F2-24F9-4CC2-8DDB-8355F6906326}" srcOrd="0" destOrd="6" presId="urn:microsoft.com/office/officeart/2005/8/layout/vList2"/>
    <dgm:cxn modelId="{3AFA7A18-F902-4E4E-B10F-B15A408EAF0A}" type="presOf" srcId="{EBF75844-A543-4975-A37F-9D6035761D25}" destId="{B7E329F2-24F9-4CC2-8DDB-8355F6906326}" srcOrd="0" destOrd="2" presId="urn:microsoft.com/office/officeart/2005/8/layout/vList2"/>
    <dgm:cxn modelId="{D24B0E06-DB8E-4C67-B5B0-56D00B1EAC0E}" type="presOf" srcId="{DDC1899C-BCD7-43ED-B1F9-502A248E4100}" destId="{B7E329F2-24F9-4CC2-8DDB-8355F6906326}" srcOrd="0" destOrd="11" presId="urn:microsoft.com/office/officeart/2005/8/layout/vList2"/>
    <dgm:cxn modelId="{B6D84135-6F74-4456-AC75-1D78B35FD51D}" type="presOf" srcId="{49B93749-E50B-42E1-931F-FA89DBBD92F8}" destId="{B7E329F2-24F9-4CC2-8DDB-8355F6906326}" srcOrd="0" destOrd="9" presId="urn:microsoft.com/office/officeart/2005/8/layout/vList2"/>
    <dgm:cxn modelId="{2520C671-C04D-42E1-8CE2-D6F7E6BCCD32}" srcId="{9D1965C1-DAC2-484C-83AD-963886C4CD66}" destId="{C85E4C1B-0F02-4799-81DA-63E189E7FADE}" srcOrd="7" destOrd="0" parTransId="{6ACEED68-7CE4-4AE9-AC49-4CFFBEE4E14D}" sibTransId="{445DDD84-8F45-451E-BF4E-B350E898B6B8}"/>
    <dgm:cxn modelId="{69BCA333-F10C-4EE0-98F1-BD83F7765B24}" type="presOf" srcId="{78FE3AB3-A80A-4417-A9FF-14BEEC66DC9C}" destId="{643E1DFB-D64F-4394-BDB8-B81334FE60CF}" srcOrd="0" destOrd="0" presId="urn:microsoft.com/office/officeart/2005/8/layout/vList2"/>
    <dgm:cxn modelId="{544803C7-A137-4706-874C-4C5CBF868A21}" srcId="{9D1965C1-DAC2-484C-83AD-963886C4CD66}" destId="{A7AC8052-3F5F-45A6-B404-DE8B67E67441}" srcOrd="6" destOrd="0" parTransId="{B8901638-8ADE-4BD0-BE89-45E3597D2779}" sibTransId="{88CC9F86-F4D6-433D-951D-6F5EDA474DB5}"/>
    <dgm:cxn modelId="{37B430B9-6E1F-4C04-B2AB-53B5F8FEBE65}" srcId="{9D1965C1-DAC2-484C-83AD-963886C4CD66}" destId="{6EA9369A-E943-43EE-A33B-2B410778E1FE}" srcOrd="8" destOrd="0" parTransId="{83BF34E6-D69A-40DE-B81D-241D6F7F32CB}" sibTransId="{F39065F8-AF3C-4E2F-BC70-3FBC33961A47}"/>
    <dgm:cxn modelId="{97EB51F1-A80B-4BA5-82CF-5B4D517A91F1}" srcId="{9D1965C1-DAC2-484C-83AD-963886C4CD66}" destId="{895917D6-11AF-4D15-B3BE-03C68728D18C}" srcOrd="0" destOrd="0" parTransId="{168DED4B-D072-4DF7-8D94-26D0FB464E85}" sibTransId="{415B5BE1-75E1-4ED9-85EC-F3740A413FC7}"/>
    <dgm:cxn modelId="{28912105-09FC-4145-81CD-EEFB11CECC13}" type="presOf" srcId="{895917D6-11AF-4D15-B3BE-03C68728D18C}" destId="{B7E329F2-24F9-4CC2-8DDB-8355F6906326}" srcOrd="0" destOrd="0" presId="urn:microsoft.com/office/officeart/2005/8/layout/vList2"/>
    <dgm:cxn modelId="{BCE1F605-DD09-4DB1-9B91-BB41A90FA622}" srcId="{9D1965C1-DAC2-484C-83AD-963886C4CD66}" destId="{E3D70FF3-1E75-4AA5-9DC8-49BB61805BDF}" srcOrd="5" destOrd="0" parTransId="{367FF953-CE6B-4C73-ADE7-DBEC3A7AD30F}" sibTransId="{3401461A-E4E5-4FFE-AEF8-B2D7441158CC}"/>
    <dgm:cxn modelId="{B3448145-0BDA-4C34-997E-FBC455C77AD7}" type="presOf" srcId="{E3D70FF3-1E75-4AA5-9DC8-49BB61805BDF}" destId="{B7E329F2-24F9-4CC2-8DDB-8355F6906326}" srcOrd="0" destOrd="5" presId="urn:microsoft.com/office/officeart/2005/8/layout/vList2"/>
    <dgm:cxn modelId="{C71F5097-039A-4ABE-9339-C0C23BA8F347}" srcId="{9D1965C1-DAC2-484C-83AD-963886C4CD66}" destId="{F57FF970-49B3-43C6-94E4-ED8F4675BEAD}" srcOrd="10" destOrd="0" parTransId="{B1D33633-DE12-49EC-8E45-81764D60BECA}" sibTransId="{EF549721-67F2-432F-8A72-DE696D705F64}"/>
    <dgm:cxn modelId="{A986E6E6-CC90-42B4-8F16-C7C1AE4681A1}" type="presOf" srcId="{F57FF970-49B3-43C6-94E4-ED8F4675BEAD}" destId="{B7E329F2-24F9-4CC2-8DDB-8355F6906326}" srcOrd="0" destOrd="10" presId="urn:microsoft.com/office/officeart/2005/8/layout/vList2"/>
    <dgm:cxn modelId="{556AE940-345B-4BE4-9DE6-52C4393DDB43}" type="presOf" srcId="{6EA9369A-E943-43EE-A33B-2B410778E1FE}" destId="{B7E329F2-24F9-4CC2-8DDB-8355F6906326}" srcOrd="0" destOrd="8" presId="urn:microsoft.com/office/officeart/2005/8/layout/vList2"/>
    <dgm:cxn modelId="{AED6A4A4-5AC1-4E36-8F56-96562E19C477}" type="presOf" srcId="{09D396F6-1C98-4368-803E-41E55D0932D8}" destId="{B7E329F2-24F9-4CC2-8DDB-8355F6906326}" srcOrd="0" destOrd="3" presId="urn:microsoft.com/office/officeart/2005/8/layout/vList2"/>
    <dgm:cxn modelId="{68531715-82BA-42EA-9749-72AF9A94A158}" srcId="{78FE3AB3-A80A-4417-A9FF-14BEEC66DC9C}" destId="{9D1965C1-DAC2-484C-83AD-963886C4CD66}" srcOrd="0" destOrd="0" parTransId="{DC9A824F-DA20-4721-AB60-47D924E5C43A}" sibTransId="{9E203C68-E94D-4461-9CF7-0A50EDE4D0EF}"/>
    <dgm:cxn modelId="{B8F48771-19FC-42C9-ABD7-A27F1D071096}" srcId="{9D1965C1-DAC2-484C-83AD-963886C4CD66}" destId="{DDC1899C-BCD7-43ED-B1F9-502A248E4100}" srcOrd="11" destOrd="0" parTransId="{22405171-D9C8-4CF0-BE96-4C3BDB6841AE}" sibTransId="{87BDF215-5475-4C24-B71F-E8A8694FB8E9}"/>
    <dgm:cxn modelId="{C9EAD235-B523-425B-9AE4-B28A450D18BD}" srcId="{9D1965C1-DAC2-484C-83AD-963886C4CD66}" destId="{A973561C-5350-44B5-8339-F3587AF5D69F}" srcOrd="4" destOrd="0" parTransId="{D2C97246-20C5-44F6-AC0A-F11D8A59E241}" sibTransId="{2D32528B-2B1E-4A4A-B7F6-8D68A530B195}"/>
    <dgm:cxn modelId="{1DA7E896-97D0-4BB6-A937-3E6134376738}" type="presOf" srcId="{A973561C-5350-44B5-8339-F3587AF5D69F}" destId="{B7E329F2-24F9-4CC2-8DDB-8355F6906326}" srcOrd="0" destOrd="4" presId="urn:microsoft.com/office/officeart/2005/8/layout/vList2"/>
    <dgm:cxn modelId="{F1963537-4263-437D-AF87-EA85228B42AE}" srcId="{9D1965C1-DAC2-484C-83AD-963886C4CD66}" destId="{09D396F6-1C98-4368-803E-41E55D0932D8}" srcOrd="3" destOrd="0" parTransId="{4FB0644B-19BE-4B65-AF47-81C5BA60AF74}" sibTransId="{2906A584-A12E-421A-AF41-83C805336D4F}"/>
    <dgm:cxn modelId="{EDC2DF74-93DA-4F33-9452-B9BC321D66C5}" type="presParOf" srcId="{643E1DFB-D64F-4394-BDB8-B81334FE60CF}" destId="{9B8230E8-5D84-40FA-9F0F-A4678B6F0BE1}" srcOrd="0" destOrd="0" presId="urn:microsoft.com/office/officeart/2005/8/layout/vList2"/>
    <dgm:cxn modelId="{803F27B6-E884-4075-840E-9E3C06951E82}" type="presParOf" srcId="{643E1DFB-D64F-4394-BDB8-B81334FE60CF}" destId="{B7E329F2-24F9-4CC2-8DDB-8355F6906326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AF82D3E-4006-4409-81E4-65205DF984F6}" type="doc">
      <dgm:prSet loTypeId="urn:microsoft.com/office/officeart/2005/8/layout/radial1" loCatId="relationship" qsTypeId="urn:microsoft.com/office/officeart/2005/8/quickstyle/simple2" qsCatId="simple" csTypeId="urn:microsoft.com/office/officeart/2005/8/colors/accent1_4" csCatId="accent1" phldr="1"/>
      <dgm:spPr/>
      <dgm:t>
        <a:bodyPr/>
        <a:lstStyle/>
        <a:p>
          <a:endParaRPr lang="es-CR"/>
        </a:p>
      </dgm:t>
    </dgm:pt>
    <dgm:pt modelId="{BAD32399-307D-4F6F-AA8F-8F1670A5B677}">
      <dgm:prSet phldrT="[Texto]" custT="1"/>
      <dgm:spPr/>
      <dgm:t>
        <a:bodyPr/>
        <a:lstStyle/>
        <a:p>
          <a:r>
            <a:rPr lang="en-US" sz="1800" b="1" noProof="0" dirty="0" smtClean="0"/>
            <a:t>Superintendency Functions</a:t>
          </a:r>
          <a:endParaRPr lang="en-US" sz="1800" b="1" noProof="0" dirty="0"/>
        </a:p>
      </dgm:t>
    </dgm:pt>
    <dgm:pt modelId="{2C3B3D43-7D87-41D7-BBBC-597B88F7AD98}" type="parTrans" cxnId="{871794F0-9EE3-43B1-9DFF-27A9F33BD3B7}">
      <dgm:prSet/>
      <dgm:spPr/>
      <dgm:t>
        <a:bodyPr/>
        <a:lstStyle/>
        <a:p>
          <a:endParaRPr lang="es-CR"/>
        </a:p>
      </dgm:t>
    </dgm:pt>
    <dgm:pt modelId="{DB4F47EB-678D-4B4B-A956-9398065453D2}" type="sibTrans" cxnId="{871794F0-9EE3-43B1-9DFF-27A9F33BD3B7}">
      <dgm:prSet/>
      <dgm:spPr/>
      <dgm:t>
        <a:bodyPr/>
        <a:lstStyle/>
        <a:p>
          <a:endParaRPr lang="es-CR"/>
        </a:p>
      </dgm:t>
    </dgm:pt>
    <dgm:pt modelId="{D4C86F24-A573-40D6-9BE5-95C125729649}">
      <dgm:prSet phldrT="[Texto]" custT="1"/>
      <dgm:spPr/>
      <dgm:t>
        <a:bodyPr/>
        <a:lstStyle/>
        <a:p>
          <a:r>
            <a:rPr lang="en-US" sz="1600" b="1" noProof="0" dirty="0" smtClean="0"/>
            <a:t>Make available to the public all the relevant information about insurance market and insurance companies activities. </a:t>
          </a:r>
          <a:endParaRPr lang="en-US" sz="1600" b="1" noProof="0" dirty="0"/>
        </a:p>
      </dgm:t>
    </dgm:pt>
    <dgm:pt modelId="{64FD5A7D-58D4-402C-826F-77DD8E7A96B4}" type="parTrans" cxnId="{2E07DBBE-0335-482C-B41B-2384DEEB160D}">
      <dgm:prSet/>
      <dgm:spPr/>
      <dgm:t>
        <a:bodyPr/>
        <a:lstStyle/>
        <a:p>
          <a:endParaRPr lang="es-CR"/>
        </a:p>
      </dgm:t>
    </dgm:pt>
    <dgm:pt modelId="{2D7751AA-A5CC-475C-A743-BA4EDC8005A0}" type="sibTrans" cxnId="{2E07DBBE-0335-482C-B41B-2384DEEB160D}">
      <dgm:prSet/>
      <dgm:spPr/>
      <dgm:t>
        <a:bodyPr/>
        <a:lstStyle/>
        <a:p>
          <a:endParaRPr lang="es-CR"/>
        </a:p>
      </dgm:t>
    </dgm:pt>
    <dgm:pt modelId="{1BD73DAC-88A3-4AA0-A19F-581AD9F416AB}">
      <dgm:prSet phldrT="[Texto]" custT="1"/>
      <dgm:spPr/>
      <dgm:t>
        <a:bodyPr/>
        <a:lstStyle/>
        <a:p>
          <a:r>
            <a:rPr lang="en-US" sz="1600" b="1" noProof="0" dirty="0" smtClean="0">
              <a:solidFill>
                <a:schemeClr val="accent1"/>
              </a:solidFill>
            </a:rPr>
            <a:t>Propose general norms for accounting registry and the preparations and presentation of financial statements. </a:t>
          </a:r>
          <a:endParaRPr lang="en-US" sz="1600" b="1" noProof="0" dirty="0">
            <a:solidFill>
              <a:schemeClr val="accent1"/>
            </a:solidFill>
          </a:endParaRPr>
        </a:p>
      </dgm:t>
    </dgm:pt>
    <dgm:pt modelId="{C1343EEC-ECAE-41D6-8CB0-71CEAC37B507}" type="parTrans" cxnId="{2BEEA2EA-E657-4EFC-9888-DDD44099B6BE}">
      <dgm:prSet/>
      <dgm:spPr/>
      <dgm:t>
        <a:bodyPr/>
        <a:lstStyle/>
        <a:p>
          <a:endParaRPr lang="es-CR"/>
        </a:p>
      </dgm:t>
    </dgm:pt>
    <dgm:pt modelId="{6FC9F2E0-BED7-4523-BACF-5E524CE84B79}" type="sibTrans" cxnId="{2BEEA2EA-E657-4EFC-9888-DDD44099B6BE}">
      <dgm:prSet/>
      <dgm:spPr/>
      <dgm:t>
        <a:bodyPr/>
        <a:lstStyle/>
        <a:p>
          <a:endParaRPr lang="es-CR"/>
        </a:p>
      </dgm:t>
    </dgm:pt>
    <dgm:pt modelId="{12A4FA43-D2F4-4EC9-9DFF-3637B42BE3F6}">
      <dgm:prSet phldrT="[Texto]" custT="1"/>
      <dgm:spPr/>
      <dgm:t>
        <a:bodyPr/>
        <a:lstStyle/>
        <a:p>
          <a:r>
            <a:rPr lang="en-US" sz="1600" b="1" noProof="0" dirty="0" smtClean="0"/>
            <a:t>Dictate all other technical or operative rules and guidelines. </a:t>
          </a:r>
          <a:endParaRPr lang="en-US" sz="1600" b="1" noProof="0" dirty="0"/>
        </a:p>
      </dgm:t>
    </dgm:pt>
    <dgm:pt modelId="{BBCC082F-2301-4C13-BF5F-660A652B8555}" type="parTrans" cxnId="{DC7547EF-1226-435A-83EB-DF5387CD5D58}">
      <dgm:prSet/>
      <dgm:spPr/>
      <dgm:t>
        <a:bodyPr/>
        <a:lstStyle/>
        <a:p>
          <a:endParaRPr lang="es-CR"/>
        </a:p>
      </dgm:t>
    </dgm:pt>
    <dgm:pt modelId="{F4B4D734-3AF2-4E5D-88A9-3BFD4EA0C326}" type="sibTrans" cxnId="{DC7547EF-1226-435A-83EB-DF5387CD5D58}">
      <dgm:prSet/>
      <dgm:spPr/>
      <dgm:t>
        <a:bodyPr/>
        <a:lstStyle/>
        <a:p>
          <a:endParaRPr lang="es-CR"/>
        </a:p>
      </dgm:t>
    </dgm:pt>
    <dgm:pt modelId="{1C6C7581-E023-406B-92BD-B542BE532B54}">
      <dgm:prSet phldrT="[Texto]" custT="1"/>
      <dgm:spPr/>
      <dgm:t>
        <a:bodyPr/>
        <a:lstStyle/>
        <a:p>
          <a:r>
            <a:rPr lang="en-US" sz="1600" b="0" noProof="0" dirty="0" smtClean="0"/>
            <a:t>Propose accounting manuals to allow the accounting information to reasonably reflect the situation.</a:t>
          </a:r>
          <a:endParaRPr lang="en-US" sz="1600" b="1" noProof="0" dirty="0"/>
        </a:p>
      </dgm:t>
    </dgm:pt>
    <dgm:pt modelId="{219A2F56-9B00-47CE-8CE9-728FFF83FA6C}" type="parTrans" cxnId="{3B1775F7-BCB3-4F99-AB1D-AA1C11FD0CFC}">
      <dgm:prSet/>
      <dgm:spPr/>
      <dgm:t>
        <a:bodyPr/>
        <a:lstStyle/>
        <a:p>
          <a:endParaRPr lang="es-CR"/>
        </a:p>
      </dgm:t>
    </dgm:pt>
    <dgm:pt modelId="{FE35312C-ED96-4F11-B7A4-FCFF93534465}" type="sibTrans" cxnId="{3B1775F7-BCB3-4F99-AB1D-AA1C11FD0CFC}">
      <dgm:prSet/>
      <dgm:spPr/>
      <dgm:t>
        <a:bodyPr/>
        <a:lstStyle/>
        <a:p>
          <a:endParaRPr lang="es-CR"/>
        </a:p>
      </dgm:t>
    </dgm:pt>
    <dgm:pt modelId="{39F6DE07-B2E8-4CA6-9752-F7A8FE1DBE34}" type="pres">
      <dgm:prSet presAssocID="{DAF82D3E-4006-4409-81E4-65205DF984F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CR"/>
        </a:p>
      </dgm:t>
    </dgm:pt>
    <dgm:pt modelId="{B8A53840-D456-416A-AC7A-CA42E9EEEC17}" type="pres">
      <dgm:prSet presAssocID="{BAD32399-307D-4F6F-AA8F-8F1670A5B677}" presName="centerShape" presStyleLbl="node0" presStyleIdx="0" presStyleCnt="1" custScaleX="173834" custScaleY="118622" custLinFactNeighborX="-4244" custLinFactNeighborY="-63"/>
      <dgm:spPr/>
      <dgm:t>
        <a:bodyPr/>
        <a:lstStyle/>
        <a:p>
          <a:endParaRPr lang="es-CR"/>
        </a:p>
      </dgm:t>
    </dgm:pt>
    <dgm:pt modelId="{7555C95B-2C4B-42F3-BE43-819D176B9773}" type="pres">
      <dgm:prSet presAssocID="{64FD5A7D-58D4-402C-826F-77DD8E7A96B4}" presName="Name9" presStyleLbl="parChTrans1D2" presStyleIdx="0" presStyleCnt="4"/>
      <dgm:spPr/>
      <dgm:t>
        <a:bodyPr/>
        <a:lstStyle/>
        <a:p>
          <a:endParaRPr lang="es-CR"/>
        </a:p>
      </dgm:t>
    </dgm:pt>
    <dgm:pt modelId="{A4A55652-8D45-4F3C-B02A-BB3747D83856}" type="pres">
      <dgm:prSet presAssocID="{64FD5A7D-58D4-402C-826F-77DD8E7A96B4}" presName="connTx" presStyleLbl="parChTrans1D2" presStyleIdx="0" presStyleCnt="4"/>
      <dgm:spPr/>
      <dgm:t>
        <a:bodyPr/>
        <a:lstStyle/>
        <a:p>
          <a:endParaRPr lang="es-CR"/>
        </a:p>
      </dgm:t>
    </dgm:pt>
    <dgm:pt modelId="{9FE02678-C409-4565-A4CE-7E4A984ADB4D}" type="pres">
      <dgm:prSet presAssocID="{D4C86F24-A573-40D6-9BE5-95C125729649}" presName="node" presStyleLbl="node1" presStyleIdx="0" presStyleCnt="4" custScaleX="286751" custRadScaleRad="102093" custRadScaleInc="-17824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FE3345B8-08D0-4F3C-9B44-25CF7B54210D}" type="pres">
      <dgm:prSet presAssocID="{BBCC082F-2301-4C13-BF5F-660A652B8555}" presName="Name9" presStyleLbl="parChTrans1D2" presStyleIdx="1" presStyleCnt="4"/>
      <dgm:spPr/>
      <dgm:t>
        <a:bodyPr/>
        <a:lstStyle/>
        <a:p>
          <a:endParaRPr lang="es-CR"/>
        </a:p>
      </dgm:t>
    </dgm:pt>
    <dgm:pt modelId="{784F7F1E-A362-43FA-B47D-712BDA2A6ADA}" type="pres">
      <dgm:prSet presAssocID="{BBCC082F-2301-4C13-BF5F-660A652B8555}" presName="connTx" presStyleLbl="parChTrans1D2" presStyleIdx="1" presStyleCnt="4"/>
      <dgm:spPr/>
      <dgm:t>
        <a:bodyPr/>
        <a:lstStyle/>
        <a:p>
          <a:endParaRPr lang="es-CR"/>
        </a:p>
      </dgm:t>
    </dgm:pt>
    <dgm:pt modelId="{B3446094-CA37-42EB-8C50-7D3B5C1156B4}" type="pres">
      <dgm:prSet presAssocID="{12A4FA43-D2F4-4EC9-9DFF-3637B42BE3F6}" presName="node" presStyleLbl="node1" presStyleIdx="1" presStyleCnt="4" custScaleX="191239" custScaleY="163040" custRadScaleRad="137831" custRadScaleInc="-2577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3049AB4E-8410-443E-916F-A93F0DBC72E7}" type="pres">
      <dgm:prSet presAssocID="{C1343EEC-ECAE-41D6-8CB0-71CEAC37B507}" presName="Name9" presStyleLbl="parChTrans1D2" presStyleIdx="2" presStyleCnt="4"/>
      <dgm:spPr/>
      <dgm:t>
        <a:bodyPr/>
        <a:lstStyle/>
        <a:p>
          <a:endParaRPr lang="es-CR"/>
        </a:p>
      </dgm:t>
    </dgm:pt>
    <dgm:pt modelId="{366632F0-017C-4685-884C-EB740566A836}" type="pres">
      <dgm:prSet presAssocID="{C1343EEC-ECAE-41D6-8CB0-71CEAC37B507}" presName="connTx" presStyleLbl="parChTrans1D2" presStyleIdx="2" presStyleCnt="4"/>
      <dgm:spPr/>
      <dgm:t>
        <a:bodyPr/>
        <a:lstStyle/>
        <a:p>
          <a:endParaRPr lang="es-CR"/>
        </a:p>
      </dgm:t>
    </dgm:pt>
    <dgm:pt modelId="{567047EB-0CD9-49C5-83C8-9F208B395371}" type="pres">
      <dgm:prSet presAssocID="{1BD73DAC-88A3-4AA0-A19F-581AD9F416AB}" presName="node" presStyleLbl="node1" presStyleIdx="2" presStyleCnt="4" custScaleX="236635" custScaleY="115620" custRadScaleRad="129928" custRadScaleInc="12696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D282A726-B23D-47F7-A497-4EDC1EA1A582}" type="pres">
      <dgm:prSet presAssocID="{219A2F56-9B00-47CE-8CE9-728FFF83FA6C}" presName="Name9" presStyleLbl="parChTrans1D2" presStyleIdx="3" presStyleCnt="4"/>
      <dgm:spPr/>
      <dgm:t>
        <a:bodyPr/>
        <a:lstStyle/>
        <a:p>
          <a:endParaRPr lang="es-CR"/>
        </a:p>
      </dgm:t>
    </dgm:pt>
    <dgm:pt modelId="{F66FD7F5-01CA-47A8-B42D-0734D2E5E851}" type="pres">
      <dgm:prSet presAssocID="{219A2F56-9B00-47CE-8CE9-728FFF83FA6C}" presName="connTx" presStyleLbl="parChTrans1D2" presStyleIdx="3" presStyleCnt="4"/>
      <dgm:spPr/>
      <dgm:t>
        <a:bodyPr/>
        <a:lstStyle/>
        <a:p>
          <a:endParaRPr lang="es-CR"/>
        </a:p>
      </dgm:t>
    </dgm:pt>
    <dgm:pt modelId="{F4FBDAE1-3B91-431E-902B-9D5CF0719EFA}" type="pres">
      <dgm:prSet presAssocID="{1C6C7581-E023-406B-92BD-B542BE532B54}" presName="node" presStyleLbl="node1" presStyleIdx="3" presStyleCnt="4" custScaleX="202768" custScaleY="167189" custRadScaleRad="161843" custRadScaleInc="4047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</dgm:ptLst>
  <dgm:cxnLst>
    <dgm:cxn modelId="{2BEEA2EA-E657-4EFC-9888-DDD44099B6BE}" srcId="{BAD32399-307D-4F6F-AA8F-8F1670A5B677}" destId="{1BD73DAC-88A3-4AA0-A19F-581AD9F416AB}" srcOrd="2" destOrd="0" parTransId="{C1343EEC-ECAE-41D6-8CB0-71CEAC37B507}" sibTransId="{6FC9F2E0-BED7-4523-BACF-5E524CE84B79}"/>
    <dgm:cxn modelId="{C23BA30E-E4BD-4FB0-86A5-294E0EE18F7D}" type="presOf" srcId="{BBCC082F-2301-4C13-BF5F-660A652B8555}" destId="{FE3345B8-08D0-4F3C-9B44-25CF7B54210D}" srcOrd="0" destOrd="0" presId="urn:microsoft.com/office/officeart/2005/8/layout/radial1"/>
    <dgm:cxn modelId="{AFFE333F-CBC2-43EF-A77B-E2B6120D729E}" type="presOf" srcId="{DAF82D3E-4006-4409-81E4-65205DF984F6}" destId="{39F6DE07-B2E8-4CA6-9752-F7A8FE1DBE34}" srcOrd="0" destOrd="0" presId="urn:microsoft.com/office/officeart/2005/8/layout/radial1"/>
    <dgm:cxn modelId="{DC7547EF-1226-435A-83EB-DF5387CD5D58}" srcId="{BAD32399-307D-4F6F-AA8F-8F1670A5B677}" destId="{12A4FA43-D2F4-4EC9-9DFF-3637B42BE3F6}" srcOrd="1" destOrd="0" parTransId="{BBCC082F-2301-4C13-BF5F-660A652B8555}" sibTransId="{F4B4D734-3AF2-4E5D-88A9-3BFD4EA0C326}"/>
    <dgm:cxn modelId="{F8C00D88-3969-4E29-8D65-057C38B5967C}" type="presOf" srcId="{64FD5A7D-58D4-402C-826F-77DD8E7A96B4}" destId="{A4A55652-8D45-4F3C-B02A-BB3747D83856}" srcOrd="1" destOrd="0" presId="urn:microsoft.com/office/officeart/2005/8/layout/radial1"/>
    <dgm:cxn modelId="{2E07DBBE-0335-482C-B41B-2384DEEB160D}" srcId="{BAD32399-307D-4F6F-AA8F-8F1670A5B677}" destId="{D4C86F24-A573-40D6-9BE5-95C125729649}" srcOrd="0" destOrd="0" parTransId="{64FD5A7D-58D4-402C-826F-77DD8E7A96B4}" sibTransId="{2D7751AA-A5CC-475C-A743-BA4EDC8005A0}"/>
    <dgm:cxn modelId="{45B083D6-B5D2-4C27-B92B-2E8D0B6A2F0D}" type="presOf" srcId="{C1343EEC-ECAE-41D6-8CB0-71CEAC37B507}" destId="{3049AB4E-8410-443E-916F-A93F0DBC72E7}" srcOrd="0" destOrd="0" presId="urn:microsoft.com/office/officeart/2005/8/layout/radial1"/>
    <dgm:cxn modelId="{F2BE4DE7-5F8B-49D6-ABA6-62D0EFF7A2EB}" type="presOf" srcId="{BBCC082F-2301-4C13-BF5F-660A652B8555}" destId="{784F7F1E-A362-43FA-B47D-712BDA2A6ADA}" srcOrd="1" destOrd="0" presId="urn:microsoft.com/office/officeart/2005/8/layout/radial1"/>
    <dgm:cxn modelId="{3B1775F7-BCB3-4F99-AB1D-AA1C11FD0CFC}" srcId="{BAD32399-307D-4F6F-AA8F-8F1670A5B677}" destId="{1C6C7581-E023-406B-92BD-B542BE532B54}" srcOrd="3" destOrd="0" parTransId="{219A2F56-9B00-47CE-8CE9-728FFF83FA6C}" sibTransId="{FE35312C-ED96-4F11-B7A4-FCFF93534465}"/>
    <dgm:cxn modelId="{72EC2FA9-9701-47C7-80D4-CF775178E102}" type="presOf" srcId="{BAD32399-307D-4F6F-AA8F-8F1670A5B677}" destId="{B8A53840-D456-416A-AC7A-CA42E9EEEC17}" srcOrd="0" destOrd="0" presId="urn:microsoft.com/office/officeart/2005/8/layout/radial1"/>
    <dgm:cxn modelId="{F105C80B-39E5-4B9C-82DC-73FE3D90212F}" type="presOf" srcId="{1C6C7581-E023-406B-92BD-B542BE532B54}" destId="{F4FBDAE1-3B91-431E-902B-9D5CF0719EFA}" srcOrd="0" destOrd="0" presId="urn:microsoft.com/office/officeart/2005/8/layout/radial1"/>
    <dgm:cxn modelId="{82A680E6-7F5D-43FB-A4DB-126104C6209D}" type="presOf" srcId="{12A4FA43-D2F4-4EC9-9DFF-3637B42BE3F6}" destId="{B3446094-CA37-42EB-8C50-7D3B5C1156B4}" srcOrd="0" destOrd="0" presId="urn:microsoft.com/office/officeart/2005/8/layout/radial1"/>
    <dgm:cxn modelId="{DFE3E197-ACEB-4F77-8907-BF68F5AAFB97}" type="presOf" srcId="{219A2F56-9B00-47CE-8CE9-728FFF83FA6C}" destId="{F66FD7F5-01CA-47A8-B42D-0734D2E5E851}" srcOrd="1" destOrd="0" presId="urn:microsoft.com/office/officeart/2005/8/layout/radial1"/>
    <dgm:cxn modelId="{36C82C89-83E7-4500-83F2-1DCEAD298198}" type="presOf" srcId="{64FD5A7D-58D4-402C-826F-77DD8E7A96B4}" destId="{7555C95B-2C4B-42F3-BE43-819D176B9773}" srcOrd="0" destOrd="0" presId="urn:microsoft.com/office/officeart/2005/8/layout/radial1"/>
    <dgm:cxn modelId="{8C157DC6-CB2C-401F-937D-E7FC7704112F}" type="presOf" srcId="{219A2F56-9B00-47CE-8CE9-728FFF83FA6C}" destId="{D282A726-B23D-47F7-A497-4EDC1EA1A582}" srcOrd="0" destOrd="0" presId="urn:microsoft.com/office/officeart/2005/8/layout/radial1"/>
    <dgm:cxn modelId="{871794F0-9EE3-43B1-9DFF-27A9F33BD3B7}" srcId="{DAF82D3E-4006-4409-81E4-65205DF984F6}" destId="{BAD32399-307D-4F6F-AA8F-8F1670A5B677}" srcOrd="0" destOrd="0" parTransId="{2C3B3D43-7D87-41D7-BBBC-597B88F7AD98}" sibTransId="{DB4F47EB-678D-4B4B-A956-9398065453D2}"/>
    <dgm:cxn modelId="{656BAD1C-332B-4007-9428-8617D77E184D}" type="presOf" srcId="{C1343EEC-ECAE-41D6-8CB0-71CEAC37B507}" destId="{366632F0-017C-4685-884C-EB740566A836}" srcOrd="1" destOrd="0" presId="urn:microsoft.com/office/officeart/2005/8/layout/radial1"/>
    <dgm:cxn modelId="{9F76BD09-A3A8-4608-B492-9548D4522A09}" type="presOf" srcId="{1BD73DAC-88A3-4AA0-A19F-581AD9F416AB}" destId="{567047EB-0CD9-49C5-83C8-9F208B395371}" srcOrd="0" destOrd="0" presId="urn:microsoft.com/office/officeart/2005/8/layout/radial1"/>
    <dgm:cxn modelId="{F966735D-273E-45F4-8FB4-CA4C7B0CB5F8}" type="presOf" srcId="{D4C86F24-A573-40D6-9BE5-95C125729649}" destId="{9FE02678-C409-4565-A4CE-7E4A984ADB4D}" srcOrd="0" destOrd="0" presId="urn:microsoft.com/office/officeart/2005/8/layout/radial1"/>
    <dgm:cxn modelId="{B94ED94A-184B-48CF-81FF-726DA62CAC09}" type="presParOf" srcId="{39F6DE07-B2E8-4CA6-9752-F7A8FE1DBE34}" destId="{B8A53840-D456-416A-AC7A-CA42E9EEEC17}" srcOrd="0" destOrd="0" presId="urn:microsoft.com/office/officeart/2005/8/layout/radial1"/>
    <dgm:cxn modelId="{E96D1A70-42C7-4555-BBBC-2548F5FF6333}" type="presParOf" srcId="{39F6DE07-B2E8-4CA6-9752-F7A8FE1DBE34}" destId="{7555C95B-2C4B-42F3-BE43-819D176B9773}" srcOrd="1" destOrd="0" presId="urn:microsoft.com/office/officeart/2005/8/layout/radial1"/>
    <dgm:cxn modelId="{157929FB-E333-449F-AB2F-4F19B5CC408E}" type="presParOf" srcId="{7555C95B-2C4B-42F3-BE43-819D176B9773}" destId="{A4A55652-8D45-4F3C-B02A-BB3747D83856}" srcOrd="0" destOrd="0" presId="urn:microsoft.com/office/officeart/2005/8/layout/radial1"/>
    <dgm:cxn modelId="{A0265396-E4A3-493D-97A6-AC7E07788AE3}" type="presParOf" srcId="{39F6DE07-B2E8-4CA6-9752-F7A8FE1DBE34}" destId="{9FE02678-C409-4565-A4CE-7E4A984ADB4D}" srcOrd="2" destOrd="0" presId="urn:microsoft.com/office/officeart/2005/8/layout/radial1"/>
    <dgm:cxn modelId="{6F223ED0-CFFB-43FA-9455-D4141E500EA8}" type="presParOf" srcId="{39F6DE07-B2E8-4CA6-9752-F7A8FE1DBE34}" destId="{FE3345B8-08D0-4F3C-9B44-25CF7B54210D}" srcOrd="3" destOrd="0" presId="urn:microsoft.com/office/officeart/2005/8/layout/radial1"/>
    <dgm:cxn modelId="{DB33F76A-F9EB-4756-9E3B-A71A96C84CD2}" type="presParOf" srcId="{FE3345B8-08D0-4F3C-9B44-25CF7B54210D}" destId="{784F7F1E-A362-43FA-B47D-712BDA2A6ADA}" srcOrd="0" destOrd="0" presId="urn:microsoft.com/office/officeart/2005/8/layout/radial1"/>
    <dgm:cxn modelId="{E67E2FE7-6A36-47CE-9F24-2A27EDA67E4B}" type="presParOf" srcId="{39F6DE07-B2E8-4CA6-9752-F7A8FE1DBE34}" destId="{B3446094-CA37-42EB-8C50-7D3B5C1156B4}" srcOrd="4" destOrd="0" presId="urn:microsoft.com/office/officeart/2005/8/layout/radial1"/>
    <dgm:cxn modelId="{5256F01B-5B41-42ED-BCAA-B05C01643080}" type="presParOf" srcId="{39F6DE07-B2E8-4CA6-9752-F7A8FE1DBE34}" destId="{3049AB4E-8410-443E-916F-A93F0DBC72E7}" srcOrd="5" destOrd="0" presId="urn:microsoft.com/office/officeart/2005/8/layout/radial1"/>
    <dgm:cxn modelId="{84CB7BA2-289F-4168-AECA-F6D01E7344FA}" type="presParOf" srcId="{3049AB4E-8410-443E-916F-A93F0DBC72E7}" destId="{366632F0-017C-4685-884C-EB740566A836}" srcOrd="0" destOrd="0" presId="urn:microsoft.com/office/officeart/2005/8/layout/radial1"/>
    <dgm:cxn modelId="{A48C03CB-6831-45B1-B3A9-883FAF04D261}" type="presParOf" srcId="{39F6DE07-B2E8-4CA6-9752-F7A8FE1DBE34}" destId="{567047EB-0CD9-49C5-83C8-9F208B395371}" srcOrd="6" destOrd="0" presId="urn:microsoft.com/office/officeart/2005/8/layout/radial1"/>
    <dgm:cxn modelId="{28FB4068-BC94-45DE-9356-70BFFB0503E6}" type="presParOf" srcId="{39F6DE07-B2E8-4CA6-9752-F7A8FE1DBE34}" destId="{D282A726-B23D-47F7-A497-4EDC1EA1A582}" srcOrd="7" destOrd="0" presId="urn:microsoft.com/office/officeart/2005/8/layout/radial1"/>
    <dgm:cxn modelId="{92F32DD5-B7F1-442A-AEEA-01AD1FB24536}" type="presParOf" srcId="{D282A726-B23D-47F7-A497-4EDC1EA1A582}" destId="{F66FD7F5-01CA-47A8-B42D-0734D2E5E851}" srcOrd="0" destOrd="0" presId="urn:microsoft.com/office/officeart/2005/8/layout/radial1"/>
    <dgm:cxn modelId="{C37848F9-F8A1-49C0-81C3-280CA022FCA8}" type="presParOf" srcId="{39F6DE07-B2E8-4CA6-9752-F7A8FE1DBE34}" destId="{F4FBDAE1-3B91-431E-902B-9D5CF0719EFA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898385B-2F0B-47A5-ADBD-8930A1075B9E}" type="doc">
      <dgm:prSet loTypeId="urn:microsoft.com/office/officeart/2005/8/layout/pyramid4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R"/>
        </a:p>
      </dgm:t>
    </dgm:pt>
    <dgm:pt modelId="{B024249B-A47E-4695-A9C3-5426A93A8E83}">
      <dgm:prSet phldrT="[Texto]" custT="1"/>
      <dgm:spPr>
        <a:xfrm>
          <a:off x="1943100" y="0"/>
          <a:ext cx="1600200" cy="1600200"/>
        </a:xfrm>
        <a:solidFill>
          <a:schemeClr val="tx2">
            <a:lumMod val="20000"/>
            <a:lumOff val="80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1200" b="1" noProof="0" dirty="0" smtClean="0">
              <a:solidFill>
                <a:schemeClr val="tx1"/>
              </a:solidFill>
              <a:effectLst/>
              <a:latin typeface="Calibri"/>
              <a:ea typeface="+mn-ea"/>
              <a:cs typeface="+mn-cs"/>
            </a:rPr>
            <a:t>Information Infrastructure</a:t>
          </a:r>
          <a:endParaRPr lang="en-US" sz="1200" b="1" noProof="0" dirty="0">
            <a:solidFill>
              <a:schemeClr val="tx1"/>
            </a:solidFill>
            <a:effectLst/>
            <a:latin typeface="Calibri"/>
            <a:ea typeface="+mn-ea"/>
            <a:cs typeface="+mn-cs"/>
          </a:endParaRPr>
        </a:p>
      </dgm:t>
    </dgm:pt>
    <dgm:pt modelId="{308BCF1A-09FC-4E1B-9A96-3F2DD7926038}" type="parTrans" cxnId="{035CC884-1E7B-4E66-8910-95FC364DA391}">
      <dgm:prSet/>
      <dgm:spPr/>
      <dgm:t>
        <a:bodyPr/>
        <a:lstStyle/>
        <a:p>
          <a:endParaRPr lang="es-CR"/>
        </a:p>
      </dgm:t>
    </dgm:pt>
    <dgm:pt modelId="{03659AC4-9B77-4599-BBE5-2CBFEC624601}" type="sibTrans" cxnId="{035CC884-1E7B-4E66-8910-95FC364DA391}">
      <dgm:prSet/>
      <dgm:spPr/>
      <dgm:t>
        <a:bodyPr/>
        <a:lstStyle/>
        <a:p>
          <a:endParaRPr lang="es-CR"/>
        </a:p>
      </dgm:t>
    </dgm:pt>
    <dgm:pt modelId="{41ACDEF0-9AC9-4CB5-AB06-1FA9B266B75C}">
      <dgm:prSet phldrT="[Texto]"/>
      <dgm:spPr>
        <a:xfrm>
          <a:off x="1143000" y="1600200"/>
          <a:ext cx="1600200" cy="1600200"/>
        </a:xfrm>
        <a:solidFill>
          <a:schemeClr val="tx2">
            <a:lumMod val="20000"/>
            <a:lumOff val="80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s-CR" b="1" dirty="0" err="1" smtClean="0">
              <a:solidFill>
                <a:schemeClr val="tx1"/>
              </a:solidFill>
              <a:latin typeface="Calibri"/>
              <a:ea typeface="+mn-ea"/>
              <a:cs typeface="+mn-cs"/>
            </a:rPr>
            <a:t>Solvency</a:t>
          </a:r>
          <a:r>
            <a:rPr lang="es-CR" b="1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 Capital </a:t>
          </a:r>
          <a:r>
            <a:rPr lang="es-CR" b="1" dirty="0" err="1" smtClean="0">
              <a:solidFill>
                <a:schemeClr val="tx1"/>
              </a:solidFill>
              <a:latin typeface="Calibri"/>
              <a:ea typeface="+mn-ea"/>
              <a:cs typeface="+mn-cs"/>
            </a:rPr>
            <a:t>Requirement</a:t>
          </a:r>
          <a:endParaRPr lang="es-CR" b="1" dirty="0">
            <a:solidFill>
              <a:schemeClr val="tx1"/>
            </a:solidFill>
            <a:latin typeface="Calibri"/>
            <a:ea typeface="+mn-ea"/>
            <a:cs typeface="+mn-cs"/>
          </a:endParaRPr>
        </a:p>
      </dgm:t>
    </dgm:pt>
    <dgm:pt modelId="{7C96C6C6-B05F-43D4-8FBB-C25E353E72B5}" type="parTrans" cxnId="{3A3973D1-6A91-41F6-86AB-2BC17E6C628F}">
      <dgm:prSet/>
      <dgm:spPr/>
      <dgm:t>
        <a:bodyPr/>
        <a:lstStyle/>
        <a:p>
          <a:endParaRPr lang="es-CR"/>
        </a:p>
      </dgm:t>
    </dgm:pt>
    <dgm:pt modelId="{06006EA3-8B4E-43DB-B5F0-5DEDA6F067FF}" type="sibTrans" cxnId="{3A3973D1-6A91-41F6-86AB-2BC17E6C628F}">
      <dgm:prSet/>
      <dgm:spPr/>
      <dgm:t>
        <a:bodyPr/>
        <a:lstStyle/>
        <a:p>
          <a:endParaRPr lang="es-CR"/>
        </a:p>
      </dgm:t>
    </dgm:pt>
    <dgm:pt modelId="{DCC3652A-715B-4BB1-A146-3AC71A2130C6}">
      <dgm:prSet phldrT="[Texto]" custT="1"/>
      <dgm:spPr>
        <a:xfrm rot="10800000">
          <a:off x="1943100" y="1600200"/>
          <a:ext cx="1600200" cy="1600200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s-CR" sz="2800" dirty="0">
              <a:solidFill>
                <a:schemeClr val="tx1"/>
              </a:solidFill>
              <a:latin typeface="Calibri"/>
              <a:ea typeface="+mn-ea"/>
              <a:cs typeface="+mn-cs"/>
            </a:rPr>
            <a:t>SBR</a:t>
          </a:r>
        </a:p>
      </dgm:t>
    </dgm:pt>
    <dgm:pt modelId="{3DDE2E2E-274D-41FF-A8B0-08F6C95F4706}" type="parTrans" cxnId="{04D3C6D5-6219-4455-A19A-4EBC6C92DFF2}">
      <dgm:prSet/>
      <dgm:spPr/>
      <dgm:t>
        <a:bodyPr/>
        <a:lstStyle/>
        <a:p>
          <a:endParaRPr lang="es-CR"/>
        </a:p>
      </dgm:t>
    </dgm:pt>
    <dgm:pt modelId="{1A73476B-718D-4BE0-A469-9FCDCA46D87C}" type="sibTrans" cxnId="{04D3C6D5-6219-4455-A19A-4EBC6C92DFF2}">
      <dgm:prSet/>
      <dgm:spPr/>
      <dgm:t>
        <a:bodyPr/>
        <a:lstStyle/>
        <a:p>
          <a:endParaRPr lang="es-CR"/>
        </a:p>
      </dgm:t>
    </dgm:pt>
    <dgm:pt modelId="{7003DFE5-5DC0-4EC8-AE6D-83A5D51F3D36}">
      <dgm:prSet phldrT="[Texto]"/>
      <dgm:spPr>
        <a:xfrm>
          <a:off x="1143000" y="1600200"/>
          <a:ext cx="1600200" cy="1600200"/>
        </a:xfrm>
        <a:solidFill>
          <a:schemeClr val="tx2">
            <a:lumMod val="20000"/>
            <a:lumOff val="80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s-CR" b="1" dirty="0" err="1" smtClean="0">
              <a:solidFill>
                <a:schemeClr val="tx1"/>
              </a:solidFill>
              <a:latin typeface="Calibri"/>
              <a:ea typeface="+mn-ea"/>
              <a:cs typeface="+mn-cs"/>
            </a:rPr>
            <a:t>Evaluation</a:t>
          </a:r>
          <a:r>
            <a:rPr lang="es-CR" b="1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 </a:t>
          </a:r>
          <a:r>
            <a:rPr lang="es-CR" b="1" dirty="0" err="1" smtClean="0">
              <a:solidFill>
                <a:schemeClr val="tx1"/>
              </a:solidFill>
              <a:latin typeface="Calibri"/>
              <a:ea typeface="+mn-ea"/>
              <a:cs typeface="+mn-cs"/>
            </a:rPr>
            <a:t>Model</a:t>
          </a:r>
          <a:r>
            <a:rPr lang="es-CR" b="1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 SBR</a:t>
          </a:r>
          <a:endParaRPr lang="es-CR" b="1" dirty="0">
            <a:solidFill>
              <a:schemeClr val="tx1"/>
            </a:solidFill>
            <a:latin typeface="Calibri"/>
            <a:ea typeface="+mn-ea"/>
            <a:cs typeface="+mn-cs"/>
          </a:endParaRPr>
        </a:p>
      </dgm:t>
    </dgm:pt>
    <dgm:pt modelId="{A6901571-1465-4280-BD81-B60F577115D2}" type="parTrans" cxnId="{3AEF6BD7-2C3E-402D-B79E-6682B7C96DCC}">
      <dgm:prSet/>
      <dgm:spPr/>
      <dgm:t>
        <a:bodyPr/>
        <a:lstStyle/>
        <a:p>
          <a:endParaRPr lang="es-CR"/>
        </a:p>
      </dgm:t>
    </dgm:pt>
    <dgm:pt modelId="{A020A567-0B40-4E8C-934E-440C91AC309A}" type="sibTrans" cxnId="{3AEF6BD7-2C3E-402D-B79E-6682B7C96DCC}">
      <dgm:prSet/>
      <dgm:spPr/>
      <dgm:t>
        <a:bodyPr/>
        <a:lstStyle/>
        <a:p>
          <a:endParaRPr lang="es-CR"/>
        </a:p>
      </dgm:t>
    </dgm:pt>
    <dgm:pt modelId="{08B43A45-9EA8-4E34-925F-397E090E3567}" type="pres">
      <dgm:prSet presAssocID="{0898385B-2F0B-47A5-ADBD-8930A1075B9E}" presName="compositeShape" presStyleCnt="0">
        <dgm:presLayoutVars>
          <dgm:chMax val="9"/>
          <dgm:dir/>
          <dgm:resizeHandles val="exact"/>
        </dgm:presLayoutVars>
      </dgm:prSet>
      <dgm:spPr/>
      <dgm:t>
        <a:bodyPr/>
        <a:lstStyle/>
        <a:p>
          <a:endParaRPr lang="es-CR"/>
        </a:p>
      </dgm:t>
    </dgm:pt>
    <dgm:pt modelId="{8843C276-AC7F-4FC8-8B12-ED6877A1D8B3}" type="pres">
      <dgm:prSet presAssocID="{0898385B-2F0B-47A5-ADBD-8930A1075B9E}" presName="triangle1" presStyleLbl="node1" presStyleIdx="0" presStyleCnt="4" custScaleX="105263" custScaleY="100380">
        <dgm:presLayoutVars>
          <dgm:bulletEnabled val="1"/>
        </dgm:presLayoutVars>
      </dgm:prSet>
      <dgm:spPr>
        <a:prstGeom prst="triangle">
          <a:avLst/>
        </a:prstGeom>
      </dgm:spPr>
      <dgm:t>
        <a:bodyPr/>
        <a:lstStyle/>
        <a:p>
          <a:endParaRPr lang="es-CR"/>
        </a:p>
      </dgm:t>
    </dgm:pt>
    <dgm:pt modelId="{8C003071-2C70-4C17-AAC1-346E1E104FFA}" type="pres">
      <dgm:prSet presAssocID="{0898385B-2F0B-47A5-ADBD-8930A1075B9E}" presName="triangle2" presStyleLbl="node1" presStyleIdx="1" presStyleCnt="4">
        <dgm:presLayoutVars>
          <dgm:bulletEnabled val="1"/>
        </dgm:presLayoutVars>
      </dgm:prSet>
      <dgm:spPr>
        <a:prstGeom prst="triangle">
          <a:avLst/>
        </a:prstGeom>
      </dgm:spPr>
      <dgm:t>
        <a:bodyPr/>
        <a:lstStyle/>
        <a:p>
          <a:endParaRPr lang="es-CR"/>
        </a:p>
      </dgm:t>
    </dgm:pt>
    <dgm:pt modelId="{C9FBD69A-AD64-4317-80EE-AC2FC470C8F1}" type="pres">
      <dgm:prSet presAssocID="{0898385B-2F0B-47A5-ADBD-8930A1075B9E}" presName="triangle3" presStyleLbl="node1" presStyleIdx="2" presStyleCnt="4">
        <dgm:presLayoutVars>
          <dgm:bulletEnabled val="1"/>
        </dgm:presLayoutVars>
      </dgm:prSet>
      <dgm:spPr>
        <a:prstGeom prst="triangle">
          <a:avLst/>
        </a:prstGeom>
      </dgm:spPr>
      <dgm:t>
        <a:bodyPr/>
        <a:lstStyle/>
        <a:p>
          <a:endParaRPr lang="es-CR"/>
        </a:p>
      </dgm:t>
    </dgm:pt>
    <dgm:pt modelId="{E2B64639-EADD-4BF0-87B4-C287382BEDFF}" type="pres">
      <dgm:prSet presAssocID="{0898385B-2F0B-47A5-ADBD-8930A1075B9E}" presName="triangle4" presStyleLbl="node1" presStyleIdx="3" presStyleCnt="4">
        <dgm:presLayoutVars>
          <dgm:bulletEnabled val="1"/>
        </dgm:presLayoutVars>
      </dgm:prSet>
      <dgm:spPr>
        <a:prstGeom prst="triangle">
          <a:avLst/>
        </a:prstGeom>
      </dgm:spPr>
      <dgm:t>
        <a:bodyPr/>
        <a:lstStyle/>
        <a:p>
          <a:endParaRPr lang="es-CR"/>
        </a:p>
      </dgm:t>
    </dgm:pt>
  </dgm:ptLst>
  <dgm:cxnLst>
    <dgm:cxn modelId="{EC9F3713-CB98-4033-9F7D-F1BF50617B17}" type="presOf" srcId="{DCC3652A-715B-4BB1-A146-3AC71A2130C6}" destId="{C9FBD69A-AD64-4317-80EE-AC2FC470C8F1}" srcOrd="0" destOrd="0" presId="urn:microsoft.com/office/officeart/2005/8/layout/pyramid4"/>
    <dgm:cxn modelId="{3AEF6BD7-2C3E-402D-B79E-6682B7C96DCC}" srcId="{0898385B-2F0B-47A5-ADBD-8930A1075B9E}" destId="{7003DFE5-5DC0-4EC8-AE6D-83A5D51F3D36}" srcOrd="3" destOrd="0" parTransId="{A6901571-1465-4280-BD81-B60F577115D2}" sibTransId="{A020A567-0B40-4E8C-934E-440C91AC309A}"/>
    <dgm:cxn modelId="{E5283FBC-30B2-42AB-9359-BCBAA1EDFC11}" type="presOf" srcId="{7003DFE5-5DC0-4EC8-AE6D-83A5D51F3D36}" destId="{E2B64639-EADD-4BF0-87B4-C287382BEDFF}" srcOrd="0" destOrd="0" presId="urn:microsoft.com/office/officeart/2005/8/layout/pyramid4"/>
    <dgm:cxn modelId="{919D0FDC-2B3C-4345-A2FF-8F8B2DE30E62}" type="presOf" srcId="{B024249B-A47E-4695-A9C3-5426A93A8E83}" destId="{8843C276-AC7F-4FC8-8B12-ED6877A1D8B3}" srcOrd="0" destOrd="0" presId="urn:microsoft.com/office/officeart/2005/8/layout/pyramid4"/>
    <dgm:cxn modelId="{ED32E4B3-6B4F-445E-944E-9B5C951F444F}" type="presOf" srcId="{0898385B-2F0B-47A5-ADBD-8930A1075B9E}" destId="{08B43A45-9EA8-4E34-925F-397E090E3567}" srcOrd="0" destOrd="0" presId="urn:microsoft.com/office/officeart/2005/8/layout/pyramid4"/>
    <dgm:cxn modelId="{035CC884-1E7B-4E66-8910-95FC364DA391}" srcId="{0898385B-2F0B-47A5-ADBD-8930A1075B9E}" destId="{B024249B-A47E-4695-A9C3-5426A93A8E83}" srcOrd="0" destOrd="0" parTransId="{308BCF1A-09FC-4E1B-9A96-3F2DD7926038}" sibTransId="{03659AC4-9B77-4599-BBE5-2CBFEC624601}"/>
    <dgm:cxn modelId="{3A3973D1-6A91-41F6-86AB-2BC17E6C628F}" srcId="{0898385B-2F0B-47A5-ADBD-8930A1075B9E}" destId="{41ACDEF0-9AC9-4CB5-AB06-1FA9B266B75C}" srcOrd="1" destOrd="0" parTransId="{7C96C6C6-B05F-43D4-8FBB-C25E353E72B5}" sibTransId="{06006EA3-8B4E-43DB-B5F0-5DEDA6F067FF}"/>
    <dgm:cxn modelId="{E33BAC91-0771-46F2-98EF-835749A5EFF7}" type="presOf" srcId="{41ACDEF0-9AC9-4CB5-AB06-1FA9B266B75C}" destId="{8C003071-2C70-4C17-AAC1-346E1E104FFA}" srcOrd="0" destOrd="0" presId="urn:microsoft.com/office/officeart/2005/8/layout/pyramid4"/>
    <dgm:cxn modelId="{04D3C6D5-6219-4455-A19A-4EBC6C92DFF2}" srcId="{0898385B-2F0B-47A5-ADBD-8930A1075B9E}" destId="{DCC3652A-715B-4BB1-A146-3AC71A2130C6}" srcOrd="2" destOrd="0" parTransId="{3DDE2E2E-274D-41FF-A8B0-08F6C95F4706}" sibTransId="{1A73476B-718D-4BE0-A469-9FCDCA46D87C}"/>
    <dgm:cxn modelId="{AECEC007-74BD-4C48-8498-C6B2A9D55A6B}" type="presParOf" srcId="{08B43A45-9EA8-4E34-925F-397E090E3567}" destId="{8843C276-AC7F-4FC8-8B12-ED6877A1D8B3}" srcOrd="0" destOrd="0" presId="urn:microsoft.com/office/officeart/2005/8/layout/pyramid4"/>
    <dgm:cxn modelId="{91286B11-2235-4E44-9E4E-E37FEAF96939}" type="presParOf" srcId="{08B43A45-9EA8-4E34-925F-397E090E3567}" destId="{8C003071-2C70-4C17-AAC1-346E1E104FFA}" srcOrd="1" destOrd="0" presId="urn:microsoft.com/office/officeart/2005/8/layout/pyramid4"/>
    <dgm:cxn modelId="{63D83BB3-6B11-4C63-B2D6-9ACBAABD82AA}" type="presParOf" srcId="{08B43A45-9EA8-4E34-925F-397E090E3567}" destId="{C9FBD69A-AD64-4317-80EE-AC2FC470C8F1}" srcOrd="2" destOrd="0" presId="urn:microsoft.com/office/officeart/2005/8/layout/pyramid4"/>
    <dgm:cxn modelId="{5C7F991F-E739-4304-B171-A996F9277483}" type="presParOf" srcId="{08B43A45-9EA8-4E34-925F-397E090E3567}" destId="{E2B64639-EADD-4BF0-87B4-C287382BEDFF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2DB1747-5763-454B-9E3B-F4439C557EC2}" type="doc">
      <dgm:prSet loTypeId="urn:microsoft.com/office/officeart/2005/8/layout/default" loCatId="list" qsTypeId="urn:microsoft.com/office/officeart/2005/8/quickstyle/simple2" qsCatId="simple" csTypeId="urn:microsoft.com/office/officeart/2005/8/colors/accent1_3" csCatId="accent1" phldr="1"/>
      <dgm:spPr/>
      <dgm:t>
        <a:bodyPr/>
        <a:lstStyle/>
        <a:p>
          <a:endParaRPr lang="es-CR"/>
        </a:p>
      </dgm:t>
    </dgm:pt>
    <dgm:pt modelId="{65A2FDAF-D173-4510-AE7F-06BA7CE9EAF1}">
      <dgm:prSet phldrT="[Texto]"/>
      <dgm:spPr/>
      <dgm:t>
        <a:bodyPr/>
        <a:lstStyle/>
        <a:p>
          <a:r>
            <a:rPr lang="en-US" noProof="0" dirty="0" smtClean="0"/>
            <a:t>Referral information Standards</a:t>
          </a:r>
          <a:endParaRPr lang="en-US" noProof="0" dirty="0"/>
        </a:p>
      </dgm:t>
    </dgm:pt>
    <dgm:pt modelId="{E31A3CEA-17D5-4A3E-B9B8-DA866A248474}" type="parTrans" cxnId="{52E9FCBB-C257-428F-8AA9-94A21C8DF363}">
      <dgm:prSet/>
      <dgm:spPr/>
      <dgm:t>
        <a:bodyPr/>
        <a:lstStyle/>
        <a:p>
          <a:endParaRPr lang="es-CR"/>
        </a:p>
      </dgm:t>
    </dgm:pt>
    <dgm:pt modelId="{021FDBF2-9E6D-4BF1-9D96-F7B49F9AAA45}" type="sibTrans" cxnId="{52E9FCBB-C257-428F-8AA9-94A21C8DF363}">
      <dgm:prSet/>
      <dgm:spPr/>
      <dgm:t>
        <a:bodyPr/>
        <a:lstStyle/>
        <a:p>
          <a:endParaRPr lang="es-CR"/>
        </a:p>
      </dgm:t>
    </dgm:pt>
    <dgm:pt modelId="{20FCD515-497B-41ED-8289-6CFEF96681DD}">
      <dgm:prSet phldrT="[Texto]"/>
      <dgm:spPr/>
      <dgm:t>
        <a:bodyPr/>
        <a:lstStyle/>
        <a:p>
          <a:r>
            <a:rPr lang="en-US" noProof="0" dirty="0" smtClean="0"/>
            <a:t>General Accounting disposition for Financial System.</a:t>
          </a:r>
        </a:p>
        <a:p>
          <a:r>
            <a:rPr lang="en-US" noProof="0" dirty="0" smtClean="0"/>
            <a:t>IFRS Adoption</a:t>
          </a:r>
          <a:endParaRPr lang="en-US" noProof="0" dirty="0"/>
        </a:p>
      </dgm:t>
    </dgm:pt>
    <dgm:pt modelId="{EFA905A6-9F0A-4A16-8D9D-ACBADACF2E20}" type="parTrans" cxnId="{27C16C5A-1C09-4B38-AA2E-5D73AC37B43B}">
      <dgm:prSet/>
      <dgm:spPr/>
      <dgm:t>
        <a:bodyPr/>
        <a:lstStyle/>
        <a:p>
          <a:endParaRPr lang="es-CR"/>
        </a:p>
      </dgm:t>
    </dgm:pt>
    <dgm:pt modelId="{4BA74E3A-87F6-4296-AB96-FA7B70259C09}" type="sibTrans" cxnId="{27C16C5A-1C09-4B38-AA2E-5D73AC37B43B}">
      <dgm:prSet/>
      <dgm:spPr/>
      <dgm:t>
        <a:bodyPr/>
        <a:lstStyle/>
        <a:p>
          <a:endParaRPr lang="es-CR"/>
        </a:p>
      </dgm:t>
    </dgm:pt>
    <dgm:pt modelId="{3733C44C-8A28-4612-9499-C5DD34565EEA}">
      <dgm:prSet phldrT="[Texto]"/>
      <dgm:spPr/>
      <dgm:t>
        <a:bodyPr/>
        <a:lstStyle/>
        <a:p>
          <a:r>
            <a:rPr lang="en-US" noProof="0" dirty="0" smtClean="0"/>
            <a:t>External Auditor Regulation</a:t>
          </a:r>
          <a:endParaRPr lang="en-US" noProof="0" dirty="0"/>
        </a:p>
      </dgm:t>
    </dgm:pt>
    <dgm:pt modelId="{5F11EFAC-9855-40C9-9AAC-732B1569DC6A}" type="parTrans" cxnId="{A607C52F-1D9E-4AB4-92F4-EAD57AF7865E}">
      <dgm:prSet/>
      <dgm:spPr/>
      <dgm:t>
        <a:bodyPr/>
        <a:lstStyle/>
        <a:p>
          <a:endParaRPr lang="es-CR"/>
        </a:p>
      </dgm:t>
    </dgm:pt>
    <dgm:pt modelId="{58C36C2D-2880-4E7F-AABE-BF496881AF22}" type="sibTrans" cxnId="{A607C52F-1D9E-4AB4-92F4-EAD57AF7865E}">
      <dgm:prSet/>
      <dgm:spPr/>
      <dgm:t>
        <a:bodyPr/>
        <a:lstStyle/>
        <a:p>
          <a:endParaRPr lang="es-CR"/>
        </a:p>
      </dgm:t>
    </dgm:pt>
    <dgm:pt modelId="{6750E2B2-F23C-4DD6-9205-48F956EE997C}">
      <dgm:prSet phldrT="[Texto]"/>
      <dgm:spPr/>
      <dgm:t>
        <a:bodyPr/>
        <a:lstStyle/>
        <a:p>
          <a:r>
            <a:rPr lang="en-US" noProof="0" dirty="0" smtClean="0">
              <a:solidFill>
                <a:schemeClr val="bg1"/>
              </a:solidFill>
            </a:rPr>
            <a:t>Accounting Plan for the Insurance Market</a:t>
          </a:r>
          <a:endParaRPr lang="en-US" noProof="0" dirty="0">
            <a:solidFill>
              <a:schemeClr val="bg1"/>
            </a:solidFill>
          </a:endParaRPr>
        </a:p>
      </dgm:t>
    </dgm:pt>
    <dgm:pt modelId="{E995B307-49C4-48F9-8B12-3AEEE506F6BA}" type="parTrans" cxnId="{76746421-CEFF-45D6-AE8B-72A852B6FA4E}">
      <dgm:prSet/>
      <dgm:spPr/>
      <dgm:t>
        <a:bodyPr/>
        <a:lstStyle/>
        <a:p>
          <a:endParaRPr lang="es-CR"/>
        </a:p>
      </dgm:t>
    </dgm:pt>
    <dgm:pt modelId="{B6B6A5B5-415F-46C8-BBE5-51852114486D}" type="sibTrans" cxnId="{76746421-CEFF-45D6-AE8B-72A852B6FA4E}">
      <dgm:prSet/>
      <dgm:spPr/>
      <dgm:t>
        <a:bodyPr/>
        <a:lstStyle/>
        <a:p>
          <a:endParaRPr lang="es-CR"/>
        </a:p>
      </dgm:t>
    </dgm:pt>
    <dgm:pt modelId="{5348F820-2505-4018-96AC-9DBB1A45BA36}">
      <dgm:prSet phldrT="[Texto]"/>
      <dgm:spPr/>
      <dgm:t>
        <a:bodyPr/>
        <a:lstStyle/>
        <a:p>
          <a:r>
            <a:rPr lang="en-US" noProof="0" dirty="0" smtClean="0"/>
            <a:t>Insurer´s Financial Statements Model Standards. </a:t>
          </a:r>
          <a:endParaRPr lang="en-US" noProof="0" dirty="0"/>
        </a:p>
      </dgm:t>
    </dgm:pt>
    <dgm:pt modelId="{20E936A7-38E2-4361-B5AA-3A4014801CB6}" type="parTrans" cxnId="{FBDD753C-FEAC-4E74-A5D9-3DA9A7F42621}">
      <dgm:prSet/>
      <dgm:spPr/>
      <dgm:t>
        <a:bodyPr/>
        <a:lstStyle/>
        <a:p>
          <a:endParaRPr lang="es-CR"/>
        </a:p>
      </dgm:t>
    </dgm:pt>
    <dgm:pt modelId="{14EFF527-E6DE-4702-83CD-3D093D296BD1}" type="sibTrans" cxnId="{FBDD753C-FEAC-4E74-A5D9-3DA9A7F42621}">
      <dgm:prSet/>
      <dgm:spPr/>
      <dgm:t>
        <a:bodyPr/>
        <a:lstStyle/>
        <a:p>
          <a:endParaRPr lang="es-CR"/>
        </a:p>
      </dgm:t>
    </dgm:pt>
    <dgm:pt modelId="{1CC09A21-C1D8-4A88-B6F9-998705C9DF85}">
      <dgm:prSet phldrT="[Texto]"/>
      <dgm:spPr/>
      <dgm:t>
        <a:bodyPr/>
        <a:lstStyle/>
        <a:p>
          <a:r>
            <a:rPr lang="en-US" noProof="0" dirty="0" smtClean="0"/>
            <a:t>Audited Statements publishing norms. </a:t>
          </a:r>
          <a:endParaRPr lang="en-US" noProof="0" dirty="0"/>
        </a:p>
      </dgm:t>
    </dgm:pt>
    <dgm:pt modelId="{611FF7A9-AE6C-48FE-AC5E-D0854256ACBC}" type="parTrans" cxnId="{6A8B6B72-E2E6-4933-A6B9-AEA4C4690CEC}">
      <dgm:prSet/>
      <dgm:spPr/>
      <dgm:t>
        <a:bodyPr/>
        <a:lstStyle/>
        <a:p>
          <a:endParaRPr lang="es-CR"/>
        </a:p>
      </dgm:t>
    </dgm:pt>
    <dgm:pt modelId="{2AD86DB8-7ECB-4D9B-AFB1-E91EC96E62CB}" type="sibTrans" cxnId="{6A8B6B72-E2E6-4933-A6B9-AEA4C4690CEC}">
      <dgm:prSet/>
      <dgm:spPr/>
      <dgm:t>
        <a:bodyPr/>
        <a:lstStyle/>
        <a:p>
          <a:endParaRPr lang="es-CR"/>
        </a:p>
      </dgm:t>
    </dgm:pt>
    <dgm:pt modelId="{530BD093-FC9B-4DEF-9B23-D8FD4CD6C787}" type="pres">
      <dgm:prSet presAssocID="{42DB1747-5763-454B-9E3B-F4439C557EC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R"/>
        </a:p>
      </dgm:t>
    </dgm:pt>
    <dgm:pt modelId="{E5E88961-98BC-4169-9A1C-4E5A377C704E}" type="pres">
      <dgm:prSet presAssocID="{6750E2B2-F23C-4DD6-9205-48F956EE997C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F9E05617-547E-4C48-9C84-181CCFBBEB15}" type="pres">
      <dgm:prSet presAssocID="{B6B6A5B5-415F-46C8-BBE5-51852114486D}" presName="sibTrans" presStyleCnt="0"/>
      <dgm:spPr/>
    </dgm:pt>
    <dgm:pt modelId="{470C72AA-95C2-4064-9F46-B126A63ABB14}" type="pres">
      <dgm:prSet presAssocID="{65A2FDAF-D173-4510-AE7F-06BA7CE9EAF1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4BDDADD7-B147-4694-A9A6-D1F97E3F4654}" type="pres">
      <dgm:prSet presAssocID="{021FDBF2-9E6D-4BF1-9D96-F7B49F9AAA45}" presName="sibTrans" presStyleCnt="0"/>
      <dgm:spPr/>
    </dgm:pt>
    <dgm:pt modelId="{7D3D32C4-6B01-40D4-8DD4-837D83E816C3}" type="pres">
      <dgm:prSet presAssocID="{5348F820-2505-4018-96AC-9DBB1A45BA36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4B32BC7E-1527-41E8-873B-0B03B32FF3BD}" type="pres">
      <dgm:prSet presAssocID="{14EFF527-E6DE-4702-83CD-3D093D296BD1}" presName="sibTrans" presStyleCnt="0"/>
      <dgm:spPr/>
    </dgm:pt>
    <dgm:pt modelId="{6F2153F0-7209-44C1-BC02-32A3EB82EC49}" type="pres">
      <dgm:prSet presAssocID="{20FCD515-497B-41ED-8289-6CFEF96681DD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0754F28E-D50A-48A9-8AF5-4F5F9B0E0A09}" type="pres">
      <dgm:prSet presAssocID="{4BA74E3A-87F6-4296-AB96-FA7B70259C09}" presName="sibTrans" presStyleCnt="0"/>
      <dgm:spPr/>
    </dgm:pt>
    <dgm:pt modelId="{E1155B22-790E-403E-98BE-F8811983CE81}" type="pres">
      <dgm:prSet presAssocID="{3733C44C-8A28-4612-9499-C5DD34565EEA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1DDAB639-2AD4-412D-B6CD-B001CDA4CB7F}" type="pres">
      <dgm:prSet presAssocID="{58C36C2D-2880-4E7F-AABE-BF496881AF22}" presName="sibTrans" presStyleCnt="0"/>
      <dgm:spPr/>
    </dgm:pt>
    <dgm:pt modelId="{4CFF8C94-66B2-4929-9A4E-CFC2C667F871}" type="pres">
      <dgm:prSet presAssocID="{1CC09A21-C1D8-4A88-B6F9-998705C9DF85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</dgm:ptLst>
  <dgm:cxnLst>
    <dgm:cxn modelId="{52E9FCBB-C257-428F-8AA9-94A21C8DF363}" srcId="{42DB1747-5763-454B-9E3B-F4439C557EC2}" destId="{65A2FDAF-D173-4510-AE7F-06BA7CE9EAF1}" srcOrd="1" destOrd="0" parTransId="{E31A3CEA-17D5-4A3E-B9B8-DA866A248474}" sibTransId="{021FDBF2-9E6D-4BF1-9D96-F7B49F9AAA45}"/>
    <dgm:cxn modelId="{B67CC166-DBC4-4866-A991-7633AFBB891F}" type="presOf" srcId="{42DB1747-5763-454B-9E3B-F4439C557EC2}" destId="{530BD093-FC9B-4DEF-9B23-D8FD4CD6C787}" srcOrd="0" destOrd="0" presId="urn:microsoft.com/office/officeart/2005/8/layout/default"/>
    <dgm:cxn modelId="{3AE3BC6E-75C4-46E7-BF45-8F8D7651DEB1}" type="presOf" srcId="{3733C44C-8A28-4612-9499-C5DD34565EEA}" destId="{E1155B22-790E-403E-98BE-F8811983CE81}" srcOrd="0" destOrd="0" presId="urn:microsoft.com/office/officeart/2005/8/layout/default"/>
    <dgm:cxn modelId="{E2AC3577-D785-4B09-82E9-40E653A4156C}" type="presOf" srcId="{20FCD515-497B-41ED-8289-6CFEF96681DD}" destId="{6F2153F0-7209-44C1-BC02-32A3EB82EC49}" srcOrd="0" destOrd="0" presId="urn:microsoft.com/office/officeart/2005/8/layout/default"/>
    <dgm:cxn modelId="{AFAC5C35-0107-4FF0-83EF-18CB00AB362F}" type="presOf" srcId="{5348F820-2505-4018-96AC-9DBB1A45BA36}" destId="{7D3D32C4-6B01-40D4-8DD4-837D83E816C3}" srcOrd="0" destOrd="0" presId="urn:microsoft.com/office/officeart/2005/8/layout/default"/>
    <dgm:cxn modelId="{770BA60D-98E4-475C-A058-15734B84DF2C}" type="presOf" srcId="{1CC09A21-C1D8-4A88-B6F9-998705C9DF85}" destId="{4CFF8C94-66B2-4929-9A4E-CFC2C667F871}" srcOrd="0" destOrd="0" presId="urn:microsoft.com/office/officeart/2005/8/layout/default"/>
    <dgm:cxn modelId="{A607C52F-1D9E-4AB4-92F4-EAD57AF7865E}" srcId="{42DB1747-5763-454B-9E3B-F4439C557EC2}" destId="{3733C44C-8A28-4612-9499-C5DD34565EEA}" srcOrd="4" destOrd="0" parTransId="{5F11EFAC-9855-40C9-9AAC-732B1569DC6A}" sibTransId="{58C36C2D-2880-4E7F-AABE-BF496881AF22}"/>
    <dgm:cxn modelId="{27C16C5A-1C09-4B38-AA2E-5D73AC37B43B}" srcId="{42DB1747-5763-454B-9E3B-F4439C557EC2}" destId="{20FCD515-497B-41ED-8289-6CFEF96681DD}" srcOrd="3" destOrd="0" parTransId="{EFA905A6-9F0A-4A16-8D9D-ACBADACF2E20}" sibTransId="{4BA74E3A-87F6-4296-AB96-FA7B70259C09}"/>
    <dgm:cxn modelId="{CC168FBB-64F8-4D63-AF6F-D523F9B02A06}" type="presOf" srcId="{6750E2B2-F23C-4DD6-9205-48F956EE997C}" destId="{E5E88961-98BC-4169-9A1C-4E5A377C704E}" srcOrd="0" destOrd="0" presId="urn:microsoft.com/office/officeart/2005/8/layout/default"/>
    <dgm:cxn modelId="{FBDD753C-FEAC-4E74-A5D9-3DA9A7F42621}" srcId="{42DB1747-5763-454B-9E3B-F4439C557EC2}" destId="{5348F820-2505-4018-96AC-9DBB1A45BA36}" srcOrd="2" destOrd="0" parTransId="{20E936A7-38E2-4361-B5AA-3A4014801CB6}" sibTransId="{14EFF527-E6DE-4702-83CD-3D093D296BD1}"/>
    <dgm:cxn modelId="{34E802AE-07C7-4103-BA5B-398BF55D1833}" type="presOf" srcId="{65A2FDAF-D173-4510-AE7F-06BA7CE9EAF1}" destId="{470C72AA-95C2-4064-9F46-B126A63ABB14}" srcOrd="0" destOrd="0" presId="urn:microsoft.com/office/officeart/2005/8/layout/default"/>
    <dgm:cxn modelId="{6A8B6B72-E2E6-4933-A6B9-AEA4C4690CEC}" srcId="{42DB1747-5763-454B-9E3B-F4439C557EC2}" destId="{1CC09A21-C1D8-4A88-B6F9-998705C9DF85}" srcOrd="5" destOrd="0" parTransId="{611FF7A9-AE6C-48FE-AC5E-D0854256ACBC}" sibTransId="{2AD86DB8-7ECB-4D9B-AFB1-E91EC96E62CB}"/>
    <dgm:cxn modelId="{76746421-CEFF-45D6-AE8B-72A852B6FA4E}" srcId="{42DB1747-5763-454B-9E3B-F4439C557EC2}" destId="{6750E2B2-F23C-4DD6-9205-48F956EE997C}" srcOrd="0" destOrd="0" parTransId="{E995B307-49C4-48F9-8B12-3AEEE506F6BA}" sibTransId="{B6B6A5B5-415F-46C8-BBE5-51852114486D}"/>
    <dgm:cxn modelId="{F65FA6F4-E2A4-447B-A116-D2C3157BD193}" type="presParOf" srcId="{530BD093-FC9B-4DEF-9B23-D8FD4CD6C787}" destId="{E5E88961-98BC-4169-9A1C-4E5A377C704E}" srcOrd="0" destOrd="0" presId="urn:microsoft.com/office/officeart/2005/8/layout/default"/>
    <dgm:cxn modelId="{A9C0FDF1-E67A-428C-AC23-611FDF9DF635}" type="presParOf" srcId="{530BD093-FC9B-4DEF-9B23-D8FD4CD6C787}" destId="{F9E05617-547E-4C48-9C84-181CCFBBEB15}" srcOrd="1" destOrd="0" presId="urn:microsoft.com/office/officeart/2005/8/layout/default"/>
    <dgm:cxn modelId="{4A0B0DE2-6AF9-48A8-975B-E1332165CA29}" type="presParOf" srcId="{530BD093-FC9B-4DEF-9B23-D8FD4CD6C787}" destId="{470C72AA-95C2-4064-9F46-B126A63ABB14}" srcOrd="2" destOrd="0" presId="urn:microsoft.com/office/officeart/2005/8/layout/default"/>
    <dgm:cxn modelId="{7FEAD5A4-2945-4101-A9DF-2B6E89E59A51}" type="presParOf" srcId="{530BD093-FC9B-4DEF-9B23-D8FD4CD6C787}" destId="{4BDDADD7-B147-4694-A9A6-D1F97E3F4654}" srcOrd="3" destOrd="0" presId="urn:microsoft.com/office/officeart/2005/8/layout/default"/>
    <dgm:cxn modelId="{950643BD-4CC5-4CB3-BC76-A6B2072D7C25}" type="presParOf" srcId="{530BD093-FC9B-4DEF-9B23-D8FD4CD6C787}" destId="{7D3D32C4-6B01-40D4-8DD4-837D83E816C3}" srcOrd="4" destOrd="0" presId="urn:microsoft.com/office/officeart/2005/8/layout/default"/>
    <dgm:cxn modelId="{03652CA5-FDBC-4B43-895B-E2CF4DE8EEC0}" type="presParOf" srcId="{530BD093-FC9B-4DEF-9B23-D8FD4CD6C787}" destId="{4B32BC7E-1527-41E8-873B-0B03B32FF3BD}" srcOrd="5" destOrd="0" presId="urn:microsoft.com/office/officeart/2005/8/layout/default"/>
    <dgm:cxn modelId="{3A29A538-9A16-4F82-A488-7E02074AF264}" type="presParOf" srcId="{530BD093-FC9B-4DEF-9B23-D8FD4CD6C787}" destId="{6F2153F0-7209-44C1-BC02-32A3EB82EC49}" srcOrd="6" destOrd="0" presId="urn:microsoft.com/office/officeart/2005/8/layout/default"/>
    <dgm:cxn modelId="{E507BD90-CDBA-4C9C-B949-14D8EA0CF402}" type="presParOf" srcId="{530BD093-FC9B-4DEF-9B23-D8FD4CD6C787}" destId="{0754F28E-D50A-48A9-8AF5-4F5F9B0E0A09}" srcOrd="7" destOrd="0" presId="urn:microsoft.com/office/officeart/2005/8/layout/default"/>
    <dgm:cxn modelId="{D82B4637-58BA-47AE-B9D1-19ADD93D55ED}" type="presParOf" srcId="{530BD093-FC9B-4DEF-9B23-D8FD4CD6C787}" destId="{E1155B22-790E-403E-98BE-F8811983CE81}" srcOrd="8" destOrd="0" presId="urn:microsoft.com/office/officeart/2005/8/layout/default"/>
    <dgm:cxn modelId="{2BA0C4F5-0039-4452-9641-A721C9B3E8CA}" type="presParOf" srcId="{530BD093-FC9B-4DEF-9B23-D8FD4CD6C787}" destId="{1DDAB639-2AD4-412D-B6CD-B001CDA4CB7F}" srcOrd="9" destOrd="0" presId="urn:microsoft.com/office/officeart/2005/8/layout/default"/>
    <dgm:cxn modelId="{9C2AEC0A-FB29-495A-9265-9F5997DAB457}" type="presParOf" srcId="{530BD093-FC9B-4DEF-9B23-D8FD4CD6C787}" destId="{4CFF8C94-66B2-4929-9A4E-CFC2C667F871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595D1D9-DFFB-4C52-A82A-0DCF48A7976F}" type="doc">
      <dgm:prSet loTypeId="urn:microsoft.com/office/officeart/2005/8/layout/process5" loCatId="process" qsTypeId="urn:microsoft.com/office/officeart/2005/8/quickstyle/simple1" qsCatId="simple" csTypeId="urn:microsoft.com/office/officeart/2005/8/colors/accent1_3" csCatId="accent1" phldr="1"/>
      <dgm:spPr/>
    </dgm:pt>
    <dgm:pt modelId="{15528145-DA46-4D64-9BF9-77634EAC7E63}">
      <dgm:prSet phldrT="[Texto]"/>
      <dgm:spPr/>
      <dgm:t>
        <a:bodyPr/>
        <a:lstStyle/>
        <a:p>
          <a:r>
            <a:rPr lang="en-US" noProof="0" dirty="0" smtClean="0"/>
            <a:t>Accounting Balances-M</a:t>
          </a:r>
        </a:p>
        <a:p>
          <a:r>
            <a:rPr lang="es-CR" dirty="0" smtClean="0"/>
            <a:t>(Trial Balance</a:t>
          </a:r>
          <a:endParaRPr lang="es-CR" dirty="0"/>
        </a:p>
      </dgm:t>
    </dgm:pt>
    <dgm:pt modelId="{09A87121-FDCA-40E4-A86D-9CFC47FA4452}" type="parTrans" cxnId="{C81F8B66-1C43-4A08-8970-4BC8912D0831}">
      <dgm:prSet/>
      <dgm:spPr/>
      <dgm:t>
        <a:bodyPr/>
        <a:lstStyle/>
        <a:p>
          <a:endParaRPr lang="es-CR"/>
        </a:p>
      </dgm:t>
    </dgm:pt>
    <dgm:pt modelId="{3303355D-7281-4490-849C-FB375D0E7260}" type="sibTrans" cxnId="{C81F8B66-1C43-4A08-8970-4BC8912D0831}">
      <dgm:prSet/>
      <dgm:spPr/>
      <dgm:t>
        <a:bodyPr/>
        <a:lstStyle/>
        <a:p>
          <a:endParaRPr lang="es-CR"/>
        </a:p>
      </dgm:t>
    </dgm:pt>
    <dgm:pt modelId="{7B74D8D2-8B47-40BF-880C-267E7DE4A0C9}">
      <dgm:prSet phldrT="[Texto]"/>
      <dgm:spPr/>
      <dgm:t>
        <a:bodyPr/>
        <a:lstStyle/>
        <a:p>
          <a:r>
            <a:rPr lang="en-US" noProof="0" dirty="0" smtClean="0"/>
            <a:t>Financial Statements (T)</a:t>
          </a:r>
          <a:endParaRPr lang="en-US" noProof="0" dirty="0"/>
        </a:p>
      </dgm:t>
    </dgm:pt>
    <dgm:pt modelId="{1A269D9A-1F80-444D-AAE6-9E0CFF6D09F0}" type="parTrans" cxnId="{6A5EE7F9-C198-4CF0-8D73-A102D8A5865A}">
      <dgm:prSet/>
      <dgm:spPr/>
      <dgm:t>
        <a:bodyPr/>
        <a:lstStyle/>
        <a:p>
          <a:endParaRPr lang="es-CR"/>
        </a:p>
      </dgm:t>
    </dgm:pt>
    <dgm:pt modelId="{DD454AC0-D3BE-425F-990A-56E472A7A2FC}" type="sibTrans" cxnId="{6A5EE7F9-C198-4CF0-8D73-A102D8A5865A}">
      <dgm:prSet/>
      <dgm:spPr/>
      <dgm:t>
        <a:bodyPr/>
        <a:lstStyle/>
        <a:p>
          <a:endParaRPr lang="es-CR"/>
        </a:p>
      </dgm:t>
    </dgm:pt>
    <dgm:pt modelId="{DCC4C487-49E5-4C0B-9CD3-C91AA2114C8C}">
      <dgm:prSet phldrT="[Texto]"/>
      <dgm:spPr/>
      <dgm:t>
        <a:bodyPr/>
        <a:lstStyle/>
        <a:p>
          <a:r>
            <a:rPr lang="en-US" noProof="0" dirty="0" smtClean="0"/>
            <a:t>Direct premiums, by </a:t>
          </a:r>
          <a:r>
            <a:rPr lang="en-US" noProof="0" dirty="0" smtClean="0">
              <a:solidFill>
                <a:schemeClr val="bg1"/>
              </a:solidFill>
            </a:rPr>
            <a:t>branch</a:t>
          </a:r>
          <a:r>
            <a:rPr lang="en-US" noProof="0" dirty="0" smtClean="0"/>
            <a:t>, by insurer (M)</a:t>
          </a:r>
          <a:endParaRPr lang="en-US" noProof="0" dirty="0"/>
        </a:p>
      </dgm:t>
    </dgm:pt>
    <dgm:pt modelId="{D2EC63E4-7047-4AA4-BCBF-A3E19A543866}" type="parTrans" cxnId="{7EDC1ADB-0EA8-4576-BCB6-37326BD8B080}">
      <dgm:prSet/>
      <dgm:spPr/>
      <dgm:t>
        <a:bodyPr/>
        <a:lstStyle/>
        <a:p>
          <a:endParaRPr lang="es-CR"/>
        </a:p>
      </dgm:t>
    </dgm:pt>
    <dgm:pt modelId="{5A57B99C-407D-40A8-9A58-217A68FE4E8D}" type="sibTrans" cxnId="{7EDC1ADB-0EA8-4576-BCB6-37326BD8B080}">
      <dgm:prSet/>
      <dgm:spPr/>
      <dgm:t>
        <a:bodyPr/>
        <a:lstStyle/>
        <a:p>
          <a:endParaRPr lang="es-CR"/>
        </a:p>
      </dgm:t>
    </dgm:pt>
    <dgm:pt modelId="{805E1AD6-C523-4190-B621-63F6E3CAD5BE}">
      <dgm:prSet phldrT="[Texto]"/>
      <dgm:spPr/>
      <dgm:t>
        <a:bodyPr/>
        <a:lstStyle/>
        <a:p>
          <a:r>
            <a:rPr lang="en-US" noProof="0" dirty="0" smtClean="0">
              <a:solidFill>
                <a:schemeClr val="accent1">
                  <a:lumMod val="75000"/>
                </a:schemeClr>
              </a:solidFill>
            </a:rPr>
            <a:t>Ceded and retroceded reinsurance information. (M)</a:t>
          </a:r>
          <a:endParaRPr lang="en-US" noProof="0" dirty="0">
            <a:solidFill>
              <a:schemeClr val="accent1">
                <a:lumMod val="75000"/>
              </a:schemeClr>
            </a:solidFill>
          </a:endParaRPr>
        </a:p>
      </dgm:t>
    </dgm:pt>
    <dgm:pt modelId="{0143DC28-F1A6-416C-8C12-E769D1D59005}" type="parTrans" cxnId="{0F2E345B-71BA-45AE-9068-018D2C444A5B}">
      <dgm:prSet/>
      <dgm:spPr/>
      <dgm:t>
        <a:bodyPr/>
        <a:lstStyle/>
        <a:p>
          <a:endParaRPr lang="es-CR"/>
        </a:p>
      </dgm:t>
    </dgm:pt>
    <dgm:pt modelId="{F5BC8A43-538C-44F4-B408-D9756EF6DDD2}" type="sibTrans" cxnId="{0F2E345B-71BA-45AE-9068-018D2C444A5B}">
      <dgm:prSet/>
      <dgm:spPr/>
      <dgm:t>
        <a:bodyPr/>
        <a:lstStyle/>
        <a:p>
          <a:endParaRPr lang="es-CR"/>
        </a:p>
      </dgm:t>
    </dgm:pt>
    <dgm:pt modelId="{3D8C35FC-7CAB-46B8-A71E-A7A1CEE27A81}">
      <dgm:prSet phldrT="[Texto]"/>
      <dgm:spPr/>
      <dgm:t>
        <a:bodyPr/>
        <a:lstStyle/>
        <a:p>
          <a:r>
            <a:rPr lang="en-US" noProof="0" dirty="0" smtClean="0">
              <a:solidFill>
                <a:schemeClr val="accent1">
                  <a:lumMod val="75000"/>
                </a:schemeClr>
              </a:solidFill>
            </a:rPr>
            <a:t>solvency and minimum equity information</a:t>
          </a:r>
          <a:r>
            <a:rPr lang="en-US" noProof="0" dirty="0" smtClean="0">
              <a:solidFill>
                <a:schemeClr val="accent1">
                  <a:lumMod val="75000"/>
                </a:schemeClr>
              </a:solidFill>
            </a:rPr>
            <a:t>.  (M)</a:t>
          </a:r>
          <a:endParaRPr lang="en-US" noProof="0" dirty="0">
            <a:solidFill>
              <a:schemeClr val="accent1">
                <a:lumMod val="75000"/>
              </a:schemeClr>
            </a:solidFill>
          </a:endParaRPr>
        </a:p>
      </dgm:t>
    </dgm:pt>
    <dgm:pt modelId="{1CC048CC-06BB-4646-84E7-F6C43C4E4178}" type="parTrans" cxnId="{6742930B-1067-4A1A-89BA-7DE486270F65}">
      <dgm:prSet/>
      <dgm:spPr/>
      <dgm:t>
        <a:bodyPr/>
        <a:lstStyle/>
        <a:p>
          <a:endParaRPr lang="es-CR"/>
        </a:p>
      </dgm:t>
    </dgm:pt>
    <dgm:pt modelId="{92246705-8B78-48EE-AF36-03A948EFDB2F}" type="sibTrans" cxnId="{6742930B-1067-4A1A-89BA-7DE486270F65}">
      <dgm:prSet/>
      <dgm:spPr/>
      <dgm:t>
        <a:bodyPr/>
        <a:lstStyle/>
        <a:p>
          <a:endParaRPr lang="es-CR"/>
        </a:p>
      </dgm:t>
    </dgm:pt>
    <dgm:pt modelId="{FD75FB29-B93F-4594-B4DA-9A8064A1F582}">
      <dgm:prSet phldrT="[Texto]"/>
      <dgm:spPr/>
      <dgm:t>
        <a:bodyPr/>
        <a:lstStyle/>
        <a:p>
          <a:r>
            <a:rPr lang="en-US" noProof="0" dirty="0" err="1" smtClean="0"/>
            <a:t>Clains</a:t>
          </a:r>
          <a:r>
            <a:rPr lang="en-US" noProof="0" dirty="0" smtClean="0"/>
            <a:t> by </a:t>
          </a:r>
          <a:r>
            <a:rPr lang="en-US" noProof="0" dirty="0" smtClean="0"/>
            <a:t>branch, by insurer.  (M)</a:t>
          </a:r>
          <a:endParaRPr lang="en-US" noProof="0" dirty="0"/>
        </a:p>
      </dgm:t>
    </dgm:pt>
    <dgm:pt modelId="{DEAEB566-03A8-4403-A1D6-F9855934DEED}" type="parTrans" cxnId="{A81C4C03-2C0F-416C-88D5-C4A2A9F10B80}">
      <dgm:prSet/>
      <dgm:spPr/>
      <dgm:t>
        <a:bodyPr/>
        <a:lstStyle/>
        <a:p>
          <a:endParaRPr lang="es-CR"/>
        </a:p>
      </dgm:t>
    </dgm:pt>
    <dgm:pt modelId="{6F2ED991-775C-46BB-9F20-F24B8A7BB90E}" type="sibTrans" cxnId="{A81C4C03-2C0F-416C-88D5-C4A2A9F10B80}">
      <dgm:prSet/>
      <dgm:spPr/>
      <dgm:t>
        <a:bodyPr/>
        <a:lstStyle/>
        <a:p>
          <a:endParaRPr lang="es-CR"/>
        </a:p>
      </dgm:t>
    </dgm:pt>
    <dgm:pt modelId="{125F5F0E-B3F3-4907-BF9A-5BD5D0E66A40}" type="pres">
      <dgm:prSet presAssocID="{4595D1D9-DFFB-4C52-A82A-0DCF48A7976F}" presName="diagram" presStyleCnt="0">
        <dgm:presLayoutVars>
          <dgm:dir/>
          <dgm:resizeHandles val="exact"/>
        </dgm:presLayoutVars>
      </dgm:prSet>
      <dgm:spPr/>
    </dgm:pt>
    <dgm:pt modelId="{2124B622-C883-4545-B5FA-05AC6808522B}" type="pres">
      <dgm:prSet presAssocID="{15528145-DA46-4D64-9BF9-77634EAC7E63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FDA4E796-88AA-44BE-A8C6-6BEE94C422F3}" type="pres">
      <dgm:prSet presAssocID="{3303355D-7281-4490-849C-FB375D0E7260}" presName="sibTrans" presStyleLbl="sibTrans2D1" presStyleIdx="0" presStyleCnt="5"/>
      <dgm:spPr/>
      <dgm:t>
        <a:bodyPr/>
        <a:lstStyle/>
        <a:p>
          <a:endParaRPr lang="es-CR"/>
        </a:p>
      </dgm:t>
    </dgm:pt>
    <dgm:pt modelId="{6E626917-1EA2-410B-8B2D-CCA577903669}" type="pres">
      <dgm:prSet presAssocID="{3303355D-7281-4490-849C-FB375D0E7260}" presName="connectorText" presStyleLbl="sibTrans2D1" presStyleIdx="0" presStyleCnt="5"/>
      <dgm:spPr/>
      <dgm:t>
        <a:bodyPr/>
        <a:lstStyle/>
        <a:p>
          <a:endParaRPr lang="es-CR"/>
        </a:p>
      </dgm:t>
    </dgm:pt>
    <dgm:pt modelId="{02870B77-CA83-4E92-BE9F-5A2160C1B4B5}" type="pres">
      <dgm:prSet presAssocID="{7B74D8D2-8B47-40BF-880C-267E7DE4A0C9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2CE03E0C-7913-4AFC-806A-C304174D4FB2}" type="pres">
      <dgm:prSet presAssocID="{DD454AC0-D3BE-425F-990A-56E472A7A2FC}" presName="sibTrans" presStyleLbl="sibTrans2D1" presStyleIdx="1" presStyleCnt="5"/>
      <dgm:spPr/>
      <dgm:t>
        <a:bodyPr/>
        <a:lstStyle/>
        <a:p>
          <a:endParaRPr lang="es-CR"/>
        </a:p>
      </dgm:t>
    </dgm:pt>
    <dgm:pt modelId="{E2006D90-B89E-4E8D-833B-378FB19DF635}" type="pres">
      <dgm:prSet presAssocID="{DD454AC0-D3BE-425F-990A-56E472A7A2FC}" presName="connectorText" presStyleLbl="sibTrans2D1" presStyleIdx="1" presStyleCnt="5"/>
      <dgm:spPr/>
      <dgm:t>
        <a:bodyPr/>
        <a:lstStyle/>
        <a:p>
          <a:endParaRPr lang="es-CR"/>
        </a:p>
      </dgm:t>
    </dgm:pt>
    <dgm:pt modelId="{34FCC42A-94C6-4B84-B90E-ED653BB78443}" type="pres">
      <dgm:prSet presAssocID="{DCC4C487-49E5-4C0B-9CD3-C91AA2114C8C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A092DB8D-7F08-4962-BFC7-AEE926F2C7FF}" type="pres">
      <dgm:prSet presAssocID="{5A57B99C-407D-40A8-9A58-217A68FE4E8D}" presName="sibTrans" presStyleLbl="sibTrans2D1" presStyleIdx="2" presStyleCnt="5"/>
      <dgm:spPr/>
      <dgm:t>
        <a:bodyPr/>
        <a:lstStyle/>
        <a:p>
          <a:endParaRPr lang="es-CR"/>
        </a:p>
      </dgm:t>
    </dgm:pt>
    <dgm:pt modelId="{D6154219-AD95-4EBD-B825-F85B423B7C06}" type="pres">
      <dgm:prSet presAssocID="{5A57B99C-407D-40A8-9A58-217A68FE4E8D}" presName="connectorText" presStyleLbl="sibTrans2D1" presStyleIdx="2" presStyleCnt="5"/>
      <dgm:spPr/>
      <dgm:t>
        <a:bodyPr/>
        <a:lstStyle/>
        <a:p>
          <a:endParaRPr lang="es-CR"/>
        </a:p>
      </dgm:t>
    </dgm:pt>
    <dgm:pt modelId="{9B93105C-50DA-45D2-9477-F35CD3D82EA0}" type="pres">
      <dgm:prSet presAssocID="{FD75FB29-B93F-4594-B4DA-9A8064A1F582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9812D5D5-D3BD-47BB-813C-E86BF32BD8C6}" type="pres">
      <dgm:prSet presAssocID="{6F2ED991-775C-46BB-9F20-F24B8A7BB90E}" presName="sibTrans" presStyleLbl="sibTrans2D1" presStyleIdx="3" presStyleCnt="5"/>
      <dgm:spPr/>
      <dgm:t>
        <a:bodyPr/>
        <a:lstStyle/>
        <a:p>
          <a:endParaRPr lang="es-CR"/>
        </a:p>
      </dgm:t>
    </dgm:pt>
    <dgm:pt modelId="{894DF21C-6045-4BC8-9E9A-AAEFFA53E7E3}" type="pres">
      <dgm:prSet presAssocID="{6F2ED991-775C-46BB-9F20-F24B8A7BB90E}" presName="connectorText" presStyleLbl="sibTrans2D1" presStyleIdx="3" presStyleCnt="5"/>
      <dgm:spPr/>
      <dgm:t>
        <a:bodyPr/>
        <a:lstStyle/>
        <a:p>
          <a:endParaRPr lang="es-CR"/>
        </a:p>
      </dgm:t>
    </dgm:pt>
    <dgm:pt modelId="{8648600B-F60E-4980-B249-B9093336ED9D}" type="pres">
      <dgm:prSet presAssocID="{805E1AD6-C523-4190-B621-63F6E3CAD5BE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BD97AE5E-B370-452A-AB42-853323BC39A8}" type="pres">
      <dgm:prSet presAssocID="{F5BC8A43-538C-44F4-B408-D9756EF6DDD2}" presName="sibTrans" presStyleLbl="sibTrans2D1" presStyleIdx="4" presStyleCnt="5"/>
      <dgm:spPr/>
      <dgm:t>
        <a:bodyPr/>
        <a:lstStyle/>
        <a:p>
          <a:endParaRPr lang="es-CR"/>
        </a:p>
      </dgm:t>
    </dgm:pt>
    <dgm:pt modelId="{5BFE517C-5EF6-4808-B04B-B42CC00D3873}" type="pres">
      <dgm:prSet presAssocID="{F5BC8A43-538C-44F4-B408-D9756EF6DDD2}" presName="connectorText" presStyleLbl="sibTrans2D1" presStyleIdx="4" presStyleCnt="5"/>
      <dgm:spPr/>
      <dgm:t>
        <a:bodyPr/>
        <a:lstStyle/>
        <a:p>
          <a:endParaRPr lang="es-CR"/>
        </a:p>
      </dgm:t>
    </dgm:pt>
    <dgm:pt modelId="{3C51A98B-E014-4A3B-AEC5-FF5296C4C97C}" type="pres">
      <dgm:prSet presAssocID="{3D8C35FC-7CAB-46B8-A71E-A7A1CEE27A81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</dgm:ptLst>
  <dgm:cxnLst>
    <dgm:cxn modelId="{FECFE5F3-EE2E-42F0-82E4-DAE4660C5DCB}" type="presOf" srcId="{DD454AC0-D3BE-425F-990A-56E472A7A2FC}" destId="{2CE03E0C-7913-4AFC-806A-C304174D4FB2}" srcOrd="0" destOrd="0" presId="urn:microsoft.com/office/officeart/2005/8/layout/process5"/>
    <dgm:cxn modelId="{D66B4AE5-9F9C-453C-81D1-62600D465C9F}" type="presOf" srcId="{3303355D-7281-4490-849C-FB375D0E7260}" destId="{FDA4E796-88AA-44BE-A8C6-6BEE94C422F3}" srcOrd="0" destOrd="0" presId="urn:microsoft.com/office/officeart/2005/8/layout/process5"/>
    <dgm:cxn modelId="{6A5EE7F9-C198-4CF0-8D73-A102D8A5865A}" srcId="{4595D1D9-DFFB-4C52-A82A-0DCF48A7976F}" destId="{7B74D8D2-8B47-40BF-880C-267E7DE4A0C9}" srcOrd="1" destOrd="0" parTransId="{1A269D9A-1F80-444D-AAE6-9E0CFF6D09F0}" sibTransId="{DD454AC0-D3BE-425F-990A-56E472A7A2FC}"/>
    <dgm:cxn modelId="{516D49EB-3D73-48A3-8B0F-E115E0EDC10E}" type="presOf" srcId="{6F2ED991-775C-46BB-9F20-F24B8A7BB90E}" destId="{894DF21C-6045-4BC8-9E9A-AAEFFA53E7E3}" srcOrd="1" destOrd="0" presId="urn:microsoft.com/office/officeart/2005/8/layout/process5"/>
    <dgm:cxn modelId="{FD611E19-3EF1-4661-B837-3F5AE8AB1B03}" type="presOf" srcId="{4595D1D9-DFFB-4C52-A82A-0DCF48A7976F}" destId="{125F5F0E-B3F3-4907-BF9A-5BD5D0E66A40}" srcOrd="0" destOrd="0" presId="urn:microsoft.com/office/officeart/2005/8/layout/process5"/>
    <dgm:cxn modelId="{9153FBDA-3A9E-407A-A8F1-37B0870F06A5}" type="presOf" srcId="{3303355D-7281-4490-849C-FB375D0E7260}" destId="{6E626917-1EA2-410B-8B2D-CCA577903669}" srcOrd="1" destOrd="0" presId="urn:microsoft.com/office/officeart/2005/8/layout/process5"/>
    <dgm:cxn modelId="{0F2E345B-71BA-45AE-9068-018D2C444A5B}" srcId="{4595D1D9-DFFB-4C52-A82A-0DCF48A7976F}" destId="{805E1AD6-C523-4190-B621-63F6E3CAD5BE}" srcOrd="4" destOrd="0" parTransId="{0143DC28-F1A6-416C-8C12-E769D1D59005}" sibTransId="{F5BC8A43-538C-44F4-B408-D9756EF6DDD2}"/>
    <dgm:cxn modelId="{2412CEA5-6152-414F-84D2-15B7C4E11603}" type="presOf" srcId="{5A57B99C-407D-40A8-9A58-217A68FE4E8D}" destId="{D6154219-AD95-4EBD-B825-F85B423B7C06}" srcOrd="1" destOrd="0" presId="urn:microsoft.com/office/officeart/2005/8/layout/process5"/>
    <dgm:cxn modelId="{9ADDD0AE-2DF8-43E6-9B06-20BEEE825FD4}" type="presOf" srcId="{DCC4C487-49E5-4C0B-9CD3-C91AA2114C8C}" destId="{34FCC42A-94C6-4B84-B90E-ED653BB78443}" srcOrd="0" destOrd="0" presId="urn:microsoft.com/office/officeart/2005/8/layout/process5"/>
    <dgm:cxn modelId="{9735E861-95AD-43F0-AAAB-064CC5FADAE2}" type="presOf" srcId="{F5BC8A43-538C-44F4-B408-D9756EF6DDD2}" destId="{5BFE517C-5EF6-4808-B04B-B42CC00D3873}" srcOrd="1" destOrd="0" presId="urn:microsoft.com/office/officeart/2005/8/layout/process5"/>
    <dgm:cxn modelId="{6742930B-1067-4A1A-89BA-7DE486270F65}" srcId="{4595D1D9-DFFB-4C52-A82A-0DCF48A7976F}" destId="{3D8C35FC-7CAB-46B8-A71E-A7A1CEE27A81}" srcOrd="5" destOrd="0" parTransId="{1CC048CC-06BB-4646-84E7-F6C43C4E4178}" sibTransId="{92246705-8B78-48EE-AF36-03A948EFDB2F}"/>
    <dgm:cxn modelId="{B0079ACC-BA55-4CBA-A88E-0EA869CED909}" type="presOf" srcId="{6F2ED991-775C-46BB-9F20-F24B8A7BB90E}" destId="{9812D5D5-D3BD-47BB-813C-E86BF32BD8C6}" srcOrd="0" destOrd="0" presId="urn:microsoft.com/office/officeart/2005/8/layout/process5"/>
    <dgm:cxn modelId="{6D36DB81-98A4-4A18-B13C-AC8CCC3651A3}" type="presOf" srcId="{15528145-DA46-4D64-9BF9-77634EAC7E63}" destId="{2124B622-C883-4545-B5FA-05AC6808522B}" srcOrd="0" destOrd="0" presId="urn:microsoft.com/office/officeart/2005/8/layout/process5"/>
    <dgm:cxn modelId="{3932FCB7-8109-41A7-A7CC-11F519F98E20}" type="presOf" srcId="{7B74D8D2-8B47-40BF-880C-267E7DE4A0C9}" destId="{02870B77-CA83-4E92-BE9F-5A2160C1B4B5}" srcOrd="0" destOrd="0" presId="urn:microsoft.com/office/officeart/2005/8/layout/process5"/>
    <dgm:cxn modelId="{C81F8B66-1C43-4A08-8970-4BC8912D0831}" srcId="{4595D1D9-DFFB-4C52-A82A-0DCF48A7976F}" destId="{15528145-DA46-4D64-9BF9-77634EAC7E63}" srcOrd="0" destOrd="0" parTransId="{09A87121-FDCA-40E4-A86D-9CFC47FA4452}" sibTransId="{3303355D-7281-4490-849C-FB375D0E7260}"/>
    <dgm:cxn modelId="{1AEA8DB6-00E4-41FB-8204-38DD274121CA}" type="presOf" srcId="{805E1AD6-C523-4190-B621-63F6E3CAD5BE}" destId="{8648600B-F60E-4980-B249-B9093336ED9D}" srcOrd="0" destOrd="0" presId="urn:microsoft.com/office/officeart/2005/8/layout/process5"/>
    <dgm:cxn modelId="{DB00BD60-EAA4-46B2-8746-E6E5FDCDAA76}" type="presOf" srcId="{3D8C35FC-7CAB-46B8-A71E-A7A1CEE27A81}" destId="{3C51A98B-E014-4A3B-AEC5-FF5296C4C97C}" srcOrd="0" destOrd="0" presId="urn:microsoft.com/office/officeart/2005/8/layout/process5"/>
    <dgm:cxn modelId="{C31AD91D-8952-4A51-A9B3-4B1011A3770B}" type="presOf" srcId="{5A57B99C-407D-40A8-9A58-217A68FE4E8D}" destId="{A092DB8D-7F08-4962-BFC7-AEE926F2C7FF}" srcOrd="0" destOrd="0" presId="urn:microsoft.com/office/officeart/2005/8/layout/process5"/>
    <dgm:cxn modelId="{1A9006C2-241B-45D0-A3D8-1AC72733766B}" type="presOf" srcId="{FD75FB29-B93F-4594-B4DA-9A8064A1F582}" destId="{9B93105C-50DA-45D2-9477-F35CD3D82EA0}" srcOrd="0" destOrd="0" presId="urn:microsoft.com/office/officeart/2005/8/layout/process5"/>
    <dgm:cxn modelId="{A81C4C03-2C0F-416C-88D5-C4A2A9F10B80}" srcId="{4595D1D9-DFFB-4C52-A82A-0DCF48A7976F}" destId="{FD75FB29-B93F-4594-B4DA-9A8064A1F582}" srcOrd="3" destOrd="0" parTransId="{DEAEB566-03A8-4403-A1D6-F9855934DEED}" sibTransId="{6F2ED991-775C-46BB-9F20-F24B8A7BB90E}"/>
    <dgm:cxn modelId="{7EDC1ADB-0EA8-4576-BCB6-37326BD8B080}" srcId="{4595D1D9-DFFB-4C52-A82A-0DCF48A7976F}" destId="{DCC4C487-49E5-4C0B-9CD3-C91AA2114C8C}" srcOrd="2" destOrd="0" parTransId="{D2EC63E4-7047-4AA4-BCBF-A3E19A543866}" sibTransId="{5A57B99C-407D-40A8-9A58-217A68FE4E8D}"/>
    <dgm:cxn modelId="{5A447AAD-1847-4F18-8F65-05866B75367A}" type="presOf" srcId="{F5BC8A43-538C-44F4-B408-D9756EF6DDD2}" destId="{BD97AE5E-B370-452A-AB42-853323BC39A8}" srcOrd="0" destOrd="0" presId="urn:microsoft.com/office/officeart/2005/8/layout/process5"/>
    <dgm:cxn modelId="{4672B3A0-1177-4B09-997B-884A2762190A}" type="presOf" srcId="{DD454AC0-D3BE-425F-990A-56E472A7A2FC}" destId="{E2006D90-B89E-4E8D-833B-378FB19DF635}" srcOrd="1" destOrd="0" presId="urn:microsoft.com/office/officeart/2005/8/layout/process5"/>
    <dgm:cxn modelId="{73D3804C-FE42-4D25-A1DA-A581E63ABD46}" type="presParOf" srcId="{125F5F0E-B3F3-4907-BF9A-5BD5D0E66A40}" destId="{2124B622-C883-4545-B5FA-05AC6808522B}" srcOrd="0" destOrd="0" presId="urn:microsoft.com/office/officeart/2005/8/layout/process5"/>
    <dgm:cxn modelId="{6926A9A8-B766-4DA8-9C34-7DD6A4DE3DDD}" type="presParOf" srcId="{125F5F0E-B3F3-4907-BF9A-5BD5D0E66A40}" destId="{FDA4E796-88AA-44BE-A8C6-6BEE94C422F3}" srcOrd="1" destOrd="0" presId="urn:microsoft.com/office/officeart/2005/8/layout/process5"/>
    <dgm:cxn modelId="{C3B14A13-B022-45A4-9946-14EE1C79D521}" type="presParOf" srcId="{FDA4E796-88AA-44BE-A8C6-6BEE94C422F3}" destId="{6E626917-1EA2-410B-8B2D-CCA577903669}" srcOrd="0" destOrd="0" presId="urn:microsoft.com/office/officeart/2005/8/layout/process5"/>
    <dgm:cxn modelId="{2ABB0AD5-65AC-4479-937D-2B99E8D334EA}" type="presParOf" srcId="{125F5F0E-B3F3-4907-BF9A-5BD5D0E66A40}" destId="{02870B77-CA83-4E92-BE9F-5A2160C1B4B5}" srcOrd="2" destOrd="0" presId="urn:microsoft.com/office/officeart/2005/8/layout/process5"/>
    <dgm:cxn modelId="{F23BF4DB-3709-4444-829B-EC246995CE7E}" type="presParOf" srcId="{125F5F0E-B3F3-4907-BF9A-5BD5D0E66A40}" destId="{2CE03E0C-7913-4AFC-806A-C304174D4FB2}" srcOrd="3" destOrd="0" presId="urn:microsoft.com/office/officeart/2005/8/layout/process5"/>
    <dgm:cxn modelId="{24DA8F98-263C-4BBF-8B8E-EEDDFFFB6ADE}" type="presParOf" srcId="{2CE03E0C-7913-4AFC-806A-C304174D4FB2}" destId="{E2006D90-B89E-4E8D-833B-378FB19DF635}" srcOrd="0" destOrd="0" presId="urn:microsoft.com/office/officeart/2005/8/layout/process5"/>
    <dgm:cxn modelId="{5E2CB607-AB77-4A0A-A2A0-64B222AEA14D}" type="presParOf" srcId="{125F5F0E-B3F3-4907-BF9A-5BD5D0E66A40}" destId="{34FCC42A-94C6-4B84-B90E-ED653BB78443}" srcOrd="4" destOrd="0" presId="urn:microsoft.com/office/officeart/2005/8/layout/process5"/>
    <dgm:cxn modelId="{D98541AC-1FFA-472C-A1C1-3EB9301D2AD5}" type="presParOf" srcId="{125F5F0E-B3F3-4907-BF9A-5BD5D0E66A40}" destId="{A092DB8D-7F08-4962-BFC7-AEE926F2C7FF}" srcOrd="5" destOrd="0" presId="urn:microsoft.com/office/officeart/2005/8/layout/process5"/>
    <dgm:cxn modelId="{118392F7-03B3-4646-A32B-6B95BD51FB2D}" type="presParOf" srcId="{A092DB8D-7F08-4962-BFC7-AEE926F2C7FF}" destId="{D6154219-AD95-4EBD-B825-F85B423B7C06}" srcOrd="0" destOrd="0" presId="urn:microsoft.com/office/officeart/2005/8/layout/process5"/>
    <dgm:cxn modelId="{F24A1750-4136-440E-9F30-9EA54EB2876E}" type="presParOf" srcId="{125F5F0E-B3F3-4907-BF9A-5BD5D0E66A40}" destId="{9B93105C-50DA-45D2-9477-F35CD3D82EA0}" srcOrd="6" destOrd="0" presId="urn:microsoft.com/office/officeart/2005/8/layout/process5"/>
    <dgm:cxn modelId="{6FFE35FB-5007-4C06-83AC-3243F2D8EE32}" type="presParOf" srcId="{125F5F0E-B3F3-4907-BF9A-5BD5D0E66A40}" destId="{9812D5D5-D3BD-47BB-813C-E86BF32BD8C6}" srcOrd="7" destOrd="0" presId="urn:microsoft.com/office/officeart/2005/8/layout/process5"/>
    <dgm:cxn modelId="{153B2CE1-79BE-4537-8D8C-716A25458160}" type="presParOf" srcId="{9812D5D5-D3BD-47BB-813C-E86BF32BD8C6}" destId="{894DF21C-6045-4BC8-9E9A-AAEFFA53E7E3}" srcOrd="0" destOrd="0" presId="urn:microsoft.com/office/officeart/2005/8/layout/process5"/>
    <dgm:cxn modelId="{F72671E8-8BA7-4F0B-A09F-071722EF0819}" type="presParOf" srcId="{125F5F0E-B3F3-4907-BF9A-5BD5D0E66A40}" destId="{8648600B-F60E-4980-B249-B9093336ED9D}" srcOrd="8" destOrd="0" presId="urn:microsoft.com/office/officeart/2005/8/layout/process5"/>
    <dgm:cxn modelId="{8C9C0D61-FC27-4EEC-A75B-FE19C084A43D}" type="presParOf" srcId="{125F5F0E-B3F3-4907-BF9A-5BD5D0E66A40}" destId="{BD97AE5E-B370-452A-AB42-853323BC39A8}" srcOrd="9" destOrd="0" presId="urn:microsoft.com/office/officeart/2005/8/layout/process5"/>
    <dgm:cxn modelId="{605BADF8-1DEF-4F39-9B8C-37B5F9DF788D}" type="presParOf" srcId="{BD97AE5E-B370-452A-AB42-853323BC39A8}" destId="{5BFE517C-5EF6-4808-B04B-B42CC00D3873}" srcOrd="0" destOrd="0" presId="urn:microsoft.com/office/officeart/2005/8/layout/process5"/>
    <dgm:cxn modelId="{01322740-1389-4BF0-ABAE-FBC487E05896}" type="presParOf" srcId="{125F5F0E-B3F3-4907-BF9A-5BD5D0E66A40}" destId="{3C51A98B-E014-4A3B-AEC5-FF5296C4C97C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2FCCE5D-A46E-4348-A7CC-25429F290009}" type="doc">
      <dgm:prSet loTypeId="urn:microsoft.com/office/officeart/2005/8/layout/chevron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s-CR"/>
        </a:p>
      </dgm:t>
    </dgm:pt>
    <dgm:pt modelId="{E88C0CD6-03CD-4ED5-B9C4-943EAE142D37}">
      <dgm:prSet phldrT="[Texto]" phldr="1"/>
      <dgm:spPr/>
      <dgm:t>
        <a:bodyPr/>
        <a:lstStyle/>
        <a:p>
          <a:endParaRPr lang="es-CR" dirty="0"/>
        </a:p>
      </dgm:t>
    </dgm:pt>
    <dgm:pt modelId="{88848634-FA19-4249-A826-298318DD9A26}" type="parTrans" cxnId="{5B6A5175-087C-470E-85E6-CAB2516B8A89}">
      <dgm:prSet/>
      <dgm:spPr/>
      <dgm:t>
        <a:bodyPr/>
        <a:lstStyle/>
        <a:p>
          <a:endParaRPr lang="es-CR"/>
        </a:p>
      </dgm:t>
    </dgm:pt>
    <dgm:pt modelId="{10AD82D8-8A95-4765-B58A-78A9C077332F}" type="sibTrans" cxnId="{5B6A5175-087C-470E-85E6-CAB2516B8A89}">
      <dgm:prSet/>
      <dgm:spPr/>
      <dgm:t>
        <a:bodyPr/>
        <a:lstStyle/>
        <a:p>
          <a:endParaRPr lang="es-CR"/>
        </a:p>
      </dgm:t>
    </dgm:pt>
    <dgm:pt modelId="{C2312522-EC93-4313-A15E-AF371B89ED4B}">
      <dgm:prSet phldrT="[Texto]"/>
      <dgm:spPr/>
      <dgm:t>
        <a:bodyPr/>
        <a:lstStyle/>
        <a:p>
          <a:r>
            <a:rPr lang="en-US" noProof="0" dirty="0" smtClean="0"/>
            <a:t>Accounting registry and consistency revision. </a:t>
          </a:r>
          <a:endParaRPr lang="en-US" noProof="0" dirty="0"/>
        </a:p>
      </dgm:t>
    </dgm:pt>
    <dgm:pt modelId="{742ECAAF-B662-494E-B4D9-29CBCA0248C0}" type="parTrans" cxnId="{C9704F0D-EDA3-453F-B49C-E00DE24B2726}">
      <dgm:prSet/>
      <dgm:spPr/>
      <dgm:t>
        <a:bodyPr/>
        <a:lstStyle/>
        <a:p>
          <a:endParaRPr lang="es-CR"/>
        </a:p>
      </dgm:t>
    </dgm:pt>
    <dgm:pt modelId="{4747B4C1-3704-4368-9D1D-0475CB1ABD40}" type="sibTrans" cxnId="{C9704F0D-EDA3-453F-B49C-E00DE24B2726}">
      <dgm:prSet/>
      <dgm:spPr/>
      <dgm:t>
        <a:bodyPr/>
        <a:lstStyle/>
        <a:p>
          <a:endParaRPr lang="es-CR"/>
        </a:p>
      </dgm:t>
    </dgm:pt>
    <dgm:pt modelId="{28DC3B8B-7CBC-4BE4-AE06-DADF7D0B633F}">
      <dgm:prSet phldrT="[Texto]" phldr="1"/>
      <dgm:spPr/>
      <dgm:t>
        <a:bodyPr/>
        <a:lstStyle/>
        <a:p>
          <a:endParaRPr lang="es-CR"/>
        </a:p>
      </dgm:t>
    </dgm:pt>
    <dgm:pt modelId="{DF4E5608-1B42-4227-A112-D0A53C88C0F7}" type="parTrans" cxnId="{0D54970F-F3A5-4BCE-B447-32290FE276D6}">
      <dgm:prSet/>
      <dgm:spPr/>
      <dgm:t>
        <a:bodyPr/>
        <a:lstStyle/>
        <a:p>
          <a:endParaRPr lang="es-CR"/>
        </a:p>
      </dgm:t>
    </dgm:pt>
    <dgm:pt modelId="{9EACDF9C-0999-498A-AF6A-B04DDC3952CD}" type="sibTrans" cxnId="{0D54970F-F3A5-4BCE-B447-32290FE276D6}">
      <dgm:prSet/>
      <dgm:spPr/>
      <dgm:t>
        <a:bodyPr/>
        <a:lstStyle/>
        <a:p>
          <a:endParaRPr lang="es-CR"/>
        </a:p>
      </dgm:t>
    </dgm:pt>
    <dgm:pt modelId="{8C04BD1D-35D8-4A2F-8D21-E30C784E5064}">
      <dgm:prSet phldrT="[Texto]"/>
      <dgm:spPr/>
      <dgm:t>
        <a:bodyPr/>
        <a:lstStyle/>
        <a:p>
          <a:r>
            <a:rPr lang="en-US" noProof="0" dirty="0" smtClean="0"/>
            <a:t>Accounting registry reasonability</a:t>
          </a:r>
          <a:endParaRPr lang="en-US" noProof="0" dirty="0"/>
        </a:p>
      </dgm:t>
    </dgm:pt>
    <dgm:pt modelId="{169C5F85-DB04-460A-A7D7-F6EE4142933A}" type="parTrans" cxnId="{1B1053D7-3B43-45E5-B13B-9BBEAAE799B6}">
      <dgm:prSet/>
      <dgm:spPr/>
      <dgm:t>
        <a:bodyPr/>
        <a:lstStyle/>
        <a:p>
          <a:endParaRPr lang="es-CR"/>
        </a:p>
      </dgm:t>
    </dgm:pt>
    <dgm:pt modelId="{57E9EA62-292F-4F54-8E6D-8928539F70D0}" type="sibTrans" cxnId="{1B1053D7-3B43-45E5-B13B-9BBEAAE799B6}">
      <dgm:prSet/>
      <dgm:spPr/>
      <dgm:t>
        <a:bodyPr/>
        <a:lstStyle/>
        <a:p>
          <a:endParaRPr lang="es-CR"/>
        </a:p>
      </dgm:t>
    </dgm:pt>
    <dgm:pt modelId="{D3CFDDD7-E09F-4E76-AB6D-5148D278FC87}">
      <dgm:prSet phldrT="[Texto]" phldr="1"/>
      <dgm:spPr/>
      <dgm:t>
        <a:bodyPr/>
        <a:lstStyle/>
        <a:p>
          <a:endParaRPr lang="es-CR"/>
        </a:p>
      </dgm:t>
    </dgm:pt>
    <dgm:pt modelId="{6956DA0A-192C-4A2F-A150-E51D721A296E}" type="parTrans" cxnId="{6A6590DB-DEA4-496F-9FDB-A24D747B8AD9}">
      <dgm:prSet/>
      <dgm:spPr/>
      <dgm:t>
        <a:bodyPr/>
        <a:lstStyle/>
        <a:p>
          <a:endParaRPr lang="es-CR"/>
        </a:p>
      </dgm:t>
    </dgm:pt>
    <dgm:pt modelId="{80A9CABA-1884-4196-B6D9-87D7F92BE672}" type="sibTrans" cxnId="{6A6590DB-DEA4-496F-9FDB-A24D747B8AD9}">
      <dgm:prSet/>
      <dgm:spPr/>
      <dgm:t>
        <a:bodyPr/>
        <a:lstStyle/>
        <a:p>
          <a:endParaRPr lang="es-CR"/>
        </a:p>
      </dgm:t>
    </dgm:pt>
    <dgm:pt modelId="{70504CB4-0383-4A42-A35E-AA5A69CFE053}">
      <dgm:prSet phldrT="[Texto]"/>
      <dgm:spPr/>
      <dgm:t>
        <a:bodyPr/>
        <a:lstStyle/>
        <a:p>
          <a:r>
            <a:rPr lang="en-US" noProof="0" dirty="0" smtClean="0"/>
            <a:t>Solvency and minimum capital regimes monitoring.</a:t>
          </a:r>
          <a:endParaRPr lang="en-US" noProof="0" dirty="0"/>
        </a:p>
      </dgm:t>
    </dgm:pt>
    <dgm:pt modelId="{81F1EDE6-05C6-4EB0-B1A7-0E900A1A34FD}" type="parTrans" cxnId="{BD871F10-F238-4AC5-A58D-51925631518F}">
      <dgm:prSet/>
      <dgm:spPr/>
      <dgm:t>
        <a:bodyPr/>
        <a:lstStyle/>
        <a:p>
          <a:endParaRPr lang="es-CR"/>
        </a:p>
      </dgm:t>
    </dgm:pt>
    <dgm:pt modelId="{C45215DB-26F0-4AB5-A286-A68D31A56744}" type="sibTrans" cxnId="{BD871F10-F238-4AC5-A58D-51925631518F}">
      <dgm:prSet/>
      <dgm:spPr/>
      <dgm:t>
        <a:bodyPr/>
        <a:lstStyle/>
        <a:p>
          <a:endParaRPr lang="es-CR"/>
        </a:p>
      </dgm:t>
    </dgm:pt>
    <dgm:pt modelId="{8EF61686-771D-4467-89BD-3D4D9621A1AA}">
      <dgm:prSet phldrT="[Texto]"/>
      <dgm:spPr/>
      <dgm:t>
        <a:bodyPr/>
        <a:lstStyle/>
        <a:p>
          <a:r>
            <a:rPr lang="en-US" noProof="0" dirty="0" smtClean="0"/>
            <a:t>Basic indicators construction. </a:t>
          </a:r>
          <a:endParaRPr lang="en-US" noProof="0" dirty="0"/>
        </a:p>
      </dgm:t>
    </dgm:pt>
    <dgm:pt modelId="{944B3953-C87B-4CC2-9501-035AFB38C777}" type="parTrans" cxnId="{8CBF3FC0-3316-4558-AC10-3EEA5306A8F0}">
      <dgm:prSet/>
      <dgm:spPr/>
      <dgm:t>
        <a:bodyPr/>
        <a:lstStyle/>
        <a:p>
          <a:endParaRPr lang="es-CR"/>
        </a:p>
      </dgm:t>
    </dgm:pt>
    <dgm:pt modelId="{71E0E326-CA26-4701-8BEC-8841CD6C7C2F}" type="sibTrans" cxnId="{8CBF3FC0-3316-4558-AC10-3EEA5306A8F0}">
      <dgm:prSet/>
      <dgm:spPr/>
      <dgm:t>
        <a:bodyPr/>
        <a:lstStyle/>
        <a:p>
          <a:endParaRPr lang="es-CR"/>
        </a:p>
      </dgm:t>
    </dgm:pt>
    <dgm:pt modelId="{506C3934-4213-4736-904C-8CC96E5818FE}">
      <dgm:prSet phldrT="[Texto]"/>
      <dgm:spPr/>
      <dgm:t>
        <a:bodyPr/>
        <a:lstStyle/>
        <a:p>
          <a:endParaRPr lang="es-CR" dirty="0"/>
        </a:p>
      </dgm:t>
    </dgm:pt>
    <dgm:pt modelId="{831B2456-DE3C-466E-97DF-70D9F5195B43}" type="parTrans" cxnId="{CC9F1ADE-BD6E-401D-B90A-A9279A13EC63}">
      <dgm:prSet/>
      <dgm:spPr/>
      <dgm:t>
        <a:bodyPr/>
        <a:lstStyle/>
        <a:p>
          <a:endParaRPr lang="es-CR"/>
        </a:p>
      </dgm:t>
    </dgm:pt>
    <dgm:pt modelId="{17C053DF-184C-4815-97F4-73387AFD1B11}" type="sibTrans" cxnId="{CC9F1ADE-BD6E-401D-B90A-A9279A13EC63}">
      <dgm:prSet/>
      <dgm:spPr/>
      <dgm:t>
        <a:bodyPr/>
        <a:lstStyle/>
        <a:p>
          <a:endParaRPr lang="es-CR"/>
        </a:p>
      </dgm:t>
    </dgm:pt>
    <dgm:pt modelId="{D3BFE615-93ED-4111-8A27-3E4BDEC157F6}" type="pres">
      <dgm:prSet presAssocID="{02FCCE5D-A46E-4348-A7CC-25429F29000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R"/>
        </a:p>
      </dgm:t>
    </dgm:pt>
    <dgm:pt modelId="{4458D425-459C-4FDD-B01D-9133D8D1FDE4}" type="pres">
      <dgm:prSet presAssocID="{E88C0CD6-03CD-4ED5-B9C4-943EAE142D37}" presName="composite" presStyleCnt="0"/>
      <dgm:spPr/>
    </dgm:pt>
    <dgm:pt modelId="{F8C7CD2F-157D-4DEF-B01B-D3E23CF300E6}" type="pres">
      <dgm:prSet presAssocID="{E88C0CD6-03CD-4ED5-B9C4-943EAE142D37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F2D755F4-7475-41C9-9BEE-4169B96B620D}" type="pres">
      <dgm:prSet presAssocID="{E88C0CD6-03CD-4ED5-B9C4-943EAE142D37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BD396366-74C9-4E27-BB13-BB18871DCC33}" type="pres">
      <dgm:prSet presAssocID="{10AD82D8-8A95-4765-B58A-78A9C077332F}" presName="sp" presStyleCnt="0"/>
      <dgm:spPr/>
    </dgm:pt>
    <dgm:pt modelId="{E27D8F54-AF7E-4AA9-9CD6-FCE211475959}" type="pres">
      <dgm:prSet presAssocID="{28DC3B8B-7CBC-4BE4-AE06-DADF7D0B633F}" presName="composite" presStyleCnt="0"/>
      <dgm:spPr/>
    </dgm:pt>
    <dgm:pt modelId="{97D06841-6D30-45ED-8130-5E8B27E813A8}" type="pres">
      <dgm:prSet presAssocID="{28DC3B8B-7CBC-4BE4-AE06-DADF7D0B633F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00FF919C-85C9-4EBB-9D4D-68A4E87F260A}" type="pres">
      <dgm:prSet presAssocID="{28DC3B8B-7CBC-4BE4-AE06-DADF7D0B633F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4DE058A4-3D94-42BD-9244-87F792D19A80}" type="pres">
      <dgm:prSet presAssocID="{9EACDF9C-0999-498A-AF6A-B04DDC3952CD}" presName="sp" presStyleCnt="0"/>
      <dgm:spPr/>
    </dgm:pt>
    <dgm:pt modelId="{7817573C-26C1-4D7D-BCFE-7E708BE75F2E}" type="pres">
      <dgm:prSet presAssocID="{D3CFDDD7-E09F-4E76-AB6D-5148D278FC87}" presName="composite" presStyleCnt="0"/>
      <dgm:spPr/>
    </dgm:pt>
    <dgm:pt modelId="{819FF15D-4ED8-4105-8253-82CD5BB37602}" type="pres">
      <dgm:prSet presAssocID="{D3CFDDD7-E09F-4E76-AB6D-5148D278FC87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1E9F5324-CED0-46BA-B1B2-02283B5A28F3}" type="pres">
      <dgm:prSet presAssocID="{D3CFDDD7-E09F-4E76-AB6D-5148D278FC87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D0917187-0C16-4049-89C6-90476BA899CB}" type="pres">
      <dgm:prSet presAssocID="{80A9CABA-1884-4196-B6D9-87D7F92BE672}" presName="sp" presStyleCnt="0"/>
      <dgm:spPr/>
    </dgm:pt>
    <dgm:pt modelId="{2BFE1A7D-BE87-465F-A743-5E1EF0D1CBDF}" type="pres">
      <dgm:prSet presAssocID="{506C3934-4213-4736-904C-8CC96E5818FE}" presName="composite" presStyleCnt="0"/>
      <dgm:spPr/>
    </dgm:pt>
    <dgm:pt modelId="{F2255A0B-BA78-4C8D-B589-C3A1243BEE8E}" type="pres">
      <dgm:prSet presAssocID="{506C3934-4213-4736-904C-8CC96E5818FE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AA19D821-099D-40C2-BFBB-1B57C776E701}" type="pres">
      <dgm:prSet presAssocID="{506C3934-4213-4736-904C-8CC96E5818FE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</dgm:ptLst>
  <dgm:cxnLst>
    <dgm:cxn modelId="{1B1053D7-3B43-45E5-B13B-9BBEAAE799B6}" srcId="{28DC3B8B-7CBC-4BE4-AE06-DADF7D0B633F}" destId="{8C04BD1D-35D8-4A2F-8D21-E30C784E5064}" srcOrd="0" destOrd="0" parTransId="{169C5F85-DB04-460A-A7D7-F6EE4142933A}" sibTransId="{57E9EA62-292F-4F54-8E6D-8928539F70D0}"/>
    <dgm:cxn modelId="{957CCBB7-8EA2-40BD-BB5D-51DE2B965B48}" type="presOf" srcId="{506C3934-4213-4736-904C-8CC96E5818FE}" destId="{F2255A0B-BA78-4C8D-B589-C3A1243BEE8E}" srcOrd="0" destOrd="0" presId="urn:microsoft.com/office/officeart/2005/8/layout/chevron2"/>
    <dgm:cxn modelId="{6A6590DB-DEA4-496F-9FDB-A24D747B8AD9}" srcId="{02FCCE5D-A46E-4348-A7CC-25429F290009}" destId="{D3CFDDD7-E09F-4E76-AB6D-5148D278FC87}" srcOrd="2" destOrd="0" parTransId="{6956DA0A-192C-4A2F-A150-E51D721A296E}" sibTransId="{80A9CABA-1884-4196-B6D9-87D7F92BE672}"/>
    <dgm:cxn modelId="{6E9341B6-F939-48E1-8DB8-B3A824503760}" type="presOf" srcId="{D3CFDDD7-E09F-4E76-AB6D-5148D278FC87}" destId="{819FF15D-4ED8-4105-8253-82CD5BB37602}" srcOrd="0" destOrd="0" presId="urn:microsoft.com/office/officeart/2005/8/layout/chevron2"/>
    <dgm:cxn modelId="{CD957B34-ED2D-4213-B1AA-797CF6CE8E7E}" type="presOf" srcId="{C2312522-EC93-4313-A15E-AF371B89ED4B}" destId="{F2D755F4-7475-41C9-9BEE-4169B96B620D}" srcOrd="0" destOrd="0" presId="urn:microsoft.com/office/officeart/2005/8/layout/chevron2"/>
    <dgm:cxn modelId="{B3662F12-71DD-4A9C-96E2-5AAE1FDAC30C}" type="presOf" srcId="{28DC3B8B-7CBC-4BE4-AE06-DADF7D0B633F}" destId="{97D06841-6D30-45ED-8130-5E8B27E813A8}" srcOrd="0" destOrd="0" presId="urn:microsoft.com/office/officeart/2005/8/layout/chevron2"/>
    <dgm:cxn modelId="{8CBF3FC0-3316-4558-AC10-3EEA5306A8F0}" srcId="{506C3934-4213-4736-904C-8CC96E5818FE}" destId="{8EF61686-771D-4467-89BD-3D4D9621A1AA}" srcOrd="0" destOrd="0" parTransId="{944B3953-C87B-4CC2-9501-035AFB38C777}" sibTransId="{71E0E326-CA26-4701-8BEC-8841CD6C7C2F}"/>
    <dgm:cxn modelId="{D284A110-5A36-4267-BA93-580A3CD01DEC}" type="presOf" srcId="{8EF61686-771D-4467-89BD-3D4D9621A1AA}" destId="{AA19D821-099D-40C2-BFBB-1B57C776E701}" srcOrd="0" destOrd="0" presId="urn:microsoft.com/office/officeart/2005/8/layout/chevron2"/>
    <dgm:cxn modelId="{0D54970F-F3A5-4BCE-B447-32290FE276D6}" srcId="{02FCCE5D-A46E-4348-A7CC-25429F290009}" destId="{28DC3B8B-7CBC-4BE4-AE06-DADF7D0B633F}" srcOrd="1" destOrd="0" parTransId="{DF4E5608-1B42-4227-A112-D0A53C88C0F7}" sibTransId="{9EACDF9C-0999-498A-AF6A-B04DDC3952CD}"/>
    <dgm:cxn modelId="{9BDF44D4-A3B9-402A-B2C5-BF25171D0B2D}" type="presOf" srcId="{02FCCE5D-A46E-4348-A7CC-25429F290009}" destId="{D3BFE615-93ED-4111-8A27-3E4BDEC157F6}" srcOrd="0" destOrd="0" presId="urn:microsoft.com/office/officeart/2005/8/layout/chevron2"/>
    <dgm:cxn modelId="{C9704F0D-EDA3-453F-B49C-E00DE24B2726}" srcId="{E88C0CD6-03CD-4ED5-B9C4-943EAE142D37}" destId="{C2312522-EC93-4313-A15E-AF371B89ED4B}" srcOrd="0" destOrd="0" parTransId="{742ECAAF-B662-494E-B4D9-29CBCA0248C0}" sibTransId="{4747B4C1-3704-4368-9D1D-0475CB1ABD40}"/>
    <dgm:cxn modelId="{6F85EA88-3474-4E19-A49A-DEB7081F06CD}" type="presOf" srcId="{E88C0CD6-03CD-4ED5-B9C4-943EAE142D37}" destId="{F8C7CD2F-157D-4DEF-B01B-D3E23CF300E6}" srcOrd="0" destOrd="0" presId="urn:microsoft.com/office/officeart/2005/8/layout/chevron2"/>
    <dgm:cxn modelId="{0078B9EB-846D-4670-B360-F9FAC82892EC}" type="presOf" srcId="{70504CB4-0383-4A42-A35E-AA5A69CFE053}" destId="{1E9F5324-CED0-46BA-B1B2-02283B5A28F3}" srcOrd="0" destOrd="0" presId="urn:microsoft.com/office/officeart/2005/8/layout/chevron2"/>
    <dgm:cxn modelId="{BD871F10-F238-4AC5-A58D-51925631518F}" srcId="{D3CFDDD7-E09F-4E76-AB6D-5148D278FC87}" destId="{70504CB4-0383-4A42-A35E-AA5A69CFE053}" srcOrd="0" destOrd="0" parTransId="{81F1EDE6-05C6-4EB0-B1A7-0E900A1A34FD}" sibTransId="{C45215DB-26F0-4AB5-A286-A68D31A56744}"/>
    <dgm:cxn modelId="{7E2D71E1-9FCE-4893-832C-567CFC6D83D8}" type="presOf" srcId="{8C04BD1D-35D8-4A2F-8D21-E30C784E5064}" destId="{00FF919C-85C9-4EBB-9D4D-68A4E87F260A}" srcOrd="0" destOrd="0" presId="urn:microsoft.com/office/officeart/2005/8/layout/chevron2"/>
    <dgm:cxn modelId="{5B6A5175-087C-470E-85E6-CAB2516B8A89}" srcId="{02FCCE5D-A46E-4348-A7CC-25429F290009}" destId="{E88C0CD6-03CD-4ED5-B9C4-943EAE142D37}" srcOrd="0" destOrd="0" parTransId="{88848634-FA19-4249-A826-298318DD9A26}" sibTransId="{10AD82D8-8A95-4765-B58A-78A9C077332F}"/>
    <dgm:cxn modelId="{CC9F1ADE-BD6E-401D-B90A-A9279A13EC63}" srcId="{02FCCE5D-A46E-4348-A7CC-25429F290009}" destId="{506C3934-4213-4736-904C-8CC96E5818FE}" srcOrd="3" destOrd="0" parTransId="{831B2456-DE3C-466E-97DF-70D9F5195B43}" sibTransId="{17C053DF-184C-4815-97F4-73387AFD1B11}"/>
    <dgm:cxn modelId="{F8BEE94D-CC50-4E69-B0AE-F1A8818F31B1}" type="presParOf" srcId="{D3BFE615-93ED-4111-8A27-3E4BDEC157F6}" destId="{4458D425-459C-4FDD-B01D-9133D8D1FDE4}" srcOrd="0" destOrd="0" presId="urn:microsoft.com/office/officeart/2005/8/layout/chevron2"/>
    <dgm:cxn modelId="{22B6073A-912D-4805-A87A-1A97FD06E25D}" type="presParOf" srcId="{4458D425-459C-4FDD-B01D-9133D8D1FDE4}" destId="{F8C7CD2F-157D-4DEF-B01B-D3E23CF300E6}" srcOrd="0" destOrd="0" presId="urn:microsoft.com/office/officeart/2005/8/layout/chevron2"/>
    <dgm:cxn modelId="{12DF8064-814A-4A6A-A6F0-C24392443E6E}" type="presParOf" srcId="{4458D425-459C-4FDD-B01D-9133D8D1FDE4}" destId="{F2D755F4-7475-41C9-9BEE-4169B96B620D}" srcOrd="1" destOrd="0" presId="urn:microsoft.com/office/officeart/2005/8/layout/chevron2"/>
    <dgm:cxn modelId="{DBDBA7F7-F7AD-473F-89A6-8401EC4290FD}" type="presParOf" srcId="{D3BFE615-93ED-4111-8A27-3E4BDEC157F6}" destId="{BD396366-74C9-4E27-BB13-BB18871DCC33}" srcOrd="1" destOrd="0" presId="urn:microsoft.com/office/officeart/2005/8/layout/chevron2"/>
    <dgm:cxn modelId="{7B65E0AD-BB2E-4084-AD61-F6C488474355}" type="presParOf" srcId="{D3BFE615-93ED-4111-8A27-3E4BDEC157F6}" destId="{E27D8F54-AF7E-4AA9-9CD6-FCE211475959}" srcOrd="2" destOrd="0" presId="urn:microsoft.com/office/officeart/2005/8/layout/chevron2"/>
    <dgm:cxn modelId="{1DCA3C3E-8F19-48C0-BA85-BC256CC4E560}" type="presParOf" srcId="{E27D8F54-AF7E-4AA9-9CD6-FCE211475959}" destId="{97D06841-6D30-45ED-8130-5E8B27E813A8}" srcOrd="0" destOrd="0" presId="urn:microsoft.com/office/officeart/2005/8/layout/chevron2"/>
    <dgm:cxn modelId="{B0A89D1D-8AD1-43F7-9814-7A51F12F9A1B}" type="presParOf" srcId="{E27D8F54-AF7E-4AA9-9CD6-FCE211475959}" destId="{00FF919C-85C9-4EBB-9D4D-68A4E87F260A}" srcOrd="1" destOrd="0" presId="urn:microsoft.com/office/officeart/2005/8/layout/chevron2"/>
    <dgm:cxn modelId="{0F170FE3-856A-4B41-91AB-23B72F283FAD}" type="presParOf" srcId="{D3BFE615-93ED-4111-8A27-3E4BDEC157F6}" destId="{4DE058A4-3D94-42BD-9244-87F792D19A80}" srcOrd="3" destOrd="0" presId="urn:microsoft.com/office/officeart/2005/8/layout/chevron2"/>
    <dgm:cxn modelId="{07A55B52-3BF4-4647-A9A5-D3414E5FDFFC}" type="presParOf" srcId="{D3BFE615-93ED-4111-8A27-3E4BDEC157F6}" destId="{7817573C-26C1-4D7D-BCFE-7E708BE75F2E}" srcOrd="4" destOrd="0" presId="urn:microsoft.com/office/officeart/2005/8/layout/chevron2"/>
    <dgm:cxn modelId="{07D2C8B8-39FC-4BE4-B3A6-DF7D38BE31B5}" type="presParOf" srcId="{7817573C-26C1-4D7D-BCFE-7E708BE75F2E}" destId="{819FF15D-4ED8-4105-8253-82CD5BB37602}" srcOrd="0" destOrd="0" presId="urn:microsoft.com/office/officeart/2005/8/layout/chevron2"/>
    <dgm:cxn modelId="{70E97B40-0294-49C7-88C3-4A352B22CD57}" type="presParOf" srcId="{7817573C-26C1-4D7D-BCFE-7E708BE75F2E}" destId="{1E9F5324-CED0-46BA-B1B2-02283B5A28F3}" srcOrd="1" destOrd="0" presId="urn:microsoft.com/office/officeart/2005/8/layout/chevron2"/>
    <dgm:cxn modelId="{AA134867-23D0-4AFC-A364-B53380700C80}" type="presParOf" srcId="{D3BFE615-93ED-4111-8A27-3E4BDEC157F6}" destId="{D0917187-0C16-4049-89C6-90476BA899CB}" srcOrd="5" destOrd="0" presId="urn:microsoft.com/office/officeart/2005/8/layout/chevron2"/>
    <dgm:cxn modelId="{8A8D4635-986C-4562-8161-5E3BCFF7C878}" type="presParOf" srcId="{D3BFE615-93ED-4111-8A27-3E4BDEC157F6}" destId="{2BFE1A7D-BE87-465F-A743-5E1EF0D1CBDF}" srcOrd="6" destOrd="0" presId="urn:microsoft.com/office/officeart/2005/8/layout/chevron2"/>
    <dgm:cxn modelId="{3D2B75F8-9ABC-4864-BC06-CF4E08722197}" type="presParOf" srcId="{2BFE1A7D-BE87-465F-A743-5E1EF0D1CBDF}" destId="{F2255A0B-BA78-4C8D-B589-C3A1243BEE8E}" srcOrd="0" destOrd="0" presId="urn:microsoft.com/office/officeart/2005/8/layout/chevron2"/>
    <dgm:cxn modelId="{1F083C06-05A6-4325-8AF4-B6990CED0242}" type="presParOf" srcId="{2BFE1A7D-BE87-465F-A743-5E1EF0D1CBDF}" destId="{AA19D821-099D-40C2-BFBB-1B57C776E70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DA6BFD4-6A12-4BED-BB54-19D2A0A54376}" type="doc">
      <dgm:prSet loTypeId="urn:microsoft.com/office/officeart/2005/8/layout/hProcess9" loCatId="process" qsTypeId="urn:microsoft.com/office/officeart/2005/8/quickstyle/simple1" qsCatId="simple" csTypeId="urn:microsoft.com/office/officeart/2005/8/colors/accent1_3" csCatId="accent1" phldr="1"/>
      <dgm:spPr/>
    </dgm:pt>
    <dgm:pt modelId="{38383873-83EC-472D-8853-865B753263DB}">
      <dgm:prSet phldrT="[Texto]"/>
      <dgm:spPr/>
      <dgm:t>
        <a:bodyPr/>
        <a:lstStyle/>
        <a:p>
          <a:r>
            <a:rPr lang="en-US" noProof="0" dirty="0" smtClean="0"/>
            <a:t>Insurance Supervision System</a:t>
          </a:r>
          <a:endParaRPr lang="en-US" noProof="0" dirty="0"/>
        </a:p>
      </dgm:t>
    </dgm:pt>
    <dgm:pt modelId="{08B3AC82-5E05-4D2D-BA8A-D659DD0F27FC}" type="parTrans" cxnId="{C7183C40-0ECF-4F49-A79D-2C17612CA8D2}">
      <dgm:prSet/>
      <dgm:spPr/>
      <dgm:t>
        <a:bodyPr/>
        <a:lstStyle/>
        <a:p>
          <a:endParaRPr lang="es-CR"/>
        </a:p>
      </dgm:t>
    </dgm:pt>
    <dgm:pt modelId="{132924F9-1E46-4B83-BAE5-11979D725343}" type="sibTrans" cxnId="{C7183C40-0ECF-4F49-A79D-2C17612CA8D2}">
      <dgm:prSet/>
      <dgm:spPr/>
      <dgm:t>
        <a:bodyPr/>
        <a:lstStyle/>
        <a:p>
          <a:endParaRPr lang="es-CR"/>
        </a:p>
      </dgm:t>
    </dgm:pt>
    <dgm:pt modelId="{9D9E62FF-4EB8-474D-A987-5445E7151CD2}">
      <dgm:prSet phldrT="[Texto]"/>
      <dgm:spPr/>
      <dgm:t>
        <a:bodyPr/>
        <a:lstStyle/>
        <a:p>
          <a:r>
            <a:rPr lang="en-US" noProof="0" dirty="0" smtClean="0"/>
            <a:t>Early Warning Indicator System</a:t>
          </a:r>
          <a:endParaRPr lang="en-US" noProof="0" dirty="0"/>
        </a:p>
      </dgm:t>
    </dgm:pt>
    <dgm:pt modelId="{8BE5D5BE-BB11-484D-9737-7E02E9A09DEC}" type="parTrans" cxnId="{DCF01CE4-C014-43FB-BAE6-86AC38B690DE}">
      <dgm:prSet/>
      <dgm:spPr/>
      <dgm:t>
        <a:bodyPr/>
        <a:lstStyle/>
        <a:p>
          <a:endParaRPr lang="es-CR"/>
        </a:p>
      </dgm:t>
    </dgm:pt>
    <dgm:pt modelId="{77DE8311-1473-4BFD-9BFA-BDDD708E6126}" type="sibTrans" cxnId="{DCF01CE4-C014-43FB-BAE6-86AC38B690DE}">
      <dgm:prSet/>
      <dgm:spPr/>
      <dgm:t>
        <a:bodyPr/>
        <a:lstStyle/>
        <a:p>
          <a:endParaRPr lang="es-CR"/>
        </a:p>
      </dgm:t>
    </dgm:pt>
    <dgm:pt modelId="{0B4B8BDB-33DF-443C-B65B-8FCD4F2644FB}">
      <dgm:prSet phldrT="[Texto]"/>
      <dgm:spPr/>
      <dgm:t>
        <a:bodyPr/>
        <a:lstStyle/>
        <a:p>
          <a:r>
            <a:rPr lang="en-US" b="1" noProof="0" dirty="0" smtClean="0">
              <a:solidFill>
                <a:schemeClr val="accent1">
                  <a:lumMod val="75000"/>
                </a:schemeClr>
              </a:solidFill>
            </a:rPr>
            <a:t>Improve information revelation for the </a:t>
          </a:r>
          <a:r>
            <a:rPr lang="en-US" b="1" noProof="0" dirty="0" smtClean="0">
              <a:solidFill>
                <a:schemeClr val="accent1">
                  <a:lumMod val="75000"/>
                </a:schemeClr>
              </a:solidFill>
            </a:rPr>
            <a:t>public </a:t>
          </a:r>
          <a:endParaRPr lang="en-US" b="1" noProof="0" dirty="0" smtClean="0">
            <a:solidFill>
              <a:schemeClr val="accent1">
                <a:lumMod val="75000"/>
              </a:schemeClr>
            </a:solidFill>
          </a:endParaRPr>
        </a:p>
      </dgm:t>
    </dgm:pt>
    <dgm:pt modelId="{2B6FD15E-07C7-47DD-8D1F-772CFA6A70AF}" type="parTrans" cxnId="{78138905-8ED7-475C-BF19-FBC72A1DD835}">
      <dgm:prSet/>
      <dgm:spPr/>
      <dgm:t>
        <a:bodyPr/>
        <a:lstStyle/>
        <a:p>
          <a:endParaRPr lang="es-CR"/>
        </a:p>
      </dgm:t>
    </dgm:pt>
    <dgm:pt modelId="{22743023-13D9-4C2B-8F17-7346273BF568}" type="sibTrans" cxnId="{78138905-8ED7-475C-BF19-FBC72A1DD835}">
      <dgm:prSet/>
      <dgm:spPr/>
      <dgm:t>
        <a:bodyPr/>
        <a:lstStyle/>
        <a:p>
          <a:endParaRPr lang="es-CR"/>
        </a:p>
      </dgm:t>
    </dgm:pt>
    <dgm:pt modelId="{2C6DD1CC-5C84-4D41-9B56-AAB4F5D27C3F}" type="pres">
      <dgm:prSet presAssocID="{2DA6BFD4-6A12-4BED-BB54-19D2A0A54376}" presName="CompostProcess" presStyleCnt="0">
        <dgm:presLayoutVars>
          <dgm:dir/>
          <dgm:resizeHandles val="exact"/>
        </dgm:presLayoutVars>
      </dgm:prSet>
      <dgm:spPr/>
    </dgm:pt>
    <dgm:pt modelId="{4C381DF9-12D5-401D-9920-BC34F37362B8}" type="pres">
      <dgm:prSet presAssocID="{2DA6BFD4-6A12-4BED-BB54-19D2A0A54376}" presName="arrow" presStyleLbl="bgShp" presStyleIdx="0" presStyleCnt="1"/>
      <dgm:spPr/>
    </dgm:pt>
    <dgm:pt modelId="{47BF9A2A-4D74-4E42-9EDA-504D1712CF39}" type="pres">
      <dgm:prSet presAssocID="{2DA6BFD4-6A12-4BED-BB54-19D2A0A54376}" presName="linearProcess" presStyleCnt="0"/>
      <dgm:spPr/>
    </dgm:pt>
    <dgm:pt modelId="{994067EC-68F4-4D22-B83D-399D65570BDF}" type="pres">
      <dgm:prSet presAssocID="{38383873-83EC-472D-8853-865B753263DB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1D2D9249-1673-4211-94BA-26645F29EFA0}" type="pres">
      <dgm:prSet presAssocID="{132924F9-1E46-4B83-BAE5-11979D725343}" presName="sibTrans" presStyleCnt="0"/>
      <dgm:spPr/>
    </dgm:pt>
    <dgm:pt modelId="{BD0A1D59-A69B-4621-8381-7CB44EE91B53}" type="pres">
      <dgm:prSet presAssocID="{9D9E62FF-4EB8-474D-A987-5445E7151CD2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2E108AB2-0D2B-4377-AFCF-C0D1E83D19B9}" type="pres">
      <dgm:prSet presAssocID="{77DE8311-1473-4BFD-9BFA-BDDD708E6126}" presName="sibTrans" presStyleCnt="0"/>
      <dgm:spPr/>
    </dgm:pt>
    <dgm:pt modelId="{96388154-C41B-4F40-99A7-CC4B26B9B355}" type="pres">
      <dgm:prSet presAssocID="{0B4B8BDB-33DF-443C-B65B-8FCD4F2644FB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</dgm:ptLst>
  <dgm:cxnLst>
    <dgm:cxn modelId="{912FA141-6762-4620-8CB7-1940B57B5A19}" type="presOf" srcId="{38383873-83EC-472D-8853-865B753263DB}" destId="{994067EC-68F4-4D22-B83D-399D65570BDF}" srcOrd="0" destOrd="0" presId="urn:microsoft.com/office/officeart/2005/8/layout/hProcess9"/>
    <dgm:cxn modelId="{4F78A6FC-6DEA-4073-861C-297B01259289}" type="presOf" srcId="{9D9E62FF-4EB8-474D-A987-5445E7151CD2}" destId="{BD0A1D59-A69B-4621-8381-7CB44EE91B53}" srcOrd="0" destOrd="0" presId="urn:microsoft.com/office/officeart/2005/8/layout/hProcess9"/>
    <dgm:cxn modelId="{73DEE67E-BD95-47AD-968C-6CD7A6386851}" type="presOf" srcId="{2DA6BFD4-6A12-4BED-BB54-19D2A0A54376}" destId="{2C6DD1CC-5C84-4D41-9B56-AAB4F5D27C3F}" srcOrd="0" destOrd="0" presId="urn:microsoft.com/office/officeart/2005/8/layout/hProcess9"/>
    <dgm:cxn modelId="{DCF01CE4-C014-43FB-BAE6-86AC38B690DE}" srcId="{2DA6BFD4-6A12-4BED-BB54-19D2A0A54376}" destId="{9D9E62FF-4EB8-474D-A987-5445E7151CD2}" srcOrd="1" destOrd="0" parTransId="{8BE5D5BE-BB11-484D-9737-7E02E9A09DEC}" sibTransId="{77DE8311-1473-4BFD-9BFA-BDDD708E6126}"/>
    <dgm:cxn modelId="{78138905-8ED7-475C-BF19-FBC72A1DD835}" srcId="{2DA6BFD4-6A12-4BED-BB54-19D2A0A54376}" destId="{0B4B8BDB-33DF-443C-B65B-8FCD4F2644FB}" srcOrd="2" destOrd="0" parTransId="{2B6FD15E-07C7-47DD-8D1F-772CFA6A70AF}" sibTransId="{22743023-13D9-4C2B-8F17-7346273BF568}"/>
    <dgm:cxn modelId="{5CAA301F-A2CC-4F50-985C-188484F6D8FD}" type="presOf" srcId="{0B4B8BDB-33DF-443C-B65B-8FCD4F2644FB}" destId="{96388154-C41B-4F40-99A7-CC4B26B9B355}" srcOrd="0" destOrd="0" presId="urn:microsoft.com/office/officeart/2005/8/layout/hProcess9"/>
    <dgm:cxn modelId="{C7183C40-0ECF-4F49-A79D-2C17612CA8D2}" srcId="{2DA6BFD4-6A12-4BED-BB54-19D2A0A54376}" destId="{38383873-83EC-472D-8853-865B753263DB}" srcOrd="0" destOrd="0" parTransId="{08B3AC82-5E05-4D2D-BA8A-D659DD0F27FC}" sibTransId="{132924F9-1E46-4B83-BAE5-11979D725343}"/>
    <dgm:cxn modelId="{303F7990-03CC-415A-99FC-5AE9DA5494FA}" type="presParOf" srcId="{2C6DD1CC-5C84-4D41-9B56-AAB4F5D27C3F}" destId="{4C381DF9-12D5-401D-9920-BC34F37362B8}" srcOrd="0" destOrd="0" presId="urn:microsoft.com/office/officeart/2005/8/layout/hProcess9"/>
    <dgm:cxn modelId="{6FCD7D54-0928-4F0B-B93B-7547CB945EEB}" type="presParOf" srcId="{2C6DD1CC-5C84-4D41-9B56-AAB4F5D27C3F}" destId="{47BF9A2A-4D74-4E42-9EDA-504D1712CF39}" srcOrd="1" destOrd="0" presId="urn:microsoft.com/office/officeart/2005/8/layout/hProcess9"/>
    <dgm:cxn modelId="{B2ACE387-B41F-49C0-871D-BE87387CD3E7}" type="presParOf" srcId="{47BF9A2A-4D74-4E42-9EDA-504D1712CF39}" destId="{994067EC-68F4-4D22-B83D-399D65570BDF}" srcOrd="0" destOrd="0" presId="urn:microsoft.com/office/officeart/2005/8/layout/hProcess9"/>
    <dgm:cxn modelId="{48E2C1F0-F623-4E32-AAEC-3E726F2385A1}" type="presParOf" srcId="{47BF9A2A-4D74-4E42-9EDA-504D1712CF39}" destId="{1D2D9249-1673-4211-94BA-26645F29EFA0}" srcOrd="1" destOrd="0" presId="urn:microsoft.com/office/officeart/2005/8/layout/hProcess9"/>
    <dgm:cxn modelId="{2B7B5D1B-12AA-40CE-A53F-05D5AF60EDC4}" type="presParOf" srcId="{47BF9A2A-4D74-4E42-9EDA-504D1712CF39}" destId="{BD0A1D59-A69B-4621-8381-7CB44EE91B53}" srcOrd="2" destOrd="0" presId="urn:microsoft.com/office/officeart/2005/8/layout/hProcess9"/>
    <dgm:cxn modelId="{BFD8CFFF-51D0-4549-906F-68268BDBC700}" type="presParOf" srcId="{47BF9A2A-4D74-4E42-9EDA-504D1712CF39}" destId="{2E108AB2-0D2B-4377-AFCF-C0D1E83D19B9}" srcOrd="3" destOrd="0" presId="urn:microsoft.com/office/officeart/2005/8/layout/hProcess9"/>
    <dgm:cxn modelId="{F2EC30C2-A9A5-48E3-A05E-88080ED0A21F}" type="presParOf" srcId="{47BF9A2A-4D74-4E42-9EDA-504D1712CF39}" destId="{96388154-C41B-4F40-99A7-CC4B26B9B355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9E98225-A5B1-4124-AEE6-23BFAFBFFB92}" type="doc">
      <dgm:prSet loTypeId="urn:microsoft.com/office/officeart/2005/8/layout/chevron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s-CR"/>
        </a:p>
      </dgm:t>
    </dgm:pt>
    <dgm:pt modelId="{809C508E-A2CC-4914-9C3A-05B9E1DF706F}">
      <dgm:prSet phldrT="[Texto]" custT="1"/>
      <dgm:spPr/>
      <dgm:t>
        <a:bodyPr/>
        <a:lstStyle/>
        <a:p>
          <a:r>
            <a:rPr lang="es-CR" sz="1400" b="1" dirty="0" smtClean="0"/>
            <a:t>1</a:t>
          </a:r>
        </a:p>
        <a:p>
          <a:r>
            <a:rPr lang="es-CR" sz="1400" b="1" dirty="0" smtClean="0"/>
            <a:t>IV T 2013</a:t>
          </a:r>
          <a:endParaRPr lang="es-CR" sz="1400" b="1" dirty="0"/>
        </a:p>
      </dgm:t>
    </dgm:pt>
    <dgm:pt modelId="{BC7AD9B7-7A7D-437B-BB94-90E37FBEB7B5}" type="parTrans" cxnId="{B4C55E96-2E2B-4919-93EF-152664E5295F}">
      <dgm:prSet/>
      <dgm:spPr/>
      <dgm:t>
        <a:bodyPr/>
        <a:lstStyle/>
        <a:p>
          <a:endParaRPr lang="es-CR"/>
        </a:p>
      </dgm:t>
    </dgm:pt>
    <dgm:pt modelId="{CA40089F-159C-43F2-8F51-3D25F4128AD5}" type="sibTrans" cxnId="{B4C55E96-2E2B-4919-93EF-152664E5295F}">
      <dgm:prSet/>
      <dgm:spPr/>
      <dgm:t>
        <a:bodyPr/>
        <a:lstStyle/>
        <a:p>
          <a:endParaRPr lang="es-CR"/>
        </a:p>
      </dgm:t>
    </dgm:pt>
    <dgm:pt modelId="{9B783E13-41DD-4CF7-BC0E-B819313DB792}">
      <dgm:prSet phldrT="[Texto]" custT="1"/>
      <dgm:spPr/>
      <dgm:t>
        <a:bodyPr/>
        <a:lstStyle/>
        <a:p>
          <a:r>
            <a:rPr lang="en-US" sz="1600" noProof="0" smtClean="0"/>
            <a:t>Marketing Channels information (T)</a:t>
          </a:r>
          <a:endParaRPr lang="en-US" sz="1600" noProof="0"/>
        </a:p>
      </dgm:t>
    </dgm:pt>
    <dgm:pt modelId="{0B321675-5B7E-4271-AC53-DC761D4816CF}" type="parTrans" cxnId="{66E60663-A25A-4215-9623-5CA14916D00B}">
      <dgm:prSet/>
      <dgm:spPr/>
      <dgm:t>
        <a:bodyPr/>
        <a:lstStyle/>
        <a:p>
          <a:endParaRPr lang="es-CR"/>
        </a:p>
      </dgm:t>
    </dgm:pt>
    <dgm:pt modelId="{7D838C57-44F8-47D3-9F22-5DB9644C4510}" type="sibTrans" cxnId="{66E60663-A25A-4215-9623-5CA14916D00B}">
      <dgm:prSet/>
      <dgm:spPr/>
      <dgm:t>
        <a:bodyPr/>
        <a:lstStyle/>
        <a:p>
          <a:endParaRPr lang="es-CR"/>
        </a:p>
      </dgm:t>
    </dgm:pt>
    <dgm:pt modelId="{B64385C9-55EF-4B42-9497-0424141EFE85}">
      <dgm:prSet phldrT="[Texto]" custT="1"/>
      <dgm:spPr/>
      <dgm:t>
        <a:bodyPr/>
        <a:lstStyle/>
        <a:p>
          <a:r>
            <a:rPr lang="es-CR" sz="1400" b="1" dirty="0" smtClean="0"/>
            <a:t>2</a:t>
          </a:r>
        </a:p>
        <a:p>
          <a:r>
            <a:rPr lang="es-CR" sz="1400" b="1" dirty="0" smtClean="0"/>
            <a:t>I T 2014</a:t>
          </a:r>
          <a:endParaRPr lang="es-CR" sz="1400" b="1" dirty="0"/>
        </a:p>
      </dgm:t>
    </dgm:pt>
    <dgm:pt modelId="{CFF5A697-BD84-4DA9-B2E2-7E35E199F3F7}" type="parTrans" cxnId="{0057485B-5C62-4017-A615-35A331A7A460}">
      <dgm:prSet/>
      <dgm:spPr/>
      <dgm:t>
        <a:bodyPr/>
        <a:lstStyle/>
        <a:p>
          <a:endParaRPr lang="es-CR"/>
        </a:p>
      </dgm:t>
    </dgm:pt>
    <dgm:pt modelId="{FE8FA9B2-7630-402A-8335-C9D16254B8F4}" type="sibTrans" cxnId="{0057485B-5C62-4017-A615-35A331A7A460}">
      <dgm:prSet/>
      <dgm:spPr/>
      <dgm:t>
        <a:bodyPr/>
        <a:lstStyle/>
        <a:p>
          <a:endParaRPr lang="es-CR"/>
        </a:p>
      </dgm:t>
    </dgm:pt>
    <dgm:pt modelId="{DBC38015-2BAC-4848-9DF0-34ED321250C4}">
      <dgm:prSet phldrT="[Texto]" custT="1"/>
      <dgm:spPr/>
      <dgm:t>
        <a:bodyPr/>
        <a:lstStyle/>
        <a:p>
          <a:r>
            <a:rPr lang="en-US" sz="1600" noProof="0" smtClean="0"/>
            <a:t>Accounting Balances (trial balance) (M)</a:t>
          </a:r>
          <a:endParaRPr lang="en-US" sz="1600" noProof="0"/>
        </a:p>
      </dgm:t>
    </dgm:pt>
    <dgm:pt modelId="{4A752408-C7E8-4785-8D67-4A64B691BD78}" type="parTrans" cxnId="{AE24311F-6D77-4681-8F5C-180F93E0EBF4}">
      <dgm:prSet/>
      <dgm:spPr/>
      <dgm:t>
        <a:bodyPr/>
        <a:lstStyle/>
        <a:p>
          <a:endParaRPr lang="es-CR"/>
        </a:p>
      </dgm:t>
    </dgm:pt>
    <dgm:pt modelId="{836C4B1D-D178-46B3-9755-99C6647E3ADA}" type="sibTrans" cxnId="{AE24311F-6D77-4681-8F5C-180F93E0EBF4}">
      <dgm:prSet/>
      <dgm:spPr/>
      <dgm:t>
        <a:bodyPr/>
        <a:lstStyle/>
        <a:p>
          <a:endParaRPr lang="es-CR"/>
        </a:p>
      </dgm:t>
    </dgm:pt>
    <dgm:pt modelId="{11F18DE7-106F-4A3B-9A42-C7C492A886C7}">
      <dgm:prSet phldrT="[Texto]" custT="1"/>
      <dgm:spPr/>
      <dgm:t>
        <a:bodyPr/>
        <a:lstStyle/>
        <a:p>
          <a:r>
            <a:rPr lang="es-CR" sz="1400" b="1" dirty="0" smtClean="0"/>
            <a:t>3</a:t>
          </a:r>
        </a:p>
        <a:p>
          <a:r>
            <a:rPr lang="es-CR" sz="1400" b="1" dirty="0" smtClean="0"/>
            <a:t>2014</a:t>
          </a:r>
        </a:p>
      </dgm:t>
    </dgm:pt>
    <dgm:pt modelId="{CBBA2E15-ECE2-495B-A7F2-23DA97A94819}" type="parTrans" cxnId="{0253BFF3-4B3F-4584-96B4-85CA8F4BEB6E}">
      <dgm:prSet/>
      <dgm:spPr/>
      <dgm:t>
        <a:bodyPr/>
        <a:lstStyle/>
        <a:p>
          <a:endParaRPr lang="es-CR"/>
        </a:p>
      </dgm:t>
    </dgm:pt>
    <dgm:pt modelId="{5FE94A2E-7B19-4870-B7C4-0019F1D630D2}" type="sibTrans" cxnId="{0253BFF3-4B3F-4584-96B4-85CA8F4BEB6E}">
      <dgm:prSet/>
      <dgm:spPr/>
      <dgm:t>
        <a:bodyPr/>
        <a:lstStyle/>
        <a:p>
          <a:endParaRPr lang="es-CR"/>
        </a:p>
      </dgm:t>
    </dgm:pt>
    <dgm:pt modelId="{56A1226F-05A8-4F64-B019-B0C2D587BA02}">
      <dgm:prSet phldrT="[Texto]" custT="1"/>
      <dgm:spPr/>
      <dgm:t>
        <a:bodyPr/>
        <a:lstStyle/>
        <a:p>
          <a:r>
            <a:rPr lang="en-US" sz="1600" noProof="0" dirty="0" smtClean="0"/>
            <a:t>Run off (T)</a:t>
          </a:r>
          <a:endParaRPr lang="en-US" sz="1600" noProof="0" dirty="0"/>
        </a:p>
      </dgm:t>
    </dgm:pt>
    <dgm:pt modelId="{F6A43608-8BD5-4EBD-9C59-34B7532D169A}" type="parTrans" cxnId="{AE7147A0-5E8B-415D-A027-D32354988DBF}">
      <dgm:prSet/>
      <dgm:spPr/>
      <dgm:t>
        <a:bodyPr/>
        <a:lstStyle/>
        <a:p>
          <a:endParaRPr lang="es-CR"/>
        </a:p>
      </dgm:t>
    </dgm:pt>
    <dgm:pt modelId="{7373E77F-FC23-4087-8718-E98455E4E0EE}" type="sibTrans" cxnId="{AE7147A0-5E8B-415D-A027-D32354988DBF}">
      <dgm:prSet/>
      <dgm:spPr/>
      <dgm:t>
        <a:bodyPr/>
        <a:lstStyle/>
        <a:p>
          <a:endParaRPr lang="es-CR"/>
        </a:p>
      </dgm:t>
    </dgm:pt>
    <dgm:pt modelId="{152A2907-6CE1-4BCD-8BAC-E4B6DE6998D0}">
      <dgm:prSet phldrT="[Texto]" custT="1"/>
      <dgm:spPr/>
      <dgm:t>
        <a:bodyPr/>
        <a:lstStyle/>
        <a:p>
          <a:r>
            <a:rPr lang="en-US" sz="1600" noProof="0" dirty="0" smtClean="0"/>
            <a:t>Production Information:  contracts, insured and premiums (T)</a:t>
          </a:r>
          <a:endParaRPr lang="en-US" sz="1600" noProof="0" dirty="0"/>
        </a:p>
      </dgm:t>
    </dgm:pt>
    <dgm:pt modelId="{BB39DF56-6D37-43D4-839F-B5519DE7CAD7}" type="parTrans" cxnId="{612F0069-6639-4837-A8EC-FA303FD3B158}">
      <dgm:prSet/>
      <dgm:spPr/>
      <dgm:t>
        <a:bodyPr/>
        <a:lstStyle/>
        <a:p>
          <a:endParaRPr lang="es-CR"/>
        </a:p>
      </dgm:t>
    </dgm:pt>
    <dgm:pt modelId="{2672DD83-30D1-49B4-A308-23B6114D2CD2}" type="sibTrans" cxnId="{612F0069-6639-4837-A8EC-FA303FD3B158}">
      <dgm:prSet/>
      <dgm:spPr/>
      <dgm:t>
        <a:bodyPr/>
        <a:lstStyle/>
        <a:p>
          <a:endParaRPr lang="es-CR"/>
        </a:p>
      </dgm:t>
    </dgm:pt>
    <dgm:pt modelId="{B687928F-50F0-4E22-92FC-1F88D73D5195}">
      <dgm:prSet phldrT="[Texto]" custT="1"/>
      <dgm:spPr/>
      <dgm:t>
        <a:bodyPr/>
        <a:lstStyle/>
        <a:p>
          <a:r>
            <a:rPr lang="en-US" sz="1600" noProof="0" dirty="0" smtClean="0"/>
            <a:t>Technical Account by branch(T)</a:t>
          </a:r>
          <a:endParaRPr lang="en-US" sz="1600" noProof="0" dirty="0"/>
        </a:p>
      </dgm:t>
    </dgm:pt>
    <dgm:pt modelId="{50DA8A39-4E98-4E50-948A-251563DA0B62}" type="parTrans" cxnId="{39248451-65D5-42F6-8B99-360063358090}">
      <dgm:prSet/>
      <dgm:spPr/>
      <dgm:t>
        <a:bodyPr/>
        <a:lstStyle/>
        <a:p>
          <a:endParaRPr lang="es-CR"/>
        </a:p>
      </dgm:t>
    </dgm:pt>
    <dgm:pt modelId="{B354F843-C55A-44E5-A9F4-082F282FF5F6}" type="sibTrans" cxnId="{39248451-65D5-42F6-8B99-360063358090}">
      <dgm:prSet/>
      <dgm:spPr/>
      <dgm:t>
        <a:bodyPr/>
        <a:lstStyle/>
        <a:p>
          <a:endParaRPr lang="es-CR"/>
        </a:p>
      </dgm:t>
    </dgm:pt>
    <dgm:pt modelId="{A9C6E905-F1B5-4102-822F-4F75AD09BC58}">
      <dgm:prSet phldrT="[Texto]" custT="1"/>
      <dgm:spPr/>
      <dgm:t>
        <a:bodyPr/>
        <a:lstStyle/>
        <a:p>
          <a:r>
            <a:rPr lang="en-US" sz="1600" noProof="0" dirty="0" smtClean="0"/>
            <a:t>Solvency information detail (M)</a:t>
          </a:r>
          <a:endParaRPr lang="en-US" sz="1600" noProof="0" dirty="0"/>
        </a:p>
      </dgm:t>
    </dgm:pt>
    <dgm:pt modelId="{43A08A8B-B302-4BCE-A404-4950CDB9536E}" type="parTrans" cxnId="{71BFB7A7-035F-446C-850D-33BD67D0C823}">
      <dgm:prSet/>
      <dgm:spPr/>
      <dgm:t>
        <a:bodyPr/>
        <a:lstStyle/>
        <a:p>
          <a:endParaRPr lang="es-CR"/>
        </a:p>
      </dgm:t>
    </dgm:pt>
    <dgm:pt modelId="{2FF048AF-2D9B-4C66-9EE0-15CEF6B07D3D}" type="sibTrans" cxnId="{71BFB7A7-035F-446C-850D-33BD67D0C823}">
      <dgm:prSet/>
      <dgm:spPr/>
      <dgm:t>
        <a:bodyPr/>
        <a:lstStyle/>
        <a:p>
          <a:endParaRPr lang="es-CR"/>
        </a:p>
      </dgm:t>
    </dgm:pt>
    <dgm:pt modelId="{57E880AE-C645-4AE8-ADAF-D61B79C22ACA}">
      <dgm:prSet phldrT="[Texto]" custT="1"/>
      <dgm:spPr/>
      <dgm:t>
        <a:bodyPr/>
        <a:lstStyle/>
        <a:p>
          <a:r>
            <a:rPr lang="es-CR" sz="1400" b="1" dirty="0" smtClean="0"/>
            <a:t>4         </a:t>
          </a:r>
        </a:p>
        <a:p>
          <a:r>
            <a:rPr lang="es-CR" sz="1400" b="1" dirty="0" smtClean="0"/>
            <a:t> 2014 </a:t>
          </a:r>
          <a:endParaRPr lang="es-CR" sz="1400" b="1" dirty="0"/>
        </a:p>
      </dgm:t>
    </dgm:pt>
    <dgm:pt modelId="{55F695E8-4FC4-4C14-8E3D-084734A17CF5}" type="parTrans" cxnId="{460AC699-DC7D-4690-AC4A-0DA08DF063C6}">
      <dgm:prSet/>
      <dgm:spPr/>
      <dgm:t>
        <a:bodyPr/>
        <a:lstStyle/>
        <a:p>
          <a:endParaRPr lang="es-CR"/>
        </a:p>
      </dgm:t>
    </dgm:pt>
    <dgm:pt modelId="{DB47A315-9703-4208-B42B-7A1A8F6644E1}" type="sibTrans" cxnId="{460AC699-DC7D-4690-AC4A-0DA08DF063C6}">
      <dgm:prSet/>
      <dgm:spPr/>
      <dgm:t>
        <a:bodyPr/>
        <a:lstStyle/>
        <a:p>
          <a:endParaRPr lang="es-CR"/>
        </a:p>
      </dgm:t>
    </dgm:pt>
    <dgm:pt modelId="{690F3889-EB3A-4712-9C3D-AFE61BC78652}">
      <dgm:prSet phldrT="[Texto]" custT="1"/>
      <dgm:spPr/>
      <dgm:t>
        <a:bodyPr/>
        <a:lstStyle/>
        <a:p>
          <a:r>
            <a:rPr lang="en-US" sz="1600" noProof="0" dirty="0" smtClean="0"/>
            <a:t>Insurance companies information for Central Bank (national accounts, monetary statistics and Balance of Payments)</a:t>
          </a:r>
          <a:endParaRPr lang="en-US" sz="1600" noProof="0" dirty="0"/>
        </a:p>
      </dgm:t>
    </dgm:pt>
    <dgm:pt modelId="{22E69150-C53C-4410-ADB8-647C5EA08F70}" type="parTrans" cxnId="{2B31A6AA-5860-418A-AFBD-4A571B4610B5}">
      <dgm:prSet/>
      <dgm:spPr/>
      <dgm:t>
        <a:bodyPr/>
        <a:lstStyle/>
        <a:p>
          <a:endParaRPr lang="es-CR"/>
        </a:p>
      </dgm:t>
    </dgm:pt>
    <dgm:pt modelId="{70414BF1-A92C-4FF5-8946-D0CBFB133526}" type="sibTrans" cxnId="{2B31A6AA-5860-418A-AFBD-4A571B4610B5}">
      <dgm:prSet/>
      <dgm:spPr/>
      <dgm:t>
        <a:bodyPr/>
        <a:lstStyle/>
        <a:p>
          <a:endParaRPr lang="es-CR"/>
        </a:p>
      </dgm:t>
    </dgm:pt>
    <dgm:pt modelId="{A57156EA-CE5A-4BB7-B5C3-5CA822DCF2A9}">
      <dgm:prSet phldrT="[Texto]" custT="1"/>
      <dgm:spPr/>
      <dgm:t>
        <a:bodyPr/>
        <a:lstStyle/>
        <a:p>
          <a:r>
            <a:rPr lang="en-US" sz="1800" noProof="0" dirty="0" smtClean="0"/>
            <a:t>Financial Intermediaries Information (T)</a:t>
          </a:r>
          <a:endParaRPr lang="en-US" sz="1800" b="1" noProof="0" dirty="0" smtClean="0"/>
        </a:p>
      </dgm:t>
    </dgm:pt>
    <dgm:pt modelId="{BCE64FB6-8FB2-4C5A-BF3C-503272565E39}" type="parTrans" cxnId="{207479A3-2905-4BE1-85E1-0836ADAAEE1C}">
      <dgm:prSet/>
      <dgm:spPr/>
      <dgm:t>
        <a:bodyPr/>
        <a:lstStyle/>
        <a:p>
          <a:endParaRPr lang="es-CR"/>
        </a:p>
      </dgm:t>
    </dgm:pt>
    <dgm:pt modelId="{243319EE-C250-403E-A964-23D2E40CA63B}" type="sibTrans" cxnId="{207479A3-2905-4BE1-85E1-0836ADAAEE1C}">
      <dgm:prSet/>
      <dgm:spPr/>
      <dgm:t>
        <a:bodyPr/>
        <a:lstStyle/>
        <a:p>
          <a:endParaRPr lang="es-CR"/>
        </a:p>
      </dgm:t>
    </dgm:pt>
    <dgm:pt modelId="{5DEE1004-516E-4260-8D42-5467639F893C}">
      <dgm:prSet phldrT="[Texto]" custT="1"/>
      <dgm:spPr/>
      <dgm:t>
        <a:bodyPr/>
        <a:lstStyle/>
        <a:p>
          <a:r>
            <a:rPr lang="en-US" sz="1800" b="0" noProof="0" dirty="0" smtClean="0"/>
            <a:t>Information for equity adequacy(M</a:t>
          </a:r>
          <a:r>
            <a:rPr lang="es-CR" sz="1800" b="0" dirty="0" smtClean="0"/>
            <a:t>)</a:t>
          </a:r>
        </a:p>
      </dgm:t>
    </dgm:pt>
    <dgm:pt modelId="{60D6437B-9316-4AAD-8C4E-7B31CA031F6E}" type="parTrans" cxnId="{96AC8BF4-1B35-407C-BFE4-7D12D4C44CFB}">
      <dgm:prSet/>
      <dgm:spPr/>
      <dgm:t>
        <a:bodyPr/>
        <a:lstStyle/>
        <a:p>
          <a:endParaRPr lang="es-CR"/>
        </a:p>
      </dgm:t>
    </dgm:pt>
    <dgm:pt modelId="{6EF5C713-7EDD-447A-95C9-6E2F6F521787}" type="sibTrans" cxnId="{96AC8BF4-1B35-407C-BFE4-7D12D4C44CFB}">
      <dgm:prSet/>
      <dgm:spPr/>
      <dgm:t>
        <a:bodyPr/>
        <a:lstStyle/>
        <a:p>
          <a:endParaRPr lang="es-CR"/>
        </a:p>
      </dgm:t>
    </dgm:pt>
    <dgm:pt modelId="{2398B3F2-09B3-42F1-9800-09CEA28BB465}" type="pres">
      <dgm:prSet presAssocID="{49E98225-A5B1-4124-AEE6-23BFAFBFFB9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R"/>
        </a:p>
      </dgm:t>
    </dgm:pt>
    <dgm:pt modelId="{1C090555-52C2-447D-AC8A-8AD1023B0A05}" type="pres">
      <dgm:prSet presAssocID="{809C508E-A2CC-4914-9C3A-05B9E1DF706F}" presName="composite" presStyleCnt="0"/>
      <dgm:spPr/>
    </dgm:pt>
    <dgm:pt modelId="{D35EB769-8083-4288-9DF4-AF701FBD16B1}" type="pres">
      <dgm:prSet presAssocID="{809C508E-A2CC-4914-9C3A-05B9E1DF706F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BE8F89D5-6CA0-48A2-BE43-BE586C4E7EB3}" type="pres">
      <dgm:prSet presAssocID="{809C508E-A2CC-4914-9C3A-05B9E1DF706F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19051820-430A-4CA2-ADB7-F2979893B806}" type="pres">
      <dgm:prSet presAssocID="{CA40089F-159C-43F2-8F51-3D25F4128AD5}" presName="sp" presStyleCnt="0"/>
      <dgm:spPr/>
    </dgm:pt>
    <dgm:pt modelId="{616B8873-92CE-40FC-B362-16BC1796B7FB}" type="pres">
      <dgm:prSet presAssocID="{B64385C9-55EF-4B42-9497-0424141EFE85}" presName="composite" presStyleCnt="0"/>
      <dgm:spPr/>
    </dgm:pt>
    <dgm:pt modelId="{718D1105-73D3-4658-AE55-AAE38054D8A6}" type="pres">
      <dgm:prSet presAssocID="{B64385C9-55EF-4B42-9497-0424141EFE85}" presName="parentText" presStyleLbl="alignNode1" presStyleIdx="1" presStyleCnt="4" custLinFactNeighborX="-4653" custLinFactNeighborY="-3364">
        <dgm:presLayoutVars>
          <dgm:chMax val="1"/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C26E496E-830F-4E1F-969E-8579A399E8F4}" type="pres">
      <dgm:prSet presAssocID="{B64385C9-55EF-4B42-9497-0424141EFE85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5D2747CE-C983-4D29-B415-6283D810B3D8}" type="pres">
      <dgm:prSet presAssocID="{FE8FA9B2-7630-402A-8335-C9D16254B8F4}" presName="sp" presStyleCnt="0"/>
      <dgm:spPr/>
    </dgm:pt>
    <dgm:pt modelId="{511E5860-DD85-4840-9B6C-9443CC0EF2BC}" type="pres">
      <dgm:prSet presAssocID="{11F18DE7-106F-4A3B-9A42-C7C492A886C7}" presName="composite" presStyleCnt="0"/>
      <dgm:spPr/>
    </dgm:pt>
    <dgm:pt modelId="{C9B5A2D3-03E0-4D27-9A0C-369C578ADFBB}" type="pres">
      <dgm:prSet presAssocID="{11F18DE7-106F-4A3B-9A42-C7C492A886C7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82DC941F-97C7-4F20-B460-0DD00D5D15CA}" type="pres">
      <dgm:prSet presAssocID="{11F18DE7-106F-4A3B-9A42-C7C492A886C7}" presName="descendantText" presStyleLbl="alignAcc1" presStyleIdx="2" presStyleCnt="4" custLinFactNeighborX="5" custLinFactNeighborY="1585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D58EB27E-C1C3-4B39-BB4A-7B0891700C82}" type="pres">
      <dgm:prSet presAssocID="{5FE94A2E-7B19-4870-B7C4-0019F1D630D2}" presName="sp" presStyleCnt="0"/>
      <dgm:spPr/>
    </dgm:pt>
    <dgm:pt modelId="{4CAA3055-72B1-4BBB-B1B0-ACC4864803CA}" type="pres">
      <dgm:prSet presAssocID="{57E880AE-C645-4AE8-ADAF-D61B79C22ACA}" presName="composite" presStyleCnt="0"/>
      <dgm:spPr/>
    </dgm:pt>
    <dgm:pt modelId="{ADCAC79D-E010-4C2F-B27E-98536D21561F}" type="pres">
      <dgm:prSet presAssocID="{57E880AE-C645-4AE8-ADAF-D61B79C22ACA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0BD97DA5-B39A-4182-BF2A-EBE3FC3F7A00}" type="pres">
      <dgm:prSet presAssocID="{57E880AE-C645-4AE8-ADAF-D61B79C22ACA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</dgm:ptLst>
  <dgm:cxnLst>
    <dgm:cxn modelId="{207479A3-2905-4BE1-85E1-0836ADAAEE1C}" srcId="{11F18DE7-106F-4A3B-9A42-C7C492A886C7}" destId="{A57156EA-CE5A-4BB7-B5C3-5CA822DCF2A9}" srcOrd="0" destOrd="0" parTransId="{BCE64FB6-8FB2-4C5A-BF3C-503272565E39}" sibTransId="{243319EE-C250-403E-A964-23D2E40CA63B}"/>
    <dgm:cxn modelId="{E867FF96-B6D0-4A5E-B4C9-AC006A35E41E}" type="presOf" srcId="{B687928F-50F0-4E22-92FC-1F88D73D5195}" destId="{C26E496E-830F-4E1F-969E-8579A399E8F4}" srcOrd="0" destOrd="1" presId="urn:microsoft.com/office/officeart/2005/8/layout/chevron2"/>
    <dgm:cxn modelId="{CFC769D4-09B4-4DF6-B73A-3652D6C19680}" type="presOf" srcId="{A9C6E905-F1B5-4102-822F-4F75AD09BC58}" destId="{C26E496E-830F-4E1F-969E-8579A399E8F4}" srcOrd="0" destOrd="2" presId="urn:microsoft.com/office/officeart/2005/8/layout/chevron2"/>
    <dgm:cxn modelId="{4634A2CD-9FC2-4601-BC9E-85B668D268EA}" type="presOf" srcId="{A57156EA-CE5A-4BB7-B5C3-5CA822DCF2A9}" destId="{82DC941F-97C7-4F20-B460-0DD00D5D15CA}" srcOrd="0" destOrd="0" presId="urn:microsoft.com/office/officeart/2005/8/layout/chevron2"/>
    <dgm:cxn modelId="{0253BFF3-4B3F-4584-96B4-85CA8F4BEB6E}" srcId="{49E98225-A5B1-4124-AEE6-23BFAFBFFB92}" destId="{11F18DE7-106F-4A3B-9A42-C7C492A886C7}" srcOrd="2" destOrd="0" parTransId="{CBBA2E15-ECE2-495B-A7F2-23DA97A94819}" sibTransId="{5FE94A2E-7B19-4870-B7C4-0019F1D630D2}"/>
    <dgm:cxn modelId="{71BFB7A7-035F-446C-850D-33BD67D0C823}" srcId="{B64385C9-55EF-4B42-9497-0424141EFE85}" destId="{A9C6E905-F1B5-4102-822F-4F75AD09BC58}" srcOrd="2" destOrd="0" parTransId="{43A08A8B-B302-4BCE-A404-4950CDB9536E}" sibTransId="{2FF048AF-2D9B-4C66-9EE0-15CEF6B07D3D}"/>
    <dgm:cxn modelId="{1E20E261-2EC1-4724-B4A3-D0C4A11A3DE2}" type="presOf" srcId="{809C508E-A2CC-4914-9C3A-05B9E1DF706F}" destId="{D35EB769-8083-4288-9DF4-AF701FBD16B1}" srcOrd="0" destOrd="0" presId="urn:microsoft.com/office/officeart/2005/8/layout/chevron2"/>
    <dgm:cxn modelId="{AF48F0B4-86CD-415C-AABD-423455A1FF10}" type="presOf" srcId="{DBC38015-2BAC-4848-9DF0-34ED321250C4}" destId="{C26E496E-830F-4E1F-969E-8579A399E8F4}" srcOrd="0" destOrd="0" presId="urn:microsoft.com/office/officeart/2005/8/layout/chevron2"/>
    <dgm:cxn modelId="{460AC699-DC7D-4690-AC4A-0DA08DF063C6}" srcId="{49E98225-A5B1-4124-AEE6-23BFAFBFFB92}" destId="{57E880AE-C645-4AE8-ADAF-D61B79C22ACA}" srcOrd="3" destOrd="0" parTransId="{55F695E8-4FC4-4C14-8E3D-084734A17CF5}" sibTransId="{DB47A315-9703-4208-B42B-7A1A8F6644E1}"/>
    <dgm:cxn modelId="{88B35CB4-FE87-4251-BB4B-30B56FC2AAC9}" type="presOf" srcId="{690F3889-EB3A-4712-9C3D-AFE61BC78652}" destId="{0BD97DA5-B39A-4182-BF2A-EBE3FC3F7A00}" srcOrd="0" destOrd="0" presId="urn:microsoft.com/office/officeart/2005/8/layout/chevron2"/>
    <dgm:cxn modelId="{EA093F52-9C6D-4DBC-B10A-D04750E7FF3B}" type="presOf" srcId="{49E98225-A5B1-4124-AEE6-23BFAFBFFB92}" destId="{2398B3F2-09B3-42F1-9800-09CEA28BB465}" srcOrd="0" destOrd="0" presId="urn:microsoft.com/office/officeart/2005/8/layout/chevron2"/>
    <dgm:cxn modelId="{96AC8BF4-1B35-407C-BFE4-7D12D4C44CFB}" srcId="{11F18DE7-106F-4A3B-9A42-C7C492A886C7}" destId="{5DEE1004-516E-4260-8D42-5467639F893C}" srcOrd="1" destOrd="0" parTransId="{60D6437B-9316-4AAD-8C4E-7B31CA031F6E}" sibTransId="{6EF5C713-7EDD-447A-95C9-6E2F6F521787}"/>
    <dgm:cxn modelId="{AE24311F-6D77-4681-8F5C-180F93E0EBF4}" srcId="{B64385C9-55EF-4B42-9497-0424141EFE85}" destId="{DBC38015-2BAC-4848-9DF0-34ED321250C4}" srcOrd="0" destOrd="0" parTransId="{4A752408-C7E8-4785-8D67-4A64B691BD78}" sibTransId="{836C4B1D-D178-46B3-9755-99C6647E3ADA}"/>
    <dgm:cxn modelId="{66E60663-A25A-4215-9623-5CA14916D00B}" srcId="{809C508E-A2CC-4914-9C3A-05B9E1DF706F}" destId="{9B783E13-41DD-4CF7-BC0E-B819313DB792}" srcOrd="0" destOrd="0" parTransId="{0B321675-5B7E-4271-AC53-DC761D4816CF}" sibTransId="{7D838C57-44F8-47D3-9F22-5DB9644C4510}"/>
    <dgm:cxn modelId="{39248451-65D5-42F6-8B99-360063358090}" srcId="{B64385C9-55EF-4B42-9497-0424141EFE85}" destId="{B687928F-50F0-4E22-92FC-1F88D73D5195}" srcOrd="1" destOrd="0" parTransId="{50DA8A39-4E98-4E50-948A-251563DA0B62}" sibTransId="{B354F843-C55A-44E5-A9F4-082F282FF5F6}"/>
    <dgm:cxn modelId="{5A3A3463-A157-4221-A8C0-0485716AD0C0}" type="presOf" srcId="{5DEE1004-516E-4260-8D42-5467639F893C}" destId="{82DC941F-97C7-4F20-B460-0DD00D5D15CA}" srcOrd="0" destOrd="1" presId="urn:microsoft.com/office/officeart/2005/8/layout/chevron2"/>
    <dgm:cxn modelId="{94570B96-7E1F-4625-A0FA-F3A45FE4F29B}" type="presOf" srcId="{152A2907-6CE1-4BCD-8BAC-E4B6DE6998D0}" destId="{BE8F89D5-6CA0-48A2-BE43-BE586C4E7EB3}" srcOrd="0" destOrd="2" presId="urn:microsoft.com/office/officeart/2005/8/layout/chevron2"/>
    <dgm:cxn modelId="{AE7147A0-5E8B-415D-A027-D32354988DBF}" srcId="{809C508E-A2CC-4914-9C3A-05B9E1DF706F}" destId="{56A1226F-05A8-4F64-B019-B0C2D587BA02}" srcOrd="1" destOrd="0" parTransId="{F6A43608-8BD5-4EBD-9C59-34B7532D169A}" sibTransId="{7373E77F-FC23-4087-8718-E98455E4E0EE}"/>
    <dgm:cxn modelId="{12B869A2-6510-4A59-BD3B-B63A9542C40A}" type="presOf" srcId="{56A1226F-05A8-4F64-B019-B0C2D587BA02}" destId="{BE8F89D5-6CA0-48A2-BE43-BE586C4E7EB3}" srcOrd="0" destOrd="1" presId="urn:microsoft.com/office/officeart/2005/8/layout/chevron2"/>
    <dgm:cxn modelId="{E575859B-3AC9-4563-BC21-44D80AEBBDF4}" type="presOf" srcId="{B64385C9-55EF-4B42-9497-0424141EFE85}" destId="{718D1105-73D3-4658-AE55-AAE38054D8A6}" srcOrd="0" destOrd="0" presId="urn:microsoft.com/office/officeart/2005/8/layout/chevron2"/>
    <dgm:cxn modelId="{612F0069-6639-4837-A8EC-FA303FD3B158}" srcId="{809C508E-A2CC-4914-9C3A-05B9E1DF706F}" destId="{152A2907-6CE1-4BCD-8BAC-E4B6DE6998D0}" srcOrd="2" destOrd="0" parTransId="{BB39DF56-6D37-43D4-839F-B5519DE7CAD7}" sibTransId="{2672DD83-30D1-49B4-A308-23B6114D2CD2}"/>
    <dgm:cxn modelId="{2B31A6AA-5860-418A-AFBD-4A571B4610B5}" srcId="{57E880AE-C645-4AE8-ADAF-D61B79C22ACA}" destId="{690F3889-EB3A-4712-9C3D-AFE61BC78652}" srcOrd="0" destOrd="0" parTransId="{22E69150-C53C-4410-ADB8-647C5EA08F70}" sibTransId="{70414BF1-A92C-4FF5-8946-D0CBFB133526}"/>
    <dgm:cxn modelId="{9B1E7463-4DF0-4ED0-A607-17CA58D28507}" type="presOf" srcId="{9B783E13-41DD-4CF7-BC0E-B819313DB792}" destId="{BE8F89D5-6CA0-48A2-BE43-BE586C4E7EB3}" srcOrd="0" destOrd="0" presId="urn:microsoft.com/office/officeart/2005/8/layout/chevron2"/>
    <dgm:cxn modelId="{FEFC97CA-601F-40B8-8140-C2FE366A5E6A}" type="presOf" srcId="{57E880AE-C645-4AE8-ADAF-D61B79C22ACA}" destId="{ADCAC79D-E010-4C2F-B27E-98536D21561F}" srcOrd="0" destOrd="0" presId="urn:microsoft.com/office/officeart/2005/8/layout/chevron2"/>
    <dgm:cxn modelId="{0057485B-5C62-4017-A615-35A331A7A460}" srcId="{49E98225-A5B1-4124-AEE6-23BFAFBFFB92}" destId="{B64385C9-55EF-4B42-9497-0424141EFE85}" srcOrd="1" destOrd="0" parTransId="{CFF5A697-BD84-4DA9-B2E2-7E35E199F3F7}" sibTransId="{FE8FA9B2-7630-402A-8335-C9D16254B8F4}"/>
    <dgm:cxn modelId="{B4C55E96-2E2B-4919-93EF-152664E5295F}" srcId="{49E98225-A5B1-4124-AEE6-23BFAFBFFB92}" destId="{809C508E-A2CC-4914-9C3A-05B9E1DF706F}" srcOrd="0" destOrd="0" parTransId="{BC7AD9B7-7A7D-437B-BB94-90E37FBEB7B5}" sibTransId="{CA40089F-159C-43F2-8F51-3D25F4128AD5}"/>
    <dgm:cxn modelId="{9705FC8F-5086-4B9E-9D83-C7C8AB9FC334}" type="presOf" srcId="{11F18DE7-106F-4A3B-9A42-C7C492A886C7}" destId="{C9B5A2D3-03E0-4D27-9A0C-369C578ADFBB}" srcOrd="0" destOrd="0" presId="urn:microsoft.com/office/officeart/2005/8/layout/chevron2"/>
    <dgm:cxn modelId="{4CBC4BB9-697E-4FC3-AF4E-EAC25AD00F23}" type="presParOf" srcId="{2398B3F2-09B3-42F1-9800-09CEA28BB465}" destId="{1C090555-52C2-447D-AC8A-8AD1023B0A05}" srcOrd="0" destOrd="0" presId="urn:microsoft.com/office/officeart/2005/8/layout/chevron2"/>
    <dgm:cxn modelId="{DFBD7DFE-B208-46D8-9404-3E6984BEE1A6}" type="presParOf" srcId="{1C090555-52C2-447D-AC8A-8AD1023B0A05}" destId="{D35EB769-8083-4288-9DF4-AF701FBD16B1}" srcOrd="0" destOrd="0" presId="urn:microsoft.com/office/officeart/2005/8/layout/chevron2"/>
    <dgm:cxn modelId="{A55148C4-483F-4F6A-A080-B4A9E4A96C2A}" type="presParOf" srcId="{1C090555-52C2-447D-AC8A-8AD1023B0A05}" destId="{BE8F89D5-6CA0-48A2-BE43-BE586C4E7EB3}" srcOrd="1" destOrd="0" presId="urn:microsoft.com/office/officeart/2005/8/layout/chevron2"/>
    <dgm:cxn modelId="{7C86EA43-FF92-4E35-ADED-03F8901C7945}" type="presParOf" srcId="{2398B3F2-09B3-42F1-9800-09CEA28BB465}" destId="{19051820-430A-4CA2-ADB7-F2979893B806}" srcOrd="1" destOrd="0" presId="urn:microsoft.com/office/officeart/2005/8/layout/chevron2"/>
    <dgm:cxn modelId="{68BCE8AE-096D-4796-85DA-FCD641EB00E2}" type="presParOf" srcId="{2398B3F2-09B3-42F1-9800-09CEA28BB465}" destId="{616B8873-92CE-40FC-B362-16BC1796B7FB}" srcOrd="2" destOrd="0" presId="urn:microsoft.com/office/officeart/2005/8/layout/chevron2"/>
    <dgm:cxn modelId="{1D32930F-19C8-41BC-AE09-1B32F8880129}" type="presParOf" srcId="{616B8873-92CE-40FC-B362-16BC1796B7FB}" destId="{718D1105-73D3-4658-AE55-AAE38054D8A6}" srcOrd="0" destOrd="0" presId="urn:microsoft.com/office/officeart/2005/8/layout/chevron2"/>
    <dgm:cxn modelId="{0F7AC2D9-F4C8-4449-9247-7CD70D9988F7}" type="presParOf" srcId="{616B8873-92CE-40FC-B362-16BC1796B7FB}" destId="{C26E496E-830F-4E1F-969E-8579A399E8F4}" srcOrd="1" destOrd="0" presId="urn:microsoft.com/office/officeart/2005/8/layout/chevron2"/>
    <dgm:cxn modelId="{A01BBD66-5ED4-4EFC-869B-EBFE151A0CE3}" type="presParOf" srcId="{2398B3F2-09B3-42F1-9800-09CEA28BB465}" destId="{5D2747CE-C983-4D29-B415-6283D810B3D8}" srcOrd="3" destOrd="0" presId="urn:microsoft.com/office/officeart/2005/8/layout/chevron2"/>
    <dgm:cxn modelId="{72DDFAA9-111E-4EEF-A75C-FBFAB6D28781}" type="presParOf" srcId="{2398B3F2-09B3-42F1-9800-09CEA28BB465}" destId="{511E5860-DD85-4840-9B6C-9443CC0EF2BC}" srcOrd="4" destOrd="0" presId="urn:microsoft.com/office/officeart/2005/8/layout/chevron2"/>
    <dgm:cxn modelId="{D66E1940-BE32-45C7-92B0-AA067C0EDA3D}" type="presParOf" srcId="{511E5860-DD85-4840-9B6C-9443CC0EF2BC}" destId="{C9B5A2D3-03E0-4D27-9A0C-369C578ADFBB}" srcOrd="0" destOrd="0" presId="urn:microsoft.com/office/officeart/2005/8/layout/chevron2"/>
    <dgm:cxn modelId="{5AD53120-740F-41FA-A5F2-1F9F2F37BF36}" type="presParOf" srcId="{511E5860-DD85-4840-9B6C-9443CC0EF2BC}" destId="{82DC941F-97C7-4F20-B460-0DD00D5D15CA}" srcOrd="1" destOrd="0" presId="urn:microsoft.com/office/officeart/2005/8/layout/chevron2"/>
    <dgm:cxn modelId="{4EBA33B3-533F-4E7F-8A92-C299285F3138}" type="presParOf" srcId="{2398B3F2-09B3-42F1-9800-09CEA28BB465}" destId="{D58EB27E-C1C3-4B39-BB4A-7B0891700C82}" srcOrd="5" destOrd="0" presId="urn:microsoft.com/office/officeart/2005/8/layout/chevron2"/>
    <dgm:cxn modelId="{E2B573DC-7207-4F7A-B585-0D59DA29093F}" type="presParOf" srcId="{2398B3F2-09B3-42F1-9800-09CEA28BB465}" destId="{4CAA3055-72B1-4BBB-B1B0-ACC4864803CA}" srcOrd="6" destOrd="0" presId="urn:microsoft.com/office/officeart/2005/8/layout/chevron2"/>
    <dgm:cxn modelId="{D9D93D72-7D17-41D6-9F32-594B29FCB9EA}" type="presParOf" srcId="{4CAA3055-72B1-4BBB-B1B0-ACC4864803CA}" destId="{ADCAC79D-E010-4C2F-B27E-98536D21561F}" srcOrd="0" destOrd="0" presId="urn:microsoft.com/office/officeart/2005/8/layout/chevron2"/>
    <dgm:cxn modelId="{E9879E09-E766-4E3E-AE74-0058259A3728}" type="presParOf" srcId="{4CAA3055-72B1-4BBB-B1B0-ACC4864803CA}" destId="{0BD97DA5-B39A-4182-BF2A-EBE3FC3F7A0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8FE3AB3-A80A-4417-A9FF-14BEEC66DC9C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s-CR"/>
        </a:p>
      </dgm:t>
    </dgm:pt>
    <dgm:pt modelId="{895917D6-11AF-4D15-B3BE-03C68728D18C}">
      <dgm:prSet phldrT="[Texto]"/>
      <dgm:spPr/>
      <dgm:t>
        <a:bodyPr/>
        <a:lstStyle/>
        <a:p>
          <a:r>
            <a:rPr lang="en-US" b="0" noProof="0" smtClean="0"/>
            <a:t>Total Debt</a:t>
          </a:r>
          <a:endParaRPr lang="en-US" b="0" noProof="0"/>
        </a:p>
      </dgm:t>
    </dgm:pt>
    <dgm:pt modelId="{168DED4B-D072-4DF7-8D94-26D0FB464E85}" type="parTrans" cxnId="{97EB51F1-A80B-4BA5-82CF-5B4D517A91F1}">
      <dgm:prSet/>
      <dgm:spPr/>
      <dgm:t>
        <a:bodyPr/>
        <a:lstStyle/>
        <a:p>
          <a:endParaRPr lang="es-CR"/>
        </a:p>
      </dgm:t>
    </dgm:pt>
    <dgm:pt modelId="{415B5BE1-75E1-4ED9-85EC-F3740A413FC7}" type="sibTrans" cxnId="{97EB51F1-A80B-4BA5-82CF-5B4D517A91F1}">
      <dgm:prSet/>
      <dgm:spPr/>
      <dgm:t>
        <a:bodyPr/>
        <a:lstStyle/>
        <a:p>
          <a:endParaRPr lang="es-CR"/>
        </a:p>
      </dgm:t>
    </dgm:pt>
    <dgm:pt modelId="{0EB06074-ED92-4C9E-8FA3-1B77392FBCA3}">
      <dgm:prSet phldrT="[Texto]"/>
      <dgm:spPr/>
      <dgm:t>
        <a:bodyPr/>
        <a:lstStyle/>
        <a:p>
          <a:r>
            <a:rPr lang="en-US" noProof="0" dirty="0" smtClean="0">
              <a:solidFill>
                <a:schemeClr val="accent1">
                  <a:lumMod val="75000"/>
                </a:schemeClr>
              </a:solidFill>
            </a:rPr>
            <a:t>Liquidity and asset management. </a:t>
          </a:r>
        </a:p>
      </dgm:t>
    </dgm:pt>
    <dgm:pt modelId="{13DA7337-E7D9-4D2E-AF1B-CC9CCAB5473C}" type="parTrans" cxnId="{7E83F35D-1D89-42DA-97C1-1F9738F10C66}">
      <dgm:prSet/>
      <dgm:spPr/>
      <dgm:t>
        <a:bodyPr/>
        <a:lstStyle/>
        <a:p>
          <a:endParaRPr lang="es-CR"/>
        </a:p>
      </dgm:t>
    </dgm:pt>
    <dgm:pt modelId="{8684E9BF-2F14-4A91-8F78-843696756F75}" type="sibTrans" cxnId="{7E83F35D-1D89-42DA-97C1-1F9738F10C66}">
      <dgm:prSet/>
      <dgm:spPr/>
      <dgm:t>
        <a:bodyPr/>
        <a:lstStyle/>
        <a:p>
          <a:endParaRPr lang="es-CR"/>
        </a:p>
      </dgm:t>
    </dgm:pt>
    <dgm:pt modelId="{85CD5AAB-DE4E-4C47-A545-DA707299733E}">
      <dgm:prSet/>
      <dgm:spPr/>
      <dgm:t>
        <a:bodyPr/>
        <a:lstStyle/>
        <a:p>
          <a:r>
            <a:rPr lang="en-US" b="0" noProof="0" dirty="0" smtClean="0"/>
            <a:t>Financial Debt</a:t>
          </a:r>
          <a:endParaRPr lang="en-US" b="0" noProof="0" dirty="0"/>
        </a:p>
      </dgm:t>
    </dgm:pt>
    <dgm:pt modelId="{9B7A56AE-0C29-4BFF-91D7-E5FEBABFBD43}" type="parTrans" cxnId="{96A67267-928B-4792-8B7E-0F411E7E3ECE}">
      <dgm:prSet/>
      <dgm:spPr/>
      <dgm:t>
        <a:bodyPr/>
        <a:lstStyle/>
        <a:p>
          <a:endParaRPr lang="es-CR"/>
        </a:p>
      </dgm:t>
    </dgm:pt>
    <dgm:pt modelId="{E5092A73-46B5-48DC-88D5-8BC998F5AA16}" type="sibTrans" cxnId="{96A67267-928B-4792-8B7E-0F411E7E3ECE}">
      <dgm:prSet/>
      <dgm:spPr/>
      <dgm:t>
        <a:bodyPr/>
        <a:lstStyle/>
        <a:p>
          <a:endParaRPr lang="es-CR"/>
        </a:p>
      </dgm:t>
    </dgm:pt>
    <dgm:pt modelId="{38500918-9747-4E5F-B116-71606C09D776}">
      <dgm:prSet/>
      <dgm:spPr/>
      <dgm:t>
        <a:bodyPr/>
        <a:lstStyle/>
        <a:p>
          <a:r>
            <a:rPr lang="en-US" b="0" noProof="0" dirty="0" smtClean="0">
              <a:solidFill>
                <a:schemeClr val="tx1"/>
              </a:solidFill>
            </a:rPr>
            <a:t>Net equity </a:t>
          </a:r>
          <a:r>
            <a:rPr lang="en-US" b="0" noProof="0" dirty="0" smtClean="0">
              <a:solidFill>
                <a:schemeClr val="tx1"/>
              </a:solidFill>
            </a:rPr>
            <a:t>loss gross </a:t>
          </a:r>
          <a:r>
            <a:rPr lang="en-US" b="0" noProof="0" dirty="0" smtClean="0">
              <a:solidFill>
                <a:schemeClr val="tx1"/>
              </a:solidFill>
            </a:rPr>
            <a:t>provision.</a:t>
          </a:r>
          <a:endParaRPr lang="en-US" b="0" noProof="0" dirty="0">
            <a:solidFill>
              <a:schemeClr val="tx1"/>
            </a:solidFill>
          </a:endParaRPr>
        </a:p>
      </dgm:t>
    </dgm:pt>
    <dgm:pt modelId="{6F780380-7CFF-40F2-9319-D10627016BB8}" type="parTrans" cxnId="{34BEB07A-D0BF-48C3-AB13-6ABF11FB4497}">
      <dgm:prSet/>
      <dgm:spPr/>
      <dgm:t>
        <a:bodyPr/>
        <a:lstStyle/>
        <a:p>
          <a:endParaRPr lang="es-CR"/>
        </a:p>
      </dgm:t>
    </dgm:pt>
    <dgm:pt modelId="{86DA4E44-9758-498E-A865-74B2E6182DFA}" type="sibTrans" cxnId="{34BEB07A-D0BF-48C3-AB13-6ABF11FB4497}">
      <dgm:prSet/>
      <dgm:spPr/>
      <dgm:t>
        <a:bodyPr/>
        <a:lstStyle/>
        <a:p>
          <a:endParaRPr lang="es-CR"/>
        </a:p>
      </dgm:t>
    </dgm:pt>
    <dgm:pt modelId="{E60C091E-1611-4636-AB95-32B41474BAEE}">
      <dgm:prSet/>
      <dgm:spPr/>
      <dgm:t>
        <a:bodyPr/>
        <a:lstStyle/>
        <a:p>
          <a:r>
            <a:rPr lang="en-US" b="0" noProof="0" dirty="0" smtClean="0">
              <a:solidFill>
                <a:schemeClr val="tx1"/>
              </a:solidFill>
            </a:rPr>
            <a:t>Net equity </a:t>
          </a:r>
          <a:r>
            <a:rPr lang="en-US" b="0" noProof="0" dirty="0" smtClean="0">
              <a:solidFill>
                <a:schemeClr val="tx1"/>
              </a:solidFill>
            </a:rPr>
            <a:t>loss net </a:t>
          </a:r>
          <a:r>
            <a:rPr lang="en-US" b="0" noProof="0" dirty="0" smtClean="0">
              <a:solidFill>
                <a:schemeClr val="tx1"/>
              </a:solidFill>
            </a:rPr>
            <a:t>provision. </a:t>
          </a:r>
          <a:endParaRPr lang="en-US" b="0" noProof="0" dirty="0">
            <a:solidFill>
              <a:schemeClr val="tx1"/>
            </a:solidFill>
          </a:endParaRPr>
        </a:p>
      </dgm:t>
    </dgm:pt>
    <dgm:pt modelId="{51E1E98D-9268-41AE-98C8-FD44690763F4}" type="parTrans" cxnId="{2CE80E8A-7210-4C07-89D9-2F5B1476E9CC}">
      <dgm:prSet/>
      <dgm:spPr/>
      <dgm:t>
        <a:bodyPr/>
        <a:lstStyle/>
        <a:p>
          <a:endParaRPr lang="es-CR"/>
        </a:p>
      </dgm:t>
    </dgm:pt>
    <dgm:pt modelId="{07F7A14D-7B03-4EC8-BD07-55DC62BEB990}" type="sibTrans" cxnId="{2CE80E8A-7210-4C07-89D9-2F5B1476E9CC}">
      <dgm:prSet/>
      <dgm:spPr/>
      <dgm:t>
        <a:bodyPr/>
        <a:lstStyle/>
        <a:p>
          <a:endParaRPr lang="es-CR"/>
        </a:p>
      </dgm:t>
    </dgm:pt>
    <dgm:pt modelId="{11F91874-775D-402D-BC2C-C4C4DEBA3EE8}">
      <dgm:prSet/>
      <dgm:spPr/>
      <dgm:t>
        <a:bodyPr/>
        <a:lstStyle/>
        <a:p>
          <a:r>
            <a:rPr lang="en-US" b="0" noProof="0" dirty="0" smtClean="0"/>
            <a:t>Gross risk rate</a:t>
          </a:r>
          <a:endParaRPr lang="en-US" b="0" noProof="0" dirty="0"/>
        </a:p>
      </dgm:t>
    </dgm:pt>
    <dgm:pt modelId="{FFDEB593-A2AF-4E41-934D-5072098572C0}" type="parTrans" cxnId="{9ED63539-603C-44E7-B63B-1F3F006FDC30}">
      <dgm:prSet/>
      <dgm:spPr/>
      <dgm:t>
        <a:bodyPr/>
        <a:lstStyle/>
        <a:p>
          <a:endParaRPr lang="es-CR"/>
        </a:p>
      </dgm:t>
    </dgm:pt>
    <dgm:pt modelId="{22D8A94F-F3CC-4068-ADBA-073DA4873986}" type="sibTrans" cxnId="{9ED63539-603C-44E7-B63B-1F3F006FDC30}">
      <dgm:prSet/>
      <dgm:spPr/>
      <dgm:t>
        <a:bodyPr/>
        <a:lstStyle/>
        <a:p>
          <a:endParaRPr lang="es-CR"/>
        </a:p>
      </dgm:t>
    </dgm:pt>
    <dgm:pt modelId="{2BBEE3A6-91BB-4C19-9103-2CB449F1FAC3}">
      <dgm:prSet/>
      <dgm:spPr/>
      <dgm:t>
        <a:bodyPr/>
        <a:lstStyle/>
        <a:p>
          <a:r>
            <a:rPr lang="en-US" b="0" noProof="0" dirty="0" smtClean="0"/>
            <a:t>Equity retaining or net risk rate. </a:t>
          </a:r>
          <a:endParaRPr lang="en-US" b="0" noProof="0" dirty="0"/>
        </a:p>
      </dgm:t>
    </dgm:pt>
    <dgm:pt modelId="{F84B8CFF-CF5D-4690-A51A-E15E0F2CDB1C}" type="parTrans" cxnId="{3EC94D0D-0FF7-4D5A-B28D-AFC1C97A0978}">
      <dgm:prSet/>
      <dgm:spPr/>
      <dgm:t>
        <a:bodyPr/>
        <a:lstStyle/>
        <a:p>
          <a:endParaRPr lang="es-CR"/>
        </a:p>
      </dgm:t>
    </dgm:pt>
    <dgm:pt modelId="{4350B196-51E1-4136-AFDB-0923D7EB032D}" type="sibTrans" cxnId="{3EC94D0D-0FF7-4D5A-B28D-AFC1C97A0978}">
      <dgm:prSet/>
      <dgm:spPr/>
      <dgm:t>
        <a:bodyPr/>
        <a:lstStyle/>
        <a:p>
          <a:endParaRPr lang="es-CR"/>
        </a:p>
      </dgm:t>
    </dgm:pt>
    <dgm:pt modelId="{F2A80E0E-9249-4507-B678-5D06D7091895}">
      <dgm:prSet/>
      <dgm:spPr/>
      <dgm:t>
        <a:bodyPr/>
        <a:lstStyle/>
        <a:p>
          <a:r>
            <a:rPr lang="en-US" b="0" noProof="0" smtClean="0"/>
            <a:t>Minimum capital index</a:t>
          </a:r>
          <a:endParaRPr lang="en-US" b="0" noProof="0"/>
        </a:p>
      </dgm:t>
    </dgm:pt>
    <dgm:pt modelId="{E43F9A79-1D4D-4283-B97A-FD3E688FABEF}" type="parTrans" cxnId="{AABA7F98-371C-4313-A3FC-255F377BDDDB}">
      <dgm:prSet/>
      <dgm:spPr/>
      <dgm:t>
        <a:bodyPr/>
        <a:lstStyle/>
        <a:p>
          <a:endParaRPr lang="es-CR"/>
        </a:p>
      </dgm:t>
    </dgm:pt>
    <dgm:pt modelId="{F614BFA1-CED5-4ED0-B354-2AF1E0650FA4}" type="sibTrans" cxnId="{AABA7F98-371C-4313-A3FC-255F377BDDDB}">
      <dgm:prSet/>
      <dgm:spPr/>
      <dgm:t>
        <a:bodyPr/>
        <a:lstStyle/>
        <a:p>
          <a:endParaRPr lang="es-CR"/>
        </a:p>
      </dgm:t>
    </dgm:pt>
    <dgm:pt modelId="{58E19008-DE71-4450-9269-78A3BDF68ECC}">
      <dgm:prSet/>
      <dgm:spPr/>
      <dgm:t>
        <a:bodyPr/>
        <a:lstStyle/>
        <a:p>
          <a:r>
            <a:rPr lang="en-US" b="0" noProof="0" smtClean="0"/>
            <a:t>Capital adequacy index</a:t>
          </a:r>
          <a:endParaRPr lang="en-US" b="0" noProof="0"/>
        </a:p>
      </dgm:t>
    </dgm:pt>
    <dgm:pt modelId="{2C78BCD2-B29B-4805-83F5-FC48E4DDD9FA}" type="parTrans" cxnId="{157B324E-86CE-4A4C-8426-D743DC64CE65}">
      <dgm:prSet/>
      <dgm:spPr/>
      <dgm:t>
        <a:bodyPr/>
        <a:lstStyle/>
        <a:p>
          <a:endParaRPr lang="es-CR"/>
        </a:p>
      </dgm:t>
    </dgm:pt>
    <dgm:pt modelId="{1A2493E0-C65F-4139-A35E-797292F163E3}" type="sibTrans" cxnId="{157B324E-86CE-4A4C-8426-D743DC64CE65}">
      <dgm:prSet/>
      <dgm:spPr/>
      <dgm:t>
        <a:bodyPr/>
        <a:lstStyle/>
        <a:p>
          <a:endParaRPr lang="es-CR"/>
        </a:p>
      </dgm:t>
    </dgm:pt>
    <dgm:pt modelId="{08921FDA-3823-4AF7-A646-345380F14D02}">
      <dgm:prSet/>
      <dgm:spPr/>
      <dgm:t>
        <a:bodyPr/>
        <a:lstStyle/>
        <a:p>
          <a:r>
            <a:rPr lang="en-US" b="0" noProof="0" dirty="0" smtClean="0"/>
            <a:t>Capital adequacy index variation</a:t>
          </a:r>
          <a:endParaRPr lang="en-US" b="0" noProof="0" dirty="0"/>
        </a:p>
      </dgm:t>
    </dgm:pt>
    <dgm:pt modelId="{B2B37B70-D70A-4ECB-873C-30BA738E2665}" type="parTrans" cxnId="{0C72714E-187A-4E86-85AA-90149B56A39B}">
      <dgm:prSet/>
      <dgm:spPr/>
      <dgm:t>
        <a:bodyPr/>
        <a:lstStyle/>
        <a:p>
          <a:endParaRPr lang="es-CR"/>
        </a:p>
      </dgm:t>
    </dgm:pt>
    <dgm:pt modelId="{7C848506-AE6F-447A-AD92-99D5F87762C5}" type="sibTrans" cxnId="{0C72714E-187A-4E86-85AA-90149B56A39B}">
      <dgm:prSet/>
      <dgm:spPr/>
      <dgm:t>
        <a:bodyPr/>
        <a:lstStyle/>
        <a:p>
          <a:endParaRPr lang="es-CR"/>
        </a:p>
      </dgm:t>
    </dgm:pt>
    <dgm:pt modelId="{2B64ABDF-134F-47F7-BDEF-49CB56F48F32}">
      <dgm:prSet phldrT="[Texto]"/>
      <dgm:spPr/>
      <dgm:t>
        <a:bodyPr/>
        <a:lstStyle/>
        <a:p>
          <a:r>
            <a:rPr lang="en-US" b="0" noProof="0" smtClean="0"/>
            <a:t>Liquidity Ratio</a:t>
          </a:r>
          <a:endParaRPr lang="en-US" b="0" noProof="0"/>
        </a:p>
      </dgm:t>
    </dgm:pt>
    <dgm:pt modelId="{3CF05EE4-2A10-491F-8C73-72513B0989BD}" type="parTrans" cxnId="{07D6F90D-EACB-4DBF-8F20-25CB8F5948F4}">
      <dgm:prSet/>
      <dgm:spPr/>
      <dgm:t>
        <a:bodyPr/>
        <a:lstStyle/>
        <a:p>
          <a:endParaRPr lang="es-CR"/>
        </a:p>
      </dgm:t>
    </dgm:pt>
    <dgm:pt modelId="{AF087252-43B9-4823-8EC4-20B3F5A862CE}" type="sibTrans" cxnId="{07D6F90D-EACB-4DBF-8F20-25CB8F5948F4}">
      <dgm:prSet/>
      <dgm:spPr/>
      <dgm:t>
        <a:bodyPr/>
        <a:lstStyle/>
        <a:p>
          <a:endParaRPr lang="es-CR"/>
        </a:p>
      </dgm:t>
    </dgm:pt>
    <dgm:pt modelId="{54227BFC-9BF4-4702-87C0-CF3A945ABCA7}">
      <dgm:prSet/>
      <dgm:spPr/>
      <dgm:t>
        <a:bodyPr/>
        <a:lstStyle/>
        <a:p>
          <a:r>
            <a:rPr lang="en-US" b="0" noProof="0" dirty="0" smtClean="0"/>
            <a:t>Technical provision coverage</a:t>
          </a:r>
          <a:r>
            <a:rPr lang="es-CR" b="0" dirty="0" smtClean="0"/>
            <a:t>. </a:t>
          </a:r>
          <a:endParaRPr lang="es-CR" b="0" dirty="0"/>
        </a:p>
      </dgm:t>
    </dgm:pt>
    <dgm:pt modelId="{324356B4-A51A-4A31-A487-1BB0764B180A}" type="parTrans" cxnId="{022291D8-288D-4939-8C3C-D4BA6B2902B3}">
      <dgm:prSet/>
      <dgm:spPr/>
      <dgm:t>
        <a:bodyPr/>
        <a:lstStyle/>
        <a:p>
          <a:endParaRPr lang="es-CR"/>
        </a:p>
      </dgm:t>
    </dgm:pt>
    <dgm:pt modelId="{B49E272A-E8DC-4836-8AB3-7904017B3B39}" type="sibTrans" cxnId="{022291D8-288D-4939-8C3C-D4BA6B2902B3}">
      <dgm:prSet/>
      <dgm:spPr/>
      <dgm:t>
        <a:bodyPr/>
        <a:lstStyle/>
        <a:p>
          <a:endParaRPr lang="es-CR"/>
        </a:p>
      </dgm:t>
    </dgm:pt>
    <dgm:pt modelId="{9D1965C1-DAC2-484C-83AD-963886C4CD66}">
      <dgm:prSet phldrT="[Texto]"/>
      <dgm:spPr/>
      <dgm:t>
        <a:bodyPr/>
        <a:lstStyle/>
        <a:p>
          <a:r>
            <a:rPr lang="en-US" noProof="0" dirty="0" smtClean="0"/>
            <a:t>Capital and debt adequacy</a:t>
          </a:r>
        </a:p>
      </dgm:t>
    </dgm:pt>
    <dgm:pt modelId="{9E203C68-E94D-4461-9CF7-0A50EDE4D0EF}" type="sibTrans" cxnId="{68531715-82BA-42EA-9749-72AF9A94A158}">
      <dgm:prSet/>
      <dgm:spPr/>
      <dgm:t>
        <a:bodyPr/>
        <a:lstStyle/>
        <a:p>
          <a:endParaRPr lang="es-CR"/>
        </a:p>
      </dgm:t>
    </dgm:pt>
    <dgm:pt modelId="{DC9A824F-DA20-4721-AB60-47D924E5C43A}" type="parTrans" cxnId="{68531715-82BA-42EA-9749-72AF9A94A158}">
      <dgm:prSet/>
      <dgm:spPr/>
      <dgm:t>
        <a:bodyPr/>
        <a:lstStyle/>
        <a:p>
          <a:endParaRPr lang="es-CR"/>
        </a:p>
      </dgm:t>
    </dgm:pt>
    <dgm:pt modelId="{643E1DFB-D64F-4394-BDB8-B81334FE60CF}" type="pres">
      <dgm:prSet presAssocID="{78FE3AB3-A80A-4417-A9FF-14BEEC66DC9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CR"/>
        </a:p>
      </dgm:t>
    </dgm:pt>
    <dgm:pt modelId="{9B8230E8-5D84-40FA-9F0F-A4678B6F0BE1}" type="pres">
      <dgm:prSet presAssocID="{9D1965C1-DAC2-484C-83AD-963886C4CD66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B7E329F2-24F9-4CC2-8DDB-8355F6906326}" type="pres">
      <dgm:prSet presAssocID="{9D1965C1-DAC2-484C-83AD-963886C4CD66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F1FDB706-BFBC-4BFC-B005-BC372BD666C9}" type="pres">
      <dgm:prSet presAssocID="{0EB06074-ED92-4C9E-8FA3-1B77392FBCA3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F8B7A941-151B-4805-98AA-4150BAEDA5EE}" type="pres">
      <dgm:prSet presAssocID="{0EB06074-ED92-4C9E-8FA3-1B77392FBCA3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</dgm:ptLst>
  <dgm:cxnLst>
    <dgm:cxn modelId="{B1308649-A3E9-4AD8-AF1D-6D9C7B0228BF}" type="presOf" srcId="{E60C091E-1611-4636-AB95-32B41474BAEE}" destId="{B7E329F2-24F9-4CC2-8DDB-8355F6906326}" srcOrd="0" destOrd="3" presId="urn:microsoft.com/office/officeart/2005/8/layout/vList2"/>
    <dgm:cxn modelId="{157B324E-86CE-4A4C-8426-D743DC64CE65}" srcId="{9D1965C1-DAC2-484C-83AD-963886C4CD66}" destId="{58E19008-DE71-4450-9269-78A3BDF68ECC}" srcOrd="7" destOrd="0" parTransId="{2C78BCD2-B29B-4805-83F5-FC48E4DDD9FA}" sibTransId="{1A2493E0-C65F-4139-A35E-797292F163E3}"/>
    <dgm:cxn modelId="{022291D8-288D-4939-8C3C-D4BA6B2902B3}" srcId="{0EB06074-ED92-4C9E-8FA3-1B77392FBCA3}" destId="{54227BFC-9BF4-4702-87C0-CF3A945ABCA7}" srcOrd="1" destOrd="0" parTransId="{324356B4-A51A-4A31-A487-1BB0764B180A}" sibTransId="{B49E272A-E8DC-4836-8AB3-7904017B3B39}"/>
    <dgm:cxn modelId="{EF50B43F-D2C2-474C-8525-57945B91AF35}" type="presOf" srcId="{58E19008-DE71-4450-9269-78A3BDF68ECC}" destId="{B7E329F2-24F9-4CC2-8DDB-8355F6906326}" srcOrd="0" destOrd="7" presId="urn:microsoft.com/office/officeart/2005/8/layout/vList2"/>
    <dgm:cxn modelId="{97CAADF0-B7DC-47EC-A34E-80882D12D0EA}" type="presOf" srcId="{08921FDA-3823-4AF7-A646-345380F14D02}" destId="{B7E329F2-24F9-4CC2-8DDB-8355F6906326}" srcOrd="0" destOrd="8" presId="urn:microsoft.com/office/officeart/2005/8/layout/vList2"/>
    <dgm:cxn modelId="{68A24AD7-D9E9-4722-8A8B-5EB038986594}" type="presOf" srcId="{895917D6-11AF-4D15-B3BE-03C68728D18C}" destId="{B7E329F2-24F9-4CC2-8DDB-8355F6906326}" srcOrd="0" destOrd="0" presId="urn:microsoft.com/office/officeart/2005/8/layout/vList2"/>
    <dgm:cxn modelId="{AABA7F98-371C-4313-A3FC-255F377BDDDB}" srcId="{9D1965C1-DAC2-484C-83AD-963886C4CD66}" destId="{F2A80E0E-9249-4507-B678-5D06D7091895}" srcOrd="6" destOrd="0" parTransId="{E43F9A79-1D4D-4283-B97A-FD3E688FABEF}" sibTransId="{F614BFA1-CED5-4ED0-B354-2AF1E0650FA4}"/>
    <dgm:cxn modelId="{C9F1BDDB-BADF-478C-A8BF-00FBBE564B50}" type="presOf" srcId="{2BBEE3A6-91BB-4C19-9103-2CB449F1FAC3}" destId="{B7E329F2-24F9-4CC2-8DDB-8355F6906326}" srcOrd="0" destOrd="5" presId="urn:microsoft.com/office/officeart/2005/8/layout/vList2"/>
    <dgm:cxn modelId="{07D6F90D-EACB-4DBF-8F20-25CB8F5948F4}" srcId="{0EB06074-ED92-4C9E-8FA3-1B77392FBCA3}" destId="{2B64ABDF-134F-47F7-BDEF-49CB56F48F32}" srcOrd="0" destOrd="0" parTransId="{3CF05EE4-2A10-491F-8C73-72513B0989BD}" sibTransId="{AF087252-43B9-4823-8EC4-20B3F5A862CE}"/>
    <dgm:cxn modelId="{9ED63539-603C-44E7-B63B-1F3F006FDC30}" srcId="{9D1965C1-DAC2-484C-83AD-963886C4CD66}" destId="{11F91874-775D-402D-BC2C-C4C4DEBA3EE8}" srcOrd="4" destOrd="0" parTransId="{FFDEB593-A2AF-4E41-934D-5072098572C0}" sibTransId="{22D8A94F-F3CC-4068-ADBA-073DA4873986}"/>
    <dgm:cxn modelId="{A12B0B7F-A9D6-4CD2-9C1A-7C93B542ACA6}" type="presOf" srcId="{0EB06074-ED92-4C9E-8FA3-1B77392FBCA3}" destId="{F1FDB706-BFBC-4BFC-B005-BC372BD666C9}" srcOrd="0" destOrd="0" presId="urn:microsoft.com/office/officeart/2005/8/layout/vList2"/>
    <dgm:cxn modelId="{81289FE0-FA48-471F-A09C-EA08F02475A8}" type="presOf" srcId="{78FE3AB3-A80A-4417-A9FF-14BEEC66DC9C}" destId="{643E1DFB-D64F-4394-BDB8-B81334FE60CF}" srcOrd="0" destOrd="0" presId="urn:microsoft.com/office/officeart/2005/8/layout/vList2"/>
    <dgm:cxn modelId="{97EB51F1-A80B-4BA5-82CF-5B4D517A91F1}" srcId="{9D1965C1-DAC2-484C-83AD-963886C4CD66}" destId="{895917D6-11AF-4D15-B3BE-03C68728D18C}" srcOrd="0" destOrd="0" parTransId="{168DED4B-D072-4DF7-8D94-26D0FB464E85}" sibTransId="{415B5BE1-75E1-4ED9-85EC-F3740A413FC7}"/>
    <dgm:cxn modelId="{7E83F35D-1D89-42DA-97C1-1F9738F10C66}" srcId="{78FE3AB3-A80A-4417-A9FF-14BEEC66DC9C}" destId="{0EB06074-ED92-4C9E-8FA3-1B77392FBCA3}" srcOrd="1" destOrd="0" parTransId="{13DA7337-E7D9-4D2E-AF1B-CC9CCAB5473C}" sibTransId="{8684E9BF-2F14-4A91-8F78-843696756F75}"/>
    <dgm:cxn modelId="{96A67267-928B-4792-8B7E-0F411E7E3ECE}" srcId="{9D1965C1-DAC2-484C-83AD-963886C4CD66}" destId="{85CD5AAB-DE4E-4C47-A545-DA707299733E}" srcOrd="1" destOrd="0" parTransId="{9B7A56AE-0C29-4BFF-91D7-E5FEBABFBD43}" sibTransId="{E5092A73-46B5-48DC-88D5-8BC998F5AA16}"/>
    <dgm:cxn modelId="{34BEB07A-D0BF-48C3-AB13-6ABF11FB4497}" srcId="{9D1965C1-DAC2-484C-83AD-963886C4CD66}" destId="{38500918-9747-4E5F-B116-71606C09D776}" srcOrd="2" destOrd="0" parTransId="{6F780380-7CFF-40F2-9319-D10627016BB8}" sibTransId="{86DA4E44-9758-498E-A865-74B2E6182DFA}"/>
    <dgm:cxn modelId="{5A803F69-5C14-4960-9E40-99050324A9F0}" type="presOf" srcId="{2B64ABDF-134F-47F7-BDEF-49CB56F48F32}" destId="{F8B7A941-151B-4805-98AA-4150BAEDA5EE}" srcOrd="0" destOrd="0" presId="urn:microsoft.com/office/officeart/2005/8/layout/vList2"/>
    <dgm:cxn modelId="{105CB5C3-3D20-4998-B9DA-1BE2209708A9}" type="presOf" srcId="{54227BFC-9BF4-4702-87C0-CF3A945ABCA7}" destId="{F8B7A941-151B-4805-98AA-4150BAEDA5EE}" srcOrd="0" destOrd="1" presId="urn:microsoft.com/office/officeart/2005/8/layout/vList2"/>
    <dgm:cxn modelId="{C74C2ECE-3441-49DB-A5C8-F4F0AB5A1937}" type="presOf" srcId="{F2A80E0E-9249-4507-B678-5D06D7091895}" destId="{B7E329F2-24F9-4CC2-8DDB-8355F6906326}" srcOrd="0" destOrd="6" presId="urn:microsoft.com/office/officeart/2005/8/layout/vList2"/>
    <dgm:cxn modelId="{ED31F84D-C697-4C12-8BBA-44F61C802931}" type="presOf" srcId="{85CD5AAB-DE4E-4C47-A545-DA707299733E}" destId="{B7E329F2-24F9-4CC2-8DDB-8355F6906326}" srcOrd="0" destOrd="1" presId="urn:microsoft.com/office/officeart/2005/8/layout/vList2"/>
    <dgm:cxn modelId="{68531715-82BA-42EA-9749-72AF9A94A158}" srcId="{78FE3AB3-A80A-4417-A9FF-14BEEC66DC9C}" destId="{9D1965C1-DAC2-484C-83AD-963886C4CD66}" srcOrd="0" destOrd="0" parTransId="{DC9A824F-DA20-4721-AB60-47D924E5C43A}" sibTransId="{9E203C68-E94D-4461-9CF7-0A50EDE4D0EF}"/>
    <dgm:cxn modelId="{D6FF3A1A-5451-460B-9347-0E33061E5042}" type="presOf" srcId="{38500918-9747-4E5F-B116-71606C09D776}" destId="{B7E329F2-24F9-4CC2-8DDB-8355F6906326}" srcOrd="0" destOrd="2" presId="urn:microsoft.com/office/officeart/2005/8/layout/vList2"/>
    <dgm:cxn modelId="{3EC94D0D-0FF7-4D5A-B28D-AFC1C97A0978}" srcId="{9D1965C1-DAC2-484C-83AD-963886C4CD66}" destId="{2BBEE3A6-91BB-4C19-9103-2CB449F1FAC3}" srcOrd="5" destOrd="0" parTransId="{F84B8CFF-CF5D-4690-A51A-E15E0F2CDB1C}" sibTransId="{4350B196-51E1-4136-AFDB-0923D7EB032D}"/>
    <dgm:cxn modelId="{D1878A73-898E-4238-8CF3-4DD9A7591F12}" type="presOf" srcId="{11F91874-775D-402D-BC2C-C4C4DEBA3EE8}" destId="{B7E329F2-24F9-4CC2-8DDB-8355F6906326}" srcOrd="0" destOrd="4" presId="urn:microsoft.com/office/officeart/2005/8/layout/vList2"/>
    <dgm:cxn modelId="{0C72714E-187A-4E86-85AA-90149B56A39B}" srcId="{9D1965C1-DAC2-484C-83AD-963886C4CD66}" destId="{08921FDA-3823-4AF7-A646-345380F14D02}" srcOrd="8" destOrd="0" parTransId="{B2B37B70-D70A-4ECB-873C-30BA738E2665}" sibTransId="{7C848506-AE6F-447A-AD92-99D5F87762C5}"/>
    <dgm:cxn modelId="{2CE80E8A-7210-4C07-89D9-2F5B1476E9CC}" srcId="{9D1965C1-DAC2-484C-83AD-963886C4CD66}" destId="{E60C091E-1611-4636-AB95-32B41474BAEE}" srcOrd="3" destOrd="0" parTransId="{51E1E98D-9268-41AE-98C8-FD44690763F4}" sibTransId="{07F7A14D-7B03-4EC8-BD07-55DC62BEB990}"/>
    <dgm:cxn modelId="{BFA3DFCB-FBBD-46B0-81BF-B58E832C8539}" type="presOf" srcId="{9D1965C1-DAC2-484C-83AD-963886C4CD66}" destId="{9B8230E8-5D84-40FA-9F0F-A4678B6F0BE1}" srcOrd="0" destOrd="0" presId="urn:microsoft.com/office/officeart/2005/8/layout/vList2"/>
    <dgm:cxn modelId="{B6ADC80F-9EF8-4E68-B0D0-C947CDFFCA5F}" type="presParOf" srcId="{643E1DFB-D64F-4394-BDB8-B81334FE60CF}" destId="{9B8230E8-5D84-40FA-9F0F-A4678B6F0BE1}" srcOrd="0" destOrd="0" presId="urn:microsoft.com/office/officeart/2005/8/layout/vList2"/>
    <dgm:cxn modelId="{84D51D28-6720-4131-9EBA-E22AF4775D77}" type="presParOf" srcId="{643E1DFB-D64F-4394-BDB8-B81334FE60CF}" destId="{B7E329F2-24F9-4CC2-8DDB-8355F6906326}" srcOrd="1" destOrd="0" presId="urn:microsoft.com/office/officeart/2005/8/layout/vList2"/>
    <dgm:cxn modelId="{683A2F0A-A6B4-4226-92EC-CF8CA32A096B}" type="presParOf" srcId="{643E1DFB-D64F-4394-BDB8-B81334FE60CF}" destId="{F1FDB706-BFBC-4BFC-B005-BC372BD666C9}" srcOrd="2" destOrd="0" presId="urn:microsoft.com/office/officeart/2005/8/layout/vList2"/>
    <dgm:cxn modelId="{68016C76-77A6-474D-8431-AFBC569B6028}" type="presParOf" srcId="{643E1DFB-D64F-4394-BDB8-B81334FE60CF}" destId="{F8B7A941-151B-4805-98AA-4150BAEDA5EE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81EF34-4946-490F-911C-FA9804E9D3B2}">
      <dsp:nvSpPr>
        <dsp:cNvPr id="0" name=""/>
        <dsp:cNvSpPr/>
      </dsp:nvSpPr>
      <dsp:spPr>
        <a:xfrm>
          <a:off x="3247119" y="1211768"/>
          <a:ext cx="1651007" cy="1360646"/>
        </a:xfrm>
        <a:prstGeom prst="round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noProof="0" dirty="0" smtClean="0"/>
            <a:t>Insurer obligations</a:t>
          </a:r>
          <a:endParaRPr lang="en-US" sz="1800" b="1" kern="1200" noProof="0" dirty="0"/>
        </a:p>
      </dsp:txBody>
      <dsp:txXfrm>
        <a:off x="3313540" y="1278189"/>
        <a:ext cx="1518165" cy="1227804"/>
      </dsp:txXfrm>
    </dsp:sp>
    <dsp:sp modelId="{54B6F4EB-AEC8-4DB6-9C1E-6EAD3667E2F5}">
      <dsp:nvSpPr>
        <dsp:cNvPr id="0" name=""/>
        <dsp:cNvSpPr/>
      </dsp:nvSpPr>
      <dsp:spPr>
        <a:xfrm rot="16329024">
          <a:off x="3913455" y="1019988"/>
          <a:ext cx="38382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83829" y="0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7BC0D9-76FC-4440-BE7D-FE5BCFEB0D47}">
      <dsp:nvSpPr>
        <dsp:cNvPr id="0" name=""/>
        <dsp:cNvSpPr/>
      </dsp:nvSpPr>
      <dsp:spPr>
        <a:xfrm>
          <a:off x="1916629" y="-83423"/>
          <a:ext cx="4426114" cy="911632"/>
        </a:xfrm>
        <a:prstGeom prst="roundRect">
          <a:avLst/>
        </a:prstGeom>
        <a:solidFill>
          <a:schemeClr val="accent1">
            <a:shade val="50000"/>
            <a:hueOff val="144575"/>
            <a:satOff val="-3024"/>
            <a:lumOff val="1682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noProof="0" dirty="0" smtClean="0"/>
            <a:t>Provide to SUGESE  correct and complete information within the time limits and formalities required. </a:t>
          </a:r>
          <a:endParaRPr lang="en-US" sz="1600" b="1" kern="1200" noProof="0" dirty="0"/>
        </a:p>
      </dsp:txBody>
      <dsp:txXfrm>
        <a:off x="1961131" y="-38921"/>
        <a:ext cx="4337110" cy="822628"/>
      </dsp:txXfrm>
    </dsp:sp>
    <dsp:sp modelId="{D8EBEDAD-95BC-4838-B41A-172CE5AFF9B5}">
      <dsp:nvSpPr>
        <dsp:cNvPr id="0" name=""/>
        <dsp:cNvSpPr/>
      </dsp:nvSpPr>
      <dsp:spPr>
        <a:xfrm rot="268186">
          <a:off x="4897627" y="1969439"/>
          <a:ext cx="32892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28925" y="0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FE4F61-70C8-4E15-9967-F436B1D769DE}">
      <dsp:nvSpPr>
        <dsp:cNvPr id="0" name=""/>
        <dsp:cNvSpPr/>
      </dsp:nvSpPr>
      <dsp:spPr>
        <a:xfrm>
          <a:off x="5226052" y="1511812"/>
          <a:ext cx="3003547" cy="1175678"/>
        </a:xfrm>
        <a:prstGeom prst="roundRect">
          <a:avLst/>
        </a:prstGeom>
        <a:solidFill>
          <a:schemeClr val="accent1">
            <a:shade val="50000"/>
            <a:hueOff val="289150"/>
            <a:satOff val="-6048"/>
            <a:lumOff val="3365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noProof="0" dirty="0" smtClean="0">
              <a:solidFill>
                <a:schemeClr val="accent1"/>
              </a:solidFill>
            </a:rPr>
            <a:t>Properly carry, accounting or legally required registries. </a:t>
          </a:r>
          <a:endParaRPr lang="en-US" sz="1600" b="1" kern="1200" noProof="0" dirty="0">
            <a:solidFill>
              <a:schemeClr val="accent1"/>
            </a:solidFill>
          </a:endParaRPr>
        </a:p>
      </dsp:txBody>
      <dsp:txXfrm>
        <a:off x="5283444" y="1569204"/>
        <a:ext cx="2888763" cy="1060894"/>
      </dsp:txXfrm>
    </dsp:sp>
    <dsp:sp modelId="{6680B959-6A66-4864-B9AF-9C336B5609C7}">
      <dsp:nvSpPr>
        <dsp:cNvPr id="0" name=""/>
        <dsp:cNvSpPr/>
      </dsp:nvSpPr>
      <dsp:spPr>
        <a:xfrm rot="5306759">
          <a:off x="3701974" y="2972219"/>
          <a:ext cx="79990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99904" y="0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775CCC-25B5-47C0-BC77-92E8C04444A1}">
      <dsp:nvSpPr>
        <dsp:cNvPr id="0" name=""/>
        <dsp:cNvSpPr/>
      </dsp:nvSpPr>
      <dsp:spPr>
        <a:xfrm>
          <a:off x="2004009" y="3372024"/>
          <a:ext cx="4251354" cy="1246885"/>
        </a:xfrm>
        <a:prstGeom prst="roundRect">
          <a:avLst/>
        </a:prstGeom>
        <a:solidFill>
          <a:schemeClr val="accent1">
            <a:shade val="50000"/>
            <a:hueOff val="289150"/>
            <a:satOff val="-6048"/>
            <a:lumOff val="3365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noProof="0" dirty="0" smtClean="0">
              <a:solidFill>
                <a:schemeClr val="accent1"/>
              </a:solidFill>
            </a:rPr>
            <a:t>Define control policies and procedures. Establish accounting, financial, informatics, communications and internal control systems. </a:t>
          </a:r>
          <a:endParaRPr lang="en-US" sz="1600" b="1" kern="1200" noProof="0" dirty="0">
            <a:solidFill>
              <a:schemeClr val="accent1"/>
            </a:solidFill>
          </a:endParaRPr>
        </a:p>
      </dsp:txBody>
      <dsp:txXfrm>
        <a:off x="2064877" y="3432892"/>
        <a:ext cx="4129618" cy="1125149"/>
      </dsp:txXfrm>
    </dsp:sp>
    <dsp:sp modelId="{731B62E4-A5EA-42B1-A928-A5045A0EC6A5}">
      <dsp:nvSpPr>
        <dsp:cNvPr id="0" name=""/>
        <dsp:cNvSpPr/>
      </dsp:nvSpPr>
      <dsp:spPr>
        <a:xfrm rot="10568874">
          <a:off x="3062887" y="1953871"/>
          <a:ext cx="18444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4440" y="0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AB8345-E758-41A4-9DFD-D6EDC3F53F21}">
      <dsp:nvSpPr>
        <dsp:cNvPr id="0" name=""/>
        <dsp:cNvSpPr/>
      </dsp:nvSpPr>
      <dsp:spPr>
        <a:xfrm>
          <a:off x="0" y="1366885"/>
          <a:ext cx="3063095" cy="1392610"/>
        </a:xfrm>
        <a:prstGeom prst="roundRect">
          <a:avLst/>
        </a:prstGeom>
        <a:solidFill>
          <a:schemeClr val="accent1">
            <a:shade val="50000"/>
            <a:hueOff val="144575"/>
            <a:satOff val="-3024"/>
            <a:lumOff val="1682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noProof="0" dirty="0" smtClean="0"/>
            <a:t>Refer and publish complete and correct information required by the public.</a:t>
          </a:r>
          <a:endParaRPr lang="en-US" sz="1600" b="1" kern="1200" noProof="0" dirty="0"/>
        </a:p>
      </dsp:txBody>
      <dsp:txXfrm>
        <a:off x="67982" y="1434867"/>
        <a:ext cx="2927131" cy="125664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8230E8-5D84-40FA-9F0F-A4678B6F0BE1}">
      <dsp:nvSpPr>
        <dsp:cNvPr id="0" name=""/>
        <dsp:cNvSpPr/>
      </dsp:nvSpPr>
      <dsp:spPr>
        <a:xfrm>
          <a:off x="0" y="128297"/>
          <a:ext cx="7203132" cy="503685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noProof="0" dirty="0" smtClean="0"/>
            <a:t>Management and profitability.</a:t>
          </a:r>
        </a:p>
      </dsp:txBody>
      <dsp:txXfrm>
        <a:off x="24588" y="152885"/>
        <a:ext cx="7153956" cy="454509"/>
      </dsp:txXfrm>
    </dsp:sp>
    <dsp:sp modelId="{B7E329F2-24F9-4CC2-8DDB-8355F6906326}">
      <dsp:nvSpPr>
        <dsp:cNvPr id="0" name=""/>
        <dsp:cNvSpPr/>
      </dsp:nvSpPr>
      <dsp:spPr>
        <a:xfrm>
          <a:off x="0" y="631982"/>
          <a:ext cx="7203132" cy="3303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99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b="0" kern="1200" noProof="0" smtClean="0"/>
            <a:t>Direct insurance premium growth. </a:t>
          </a:r>
          <a:endParaRPr lang="en-US" sz="1600" b="0" kern="1200" noProof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b="0" kern="1200" noProof="0" smtClean="0"/>
            <a:t>Return on Investements</a:t>
          </a:r>
          <a:endParaRPr lang="en-US" sz="1600" b="0" kern="1200" noProof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b="0" kern="1200" noProof="0" smtClean="0"/>
            <a:t>Return on equity (ROE)</a:t>
          </a:r>
          <a:endParaRPr lang="en-US" sz="1600" b="0" kern="1200" noProof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b="0" kern="1200" noProof="0" smtClean="0"/>
            <a:t>Sinister Index</a:t>
          </a:r>
          <a:endParaRPr lang="en-US" sz="1600" b="0" kern="1200" noProof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b="0" kern="1200" noProof="0" smtClean="0"/>
            <a:t>Expenses index</a:t>
          </a:r>
          <a:endParaRPr lang="en-US" sz="1600" b="0" kern="1200" noProof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b="0" kern="1200" noProof="0" smtClean="0"/>
            <a:t>Combined Ratio </a:t>
          </a:r>
          <a:endParaRPr lang="en-US" sz="1600" b="0" kern="1200" noProof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b="0" kern="1200" noProof="0" dirty="0" smtClean="0"/>
            <a:t>Run off Indicator </a:t>
          </a:r>
          <a:endParaRPr lang="en-US" sz="1600" b="0" kern="1200" noProof="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b="0" kern="1200" noProof="0" smtClean="0"/>
            <a:t>Sinister average cost </a:t>
          </a:r>
          <a:endParaRPr lang="en-US" sz="1600" b="0" kern="1200" noProof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b="0" kern="1200" noProof="0" smtClean="0"/>
            <a:t>Liquidation average velocity </a:t>
          </a:r>
          <a:endParaRPr lang="en-US" sz="1600" b="0" kern="1200" noProof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b="0" kern="1200" noProof="0" dirty="0" smtClean="0"/>
            <a:t>Rescue index</a:t>
          </a:r>
          <a:endParaRPr lang="en-US" sz="1600" b="0" kern="1200" noProof="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b="0" kern="1200" noProof="0" dirty="0" smtClean="0"/>
            <a:t>Reinsurance Concentration index </a:t>
          </a:r>
          <a:endParaRPr lang="en-US" sz="1600" b="0" kern="1200" noProof="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kern="1200" noProof="0" dirty="0" smtClean="0"/>
            <a:t>Rescue amount divided by average mathematic provision.</a:t>
          </a:r>
          <a:endParaRPr lang="es-CR" sz="1600" kern="1200" dirty="0"/>
        </a:p>
      </dsp:txBody>
      <dsp:txXfrm>
        <a:off x="0" y="631982"/>
        <a:ext cx="7203132" cy="33037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A53840-D456-416A-AC7A-CA42E9EEEC17}">
      <dsp:nvSpPr>
        <dsp:cNvPr id="0" name=""/>
        <dsp:cNvSpPr/>
      </dsp:nvSpPr>
      <dsp:spPr>
        <a:xfrm>
          <a:off x="2952311" y="1656170"/>
          <a:ext cx="2435566" cy="1661998"/>
        </a:xfrm>
        <a:prstGeom prst="ellipse">
          <a:avLst/>
        </a:prstGeom>
        <a:solidFill>
          <a:schemeClr val="accent1">
            <a:shade val="6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noProof="0" dirty="0" smtClean="0"/>
            <a:t>Superintendency Functions</a:t>
          </a:r>
          <a:endParaRPr lang="en-US" sz="1800" b="1" kern="1200" noProof="0" dirty="0"/>
        </a:p>
      </dsp:txBody>
      <dsp:txXfrm>
        <a:off x="3308991" y="1899564"/>
        <a:ext cx="1722206" cy="1175210"/>
      </dsp:txXfrm>
    </dsp:sp>
    <dsp:sp modelId="{7555C95B-2C4B-42F3-BE43-819D176B9773}">
      <dsp:nvSpPr>
        <dsp:cNvPr id="0" name=""/>
        <dsp:cNvSpPr/>
      </dsp:nvSpPr>
      <dsp:spPr>
        <a:xfrm rot="16002048">
          <a:off x="3968486" y="1496962"/>
          <a:ext cx="290751" cy="29431"/>
        </a:xfrm>
        <a:custGeom>
          <a:avLst/>
          <a:gdLst/>
          <a:ahLst/>
          <a:cxnLst/>
          <a:rect l="0" t="0" r="0" b="0"/>
          <a:pathLst>
            <a:path>
              <a:moveTo>
                <a:pt x="0" y="14715"/>
              </a:moveTo>
              <a:lnTo>
                <a:pt x="290751" y="14715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R" sz="500" kern="1200"/>
        </a:p>
      </dsp:txBody>
      <dsp:txXfrm rot="10800000">
        <a:off x="4106593" y="1504409"/>
        <a:ext cx="14537" cy="14537"/>
      </dsp:txXfrm>
    </dsp:sp>
    <dsp:sp modelId="{9FE02678-C409-4565-A4CE-7E4A984ADB4D}">
      <dsp:nvSpPr>
        <dsp:cNvPr id="0" name=""/>
        <dsp:cNvSpPr/>
      </dsp:nvSpPr>
      <dsp:spPr>
        <a:xfrm>
          <a:off x="2056304" y="-34402"/>
          <a:ext cx="4017632" cy="1401087"/>
        </a:xfrm>
        <a:prstGeom prst="ellipse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noProof="0" dirty="0" smtClean="0"/>
            <a:t>Make available to the public all the relevant information about insurance market and insurance companies activities. </a:t>
          </a:r>
          <a:endParaRPr lang="en-US" sz="1600" b="1" kern="1200" noProof="0" dirty="0"/>
        </a:p>
      </dsp:txBody>
      <dsp:txXfrm>
        <a:off x="2644673" y="170782"/>
        <a:ext cx="2840894" cy="990719"/>
      </dsp:txXfrm>
    </dsp:sp>
    <dsp:sp modelId="{FE3345B8-08D0-4F3C-9B44-25CF7B54210D}">
      <dsp:nvSpPr>
        <dsp:cNvPr id="0" name=""/>
        <dsp:cNvSpPr/>
      </dsp:nvSpPr>
      <dsp:spPr>
        <a:xfrm rot="21537417">
          <a:off x="5387435" y="2449283"/>
          <a:ext cx="110618" cy="29431"/>
        </a:xfrm>
        <a:custGeom>
          <a:avLst/>
          <a:gdLst/>
          <a:ahLst/>
          <a:cxnLst/>
          <a:rect l="0" t="0" r="0" b="0"/>
          <a:pathLst>
            <a:path>
              <a:moveTo>
                <a:pt x="0" y="14715"/>
              </a:moveTo>
              <a:lnTo>
                <a:pt x="110618" y="14715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R" sz="500" kern="1200"/>
        </a:p>
      </dsp:txBody>
      <dsp:txXfrm>
        <a:off x="5439979" y="2461233"/>
        <a:ext cx="5530" cy="5530"/>
      </dsp:txXfrm>
    </dsp:sp>
    <dsp:sp modelId="{B3446094-CA37-42EB-8C50-7D3B5C1156B4}">
      <dsp:nvSpPr>
        <dsp:cNvPr id="0" name=""/>
        <dsp:cNvSpPr/>
      </dsp:nvSpPr>
      <dsp:spPr>
        <a:xfrm>
          <a:off x="5497739" y="1296439"/>
          <a:ext cx="2679425" cy="2284333"/>
        </a:xfrm>
        <a:prstGeom prst="ellipse">
          <a:avLst/>
        </a:prstGeom>
        <a:solidFill>
          <a:schemeClr val="accent1">
            <a:shade val="50000"/>
            <a:hueOff val="180719"/>
            <a:satOff val="-3780"/>
            <a:lumOff val="21031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noProof="0" dirty="0" smtClean="0"/>
            <a:t>Dictate all other technical or operative rules and guidelines. </a:t>
          </a:r>
          <a:endParaRPr lang="en-US" sz="1600" b="1" kern="1200" noProof="0" dirty="0"/>
        </a:p>
      </dsp:txBody>
      <dsp:txXfrm>
        <a:off x="5890132" y="1630972"/>
        <a:ext cx="1894639" cy="1615267"/>
      </dsp:txXfrm>
    </dsp:sp>
    <dsp:sp modelId="{3049AB4E-8410-443E-916F-A93F0DBC72E7}">
      <dsp:nvSpPr>
        <dsp:cNvPr id="0" name=""/>
        <dsp:cNvSpPr/>
      </dsp:nvSpPr>
      <dsp:spPr>
        <a:xfrm rot="5552557">
          <a:off x="4036392" y="3395685"/>
          <a:ext cx="185409" cy="29431"/>
        </a:xfrm>
        <a:custGeom>
          <a:avLst/>
          <a:gdLst/>
          <a:ahLst/>
          <a:cxnLst/>
          <a:rect l="0" t="0" r="0" b="0"/>
          <a:pathLst>
            <a:path>
              <a:moveTo>
                <a:pt x="0" y="14715"/>
              </a:moveTo>
              <a:lnTo>
                <a:pt x="185409" y="14715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R" sz="500" kern="1200"/>
        </a:p>
      </dsp:txBody>
      <dsp:txXfrm rot="10800000">
        <a:off x="4124462" y="3405765"/>
        <a:ext cx="9270" cy="9270"/>
      </dsp:txXfrm>
    </dsp:sp>
    <dsp:sp modelId="{567047EB-0CD9-49C5-83C8-9F208B395371}">
      <dsp:nvSpPr>
        <dsp:cNvPr id="0" name=""/>
        <dsp:cNvSpPr/>
      </dsp:nvSpPr>
      <dsp:spPr>
        <a:xfrm>
          <a:off x="2431294" y="3502824"/>
          <a:ext cx="3315463" cy="1619937"/>
        </a:xfrm>
        <a:prstGeom prst="ellipse">
          <a:avLst/>
        </a:prstGeom>
        <a:solidFill>
          <a:schemeClr val="accent1">
            <a:shade val="50000"/>
            <a:hueOff val="361437"/>
            <a:satOff val="-7560"/>
            <a:lumOff val="42063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noProof="0" dirty="0" smtClean="0">
              <a:solidFill>
                <a:schemeClr val="accent1"/>
              </a:solidFill>
            </a:rPr>
            <a:t>Propose general norms for accounting registry and the preparations and presentation of financial statements. </a:t>
          </a:r>
          <a:endParaRPr lang="en-US" sz="1600" b="1" kern="1200" noProof="0" dirty="0">
            <a:solidFill>
              <a:schemeClr val="accent1"/>
            </a:solidFill>
          </a:endParaRPr>
        </a:p>
      </dsp:txBody>
      <dsp:txXfrm>
        <a:off x="2916832" y="3740058"/>
        <a:ext cx="2344387" cy="1145469"/>
      </dsp:txXfrm>
    </dsp:sp>
    <dsp:sp modelId="{D282A726-B23D-47F7-A497-4EDC1EA1A582}">
      <dsp:nvSpPr>
        <dsp:cNvPr id="0" name=""/>
        <dsp:cNvSpPr/>
      </dsp:nvSpPr>
      <dsp:spPr>
        <a:xfrm rot="10914335">
          <a:off x="2839770" y="2430089"/>
          <a:ext cx="114017" cy="29431"/>
        </a:xfrm>
        <a:custGeom>
          <a:avLst/>
          <a:gdLst/>
          <a:ahLst/>
          <a:cxnLst/>
          <a:rect l="0" t="0" r="0" b="0"/>
          <a:pathLst>
            <a:path>
              <a:moveTo>
                <a:pt x="0" y="14715"/>
              </a:moveTo>
              <a:lnTo>
                <a:pt x="114017" y="14715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R" sz="500" kern="1200"/>
        </a:p>
      </dsp:txBody>
      <dsp:txXfrm rot="10800000">
        <a:off x="2893928" y="2441954"/>
        <a:ext cx="5700" cy="5700"/>
      </dsp:txXfrm>
    </dsp:sp>
    <dsp:sp modelId="{F4FBDAE1-3B91-431E-902B-9D5CF0719EFA}">
      <dsp:nvSpPr>
        <dsp:cNvPr id="0" name=""/>
        <dsp:cNvSpPr/>
      </dsp:nvSpPr>
      <dsp:spPr>
        <a:xfrm>
          <a:off x="0" y="1224455"/>
          <a:ext cx="2840957" cy="2342464"/>
        </a:xfrm>
        <a:prstGeom prst="ellipse">
          <a:avLst/>
        </a:prstGeom>
        <a:solidFill>
          <a:schemeClr val="accent1">
            <a:shade val="50000"/>
            <a:hueOff val="180719"/>
            <a:satOff val="-3780"/>
            <a:lumOff val="21031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noProof="0" dirty="0" smtClean="0"/>
            <a:t>Propose accounting manuals to allow the accounting information to reasonably reflect the situation.</a:t>
          </a:r>
          <a:endParaRPr lang="en-US" sz="1600" b="1" kern="1200" noProof="0" dirty="0"/>
        </a:p>
      </dsp:txBody>
      <dsp:txXfrm>
        <a:off x="416049" y="1567501"/>
        <a:ext cx="2008859" cy="165637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43C276-AC7F-4FC8-8B12-ED6877A1D8B3}">
      <dsp:nvSpPr>
        <dsp:cNvPr id="0" name=""/>
        <dsp:cNvSpPr/>
      </dsp:nvSpPr>
      <dsp:spPr>
        <a:xfrm>
          <a:off x="2304257" y="-1949"/>
          <a:ext cx="2160236" cy="2060026"/>
        </a:xfrm>
        <a:prstGeom prst="triangle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noProof="0" dirty="0" smtClean="0">
              <a:solidFill>
                <a:schemeClr val="tx1"/>
              </a:solidFill>
              <a:effectLst/>
              <a:latin typeface="Calibri"/>
              <a:ea typeface="+mn-ea"/>
              <a:cs typeface="+mn-cs"/>
            </a:rPr>
            <a:t>Information Infrastructure</a:t>
          </a:r>
          <a:endParaRPr lang="en-US" sz="1200" b="1" kern="1200" noProof="0" dirty="0">
            <a:solidFill>
              <a:schemeClr val="tx1"/>
            </a:solidFill>
            <a:effectLst/>
            <a:latin typeface="Calibri"/>
            <a:ea typeface="+mn-ea"/>
            <a:cs typeface="+mn-cs"/>
          </a:endParaRPr>
        </a:p>
      </dsp:txBody>
      <dsp:txXfrm>
        <a:off x="2844316" y="1028064"/>
        <a:ext cx="1080118" cy="1030013"/>
      </dsp:txXfrm>
    </dsp:sp>
    <dsp:sp modelId="{8C003071-2C70-4C17-AAC1-346E1E104FFA}">
      <dsp:nvSpPr>
        <dsp:cNvPr id="0" name=""/>
        <dsp:cNvSpPr/>
      </dsp:nvSpPr>
      <dsp:spPr>
        <a:xfrm>
          <a:off x="1332148" y="2054177"/>
          <a:ext cx="2052228" cy="2052228"/>
        </a:xfrm>
        <a:prstGeom prst="triangle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300" b="1" kern="1200" dirty="0" err="1" smtClean="0">
              <a:solidFill>
                <a:schemeClr val="tx1"/>
              </a:solidFill>
              <a:latin typeface="Calibri"/>
              <a:ea typeface="+mn-ea"/>
              <a:cs typeface="+mn-cs"/>
            </a:rPr>
            <a:t>Solvency</a:t>
          </a:r>
          <a:r>
            <a:rPr lang="es-CR" sz="1300" b="1" kern="12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 Capital </a:t>
          </a:r>
          <a:r>
            <a:rPr lang="es-CR" sz="1300" b="1" kern="1200" dirty="0" err="1" smtClean="0">
              <a:solidFill>
                <a:schemeClr val="tx1"/>
              </a:solidFill>
              <a:latin typeface="Calibri"/>
              <a:ea typeface="+mn-ea"/>
              <a:cs typeface="+mn-cs"/>
            </a:rPr>
            <a:t>Requirement</a:t>
          </a:r>
          <a:endParaRPr lang="es-CR" sz="1300" b="1" kern="1200" dirty="0">
            <a:solidFill>
              <a:schemeClr val="tx1"/>
            </a:solidFill>
            <a:latin typeface="Calibri"/>
            <a:ea typeface="+mn-ea"/>
            <a:cs typeface="+mn-cs"/>
          </a:endParaRPr>
        </a:p>
      </dsp:txBody>
      <dsp:txXfrm>
        <a:off x="1845205" y="3080291"/>
        <a:ext cx="1026114" cy="1026114"/>
      </dsp:txXfrm>
    </dsp:sp>
    <dsp:sp modelId="{C9FBD69A-AD64-4317-80EE-AC2FC470C8F1}">
      <dsp:nvSpPr>
        <dsp:cNvPr id="0" name=""/>
        <dsp:cNvSpPr/>
      </dsp:nvSpPr>
      <dsp:spPr>
        <a:xfrm rot="10800000">
          <a:off x="2358262" y="2054177"/>
          <a:ext cx="2052228" cy="2052228"/>
        </a:xfrm>
        <a:prstGeom prst="triangl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800" kern="1200" dirty="0">
              <a:solidFill>
                <a:schemeClr val="tx1"/>
              </a:solidFill>
              <a:latin typeface="Calibri"/>
              <a:ea typeface="+mn-ea"/>
              <a:cs typeface="+mn-cs"/>
            </a:rPr>
            <a:t>SBR</a:t>
          </a:r>
        </a:p>
      </dsp:txBody>
      <dsp:txXfrm rot="10800000">
        <a:off x="2871319" y="2054177"/>
        <a:ext cx="1026114" cy="1026114"/>
      </dsp:txXfrm>
    </dsp:sp>
    <dsp:sp modelId="{E2B64639-EADD-4BF0-87B4-C287382BEDFF}">
      <dsp:nvSpPr>
        <dsp:cNvPr id="0" name=""/>
        <dsp:cNvSpPr/>
      </dsp:nvSpPr>
      <dsp:spPr>
        <a:xfrm>
          <a:off x="3384376" y="2054177"/>
          <a:ext cx="2052228" cy="2052228"/>
        </a:xfrm>
        <a:prstGeom prst="triangle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300" b="1" kern="1200" dirty="0" err="1" smtClean="0">
              <a:solidFill>
                <a:schemeClr val="tx1"/>
              </a:solidFill>
              <a:latin typeface="Calibri"/>
              <a:ea typeface="+mn-ea"/>
              <a:cs typeface="+mn-cs"/>
            </a:rPr>
            <a:t>Evaluation</a:t>
          </a:r>
          <a:r>
            <a:rPr lang="es-CR" sz="1300" b="1" kern="12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 </a:t>
          </a:r>
          <a:r>
            <a:rPr lang="es-CR" sz="1300" b="1" kern="1200" dirty="0" err="1" smtClean="0">
              <a:solidFill>
                <a:schemeClr val="tx1"/>
              </a:solidFill>
              <a:latin typeface="Calibri"/>
              <a:ea typeface="+mn-ea"/>
              <a:cs typeface="+mn-cs"/>
            </a:rPr>
            <a:t>Model</a:t>
          </a:r>
          <a:r>
            <a:rPr lang="es-CR" sz="1300" b="1" kern="12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 SBR</a:t>
          </a:r>
          <a:endParaRPr lang="es-CR" sz="1300" b="1" kern="1200" dirty="0">
            <a:solidFill>
              <a:schemeClr val="tx1"/>
            </a:solidFill>
            <a:latin typeface="Calibri"/>
            <a:ea typeface="+mn-ea"/>
            <a:cs typeface="+mn-cs"/>
          </a:endParaRPr>
        </a:p>
      </dsp:txBody>
      <dsp:txXfrm>
        <a:off x="3897433" y="3080291"/>
        <a:ext cx="1026114" cy="102611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E88961-98BC-4169-9A1C-4E5A377C704E}">
      <dsp:nvSpPr>
        <dsp:cNvPr id="0" name=""/>
        <dsp:cNvSpPr/>
      </dsp:nvSpPr>
      <dsp:spPr>
        <a:xfrm>
          <a:off x="0" y="591343"/>
          <a:ext cx="2571749" cy="1543050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noProof="0" dirty="0" smtClean="0">
              <a:solidFill>
                <a:schemeClr val="bg1"/>
              </a:solidFill>
            </a:rPr>
            <a:t>Accounting Plan for the Insurance Market</a:t>
          </a:r>
          <a:endParaRPr lang="en-US" sz="2200" kern="1200" noProof="0" dirty="0">
            <a:solidFill>
              <a:schemeClr val="bg1"/>
            </a:solidFill>
          </a:endParaRPr>
        </a:p>
      </dsp:txBody>
      <dsp:txXfrm>
        <a:off x="0" y="591343"/>
        <a:ext cx="2571749" cy="1543050"/>
      </dsp:txXfrm>
    </dsp:sp>
    <dsp:sp modelId="{470C72AA-95C2-4064-9F46-B126A63ABB14}">
      <dsp:nvSpPr>
        <dsp:cNvPr id="0" name=""/>
        <dsp:cNvSpPr/>
      </dsp:nvSpPr>
      <dsp:spPr>
        <a:xfrm>
          <a:off x="2828925" y="591343"/>
          <a:ext cx="2571749" cy="1543050"/>
        </a:xfrm>
        <a:prstGeom prst="rect">
          <a:avLst/>
        </a:prstGeom>
        <a:solidFill>
          <a:schemeClr val="accent1">
            <a:shade val="80000"/>
            <a:hueOff val="61249"/>
            <a:satOff val="-878"/>
            <a:lumOff val="5123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noProof="0" dirty="0" smtClean="0"/>
            <a:t>Referral information Standards</a:t>
          </a:r>
          <a:endParaRPr lang="en-US" sz="2200" kern="1200" noProof="0" dirty="0"/>
        </a:p>
      </dsp:txBody>
      <dsp:txXfrm>
        <a:off x="2828925" y="591343"/>
        <a:ext cx="2571749" cy="1543050"/>
      </dsp:txXfrm>
    </dsp:sp>
    <dsp:sp modelId="{7D3D32C4-6B01-40D4-8DD4-837D83E816C3}">
      <dsp:nvSpPr>
        <dsp:cNvPr id="0" name=""/>
        <dsp:cNvSpPr/>
      </dsp:nvSpPr>
      <dsp:spPr>
        <a:xfrm>
          <a:off x="5657849" y="591343"/>
          <a:ext cx="2571749" cy="1543050"/>
        </a:xfrm>
        <a:prstGeom prst="rect">
          <a:avLst/>
        </a:prstGeom>
        <a:solidFill>
          <a:schemeClr val="accent1">
            <a:shade val="80000"/>
            <a:hueOff val="122498"/>
            <a:satOff val="-1757"/>
            <a:lumOff val="1024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noProof="0" dirty="0" smtClean="0"/>
            <a:t>Insurer´s Financial Statements Model Standards. </a:t>
          </a:r>
          <a:endParaRPr lang="en-US" sz="2200" kern="1200" noProof="0" dirty="0"/>
        </a:p>
      </dsp:txBody>
      <dsp:txXfrm>
        <a:off x="5657849" y="591343"/>
        <a:ext cx="2571749" cy="1543050"/>
      </dsp:txXfrm>
    </dsp:sp>
    <dsp:sp modelId="{6F2153F0-7209-44C1-BC02-32A3EB82EC49}">
      <dsp:nvSpPr>
        <dsp:cNvPr id="0" name=""/>
        <dsp:cNvSpPr/>
      </dsp:nvSpPr>
      <dsp:spPr>
        <a:xfrm>
          <a:off x="0" y="2391569"/>
          <a:ext cx="2571749" cy="1543050"/>
        </a:xfrm>
        <a:prstGeom prst="rect">
          <a:avLst/>
        </a:prstGeom>
        <a:solidFill>
          <a:schemeClr val="accent1">
            <a:shade val="80000"/>
            <a:hueOff val="183747"/>
            <a:satOff val="-2635"/>
            <a:lumOff val="15369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noProof="0" dirty="0" smtClean="0"/>
            <a:t>General Accounting disposition for Financial System.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noProof="0" dirty="0" smtClean="0"/>
            <a:t>IFRS Adoption</a:t>
          </a:r>
          <a:endParaRPr lang="en-US" sz="2200" kern="1200" noProof="0" dirty="0"/>
        </a:p>
      </dsp:txBody>
      <dsp:txXfrm>
        <a:off x="0" y="2391569"/>
        <a:ext cx="2571749" cy="1543050"/>
      </dsp:txXfrm>
    </dsp:sp>
    <dsp:sp modelId="{E1155B22-790E-403E-98BE-F8811983CE81}">
      <dsp:nvSpPr>
        <dsp:cNvPr id="0" name=""/>
        <dsp:cNvSpPr/>
      </dsp:nvSpPr>
      <dsp:spPr>
        <a:xfrm>
          <a:off x="2828925" y="2391569"/>
          <a:ext cx="2571749" cy="1543050"/>
        </a:xfrm>
        <a:prstGeom prst="rect">
          <a:avLst/>
        </a:prstGeom>
        <a:solidFill>
          <a:schemeClr val="accent1">
            <a:shade val="80000"/>
            <a:hueOff val="244997"/>
            <a:satOff val="-3514"/>
            <a:lumOff val="20492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noProof="0" dirty="0" smtClean="0"/>
            <a:t>External Auditor Regulation</a:t>
          </a:r>
          <a:endParaRPr lang="en-US" sz="2200" kern="1200" noProof="0" dirty="0"/>
        </a:p>
      </dsp:txBody>
      <dsp:txXfrm>
        <a:off x="2828925" y="2391569"/>
        <a:ext cx="2571749" cy="1543050"/>
      </dsp:txXfrm>
    </dsp:sp>
    <dsp:sp modelId="{4CFF8C94-66B2-4929-9A4E-CFC2C667F871}">
      <dsp:nvSpPr>
        <dsp:cNvPr id="0" name=""/>
        <dsp:cNvSpPr/>
      </dsp:nvSpPr>
      <dsp:spPr>
        <a:xfrm>
          <a:off x="5657849" y="2391569"/>
          <a:ext cx="2571749" cy="1543050"/>
        </a:xfrm>
        <a:prstGeom prst="rect">
          <a:avLst/>
        </a:prstGeom>
        <a:solidFill>
          <a:schemeClr val="accent1">
            <a:shade val="80000"/>
            <a:hueOff val="306246"/>
            <a:satOff val="-4392"/>
            <a:lumOff val="2561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noProof="0" dirty="0" smtClean="0"/>
            <a:t>Audited Statements publishing norms. </a:t>
          </a:r>
          <a:endParaRPr lang="en-US" sz="2200" kern="1200" noProof="0" dirty="0"/>
        </a:p>
      </dsp:txBody>
      <dsp:txXfrm>
        <a:off x="5657849" y="2391569"/>
        <a:ext cx="2571749" cy="154305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24B622-C883-4545-B5FA-05AC6808522B}">
      <dsp:nvSpPr>
        <dsp:cNvPr id="0" name=""/>
        <dsp:cNvSpPr/>
      </dsp:nvSpPr>
      <dsp:spPr>
        <a:xfrm>
          <a:off x="5357" y="750887"/>
          <a:ext cx="1601390" cy="960834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noProof="0" dirty="0" smtClean="0"/>
            <a:t>Accounting Balances-M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400" kern="1200" dirty="0" smtClean="0"/>
            <a:t>(Trial Balance</a:t>
          </a:r>
          <a:endParaRPr lang="es-CR" sz="1400" kern="1200" dirty="0"/>
        </a:p>
      </dsp:txBody>
      <dsp:txXfrm>
        <a:off x="33499" y="779029"/>
        <a:ext cx="1545106" cy="904550"/>
      </dsp:txXfrm>
    </dsp:sp>
    <dsp:sp modelId="{FDA4E796-88AA-44BE-A8C6-6BEE94C422F3}">
      <dsp:nvSpPr>
        <dsp:cNvPr id="0" name=""/>
        <dsp:cNvSpPr/>
      </dsp:nvSpPr>
      <dsp:spPr>
        <a:xfrm>
          <a:off x="1747670" y="1032732"/>
          <a:ext cx="339494" cy="3971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R" sz="1200" kern="1200"/>
        </a:p>
      </dsp:txBody>
      <dsp:txXfrm>
        <a:off x="1747670" y="1112161"/>
        <a:ext cx="237646" cy="238286"/>
      </dsp:txXfrm>
    </dsp:sp>
    <dsp:sp modelId="{02870B77-CA83-4E92-BE9F-5A2160C1B4B5}">
      <dsp:nvSpPr>
        <dsp:cNvPr id="0" name=""/>
        <dsp:cNvSpPr/>
      </dsp:nvSpPr>
      <dsp:spPr>
        <a:xfrm>
          <a:off x="2247304" y="750887"/>
          <a:ext cx="1601390" cy="960834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61249"/>
            <a:satOff val="-878"/>
            <a:lumOff val="512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noProof="0" dirty="0" smtClean="0"/>
            <a:t>Financial Statements (T)</a:t>
          </a:r>
          <a:endParaRPr lang="en-US" sz="1400" kern="1200" noProof="0" dirty="0"/>
        </a:p>
      </dsp:txBody>
      <dsp:txXfrm>
        <a:off x="2275446" y="779029"/>
        <a:ext cx="1545106" cy="904550"/>
      </dsp:txXfrm>
    </dsp:sp>
    <dsp:sp modelId="{2CE03E0C-7913-4AFC-806A-C304174D4FB2}">
      <dsp:nvSpPr>
        <dsp:cNvPr id="0" name=""/>
        <dsp:cNvSpPr/>
      </dsp:nvSpPr>
      <dsp:spPr>
        <a:xfrm>
          <a:off x="3989617" y="1032732"/>
          <a:ext cx="339494" cy="3971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76575"/>
            <a:satOff val="-1064"/>
            <a:lumOff val="573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R" sz="1200" kern="1200"/>
        </a:p>
      </dsp:txBody>
      <dsp:txXfrm>
        <a:off x="3989617" y="1112161"/>
        <a:ext cx="237646" cy="238286"/>
      </dsp:txXfrm>
    </dsp:sp>
    <dsp:sp modelId="{34FCC42A-94C6-4B84-B90E-ED653BB78443}">
      <dsp:nvSpPr>
        <dsp:cNvPr id="0" name=""/>
        <dsp:cNvSpPr/>
      </dsp:nvSpPr>
      <dsp:spPr>
        <a:xfrm>
          <a:off x="4489251" y="750887"/>
          <a:ext cx="1601390" cy="960834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122498"/>
            <a:satOff val="-1757"/>
            <a:lumOff val="1024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noProof="0" dirty="0" smtClean="0"/>
            <a:t>Direct premiums, by </a:t>
          </a:r>
          <a:r>
            <a:rPr lang="en-US" sz="1400" kern="1200" noProof="0" dirty="0" smtClean="0">
              <a:solidFill>
                <a:schemeClr val="bg1"/>
              </a:solidFill>
            </a:rPr>
            <a:t>branch</a:t>
          </a:r>
          <a:r>
            <a:rPr lang="en-US" sz="1400" kern="1200" noProof="0" dirty="0" smtClean="0"/>
            <a:t>, by insurer (M)</a:t>
          </a:r>
          <a:endParaRPr lang="en-US" sz="1400" kern="1200" noProof="0" dirty="0"/>
        </a:p>
      </dsp:txBody>
      <dsp:txXfrm>
        <a:off x="4517393" y="779029"/>
        <a:ext cx="1545106" cy="904550"/>
      </dsp:txXfrm>
    </dsp:sp>
    <dsp:sp modelId="{A092DB8D-7F08-4962-BFC7-AEE926F2C7FF}">
      <dsp:nvSpPr>
        <dsp:cNvPr id="0" name=""/>
        <dsp:cNvSpPr/>
      </dsp:nvSpPr>
      <dsp:spPr>
        <a:xfrm rot="5400000">
          <a:off x="5120199" y="1823819"/>
          <a:ext cx="339494" cy="3971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153150"/>
            <a:satOff val="-2127"/>
            <a:lumOff val="1147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R" sz="1200" kern="1200"/>
        </a:p>
      </dsp:txBody>
      <dsp:txXfrm rot="-5400000">
        <a:off x="5170803" y="1852644"/>
        <a:ext cx="238286" cy="237646"/>
      </dsp:txXfrm>
    </dsp:sp>
    <dsp:sp modelId="{9B93105C-50DA-45D2-9477-F35CD3D82EA0}">
      <dsp:nvSpPr>
        <dsp:cNvPr id="0" name=""/>
        <dsp:cNvSpPr/>
      </dsp:nvSpPr>
      <dsp:spPr>
        <a:xfrm>
          <a:off x="4489251" y="2352278"/>
          <a:ext cx="1601390" cy="960834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183747"/>
            <a:satOff val="-2635"/>
            <a:lumOff val="1536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noProof="0" dirty="0" err="1" smtClean="0"/>
            <a:t>Clains</a:t>
          </a:r>
          <a:r>
            <a:rPr lang="en-US" sz="1400" kern="1200" noProof="0" dirty="0" smtClean="0"/>
            <a:t> by </a:t>
          </a:r>
          <a:r>
            <a:rPr lang="en-US" sz="1400" kern="1200" noProof="0" dirty="0" smtClean="0"/>
            <a:t>branch, by insurer.  (M)</a:t>
          </a:r>
          <a:endParaRPr lang="en-US" sz="1400" kern="1200" noProof="0" dirty="0"/>
        </a:p>
      </dsp:txBody>
      <dsp:txXfrm>
        <a:off x="4517393" y="2380420"/>
        <a:ext cx="1545106" cy="904550"/>
      </dsp:txXfrm>
    </dsp:sp>
    <dsp:sp modelId="{9812D5D5-D3BD-47BB-813C-E86BF32BD8C6}">
      <dsp:nvSpPr>
        <dsp:cNvPr id="0" name=""/>
        <dsp:cNvSpPr/>
      </dsp:nvSpPr>
      <dsp:spPr>
        <a:xfrm rot="10800000">
          <a:off x="4008834" y="2634122"/>
          <a:ext cx="339494" cy="3971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229725"/>
            <a:satOff val="-3191"/>
            <a:lumOff val="1721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R" sz="1200" kern="1200"/>
        </a:p>
      </dsp:txBody>
      <dsp:txXfrm rot="10800000">
        <a:off x="4110682" y="2713551"/>
        <a:ext cx="237646" cy="238286"/>
      </dsp:txXfrm>
    </dsp:sp>
    <dsp:sp modelId="{8648600B-F60E-4980-B249-B9093336ED9D}">
      <dsp:nvSpPr>
        <dsp:cNvPr id="0" name=""/>
        <dsp:cNvSpPr/>
      </dsp:nvSpPr>
      <dsp:spPr>
        <a:xfrm>
          <a:off x="2247304" y="2352278"/>
          <a:ext cx="1601390" cy="960834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244997"/>
            <a:satOff val="-3514"/>
            <a:lumOff val="2049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noProof="0" dirty="0" smtClean="0">
              <a:solidFill>
                <a:schemeClr val="accent1">
                  <a:lumMod val="75000"/>
                </a:schemeClr>
              </a:solidFill>
            </a:rPr>
            <a:t>Ceded and retroceded reinsurance information. (M)</a:t>
          </a:r>
          <a:endParaRPr lang="en-US" sz="1400" kern="1200" noProof="0" dirty="0">
            <a:solidFill>
              <a:schemeClr val="accent1">
                <a:lumMod val="75000"/>
              </a:schemeClr>
            </a:solidFill>
          </a:endParaRPr>
        </a:p>
      </dsp:txBody>
      <dsp:txXfrm>
        <a:off x="2275446" y="2380420"/>
        <a:ext cx="1545106" cy="904550"/>
      </dsp:txXfrm>
    </dsp:sp>
    <dsp:sp modelId="{BD97AE5E-B370-452A-AB42-853323BC39A8}">
      <dsp:nvSpPr>
        <dsp:cNvPr id="0" name=""/>
        <dsp:cNvSpPr/>
      </dsp:nvSpPr>
      <dsp:spPr>
        <a:xfrm rot="10800000">
          <a:off x="1766887" y="2634122"/>
          <a:ext cx="339494" cy="3971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306300"/>
            <a:satOff val="-4255"/>
            <a:lumOff val="2295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R" sz="1200" kern="1200"/>
        </a:p>
      </dsp:txBody>
      <dsp:txXfrm rot="10800000">
        <a:off x="1868735" y="2713551"/>
        <a:ext cx="237646" cy="238286"/>
      </dsp:txXfrm>
    </dsp:sp>
    <dsp:sp modelId="{3C51A98B-E014-4A3B-AEC5-FF5296C4C97C}">
      <dsp:nvSpPr>
        <dsp:cNvPr id="0" name=""/>
        <dsp:cNvSpPr/>
      </dsp:nvSpPr>
      <dsp:spPr>
        <a:xfrm>
          <a:off x="5357" y="2352278"/>
          <a:ext cx="1601390" cy="960834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306246"/>
            <a:satOff val="-4392"/>
            <a:lumOff val="256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noProof="0" dirty="0" smtClean="0">
              <a:solidFill>
                <a:schemeClr val="accent1">
                  <a:lumMod val="75000"/>
                </a:schemeClr>
              </a:solidFill>
            </a:rPr>
            <a:t>solvency and minimum equity information</a:t>
          </a:r>
          <a:r>
            <a:rPr lang="en-US" sz="1400" kern="1200" noProof="0" dirty="0" smtClean="0">
              <a:solidFill>
                <a:schemeClr val="accent1">
                  <a:lumMod val="75000"/>
                </a:schemeClr>
              </a:solidFill>
            </a:rPr>
            <a:t>.  (M)</a:t>
          </a:r>
          <a:endParaRPr lang="en-US" sz="1400" kern="1200" noProof="0" dirty="0">
            <a:solidFill>
              <a:schemeClr val="accent1">
                <a:lumMod val="75000"/>
              </a:schemeClr>
            </a:solidFill>
          </a:endParaRPr>
        </a:p>
      </dsp:txBody>
      <dsp:txXfrm>
        <a:off x="33499" y="2380420"/>
        <a:ext cx="1545106" cy="90455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C7CD2F-157D-4DEF-B01B-D3E23CF300E6}">
      <dsp:nvSpPr>
        <dsp:cNvPr id="0" name=""/>
        <dsp:cNvSpPr/>
      </dsp:nvSpPr>
      <dsp:spPr>
        <a:xfrm rot="5400000">
          <a:off x="-169068" y="169670"/>
          <a:ext cx="1127124" cy="788987"/>
        </a:xfrm>
        <a:prstGeom prst="chevron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R" sz="2100" kern="1200" dirty="0"/>
        </a:p>
      </dsp:txBody>
      <dsp:txXfrm rot="-5400000">
        <a:off x="1" y="395096"/>
        <a:ext cx="788987" cy="338137"/>
      </dsp:txXfrm>
    </dsp:sp>
    <dsp:sp modelId="{F2D755F4-7475-41C9-9BEE-4169B96B620D}">
      <dsp:nvSpPr>
        <dsp:cNvPr id="0" name=""/>
        <dsp:cNvSpPr/>
      </dsp:nvSpPr>
      <dsp:spPr>
        <a:xfrm rot="5400000">
          <a:off x="3076178" y="-2286589"/>
          <a:ext cx="732631" cy="53070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noProof="0" dirty="0" smtClean="0"/>
            <a:t>Accounting registry and consistency revision. </a:t>
          </a:r>
          <a:endParaRPr lang="en-US" sz="2200" kern="1200" noProof="0" dirty="0"/>
        </a:p>
      </dsp:txBody>
      <dsp:txXfrm rot="-5400000">
        <a:off x="788988" y="36365"/>
        <a:ext cx="5271248" cy="661103"/>
      </dsp:txXfrm>
    </dsp:sp>
    <dsp:sp modelId="{97D06841-6D30-45ED-8130-5E8B27E813A8}">
      <dsp:nvSpPr>
        <dsp:cNvPr id="0" name=""/>
        <dsp:cNvSpPr/>
      </dsp:nvSpPr>
      <dsp:spPr>
        <a:xfrm rot="5400000">
          <a:off x="-169068" y="1148227"/>
          <a:ext cx="1127124" cy="788987"/>
        </a:xfrm>
        <a:prstGeom prst="chevron">
          <a:avLst/>
        </a:prstGeom>
        <a:solidFill>
          <a:schemeClr val="accent1">
            <a:shade val="80000"/>
            <a:hueOff val="102082"/>
            <a:satOff val="-1464"/>
            <a:lumOff val="8538"/>
            <a:alphaOff val="0"/>
          </a:schemeClr>
        </a:solidFill>
        <a:ln w="25400" cap="flat" cmpd="sng" algn="ctr">
          <a:solidFill>
            <a:schemeClr val="accent1">
              <a:shade val="80000"/>
              <a:hueOff val="102082"/>
              <a:satOff val="-1464"/>
              <a:lumOff val="853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R" sz="2100" kern="1200"/>
        </a:p>
      </dsp:txBody>
      <dsp:txXfrm rot="-5400000">
        <a:off x="1" y="1373653"/>
        <a:ext cx="788987" cy="338137"/>
      </dsp:txXfrm>
    </dsp:sp>
    <dsp:sp modelId="{00FF919C-85C9-4EBB-9D4D-68A4E87F260A}">
      <dsp:nvSpPr>
        <dsp:cNvPr id="0" name=""/>
        <dsp:cNvSpPr/>
      </dsp:nvSpPr>
      <dsp:spPr>
        <a:xfrm rot="5400000">
          <a:off x="3076178" y="-1308031"/>
          <a:ext cx="732631" cy="53070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102082"/>
              <a:satOff val="-1464"/>
              <a:lumOff val="853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noProof="0" dirty="0" smtClean="0"/>
            <a:t>Accounting registry reasonability</a:t>
          </a:r>
          <a:endParaRPr lang="en-US" sz="2200" kern="1200" noProof="0" dirty="0"/>
        </a:p>
      </dsp:txBody>
      <dsp:txXfrm rot="-5400000">
        <a:off x="788988" y="1014923"/>
        <a:ext cx="5271248" cy="661103"/>
      </dsp:txXfrm>
    </dsp:sp>
    <dsp:sp modelId="{819FF15D-4ED8-4105-8253-82CD5BB37602}">
      <dsp:nvSpPr>
        <dsp:cNvPr id="0" name=""/>
        <dsp:cNvSpPr/>
      </dsp:nvSpPr>
      <dsp:spPr>
        <a:xfrm rot="5400000">
          <a:off x="-169068" y="2126784"/>
          <a:ext cx="1127124" cy="788987"/>
        </a:xfrm>
        <a:prstGeom prst="chevron">
          <a:avLst/>
        </a:prstGeom>
        <a:solidFill>
          <a:schemeClr val="accent1">
            <a:shade val="80000"/>
            <a:hueOff val="204164"/>
            <a:satOff val="-2928"/>
            <a:lumOff val="17077"/>
            <a:alphaOff val="0"/>
          </a:schemeClr>
        </a:solidFill>
        <a:ln w="25400" cap="flat" cmpd="sng" algn="ctr">
          <a:solidFill>
            <a:schemeClr val="accent1">
              <a:shade val="80000"/>
              <a:hueOff val="204164"/>
              <a:satOff val="-2928"/>
              <a:lumOff val="170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R" sz="2100" kern="1200"/>
        </a:p>
      </dsp:txBody>
      <dsp:txXfrm rot="-5400000">
        <a:off x="1" y="2352210"/>
        <a:ext cx="788987" cy="338137"/>
      </dsp:txXfrm>
    </dsp:sp>
    <dsp:sp modelId="{1E9F5324-CED0-46BA-B1B2-02283B5A28F3}">
      <dsp:nvSpPr>
        <dsp:cNvPr id="0" name=""/>
        <dsp:cNvSpPr/>
      </dsp:nvSpPr>
      <dsp:spPr>
        <a:xfrm rot="5400000">
          <a:off x="3076178" y="-329474"/>
          <a:ext cx="732631" cy="53070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204164"/>
              <a:satOff val="-2928"/>
              <a:lumOff val="170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noProof="0" dirty="0" smtClean="0"/>
            <a:t>Solvency and minimum capital regimes monitoring.</a:t>
          </a:r>
          <a:endParaRPr lang="en-US" sz="2200" kern="1200" noProof="0" dirty="0"/>
        </a:p>
      </dsp:txBody>
      <dsp:txXfrm rot="-5400000">
        <a:off x="788988" y="1993480"/>
        <a:ext cx="5271248" cy="661103"/>
      </dsp:txXfrm>
    </dsp:sp>
    <dsp:sp modelId="{F2255A0B-BA78-4C8D-B589-C3A1243BEE8E}">
      <dsp:nvSpPr>
        <dsp:cNvPr id="0" name=""/>
        <dsp:cNvSpPr/>
      </dsp:nvSpPr>
      <dsp:spPr>
        <a:xfrm rot="5400000">
          <a:off x="-169068" y="3105342"/>
          <a:ext cx="1127124" cy="788987"/>
        </a:xfrm>
        <a:prstGeom prst="chevron">
          <a:avLst/>
        </a:prstGeom>
        <a:solidFill>
          <a:schemeClr val="accent1">
            <a:shade val="80000"/>
            <a:hueOff val="306246"/>
            <a:satOff val="-4392"/>
            <a:lumOff val="25615"/>
            <a:alphaOff val="0"/>
          </a:schemeClr>
        </a:solidFill>
        <a:ln w="25400" cap="flat" cmpd="sng" algn="ctr">
          <a:solidFill>
            <a:schemeClr val="accent1">
              <a:shade val="80000"/>
              <a:hueOff val="306246"/>
              <a:satOff val="-4392"/>
              <a:lumOff val="256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R" sz="2200" kern="1200" dirty="0"/>
        </a:p>
      </dsp:txBody>
      <dsp:txXfrm rot="-5400000">
        <a:off x="1" y="3330768"/>
        <a:ext cx="788987" cy="338137"/>
      </dsp:txXfrm>
    </dsp:sp>
    <dsp:sp modelId="{AA19D821-099D-40C2-BFBB-1B57C776E701}">
      <dsp:nvSpPr>
        <dsp:cNvPr id="0" name=""/>
        <dsp:cNvSpPr/>
      </dsp:nvSpPr>
      <dsp:spPr>
        <a:xfrm rot="5400000">
          <a:off x="3076178" y="649083"/>
          <a:ext cx="732631" cy="53070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306246"/>
              <a:satOff val="-4392"/>
              <a:lumOff val="256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noProof="0" dirty="0" smtClean="0"/>
            <a:t>Basic indicators construction. </a:t>
          </a:r>
          <a:endParaRPr lang="en-US" sz="2200" kern="1200" noProof="0" dirty="0"/>
        </a:p>
      </dsp:txBody>
      <dsp:txXfrm rot="-5400000">
        <a:off x="788988" y="2972037"/>
        <a:ext cx="5271248" cy="66110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381DF9-12D5-401D-9920-BC34F37362B8}">
      <dsp:nvSpPr>
        <dsp:cNvPr id="0" name=""/>
        <dsp:cNvSpPr/>
      </dsp:nvSpPr>
      <dsp:spPr>
        <a:xfrm>
          <a:off x="457199" y="0"/>
          <a:ext cx="5181600" cy="40640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4067EC-68F4-4D22-B83D-399D65570BDF}">
      <dsp:nvSpPr>
        <dsp:cNvPr id="0" name=""/>
        <dsp:cNvSpPr/>
      </dsp:nvSpPr>
      <dsp:spPr>
        <a:xfrm>
          <a:off x="6548" y="1219199"/>
          <a:ext cx="1962150" cy="1625600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noProof="0" dirty="0" smtClean="0"/>
            <a:t>Insurance Supervision System</a:t>
          </a:r>
          <a:endParaRPr lang="en-US" sz="2300" kern="1200" noProof="0" dirty="0"/>
        </a:p>
      </dsp:txBody>
      <dsp:txXfrm>
        <a:off x="85903" y="1298554"/>
        <a:ext cx="1803440" cy="1466890"/>
      </dsp:txXfrm>
    </dsp:sp>
    <dsp:sp modelId="{BD0A1D59-A69B-4621-8381-7CB44EE91B53}">
      <dsp:nvSpPr>
        <dsp:cNvPr id="0" name=""/>
        <dsp:cNvSpPr/>
      </dsp:nvSpPr>
      <dsp:spPr>
        <a:xfrm>
          <a:off x="2066925" y="1219199"/>
          <a:ext cx="1962150" cy="1625600"/>
        </a:xfrm>
        <a:prstGeom prst="roundRect">
          <a:avLst/>
        </a:prstGeom>
        <a:solidFill>
          <a:schemeClr val="accent1">
            <a:shade val="80000"/>
            <a:hueOff val="153123"/>
            <a:satOff val="-2196"/>
            <a:lumOff val="1280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noProof="0" dirty="0" smtClean="0"/>
            <a:t>Early Warning Indicator System</a:t>
          </a:r>
          <a:endParaRPr lang="en-US" sz="2300" kern="1200" noProof="0" dirty="0"/>
        </a:p>
      </dsp:txBody>
      <dsp:txXfrm>
        <a:off x="2146280" y="1298554"/>
        <a:ext cx="1803440" cy="1466890"/>
      </dsp:txXfrm>
    </dsp:sp>
    <dsp:sp modelId="{96388154-C41B-4F40-99A7-CC4B26B9B355}">
      <dsp:nvSpPr>
        <dsp:cNvPr id="0" name=""/>
        <dsp:cNvSpPr/>
      </dsp:nvSpPr>
      <dsp:spPr>
        <a:xfrm>
          <a:off x="4127301" y="1219199"/>
          <a:ext cx="1962150" cy="1625600"/>
        </a:xfrm>
        <a:prstGeom prst="roundRect">
          <a:avLst/>
        </a:prstGeom>
        <a:solidFill>
          <a:schemeClr val="accent1">
            <a:shade val="80000"/>
            <a:hueOff val="306246"/>
            <a:satOff val="-4392"/>
            <a:lumOff val="256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noProof="0" dirty="0" smtClean="0">
              <a:solidFill>
                <a:schemeClr val="accent1">
                  <a:lumMod val="75000"/>
                </a:schemeClr>
              </a:solidFill>
            </a:rPr>
            <a:t>Improve information revelation for the </a:t>
          </a:r>
          <a:r>
            <a:rPr lang="en-US" sz="2300" b="1" kern="1200" noProof="0" dirty="0" smtClean="0">
              <a:solidFill>
                <a:schemeClr val="accent1">
                  <a:lumMod val="75000"/>
                </a:schemeClr>
              </a:solidFill>
            </a:rPr>
            <a:t>public </a:t>
          </a:r>
          <a:endParaRPr lang="en-US" sz="2300" b="1" kern="1200" noProof="0" dirty="0" smtClean="0">
            <a:solidFill>
              <a:schemeClr val="accent1">
                <a:lumMod val="75000"/>
              </a:schemeClr>
            </a:solidFill>
          </a:endParaRPr>
        </a:p>
      </dsp:txBody>
      <dsp:txXfrm>
        <a:off x="4206656" y="1298554"/>
        <a:ext cx="1803440" cy="146689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5EB769-8083-4288-9DF4-AF701FBD16B1}">
      <dsp:nvSpPr>
        <dsp:cNvPr id="0" name=""/>
        <dsp:cNvSpPr/>
      </dsp:nvSpPr>
      <dsp:spPr>
        <a:xfrm rot="5400000">
          <a:off x="-169678" y="174462"/>
          <a:ext cx="1131190" cy="791833"/>
        </a:xfrm>
        <a:prstGeom prst="chevron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400" b="1" kern="1200" dirty="0" smtClean="0"/>
            <a:t>1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400" b="1" kern="1200" dirty="0" smtClean="0"/>
            <a:t>IV T 2013</a:t>
          </a:r>
          <a:endParaRPr lang="es-CR" sz="1400" b="1" kern="1200" dirty="0"/>
        </a:p>
      </dsp:txBody>
      <dsp:txXfrm rot="-5400000">
        <a:off x="1" y="400701"/>
        <a:ext cx="791833" cy="339357"/>
      </dsp:txXfrm>
    </dsp:sp>
    <dsp:sp modelId="{BE8F89D5-6CA0-48A2-BE43-BE586C4E7EB3}">
      <dsp:nvSpPr>
        <dsp:cNvPr id="0" name=""/>
        <dsp:cNvSpPr/>
      </dsp:nvSpPr>
      <dsp:spPr>
        <a:xfrm rot="5400000">
          <a:off x="3196438" y="-2399821"/>
          <a:ext cx="735660" cy="554487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noProof="0" smtClean="0"/>
            <a:t>Marketing Channels information (T)</a:t>
          </a:r>
          <a:endParaRPr lang="en-US" sz="1600" kern="1200" noProof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noProof="0" dirty="0" smtClean="0"/>
            <a:t>Run off (T)</a:t>
          </a:r>
          <a:endParaRPr lang="en-US" sz="1600" kern="1200" noProof="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noProof="0" dirty="0" smtClean="0"/>
            <a:t>Production Information:  contracts, insured and premiums (T)</a:t>
          </a:r>
          <a:endParaRPr lang="en-US" sz="1600" kern="1200" noProof="0" dirty="0"/>
        </a:p>
      </dsp:txBody>
      <dsp:txXfrm rot="-5400000">
        <a:off x="791833" y="40696"/>
        <a:ext cx="5508958" cy="663836"/>
      </dsp:txXfrm>
    </dsp:sp>
    <dsp:sp modelId="{718D1105-73D3-4658-AE55-AAE38054D8A6}">
      <dsp:nvSpPr>
        <dsp:cNvPr id="0" name=""/>
        <dsp:cNvSpPr/>
      </dsp:nvSpPr>
      <dsp:spPr>
        <a:xfrm rot="5400000">
          <a:off x="-169678" y="1119438"/>
          <a:ext cx="1131190" cy="791833"/>
        </a:xfrm>
        <a:prstGeom prst="chevron">
          <a:avLst/>
        </a:prstGeom>
        <a:solidFill>
          <a:schemeClr val="accent1">
            <a:shade val="80000"/>
            <a:hueOff val="102082"/>
            <a:satOff val="-1464"/>
            <a:lumOff val="8538"/>
            <a:alphaOff val="0"/>
          </a:schemeClr>
        </a:solidFill>
        <a:ln w="25400" cap="flat" cmpd="sng" algn="ctr">
          <a:solidFill>
            <a:schemeClr val="accent1">
              <a:shade val="80000"/>
              <a:hueOff val="102082"/>
              <a:satOff val="-1464"/>
              <a:lumOff val="853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400" b="1" kern="1200" dirty="0" smtClean="0"/>
            <a:t>2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400" b="1" kern="1200" dirty="0" smtClean="0"/>
            <a:t>I T 2014</a:t>
          </a:r>
          <a:endParaRPr lang="es-CR" sz="1400" b="1" kern="1200" dirty="0"/>
        </a:p>
      </dsp:txBody>
      <dsp:txXfrm rot="-5400000">
        <a:off x="1" y="1345677"/>
        <a:ext cx="791833" cy="339357"/>
      </dsp:txXfrm>
    </dsp:sp>
    <dsp:sp modelId="{C26E496E-830F-4E1F-969E-8579A399E8F4}">
      <dsp:nvSpPr>
        <dsp:cNvPr id="0" name=""/>
        <dsp:cNvSpPr/>
      </dsp:nvSpPr>
      <dsp:spPr>
        <a:xfrm rot="5400000">
          <a:off x="3196631" y="-1416985"/>
          <a:ext cx="735273" cy="554487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102082"/>
              <a:satOff val="-1464"/>
              <a:lumOff val="853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noProof="0" smtClean="0"/>
            <a:t>Accounting Balances (trial balance) (M)</a:t>
          </a:r>
          <a:endParaRPr lang="en-US" sz="1600" kern="1200" noProof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noProof="0" dirty="0" smtClean="0"/>
            <a:t>Technical Account by branch(T)</a:t>
          </a:r>
          <a:endParaRPr lang="en-US" sz="1600" kern="1200" noProof="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noProof="0" dirty="0" smtClean="0"/>
            <a:t>Solvency information detail (M)</a:t>
          </a:r>
          <a:endParaRPr lang="en-US" sz="1600" kern="1200" noProof="0" dirty="0"/>
        </a:p>
      </dsp:txBody>
      <dsp:txXfrm rot="-5400000">
        <a:off x="791833" y="1023706"/>
        <a:ext cx="5508977" cy="663487"/>
      </dsp:txXfrm>
    </dsp:sp>
    <dsp:sp modelId="{C9B5A2D3-03E0-4D27-9A0C-369C578ADFBB}">
      <dsp:nvSpPr>
        <dsp:cNvPr id="0" name=""/>
        <dsp:cNvSpPr/>
      </dsp:nvSpPr>
      <dsp:spPr>
        <a:xfrm rot="5400000">
          <a:off x="-169678" y="2140521"/>
          <a:ext cx="1131190" cy="791833"/>
        </a:xfrm>
        <a:prstGeom prst="chevron">
          <a:avLst/>
        </a:prstGeom>
        <a:solidFill>
          <a:schemeClr val="accent1">
            <a:shade val="80000"/>
            <a:hueOff val="204164"/>
            <a:satOff val="-2928"/>
            <a:lumOff val="17077"/>
            <a:alphaOff val="0"/>
          </a:schemeClr>
        </a:solidFill>
        <a:ln w="25400" cap="flat" cmpd="sng" algn="ctr">
          <a:solidFill>
            <a:schemeClr val="accent1">
              <a:shade val="80000"/>
              <a:hueOff val="204164"/>
              <a:satOff val="-2928"/>
              <a:lumOff val="170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400" b="1" kern="1200" dirty="0" smtClean="0"/>
            <a:t>3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400" b="1" kern="1200" dirty="0" smtClean="0"/>
            <a:t>2014</a:t>
          </a:r>
        </a:p>
      </dsp:txBody>
      <dsp:txXfrm rot="-5400000">
        <a:off x="1" y="2366760"/>
        <a:ext cx="791833" cy="339357"/>
      </dsp:txXfrm>
    </dsp:sp>
    <dsp:sp modelId="{82DC941F-97C7-4F20-B460-0DD00D5D15CA}">
      <dsp:nvSpPr>
        <dsp:cNvPr id="0" name=""/>
        <dsp:cNvSpPr/>
      </dsp:nvSpPr>
      <dsp:spPr>
        <a:xfrm rot="5400000">
          <a:off x="3196631" y="-422301"/>
          <a:ext cx="735273" cy="554487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204164"/>
              <a:satOff val="-2928"/>
              <a:lumOff val="170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noProof="0" dirty="0" smtClean="0"/>
            <a:t>Financial Intermediaries Information (T)</a:t>
          </a:r>
          <a:endParaRPr lang="en-US" sz="1800" b="1" kern="1200" noProof="0" dirty="0" smtClean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0" kern="1200" noProof="0" dirty="0" smtClean="0"/>
            <a:t>Information for equity adequacy(M</a:t>
          </a:r>
          <a:r>
            <a:rPr lang="es-CR" sz="1800" b="0" kern="1200" dirty="0" smtClean="0"/>
            <a:t>)</a:t>
          </a:r>
        </a:p>
      </dsp:txBody>
      <dsp:txXfrm rot="-5400000">
        <a:off x="791833" y="2018390"/>
        <a:ext cx="5508977" cy="663487"/>
      </dsp:txXfrm>
    </dsp:sp>
    <dsp:sp modelId="{ADCAC79D-E010-4C2F-B27E-98536D21561F}">
      <dsp:nvSpPr>
        <dsp:cNvPr id="0" name=""/>
        <dsp:cNvSpPr/>
      </dsp:nvSpPr>
      <dsp:spPr>
        <a:xfrm rot="5400000">
          <a:off x="-169678" y="3123550"/>
          <a:ext cx="1131190" cy="791833"/>
        </a:xfrm>
        <a:prstGeom prst="chevron">
          <a:avLst/>
        </a:prstGeom>
        <a:solidFill>
          <a:schemeClr val="accent1">
            <a:shade val="80000"/>
            <a:hueOff val="306246"/>
            <a:satOff val="-4392"/>
            <a:lumOff val="25615"/>
            <a:alphaOff val="0"/>
          </a:schemeClr>
        </a:solidFill>
        <a:ln w="25400" cap="flat" cmpd="sng" algn="ctr">
          <a:solidFill>
            <a:schemeClr val="accent1">
              <a:shade val="80000"/>
              <a:hueOff val="306246"/>
              <a:satOff val="-4392"/>
              <a:lumOff val="256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400" b="1" kern="1200" dirty="0" smtClean="0"/>
            <a:t>4        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400" b="1" kern="1200" dirty="0" smtClean="0"/>
            <a:t> 2014 </a:t>
          </a:r>
          <a:endParaRPr lang="es-CR" sz="1400" b="1" kern="1200" dirty="0"/>
        </a:p>
      </dsp:txBody>
      <dsp:txXfrm rot="-5400000">
        <a:off x="1" y="3349789"/>
        <a:ext cx="791833" cy="339357"/>
      </dsp:txXfrm>
    </dsp:sp>
    <dsp:sp modelId="{0BD97DA5-B39A-4182-BF2A-EBE3FC3F7A00}">
      <dsp:nvSpPr>
        <dsp:cNvPr id="0" name=""/>
        <dsp:cNvSpPr/>
      </dsp:nvSpPr>
      <dsp:spPr>
        <a:xfrm rot="5400000">
          <a:off x="3196631" y="549073"/>
          <a:ext cx="735273" cy="554487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306246"/>
              <a:satOff val="-4392"/>
              <a:lumOff val="256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noProof="0" dirty="0" smtClean="0"/>
            <a:t>Insurance companies information for Central Bank (national accounts, monetary statistics and Balance of Payments)</a:t>
          </a:r>
          <a:endParaRPr lang="en-US" sz="1600" kern="1200" noProof="0" dirty="0"/>
        </a:p>
      </dsp:txBody>
      <dsp:txXfrm rot="-5400000">
        <a:off x="791833" y="2989765"/>
        <a:ext cx="5508977" cy="66348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8230E8-5D84-40FA-9F0F-A4678B6F0BE1}">
      <dsp:nvSpPr>
        <dsp:cNvPr id="0" name=""/>
        <dsp:cNvSpPr/>
      </dsp:nvSpPr>
      <dsp:spPr>
        <a:xfrm>
          <a:off x="0" y="12298"/>
          <a:ext cx="7203132" cy="503685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noProof="0" dirty="0" smtClean="0"/>
            <a:t>Capital and debt adequacy</a:t>
          </a:r>
        </a:p>
      </dsp:txBody>
      <dsp:txXfrm>
        <a:off x="24588" y="36886"/>
        <a:ext cx="7153956" cy="454509"/>
      </dsp:txXfrm>
    </dsp:sp>
    <dsp:sp modelId="{B7E329F2-24F9-4CC2-8DDB-8355F6906326}">
      <dsp:nvSpPr>
        <dsp:cNvPr id="0" name=""/>
        <dsp:cNvSpPr/>
      </dsp:nvSpPr>
      <dsp:spPr>
        <a:xfrm>
          <a:off x="0" y="515983"/>
          <a:ext cx="7203132" cy="24777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99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b="0" kern="1200" noProof="0" smtClean="0"/>
            <a:t>Total Debt</a:t>
          </a:r>
          <a:endParaRPr lang="en-US" sz="1600" b="0" kern="1200" noProof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b="0" kern="1200" noProof="0" dirty="0" smtClean="0"/>
            <a:t>Financial Debt</a:t>
          </a:r>
          <a:endParaRPr lang="en-US" sz="1600" b="0" kern="1200" noProof="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b="0" kern="1200" noProof="0" dirty="0" smtClean="0">
              <a:solidFill>
                <a:schemeClr val="tx1"/>
              </a:solidFill>
            </a:rPr>
            <a:t>Net equity </a:t>
          </a:r>
          <a:r>
            <a:rPr lang="en-US" sz="1600" b="0" kern="1200" noProof="0" dirty="0" smtClean="0">
              <a:solidFill>
                <a:schemeClr val="tx1"/>
              </a:solidFill>
            </a:rPr>
            <a:t>loss gross </a:t>
          </a:r>
          <a:r>
            <a:rPr lang="en-US" sz="1600" b="0" kern="1200" noProof="0" dirty="0" smtClean="0">
              <a:solidFill>
                <a:schemeClr val="tx1"/>
              </a:solidFill>
            </a:rPr>
            <a:t>provision.</a:t>
          </a:r>
          <a:endParaRPr lang="en-US" sz="1600" b="0" kern="1200" noProof="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b="0" kern="1200" noProof="0" dirty="0" smtClean="0">
              <a:solidFill>
                <a:schemeClr val="tx1"/>
              </a:solidFill>
            </a:rPr>
            <a:t>Net equity </a:t>
          </a:r>
          <a:r>
            <a:rPr lang="en-US" sz="1600" b="0" kern="1200" noProof="0" dirty="0" smtClean="0">
              <a:solidFill>
                <a:schemeClr val="tx1"/>
              </a:solidFill>
            </a:rPr>
            <a:t>loss net </a:t>
          </a:r>
          <a:r>
            <a:rPr lang="en-US" sz="1600" b="0" kern="1200" noProof="0" dirty="0" smtClean="0">
              <a:solidFill>
                <a:schemeClr val="tx1"/>
              </a:solidFill>
            </a:rPr>
            <a:t>provision. </a:t>
          </a:r>
          <a:endParaRPr lang="en-US" sz="1600" b="0" kern="1200" noProof="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b="0" kern="1200" noProof="0" dirty="0" smtClean="0"/>
            <a:t>Gross risk rate</a:t>
          </a:r>
          <a:endParaRPr lang="en-US" sz="1600" b="0" kern="1200" noProof="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b="0" kern="1200" noProof="0" dirty="0" smtClean="0"/>
            <a:t>Equity retaining or net risk rate. </a:t>
          </a:r>
          <a:endParaRPr lang="en-US" sz="1600" b="0" kern="1200" noProof="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b="0" kern="1200" noProof="0" smtClean="0"/>
            <a:t>Minimum capital index</a:t>
          </a:r>
          <a:endParaRPr lang="en-US" sz="1600" b="0" kern="1200" noProof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b="0" kern="1200" noProof="0" smtClean="0"/>
            <a:t>Capital adequacy index</a:t>
          </a:r>
          <a:endParaRPr lang="en-US" sz="1600" b="0" kern="1200" noProof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b="0" kern="1200" noProof="0" dirty="0" smtClean="0"/>
            <a:t>Capital adequacy index variation</a:t>
          </a:r>
          <a:endParaRPr lang="en-US" sz="1600" b="0" kern="1200" noProof="0" dirty="0"/>
        </a:p>
      </dsp:txBody>
      <dsp:txXfrm>
        <a:off x="0" y="515983"/>
        <a:ext cx="7203132" cy="2477790"/>
      </dsp:txXfrm>
    </dsp:sp>
    <dsp:sp modelId="{F1FDB706-BFBC-4BFC-B005-BC372BD666C9}">
      <dsp:nvSpPr>
        <dsp:cNvPr id="0" name=""/>
        <dsp:cNvSpPr/>
      </dsp:nvSpPr>
      <dsp:spPr>
        <a:xfrm>
          <a:off x="0" y="2993773"/>
          <a:ext cx="7203132" cy="503685"/>
        </a:xfrm>
        <a:prstGeom prst="roundRect">
          <a:avLst/>
        </a:prstGeom>
        <a:solidFill>
          <a:schemeClr val="accent1">
            <a:shade val="80000"/>
            <a:hueOff val="306246"/>
            <a:satOff val="-4392"/>
            <a:lumOff val="256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noProof="0" dirty="0" smtClean="0">
              <a:solidFill>
                <a:schemeClr val="accent1">
                  <a:lumMod val="75000"/>
                </a:schemeClr>
              </a:solidFill>
            </a:rPr>
            <a:t>Liquidity and asset management. </a:t>
          </a:r>
        </a:p>
      </dsp:txBody>
      <dsp:txXfrm>
        <a:off x="24588" y="3018361"/>
        <a:ext cx="7153956" cy="454509"/>
      </dsp:txXfrm>
    </dsp:sp>
    <dsp:sp modelId="{F8B7A941-151B-4805-98AA-4150BAEDA5EE}">
      <dsp:nvSpPr>
        <dsp:cNvPr id="0" name=""/>
        <dsp:cNvSpPr/>
      </dsp:nvSpPr>
      <dsp:spPr>
        <a:xfrm>
          <a:off x="0" y="3497458"/>
          <a:ext cx="7203132" cy="5542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99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b="0" kern="1200" noProof="0" smtClean="0"/>
            <a:t>Liquidity Ratio</a:t>
          </a:r>
          <a:endParaRPr lang="en-US" sz="1600" b="0" kern="1200" noProof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b="0" kern="1200" noProof="0" dirty="0" smtClean="0"/>
            <a:t>Technical provision coverage</a:t>
          </a:r>
          <a:r>
            <a:rPr lang="es-CR" sz="1600" b="0" kern="1200" dirty="0" smtClean="0"/>
            <a:t>. </a:t>
          </a:r>
          <a:endParaRPr lang="es-CR" sz="1600" b="0" kern="1200" dirty="0"/>
        </a:p>
      </dsp:txBody>
      <dsp:txXfrm>
        <a:off x="0" y="3497458"/>
        <a:ext cx="7203132" cy="5542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598963-C481-4265-ACED-C1E2363A3FBA}" type="datetimeFigureOut">
              <a:rPr lang="es-CR" smtClean="0"/>
              <a:t>23/09/2013</a:t>
            </a:fld>
            <a:endParaRPr lang="es-C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12735A-4BA3-4C9A-B9AE-1722385239A5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638800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31E4C-0E64-48DC-A4D3-9726B29DADD1}" type="slidenum">
              <a:rPr lang="es-CR" smtClean="0">
                <a:solidFill>
                  <a:prstClr val="black"/>
                </a:solidFill>
              </a:rPr>
              <a:pPr/>
              <a:t>1</a:t>
            </a:fld>
            <a:endParaRPr lang="es-C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6731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2735A-4BA3-4C9A-B9AE-1722385239A5}" type="slidenum">
              <a:rPr lang="es-CR" smtClean="0"/>
              <a:t>20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175425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00EE8AB3-FA6B-4C71-8181-0A84A96951BB}" type="datetimeFigureOut">
              <a:rPr lang="es-CR" smtClean="0">
                <a:solidFill>
                  <a:prstClr val="black">
                    <a:tint val="75000"/>
                  </a:prstClr>
                </a:solidFill>
              </a:rPr>
              <a:pPr defTabSz="457200"/>
              <a:t>23/09/2013</a:t>
            </a:fld>
            <a:endParaRPr lang="es-C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B147CFBE-F1DE-4720-AF05-2D37CC63DFBC}" type="slidenum">
              <a:rPr lang="es-CR" smtClean="0">
                <a:solidFill>
                  <a:prstClr val="black">
                    <a:tint val="75000"/>
                  </a:prstClr>
                </a:solidFill>
              </a:rPr>
              <a:pPr defTabSz="457200"/>
              <a:t>‹Nº›</a:t>
            </a:fld>
            <a:endParaRPr lang="es-C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269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00EE8AB3-FA6B-4C71-8181-0A84A96951BB}" type="datetimeFigureOut">
              <a:rPr lang="es-CR" smtClean="0">
                <a:solidFill>
                  <a:prstClr val="black">
                    <a:tint val="75000"/>
                  </a:prstClr>
                </a:solidFill>
              </a:rPr>
              <a:pPr defTabSz="457200"/>
              <a:t>23/09/2013</a:t>
            </a:fld>
            <a:endParaRPr lang="es-C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B147CFBE-F1DE-4720-AF05-2D37CC63DFBC}" type="slidenum">
              <a:rPr lang="es-CR" smtClean="0">
                <a:solidFill>
                  <a:prstClr val="black">
                    <a:tint val="75000"/>
                  </a:prstClr>
                </a:solidFill>
              </a:rPr>
              <a:pPr defTabSz="457200"/>
              <a:t>‹Nº›</a:t>
            </a:fld>
            <a:endParaRPr lang="es-C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409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00EE8AB3-FA6B-4C71-8181-0A84A96951BB}" type="datetimeFigureOut">
              <a:rPr lang="es-CR" smtClean="0">
                <a:solidFill>
                  <a:prstClr val="black">
                    <a:tint val="75000"/>
                  </a:prstClr>
                </a:solidFill>
              </a:rPr>
              <a:pPr defTabSz="457200"/>
              <a:t>23/09/2013</a:t>
            </a:fld>
            <a:endParaRPr lang="es-C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B147CFBE-F1DE-4720-AF05-2D37CC63DFBC}" type="slidenum">
              <a:rPr lang="es-CR" smtClean="0">
                <a:solidFill>
                  <a:prstClr val="black">
                    <a:tint val="75000"/>
                  </a:prstClr>
                </a:solidFill>
              </a:rPr>
              <a:pPr defTabSz="457200"/>
              <a:t>‹Nº›</a:t>
            </a:fld>
            <a:endParaRPr lang="es-C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933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00EE8AB3-FA6B-4C71-8181-0A84A96951BB}" type="datetimeFigureOut">
              <a:rPr lang="es-CR" smtClean="0">
                <a:solidFill>
                  <a:prstClr val="black">
                    <a:tint val="75000"/>
                  </a:prstClr>
                </a:solidFill>
              </a:rPr>
              <a:pPr defTabSz="457200"/>
              <a:t>23/09/2013</a:t>
            </a:fld>
            <a:endParaRPr lang="es-C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B147CFBE-F1DE-4720-AF05-2D37CC63DFBC}" type="slidenum">
              <a:rPr lang="es-CR" smtClean="0">
                <a:solidFill>
                  <a:prstClr val="black">
                    <a:tint val="75000"/>
                  </a:prstClr>
                </a:solidFill>
              </a:rPr>
              <a:pPr defTabSz="457200"/>
              <a:t>‹Nº›</a:t>
            </a:fld>
            <a:endParaRPr lang="es-C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604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00EE8AB3-FA6B-4C71-8181-0A84A96951BB}" type="datetimeFigureOut">
              <a:rPr lang="es-CR" smtClean="0">
                <a:solidFill>
                  <a:prstClr val="black">
                    <a:tint val="75000"/>
                  </a:prstClr>
                </a:solidFill>
              </a:rPr>
              <a:pPr defTabSz="457200"/>
              <a:t>23/09/2013</a:t>
            </a:fld>
            <a:endParaRPr lang="es-C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B147CFBE-F1DE-4720-AF05-2D37CC63DFBC}" type="slidenum">
              <a:rPr lang="es-CR" smtClean="0">
                <a:solidFill>
                  <a:prstClr val="black">
                    <a:tint val="75000"/>
                  </a:prstClr>
                </a:solidFill>
              </a:rPr>
              <a:pPr defTabSz="457200"/>
              <a:t>‹Nº›</a:t>
            </a:fld>
            <a:endParaRPr lang="es-C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997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00EE8AB3-FA6B-4C71-8181-0A84A96951BB}" type="datetimeFigureOut">
              <a:rPr lang="es-CR" smtClean="0">
                <a:solidFill>
                  <a:prstClr val="black">
                    <a:tint val="75000"/>
                  </a:prstClr>
                </a:solidFill>
              </a:rPr>
              <a:pPr defTabSz="457200"/>
              <a:t>23/09/2013</a:t>
            </a:fld>
            <a:endParaRPr lang="es-C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B147CFBE-F1DE-4720-AF05-2D37CC63DFBC}" type="slidenum">
              <a:rPr lang="es-CR" smtClean="0">
                <a:solidFill>
                  <a:prstClr val="black">
                    <a:tint val="75000"/>
                  </a:prstClr>
                </a:solidFill>
              </a:rPr>
              <a:pPr defTabSz="457200"/>
              <a:t>‹Nº›</a:t>
            </a:fld>
            <a:endParaRPr lang="es-C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455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00EE8AB3-FA6B-4C71-8181-0A84A96951BB}" type="datetimeFigureOut">
              <a:rPr lang="es-CR" smtClean="0">
                <a:solidFill>
                  <a:prstClr val="black">
                    <a:tint val="75000"/>
                  </a:prstClr>
                </a:solidFill>
              </a:rPr>
              <a:pPr defTabSz="457200"/>
              <a:t>23/09/2013</a:t>
            </a:fld>
            <a:endParaRPr lang="es-C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B147CFBE-F1DE-4720-AF05-2D37CC63DFBC}" type="slidenum">
              <a:rPr lang="es-CR" smtClean="0">
                <a:solidFill>
                  <a:prstClr val="black">
                    <a:tint val="75000"/>
                  </a:prstClr>
                </a:solidFill>
              </a:rPr>
              <a:pPr defTabSz="457200"/>
              <a:t>‹Nº›</a:t>
            </a:fld>
            <a:endParaRPr lang="es-C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420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00EE8AB3-FA6B-4C71-8181-0A84A96951BB}" type="datetimeFigureOut">
              <a:rPr lang="es-CR" smtClean="0">
                <a:solidFill>
                  <a:prstClr val="black">
                    <a:tint val="75000"/>
                  </a:prstClr>
                </a:solidFill>
              </a:rPr>
              <a:pPr defTabSz="457200"/>
              <a:t>23/09/2013</a:t>
            </a:fld>
            <a:endParaRPr lang="es-C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B147CFBE-F1DE-4720-AF05-2D37CC63DFBC}" type="slidenum">
              <a:rPr lang="es-CR" smtClean="0">
                <a:solidFill>
                  <a:prstClr val="black">
                    <a:tint val="75000"/>
                  </a:prstClr>
                </a:solidFill>
              </a:rPr>
              <a:pPr defTabSz="457200"/>
              <a:t>‹Nº›</a:t>
            </a:fld>
            <a:endParaRPr lang="es-C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865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00EE8AB3-FA6B-4C71-8181-0A84A96951BB}" type="datetimeFigureOut">
              <a:rPr lang="es-CR" smtClean="0">
                <a:solidFill>
                  <a:prstClr val="black">
                    <a:tint val="75000"/>
                  </a:prstClr>
                </a:solidFill>
              </a:rPr>
              <a:pPr defTabSz="457200"/>
              <a:t>23/09/2013</a:t>
            </a:fld>
            <a:endParaRPr lang="es-C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B147CFBE-F1DE-4720-AF05-2D37CC63DFBC}" type="slidenum">
              <a:rPr lang="es-CR" smtClean="0">
                <a:solidFill>
                  <a:prstClr val="black">
                    <a:tint val="75000"/>
                  </a:prstClr>
                </a:solidFill>
              </a:rPr>
              <a:pPr defTabSz="457200"/>
              <a:t>‹Nº›</a:t>
            </a:fld>
            <a:endParaRPr lang="es-C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642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00EE8AB3-FA6B-4C71-8181-0A84A96951BB}" type="datetimeFigureOut">
              <a:rPr lang="es-CR" smtClean="0">
                <a:solidFill>
                  <a:prstClr val="black">
                    <a:tint val="75000"/>
                  </a:prstClr>
                </a:solidFill>
              </a:rPr>
              <a:pPr defTabSz="457200"/>
              <a:t>23/09/2013</a:t>
            </a:fld>
            <a:endParaRPr lang="es-C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B147CFBE-F1DE-4720-AF05-2D37CC63DFBC}" type="slidenum">
              <a:rPr lang="es-CR" smtClean="0">
                <a:solidFill>
                  <a:prstClr val="black">
                    <a:tint val="75000"/>
                  </a:prstClr>
                </a:solidFill>
              </a:rPr>
              <a:pPr defTabSz="457200"/>
              <a:t>‹Nº›</a:t>
            </a:fld>
            <a:endParaRPr lang="es-C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194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00EE8AB3-FA6B-4C71-8181-0A84A96951BB}" type="datetimeFigureOut">
              <a:rPr lang="es-CR" smtClean="0">
                <a:solidFill>
                  <a:prstClr val="black">
                    <a:tint val="75000"/>
                  </a:prstClr>
                </a:solidFill>
              </a:rPr>
              <a:pPr defTabSz="457200"/>
              <a:t>23/09/2013</a:t>
            </a:fld>
            <a:endParaRPr lang="es-C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B147CFBE-F1DE-4720-AF05-2D37CC63DFBC}" type="slidenum">
              <a:rPr lang="es-CR" smtClean="0">
                <a:solidFill>
                  <a:prstClr val="black">
                    <a:tint val="75000"/>
                  </a:prstClr>
                </a:solidFill>
              </a:rPr>
              <a:pPr defTabSz="457200"/>
              <a:t>‹Nº›</a:t>
            </a:fld>
            <a:endParaRPr lang="es-C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58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00EE8AB3-FA6B-4C71-8181-0A84A96951BB}" type="datetimeFigureOut">
              <a:rPr lang="es-CR" smtClean="0">
                <a:solidFill>
                  <a:prstClr val="black">
                    <a:tint val="75000"/>
                  </a:prstClr>
                </a:solidFill>
              </a:rPr>
              <a:pPr defTabSz="457200"/>
              <a:t>23/09/2013</a:t>
            </a:fld>
            <a:endParaRPr lang="es-C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147CFBE-F1DE-4720-AF05-2D37CC63DFBC}" type="slidenum">
              <a:rPr lang="es-CR" smtClean="0">
                <a:solidFill>
                  <a:prstClr val="black">
                    <a:tint val="75000"/>
                  </a:prstClr>
                </a:solidFill>
              </a:rPr>
              <a:pPr defTabSz="457200"/>
              <a:t>‹Nº›</a:t>
            </a:fld>
            <a:endParaRPr lang="es-C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964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1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10" Type="http://schemas.openxmlformats.org/officeDocument/2006/relationships/image" Target="../media/image15.pn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3" Type="http://schemas.openxmlformats.org/officeDocument/2006/relationships/notesSlide" Target="../notesSlides/notesSlide2.xml"/><Relationship Id="rId21" Type="http://schemas.openxmlformats.org/officeDocument/2006/relationships/image" Target="../media/image30.png"/><Relationship Id="rId7" Type="http://schemas.openxmlformats.org/officeDocument/2006/relationships/hyperlink" Target="http://portalsugese/Website/privado/default.aspx" TargetMode="External"/><Relationship Id="rId12" Type="http://schemas.openxmlformats.org/officeDocument/2006/relationships/image" Target="../media/image16.wmf"/><Relationship Id="rId17" Type="http://schemas.openxmlformats.org/officeDocument/2006/relationships/image" Target="../media/image27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6.png"/><Relationship Id="rId20" Type="http://schemas.openxmlformats.org/officeDocument/2006/relationships/hyperlink" Target="https://www.sugeseenlinea.sugese.fi.cr/sitio/sts/paginaprincipal.aspx" TargetMode="Externa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9.jpeg"/><Relationship Id="rId11" Type="http://schemas.openxmlformats.org/officeDocument/2006/relationships/oleObject" Target="../embeddings/oleObject1.bin"/><Relationship Id="rId5" Type="http://schemas.openxmlformats.org/officeDocument/2006/relationships/image" Target="../media/image18.gif"/><Relationship Id="rId15" Type="http://schemas.openxmlformats.org/officeDocument/2006/relationships/image" Target="../media/image25.png"/><Relationship Id="rId10" Type="http://schemas.openxmlformats.org/officeDocument/2006/relationships/image" Target="../media/image22.png"/><Relationship Id="rId19" Type="http://schemas.openxmlformats.org/officeDocument/2006/relationships/image" Target="../media/image29.png"/><Relationship Id="rId4" Type="http://schemas.openxmlformats.org/officeDocument/2006/relationships/image" Target="../media/image17.jpeg"/><Relationship Id="rId9" Type="http://schemas.openxmlformats.org/officeDocument/2006/relationships/image" Target="../media/image21.jpeg"/><Relationship Id="rId1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080" y="3861048"/>
            <a:ext cx="9169079" cy="3099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Título"/>
          <p:cNvSpPr>
            <a:spLocks noGrp="1"/>
          </p:cNvSpPr>
          <p:nvPr>
            <p:ph type="ctrTitle"/>
          </p:nvPr>
        </p:nvSpPr>
        <p:spPr>
          <a:xfrm>
            <a:off x="673259" y="785846"/>
            <a:ext cx="7772400" cy="3096344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Monitoring the Insurance Industry</a:t>
            </a:r>
            <a:b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Costa Rican Experience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92424" y="5543654"/>
            <a:ext cx="53436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OECD-ASSAL Regional Expert Seminar</a:t>
            </a:r>
          </a:p>
          <a:p>
            <a:r>
              <a:rPr lang="es-CR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September 26 and 27, 2013</a:t>
            </a:r>
            <a:endParaRPr lang="es-CR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79512" y="4149080"/>
            <a:ext cx="48965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400" b="1" dirty="0" smtClean="0">
                <a:solidFill>
                  <a:schemeClr val="bg1"/>
                </a:solidFill>
              </a:rPr>
              <a:t>Celia González </a:t>
            </a:r>
            <a:r>
              <a:rPr lang="es-CR" sz="2400" b="1" dirty="0" err="1" smtClean="0">
                <a:solidFill>
                  <a:schemeClr val="bg1"/>
                </a:solidFill>
              </a:rPr>
              <a:t>Haug</a:t>
            </a:r>
            <a:endParaRPr lang="es-CR" sz="2400" b="1" dirty="0" smtClean="0">
              <a:solidFill>
                <a:schemeClr val="bg1"/>
              </a:solidFill>
            </a:endParaRPr>
          </a:p>
          <a:p>
            <a:r>
              <a:rPr lang="es-CR" b="1" dirty="0" smtClean="0">
                <a:solidFill>
                  <a:schemeClr val="bg1"/>
                </a:solidFill>
              </a:rPr>
              <a:t>Directora, División de Normativa y Autorizaciones</a:t>
            </a:r>
            <a:endParaRPr lang="es-C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55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0" y="5934670"/>
            <a:ext cx="5508104" cy="923330"/>
          </a:xfrm>
          <a:prstGeom prst="rect">
            <a:avLst/>
          </a:prstGeom>
          <a:solidFill>
            <a:schemeClr val="bg1">
              <a:lumMod val="95000"/>
              <a:alpha val="99000"/>
            </a:schemeClr>
          </a:solidFill>
        </p:spPr>
        <p:txBody>
          <a:bodyPr wrap="square" rtlCol="0">
            <a:spAutoFit/>
          </a:bodyPr>
          <a:lstStyle/>
          <a:p>
            <a:endParaRPr lang="es-CR" dirty="0" smtClean="0"/>
          </a:p>
          <a:p>
            <a:endParaRPr lang="es-CR" dirty="0"/>
          </a:p>
          <a:p>
            <a:endParaRPr lang="es-CR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s-CR" sz="40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entury Gothic"/>
              </a:rPr>
              <a:t>Context</a:t>
            </a:r>
            <a:r>
              <a:rPr lang="es-CR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entury Gothic"/>
              </a:rPr>
              <a:t>:  Legal Framework(1)</a:t>
            </a:r>
            <a:endParaRPr lang="es-CR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Century Gothic"/>
            </a:endParaRPr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6860429"/>
              </p:ext>
            </p:extLst>
          </p:nvPr>
        </p:nvGraphicFramePr>
        <p:xfrm>
          <a:off x="539552" y="1893640"/>
          <a:ext cx="8229600" cy="45354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3850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0" y="5934670"/>
            <a:ext cx="5508104" cy="923330"/>
          </a:xfrm>
          <a:prstGeom prst="rect">
            <a:avLst/>
          </a:prstGeom>
          <a:solidFill>
            <a:schemeClr val="bg1">
              <a:lumMod val="95000"/>
              <a:alpha val="99000"/>
            </a:schemeClr>
          </a:solidFill>
        </p:spPr>
        <p:txBody>
          <a:bodyPr wrap="square" rtlCol="0">
            <a:spAutoFit/>
          </a:bodyPr>
          <a:lstStyle/>
          <a:p>
            <a:endParaRPr lang="es-CR" dirty="0" smtClean="0"/>
          </a:p>
          <a:p>
            <a:endParaRPr lang="es-CR" dirty="0"/>
          </a:p>
          <a:p>
            <a:endParaRPr lang="es-CR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entury Gothic"/>
              </a:rPr>
              <a:t>Context</a:t>
            </a:r>
            <a:r>
              <a:rPr lang="es-CR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entury Gothic"/>
              </a:rPr>
              <a:t>:  Legal Framework (2)</a:t>
            </a:r>
            <a:endParaRPr lang="es-CR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Century Gothic"/>
            </a:endParaRPr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3181642"/>
              </p:ext>
            </p:extLst>
          </p:nvPr>
        </p:nvGraphicFramePr>
        <p:xfrm>
          <a:off x="395536" y="1340768"/>
          <a:ext cx="8568952" cy="50883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7978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CuadroTexto"/>
          <p:cNvSpPr txBox="1"/>
          <p:nvPr/>
        </p:nvSpPr>
        <p:spPr>
          <a:xfrm>
            <a:off x="0" y="5934670"/>
            <a:ext cx="5508104" cy="923330"/>
          </a:xfrm>
          <a:prstGeom prst="rect">
            <a:avLst/>
          </a:prstGeom>
          <a:solidFill>
            <a:schemeClr val="bg1">
              <a:lumMod val="95000"/>
              <a:alpha val="99000"/>
            </a:schemeClr>
          </a:solidFill>
        </p:spPr>
        <p:txBody>
          <a:bodyPr wrap="square" rtlCol="0">
            <a:spAutoFit/>
          </a:bodyPr>
          <a:lstStyle/>
          <a:p>
            <a:endParaRPr lang="es-CR" dirty="0" smtClean="0"/>
          </a:p>
          <a:p>
            <a:endParaRPr lang="es-CR" dirty="0"/>
          </a:p>
          <a:p>
            <a:endParaRPr lang="es-CR" dirty="0"/>
          </a:p>
        </p:txBody>
      </p:sp>
      <p:grpSp>
        <p:nvGrpSpPr>
          <p:cNvPr id="6" name="5 Grupo"/>
          <p:cNvGrpSpPr/>
          <p:nvPr/>
        </p:nvGrpSpPr>
        <p:grpSpPr>
          <a:xfrm>
            <a:off x="64638" y="1706159"/>
            <a:ext cx="8715798" cy="4477948"/>
            <a:chOff x="190016" y="2060848"/>
            <a:chExt cx="8715798" cy="4477948"/>
          </a:xfrm>
        </p:grpSpPr>
        <p:graphicFrame>
          <p:nvGraphicFramePr>
            <p:cNvPr id="10" name="9 Diagrama"/>
            <p:cNvGraphicFramePr/>
            <p:nvPr>
              <p:extLst>
                <p:ext uri="{D42A27DB-BD31-4B8C-83A1-F6EECF244321}">
                  <p14:modId xmlns:p14="http://schemas.microsoft.com/office/powerpoint/2010/main" val="773269441"/>
                </p:ext>
              </p:extLst>
            </p:nvPr>
          </p:nvGraphicFramePr>
          <p:xfrm>
            <a:off x="1187624" y="2060848"/>
            <a:ext cx="6768752" cy="410445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11" name="10 Rectángulo"/>
            <p:cNvSpPr/>
            <p:nvPr/>
          </p:nvSpPr>
          <p:spPr>
            <a:xfrm>
              <a:off x="1115616" y="2072679"/>
              <a:ext cx="295232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ES" b="1" dirty="0" err="1" smtClean="0">
                  <a:solidFill>
                    <a:schemeClr val="tx2"/>
                  </a:solidFill>
                </a:rPr>
                <a:t>Accounting</a:t>
              </a:r>
              <a:r>
                <a:rPr lang="es-ES" b="1" dirty="0" smtClean="0">
                  <a:solidFill>
                    <a:schemeClr val="tx2"/>
                  </a:solidFill>
                </a:rPr>
                <a:t> </a:t>
              </a:r>
              <a:r>
                <a:rPr lang="es-ES" b="1" dirty="0" err="1" smtClean="0">
                  <a:solidFill>
                    <a:schemeClr val="tx2"/>
                  </a:solidFill>
                </a:rPr>
                <a:t>Norm</a:t>
              </a:r>
              <a:r>
                <a:rPr lang="es-ES" b="1" dirty="0" smtClean="0">
                  <a:solidFill>
                    <a:schemeClr val="tx2"/>
                  </a:solidFill>
                </a:rPr>
                <a:t> </a:t>
              </a:r>
              <a:r>
                <a:rPr lang="es-ES" b="1" dirty="0" err="1" smtClean="0">
                  <a:solidFill>
                    <a:schemeClr val="tx2"/>
                  </a:solidFill>
                </a:rPr>
                <a:t>Reform</a:t>
              </a:r>
              <a:endParaRPr lang="es-ES" b="1" dirty="0" smtClean="0">
                <a:solidFill>
                  <a:schemeClr val="tx2"/>
                </a:solidFill>
              </a:endParaRPr>
            </a:p>
            <a:p>
              <a:pPr algn="ctr"/>
              <a:r>
                <a:rPr lang="es-ES" b="1" dirty="0" smtClean="0">
                  <a:solidFill>
                    <a:schemeClr val="tx2"/>
                  </a:solidFill>
                </a:rPr>
                <a:t>In </a:t>
              </a:r>
              <a:r>
                <a:rPr lang="es-ES" b="1" dirty="0" err="1" smtClean="0">
                  <a:solidFill>
                    <a:schemeClr val="tx2"/>
                  </a:solidFill>
                </a:rPr>
                <a:t>force</a:t>
              </a:r>
              <a:r>
                <a:rPr lang="es-ES" b="1" dirty="0" smtClean="0">
                  <a:solidFill>
                    <a:schemeClr val="tx2"/>
                  </a:solidFill>
                </a:rPr>
                <a:t> 2014</a:t>
              </a:r>
              <a:endParaRPr lang="es-CR" b="1" dirty="0">
                <a:solidFill>
                  <a:schemeClr val="tx2"/>
                </a:solidFill>
              </a:endParaRPr>
            </a:p>
          </p:txBody>
        </p:sp>
        <p:sp>
          <p:nvSpPr>
            <p:cNvPr id="12" name="11 Rectángulo"/>
            <p:cNvSpPr/>
            <p:nvPr/>
          </p:nvSpPr>
          <p:spPr>
            <a:xfrm>
              <a:off x="214246" y="3834096"/>
              <a:ext cx="266429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tx2"/>
                  </a:solidFill>
                </a:rPr>
                <a:t>Integral Solvency Reform</a:t>
              </a:r>
            </a:p>
            <a:p>
              <a:pPr algn="ctr"/>
              <a:r>
                <a:rPr lang="es-ES" b="1" dirty="0" smtClean="0">
                  <a:solidFill>
                    <a:schemeClr val="tx2"/>
                  </a:solidFill>
                </a:rPr>
                <a:t>In </a:t>
              </a:r>
              <a:r>
                <a:rPr lang="es-ES" b="1" dirty="0" err="1" smtClean="0">
                  <a:solidFill>
                    <a:schemeClr val="tx2"/>
                  </a:solidFill>
                </a:rPr>
                <a:t>force</a:t>
              </a:r>
              <a:r>
                <a:rPr lang="es-ES" b="1" dirty="0" smtClean="0">
                  <a:solidFill>
                    <a:schemeClr val="tx2"/>
                  </a:solidFill>
                </a:rPr>
                <a:t> 2014</a:t>
              </a:r>
              <a:endParaRPr lang="es-CR" b="1" dirty="0">
                <a:solidFill>
                  <a:schemeClr val="tx2"/>
                </a:solidFill>
              </a:endParaRPr>
            </a:p>
          </p:txBody>
        </p:sp>
        <p:sp>
          <p:nvSpPr>
            <p:cNvPr id="13" name="12 Rectángulo"/>
            <p:cNvSpPr/>
            <p:nvPr/>
          </p:nvSpPr>
          <p:spPr>
            <a:xfrm>
              <a:off x="6136389" y="4160452"/>
              <a:ext cx="205625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ES" b="1" dirty="0" err="1" smtClean="0">
                  <a:solidFill>
                    <a:schemeClr val="tx2"/>
                  </a:solidFill>
                </a:rPr>
                <a:t>Pilot</a:t>
              </a:r>
              <a:r>
                <a:rPr lang="es-ES" b="1" dirty="0" smtClean="0">
                  <a:solidFill>
                    <a:schemeClr val="tx2"/>
                  </a:solidFill>
                </a:rPr>
                <a:t> </a:t>
              </a:r>
              <a:r>
                <a:rPr lang="es-ES" b="1" dirty="0" err="1" smtClean="0">
                  <a:solidFill>
                    <a:schemeClr val="tx2"/>
                  </a:solidFill>
                </a:rPr>
                <a:t>Scheme</a:t>
              </a:r>
              <a:endParaRPr lang="es-ES" b="1" dirty="0" smtClean="0">
                <a:solidFill>
                  <a:schemeClr val="tx2"/>
                </a:solidFill>
              </a:endParaRPr>
            </a:p>
            <a:p>
              <a:pPr algn="ctr"/>
              <a:r>
                <a:rPr lang="es-ES" b="1" dirty="0" smtClean="0">
                  <a:solidFill>
                    <a:schemeClr val="tx2"/>
                  </a:solidFill>
                </a:rPr>
                <a:t> (</a:t>
              </a:r>
              <a:r>
                <a:rPr lang="es-CR" b="1" i="1" dirty="0" err="1" smtClean="0">
                  <a:solidFill>
                    <a:schemeClr val="tx2"/>
                  </a:solidFill>
                </a:rPr>
                <a:t>october</a:t>
              </a:r>
              <a:r>
                <a:rPr lang="es-CR" b="1" i="1" dirty="0" smtClean="0">
                  <a:solidFill>
                    <a:schemeClr val="tx2"/>
                  </a:solidFill>
                </a:rPr>
                <a:t> 2012 </a:t>
              </a:r>
              <a:r>
                <a:rPr lang="es-ES" b="1" i="1" dirty="0">
                  <a:solidFill>
                    <a:schemeClr val="tx2"/>
                  </a:solidFill>
                </a:rPr>
                <a:t>)</a:t>
              </a:r>
              <a:endParaRPr lang="es-CR" b="1" i="1" dirty="0">
                <a:solidFill>
                  <a:schemeClr val="tx2"/>
                </a:solidFill>
              </a:endParaRPr>
            </a:p>
          </p:txBody>
        </p:sp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1593" y="5511881"/>
              <a:ext cx="2264221" cy="10269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016" y="4794098"/>
              <a:ext cx="2084740" cy="1643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553759"/>
            <a:ext cx="2146300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196198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754" y="1401359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68" y="314649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1 Título"/>
          <p:cNvSpPr>
            <a:spLocks noGrp="1"/>
          </p:cNvSpPr>
          <p:nvPr>
            <p:ph type="title"/>
          </p:nvPr>
        </p:nvSpPr>
        <p:spPr>
          <a:xfrm>
            <a:off x="241268" y="242398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entury Gothic"/>
              </a:rPr>
              <a:t>Context:  Insurance market monitoring </a:t>
            </a:r>
            <a:r>
              <a:rPr lang="en-US" sz="36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entury Gothic"/>
              </a:rPr>
              <a:t>strategyt</a:t>
            </a:r>
            <a:endParaRPr lang="en-US" sz="3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81680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0" y="5934670"/>
            <a:ext cx="5508104" cy="923330"/>
          </a:xfrm>
          <a:prstGeom prst="rect">
            <a:avLst/>
          </a:prstGeom>
          <a:solidFill>
            <a:schemeClr val="bg1">
              <a:lumMod val="95000"/>
              <a:alpha val="99000"/>
            </a:schemeClr>
          </a:solidFill>
        </p:spPr>
        <p:txBody>
          <a:bodyPr wrap="square" rtlCol="0">
            <a:spAutoFit/>
          </a:bodyPr>
          <a:lstStyle/>
          <a:p>
            <a:endParaRPr lang="es-CR" dirty="0" smtClean="0"/>
          </a:p>
          <a:p>
            <a:endParaRPr lang="es-CR" dirty="0"/>
          </a:p>
          <a:p>
            <a:endParaRPr lang="es-CR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entury Gothic"/>
              </a:rPr>
              <a:t>Context:  Applicable Regulations</a:t>
            </a:r>
            <a:endParaRPr lang="en-US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Century Gothic"/>
            </a:endParaRPr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1916219"/>
              </p:ext>
            </p:extLst>
          </p:nvPr>
        </p:nvGraphicFramePr>
        <p:xfrm>
          <a:off x="539552" y="1124744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7078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0" y="5934670"/>
            <a:ext cx="5508104" cy="923330"/>
          </a:xfrm>
          <a:prstGeom prst="rect">
            <a:avLst/>
          </a:prstGeom>
          <a:solidFill>
            <a:schemeClr val="bg1">
              <a:lumMod val="95000"/>
              <a:alpha val="99000"/>
            </a:schemeClr>
          </a:solidFill>
        </p:spPr>
        <p:txBody>
          <a:bodyPr wrap="square" rtlCol="0">
            <a:spAutoFit/>
          </a:bodyPr>
          <a:lstStyle/>
          <a:p>
            <a:endParaRPr lang="es-CR" dirty="0" smtClean="0"/>
          </a:p>
          <a:p>
            <a:endParaRPr lang="es-CR" dirty="0"/>
          </a:p>
          <a:p>
            <a:endParaRPr lang="es-CR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2780928"/>
            <a:ext cx="8229600" cy="1143000"/>
          </a:xfrm>
        </p:spPr>
        <p:txBody>
          <a:bodyPr>
            <a:noAutofit/>
          </a:bodyPr>
          <a:lstStyle/>
          <a:p>
            <a:pPr algn="r"/>
            <a:r>
              <a:rPr lang="en-US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entury Gothic"/>
              </a:rPr>
              <a:t>Current situation:  What </a:t>
            </a:r>
            <a:r>
              <a:rPr 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entury Gothic"/>
              </a:rPr>
              <a:t>do we have</a:t>
            </a:r>
            <a:r>
              <a:rPr lang="en-US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entury Gothic"/>
              </a:rPr>
              <a:t>?</a:t>
            </a:r>
            <a:endParaRPr lang="en-US" sz="3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578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0" y="5934670"/>
            <a:ext cx="5508104" cy="923330"/>
          </a:xfrm>
          <a:prstGeom prst="rect">
            <a:avLst/>
          </a:prstGeom>
          <a:solidFill>
            <a:schemeClr val="bg1">
              <a:lumMod val="95000"/>
              <a:alpha val="99000"/>
            </a:schemeClr>
          </a:solidFill>
        </p:spPr>
        <p:txBody>
          <a:bodyPr wrap="square" rtlCol="0">
            <a:spAutoFit/>
          </a:bodyPr>
          <a:lstStyle/>
          <a:p>
            <a:endParaRPr lang="es-CR" dirty="0" smtClean="0"/>
          </a:p>
          <a:p>
            <a:endParaRPr lang="es-CR" dirty="0"/>
          </a:p>
          <a:p>
            <a:endParaRPr lang="es-CR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Autofit/>
          </a:bodyPr>
          <a:lstStyle/>
          <a:p>
            <a:pPr algn="l"/>
            <a:r>
              <a:rPr lang="en-US" sz="4000" b="1" dirty="0" smtClean="0">
                <a:solidFill>
                  <a:schemeClr val="tx2"/>
                </a:solidFill>
                <a:ea typeface="+mn-ea"/>
                <a:cs typeface="Century Gothic"/>
              </a:rPr>
              <a:t>Current situation:  What do we have?</a:t>
            </a:r>
            <a:endParaRPr lang="en-US" sz="4000" b="1" dirty="0">
              <a:solidFill>
                <a:schemeClr val="tx2"/>
              </a:solidFill>
              <a:ea typeface="+mn-ea"/>
              <a:cs typeface="Century Gothic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32900" y="1556792"/>
            <a:ext cx="8229600" cy="4536504"/>
          </a:xfrm>
        </p:spPr>
        <p:txBody>
          <a:bodyPr>
            <a:normAutofit/>
          </a:bodyPr>
          <a:lstStyle/>
          <a:p>
            <a:pPr algn="just">
              <a:buBlip>
                <a:blip r:embed="rId2"/>
              </a:buBlip>
            </a:pPr>
            <a:r>
              <a:rPr lang="en-US" sz="2600" dirty="0" smtClean="0"/>
              <a:t>Information submission through excel files, market´s basic information revelation</a:t>
            </a:r>
          </a:p>
          <a:p>
            <a:pPr algn="just">
              <a:buBlip>
                <a:blip r:embed="rId2"/>
              </a:buBlip>
            </a:pPr>
            <a:r>
              <a:rPr lang="en-US" sz="2600" dirty="0" smtClean="0"/>
              <a:t>Implementation of Insurance Supervision System began, for remission, processing and storage of financial and accounting information from insurer companies. </a:t>
            </a:r>
          </a:p>
          <a:p>
            <a:pPr algn="just">
              <a:buBlip>
                <a:blip r:embed="rId2"/>
              </a:buBlip>
            </a:pPr>
            <a:r>
              <a:rPr lang="en-US" sz="2600" dirty="0" smtClean="0"/>
              <a:t>Monthly publication of information for the public through website.</a:t>
            </a:r>
          </a:p>
          <a:p>
            <a:pPr algn="just">
              <a:buBlip>
                <a:blip r:embed="rId2"/>
              </a:buBlip>
            </a:pPr>
            <a:r>
              <a:rPr lang="en-US" sz="2600" dirty="0" smtClean="0"/>
              <a:t>Availability of financial statements in website. </a:t>
            </a:r>
          </a:p>
          <a:p>
            <a:pPr lvl="1" algn="just">
              <a:buBlip>
                <a:blip r:embed="rId2"/>
              </a:buBlip>
            </a:pPr>
            <a:r>
              <a:rPr lang="en-US" sz="2200" dirty="0" smtClean="0"/>
              <a:t>Audited (annual and intermediate)</a:t>
            </a:r>
          </a:p>
          <a:p>
            <a:pPr lvl="1" algn="just">
              <a:buBlip>
                <a:blip r:embed="rId2"/>
              </a:buBlip>
            </a:pPr>
            <a:r>
              <a:rPr lang="en-US" sz="2200" dirty="0" smtClean="0"/>
              <a:t>Monthly summary of financial statements in website</a:t>
            </a:r>
          </a:p>
        </p:txBody>
      </p:sp>
    </p:spTree>
    <p:extLst>
      <p:ext uri="{BB962C8B-B14F-4D97-AF65-F5344CB8AC3E}">
        <p14:creationId xmlns:p14="http://schemas.microsoft.com/office/powerpoint/2010/main" val="395416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0" y="5934670"/>
            <a:ext cx="5508104" cy="923330"/>
          </a:xfrm>
          <a:prstGeom prst="rect">
            <a:avLst/>
          </a:prstGeom>
          <a:solidFill>
            <a:schemeClr val="bg1">
              <a:lumMod val="95000"/>
              <a:alpha val="99000"/>
            </a:schemeClr>
          </a:solidFill>
        </p:spPr>
        <p:txBody>
          <a:bodyPr wrap="square" rtlCol="0">
            <a:spAutoFit/>
          </a:bodyPr>
          <a:lstStyle/>
          <a:p>
            <a:endParaRPr lang="es-CR" dirty="0" smtClean="0"/>
          </a:p>
          <a:p>
            <a:endParaRPr lang="es-CR" dirty="0"/>
          </a:p>
          <a:p>
            <a:endParaRPr lang="es-CR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4000" b="1" dirty="0" smtClean="0">
                <a:solidFill>
                  <a:schemeClr val="tx2"/>
                </a:solidFill>
                <a:ea typeface="+mn-ea"/>
                <a:cs typeface="Century Gothic"/>
              </a:rPr>
              <a:t>Current situation:  What do we have?</a:t>
            </a:r>
            <a:endParaRPr lang="en-US" sz="4000" b="1" dirty="0">
              <a:solidFill>
                <a:schemeClr val="tx2"/>
              </a:solidFill>
              <a:ea typeface="+mn-ea"/>
              <a:cs typeface="Century Gothic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32900" y="1556792"/>
            <a:ext cx="8229600" cy="5040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600" b="1" dirty="0" smtClean="0">
                <a:solidFill>
                  <a:schemeClr val="tx2"/>
                </a:solidFill>
              </a:rPr>
              <a:t>Available Information</a:t>
            </a:r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2841136918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3190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0" y="5934670"/>
            <a:ext cx="5508104" cy="923330"/>
          </a:xfrm>
          <a:prstGeom prst="rect">
            <a:avLst/>
          </a:prstGeom>
          <a:solidFill>
            <a:schemeClr val="bg1">
              <a:lumMod val="95000"/>
              <a:alpha val="99000"/>
            </a:schemeClr>
          </a:solidFill>
        </p:spPr>
        <p:txBody>
          <a:bodyPr wrap="square" rtlCol="0">
            <a:spAutoFit/>
          </a:bodyPr>
          <a:lstStyle/>
          <a:p>
            <a:endParaRPr lang="es-CR" dirty="0" smtClean="0"/>
          </a:p>
          <a:p>
            <a:endParaRPr lang="es-CR" dirty="0"/>
          </a:p>
          <a:p>
            <a:endParaRPr lang="es-CR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entury Gothic"/>
              </a:rPr>
              <a:t>Current situation:  What do we have?</a:t>
            </a:r>
            <a:endParaRPr lang="es-CR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Century Gothic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32900" y="1556792"/>
            <a:ext cx="8229600" cy="5040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600" b="1" dirty="0">
                <a:solidFill>
                  <a:schemeClr val="tx2"/>
                </a:solidFill>
              </a:rPr>
              <a:t>Current Admonitory for supervisory tasks</a:t>
            </a:r>
            <a:endParaRPr lang="es-CR" sz="2600" b="1" dirty="0" smtClean="0">
              <a:solidFill>
                <a:schemeClr val="tx2"/>
              </a:solidFill>
            </a:endParaRPr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3361701940"/>
              </p:ext>
            </p:extLst>
          </p:nvPr>
        </p:nvGraphicFramePr>
        <p:xfrm>
          <a:off x="1403648" y="2331343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55893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0" y="5934670"/>
            <a:ext cx="5508104" cy="923330"/>
          </a:xfrm>
          <a:prstGeom prst="rect">
            <a:avLst/>
          </a:prstGeom>
          <a:solidFill>
            <a:schemeClr val="bg1">
              <a:lumMod val="95000"/>
              <a:alpha val="99000"/>
            </a:schemeClr>
          </a:solidFill>
        </p:spPr>
        <p:txBody>
          <a:bodyPr wrap="square" rtlCol="0">
            <a:spAutoFit/>
          </a:bodyPr>
          <a:lstStyle/>
          <a:p>
            <a:endParaRPr lang="es-CR" dirty="0" smtClean="0"/>
          </a:p>
          <a:p>
            <a:endParaRPr lang="es-CR" dirty="0"/>
          </a:p>
          <a:p>
            <a:endParaRPr lang="es-CR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708920"/>
            <a:ext cx="8229600" cy="1143000"/>
          </a:xfrm>
        </p:spPr>
        <p:txBody>
          <a:bodyPr>
            <a:noAutofit/>
          </a:bodyPr>
          <a:lstStyle/>
          <a:p>
            <a:pPr algn="r"/>
            <a:r>
              <a:rPr lang="es-CR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entury Gothic"/>
              </a:rPr>
              <a:t>¿</a:t>
            </a:r>
            <a:r>
              <a:rPr 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entury Gothic"/>
              </a:rPr>
              <a:t>What are we working on to enhance transparency and monitoring of the insurance market?</a:t>
            </a:r>
            <a:br>
              <a:rPr 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entury Gothic"/>
              </a:rPr>
            </a:br>
            <a:endParaRPr lang="es-CR" sz="3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59001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0" y="5934670"/>
            <a:ext cx="5508104" cy="923330"/>
          </a:xfrm>
          <a:prstGeom prst="rect">
            <a:avLst/>
          </a:prstGeom>
          <a:solidFill>
            <a:schemeClr val="bg1">
              <a:lumMod val="95000"/>
              <a:alpha val="99000"/>
            </a:schemeClr>
          </a:solidFill>
        </p:spPr>
        <p:txBody>
          <a:bodyPr wrap="square" rtlCol="0">
            <a:spAutoFit/>
          </a:bodyPr>
          <a:lstStyle/>
          <a:p>
            <a:endParaRPr lang="es-CR" dirty="0" smtClean="0"/>
          </a:p>
          <a:p>
            <a:endParaRPr lang="es-CR" dirty="0"/>
          </a:p>
          <a:p>
            <a:endParaRPr lang="es-CR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Autofit/>
          </a:bodyPr>
          <a:lstStyle/>
          <a:p>
            <a:pPr algn="just"/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entury Gothic"/>
              </a:rPr>
              <a:t>What are we working on to enhance transparency and monitoring of the insurance market?</a:t>
            </a:r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1820155548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5416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0" y="5934670"/>
            <a:ext cx="5508104" cy="923330"/>
          </a:xfrm>
          <a:prstGeom prst="rect">
            <a:avLst/>
          </a:prstGeom>
          <a:solidFill>
            <a:schemeClr val="bg1">
              <a:lumMod val="95000"/>
              <a:alpha val="99000"/>
            </a:schemeClr>
          </a:solidFill>
        </p:spPr>
        <p:txBody>
          <a:bodyPr wrap="square" rtlCol="0">
            <a:spAutoFit/>
          </a:bodyPr>
          <a:lstStyle/>
          <a:p>
            <a:endParaRPr lang="es-CR" dirty="0" smtClean="0"/>
          </a:p>
          <a:p>
            <a:endParaRPr lang="es-CR" dirty="0"/>
          </a:p>
          <a:p>
            <a:endParaRPr lang="es-CR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s-CR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entury Gothic"/>
              </a:rPr>
              <a:t>Agenda</a:t>
            </a:r>
            <a:endParaRPr lang="es-CR" sz="3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Century Gothic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32900" y="1556792"/>
            <a:ext cx="8229600" cy="4536504"/>
          </a:xfrm>
        </p:spPr>
        <p:txBody>
          <a:bodyPr>
            <a:normAutofit lnSpcReduction="10000"/>
          </a:bodyPr>
          <a:lstStyle/>
          <a:p>
            <a:pPr>
              <a:buBlip>
                <a:blip r:embed="rId2"/>
              </a:buBlip>
            </a:pPr>
            <a:r>
              <a:rPr lang="en-US" sz="2800" dirty="0" smtClean="0"/>
              <a:t>Background and recent developments in the Costa Rican insurance market. </a:t>
            </a:r>
          </a:p>
          <a:p>
            <a:pPr>
              <a:buBlip>
                <a:blip r:embed="rId2"/>
              </a:buBlip>
            </a:pPr>
            <a:r>
              <a:rPr lang="en-US" sz="2800" dirty="0" smtClean="0"/>
              <a:t>C</a:t>
            </a:r>
            <a:r>
              <a:rPr lang="en-US" sz="2800" dirty="0" smtClean="0"/>
              <a:t>ontext of m</a:t>
            </a:r>
            <a:r>
              <a:rPr lang="en-US" sz="2800" dirty="0" smtClean="0"/>
              <a:t>onitoring </a:t>
            </a:r>
            <a:r>
              <a:rPr lang="en-US" sz="2800" dirty="0"/>
              <a:t>and </a:t>
            </a:r>
            <a:r>
              <a:rPr lang="en-US" sz="2800" dirty="0" smtClean="0"/>
              <a:t>insurance market statistics</a:t>
            </a:r>
          </a:p>
          <a:p>
            <a:pPr lvl="1">
              <a:buBlip>
                <a:blip r:embed="rId2"/>
              </a:buBlip>
            </a:pPr>
            <a:r>
              <a:rPr lang="en-US" sz="2400" dirty="0"/>
              <a:t>Legal framework</a:t>
            </a:r>
          </a:p>
          <a:p>
            <a:pPr lvl="1">
              <a:buBlip>
                <a:blip r:embed="rId2"/>
              </a:buBlip>
            </a:pPr>
            <a:r>
              <a:rPr lang="en-US" sz="2400" dirty="0" smtClean="0"/>
              <a:t>Insurance </a:t>
            </a:r>
            <a:r>
              <a:rPr lang="en-US" sz="2400" dirty="0" smtClean="0"/>
              <a:t>market monitoring strategy</a:t>
            </a:r>
          </a:p>
          <a:p>
            <a:pPr lvl="1">
              <a:buBlip>
                <a:blip r:embed="rId2"/>
              </a:buBlip>
            </a:pPr>
            <a:r>
              <a:rPr lang="en-US" sz="2400" dirty="0" smtClean="0"/>
              <a:t>Applicable </a:t>
            </a:r>
            <a:r>
              <a:rPr lang="en-US" sz="2400" dirty="0" smtClean="0"/>
              <a:t>regulations</a:t>
            </a:r>
          </a:p>
          <a:p>
            <a:pPr>
              <a:buBlip>
                <a:blip r:embed="rId2"/>
              </a:buBlip>
            </a:pPr>
            <a:r>
              <a:rPr lang="en-US" sz="2800" dirty="0" smtClean="0"/>
              <a:t>Current situation: What do we have?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>
              <a:buBlip>
                <a:blip r:embed="rId2"/>
              </a:buBlip>
            </a:pPr>
            <a:r>
              <a:rPr lang="en-US" sz="2800" dirty="0" smtClean="0"/>
              <a:t>What are we working on to enhance transparency and monitoring of the insurance market?</a:t>
            </a:r>
          </a:p>
        </p:txBody>
      </p:sp>
    </p:spTree>
    <p:extLst>
      <p:ext uri="{BB962C8B-B14F-4D97-AF65-F5344CB8AC3E}">
        <p14:creationId xmlns:p14="http://schemas.microsoft.com/office/powerpoint/2010/main" val="105741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59 CuadroTexto"/>
          <p:cNvSpPr txBox="1"/>
          <p:nvPr/>
        </p:nvSpPr>
        <p:spPr>
          <a:xfrm>
            <a:off x="0" y="5934670"/>
            <a:ext cx="5508104" cy="923330"/>
          </a:xfrm>
          <a:prstGeom prst="rect">
            <a:avLst/>
          </a:prstGeom>
          <a:solidFill>
            <a:schemeClr val="bg1">
              <a:lumMod val="95000"/>
              <a:alpha val="99000"/>
            </a:schemeClr>
          </a:solidFill>
        </p:spPr>
        <p:txBody>
          <a:bodyPr wrap="square" rtlCol="0">
            <a:spAutoFit/>
          </a:bodyPr>
          <a:lstStyle/>
          <a:p>
            <a:endParaRPr lang="es-CR" dirty="0" smtClean="0"/>
          </a:p>
          <a:p>
            <a:endParaRPr lang="es-CR" dirty="0"/>
          </a:p>
          <a:p>
            <a:endParaRPr lang="es-CR" dirty="0"/>
          </a:p>
        </p:txBody>
      </p:sp>
      <p:pic>
        <p:nvPicPr>
          <p:cNvPr id="72" name="Picture 2" descr="E:\Documentos Usuarios\fernandezce\Mis Documentos\Descargas\logo_ins_smal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72" y="1615700"/>
            <a:ext cx="669240" cy="21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4" descr="E:\Documentos Usuarios\fernandezce\Mis Documentos\Descargas\Logo_MagisterioSeguros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297" y="1981200"/>
            <a:ext cx="557884" cy="375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5" descr="E:\Documentos Usuarios\fernandezce\Mis Documentos\Descargas\MAPFRE_logo[1](2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297" y="1020010"/>
            <a:ext cx="545390" cy="427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2" descr="C:\Users\GrijalbaCJ\AppData\Local\Microsoft\Windows\Temporary Internet Files\Content.Outlook\Q1RMQ1CC\logotipo.pn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573" y="4057737"/>
            <a:ext cx="1746116" cy="79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" descr="https://encrypted-tbn2.gstatic.com/images?q=tbn:ANd9GcQcpTIHbxHGUOggAB4l1DTgXn13ldkWpurVUs09lDWR9QFc3C5JY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3764" y="1617605"/>
            <a:ext cx="411636" cy="335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Rounded Rectangle 47"/>
          <p:cNvSpPr/>
          <p:nvPr/>
        </p:nvSpPr>
        <p:spPr>
          <a:xfrm>
            <a:off x="7025009" y="3352800"/>
            <a:ext cx="1603840" cy="1058528"/>
          </a:xfrm>
          <a:prstGeom prst="roundRect">
            <a:avLst>
              <a:gd name="adj" fmla="val 10000"/>
            </a:avLst>
          </a:prstGeom>
          <a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3030304"/>
              </p:ext>
            </p:extLst>
          </p:nvPr>
        </p:nvGraphicFramePr>
        <p:xfrm>
          <a:off x="487412" y="1142774"/>
          <a:ext cx="1646188" cy="16437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Imagen" r:id="rId11" imgW="5600700" imgH="3589338" progId="">
                  <p:embed/>
                </p:oleObj>
              </mc:Choice>
              <mc:Fallback>
                <p:oleObj name="Imagen" r:id="rId11" imgW="5600700" imgH="358933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412" y="1142774"/>
                        <a:ext cx="1646188" cy="16437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2" descr="E:\Mis Documentos\My Pictures\Galería multimedia de Microsoft\j0434847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066800"/>
            <a:ext cx="156210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19 Abrir llave"/>
          <p:cNvSpPr/>
          <p:nvPr/>
        </p:nvSpPr>
        <p:spPr>
          <a:xfrm>
            <a:off x="7620000" y="1233905"/>
            <a:ext cx="152400" cy="105209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21" name="Rectangle 148"/>
          <p:cNvSpPr/>
          <p:nvPr/>
        </p:nvSpPr>
        <p:spPr>
          <a:xfrm>
            <a:off x="7772400" y="1340463"/>
            <a:ext cx="914400" cy="1001813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flat" dir="t"/>
          </a:scene3d>
          <a:sp3d/>
        </p:spPr>
        <p:txBody>
          <a:bodyPr spcFirstLastPara="0" vert="horz" wrap="square" lIns="0" tIns="0" rIns="0" bIns="0" numCol="1" spcCol="889" anchor="ctr" anchorCtr="0">
            <a:spAutoFit/>
          </a:bodyPr>
          <a:lstStyle/>
          <a:p>
            <a:pPr marL="228600" indent="-228600" defTabSz="72805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itchFamily="34" charset="0"/>
              <a:buChar char="•"/>
              <a:defRPr/>
            </a:pPr>
            <a:r>
              <a:rPr lang="en-US" sz="1400" dirty="0" smtClean="0"/>
              <a:t>Charge</a:t>
            </a:r>
          </a:p>
          <a:p>
            <a:pPr marL="228600" indent="-228600" defTabSz="72805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itchFamily="34" charset="0"/>
              <a:buChar char="•"/>
              <a:defRPr/>
            </a:pPr>
            <a:r>
              <a:rPr lang="en-US" sz="1400" dirty="0" smtClean="0"/>
              <a:t>Validate</a:t>
            </a:r>
          </a:p>
          <a:p>
            <a:pPr marL="228600" indent="-228600" defTabSz="72805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itchFamily="34" charset="0"/>
              <a:buChar char="•"/>
              <a:defRPr/>
            </a:pPr>
            <a:r>
              <a:rPr lang="en-US" sz="1400" dirty="0" smtClean="0"/>
              <a:t>Process</a:t>
            </a:r>
          </a:p>
          <a:p>
            <a:pPr marL="228600" indent="-228600" defTabSz="72805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itchFamily="34" charset="0"/>
              <a:buChar char="•"/>
              <a:defRPr/>
            </a:pPr>
            <a:r>
              <a:rPr lang="en-US" sz="1400" dirty="0" smtClean="0"/>
              <a:t>Notify</a:t>
            </a:r>
            <a:endParaRPr lang="es-CO" sz="1400" dirty="0"/>
          </a:p>
        </p:txBody>
      </p:sp>
      <p:sp>
        <p:nvSpPr>
          <p:cNvPr id="24" name="Rectangle 148"/>
          <p:cNvSpPr/>
          <p:nvPr/>
        </p:nvSpPr>
        <p:spPr>
          <a:xfrm>
            <a:off x="6629400" y="2646251"/>
            <a:ext cx="838199" cy="19389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flat" dir="t"/>
          </a:scene3d>
          <a:sp3d/>
        </p:spPr>
        <p:txBody>
          <a:bodyPr spcFirstLastPara="0" vert="horz" wrap="square" lIns="0" tIns="0" rIns="0" bIns="0" numCol="1" spcCol="889" anchor="ctr" anchorCtr="0">
            <a:spAutoFit/>
          </a:bodyPr>
          <a:lstStyle/>
          <a:p>
            <a:pPr algn="ctr" defTabSz="72805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s-CO" sz="1400" b="1" dirty="0" smtClean="0"/>
              <a:t>SUGESE</a:t>
            </a:r>
            <a:endParaRPr lang="es-CO" sz="1400" b="1" dirty="0"/>
          </a:p>
        </p:txBody>
      </p:sp>
      <p:sp>
        <p:nvSpPr>
          <p:cNvPr id="17" name="Rectangle 16"/>
          <p:cNvSpPr/>
          <p:nvPr/>
        </p:nvSpPr>
        <p:spPr>
          <a:xfrm>
            <a:off x="235200" y="3048000"/>
            <a:ext cx="8604000" cy="45719"/>
          </a:xfrm>
          <a:prstGeom prst="rect">
            <a:avLst/>
          </a:prstGeom>
          <a:solidFill>
            <a:srgbClr val="0037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2514600" y="1393843"/>
            <a:ext cx="363895" cy="447526"/>
            <a:chOff x="4319834" y="2958675"/>
            <a:chExt cx="363895" cy="447526"/>
          </a:xfrm>
        </p:grpSpPr>
        <p:sp>
          <p:nvSpPr>
            <p:cNvPr id="22" name="Document"/>
            <p:cNvSpPr>
              <a:spLocks noEditPoints="1" noChangeArrowheads="1"/>
            </p:cNvSpPr>
            <p:nvPr/>
          </p:nvSpPr>
          <p:spPr bwMode="auto">
            <a:xfrm>
              <a:off x="4405465" y="2958675"/>
              <a:ext cx="278264" cy="361483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R"/>
            </a:p>
          </p:txBody>
        </p:sp>
        <p:sp>
          <p:nvSpPr>
            <p:cNvPr id="23" name="Document"/>
            <p:cNvSpPr>
              <a:spLocks noEditPoints="1" noChangeArrowheads="1"/>
            </p:cNvSpPr>
            <p:nvPr/>
          </p:nvSpPr>
          <p:spPr bwMode="auto">
            <a:xfrm>
              <a:off x="4362649" y="3001697"/>
              <a:ext cx="278264" cy="361483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R"/>
            </a:p>
          </p:txBody>
        </p:sp>
        <p:sp>
          <p:nvSpPr>
            <p:cNvPr id="26" name="Document"/>
            <p:cNvSpPr>
              <a:spLocks noEditPoints="1" noChangeArrowheads="1"/>
            </p:cNvSpPr>
            <p:nvPr/>
          </p:nvSpPr>
          <p:spPr bwMode="auto">
            <a:xfrm>
              <a:off x="4319834" y="3044718"/>
              <a:ext cx="278264" cy="361483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R"/>
            </a:p>
          </p:txBody>
        </p:sp>
      </p:grp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5123" y="1322191"/>
            <a:ext cx="1152277" cy="1174712"/>
          </a:xfrm>
          <a:prstGeom prst="rect">
            <a:avLst/>
          </a:prstGeom>
        </p:spPr>
      </p:pic>
      <p:sp>
        <p:nvSpPr>
          <p:cNvPr id="28" name="Rectangle 148"/>
          <p:cNvSpPr/>
          <p:nvPr/>
        </p:nvSpPr>
        <p:spPr>
          <a:xfrm>
            <a:off x="609600" y="2781441"/>
            <a:ext cx="1200388" cy="19389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flat" dir="t"/>
          </a:scene3d>
          <a:sp3d/>
        </p:spPr>
        <p:txBody>
          <a:bodyPr spcFirstLastPara="0" vert="horz" wrap="square" lIns="0" tIns="0" rIns="0" bIns="0" numCol="1" spcCol="889" anchor="ctr" anchorCtr="0">
            <a:spAutoFit/>
          </a:bodyPr>
          <a:lstStyle/>
          <a:p>
            <a:pPr algn="ctr" defTabSz="72805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s-CO" sz="1400" b="1" dirty="0" err="1" smtClean="0"/>
              <a:t>Insurer</a:t>
            </a:r>
            <a:r>
              <a:rPr lang="es-CO" sz="1400" b="1" dirty="0" smtClean="0"/>
              <a:t> </a:t>
            </a:r>
            <a:endParaRPr lang="es-CO" sz="1400" b="1" dirty="0"/>
          </a:p>
        </p:txBody>
      </p:sp>
      <p:sp>
        <p:nvSpPr>
          <p:cNvPr id="29" name="Line 35"/>
          <p:cNvSpPr>
            <a:spLocks noChangeShapeType="1"/>
          </p:cNvSpPr>
          <p:nvPr/>
        </p:nvSpPr>
        <p:spPr bwMode="auto">
          <a:xfrm>
            <a:off x="2362200" y="1981200"/>
            <a:ext cx="37338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s-CR"/>
          </a:p>
        </p:txBody>
      </p:sp>
      <p:sp>
        <p:nvSpPr>
          <p:cNvPr id="30" name="Rectangle 148"/>
          <p:cNvSpPr/>
          <p:nvPr/>
        </p:nvSpPr>
        <p:spPr>
          <a:xfrm>
            <a:off x="2895600" y="1520656"/>
            <a:ext cx="1685925" cy="19389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flat" dir="t"/>
          </a:scene3d>
          <a:sp3d/>
        </p:spPr>
        <p:txBody>
          <a:bodyPr spcFirstLastPara="0" vert="horz" wrap="square" lIns="0" tIns="0" rIns="0" bIns="0" numCol="1" spcCol="889" anchor="ctr" anchorCtr="0">
            <a:spAutoFit/>
          </a:bodyPr>
          <a:lstStyle/>
          <a:p>
            <a:pPr algn="ctr" defTabSz="72805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1400" dirty="0" smtClean="0"/>
              <a:t>Information Models</a:t>
            </a:r>
            <a:endParaRPr lang="en-US" sz="1400" dirty="0"/>
          </a:p>
        </p:txBody>
      </p:sp>
      <p:pic>
        <p:nvPicPr>
          <p:cNvPr id="31" name="Picture 16" descr="http://escueladefutboleltrenvalencia.com/wp-content/uploads/2013/04/correo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108" y="2075708"/>
            <a:ext cx="438892" cy="43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148"/>
          <p:cNvSpPr/>
          <p:nvPr/>
        </p:nvSpPr>
        <p:spPr>
          <a:xfrm>
            <a:off x="4572000" y="2189025"/>
            <a:ext cx="1085108" cy="19389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flat" dir="t"/>
          </a:scene3d>
          <a:sp3d/>
        </p:spPr>
        <p:txBody>
          <a:bodyPr spcFirstLastPara="0" vert="horz" wrap="square" lIns="0" tIns="0" rIns="0" bIns="0" numCol="1" spcCol="889" anchor="ctr" anchorCtr="0">
            <a:spAutoFit/>
          </a:bodyPr>
          <a:lstStyle/>
          <a:p>
            <a:pPr algn="ctr" defTabSz="72805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s-CO" sz="1400" dirty="0" err="1" smtClean="0"/>
              <a:t>Notification</a:t>
            </a:r>
            <a:endParaRPr lang="es-CO" sz="1400" dirty="0"/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5359" y="3555193"/>
            <a:ext cx="1254841" cy="1397807"/>
          </a:xfrm>
          <a:prstGeom prst="rect">
            <a:avLst/>
          </a:prstGeom>
        </p:spPr>
      </p:pic>
      <p:pic>
        <p:nvPicPr>
          <p:cNvPr id="1042" name="Picture 18" descr="http://nataliagomezdelpozuelo.files.wordpress.com/2012/11/estadisticas-datos-resultados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409398"/>
            <a:ext cx="1499434" cy="1000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0" name="Group 49"/>
          <p:cNvGrpSpPr/>
          <p:nvPr/>
        </p:nvGrpSpPr>
        <p:grpSpPr>
          <a:xfrm>
            <a:off x="8404086" y="4150977"/>
            <a:ext cx="363895" cy="447526"/>
            <a:chOff x="4319834" y="2958675"/>
            <a:chExt cx="363895" cy="447526"/>
          </a:xfrm>
        </p:grpSpPr>
        <p:sp>
          <p:nvSpPr>
            <p:cNvPr id="51" name="Document"/>
            <p:cNvSpPr>
              <a:spLocks noEditPoints="1" noChangeArrowheads="1"/>
            </p:cNvSpPr>
            <p:nvPr/>
          </p:nvSpPr>
          <p:spPr bwMode="auto">
            <a:xfrm>
              <a:off x="4405465" y="2958675"/>
              <a:ext cx="278264" cy="361483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R"/>
            </a:p>
          </p:txBody>
        </p:sp>
        <p:sp>
          <p:nvSpPr>
            <p:cNvPr id="52" name="Document"/>
            <p:cNvSpPr>
              <a:spLocks noEditPoints="1" noChangeArrowheads="1"/>
            </p:cNvSpPr>
            <p:nvPr/>
          </p:nvSpPr>
          <p:spPr bwMode="auto">
            <a:xfrm>
              <a:off x="4362649" y="3001697"/>
              <a:ext cx="278264" cy="361483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R"/>
            </a:p>
          </p:txBody>
        </p:sp>
        <p:sp>
          <p:nvSpPr>
            <p:cNvPr id="53" name="Document"/>
            <p:cNvSpPr>
              <a:spLocks noEditPoints="1" noChangeArrowheads="1"/>
            </p:cNvSpPr>
            <p:nvPr/>
          </p:nvSpPr>
          <p:spPr bwMode="auto">
            <a:xfrm>
              <a:off x="4319834" y="3044718"/>
              <a:ext cx="278264" cy="361483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R"/>
            </a:p>
          </p:txBody>
        </p:sp>
      </p:grpSp>
      <p:sp>
        <p:nvSpPr>
          <p:cNvPr id="54" name="Rectangle 148"/>
          <p:cNvSpPr/>
          <p:nvPr/>
        </p:nvSpPr>
        <p:spPr>
          <a:xfrm>
            <a:off x="142372" y="4987651"/>
            <a:ext cx="1366106" cy="38779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flat" dir="t"/>
          </a:scene3d>
          <a:sp3d/>
        </p:spPr>
        <p:txBody>
          <a:bodyPr spcFirstLastPara="0" vert="horz" wrap="square" lIns="0" tIns="0" rIns="0" bIns="0" numCol="1" spcCol="889" anchor="ctr" anchorCtr="0">
            <a:spAutoFit/>
          </a:bodyPr>
          <a:lstStyle/>
          <a:p>
            <a:pPr algn="ctr" defTabSz="72805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1400" dirty="0" smtClean="0"/>
              <a:t>Consultation of Remittance Status</a:t>
            </a:r>
          </a:p>
        </p:txBody>
      </p:sp>
      <p:cxnSp>
        <p:nvCxnSpPr>
          <p:cNvPr id="55" name="Straight Connector 54"/>
          <p:cNvCxnSpPr/>
          <p:nvPr/>
        </p:nvCxnSpPr>
        <p:spPr>
          <a:xfrm flipV="1">
            <a:off x="4331110" y="3380934"/>
            <a:ext cx="0" cy="146085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10 Grupo"/>
          <p:cNvGrpSpPr/>
          <p:nvPr/>
        </p:nvGrpSpPr>
        <p:grpSpPr>
          <a:xfrm>
            <a:off x="307707" y="5464168"/>
            <a:ext cx="8547636" cy="485944"/>
            <a:chOff x="320536" y="5610056"/>
            <a:chExt cx="8547636" cy="485944"/>
          </a:xfrm>
        </p:grpSpPr>
        <p:sp>
          <p:nvSpPr>
            <p:cNvPr id="2" name="Rounded Rectangle 143"/>
            <p:cNvSpPr/>
            <p:nvPr/>
          </p:nvSpPr>
          <p:spPr bwMode="auto">
            <a:xfrm>
              <a:off x="320536" y="5610056"/>
              <a:ext cx="8547636" cy="485944"/>
            </a:xfrm>
            <a:prstGeom prst="roundRect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>
              <a:outerShdw blurRad="114300" sx="101000" sy="101000" algn="ctr" rotWithShape="0">
                <a:prstClr val="black">
                  <a:alpha val="51000"/>
                </a:prstClr>
              </a:outerShdw>
            </a:effectLst>
          </p:spPr>
          <p:txBody>
            <a:bodyPr lIns="64005" tIns="32003" rIns="64005" bIns="32003" rtlCol="0" anchor="ctr"/>
            <a:lstStyle/>
            <a:p>
              <a:pPr algn="ctr" defTabSz="640048"/>
              <a:endParaRPr lang="en-US" sz="1400" b="1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F37A1F">
                    <a:alpha val="99000"/>
                  </a:srgbClr>
                </a:solidFill>
                <a:latin typeface="Aparajita" pitchFamily="34" charset="0"/>
                <a:cs typeface="Aparajita" pitchFamily="34" charset="0"/>
              </a:endParaRPr>
            </a:p>
          </p:txBody>
        </p:sp>
        <p:sp>
          <p:nvSpPr>
            <p:cNvPr id="3" name="Rectangle 144"/>
            <p:cNvSpPr/>
            <p:nvPr/>
          </p:nvSpPr>
          <p:spPr>
            <a:xfrm>
              <a:off x="1981200" y="5805545"/>
              <a:ext cx="1685925" cy="152349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flat" dir="t"/>
            </a:scene3d>
            <a:sp3d/>
          </p:spPr>
          <p:txBody>
            <a:bodyPr spcFirstLastPara="0" vert="horz" wrap="square" lIns="0" tIns="0" rIns="0" bIns="0" numCol="1" spcCol="889" anchor="ctr" anchorCtr="0">
              <a:spAutoFit/>
            </a:bodyPr>
            <a:lstStyle/>
            <a:p>
              <a:pPr algn="ctr" defTabSz="72805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US" sz="1100" dirty="0" smtClean="0"/>
                <a:t>Intermediary Supervision I</a:t>
              </a:r>
              <a:endParaRPr lang="en-US" sz="1100" dirty="0"/>
            </a:p>
          </p:txBody>
        </p:sp>
        <p:sp>
          <p:nvSpPr>
            <p:cNvPr id="4" name="Rectangle 145"/>
            <p:cNvSpPr/>
            <p:nvPr/>
          </p:nvSpPr>
          <p:spPr>
            <a:xfrm>
              <a:off x="3753051" y="5803429"/>
              <a:ext cx="1685925" cy="152349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flat" dir="t"/>
            </a:scene3d>
            <a:sp3d/>
          </p:spPr>
          <p:txBody>
            <a:bodyPr spcFirstLastPara="0" vert="horz" wrap="square" lIns="0" tIns="0" rIns="0" bIns="0" numCol="1" spcCol="889" anchor="ctr" anchorCtr="0">
              <a:spAutoFit/>
            </a:bodyPr>
            <a:lstStyle/>
            <a:p>
              <a:pPr algn="ctr" defTabSz="72805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US" sz="1100" dirty="0" smtClean="0"/>
                <a:t>Intermediary Supervision II</a:t>
              </a:r>
            </a:p>
          </p:txBody>
        </p:sp>
        <p:sp>
          <p:nvSpPr>
            <p:cNvPr id="5" name="Rectangle 146"/>
            <p:cNvSpPr/>
            <p:nvPr/>
          </p:nvSpPr>
          <p:spPr>
            <a:xfrm>
              <a:off x="5467649" y="5776853"/>
              <a:ext cx="1685925" cy="152349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flat" dir="t"/>
            </a:scene3d>
            <a:sp3d/>
          </p:spPr>
          <p:txBody>
            <a:bodyPr spcFirstLastPara="0" vert="horz" wrap="square" lIns="0" tIns="0" rIns="0" bIns="0" numCol="1" spcCol="889" anchor="ctr" anchorCtr="0">
              <a:spAutoFit/>
            </a:bodyPr>
            <a:lstStyle/>
            <a:p>
              <a:pPr algn="ctr" defTabSz="72805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US" sz="1100" dirty="0" smtClean="0"/>
                <a:t>Electronic</a:t>
              </a:r>
              <a:r>
                <a:rPr lang="es-CO" sz="1100" dirty="0" smtClean="0"/>
                <a:t> </a:t>
              </a:r>
              <a:r>
                <a:rPr lang="es-CO" sz="1100" dirty="0" err="1" smtClean="0"/>
                <a:t>Fle</a:t>
              </a:r>
              <a:endParaRPr lang="es-CO" sz="1100" dirty="0"/>
            </a:p>
          </p:txBody>
        </p:sp>
        <p:sp>
          <p:nvSpPr>
            <p:cNvPr id="6" name="Round Single Corner Rectangle 12"/>
            <p:cNvSpPr/>
            <p:nvPr/>
          </p:nvSpPr>
          <p:spPr>
            <a:xfrm>
              <a:off x="7182246" y="5681472"/>
              <a:ext cx="1685925" cy="363946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flat" dir="t"/>
            </a:scene3d>
            <a:sp3d/>
          </p:spPr>
          <p:txBody>
            <a:bodyPr spcFirstLastPara="0" vert="horz" wrap="square" lIns="0" tIns="0" rIns="0" bIns="0" numCol="1" spcCol="889" anchor="ctr" anchorCtr="0">
              <a:spAutoFit/>
            </a:bodyPr>
            <a:lstStyle/>
            <a:p>
              <a:pPr algn="ctr" defTabSz="72805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US" sz="1100" dirty="0" smtClean="0"/>
                <a:t>Managerial Info. Panel</a:t>
              </a:r>
            </a:p>
            <a:p>
              <a:pPr algn="ctr" defTabSz="72805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US" sz="1100" dirty="0" smtClean="0"/>
                <a:t>In Site </a:t>
              </a:r>
              <a:r>
                <a:rPr lang="en-US" sz="1100" dirty="0" smtClean="0"/>
                <a:t>Supervision</a:t>
              </a:r>
            </a:p>
          </p:txBody>
        </p:sp>
        <p:sp>
          <p:nvSpPr>
            <p:cNvPr id="7" name="Rectangle 148"/>
            <p:cNvSpPr/>
            <p:nvPr/>
          </p:nvSpPr>
          <p:spPr>
            <a:xfrm>
              <a:off x="323854" y="5759763"/>
              <a:ext cx="1685925" cy="152349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flat" dir="t"/>
            </a:scene3d>
            <a:sp3d/>
          </p:spPr>
          <p:txBody>
            <a:bodyPr spcFirstLastPara="0" vert="horz" wrap="square" lIns="0" tIns="0" rIns="0" bIns="0" numCol="1" spcCol="889" anchor="ctr" anchorCtr="0">
              <a:spAutoFit/>
            </a:bodyPr>
            <a:lstStyle/>
            <a:p>
              <a:pPr algn="ctr" defTabSz="72805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US" sz="1100" dirty="0" smtClean="0"/>
                <a:t>Insurer Supervision</a:t>
              </a:r>
              <a:endParaRPr lang="en-US" sz="1100" dirty="0"/>
            </a:p>
          </p:txBody>
        </p:sp>
        <p:cxnSp>
          <p:nvCxnSpPr>
            <p:cNvPr id="8" name="Straight Connector 149"/>
            <p:cNvCxnSpPr/>
            <p:nvPr/>
          </p:nvCxnSpPr>
          <p:spPr>
            <a:xfrm>
              <a:off x="2024116" y="5730240"/>
              <a:ext cx="0" cy="36576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9"/>
            <p:cNvCxnSpPr/>
            <p:nvPr/>
          </p:nvCxnSpPr>
          <p:spPr>
            <a:xfrm>
              <a:off x="3737011" y="5730240"/>
              <a:ext cx="0" cy="36576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49"/>
            <p:cNvCxnSpPr/>
            <p:nvPr/>
          </p:nvCxnSpPr>
          <p:spPr>
            <a:xfrm>
              <a:off x="5449906" y="5730240"/>
              <a:ext cx="0" cy="36576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49"/>
            <p:cNvCxnSpPr/>
            <p:nvPr/>
          </p:nvCxnSpPr>
          <p:spPr>
            <a:xfrm>
              <a:off x="7162800" y="5730240"/>
              <a:ext cx="0" cy="36576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6" name="Picture 4" descr="http://www.alfinal.com/include/check.png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3467" y="5756827"/>
              <a:ext cx="304800" cy="30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3" name="Right Arrow 62"/>
          <p:cNvSpPr/>
          <p:nvPr/>
        </p:nvSpPr>
        <p:spPr bwMode="auto">
          <a:xfrm>
            <a:off x="6324599" y="4156893"/>
            <a:ext cx="431507" cy="484632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s-CO" sz="2000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64" name="Rectangle 148"/>
          <p:cNvSpPr/>
          <p:nvPr/>
        </p:nvSpPr>
        <p:spPr>
          <a:xfrm>
            <a:off x="235200" y="644225"/>
            <a:ext cx="1273278" cy="38779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flat" dir="t"/>
          </a:scene3d>
          <a:sp3d/>
        </p:spPr>
        <p:txBody>
          <a:bodyPr spcFirstLastPara="0" vert="horz" wrap="square" lIns="0" tIns="0" rIns="0" bIns="0" numCol="1" spcCol="889" anchor="ctr" anchorCtr="0">
            <a:spAutoFit/>
          </a:bodyPr>
          <a:lstStyle/>
          <a:p>
            <a:pPr algn="ctr" defTabSz="72805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1400" i="1" dirty="0" smtClean="0"/>
              <a:t>Remittance Procedure</a:t>
            </a:r>
            <a:endParaRPr lang="en-US" sz="1400" i="1" dirty="0"/>
          </a:p>
        </p:txBody>
      </p:sp>
      <p:sp>
        <p:nvSpPr>
          <p:cNvPr id="65" name="Rectangle 148"/>
          <p:cNvSpPr/>
          <p:nvPr/>
        </p:nvSpPr>
        <p:spPr>
          <a:xfrm>
            <a:off x="204296" y="3200400"/>
            <a:ext cx="1304181" cy="38779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flat" dir="t"/>
          </a:scene3d>
          <a:sp3d/>
        </p:spPr>
        <p:txBody>
          <a:bodyPr spcFirstLastPara="0" vert="horz" wrap="square" lIns="0" tIns="0" rIns="0" bIns="0" numCol="1" spcCol="889" anchor="ctr" anchorCtr="0">
            <a:spAutoFit/>
          </a:bodyPr>
          <a:lstStyle/>
          <a:p>
            <a:pPr algn="ctr" defTabSz="72805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1400" i="1" dirty="0" smtClean="0"/>
              <a:t>Consultation Procedure</a:t>
            </a:r>
            <a:endParaRPr lang="en-US" sz="1400" i="1" dirty="0"/>
          </a:p>
        </p:txBody>
      </p:sp>
      <p:sp>
        <p:nvSpPr>
          <p:cNvPr id="66" name="Rectangle 148"/>
          <p:cNvSpPr/>
          <p:nvPr/>
        </p:nvSpPr>
        <p:spPr>
          <a:xfrm>
            <a:off x="7216439" y="3158952"/>
            <a:ext cx="1273278" cy="38779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flat" dir="t"/>
          </a:scene3d>
          <a:sp3d/>
        </p:spPr>
        <p:txBody>
          <a:bodyPr spcFirstLastPara="0" vert="horz" wrap="square" lIns="0" tIns="0" rIns="0" bIns="0" numCol="1" spcCol="889" anchor="ctr" anchorCtr="0">
            <a:spAutoFit/>
          </a:bodyPr>
          <a:lstStyle/>
          <a:p>
            <a:pPr algn="ctr" defTabSz="72805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1400" i="1" dirty="0" smtClean="0"/>
              <a:t>Supervision Procedure</a:t>
            </a:r>
            <a:endParaRPr lang="en-US" sz="1400" i="1" dirty="0"/>
          </a:p>
        </p:txBody>
      </p:sp>
      <p:sp>
        <p:nvSpPr>
          <p:cNvPr id="68" name="Rectangle 148"/>
          <p:cNvSpPr/>
          <p:nvPr/>
        </p:nvSpPr>
        <p:spPr>
          <a:xfrm>
            <a:off x="7059561" y="644225"/>
            <a:ext cx="1273278" cy="38779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flat" dir="t"/>
          </a:scene3d>
          <a:sp3d/>
        </p:spPr>
        <p:txBody>
          <a:bodyPr spcFirstLastPara="0" vert="horz" wrap="square" lIns="0" tIns="0" rIns="0" bIns="0" numCol="1" spcCol="889" anchor="ctr" anchorCtr="0">
            <a:spAutoFit/>
          </a:bodyPr>
          <a:lstStyle/>
          <a:p>
            <a:pPr algn="ctr" defTabSz="72805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s-CO" sz="1400" i="1" dirty="0" smtClean="0"/>
              <a:t>PROCESO GENERACION</a:t>
            </a:r>
            <a:endParaRPr lang="es-CO" sz="1400" i="1" dirty="0"/>
          </a:p>
        </p:txBody>
      </p:sp>
      <p:sp>
        <p:nvSpPr>
          <p:cNvPr id="71" name="Rectangle 70"/>
          <p:cNvSpPr/>
          <p:nvPr/>
        </p:nvSpPr>
        <p:spPr>
          <a:xfrm>
            <a:off x="2190954" y="300335"/>
            <a:ext cx="41994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cap="all" dirty="0" smtClean="0">
                <a:solidFill>
                  <a:schemeClr val="accent1">
                    <a:lumMod val="75000"/>
                  </a:schemeClr>
                </a:solidFill>
                <a:latin typeface="Franklin Gothic Book" pitchFamily="34" charset="0"/>
                <a:ea typeface="+mj-ea"/>
                <a:cs typeface="+mj-cs"/>
              </a:rPr>
              <a:t>Insurance supervision</a:t>
            </a:r>
            <a:endParaRPr lang="en-US" sz="2400" b="1" cap="all" dirty="0">
              <a:solidFill>
                <a:schemeClr val="accent1">
                  <a:lumMod val="75000"/>
                </a:schemeClr>
              </a:solidFill>
              <a:latin typeface="Franklin Gothic Book" pitchFamily="34" charset="0"/>
              <a:ea typeface="+mj-ea"/>
              <a:cs typeface="+mj-cs"/>
            </a:endParaRPr>
          </a:p>
        </p:txBody>
      </p:sp>
      <p:pic>
        <p:nvPicPr>
          <p:cNvPr id="75" name="Picture 46" descr="http://thiranjith.com/wp-content/uploads/2012/10/web_services_wheels_and_globe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6333" y="1368467"/>
            <a:ext cx="732166" cy="475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Rectangle 148"/>
          <p:cNvSpPr/>
          <p:nvPr/>
        </p:nvSpPr>
        <p:spPr>
          <a:xfrm>
            <a:off x="5410200" y="1143000"/>
            <a:ext cx="889000" cy="16619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flat" dir="t"/>
          </a:scene3d>
          <a:sp3d/>
        </p:spPr>
        <p:txBody>
          <a:bodyPr spcFirstLastPara="0" vert="horz" wrap="square" lIns="0" tIns="0" rIns="0" bIns="0" numCol="1" spcCol="889" anchor="ctr" anchorCtr="0">
            <a:spAutoFit/>
          </a:bodyPr>
          <a:lstStyle/>
          <a:p>
            <a:pPr algn="ctr" defTabSz="72805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1200" dirty="0" smtClean="0"/>
              <a:t>Web Service</a:t>
            </a:r>
            <a:endParaRPr lang="en-US" sz="1200" dirty="0"/>
          </a:p>
        </p:txBody>
      </p:sp>
      <p:sp>
        <p:nvSpPr>
          <p:cNvPr id="10" name="9 Rectángulo"/>
          <p:cNvSpPr/>
          <p:nvPr/>
        </p:nvSpPr>
        <p:spPr>
          <a:xfrm flipV="1">
            <a:off x="5975276" y="1412612"/>
            <a:ext cx="273223" cy="435237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" tIns="9144" rIns="9144" bIns="9144" rtlCol="0" anchor="ctr"/>
          <a:lstStyle/>
          <a:p>
            <a:pPr algn="ctr"/>
            <a:endParaRPr lang="es-CR" sz="900"/>
          </a:p>
        </p:txBody>
      </p:sp>
      <p:pic>
        <p:nvPicPr>
          <p:cNvPr id="57" name="Picture 61">
            <a:hlinkClick r:id="rId20"/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867" y="4102972"/>
            <a:ext cx="1474734" cy="621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11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0" y="5934670"/>
            <a:ext cx="5508104" cy="923330"/>
          </a:xfrm>
          <a:prstGeom prst="rect">
            <a:avLst/>
          </a:prstGeom>
          <a:solidFill>
            <a:schemeClr val="bg1">
              <a:lumMod val="95000"/>
              <a:alpha val="99000"/>
            </a:schemeClr>
          </a:solidFill>
        </p:spPr>
        <p:txBody>
          <a:bodyPr wrap="square" rtlCol="0">
            <a:spAutoFit/>
          </a:bodyPr>
          <a:lstStyle/>
          <a:p>
            <a:endParaRPr lang="es-CR" dirty="0" smtClean="0"/>
          </a:p>
          <a:p>
            <a:endParaRPr lang="es-CR" dirty="0"/>
          </a:p>
          <a:p>
            <a:endParaRPr lang="es-CR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en-US" sz="2800" b="1" dirty="0">
                <a:solidFill>
                  <a:schemeClr val="tx2"/>
                </a:solidFill>
                <a:ea typeface="+mn-ea"/>
                <a:cs typeface="Century Gothic"/>
              </a:rPr>
              <a:t>What are we working on to enhance transparency and monitoring of the insurance market?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1114450" y="1504167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smtClean="0">
                <a:solidFill>
                  <a:schemeClr val="tx2"/>
                </a:solidFill>
              </a:rPr>
              <a:t>Stages of Insurance Supervision System (</a:t>
            </a:r>
            <a:r>
              <a:rPr lang="en-US" sz="2400" b="1" dirty="0">
                <a:solidFill>
                  <a:schemeClr val="tx2"/>
                </a:solidFill>
              </a:rPr>
              <a:t>SSS</a:t>
            </a:r>
            <a:r>
              <a:rPr lang="en-US" sz="2400" b="1" dirty="0" smtClean="0">
                <a:solidFill>
                  <a:schemeClr val="tx2"/>
                </a:solidFill>
              </a:rPr>
              <a:t>) </a:t>
            </a:r>
            <a:endParaRPr lang="en-US" sz="2400" b="1" dirty="0">
              <a:solidFill>
                <a:schemeClr val="tx2"/>
              </a:solidFill>
            </a:endParaRPr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1479109923"/>
              </p:ext>
            </p:extLst>
          </p:nvPr>
        </p:nvGraphicFramePr>
        <p:xfrm>
          <a:off x="1259632" y="2238589"/>
          <a:ext cx="6336704" cy="40898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1074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0" y="5934670"/>
            <a:ext cx="5508104" cy="923330"/>
          </a:xfrm>
          <a:prstGeom prst="rect">
            <a:avLst/>
          </a:prstGeom>
          <a:solidFill>
            <a:schemeClr val="bg1">
              <a:lumMod val="95000"/>
              <a:alpha val="99000"/>
            </a:schemeClr>
          </a:solidFill>
        </p:spPr>
        <p:txBody>
          <a:bodyPr wrap="square" rtlCol="0">
            <a:spAutoFit/>
          </a:bodyPr>
          <a:lstStyle/>
          <a:p>
            <a:endParaRPr lang="es-CR" dirty="0" smtClean="0"/>
          </a:p>
          <a:p>
            <a:endParaRPr lang="es-CR" dirty="0"/>
          </a:p>
          <a:p>
            <a:endParaRPr lang="es-CR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en-US" sz="3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entury Gothic"/>
              </a:rPr>
              <a:t>What are we working on to enhance transparency and monitoring of the insurance market?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611560" y="1504167"/>
            <a:ext cx="79208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2400" b="1" u="sng" dirty="0" err="1" smtClean="0">
                <a:solidFill>
                  <a:schemeClr val="tx2"/>
                </a:solidFill>
              </a:rPr>
              <a:t>Early</a:t>
            </a:r>
            <a:r>
              <a:rPr lang="es-CR" sz="2400" b="1" u="sng" dirty="0" smtClean="0">
                <a:solidFill>
                  <a:schemeClr val="tx2"/>
                </a:solidFill>
              </a:rPr>
              <a:t> </a:t>
            </a:r>
            <a:r>
              <a:rPr lang="es-CR" sz="2400" b="1" u="sng" dirty="0" err="1" smtClean="0">
                <a:solidFill>
                  <a:schemeClr val="tx2"/>
                </a:solidFill>
              </a:rPr>
              <a:t>Warning</a:t>
            </a:r>
            <a:r>
              <a:rPr lang="es-CR" sz="2400" b="1" u="sng" dirty="0" smtClean="0">
                <a:solidFill>
                  <a:schemeClr val="tx2"/>
                </a:solidFill>
              </a:rPr>
              <a:t> </a:t>
            </a:r>
            <a:r>
              <a:rPr lang="es-CR" sz="2400" b="1" u="sng" dirty="0" err="1" smtClean="0">
                <a:solidFill>
                  <a:schemeClr val="tx2"/>
                </a:solidFill>
              </a:rPr>
              <a:t>Indicator</a:t>
            </a:r>
            <a:r>
              <a:rPr lang="es-CR" sz="2400" b="1" u="sng" dirty="0" smtClean="0">
                <a:solidFill>
                  <a:schemeClr val="tx2"/>
                </a:solidFill>
              </a:rPr>
              <a:t> </a:t>
            </a:r>
            <a:r>
              <a:rPr lang="es-CR" sz="2400" b="1" u="sng" dirty="0" err="1" smtClean="0">
                <a:solidFill>
                  <a:schemeClr val="tx2"/>
                </a:solidFill>
              </a:rPr>
              <a:t>System</a:t>
            </a:r>
            <a:r>
              <a:rPr lang="es-CR" sz="2400" b="1" u="sng" dirty="0" smtClean="0">
                <a:solidFill>
                  <a:schemeClr val="tx2"/>
                </a:solidFill>
              </a:rPr>
              <a:t> (SIAT)</a:t>
            </a:r>
          </a:p>
          <a:p>
            <a:pPr algn="ctr"/>
            <a:endParaRPr lang="es-CR" sz="2400" b="1" dirty="0">
              <a:solidFill>
                <a:schemeClr val="tx2"/>
              </a:solidFill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400" dirty="0" smtClean="0"/>
              <a:t>Product generated from the development of the Insurance Supervision System. (SSS)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400" dirty="0" smtClean="0"/>
              <a:t>System synthesizes indicators of early warning with the one that assesses identified risk areas for monitoring purposes of the insurance company. 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400" dirty="0" smtClean="0"/>
              <a:t>Relevant areas are established: </a:t>
            </a:r>
          </a:p>
          <a:p>
            <a:pPr marL="800100" lvl="1" indent="-342900" algn="just">
              <a:buFont typeface="Arial" pitchFamily="34" charset="0"/>
              <a:buChar char="•"/>
            </a:pPr>
            <a:r>
              <a:rPr lang="en-US" sz="2400" dirty="0" smtClean="0"/>
              <a:t>Capital and debt adequacy.</a:t>
            </a:r>
          </a:p>
          <a:p>
            <a:pPr marL="800100" lvl="1" indent="-342900" algn="just">
              <a:buFont typeface="Arial" pitchFamily="34" charset="0"/>
              <a:buChar char="•"/>
            </a:pPr>
            <a:r>
              <a:rPr lang="en-US" sz="2400" dirty="0" smtClean="0"/>
              <a:t>Management and profitability.</a:t>
            </a:r>
          </a:p>
          <a:p>
            <a:pPr marL="800100" lvl="1" indent="-342900" algn="just">
              <a:buFont typeface="Arial" pitchFamily="34" charset="0"/>
              <a:buChar char="•"/>
            </a:pPr>
            <a:r>
              <a:rPr lang="en-US" sz="2400" dirty="0" smtClean="0"/>
              <a:t>Liquidity and asset management. </a:t>
            </a:r>
          </a:p>
          <a:p>
            <a:pPr marL="800100" lvl="1" indent="-342900" algn="just">
              <a:buFont typeface="Arial" pitchFamily="34" charset="0"/>
              <a:buChar char="•"/>
            </a:pPr>
            <a:endParaRPr lang="en-US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19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0" y="5934670"/>
            <a:ext cx="5508104" cy="923330"/>
          </a:xfrm>
          <a:prstGeom prst="rect">
            <a:avLst/>
          </a:prstGeom>
          <a:solidFill>
            <a:schemeClr val="bg1">
              <a:lumMod val="95000"/>
              <a:alpha val="99000"/>
            </a:schemeClr>
          </a:solidFill>
        </p:spPr>
        <p:txBody>
          <a:bodyPr wrap="square" rtlCol="0">
            <a:spAutoFit/>
          </a:bodyPr>
          <a:lstStyle/>
          <a:p>
            <a:endParaRPr lang="es-CR" dirty="0" smtClean="0"/>
          </a:p>
          <a:p>
            <a:endParaRPr lang="es-CR" dirty="0"/>
          </a:p>
          <a:p>
            <a:endParaRPr lang="es-CR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0364" y="361167"/>
            <a:ext cx="8363272" cy="1143000"/>
          </a:xfrm>
        </p:spPr>
        <p:txBody>
          <a:bodyPr>
            <a:noAutofit/>
          </a:bodyPr>
          <a:lstStyle/>
          <a:p>
            <a:pPr algn="just"/>
            <a:r>
              <a:rPr lang="en-US" sz="3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entury Gothic"/>
              </a:rPr>
              <a:t>What are we working on to enhance transparency and monitoring of the insurance market?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1043608" y="1504167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2400" b="1" u="sng" dirty="0" err="1">
                <a:solidFill>
                  <a:schemeClr val="tx2"/>
                </a:solidFill>
              </a:rPr>
              <a:t>Early</a:t>
            </a:r>
            <a:r>
              <a:rPr lang="es-CR" sz="2400" b="1" u="sng" dirty="0">
                <a:solidFill>
                  <a:schemeClr val="tx2"/>
                </a:solidFill>
              </a:rPr>
              <a:t> </a:t>
            </a:r>
            <a:r>
              <a:rPr lang="es-CR" sz="2400" b="1" u="sng" dirty="0" err="1">
                <a:solidFill>
                  <a:schemeClr val="tx2"/>
                </a:solidFill>
              </a:rPr>
              <a:t>Warning</a:t>
            </a:r>
            <a:r>
              <a:rPr lang="es-CR" sz="2400" b="1" u="sng" dirty="0">
                <a:solidFill>
                  <a:schemeClr val="tx2"/>
                </a:solidFill>
              </a:rPr>
              <a:t> </a:t>
            </a:r>
            <a:r>
              <a:rPr lang="es-CR" sz="2400" b="1" u="sng" dirty="0" err="1">
                <a:solidFill>
                  <a:schemeClr val="tx2"/>
                </a:solidFill>
              </a:rPr>
              <a:t>Indicator</a:t>
            </a:r>
            <a:r>
              <a:rPr lang="es-CR" sz="2400" b="1" u="sng" dirty="0">
                <a:solidFill>
                  <a:schemeClr val="tx2"/>
                </a:solidFill>
              </a:rPr>
              <a:t> </a:t>
            </a:r>
            <a:r>
              <a:rPr lang="es-CR" sz="2400" b="1" u="sng" dirty="0" err="1">
                <a:solidFill>
                  <a:schemeClr val="tx2"/>
                </a:solidFill>
              </a:rPr>
              <a:t>System</a:t>
            </a:r>
            <a:r>
              <a:rPr lang="es-CR" sz="2400" b="1" u="sng" dirty="0">
                <a:solidFill>
                  <a:schemeClr val="tx2"/>
                </a:solidFill>
              </a:rPr>
              <a:t> (</a:t>
            </a:r>
            <a:r>
              <a:rPr lang="es-CR" sz="2400" b="1" u="sng" dirty="0" smtClean="0">
                <a:solidFill>
                  <a:schemeClr val="tx2"/>
                </a:solidFill>
              </a:rPr>
              <a:t>SIAT) (1)</a:t>
            </a:r>
            <a:endParaRPr lang="es-CR" sz="2400" b="1" u="sng" dirty="0">
              <a:solidFill>
                <a:schemeClr val="tx2"/>
              </a:solidFill>
            </a:endParaRPr>
          </a:p>
        </p:txBody>
      </p:sp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946159804"/>
              </p:ext>
            </p:extLst>
          </p:nvPr>
        </p:nvGraphicFramePr>
        <p:xfrm>
          <a:off x="1041276" y="2132856"/>
          <a:ext cx="720313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2901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0" y="5934670"/>
            <a:ext cx="5508104" cy="923330"/>
          </a:xfrm>
          <a:prstGeom prst="rect">
            <a:avLst/>
          </a:prstGeom>
          <a:solidFill>
            <a:schemeClr val="bg1">
              <a:lumMod val="95000"/>
              <a:alpha val="99000"/>
            </a:schemeClr>
          </a:solidFill>
        </p:spPr>
        <p:txBody>
          <a:bodyPr wrap="square" rtlCol="0">
            <a:spAutoFit/>
          </a:bodyPr>
          <a:lstStyle/>
          <a:p>
            <a:endParaRPr lang="es-CR" dirty="0" smtClean="0"/>
          </a:p>
          <a:p>
            <a:endParaRPr lang="es-CR" dirty="0"/>
          </a:p>
          <a:p>
            <a:endParaRPr lang="es-CR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en-US" sz="3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entury Gothic"/>
              </a:rPr>
              <a:t>What are we working on to enhance transparency and monitoring of the insurance market?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1114450" y="1504167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2400" b="1" u="sng" dirty="0" smtClean="0">
                <a:solidFill>
                  <a:schemeClr val="tx2"/>
                </a:solidFill>
              </a:rPr>
              <a:t>Sistema de Indicadores de Alerta Temprana (SIAT) (2)</a:t>
            </a:r>
            <a:endParaRPr lang="es-CR" sz="2400" b="1" u="sng" dirty="0">
              <a:solidFill>
                <a:schemeClr val="tx2"/>
              </a:solidFill>
            </a:endParaRPr>
          </a:p>
        </p:txBody>
      </p:sp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1384052653"/>
              </p:ext>
            </p:extLst>
          </p:nvPr>
        </p:nvGraphicFramePr>
        <p:xfrm>
          <a:off x="1041276" y="2132856"/>
          <a:ext cx="720313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2211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0" y="5934670"/>
            <a:ext cx="5508104" cy="923330"/>
          </a:xfrm>
          <a:prstGeom prst="rect">
            <a:avLst/>
          </a:prstGeom>
          <a:solidFill>
            <a:schemeClr val="bg1">
              <a:lumMod val="95000"/>
              <a:alpha val="99000"/>
            </a:schemeClr>
          </a:solidFill>
        </p:spPr>
        <p:txBody>
          <a:bodyPr wrap="square" rtlCol="0">
            <a:spAutoFit/>
          </a:bodyPr>
          <a:lstStyle/>
          <a:p>
            <a:endParaRPr lang="es-CR" dirty="0" smtClean="0"/>
          </a:p>
          <a:p>
            <a:endParaRPr lang="es-CR" dirty="0"/>
          </a:p>
          <a:p>
            <a:endParaRPr lang="es-CR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entury Gothic"/>
              </a:rPr>
              <a:t>Concluding Remarks…</a:t>
            </a:r>
            <a:endParaRPr lang="en-US" sz="3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Century Gothic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114450" y="1504167"/>
            <a:ext cx="705678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en-US" sz="2400" dirty="0" smtClean="0"/>
              <a:t>Costa Rica has many pending statistic tasks and much more to learn. 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en-US" sz="2400" dirty="0" smtClean="0"/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400" dirty="0" smtClean="0"/>
              <a:t>The country has sought to establish the basis to build a system of statistics and an integral and adjusted to international practices monitoring. </a:t>
            </a:r>
          </a:p>
          <a:p>
            <a:pPr algn="just"/>
            <a:endParaRPr lang="en-US" sz="2400" dirty="0" smtClean="0"/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400" dirty="0" smtClean="0"/>
              <a:t>Having a proper statistical </a:t>
            </a:r>
            <a:r>
              <a:rPr lang="en-US" sz="2400" dirty="0"/>
              <a:t>system will require coordination and negotiation </a:t>
            </a:r>
            <a:r>
              <a:rPr lang="en-US" sz="2400" dirty="0" smtClean="0"/>
              <a:t> of the Superintendency with the Insurance Industry. </a:t>
            </a:r>
            <a:endParaRPr lang="en-US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40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11560" y="620688"/>
            <a:ext cx="7772400" cy="1470025"/>
          </a:xfrm>
        </p:spPr>
        <p:txBody>
          <a:bodyPr>
            <a:normAutofit/>
          </a:bodyPr>
          <a:lstStyle/>
          <a:p>
            <a:r>
              <a:rPr lang="en-US" sz="4800" b="1" cap="small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entury Gothic"/>
              </a:rPr>
              <a:t>¡Thank You!</a:t>
            </a: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276871"/>
            <a:ext cx="3762164" cy="255178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912003"/>
            <a:ext cx="2619375" cy="10191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extLst/>
        </p:spPr>
      </p:pic>
      <p:sp>
        <p:nvSpPr>
          <p:cNvPr id="5" name="4 CuadroTexto"/>
          <p:cNvSpPr txBox="1"/>
          <p:nvPr/>
        </p:nvSpPr>
        <p:spPr>
          <a:xfrm>
            <a:off x="0" y="5934670"/>
            <a:ext cx="5508104" cy="923330"/>
          </a:xfrm>
          <a:prstGeom prst="rect">
            <a:avLst/>
          </a:prstGeom>
          <a:solidFill>
            <a:schemeClr val="bg1">
              <a:lumMod val="95000"/>
              <a:alpha val="99000"/>
            </a:schemeClr>
          </a:solidFill>
        </p:spPr>
        <p:txBody>
          <a:bodyPr wrap="square" rtlCol="0">
            <a:spAutoFit/>
          </a:bodyPr>
          <a:lstStyle/>
          <a:p>
            <a:endParaRPr lang="es-CR" dirty="0" smtClean="0"/>
          </a:p>
          <a:p>
            <a:endParaRPr lang="es-CR" dirty="0"/>
          </a:p>
          <a:p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267657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0" y="5934670"/>
            <a:ext cx="5508104" cy="923330"/>
          </a:xfrm>
          <a:prstGeom prst="rect">
            <a:avLst/>
          </a:prstGeom>
          <a:solidFill>
            <a:schemeClr val="bg1">
              <a:lumMod val="95000"/>
              <a:alpha val="99000"/>
            </a:schemeClr>
          </a:solidFill>
        </p:spPr>
        <p:txBody>
          <a:bodyPr wrap="square" rtlCol="0">
            <a:spAutoFit/>
          </a:bodyPr>
          <a:lstStyle/>
          <a:p>
            <a:endParaRPr lang="es-CR" dirty="0" smtClean="0"/>
          </a:p>
          <a:p>
            <a:endParaRPr lang="es-CR" dirty="0"/>
          </a:p>
          <a:p>
            <a:endParaRPr lang="es-CR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708920"/>
            <a:ext cx="8229600" cy="1143000"/>
          </a:xfrm>
        </p:spPr>
        <p:txBody>
          <a:bodyPr>
            <a:noAutofit/>
          </a:bodyPr>
          <a:lstStyle/>
          <a:p>
            <a:pPr algn="r"/>
            <a:r>
              <a:rPr 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entury Gothic"/>
              </a:rPr>
              <a:t>Background and recent developments in the Costa Rican insurance market</a:t>
            </a:r>
            <a:endParaRPr lang="es-CR" sz="3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27564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0" y="5934670"/>
            <a:ext cx="5508104" cy="923330"/>
          </a:xfrm>
          <a:prstGeom prst="rect">
            <a:avLst/>
          </a:prstGeom>
          <a:solidFill>
            <a:schemeClr val="bg1">
              <a:lumMod val="95000"/>
              <a:alpha val="99000"/>
            </a:schemeClr>
          </a:solidFill>
        </p:spPr>
        <p:txBody>
          <a:bodyPr wrap="square" rtlCol="0">
            <a:spAutoFit/>
          </a:bodyPr>
          <a:lstStyle/>
          <a:p>
            <a:endParaRPr lang="es-CR" dirty="0" smtClean="0"/>
          </a:p>
          <a:p>
            <a:endParaRPr lang="es-CR" dirty="0"/>
          </a:p>
          <a:p>
            <a:endParaRPr lang="es-CR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entury Gothic"/>
              </a:rPr>
              <a:t>Costa Rican Insurance Market Background</a:t>
            </a:r>
            <a:endParaRPr lang="en-US" sz="3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Century Gothic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32900" y="1628801"/>
            <a:ext cx="8229600" cy="4767534"/>
          </a:xfrm>
        </p:spPr>
        <p:txBody>
          <a:bodyPr>
            <a:normAutofit fontScale="85000" lnSpcReduction="20000"/>
          </a:bodyPr>
          <a:lstStyle/>
          <a:p>
            <a:pPr algn="just">
              <a:buBlip>
                <a:blip r:embed="rId2"/>
              </a:buBlip>
            </a:pPr>
            <a:r>
              <a:rPr lang="en-US" sz="2800" dirty="0" smtClean="0"/>
              <a:t>5 years since insurance market opening</a:t>
            </a:r>
          </a:p>
          <a:p>
            <a:pPr algn="just">
              <a:buBlip>
                <a:blip r:embed="rId2"/>
              </a:buBlip>
            </a:pPr>
            <a:r>
              <a:rPr lang="en-US" sz="2800" dirty="0" smtClean="0"/>
              <a:t>A unique state agency operated as a monopoly during 84 years, and currently maintains about 90% of the total market share. </a:t>
            </a:r>
          </a:p>
          <a:p>
            <a:pPr algn="just">
              <a:buBlip>
                <a:blip r:embed="rId2"/>
              </a:buBlip>
            </a:pPr>
            <a:r>
              <a:rPr lang="en-US" sz="2800" dirty="0" smtClean="0"/>
              <a:t>A limited insurance culture in most of the population</a:t>
            </a:r>
          </a:p>
          <a:p>
            <a:pPr algn="just">
              <a:buBlip>
                <a:blip r:embed="rId2"/>
              </a:buBlip>
            </a:pPr>
            <a:r>
              <a:rPr lang="en-US" sz="2800" dirty="0" smtClean="0"/>
              <a:t>Limited banking and financial inclusion. </a:t>
            </a:r>
          </a:p>
          <a:p>
            <a:pPr algn="just">
              <a:buBlip>
                <a:blip r:embed="rId2"/>
              </a:buBlip>
            </a:pPr>
            <a:r>
              <a:rPr lang="en-US" sz="2800" dirty="0" smtClean="0"/>
              <a:t>Sectorial monitoring (banking, insurance, pensions and stocks) coordinated by a single direction board. </a:t>
            </a:r>
          </a:p>
          <a:p>
            <a:pPr algn="just">
              <a:buBlip>
                <a:blip r:embed="rId2"/>
              </a:buBlip>
            </a:pPr>
            <a:r>
              <a:rPr lang="en-US" sz="2800" dirty="0" smtClean="0"/>
              <a:t>IFRS adopted for the financial system prior to market opening, with some exceptions approved by the National </a:t>
            </a:r>
            <a:r>
              <a:rPr lang="en-US" sz="2800" dirty="0" smtClean="0"/>
              <a:t>Supervision Council</a:t>
            </a:r>
            <a:r>
              <a:rPr lang="en-US" sz="2800" dirty="0" smtClean="0"/>
              <a:t>.</a:t>
            </a:r>
          </a:p>
          <a:p>
            <a:pPr algn="just">
              <a:buBlip>
                <a:blip r:embed="rId2"/>
              </a:buBlip>
            </a:pPr>
            <a:r>
              <a:rPr lang="en-US" sz="2800" dirty="0" smtClean="0"/>
              <a:t>Existence of a uniform </a:t>
            </a:r>
            <a:r>
              <a:rPr lang="en-US" sz="2800" dirty="0" smtClean="0"/>
              <a:t>accounting </a:t>
            </a:r>
            <a:r>
              <a:rPr lang="en-US" sz="2800" dirty="0" smtClean="0"/>
              <a:t>manual for all supervised institutions in the financial system and information transparency norms established. </a:t>
            </a:r>
          </a:p>
        </p:txBody>
      </p:sp>
    </p:spTree>
    <p:extLst>
      <p:ext uri="{BB962C8B-B14F-4D97-AF65-F5344CB8AC3E}">
        <p14:creationId xmlns:p14="http://schemas.microsoft.com/office/powerpoint/2010/main" val="778142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Elipse"/>
          <p:cNvSpPr/>
          <p:nvPr/>
        </p:nvSpPr>
        <p:spPr>
          <a:xfrm>
            <a:off x="8322366" y="1750586"/>
            <a:ext cx="720080" cy="67959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3 Elipse"/>
          <p:cNvSpPr/>
          <p:nvPr/>
        </p:nvSpPr>
        <p:spPr>
          <a:xfrm>
            <a:off x="4788024" y="1245512"/>
            <a:ext cx="720080" cy="67959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b="1" cap="small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entury Gothic"/>
              </a:rPr>
              <a:t>Premiums/GDP </a:t>
            </a:r>
            <a:r>
              <a:rPr lang="es-CR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entury Gothic"/>
              </a:rPr>
              <a:t>1925-2012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0" t="22997"/>
          <a:stretch/>
        </p:blipFill>
        <p:spPr bwMode="auto">
          <a:xfrm>
            <a:off x="179512" y="1556792"/>
            <a:ext cx="8631978" cy="4098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4788024" y="1400643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2,43%</a:t>
            </a:r>
            <a:endParaRPr lang="en-US" dirty="0"/>
          </a:p>
        </p:txBody>
      </p:sp>
      <p:sp>
        <p:nvSpPr>
          <p:cNvPr id="7" name="6 CuadroTexto"/>
          <p:cNvSpPr txBox="1"/>
          <p:nvPr/>
        </p:nvSpPr>
        <p:spPr>
          <a:xfrm>
            <a:off x="8359312" y="1925106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2,05%</a:t>
            </a:r>
            <a:endParaRPr lang="en-US" dirty="0"/>
          </a:p>
        </p:txBody>
      </p:sp>
      <p:sp>
        <p:nvSpPr>
          <p:cNvPr id="10" name="9 CuadroTexto"/>
          <p:cNvSpPr txBox="1"/>
          <p:nvPr/>
        </p:nvSpPr>
        <p:spPr>
          <a:xfrm>
            <a:off x="179512" y="5660789"/>
            <a:ext cx="583525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R" sz="1100" b="1" dirty="0" err="1" smtClean="0">
                <a:latin typeface="+mj-lt"/>
              </a:rPr>
              <a:t>Source</a:t>
            </a:r>
            <a:r>
              <a:rPr lang="es-CR" sz="1100" b="1" dirty="0" smtClean="0">
                <a:latin typeface="+mj-lt"/>
              </a:rPr>
              <a:t>: </a:t>
            </a:r>
            <a:r>
              <a:rPr lang="es-CR" sz="1100" b="1" dirty="0">
                <a:latin typeface="+mj-lt"/>
              </a:rPr>
              <a:t>Hasta 2003,  Estudio del mercado de Seguros, Gilberto Arce; 2004 </a:t>
            </a:r>
            <a:r>
              <a:rPr lang="es-CR" sz="1100" b="1" dirty="0" smtClean="0">
                <a:latin typeface="+mj-lt"/>
              </a:rPr>
              <a:t>, actualizad </a:t>
            </a:r>
            <a:r>
              <a:rPr lang="es-CR" sz="1100" b="1" dirty="0" err="1" smtClean="0">
                <a:latin typeface="+mj-lt"/>
              </a:rPr>
              <a:t>by</a:t>
            </a:r>
            <a:r>
              <a:rPr lang="es-CR" sz="1100" b="1" dirty="0" smtClean="0">
                <a:latin typeface="+mj-lt"/>
              </a:rPr>
              <a:t> SUGESE</a:t>
            </a:r>
            <a:endParaRPr lang="es-CR" sz="1100" b="1" dirty="0">
              <a:latin typeface="+mj-lt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0" y="5934670"/>
            <a:ext cx="5796136" cy="923330"/>
          </a:xfrm>
          <a:prstGeom prst="rect">
            <a:avLst/>
          </a:prstGeom>
          <a:solidFill>
            <a:schemeClr val="bg1">
              <a:lumMod val="95000"/>
              <a:alpha val="99000"/>
            </a:schemeClr>
          </a:solidFill>
        </p:spPr>
        <p:txBody>
          <a:bodyPr wrap="square" rtlCol="0">
            <a:spAutoFit/>
          </a:bodyPr>
          <a:lstStyle/>
          <a:p>
            <a:endParaRPr lang="es-CR" dirty="0" smtClean="0"/>
          </a:p>
          <a:p>
            <a:endParaRPr lang="es-CR" dirty="0"/>
          </a:p>
          <a:p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56486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144016"/>
            <a:ext cx="8640960" cy="836712"/>
          </a:xfrm>
        </p:spPr>
        <p:txBody>
          <a:bodyPr>
            <a:normAutofit fontScale="90000"/>
          </a:bodyPr>
          <a:lstStyle/>
          <a:p>
            <a:pPr algn="l"/>
            <a:r>
              <a:rPr lang="en-US" b="1" cap="small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entury Gothic"/>
              </a:rPr>
              <a:t>Premiums/GDP &amp; Premiums per capita</a:t>
            </a:r>
            <a:endParaRPr lang="en-US" b="1" cap="small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entury Gothic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3" t="10071" r="-566" b="9883"/>
          <a:stretch/>
        </p:blipFill>
        <p:spPr bwMode="auto">
          <a:xfrm>
            <a:off x="85708" y="1196752"/>
            <a:ext cx="6840760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6998476" y="1257728"/>
            <a:ext cx="203802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Premiums/GDP (average): </a:t>
            </a:r>
          </a:p>
          <a:p>
            <a:pPr algn="ctr"/>
            <a:r>
              <a:rPr lang="en-US" sz="1400" dirty="0" smtClean="0"/>
              <a:t>2.52% (2009), 2.49% (2010), 2.43% (2011)</a:t>
            </a:r>
          </a:p>
          <a:p>
            <a:pPr algn="ctr"/>
            <a:endParaRPr lang="en-US" sz="1400" dirty="0" smtClean="0"/>
          </a:p>
          <a:p>
            <a:pPr algn="ctr"/>
            <a:r>
              <a:rPr lang="en-US" sz="1400" dirty="0" smtClean="0"/>
              <a:t>Premiums p.c. (average):  US$190 (2009), US$204 (2010),  US$236 (2011).</a:t>
            </a:r>
          </a:p>
          <a:p>
            <a:pPr algn="ctr"/>
            <a:endParaRPr lang="en-US" sz="1400" dirty="0" smtClean="0"/>
          </a:p>
          <a:p>
            <a:pPr algn="ctr"/>
            <a:r>
              <a:rPr lang="en-US" sz="1400" dirty="0" smtClean="0"/>
              <a:t>Costa Rica: Under the average, but around it. Increasing performance on premiums per capita is opposed to Latin America’s trend.</a:t>
            </a:r>
            <a:endParaRPr lang="en-US" sz="1400" dirty="0"/>
          </a:p>
        </p:txBody>
      </p:sp>
      <p:sp>
        <p:nvSpPr>
          <p:cNvPr id="7" name="6 CuadroTexto"/>
          <p:cNvSpPr txBox="1"/>
          <p:nvPr/>
        </p:nvSpPr>
        <p:spPr>
          <a:xfrm>
            <a:off x="179512" y="980728"/>
            <a:ext cx="24976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Latin America: Premiums/GDP, 2011</a:t>
            </a:r>
            <a:endParaRPr lang="en-US" sz="1200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3506088" y="980728"/>
            <a:ext cx="24340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Latin America: Premiums P.C., 2011</a:t>
            </a:r>
            <a:endParaRPr lang="en-US" sz="1200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0" y="5934670"/>
            <a:ext cx="5508104" cy="923330"/>
          </a:xfrm>
          <a:prstGeom prst="rect">
            <a:avLst/>
          </a:prstGeom>
          <a:solidFill>
            <a:schemeClr val="bg1">
              <a:lumMod val="95000"/>
              <a:alpha val="99000"/>
            </a:schemeClr>
          </a:solidFill>
        </p:spPr>
        <p:txBody>
          <a:bodyPr wrap="square" rtlCol="0">
            <a:spAutoFit/>
          </a:bodyPr>
          <a:lstStyle/>
          <a:p>
            <a:endParaRPr lang="es-CR" dirty="0" smtClean="0"/>
          </a:p>
          <a:p>
            <a:endParaRPr lang="es-CR" dirty="0"/>
          </a:p>
          <a:p>
            <a:endParaRPr lang="es-CR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504" y="4266778"/>
            <a:ext cx="684076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2018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3896" y="82770"/>
            <a:ext cx="8640960" cy="836712"/>
          </a:xfrm>
        </p:spPr>
        <p:txBody>
          <a:bodyPr>
            <a:normAutofit/>
          </a:bodyPr>
          <a:lstStyle/>
          <a:p>
            <a:pPr algn="l"/>
            <a:r>
              <a:rPr lang="en-US" b="1" cap="small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entury Gothic"/>
              </a:rPr>
              <a:t>Total Received Premiums</a:t>
            </a:r>
            <a:endParaRPr lang="en-US" b="1" cap="small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entury Gothic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872560" y="1103364"/>
            <a:ext cx="649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Total</a:t>
            </a:r>
            <a:endParaRPr lang="en-US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6084168" y="886461"/>
            <a:ext cx="2095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Voluntary Insurance</a:t>
            </a:r>
            <a:endParaRPr lang="en-US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2522353" y="4396462"/>
            <a:ext cx="2002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Growing rate (US$)</a:t>
            </a:r>
            <a:endParaRPr lang="en-US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l="11080" t="16065" r="19336" b="10410"/>
          <a:stretch>
            <a:fillRect/>
          </a:stretch>
        </p:blipFill>
        <p:spPr bwMode="auto">
          <a:xfrm>
            <a:off x="-36512" y="886461"/>
            <a:ext cx="4452876" cy="3325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 l="2805" t="14366" r="44493" b="8651"/>
          <a:stretch>
            <a:fillRect/>
          </a:stretch>
        </p:blipFill>
        <p:spPr bwMode="auto">
          <a:xfrm>
            <a:off x="4524376" y="1124744"/>
            <a:ext cx="4619624" cy="3271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9 CuadroTexto"/>
          <p:cNvSpPr txBox="1"/>
          <p:nvPr/>
        </p:nvSpPr>
        <p:spPr>
          <a:xfrm>
            <a:off x="0" y="5934670"/>
            <a:ext cx="5508104" cy="923330"/>
          </a:xfrm>
          <a:prstGeom prst="rect">
            <a:avLst/>
          </a:prstGeom>
          <a:solidFill>
            <a:schemeClr val="bg1">
              <a:lumMod val="95000"/>
              <a:alpha val="99000"/>
            </a:schemeClr>
          </a:solidFill>
        </p:spPr>
        <p:txBody>
          <a:bodyPr wrap="square" rtlCol="0">
            <a:spAutoFit/>
          </a:bodyPr>
          <a:lstStyle/>
          <a:p>
            <a:endParaRPr lang="es-CR" dirty="0" smtClean="0"/>
          </a:p>
          <a:p>
            <a:endParaRPr lang="es-CR" dirty="0"/>
          </a:p>
          <a:p>
            <a:endParaRPr lang="es-CR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500" y="4797152"/>
            <a:ext cx="6948772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923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0" y="5934670"/>
            <a:ext cx="5508104" cy="923330"/>
          </a:xfrm>
          <a:prstGeom prst="rect">
            <a:avLst/>
          </a:prstGeom>
          <a:solidFill>
            <a:schemeClr val="bg1">
              <a:lumMod val="95000"/>
              <a:alpha val="99000"/>
            </a:schemeClr>
          </a:solidFill>
        </p:spPr>
        <p:txBody>
          <a:bodyPr wrap="square" rtlCol="0">
            <a:spAutoFit/>
          </a:bodyPr>
          <a:lstStyle/>
          <a:p>
            <a:endParaRPr lang="es-CR" dirty="0" smtClean="0"/>
          </a:p>
          <a:p>
            <a:endParaRPr lang="es-CR" dirty="0"/>
          </a:p>
          <a:p>
            <a:endParaRPr lang="es-C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815840"/>
            <a:ext cx="4058090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67544" y="60960"/>
            <a:ext cx="8229600" cy="897240"/>
          </a:xfrm>
        </p:spPr>
        <p:txBody>
          <a:bodyPr>
            <a:noAutofit/>
          </a:bodyPr>
          <a:lstStyle/>
          <a:p>
            <a:pPr algn="l"/>
            <a:r>
              <a:rPr lang="en-US" sz="3600" b="1" dirty="0">
                <a:solidFill>
                  <a:srgbClr val="0046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entury Gothic"/>
              </a:rPr>
              <a:t>Insurers (June 2013</a:t>
            </a:r>
            <a:r>
              <a:rPr lang="en-US" sz="3600" b="1" dirty="0" smtClean="0">
                <a:solidFill>
                  <a:srgbClr val="0046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entury Gothic"/>
              </a:rPr>
              <a:t>)</a:t>
            </a:r>
            <a:endParaRPr lang="es-CR" sz="3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Century Gothic"/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6700069"/>
              </p:ext>
            </p:extLst>
          </p:nvPr>
        </p:nvGraphicFramePr>
        <p:xfrm>
          <a:off x="611560" y="908720"/>
          <a:ext cx="7992888" cy="37149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4336"/>
                <a:gridCol w="2592288"/>
                <a:gridCol w="1474816"/>
                <a:gridCol w="901448"/>
              </a:tblGrid>
              <a:tr h="203512"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 dirty="0" smtClean="0"/>
                        <a:t>Insurer</a:t>
                      </a:r>
                      <a:endParaRPr lang="en-US" sz="12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 dirty="0" smtClean="0"/>
                        <a:t>Owner</a:t>
                      </a:r>
                      <a:r>
                        <a:rPr lang="en-US" sz="1200" baseline="0" noProof="0" dirty="0" smtClean="0"/>
                        <a:t> </a:t>
                      </a:r>
                      <a:endParaRPr lang="en-US" sz="12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 dirty="0" smtClean="0"/>
                        <a:t>Category</a:t>
                      </a:r>
                      <a:endParaRPr lang="en-US" sz="12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 dirty="0" smtClean="0"/>
                        <a:t>Licensed</a:t>
                      </a:r>
                      <a:endParaRPr lang="en-US" sz="12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654">
                <a:tc>
                  <a:txBody>
                    <a:bodyPr/>
                    <a:lstStyle/>
                    <a:p>
                      <a:r>
                        <a:rPr lang="en-US" sz="1100" noProof="0" dirty="0" err="1" smtClean="0">
                          <a:solidFill>
                            <a:prstClr val="black"/>
                          </a:solidFill>
                          <a:cs typeface="Century Gothic"/>
                        </a:rPr>
                        <a:t>Instituto</a:t>
                      </a:r>
                      <a:r>
                        <a:rPr lang="en-US" sz="1100" noProof="0" dirty="0" smtClean="0">
                          <a:solidFill>
                            <a:prstClr val="black"/>
                          </a:solidFill>
                          <a:cs typeface="Century Gothic"/>
                        </a:rPr>
                        <a:t> </a:t>
                      </a:r>
                      <a:r>
                        <a:rPr lang="en-US" sz="1100" noProof="0" dirty="0" err="1" smtClean="0">
                          <a:solidFill>
                            <a:prstClr val="black"/>
                          </a:solidFill>
                          <a:cs typeface="Century Gothic"/>
                        </a:rPr>
                        <a:t>Nacional</a:t>
                      </a:r>
                      <a:r>
                        <a:rPr lang="en-US" sz="1100" noProof="0" dirty="0" smtClean="0">
                          <a:solidFill>
                            <a:prstClr val="black"/>
                          </a:solidFill>
                          <a:cs typeface="Century Gothic"/>
                        </a:rPr>
                        <a:t> de </a:t>
                      </a:r>
                      <a:r>
                        <a:rPr lang="en-US" sz="1100" noProof="0" dirty="0" err="1" smtClean="0">
                          <a:solidFill>
                            <a:prstClr val="black"/>
                          </a:solidFill>
                          <a:cs typeface="Century Gothic"/>
                        </a:rPr>
                        <a:t>Seguros</a:t>
                      </a:r>
                      <a:r>
                        <a:rPr lang="en-US" sz="1100" noProof="0" dirty="0" smtClean="0">
                          <a:solidFill>
                            <a:prstClr val="black"/>
                          </a:solidFill>
                          <a:cs typeface="Century Gothic"/>
                        </a:rPr>
                        <a:t> </a:t>
                      </a:r>
                      <a:endParaRPr lang="en-US" sz="11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noProof="0" dirty="0" smtClean="0">
                          <a:solidFill>
                            <a:prstClr val="black"/>
                          </a:solidFill>
                          <a:cs typeface="Century Gothic"/>
                        </a:rPr>
                        <a:t>Government</a:t>
                      </a:r>
                      <a:endParaRPr lang="en-US" sz="11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noProof="0" dirty="0" smtClean="0">
                          <a:solidFill>
                            <a:prstClr val="black"/>
                          </a:solidFill>
                          <a:cs typeface="Century Gothic"/>
                        </a:rPr>
                        <a:t>Composite</a:t>
                      </a:r>
                      <a:endParaRPr lang="en-US" sz="11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noProof="0" smtClean="0"/>
                        <a:t>N.A.</a:t>
                      </a:r>
                      <a:endParaRPr lang="en-US" sz="1100" noProof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4654">
                <a:tc>
                  <a:txBody>
                    <a:bodyPr/>
                    <a:lstStyle/>
                    <a:p>
                      <a:r>
                        <a:rPr lang="en-US" sz="1100" noProof="0" smtClean="0">
                          <a:solidFill>
                            <a:prstClr val="black"/>
                          </a:solidFill>
                          <a:cs typeface="Century Gothic"/>
                        </a:rPr>
                        <a:t>MAPFRE | Seguros Costa Rica, S.A. </a:t>
                      </a:r>
                      <a:endParaRPr lang="en-US" sz="1100" noProof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noProof="0" dirty="0" smtClean="0">
                          <a:solidFill>
                            <a:prstClr val="black"/>
                          </a:solidFill>
                          <a:cs typeface="Century Gothic"/>
                        </a:rPr>
                        <a:t>Foreign private</a:t>
                      </a:r>
                      <a:r>
                        <a:rPr lang="en-US" sz="1100" baseline="0" noProof="0" dirty="0" smtClean="0">
                          <a:solidFill>
                            <a:prstClr val="black"/>
                          </a:solidFill>
                          <a:cs typeface="Century Gothic"/>
                        </a:rPr>
                        <a:t> capital  (Spain, Panama)</a:t>
                      </a:r>
                      <a:endParaRPr lang="en-US" sz="11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noProof="0" smtClean="0">
                          <a:solidFill>
                            <a:prstClr val="black"/>
                          </a:solidFill>
                          <a:cs typeface="Century Gothic"/>
                        </a:rPr>
                        <a:t>Composite</a:t>
                      </a:r>
                      <a:endParaRPr lang="en-US" sz="1100" noProof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noProof="0" smtClean="0"/>
                        <a:t>2010</a:t>
                      </a:r>
                      <a:endParaRPr lang="en-US" sz="1100" noProof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4654">
                <a:tc>
                  <a:txBody>
                    <a:bodyPr/>
                    <a:lstStyle/>
                    <a:p>
                      <a:r>
                        <a:rPr lang="en-US" sz="1100" noProof="0" smtClean="0">
                          <a:solidFill>
                            <a:prstClr val="black"/>
                          </a:solidFill>
                          <a:cs typeface="Century Gothic"/>
                        </a:rPr>
                        <a:t>Assa Compañía de Seguros, S.A.</a:t>
                      </a:r>
                      <a:endParaRPr lang="en-US" sz="1100" noProof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noProof="0" dirty="0" smtClean="0">
                          <a:solidFill>
                            <a:prstClr val="black"/>
                          </a:solidFill>
                          <a:cs typeface="Century Gothic"/>
                        </a:rPr>
                        <a:t>Foreign private</a:t>
                      </a:r>
                      <a:r>
                        <a:rPr lang="en-US" sz="1100" baseline="0" noProof="0" dirty="0" smtClean="0">
                          <a:solidFill>
                            <a:prstClr val="black"/>
                          </a:solidFill>
                          <a:cs typeface="Century Gothic"/>
                        </a:rPr>
                        <a:t> capital  (Panama)</a:t>
                      </a:r>
                      <a:endParaRPr lang="en-US" sz="11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noProof="0" dirty="0" smtClean="0">
                          <a:solidFill>
                            <a:prstClr val="black"/>
                          </a:solidFill>
                          <a:cs typeface="Century Gothic"/>
                        </a:rPr>
                        <a:t>Composite</a:t>
                      </a:r>
                      <a:endParaRPr lang="en-US" sz="11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noProof="0" smtClean="0"/>
                        <a:t>2010</a:t>
                      </a:r>
                      <a:endParaRPr lang="en-US" sz="1100" noProof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4654">
                <a:tc>
                  <a:txBody>
                    <a:bodyPr/>
                    <a:lstStyle/>
                    <a:p>
                      <a:r>
                        <a:rPr lang="en-US" sz="1100" noProof="0" smtClean="0">
                          <a:cs typeface="Century Gothic"/>
                        </a:rPr>
                        <a:t>Seguros Bolívar Aseguradora Mixta S.A. </a:t>
                      </a:r>
                      <a:endParaRPr lang="en-US" sz="1100" noProof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noProof="0" dirty="0" smtClean="0">
                          <a:solidFill>
                            <a:prstClr val="black"/>
                          </a:solidFill>
                          <a:cs typeface="Century Gothic"/>
                        </a:rPr>
                        <a:t>Foreign private</a:t>
                      </a:r>
                      <a:r>
                        <a:rPr lang="en-US" sz="1100" baseline="0" noProof="0" dirty="0" smtClean="0">
                          <a:solidFill>
                            <a:prstClr val="black"/>
                          </a:solidFill>
                          <a:cs typeface="Century Gothic"/>
                        </a:rPr>
                        <a:t> capital (Colombia)</a:t>
                      </a:r>
                      <a:endParaRPr lang="en-US" sz="11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noProof="0" dirty="0" smtClean="0">
                          <a:solidFill>
                            <a:prstClr val="black"/>
                          </a:solidFill>
                          <a:cs typeface="Century Gothic"/>
                        </a:rPr>
                        <a:t>Composite</a:t>
                      </a:r>
                      <a:endParaRPr lang="en-US" sz="11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noProof="0" smtClean="0"/>
                        <a:t>2011</a:t>
                      </a:r>
                      <a:endParaRPr lang="en-US" sz="1100" noProof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521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noProof="0" smtClean="0"/>
                        <a:t>Aseguradora Sagicor</a:t>
                      </a:r>
                      <a:r>
                        <a:rPr lang="en-US" sz="1100" baseline="0" noProof="0" smtClean="0"/>
                        <a:t> Costa Rica, S.A.</a:t>
                      </a:r>
                      <a:endParaRPr lang="en-US" sz="1100" b="1" noProof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noProof="0" dirty="0" smtClean="0">
                          <a:solidFill>
                            <a:prstClr val="black"/>
                          </a:solidFill>
                          <a:cs typeface="Century Gothic"/>
                        </a:rPr>
                        <a:t>Composite</a:t>
                      </a:r>
                      <a:r>
                        <a:rPr lang="en-US" sz="1100" baseline="0" noProof="0" dirty="0" smtClean="0">
                          <a:solidFill>
                            <a:prstClr val="black"/>
                          </a:solidFill>
                          <a:cs typeface="Century Gothic"/>
                        </a:rPr>
                        <a:t> </a:t>
                      </a:r>
                      <a:r>
                        <a:rPr lang="en-US" sz="1100" noProof="0" dirty="0" smtClean="0">
                          <a:solidFill>
                            <a:prstClr val="black"/>
                          </a:solidFill>
                          <a:cs typeface="Century Gothic"/>
                        </a:rPr>
                        <a:t>private</a:t>
                      </a:r>
                      <a:r>
                        <a:rPr lang="en-US" sz="1100" baseline="0" noProof="0" dirty="0" smtClean="0">
                          <a:solidFill>
                            <a:prstClr val="black"/>
                          </a:solidFill>
                          <a:cs typeface="Century Gothic"/>
                        </a:rPr>
                        <a:t> capital (CR, Jamaica/Barbados)</a:t>
                      </a:r>
                      <a:endParaRPr lang="en-US" sz="11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noProof="0" dirty="0" smtClean="0">
                          <a:solidFill>
                            <a:prstClr val="black"/>
                          </a:solidFill>
                          <a:cs typeface="Century Gothic"/>
                        </a:rPr>
                        <a:t>Composite</a:t>
                      </a:r>
                      <a:endParaRPr lang="en-US" sz="11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noProof="0" smtClean="0">
                          <a:cs typeface="Century Gothic"/>
                        </a:rPr>
                        <a:t>2013</a:t>
                      </a:r>
                      <a:endParaRPr lang="en-US" sz="1100" b="0" noProof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2154">
                <a:tc>
                  <a:txBody>
                    <a:bodyPr/>
                    <a:lstStyle/>
                    <a:p>
                      <a:r>
                        <a:rPr lang="en-US" sz="1100" noProof="0" smtClean="0">
                          <a:solidFill>
                            <a:prstClr val="black"/>
                          </a:solidFill>
                          <a:cs typeface="Century Gothic"/>
                        </a:rPr>
                        <a:t>Seguros del Magisterio, S.A.</a:t>
                      </a:r>
                      <a:endParaRPr lang="en-US" sz="1100" noProof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noProof="0" dirty="0" smtClean="0">
                          <a:solidFill>
                            <a:prstClr val="black"/>
                          </a:solidFill>
                          <a:cs typeface="Century Gothic"/>
                        </a:rPr>
                        <a:t>CR private</a:t>
                      </a:r>
                      <a:r>
                        <a:rPr lang="en-US" sz="1100" baseline="0" noProof="0" dirty="0" smtClean="0">
                          <a:solidFill>
                            <a:prstClr val="black"/>
                          </a:solidFill>
                          <a:cs typeface="Century Gothic"/>
                        </a:rPr>
                        <a:t> capital </a:t>
                      </a:r>
                      <a:endParaRPr lang="en-US" sz="11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noProof="0" dirty="0" smtClean="0">
                          <a:solidFill>
                            <a:prstClr val="black"/>
                          </a:solidFill>
                          <a:cs typeface="Century Gothic"/>
                        </a:rPr>
                        <a:t>Personal Insurance*</a:t>
                      </a:r>
                      <a:endParaRPr lang="en-US" sz="11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noProof="0" smtClean="0"/>
                        <a:t>2009</a:t>
                      </a:r>
                      <a:endParaRPr lang="en-US" sz="1100" noProof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41091">
                <a:tc>
                  <a:txBody>
                    <a:bodyPr/>
                    <a:lstStyle/>
                    <a:p>
                      <a:r>
                        <a:rPr lang="en-US" sz="1100" noProof="0" smtClean="0">
                          <a:solidFill>
                            <a:prstClr val="black"/>
                          </a:solidFill>
                          <a:cs typeface="Century Gothic"/>
                        </a:rPr>
                        <a:t>Pan American Life Insurance de Costa Rica, S.A.</a:t>
                      </a:r>
                      <a:endParaRPr lang="en-US" sz="1100" noProof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noProof="0" dirty="0" smtClean="0">
                          <a:solidFill>
                            <a:prstClr val="black"/>
                          </a:solidFill>
                          <a:cs typeface="Century Gothic"/>
                        </a:rPr>
                        <a:t>Foreign private</a:t>
                      </a:r>
                      <a:r>
                        <a:rPr lang="en-US" sz="1100" baseline="0" noProof="0" dirty="0" smtClean="0">
                          <a:solidFill>
                            <a:prstClr val="black"/>
                          </a:solidFill>
                          <a:cs typeface="Century Gothic"/>
                        </a:rPr>
                        <a:t> capital  (New Orleans)</a:t>
                      </a:r>
                      <a:endParaRPr lang="en-US" sz="11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noProof="0" dirty="0" smtClean="0">
                          <a:solidFill>
                            <a:prstClr val="black"/>
                          </a:solidFill>
                          <a:cs typeface="Century Gothic"/>
                        </a:rPr>
                        <a:t>Personal Insurance</a:t>
                      </a:r>
                      <a:endParaRPr lang="en-US" sz="11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noProof="0" dirty="0" smtClean="0"/>
                        <a:t>2010</a:t>
                      </a:r>
                      <a:endParaRPr lang="en-US" sz="11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41091">
                <a:tc>
                  <a:txBody>
                    <a:bodyPr/>
                    <a:lstStyle/>
                    <a:p>
                      <a:r>
                        <a:rPr lang="en-US" sz="1100" noProof="0" smtClean="0">
                          <a:cs typeface="Century Gothic"/>
                        </a:rPr>
                        <a:t>Aseguradora del Istmo ADISA, S.A.</a:t>
                      </a:r>
                      <a:endParaRPr lang="en-US" sz="1100" noProof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noProof="0" dirty="0" smtClean="0">
                          <a:solidFill>
                            <a:prstClr val="black"/>
                          </a:solidFill>
                          <a:cs typeface="Century Gothic"/>
                        </a:rPr>
                        <a:t>Composite</a:t>
                      </a:r>
                      <a:r>
                        <a:rPr lang="en-US" sz="1100" baseline="0" noProof="0" dirty="0" smtClean="0">
                          <a:solidFill>
                            <a:prstClr val="black"/>
                          </a:solidFill>
                          <a:cs typeface="Century Gothic"/>
                        </a:rPr>
                        <a:t> </a:t>
                      </a:r>
                      <a:r>
                        <a:rPr lang="en-US" sz="1100" noProof="0" dirty="0" smtClean="0">
                          <a:solidFill>
                            <a:prstClr val="black"/>
                          </a:solidFill>
                          <a:cs typeface="Century Gothic"/>
                        </a:rPr>
                        <a:t>private</a:t>
                      </a:r>
                      <a:r>
                        <a:rPr lang="en-US" sz="1100" baseline="0" noProof="0" dirty="0" smtClean="0">
                          <a:solidFill>
                            <a:prstClr val="black"/>
                          </a:solidFill>
                          <a:cs typeface="Century Gothic"/>
                        </a:rPr>
                        <a:t> capital (CR, Panama)</a:t>
                      </a:r>
                      <a:endParaRPr lang="en-US" sz="11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noProof="0" dirty="0" smtClean="0">
                          <a:solidFill>
                            <a:prstClr val="black"/>
                          </a:solidFill>
                          <a:cs typeface="Century Gothic"/>
                        </a:rPr>
                        <a:t>Personal Insurance</a:t>
                      </a:r>
                      <a:endParaRPr lang="en-US" sz="11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noProof="0" smtClean="0"/>
                        <a:t>2010</a:t>
                      </a:r>
                      <a:endParaRPr lang="en-US" sz="1100" noProof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26106">
                <a:tc>
                  <a:txBody>
                    <a:bodyPr/>
                    <a:lstStyle/>
                    <a:p>
                      <a:r>
                        <a:rPr lang="en-US" sz="1100" noProof="0" dirty="0" smtClean="0">
                          <a:cs typeface="Century Gothic"/>
                        </a:rPr>
                        <a:t>Best Meridian Insurance Company (Branch</a:t>
                      </a:r>
                      <a:r>
                        <a:rPr lang="en-US" sz="1100" baseline="0" noProof="0" dirty="0" smtClean="0">
                          <a:cs typeface="Century Gothic"/>
                        </a:rPr>
                        <a:t>)</a:t>
                      </a:r>
                      <a:endParaRPr lang="en-US" sz="11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noProof="0" dirty="0" smtClean="0">
                          <a:solidFill>
                            <a:prstClr val="black"/>
                          </a:solidFill>
                          <a:cs typeface="Century Gothic"/>
                        </a:rPr>
                        <a:t>Foreign private</a:t>
                      </a:r>
                      <a:r>
                        <a:rPr lang="en-US" sz="1100" baseline="0" noProof="0" dirty="0" smtClean="0">
                          <a:solidFill>
                            <a:prstClr val="black"/>
                          </a:solidFill>
                          <a:cs typeface="Century Gothic"/>
                        </a:rPr>
                        <a:t> capital (Florida)</a:t>
                      </a:r>
                      <a:endParaRPr lang="en-US" sz="11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noProof="0" dirty="0" smtClean="0">
                          <a:solidFill>
                            <a:prstClr val="black"/>
                          </a:solidFill>
                          <a:cs typeface="Century Gothic"/>
                        </a:rPr>
                        <a:t>Personal Insurance</a:t>
                      </a:r>
                      <a:endParaRPr lang="en-US" sz="11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noProof="0" dirty="0" smtClean="0"/>
                        <a:t>2011</a:t>
                      </a:r>
                      <a:endParaRPr lang="en-US" sz="11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33934">
                <a:tc>
                  <a:txBody>
                    <a:bodyPr/>
                    <a:lstStyle/>
                    <a:p>
                      <a:r>
                        <a:rPr lang="en-US" sz="1100" noProof="0" dirty="0" smtClean="0">
                          <a:cs typeface="Century Gothic"/>
                        </a:rPr>
                        <a:t>Atlantic Southern Insurance Company (Branch)</a:t>
                      </a:r>
                      <a:endParaRPr lang="en-US" sz="11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noProof="0" dirty="0" smtClean="0">
                          <a:solidFill>
                            <a:prstClr val="black"/>
                          </a:solidFill>
                          <a:cs typeface="Century Gothic"/>
                        </a:rPr>
                        <a:t>Foreign private</a:t>
                      </a:r>
                      <a:r>
                        <a:rPr lang="en-US" sz="1100" baseline="0" noProof="0" dirty="0" smtClean="0">
                          <a:solidFill>
                            <a:prstClr val="black"/>
                          </a:solidFill>
                          <a:cs typeface="Century Gothic"/>
                        </a:rPr>
                        <a:t> capital (Puerto Rico)</a:t>
                      </a:r>
                      <a:endParaRPr lang="en-US" sz="11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noProof="0" dirty="0" smtClean="0">
                          <a:solidFill>
                            <a:prstClr val="black"/>
                          </a:solidFill>
                          <a:cs typeface="Century Gothic"/>
                        </a:rPr>
                        <a:t>Personal Insurance</a:t>
                      </a:r>
                      <a:endParaRPr lang="en-US" sz="11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noProof="0" dirty="0" smtClean="0"/>
                        <a:t>2012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24891">
                <a:tc>
                  <a:txBody>
                    <a:bodyPr/>
                    <a:lstStyle/>
                    <a:p>
                      <a:r>
                        <a:rPr lang="en-US" sz="1100" noProof="0" smtClean="0">
                          <a:cs typeface="Century Gothic"/>
                        </a:rPr>
                        <a:t>Quálitas Compañía de Seguros (Costa Rica), S.A. </a:t>
                      </a:r>
                      <a:endParaRPr lang="en-US" sz="1100" noProof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noProof="0" dirty="0" smtClean="0">
                          <a:solidFill>
                            <a:prstClr val="black"/>
                          </a:solidFill>
                          <a:cs typeface="Century Gothic"/>
                        </a:rPr>
                        <a:t>Foreign private</a:t>
                      </a:r>
                      <a:r>
                        <a:rPr lang="en-US" sz="1100" baseline="0" noProof="0" dirty="0" smtClean="0">
                          <a:solidFill>
                            <a:prstClr val="black"/>
                          </a:solidFill>
                          <a:cs typeface="Century Gothic"/>
                        </a:rPr>
                        <a:t> capital  (Mexico)</a:t>
                      </a:r>
                      <a:endParaRPr lang="en-US" sz="11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noProof="0" dirty="0" smtClean="0">
                          <a:cs typeface="Century Gothic"/>
                        </a:rPr>
                        <a:t>Property and Casualty</a:t>
                      </a:r>
                      <a:endParaRPr lang="en-US" sz="11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noProof="0" dirty="0" smtClean="0"/>
                        <a:t>2011</a:t>
                      </a:r>
                      <a:endParaRPr lang="en-US" sz="11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434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noProof="0" dirty="0" err="1" smtClean="0"/>
                        <a:t>Oceánica</a:t>
                      </a:r>
                      <a:r>
                        <a:rPr lang="en-US" sz="1100" baseline="0" noProof="0" dirty="0" smtClean="0"/>
                        <a:t> de </a:t>
                      </a:r>
                      <a:r>
                        <a:rPr lang="en-US" sz="1100" baseline="0" noProof="0" dirty="0" err="1" smtClean="0"/>
                        <a:t>Seguros</a:t>
                      </a:r>
                      <a:r>
                        <a:rPr lang="en-US" sz="1100" baseline="0" noProof="0" dirty="0" smtClean="0"/>
                        <a:t>, S.A.</a:t>
                      </a:r>
                      <a:endParaRPr lang="en-US" sz="1100" b="1" noProof="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noProof="0" dirty="0" smtClean="0">
                          <a:solidFill>
                            <a:prstClr val="black"/>
                          </a:solidFill>
                          <a:cs typeface="Century Gothic"/>
                        </a:rPr>
                        <a:t>Foreign private</a:t>
                      </a:r>
                      <a:r>
                        <a:rPr lang="en-US" sz="1100" baseline="0" noProof="0" dirty="0" smtClean="0">
                          <a:solidFill>
                            <a:prstClr val="black"/>
                          </a:solidFill>
                          <a:cs typeface="Century Gothic"/>
                        </a:rPr>
                        <a:t> capital (Venezuela)</a:t>
                      </a:r>
                      <a:endParaRPr lang="en-US" sz="11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noProof="0" dirty="0" smtClean="0">
                          <a:cs typeface="Century Gothic"/>
                        </a:rPr>
                        <a:t>Property and Casualty</a:t>
                      </a:r>
                      <a:endParaRPr lang="en-US" sz="11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noProof="0" dirty="0" smtClean="0">
                          <a:cs typeface="Century Gothic"/>
                        </a:rPr>
                        <a:t>2013</a:t>
                      </a:r>
                      <a:endParaRPr lang="en-US" sz="1100" b="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859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0" y="5934670"/>
            <a:ext cx="5508104" cy="923330"/>
          </a:xfrm>
          <a:prstGeom prst="rect">
            <a:avLst/>
          </a:prstGeom>
          <a:solidFill>
            <a:schemeClr val="bg1">
              <a:lumMod val="95000"/>
              <a:alpha val="99000"/>
            </a:schemeClr>
          </a:solidFill>
        </p:spPr>
        <p:txBody>
          <a:bodyPr wrap="square" rtlCol="0">
            <a:spAutoFit/>
          </a:bodyPr>
          <a:lstStyle/>
          <a:p>
            <a:endParaRPr lang="es-CR" dirty="0" smtClean="0"/>
          </a:p>
          <a:p>
            <a:endParaRPr lang="es-CR" dirty="0"/>
          </a:p>
          <a:p>
            <a:endParaRPr lang="es-CR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708920"/>
            <a:ext cx="8229600" cy="1143000"/>
          </a:xfrm>
        </p:spPr>
        <p:txBody>
          <a:bodyPr>
            <a:noAutofit/>
          </a:bodyPr>
          <a:lstStyle/>
          <a:p>
            <a:pPr algn="r"/>
            <a:r>
              <a:rPr lang="en-US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entury Gothic"/>
              </a:rPr>
              <a:t>Context of monitoring </a:t>
            </a:r>
            <a:r>
              <a:rPr lang="en-US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entury Gothic"/>
              </a:rPr>
              <a:t>and </a:t>
            </a:r>
            <a:r>
              <a:rPr 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entury Gothic"/>
              </a:rPr>
              <a:t>insurance market </a:t>
            </a:r>
            <a:r>
              <a:rPr lang="en-US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entury Gothic"/>
              </a:rPr>
              <a:t>statistics</a:t>
            </a:r>
            <a:endParaRPr lang="en-US" sz="3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13194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A4A9493E01377649B1361939CA86DA81" ma:contentTypeVersion="8" ma:contentTypeDescription="Crear nuevo documento." ma:contentTypeScope="" ma:versionID="eb05d8d2e45f4630bf335daae11c781a">
  <xsd:schema xmlns:xsd="http://www.w3.org/2001/XMLSchema" xmlns:xs="http://www.w3.org/2001/XMLSchema" xmlns:p="http://schemas.microsoft.com/office/2006/metadata/properties" xmlns:ns2="bb4f1452-ee21-41ed-9bdb-9b485a15b4d5" targetNamespace="http://schemas.microsoft.com/office/2006/metadata/properties" ma:root="true" ma:fieldsID="057f7ff033b81b7262bfaabf8b3718e8" ns2:_="">
    <xsd:import namespace="bb4f1452-ee21-41ed-9bdb-9b485a15b4d5"/>
    <xsd:element name="properties">
      <xsd:complexType>
        <xsd:sequence>
          <xsd:element name="documentManagement">
            <xsd:complexType>
              <xsd:all>
                <xsd:element ref="ns2:Destinatario"/>
                <xsd:element ref="ns2:Tema" minOccurs="0"/>
                <xsd:element ref="ns2:Mes_x0020__x002f__x0020_a_x00f1_o"/>
                <xsd:element ref="ns2:Solicitante" minOccurs="0"/>
                <xsd:element ref="ns2:Encargado_x0028_s_x0029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4f1452-ee21-41ed-9bdb-9b485a15b4d5" elementFormDefault="qualified">
    <xsd:import namespace="http://schemas.microsoft.com/office/2006/documentManagement/types"/>
    <xsd:import namespace="http://schemas.microsoft.com/office/infopath/2007/PartnerControls"/>
    <xsd:element name="Destinatario" ma:index="8" ma:displayName="Destinatario" ma:internalName="Destinatario">
      <xsd:simpleType>
        <xsd:restriction base="dms:Text">
          <xsd:maxLength value="255"/>
        </xsd:restriction>
      </xsd:simpleType>
    </xsd:element>
    <xsd:element name="Tema" ma:index="9" nillable="true" ma:displayName="Tema" ma:internalName="Tema">
      <xsd:simpleType>
        <xsd:restriction base="dms:Text">
          <xsd:maxLength value="255"/>
        </xsd:restriction>
      </xsd:simpleType>
    </xsd:element>
    <xsd:element name="Mes_x0020__x002f__x0020_a_x00f1_o" ma:index="10" ma:displayName="Mes / año" ma:description="Usar formaro mmm/aaaa, ejemplo Ene/2010" ma:internalName="Mes_x0020__x002f__x0020_a_x00f1_o">
      <xsd:simpleType>
        <xsd:restriction base="dms:Text">
          <xsd:maxLength value="255"/>
        </xsd:restriction>
      </xsd:simpleType>
    </xsd:element>
    <xsd:element name="Solicitante" ma:index="11" nillable="true" ma:displayName="Solicitante" ma:description="Persona que pidió la presentación" ma:internalName="Solicitante">
      <xsd:simpleType>
        <xsd:restriction base="dms:Text">
          <xsd:maxLength value="255"/>
        </xsd:restriction>
      </xsd:simpleType>
    </xsd:element>
    <xsd:element name="Encargado_x0028_s_x0029_" ma:index="12" nillable="true" ma:displayName="Encargado(s)" ma:internalName="Encargado_x0028_s_x0029_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ncargado_x0028_s_x0029_ xmlns="bb4f1452-ee21-41ed-9bdb-9b485a15b4d5">cambroneroam</Encargado_x0028_s_x0029_>
    <Destinatario xmlns="bb4f1452-ee21-41ed-9bdb-9b485a15b4d5">ASSAL-OECD</Destinatario>
    <Mes_x0020__x002f__x0020_a_x00f1_o xmlns="bb4f1452-ee21-41ed-9bdb-9b485a15b4d5">09/2013</Mes_x0020__x002f__x0020_a_x00f1_o>
    <Solicitante xmlns="bb4f1452-ee21-41ed-9bdb-9b485a15b4d5">Despacho</Solicitante>
    <Tema xmlns="bb4f1452-ee21-41ed-9bdb-9b485a15b4d5">Entorno PE</Tema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5B8F9DC-D11B-4892-8CFA-42913F73D98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b4f1452-ee21-41ed-9bdb-9b485a15b4d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2ACB149-7C34-4277-8474-933EA06A1FD9}">
  <ds:schemaRefs>
    <ds:schemaRef ds:uri="bb4f1452-ee21-41ed-9bdb-9b485a15b4d5"/>
    <ds:schemaRef ds:uri="http://schemas.microsoft.com/office/2006/documentManagement/types"/>
    <ds:schemaRef ds:uri="http://purl.org/dc/elements/1.1/"/>
    <ds:schemaRef ds:uri="http://www.w3.org/XML/1998/namespace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D9AB9A40-7660-4267-AE49-19CEE687707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</Template>
  <TotalTime>3451</TotalTime>
  <Words>1367</Words>
  <Application>Microsoft Office PowerPoint</Application>
  <PresentationFormat>Presentación en pantalla (4:3)</PresentationFormat>
  <Paragraphs>266</Paragraphs>
  <Slides>26</Slides>
  <Notes>2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28" baseType="lpstr">
      <vt:lpstr>Tema de Office</vt:lpstr>
      <vt:lpstr>Imagen</vt:lpstr>
      <vt:lpstr>Monitoring the Insurance Industry The Costa Rican Experience</vt:lpstr>
      <vt:lpstr>Agenda</vt:lpstr>
      <vt:lpstr>Background and recent developments in the Costa Rican insurance market</vt:lpstr>
      <vt:lpstr>Costa Rican Insurance Market Background</vt:lpstr>
      <vt:lpstr>Premiums/GDP 1925-2012</vt:lpstr>
      <vt:lpstr>Premiums/GDP &amp; Premiums per capita</vt:lpstr>
      <vt:lpstr>Total Received Premiums</vt:lpstr>
      <vt:lpstr>Insurers (June 2013)</vt:lpstr>
      <vt:lpstr>Context of monitoring and insurance market statistics</vt:lpstr>
      <vt:lpstr>Context:  Legal Framework(1)</vt:lpstr>
      <vt:lpstr>Context:  Legal Framework (2)</vt:lpstr>
      <vt:lpstr>Context:  Insurance market monitoring strategyt</vt:lpstr>
      <vt:lpstr>Context:  Applicable Regulations</vt:lpstr>
      <vt:lpstr>Current situation:  What do we have?</vt:lpstr>
      <vt:lpstr>Current situation:  What do we have?</vt:lpstr>
      <vt:lpstr>Current situation:  What do we have?</vt:lpstr>
      <vt:lpstr>Current situation:  What do we have?</vt:lpstr>
      <vt:lpstr>¿What are we working on to enhance transparency and monitoring of the insurance market? </vt:lpstr>
      <vt:lpstr>What are we working on to enhance transparency and monitoring of the insurance market?</vt:lpstr>
      <vt:lpstr>Presentación de PowerPoint</vt:lpstr>
      <vt:lpstr>What are we working on to enhance transparency and monitoring of the insurance market?</vt:lpstr>
      <vt:lpstr>What are we working on to enhance transparency and monitoring of the insurance market?</vt:lpstr>
      <vt:lpstr>What are we working on to enhance transparency and monitoring of the insurance market?</vt:lpstr>
      <vt:lpstr>What are we working on to enhance transparency and monitoring of the insurance market?</vt:lpstr>
      <vt:lpstr>Concluding Remarks…</vt:lpstr>
      <vt:lpstr>¡Thank You!</vt:lpstr>
    </vt:vector>
  </TitlesOfParts>
  <Company>BCCR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Seminario ASSAL</dc:title>
  <dc:creator>gonzalezhc@sugese.fi.cr</dc:creator>
  <cp:lastModifiedBy>GONZALEZ HAUG CELIA</cp:lastModifiedBy>
  <cp:revision>311</cp:revision>
  <dcterms:created xsi:type="dcterms:W3CDTF">2013-01-11T17:31:03Z</dcterms:created>
  <dcterms:modified xsi:type="dcterms:W3CDTF">2013-09-23T21:45:51Z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0x010100A4A9493E01377649B1361939CA86DA81</vt:lpwstr>
  </property>
</Properties>
</file>