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309" r:id="rId5"/>
    <p:sldId id="412" r:id="rId6"/>
    <p:sldId id="435" r:id="rId7"/>
    <p:sldId id="434" r:id="rId8"/>
    <p:sldId id="431" r:id="rId9"/>
    <p:sldId id="413" r:id="rId10"/>
    <p:sldId id="425" r:id="rId11"/>
    <p:sldId id="418" r:id="rId12"/>
    <p:sldId id="436" r:id="rId13"/>
    <p:sldId id="417" r:id="rId14"/>
    <p:sldId id="432" r:id="rId15"/>
    <p:sldId id="433" r:id="rId16"/>
    <p:sldId id="414" r:id="rId17"/>
    <p:sldId id="420" r:id="rId18"/>
    <p:sldId id="426" r:id="rId19"/>
    <p:sldId id="416" r:id="rId20"/>
    <p:sldId id="422" r:id="rId21"/>
    <p:sldId id="423" r:id="rId22"/>
    <p:sldId id="430" r:id="rId23"/>
    <p:sldId id="429" r:id="rId24"/>
    <p:sldId id="424" r:id="rId25"/>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Fiechter" initials="" lastIdx="10" clrIdx="0"/>
  <p:cmAuthor id="1" name="ailyina" initials="" lastIdx="1" clrIdx="1"/>
  <p:cmAuthor id="2" name="jsurti"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7343"/>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66" autoAdjust="0"/>
    <p:restoredTop sz="88980" autoAdjust="0"/>
  </p:normalViewPr>
  <p:slideViewPr>
    <p:cSldViewPr snapToGrid="0">
      <p:cViewPr>
        <p:scale>
          <a:sx n="90" d="100"/>
          <a:sy n="90" d="100"/>
        </p:scale>
        <p:origin x="-36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74" y="-78"/>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128BA-FFAC-4544-A861-B3D828657C9A}"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5294BB4-6597-4800-BA59-AC129544C9B7}">
      <dgm:prSet phldrT="[Text]" custT="1"/>
      <dgm:spPr/>
      <dgm:t>
        <a:bodyPr/>
        <a:lstStyle/>
        <a:p>
          <a:r>
            <a:rPr lang="en-US" sz="1800" b="1" dirty="0" smtClean="0"/>
            <a:t>Holistic view of insurance undertaking or group</a:t>
          </a:r>
          <a:endParaRPr lang="en-US" sz="1800" b="1" dirty="0"/>
        </a:p>
      </dgm:t>
    </dgm:pt>
    <dgm:pt modelId="{58899C0B-E0FF-41C9-B298-E5EBE6B62117}" type="parTrans" cxnId="{1666EC5D-B90A-4B86-95B3-5376A2CD3B20}">
      <dgm:prSet/>
      <dgm:spPr/>
      <dgm:t>
        <a:bodyPr/>
        <a:lstStyle/>
        <a:p>
          <a:endParaRPr lang="en-US" sz="1400" b="1"/>
        </a:p>
      </dgm:t>
    </dgm:pt>
    <dgm:pt modelId="{C5FEBAA2-278B-4AC6-824E-BD17AA27A1A1}" type="sibTrans" cxnId="{1666EC5D-B90A-4B86-95B3-5376A2CD3B20}">
      <dgm:prSet/>
      <dgm:spPr/>
      <dgm:t>
        <a:bodyPr/>
        <a:lstStyle/>
        <a:p>
          <a:endParaRPr lang="en-US" sz="1400" b="1"/>
        </a:p>
      </dgm:t>
    </dgm:pt>
    <dgm:pt modelId="{872A345F-8F69-4098-9B71-0A7AC2D59E63}">
      <dgm:prSet phldrT="[Text]" custT="1"/>
      <dgm:spPr/>
      <dgm:t>
        <a:bodyPr/>
        <a:lstStyle/>
        <a:p>
          <a:r>
            <a:rPr lang="en-US" sz="1400" b="1" dirty="0" smtClean="0"/>
            <a:t>Regular reporting</a:t>
          </a:r>
          <a:endParaRPr lang="en-US" sz="1400" b="1" dirty="0"/>
        </a:p>
      </dgm:t>
    </dgm:pt>
    <dgm:pt modelId="{3DA424DD-7A5B-4DAA-A24F-5E057380D358}" type="parTrans" cxnId="{1D3AD1BD-8561-4992-B8D4-E60672F5303A}">
      <dgm:prSet/>
      <dgm:spPr/>
      <dgm:t>
        <a:bodyPr/>
        <a:lstStyle/>
        <a:p>
          <a:endParaRPr lang="en-US" sz="1400" b="1"/>
        </a:p>
      </dgm:t>
    </dgm:pt>
    <dgm:pt modelId="{6446E710-443D-446D-AAFB-992448298E7D}" type="sibTrans" cxnId="{1D3AD1BD-8561-4992-B8D4-E60672F5303A}">
      <dgm:prSet/>
      <dgm:spPr/>
      <dgm:t>
        <a:bodyPr/>
        <a:lstStyle/>
        <a:p>
          <a:endParaRPr lang="en-US" sz="1400" b="1"/>
        </a:p>
      </dgm:t>
    </dgm:pt>
    <dgm:pt modelId="{351F73C0-AFBD-45C2-A58F-E095A52DEA56}">
      <dgm:prSet phldrT="[Text]" custT="1"/>
      <dgm:spPr/>
      <dgm:t>
        <a:bodyPr/>
        <a:lstStyle/>
        <a:p>
          <a:r>
            <a:rPr lang="en-US" sz="1400" b="1" dirty="0" smtClean="0"/>
            <a:t>Qualitative information</a:t>
          </a:r>
          <a:endParaRPr lang="en-US" sz="1400" b="1" dirty="0"/>
        </a:p>
      </dgm:t>
    </dgm:pt>
    <dgm:pt modelId="{DCD09906-CAFE-4C4A-9651-E080DE312E59}" type="parTrans" cxnId="{7E3C4078-3F85-4522-B04D-95AA8D2A51D8}">
      <dgm:prSet/>
      <dgm:spPr/>
      <dgm:t>
        <a:bodyPr/>
        <a:lstStyle/>
        <a:p>
          <a:endParaRPr lang="en-US" sz="1400" b="1"/>
        </a:p>
      </dgm:t>
    </dgm:pt>
    <dgm:pt modelId="{66A5682C-1BE6-41EF-8E50-1A178791813E}" type="sibTrans" cxnId="{7E3C4078-3F85-4522-B04D-95AA8D2A51D8}">
      <dgm:prSet/>
      <dgm:spPr/>
      <dgm:t>
        <a:bodyPr/>
        <a:lstStyle/>
        <a:p>
          <a:endParaRPr lang="en-US" sz="1400" b="1"/>
        </a:p>
      </dgm:t>
    </dgm:pt>
    <dgm:pt modelId="{8A278390-8D16-4845-BBFE-DCE3D8EF79D1}">
      <dgm:prSet phldrT="[Text]" custT="1"/>
      <dgm:spPr/>
      <dgm:t>
        <a:bodyPr/>
        <a:lstStyle/>
        <a:p>
          <a:r>
            <a:rPr lang="en-US" sz="1400" b="1" dirty="0" smtClean="0"/>
            <a:t>Complaints</a:t>
          </a:r>
          <a:endParaRPr lang="en-US" sz="1400" b="1" dirty="0"/>
        </a:p>
      </dgm:t>
    </dgm:pt>
    <dgm:pt modelId="{D8190B61-3931-4036-B0E5-26C0D95882E7}" type="parTrans" cxnId="{7734E4BE-0E50-458C-A4D6-269121D95521}">
      <dgm:prSet/>
      <dgm:spPr/>
      <dgm:t>
        <a:bodyPr/>
        <a:lstStyle/>
        <a:p>
          <a:endParaRPr lang="en-US" sz="1400" b="1"/>
        </a:p>
      </dgm:t>
    </dgm:pt>
    <dgm:pt modelId="{2C0F6540-8B9E-45AA-8EC8-6062EB833F89}" type="sibTrans" cxnId="{7734E4BE-0E50-458C-A4D6-269121D95521}">
      <dgm:prSet/>
      <dgm:spPr/>
      <dgm:t>
        <a:bodyPr/>
        <a:lstStyle/>
        <a:p>
          <a:endParaRPr lang="en-US" sz="1400" b="1"/>
        </a:p>
      </dgm:t>
    </dgm:pt>
    <dgm:pt modelId="{C033EC1B-D553-45B4-BADE-1D09F9B05B46}">
      <dgm:prSet custT="1"/>
      <dgm:spPr/>
      <dgm:t>
        <a:bodyPr/>
        <a:lstStyle/>
        <a:p>
          <a:r>
            <a:rPr lang="en-US" sz="1400" b="1" dirty="0" smtClean="0"/>
            <a:t>Stress tests</a:t>
          </a:r>
          <a:endParaRPr lang="en-US" sz="1400" b="1" dirty="0"/>
        </a:p>
      </dgm:t>
    </dgm:pt>
    <dgm:pt modelId="{E568847A-B61B-43DC-BD31-5AA734291CA9}" type="parTrans" cxnId="{BFE47974-9004-40D4-B4BD-516CF523A8B7}">
      <dgm:prSet/>
      <dgm:spPr/>
      <dgm:t>
        <a:bodyPr/>
        <a:lstStyle/>
        <a:p>
          <a:endParaRPr lang="en-US" sz="1400" b="1"/>
        </a:p>
      </dgm:t>
    </dgm:pt>
    <dgm:pt modelId="{1FC837AA-1A51-4C20-B7DA-6BFD4BBC93BD}" type="sibTrans" cxnId="{BFE47974-9004-40D4-B4BD-516CF523A8B7}">
      <dgm:prSet/>
      <dgm:spPr/>
      <dgm:t>
        <a:bodyPr/>
        <a:lstStyle/>
        <a:p>
          <a:endParaRPr lang="en-US" sz="1400" b="1"/>
        </a:p>
      </dgm:t>
    </dgm:pt>
    <dgm:pt modelId="{74BB3BFE-80EB-4322-862E-6D88097839AB}">
      <dgm:prSet custT="1"/>
      <dgm:spPr/>
      <dgm:t>
        <a:bodyPr/>
        <a:lstStyle/>
        <a:p>
          <a:r>
            <a:rPr lang="en-US" sz="1400" b="1" dirty="0" smtClean="0"/>
            <a:t>Market sources</a:t>
          </a:r>
          <a:endParaRPr lang="en-US" sz="1400" b="1" dirty="0"/>
        </a:p>
      </dgm:t>
    </dgm:pt>
    <dgm:pt modelId="{CEAB928F-6140-406F-8623-41962E99B029}" type="parTrans" cxnId="{7B353447-1266-43C7-BD57-338344C0B6AB}">
      <dgm:prSet/>
      <dgm:spPr/>
      <dgm:t>
        <a:bodyPr/>
        <a:lstStyle/>
        <a:p>
          <a:endParaRPr lang="en-US" sz="1400" b="1"/>
        </a:p>
      </dgm:t>
    </dgm:pt>
    <dgm:pt modelId="{CE077BD9-EC2D-467B-8389-DD8D3E8516BA}" type="sibTrans" cxnId="{7B353447-1266-43C7-BD57-338344C0B6AB}">
      <dgm:prSet/>
      <dgm:spPr/>
      <dgm:t>
        <a:bodyPr/>
        <a:lstStyle/>
        <a:p>
          <a:endParaRPr lang="en-US" sz="1400" b="1"/>
        </a:p>
      </dgm:t>
    </dgm:pt>
    <dgm:pt modelId="{9FFA14A3-D9BD-4864-91BB-EDC85C868184}">
      <dgm:prSet phldrT="[Text]" custT="1"/>
      <dgm:spPr/>
      <dgm:t>
        <a:bodyPr/>
        <a:lstStyle/>
        <a:p>
          <a:r>
            <a:rPr lang="en-US" sz="1400" b="1" dirty="0" smtClean="0"/>
            <a:t>Ad-hoc reporting</a:t>
          </a:r>
          <a:endParaRPr lang="en-US" sz="1400" b="1" dirty="0"/>
        </a:p>
      </dgm:t>
    </dgm:pt>
    <dgm:pt modelId="{2D9BA290-3BB1-4833-BFCB-342887BEE2D4}" type="parTrans" cxnId="{8406572F-C14B-40D1-AB79-28F745A1F277}">
      <dgm:prSet/>
      <dgm:spPr/>
      <dgm:t>
        <a:bodyPr/>
        <a:lstStyle/>
        <a:p>
          <a:endParaRPr lang="en-US" b="1"/>
        </a:p>
      </dgm:t>
    </dgm:pt>
    <dgm:pt modelId="{1AF64C23-8073-495A-A502-820A351E3D1A}" type="sibTrans" cxnId="{8406572F-C14B-40D1-AB79-28F745A1F277}">
      <dgm:prSet/>
      <dgm:spPr/>
      <dgm:t>
        <a:bodyPr/>
        <a:lstStyle/>
        <a:p>
          <a:endParaRPr lang="en-US" b="1"/>
        </a:p>
      </dgm:t>
    </dgm:pt>
    <dgm:pt modelId="{0CC00958-292C-4078-B798-B989A31A63FE}" type="pres">
      <dgm:prSet presAssocID="{681128BA-FFAC-4544-A861-B3D828657C9A}" presName="cycle" presStyleCnt="0">
        <dgm:presLayoutVars>
          <dgm:chMax val="1"/>
          <dgm:dir/>
          <dgm:animLvl val="ctr"/>
          <dgm:resizeHandles val="exact"/>
        </dgm:presLayoutVars>
      </dgm:prSet>
      <dgm:spPr/>
      <dgm:t>
        <a:bodyPr/>
        <a:lstStyle/>
        <a:p>
          <a:endParaRPr lang="en-US"/>
        </a:p>
      </dgm:t>
    </dgm:pt>
    <dgm:pt modelId="{BE51835C-5983-4D82-8A87-12E5ABF11AF6}" type="pres">
      <dgm:prSet presAssocID="{75294BB4-6597-4800-BA59-AC129544C9B7}" presName="centerShape" presStyleLbl="node0" presStyleIdx="0" presStyleCnt="1"/>
      <dgm:spPr/>
      <dgm:t>
        <a:bodyPr/>
        <a:lstStyle/>
        <a:p>
          <a:endParaRPr lang="en-US"/>
        </a:p>
      </dgm:t>
    </dgm:pt>
    <dgm:pt modelId="{82537AB4-1953-4663-BB70-06CD81B44918}" type="pres">
      <dgm:prSet presAssocID="{3DA424DD-7A5B-4DAA-A24F-5E057380D358}" presName="parTrans" presStyleLbl="bgSibTrans2D1" presStyleIdx="0" presStyleCnt="6"/>
      <dgm:spPr/>
      <dgm:t>
        <a:bodyPr/>
        <a:lstStyle/>
        <a:p>
          <a:endParaRPr lang="en-US"/>
        </a:p>
      </dgm:t>
    </dgm:pt>
    <dgm:pt modelId="{DD499206-478D-4282-87BF-C041AEE72297}" type="pres">
      <dgm:prSet presAssocID="{872A345F-8F69-4098-9B71-0A7AC2D59E63}" presName="node" presStyleLbl="node1" presStyleIdx="0" presStyleCnt="6">
        <dgm:presLayoutVars>
          <dgm:bulletEnabled val="1"/>
        </dgm:presLayoutVars>
      </dgm:prSet>
      <dgm:spPr/>
      <dgm:t>
        <a:bodyPr/>
        <a:lstStyle/>
        <a:p>
          <a:endParaRPr lang="en-US"/>
        </a:p>
      </dgm:t>
    </dgm:pt>
    <dgm:pt modelId="{89E8B977-BA43-44BA-9F38-5F3F7F812231}" type="pres">
      <dgm:prSet presAssocID="{2D9BA290-3BB1-4833-BFCB-342887BEE2D4}" presName="parTrans" presStyleLbl="bgSibTrans2D1" presStyleIdx="1" presStyleCnt="6"/>
      <dgm:spPr/>
      <dgm:t>
        <a:bodyPr/>
        <a:lstStyle/>
        <a:p>
          <a:endParaRPr lang="en-US"/>
        </a:p>
      </dgm:t>
    </dgm:pt>
    <dgm:pt modelId="{F7194AC0-9074-4904-808A-7B795EF5789E}" type="pres">
      <dgm:prSet presAssocID="{9FFA14A3-D9BD-4864-91BB-EDC85C868184}" presName="node" presStyleLbl="node1" presStyleIdx="1" presStyleCnt="6">
        <dgm:presLayoutVars>
          <dgm:bulletEnabled val="1"/>
        </dgm:presLayoutVars>
      </dgm:prSet>
      <dgm:spPr/>
      <dgm:t>
        <a:bodyPr/>
        <a:lstStyle/>
        <a:p>
          <a:endParaRPr lang="en-US"/>
        </a:p>
      </dgm:t>
    </dgm:pt>
    <dgm:pt modelId="{7B0CD1D3-7836-4947-A2C8-EB7A4F39C1CC}" type="pres">
      <dgm:prSet presAssocID="{E568847A-B61B-43DC-BD31-5AA734291CA9}" presName="parTrans" presStyleLbl="bgSibTrans2D1" presStyleIdx="2" presStyleCnt="6"/>
      <dgm:spPr/>
      <dgm:t>
        <a:bodyPr/>
        <a:lstStyle/>
        <a:p>
          <a:endParaRPr lang="en-US"/>
        </a:p>
      </dgm:t>
    </dgm:pt>
    <dgm:pt modelId="{862D0BE0-F96C-41C0-A283-B18B100ED3FE}" type="pres">
      <dgm:prSet presAssocID="{C033EC1B-D553-45B4-BADE-1D09F9B05B46}" presName="node" presStyleLbl="node1" presStyleIdx="2" presStyleCnt="6">
        <dgm:presLayoutVars>
          <dgm:bulletEnabled val="1"/>
        </dgm:presLayoutVars>
      </dgm:prSet>
      <dgm:spPr/>
      <dgm:t>
        <a:bodyPr/>
        <a:lstStyle/>
        <a:p>
          <a:endParaRPr lang="en-US"/>
        </a:p>
      </dgm:t>
    </dgm:pt>
    <dgm:pt modelId="{6D1B1BF4-3EC0-4945-947F-B99BB38D43C4}" type="pres">
      <dgm:prSet presAssocID="{CEAB928F-6140-406F-8623-41962E99B029}" presName="parTrans" presStyleLbl="bgSibTrans2D1" presStyleIdx="3" presStyleCnt="6"/>
      <dgm:spPr/>
      <dgm:t>
        <a:bodyPr/>
        <a:lstStyle/>
        <a:p>
          <a:endParaRPr lang="en-US"/>
        </a:p>
      </dgm:t>
    </dgm:pt>
    <dgm:pt modelId="{CC63B8A6-8540-4BF3-A185-D6A8C45CB935}" type="pres">
      <dgm:prSet presAssocID="{74BB3BFE-80EB-4322-862E-6D88097839AB}" presName="node" presStyleLbl="node1" presStyleIdx="3" presStyleCnt="6">
        <dgm:presLayoutVars>
          <dgm:bulletEnabled val="1"/>
        </dgm:presLayoutVars>
      </dgm:prSet>
      <dgm:spPr/>
      <dgm:t>
        <a:bodyPr/>
        <a:lstStyle/>
        <a:p>
          <a:endParaRPr lang="en-US"/>
        </a:p>
      </dgm:t>
    </dgm:pt>
    <dgm:pt modelId="{6213A7A3-D22D-4A64-A158-1D608FBB3640}" type="pres">
      <dgm:prSet presAssocID="{DCD09906-CAFE-4C4A-9651-E080DE312E59}" presName="parTrans" presStyleLbl="bgSibTrans2D1" presStyleIdx="4" presStyleCnt="6"/>
      <dgm:spPr/>
      <dgm:t>
        <a:bodyPr/>
        <a:lstStyle/>
        <a:p>
          <a:endParaRPr lang="en-US"/>
        </a:p>
      </dgm:t>
    </dgm:pt>
    <dgm:pt modelId="{DE141BCA-EA7A-417C-BCDD-4FAAFB85454E}" type="pres">
      <dgm:prSet presAssocID="{351F73C0-AFBD-45C2-A58F-E095A52DEA56}" presName="node" presStyleLbl="node1" presStyleIdx="4" presStyleCnt="6">
        <dgm:presLayoutVars>
          <dgm:bulletEnabled val="1"/>
        </dgm:presLayoutVars>
      </dgm:prSet>
      <dgm:spPr/>
      <dgm:t>
        <a:bodyPr/>
        <a:lstStyle/>
        <a:p>
          <a:endParaRPr lang="en-US"/>
        </a:p>
      </dgm:t>
    </dgm:pt>
    <dgm:pt modelId="{BBF8BCDA-5608-46CC-AC73-D29B608127B9}" type="pres">
      <dgm:prSet presAssocID="{D8190B61-3931-4036-B0E5-26C0D95882E7}" presName="parTrans" presStyleLbl="bgSibTrans2D1" presStyleIdx="5" presStyleCnt="6"/>
      <dgm:spPr/>
      <dgm:t>
        <a:bodyPr/>
        <a:lstStyle/>
        <a:p>
          <a:endParaRPr lang="en-US"/>
        </a:p>
      </dgm:t>
    </dgm:pt>
    <dgm:pt modelId="{02339235-4111-46F7-B304-038587EDC29B}" type="pres">
      <dgm:prSet presAssocID="{8A278390-8D16-4845-BBFE-DCE3D8EF79D1}" presName="node" presStyleLbl="node1" presStyleIdx="5" presStyleCnt="6">
        <dgm:presLayoutVars>
          <dgm:bulletEnabled val="1"/>
        </dgm:presLayoutVars>
      </dgm:prSet>
      <dgm:spPr/>
      <dgm:t>
        <a:bodyPr/>
        <a:lstStyle/>
        <a:p>
          <a:endParaRPr lang="en-US"/>
        </a:p>
      </dgm:t>
    </dgm:pt>
  </dgm:ptLst>
  <dgm:cxnLst>
    <dgm:cxn modelId="{7E3C4078-3F85-4522-B04D-95AA8D2A51D8}" srcId="{75294BB4-6597-4800-BA59-AC129544C9B7}" destId="{351F73C0-AFBD-45C2-A58F-E095A52DEA56}" srcOrd="4" destOrd="0" parTransId="{DCD09906-CAFE-4C4A-9651-E080DE312E59}" sibTransId="{66A5682C-1BE6-41EF-8E50-1A178791813E}"/>
    <dgm:cxn modelId="{9FE35BAB-F904-4F21-89A1-97050CAB1117}" type="presOf" srcId="{8A278390-8D16-4845-BBFE-DCE3D8EF79D1}" destId="{02339235-4111-46F7-B304-038587EDC29B}" srcOrd="0" destOrd="0" presId="urn:microsoft.com/office/officeart/2005/8/layout/radial4"/>
    <dgm:cxn modelId="{E44B3C16-4C84-4D12-8C21-C496C8B88EE0}" type="presOf" srcId="{E568847A-B61B-43DC-BD31-5AA734291CA9}" destId="{7B0CD1D3-7836-4947-A2C8-EB7A4F39C1CC}" srcOrd="0" destOrd="0" presId="urn:microsoft.com/office/officeart/2005/8/layout/radial4"/>
    <dgm:cxn modelId="{1666EC5D-B90A-4B86-95B3-5376A2CD3B20}" srcId="{681128BA-FFAC-4544-A861-B3D828657C9A}" destId="{75294BB4-6597-4800-BA59-AC129544C9B7}" srcOrd="0" destOrd="0" parTransId="{58899C0B-E0FF-41C9-B298-E5EBE6B62117}" sibTransId="{C5FEBAA2-278B-4AC6-824E-BD17AA27A1A1}"/>
    <dgm:cxn modelId="{AEBE50B9-9DD3-4809-9209-D4EB335A5500}" type="presOf" srcId="{872A345F-8F69-4098-9B71-0A7AC2D59E63}" destId="{DD499206-478D-4282-87BF-C041AEE72297}" srcOrd="0" destOrd="0" presId="urn:microsoft.com/office/officeart/2005/8/layout/radial4"/>
    <dgm:cxn modelId="{171A92B2-0FFB-4798-90E7-50ABBE7AC219}" type="presOf" srcId="{DCD09906-CAFE-4C4A-9651-E080DE312E59}" destId="{6213A7A3-D22D-4A64-A158-1D608FBB3640}" srcOrd="0" destOrd="0" presId="urn:microsoft.com/office/officeart/2005/8/layout/radial4"/>
    <dgm:cxn modelId="{1D3AD1BD-8561-4992-B8D4-E60672F5303A}" srcId="{75294BB4-6597-4800-BA59-AC129544C9B7}" destId="{872A345F-8F69-4098-9B71-0A7AC2D59E63}" srcOrd="0" destOrd="0" parTransId="{3DA424DD-7A5B-4DAA-A24F-5E057380D358}" sibTransId="{6446E710-443D-446D-AAFB-992448298E7D}"/>
    <dgm:cxn modelId="{ADF582E6-BEE1-49FB-AAAD-5D63BCD0710B}" type="presOf" srcId="{C033EC1B-D553-45B4-BADE-1D09F9B05B46}" destId="{862D0BE0-F96C-41C0-A283-B18B100ED3FE}" srcOrd="0" destOrd="0" presId="urn:microsoft.com/office/officeart/2005/8/layout/radial4"/>
    <dgm:cxn modelId="{7734E4BE-0E50-458C-A4D6-269121D95521}" srcId="{75294BB4-6597-4800-BA59-AC129544C9B7}" destId="{8A278390-8D16-4845-BBFE-DCE3D8EF79D1}" srcOrd="5" destOrd="0" parTransId="{D8190B61-3931-4036-B0E5-26C0D95882E7}" sibTransId="{2C0F6540-8B9E-45AA-8EC8-6062EB833F89}"/>
    <dgm:cxn modelId="{8406572F-C14B-40D1-AB79-28F745A1F277}" srcId="{75294BB4-6597-4800-BA59-AC129544C9B7}" destId="{9FFA14A3-D9BD-4864-91BB-EDC85C868184}" srcOrd="1" destOrd="0" parTransId="{2D9BA290-3BB1-4833-BFCB-342887BEE2D4}" sibTransId="{1AF64C23-8073-495A-A502-820A351E3D1A}"/>
    <dgm:cxn modelId="{6A0695FF-CA46-413A-99D1-A1DA81AC57A8}" type="presOf" srcId="{CEAB928F-6140-406F-8623-41962E99B029}" destId="{6D1B1BF4-3EC0-4945-947F-B99BB38D43C4}" srcOrd="0" destOrd="0" presId="urn:microsoft.com/office/officeart/2005/8/layout/radial4"/>
    <dgm:cxn modelId="{117133C9-3D89-452A-BCFE-1BCA7C7A1484}" type="presOf" srcId="{3DA424DD-7A5B-4DAA-A24F-5E057380D358}" destId="{82537AB4-1953-4663-BB70-06CD81B44918}" srcOrd="0" destOrd="0" presId="urn:microsoft.com/office/officeart/2005/8/layout/radial4"/>
    <dgm:cxn modelId="{30706B41-C3A0-4110-B314-9853DDDD5144}" type="presOf" srcId="{2D9BA290-3BB1-4833-BFCB-342887BEE2D4}" destId="{89E8B977-BA43-44BA-9F38-5F3F7F812231}" srcOrd="0" destOrd="0" presId="urn:microsoft.com/office/officeart/2005/8/layout/radial4"/>
    <dgm:cxn modelId="{7B353447-1266-43C7-BD57-338344C0B6AB}" srcId="{75294BB4-6597-4800-BA59-AC129544C9B7}" destId="{74BB3BFE-80EB-4322-862E-6D88097839AB}" srcOrd="3" destOrd="0" parTransId="{CEAB928F-6140-406F-8623-41962E99B029}" sibTransId="{CE077BD9-EC2D-467B-8389-DD8D3E8516BA}"/>
    <dgm:cxn modelId="{CEB5E0D5-251C-432B-B6F2-9C89B51E1ABF}" type="presOf" srcId="{D8190B61-3931-4036-B0E5-26C0D95882E7}" destId="{BBF8BCDA-5608-46CC-AC73-D29B608127B9}" srcOrd="0" destOrd="0" presId="urn:microsoft.com/office/officeart/2005/8/layout/radial4"/>
    <dgm:cxn modelId="{D87A1A68-539C-42C8-97D9-96EC70317AE6}" type="presOf" srcId="{9FFA14A3-D9BD-4864-91BB-EDC85C868184}" destId="{F7194AC0-9074-4904-808A-7B795EF5789E}" srcOrd="0" destOrd="0" presId="urn:microsoft.com/office/officeart/2005/8/layout/radial4"/>
    <dgm:cxn modelId="{80DE81F3-A7E5-45A4-8A1C-711DDB76BA3E}" type="presOf" srcId="{681128BA-FFAC-4544-A861-B3D828657C9A}" destId="{0CC00958-292C-4078-B798-B989A31A63FE}" srcOrd="0" destOrd="0" presId="urn:microsoft.com/office/officeart/2005/8/layout/radial4"/>
    <dgm:cxn modelId="{466A488E-609B-4141-96C2-028E5C56660A}" type="presOf" srcId="{74BB3BFE-80EB-4322-862E-6D88097839AB}" destId="{CC63B8A6-8540-4BF3-A185-D6A8C45CB935}" srcOrd="0" destOrd="0" presId="urn:microsoft.com/office/officeart/2005/8/layout/radial4"/>
    <dgm:cxn modelId="{117C4768-9974-4D54-A186-709F5EB70BBC}" type="presOf" srcId="{351F73C0-AFBD-45C2-A58F-E095A52DEA56}" destId="{DE141BCA-EA7A-417C-BCDD-4FAAFB85454E}" srcOrd="0" destOrd="0" presId="urn:microsoft.com/office/officeart/2005/8/layout/radial4"/>
    <dgm:cxn modelId="{B4BD55F7-3ADC-42D5-A0B2-38D0DBADE7C3}" type="presOf" srcId="{75294BB4-6597-4800-BA59-AC129544C9B7}" destId="{BE51835C-5983-4D82-8A87-12E5ABF11AF6}" srcOrd="0" destOrd="0" presId="urn:microsoft.com/office/officeart/2005/8/layout/radial4"/>
    <dgm:cxn modelId="{BFE47974-9004-40D4-B4BD-516CF523A8B7}" srcId="{75294BB4-6597-4800-BA59-AC129544C9B7}" destId="{C033EC1B-D553-45B4-BADE-1D09F9B05B46}" srcOrd="2" destOrd="0" parTransId="{E568847A-B61B-43DC-BD31-5AA734291CA9}" sibTransId="{1FC837AA-1A51-4C20-B7DA-6BFD4BBC93BD}"/>
    <dgm:cxn modelId="{C7093C62-4F44-49E5-ABF0-CAB6F4A017F2}" type="presParOf" srcId="{0CC00958-292C-4078-B798-B989A31A63FE}" destId="{BE51835C-5983-4D82-8A87-12E5ABF11AF6}" srcOrd="0" destOrd="0" presId="urn:microsoft.com/office/officeart/2005/8/layout/radial4"/>
    <dgm:cxn modelId="{88ABE26E-9AFE-4DF0-8A2A-3EA2BEC13D5F}" type="presParOf" srcId="{0CC00958-292C-4078-B798-B989A31A63FE}" destId="{82537AB4-1953-4663-BB70-06CD81B44918}" srcOrd="1" destOrd="0" presId="urn:microsoft.com/office/officeart/2005/8/layout/radial4"/>
    <dgm:cxn modelId="{F6469A76-DCAA-4C9D-8A4A-BA926CA92786}" type="presParOf" srcId="{0CC00958-292C-4078-B798-B989A31A63FE}" destId="{DD499206-478D-4282-87BF-C041AEE72297}" srcOrd="2" destOrd="0" presId="urn:microsoft.com/office/officeart/2005/8/layout/radial4"/>
    <dgm:cxn modelId="{A234C9FA-58A6-474D-BB06-B6E3F2D018CC}" type="presParOf" srcId="{0CC00958-292C-4078-B798-B989A31A63FE}" destId="{89E8B977-BA43-44BA-9F38-5F3F7F812231}" srcOrd="3" destOrd="0" presId="urn:microsoft.com/office/officeart/2005/8/layout/radial4"/>
    <dgm:cxn modelId="{4226D4C5-BC73-49AA-941A-A00BD439B4B9}" type="presParOf" srcId="{0CC00958-292C-4078-B798-B989A31A63FE}" destId="{F7194AC0-9074-4904-808A-7B795EF5789E}" srcOrd="4" destOrd="0" presId="urn:microsoft.com/office/officeart/2005/8/layout/radial4"/>
    <dgm:cxn modelId="{F20B934F-C8CF-4A91-823C-175C66731F10}" type="presParOf" srcId="{0CC00958-292C-4078-B798-B989A31A63FE}" destId="{7B0CD1D3-7836-4947-A2C8-EB7A4F39C1CC}" srcOrd="5" destOrd="0" presId="urn:microsoft.com/office/officeart/2005/8/layout/radial4"/>
    <dgm:cxn modelId="{930E8BFD-D6C7-4451-9EE1-7B694935AC9F}" type="presParOf" srcId="{0CC00958-292C-4078-B798-B989A31A63FE}" destId="{862D0BE0-F96C-41C0-A283-B18B100ED3FE}" srcOrd="6" destOrd="0" presId="urn:microsoft.com/office/officeart/2005/8/layout/radial4"/>
    <dgm:cxn modelId="{81B5568D-0FA0-479C-BF8C-3C21A9B1CD19}" type="presParOf" srcId="{0CC00958-292C-4078-B798-B989A31A63FE}" destId="{6D1B1BF4-3EC0-4945-947F-B99BB38D43C4}" srcOrd="7" destOrd="0" presId="urn:microsoft.com/office/officeart/2005/8/layout/radial4"/>
    <dgm:cxn modelId="{E9F7A9F3-D31F-4CCA-90EA-368ED4702FA0}" type="presParOf" srcId="{0CC00958-292C-4078-B798-B989A31A63FE}" destId="{CC63B8A6-8540-4BF3-A185-D6A8C45CB935}" srcOrd="8" destOrd="0" presId="urn:microsoft.com/office/officeart/2005/8/layout/radial4"/>
    <dgm:cxn modelId="{6661C2A0-B27A-44D3-9F69-69B7F120005A}" type="presParOf" srcId="{0CC00958-292C-4078-B798-B989A31A63FE}" destId="{6213A7A3-D22D-4A64-A158-1D608FBB3640}" srcOrd="9" destOrd="0" presId="urn:microsoft.com/office/officeart/2005/8/layout/radial4"/>
    <dgm:cxn modelId="{6B226FD2-F6D9-4A82-89F5-B4F8B91F3E30}" type="presParOf" srcId="{0CC00958-292C-4078-B798-B989A31A63FE}" destId="{DE141BCA-EA7A-417C-BCDD-4FAAFB85454E}" srcOrd="10" destOrd="0" presId="urn:microsoft.com/office/officeart/2005/8/layout/radial4"/>
    <dgm:cxn modelId="{BFF118A5-B04F-4C20-AE80-E5DA9066DB86}" type="presParOf" srcId="{0CC00958-292C-4078-B798-B989A31A63FE}" destId="{BBF8BCDA-5608-46CC-AC73-D29B608127B9}" srcOrd="11" destOrd="0" presId="urn:microsoft.com/office/officeart/2005/8/layout/radial4"/>
    <dgm:cxn modelId="{026AADB6-F3C7-45C0-9D54-6DE4FF889AC4}" type="presParOf" srcId="{0CC00958-292C-4078-B798-B989A31A63FE}" destId="{02339235-4111-46F7-B304-038587EDC29B}" srcOrd="12"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51835C-5983-4D82-8A87-12E5ABF11AF6}">
      <dsp:nvSpPr>
        <dsp:cNvPr id="0" name=""/>
        <dsp:cNvSpPr/>
      </dsp:nvSpPr>
      <dsp:spPr>
        <a:xfrm>
          <a:off x="2794525" y="2574588"/>
          <a:ext cx="2045124" cy="20451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Holistic view of insurance undertaking or group</a:t>
          </a:r>
          <a:endParaRPr lang="en-US" sz="1800" b="1" kern="1200" dirty="0"/>
        </a:p>
      </dsp:txBody>
      <dsp:txXfrm>
        <a:off x="2794525" y="2574588"/>
        <a:ext cx="2045124" cy="2045124"/>
      </dsp:txXfrm>
    </dsp:sp>
    <dsp:sp modelId="{82537AB4-1953-4663-BB70-06CD81B44918}">
      <dsp:nvSpPr>
        <dsp:cNvPr id="0" name=""/>
        <dsp:cNvSpPr/>
      </dsp:nvSpPr>
      <dsp:spPr>
        <a:xfrm rot="10800000">
          <a:off x="716564" y="3305720"/>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499206-478D-4282-87BF-C041AEE72297}">
      <dsp:nvSpPr>
        <dsp:cNvPr id="0" name=""/>
        <dsp:cNvSpPr/>
      </dsp:nvSpPr>
      <dsp:spPr>
        <a:xfrm>
          <a:off x="771" y="3024516"/>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Regular reporting</a:t>
          </a:r>
          <a:endParaRPr lang="en-US" sz="1400" b="1" kern="1200" dirty="0"/>
        </a:p>
      </dsp:txBody>
      <dsp:txXfrm>
        <a:off x="771" y="3024516"/>
        <a:ext cx="1431586" cy="1145269"/>
      </dsp:txXfrm>
    </dsp:sp>
    <dsp:sp modelId="{89E8B977-BA43-44BA-9F38-5F3F7F812231}">
      <dsp:nvSpPr>
        <dsp:cNvPr id="0" name=""/>
        <dsp:cNvSpPr/>
      </dsp:nvSpPr>
      <dsp:spPr>
        <a:xfrm rot="12960000">
          <a:off x="1121197" y="2060387"/>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94AC0-9074-4904-808A-7B795EF5789E}">
      <dsp:nvSpPr>
        <dsp:cNvPr id="0" name=""/>
        <dsp:cNvSpPr/>
      </dsp:nvSpPr>
      <dsp:spPr>
        <a:xfrm>
          <a:off x="592918" y="1202074"/>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Ad-hoc reporting</a:t>
          </a:r>
          <a:endParaRPr lang="en-US" sz="1400" b="1" kern="1200" dirty="0"/>
        </a:p>
      </dsp:txBody>
      <dsp:txXfrm>
        <a:off x="592918" y="1202074"/>
        <a:ext cx="1431586" cy="1145269"/>
      </dsp:txXfrm>
    </dsp:sp>
    <dsp:sp modelId="{7B0CD1D3-7836-4947-A2C8-EB7A4F39C1CC}">
      <dsp:nvSpPr>
        <dsp:cNvPr id="0" name=""/>
        <dsp:cNvSpPr/>
      </dsp:nvSpPr>
      <dsp:spPr>
        <a:xfrm rot="15120000">
          <a:off x="2180541" y="1290729"/>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2D0BE0-F96C-41C0-A283-B18B100ED3FE}">
      <dsp:nvSpPr>
        <dsp:cNvPr id="0" name=""/>
        <dsp:cNvSpPr/>
      </dsp:nvSpPr>
      <dsp:spPr>
        <a:xfrm>
          <a:off x="2143180" y="75743"/>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Stress tests</a:t>
          </a:r>
          <a:endParaRPr lang="en-US" sz="1400" b="1" kern="1200" dirty="0"/>
        </a:p>
      </dsp:txBody>
      <dsp:txXfrm>
        <a:off x="2143180" y="75743"/>
        <a:ext cx="1431586" cy="1145269"/>
      </dsp:txXfrm>
    </dsp:sp>
    <dsp:sp modelId="{6D1B1BF4-3EC0-4945-947F-B99BB38D43C4}">
      <dsp:nvSpPr>
        <dsp:cNvPr id="0" name=""/>
        <dsp:cNvSpPr/>
      </dsp:nvSpPr>
      <dsp:spPr>
        <a:xfrm rot="17280000">
          <a:off x="3489961" y="1290729"/>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63B8A6-8540-4BF3-A185-D6A8C45CB935}">
      <dsp:nvSpPr>
        <dsp:cNvPr id="0" name=""/>
        <dsp:cNvSpPr/>
      </dsp:nvSpPr>
      <dsp:spPr>
        <a:xfrm>
          <a:off x="4059408" y="75743"/>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Market sources</a:t>
          </a:r>
          <a:endParaRPr lang="en-US" sz="1400" b="1" kern="1200" dirty="0"/>
        </a:p>
      </dsp:txBody>
      <dsp:txXfrm>
        <a:off x="4059408" y="75743"/>
        <a:ext cx="1431586" cy="1145269"/>
      </dsp:txXfrm>
    </dsp:sp>
    <dsp:sp modelId="{6213A7A3-D22D-4A64-A158-1D608FBB3640}">
      <dsp:nvSpPr>
        <dsp:cNvPr id="0" name=""/>
        <dsp:cNvSpPr/>
      </dsp:nvSpPr>
      <dsp:spPr>
        <a:xfrm rot="19440000">
          <a:off x="4549304" y="2060387"/>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141BCA-EA7A-417C-BCDD-4FAAFB85454E}">
      <dsp:nvSpPr>
        <dsp:cNvPr id="0" name=""/>
        <dsp:cNvSpPr/>
      </dsp:nvSpPr>
      <dsp:spPr>
        <a:xfrm>
          <a:off x="5609670" y="1202074"/>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Qualitative information</a:t>
          </a:r>
          <a:endParaRPr lang="en-US" sz="1400" b="1" kern="1200" dirty="0"/>
        </a:p>
      </dsp:txBody>
      <dsp:txXfrm>
        <a:off x="5609670" y="1202074"/>
        <a:ext cx="1431586" cy="1145269"/>
      </dsp:txXfrm>
    </dsp:sp>
    <dsp:sp modelId="{BBF8BCDA-5608-46CC-AC73-D29B608127B9}">
      <dsp:nvSpPr>
        <dsp:cNvPr id="0" name=""/>
        <dsp:cNvSpPr/>
      </dsp:nvSpPr>
      <dsp:spPr>
        <a:xfrm>
          <a:off x="4953937" y="3305720"/>
          <a:ext cx="1963673" cy="58286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339235-4111-46F7-B304-038587EDC29B}">
      <dsp:nvSpPr>
        <dsp:cNvPr id="0" name=""/>
        <dsp:cNvSpPr/>
      </dsp:nvSpPr>
      <dsp:spPr>
        <a:xfrm>
          <a:off x="6201817" y="3024516"/>
          <a:ext cx="1431586" cy="11452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b="1" kern="1200" dirty="0" smtClean="0"/>
            <a:t>Complaints</a:t>
          </a:r>
          <a:endParaRPr lang="en-US" sz="1400" b="1" kern="1200" dirty="0"/>
        </a:p>
      </dsp:txBody>
      <dsp:txXfrm>
        <a:off x="6201817" y="3024516"/>
        <a:ext cx="1431586" cy="11452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8992" tIns="49496" rIns="98992" bIns="49496" rtlCol="0"/>
          <a:lstStyle>
            <a:lvl1pPr algn="l">
              <a:defRPr sz="1300">
                <a:cs typeface="+mn-cs"/>
              </a:defRPr>
            </a:lvl1pPr>
          </a:lstStyle>
          <a:p>
            <a:pPr>
              <a:defRPr/>
            </a:pPr>
            <a:endParaRPr lang="en-US"/>
          </a:p>
        </p:txBody>
      </p:sp>
      <p:sp>
        <p:nvSpPr>
          <p:cNvPr id="3" name="Date Placeholder 2"/>
          <p:cNvSpPr>
            <a:spLocks noGrp="1"/>
          </p:cNvSpPr>
          <p:nvPr>
            <p:ph type="dt" sz="quarter" idx="1"/>
          </p:nvPr>
        </p:nvSpPr>
        <p:spPr>
          <a:xfrm>
            <a:off x="3979863" y="0"/>
            <a:ext cx="3044825" cy="466725"/>
          </a:xfrm>
          <a:prstGeom prst="rect">
            <a:avLst/>
          </a:prstGeom>
        </p:spPr>
        <p:txBody>
          <a:bodyPr vert="horz" lIns="98992" tIns="49496" rIns="98992" bIns="49496" rtlCol="0"/>
          <a:lstStyle>
            <a:lvl1pPr algn="r">
              <a:defRPr sz="1300" smtClean="0">
                <a:cs typeface="+mn-cs"/>
              </a:defRPr>
            </a:lvl1pPr>
          </a:lstStyle>
          <a:p>
            <a:pPr>
              <a:defRPr/>
            </a:pPr>
            <a:fld id="{7D06116A-7458-42D2-BEFB-B83662510F22}" type="datetimeFigureOut">
              <a:rPr lang="en-US"/>
              <a:pPr>
                <a:defRPr/>
              </a:pPr>
              <a:t>9/24/2013</a:t>
            </a:fld>
            <a:endParaRPr lang="en-US"/>
          </a:p>
        </p:txBody>
      </p:sp>
      <p:sp>
        <p:nvSpPr>
          <p:cNvPr id="4" name="Footer Placeholder 3"/>
          <p:cNvSpPr>
            <a:spLocks noGrp="1"/>
          </p:cNvSpPr>
          <p:nvPr>
            <p:ph type="ftr" sz="quarter" idx="2"/>
          </p:nvPr>
        </p:nvSpPr>
        <p:spPr>
          <a:xfrm>
            <a:off x="0" y="8843963"/>
            <a:ext cx="3044825" cy="466725"/>
          </a:xfrm>
          <a:prstGeom prst="rect">
            <a:avLst/>
          </a:prstGeom>
        </p:spPr>
        <p:txBody>
          <a:bodyPr vert="horz" lIns="98992" tIns="49496" rIns="98992" bIns="49496" rtlCol="0" anchor="b"/>
          <a:lstStyle>
            <a:lvl1pPr algn="l">
              <a:defRPr sz="1300">
                <a:cs typeface="+mn-cs"/>
              </a:defRPr>
            </a:lvl1pPr>
          </a:lstStyle>
          <a:p>
            <a:pPr>
              <a:defRPr/>
            </a:pPr>
            <a:endParaRPr lang="en-US"/>
          </a:p>
        </p:txBody>
      </p:sp>
      <p:sp>
        <p:nvSpPr>
          <p:cNvPr id="5" name="Slide Number Placeholder 4"/>
          <p:cNvSpPr>
            <a:spLocks noGrp="1"/>
          </p:cNvSpPr>
          <p:nvPr>
            <p:ph type="sldNum" sz="quarter" idx="3"/>
          </p:nvPr>
        </p:nvSpPr>
        <p:spPr>
          <a:xfrm>
            <a:off x="3979863" y="8843963"/>
            <a:ext cx="3044825" cy="466725"/>
          </a:xfrm>
          <a:prstGeom prst="rect">
            <a:avLst/>
          </a:prstGeom>
        </p:spPr>
        <p:txBody>
          <a:bodyPr vert="horz" lIns="98992" tIns="49496" rIns="98992" bIns="49496" rtlCol="0" anchor="b"/>
          <a:lstStyle>
            <a:lvl1pPr algn="r">
              <a:defRPr sz="1300" smtClean="0">
                <a:cs typeface="+mn-cs"/>
              </a:defRPr>
            </a:lvl1pPr>
          </a:lstStyle>
          <a:p>
            <a:pPr>
              <a:defRPr/>
            </a:pPr>
            <a:fld id="{1E335652-346A-4C60-841E-33DA7FC20F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defTabSz="933224">
              <a:defRPr sz="1200">
                <a:latin typeface="Calibri" pitchFamily="34" charset="0"/>
                <a:cs typeface="+mn-cs"/>
              </a:defRPr>
            </a:lvl1pPr>
          </a:lstStyle>
          <a:p>
            <a:pPr>
              <a:defRPr/>
            </a:pPr>
            <a:endParaRPr lang="it-IT"/>
          </a:p>
        </p:txBody>
      </p:sp>
      <p:sp>
        <p:nvSpPr>
          <p:cNvPr id="19459" name="Rectangle 3"/>
          <p:cNvSpPr>
            <a:spLocks noGrp="1" noChangeArrowheads="1"/>
          </p:cNvSpPr>
          <p:nvPr>
            <p:ph type="dt" idx="1"/>
          </p:nvPr>
        </p:nvSpPr>
        <p:spPr bwMode="auto">
          <a:xfrm>
            <a:off x="3979863" y="0"/>
            <a:ext cx="304482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224">
              <a:defRPr sz="1200">
                <a:latin typeface="Calibri" pitchFamily="34" charset="0"/>
                <a:cs typeface="+mn-cs"/>
              </a:defRPr>
            </a:lvl1pPr>
          </a:lstStyle>
          <a:p>
            <a:pPr>
              <a:defRPr/>
            </a:pPr>
            <a:fld id="{B8EC7A0F-F793-4DE6-9E3B-AA91614221AD}" type="datetimeFigureOut">
              <a:rPr lang="it-IT"/>
              <a:pPr>
                <a:defRPr/>
              </a:pPr>
              <a:t>24/09/2013</a:t>
            </a:fld>
            <a:endParaRPr lang="it-IT"/>
          </a:p>
        </p:txBody>
      </p:sp>
      <p:sp>
        <p:nvSpPr>
          <p:cNvPr id="13316" name="Rectangle 4"/>
          <p:cNvSpPr>
            <a:spLocks noGrp="1" noRot="1" noChangeAspect="1" noChangeArrowheads="1" noTextEdit="1"/>
          </p:cNvSpPr>
          <p:nvPr>
            <p:ph type="sldImg" idx="2"/>
          </p:nvPr>
        </p:nvSpPr>
        <p:spPr bwMode="auto">
          <a:xfrm>
            <a:off x="1187450" y="700088"/>
            <a:ext cx="4652963" cy="3489325"/>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1675" y="4422775"/>
            <a:ext cx="5622925" cy="4189413"/>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9462" name="Rectangle 6"/>
          <p:cNvSpPr>
            <a:spLocks noGrp="1" noChangeArrowheads="1"/>
          </p:cNvSpPr>
          <p:nvPr>
            <p:ph type="ftr" sz="quarter" idx="4"/>
          </p:nvPr>
        </p:nvSpPr>
        <p:spPr bwMode="auto">
          <a:xfrm>
            <a:off x="0" y="8845550"/>
            <a:ext cx="3044825"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defTabSz="933224">
              <a:defRPr sz="1200">
                <a:latin typeface="Calibri" pitchFamily="34" charset="0"/>
                <a:cs typeface="+mn-cs"/>
              </a:defRPr>
            </a:lvl1pPr>
          </a:lstStyle>
          <a:p>
            <a:pPr>
              <a:defRPr/>
            </a:pPr>
            <a:endParaRPr lang="it-IT"/>
          </a:p>
        </p:txBody>
      </p:sp>
      <p:sp>
        <p:nvSpPr>
          <p:cNvPr id="19463" name="Rectangle 7"/>
          <p:cNvSpPr>
            <a:spLocks noGrp="1" noChangeArrowheads="1"/>
          </p:cNvSpPr>
          <p:nvPr>
            <p:ph type="sldNum" sz="quarter" idx="5"/>
          </p:nvPr>
        </p:nvSpPr>
        <p:spPr bwMode="auto">
          <a:xfrm>
            <a:off x="3979863" y="8845550"/>
            <a:ext cx="3044825"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224">
              <a:defRPr sz="1200">
                <a:latin typeface="Calibri" pitchFamily="34" charset="0"/>
                <a:cs typeface="+mn-cs"/>
              </a:defRPr>
            </a:lvl1pPr>
          </a:lstStyle>
          <a:p>
            <a:pPr>
              <a:defRPr/>
            </a:pPr>
            <a:fld id="{66D9DA56-D1CE-490D-9F63-9D8F6D14A14A}"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5"/>
          <p:cNvGrpSpPr>
            <a:grpSpLocks/>
          </p:cNvGrpSpPr>
          <p:nvPr userDrawn="1"/>
        </p:nvGrpSpPr>
        <p:grpSpPr bwMode="auto">
          <a:xfrm>
            <a:off x="1588" y="796925"/>
            <a:ext cx="9144000" cy="73025"/>
            <a:chOff x="-12" y="385"/>
            <a:chExt cx="5807" cy="46"/>
          </a:xfrm>
        </p:grpSpPr>
        <p:sp>
          <p:nvSpPr>
            <p:cNvPr id="3" name="AutoShape 6"/>
            <p:cNvSpPr>
              <a:spLocks noChangeArrowheads="1"/>
            </p:cNvSpPr>
            <p:nvPr userDrawn="1"/>
          </p:nvSpPr>
          <p:spPr bwMode="auto">
            <a:xfrm>
              <a:off x="-12" y="385"/>
              <a:ext cx="794" cy="46"/>
            </a:xfrm>
            <a:prstGeom prst="roundRect">
              <a:avLst>
                <a:gd name="adj" fmla="val 2171"/>
              </a:avLst>
            </a:prstGeom>
            <a:solidFill>
              <a:srgbClr val="002F63"/>
            </a:solidFill>
            <a:ln w="9525">
              <a:solidFill>
                <a:srgbClr val="003867"/>
              </a:solidFill>
              <a:round/>
              <a:headEnd/>
              <a:tailEnd/>
            </a:ln>
            <a:effectLst/>
          </p:spPr>
          <p:txBody>
            <a:bodyPr wrap="none" anchor="ctr"/>
            <a:lstStyle/>
            <a:p>
              <a:pPr>
                <a:defRPr/>
              </a:pPr>
              <a:endParaRPr lang="en-US">
                <a:cs typeface="+mn-cs"/>
              </a:endParaRPr>
            </a:p>
          </p:txBody>
        </p:sp>
        <p:sp>
          <p:nvSpPr>
            <p:cNvPr id="4" name="AutoShape 7"/>
            <p:cNvSpPr>
              <a:spLocks noChangeArrowheads="1"/>
            </p:cNvSpPr>
            <p:nvPr userDrawn="1"/>
          </p:nvSpPr>
          <p:spPr bwMode="auto">
            <a:xfrm>
              <a:off x="5001" y="385"/>
              <a:ext cx="794" cy="46"/>
            </a:xfrm>
            <a:prstGeom prst="roundRect">
              <a:avLst>
                <a:gd name="adj" fmla="val 2171"/>
              </a:avLst>
            </a:prstGeom>
            <a:solidFill>
              <a:srgbClr val="003867"/>
            </a:solidFill>
            <a:ln w="9525">
              <a:solidFill>
                <a:srgbClr val="003867"/>
              </a:solidFill>
              <a:round/>
              <a:headEnd/>
              <a:tailEnd/>
            </a:ln>
            <a:effectLst/>
          </p:spPr>
          <p:txBody>
            <a:bodyPr wrap="none" anchor="ctr"/>
            <a:lstStyle/>
            <a:p>
              <a:pPr>
                <a:defRPr/>
              </a:pPr>
              <a:endParaRPr lang="en-US">
                <a:cs typeface="+mn-cs"/>
              </a:endParaRPr>
            </a:p>
          </p:txBody>
        </p:sp>
        <p:sp>
          <p:nvSpPr>
            <p:cNvPr id="5" name="Line 8"/>
            <p:cNvSpPr>
              <a:spLocks noChangeShapeType="1"/>
            </p:cNvSpPr>
            <p:nvPr userDrawn="1"/>
          </p:nvSpPr>
          <p:spPr bwMode="auto">
            <a:xfrm>
              <a:off x="579" y="407"/>
              <a:ext cx="4536" cy="1"/>
            </a:xfrm>
            <a:prstGeom prst="line">
              <a:avLst/>
            </a:prstGeom>
            <a:noFill/>
            <a:ln w="9525">
              <a:solidFill>
                <a:srgbClr val="002F63"/>
              </a:solidFill>
              <a:round/>
              <a:headEnd/>
              <a:tailEnd/>
            </a:ln>
            <a:effectLst/>
          </p:spPr>
          <p:txBody>
            <a:bodyPr/>
            <a:lstStyle/>
            <a:p>
              <a:pPr>
                <a:defRPr/>
              </a:pPr>
              <a:endParaRPr lang="en-US">
                <a:cs typeface="+mn-cs"/>
              </a:endParaRPr>
            </a:p>
          </p:txBody>
        </p:sp>
      </p:grpSp>
      <p:sp>
        <p:nvSpPr>
          <p:cNvPr id="8"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AF8EECF-B3C4-431F-ADEF-3AB849EBADC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47B9F0E-16C6-4A95-90D0-7F8F240B07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D54565E-E381-4D41-93B9-52764DC988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AF8EECF-B3C4-431F-ADEF-3AB849EBADC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844A7A6-C7A1-4D80-9735-83BBE97414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D8A867A-6AB5-4987-919F-B48571AA33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5B40B46-A5E8-4EBC-8C02-FC0BD1292E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347DCB2-EA86-4207-B23E-2F24387302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E8E6725-178C-460C-9B3F-DE368BC6E3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9FA1275-825D-453F-9D1F-434F939414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E369B2-7BB5-4B8E-B443-2ED30AE57E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mn-cs"/>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975" y="2001203"/>
            <a:ext cx="8117567" cy="2049802"/>
          </a:xfrm>
          <a:prstGeom prst="rect">
            <a:avLst/>
          </a:prstGeom>
        </p:spPr>
        <p:txBody>
          <a:bodyPr>
            <a:normAutofit fontScale="97500"/>
          </a:bodyPr>
          <a:lstStyle/>
          <a:p>
            <a:pPr algn="ctr">
              <a:defRPr/>
            </a:pPr>
            <a:r>
              <a:rPr lang="en-GB" sz="2800" b="1" dirty="0" smtClean="0">
                <a:solidFill>
                  <a:schemeClr val="accent6">
                    <a:lumMod val="50000"/>
                  </a:schemeClr>
                </a:solidFill>
                <a:latin typeface="+mj-lt"/>
              </a:rPr>
              <a:t>Monitoring the insurance sector:</a:t>
            </a:r>
            <a:br>
              <a:rPr lang="en-GB" sz="2800" b="1" dirty="0" smtClean="0">
                <a:solidFill>
                  <a:schemeClr val="accent6">
                    <a:lumMod val="50000"/>
                  </a:schemeClr>
                </a:solidFill>
                <a:latin typeface="+mj-lt"/>
              </a:rPr>
            </a:br>
            <a:r>
              <a:rPr lang="en-GB" sz="2800" b="1" dirty="0" smtClean="0">
                <a:solidFill>
                  <a:schemeClr val="accent6">
                    <a:lumMod val="50000"/>
                  </a:schemeClr>
                </a:solidFill>
                <a:latin typeface="+mj-lt"/>
              </a:rPr>
              <a:t>selected international examples</a:t>
            </a:r>
          </a:p>
          <a:p>
            <a:pPr algn="ctr">
              <a:defRPr/>
            </a:pPr>
            <a:endParaRPr lang="en-GB" sz="2800" b="1" dirty="0" smtClean="0">
              <a:solidFill>
                <a:schemeClr val="accent6">
                  <a:lumMod val="50000"/>
                </a:schemeClr>
              </a:solidFill>
              <a:latin typeface="+mj-lt"/>
              <a:ea typeface="+mj-ea"/>
              <a:cs typeface="+mj-cs"/>
            </a:endParaRPr>
          </a:p>
          <a:p>
            <a:pPr algn="ctr">
              <a:defRPr/>
            </a:pPr>
            <a:r>
              <a:rPr lang="en-GB" sz="2100" b="1" dirty="0" smtClean="0">
                <a:solidFill>
                  <a:schemeClr val="accent6">
                    <a:lumMod val="50000"/>
                  </a:schemeClr>
                </a:solidFill>
                <a:latin typeface="+mj-lt"/>
                <a:ea typeface="+mj-ea"/>
                <a:cs typeface="+mj-cs"/>
              </a:rPr>
              <a:t>OECD-ASSAL Regional Expert Seminar</a:t>
            </a:r>
          </a:p>
          <a:p>
            <a:pPr algn="ctr">
              <a:defRPr/>
            </a:pPr>
            <a:r>
              <a:rPr lang="en-GB" sz="2100" b="1" dirty="0" smtClean="0">
                <a:solidFill>
                  <a:schemeClr val="accent6">
                    <a:lumMod val="50000"/>
                  </a:schemeClr>
                </a:solidFill>
                <a:latin typeface="+mj-lt"/>
                <a:ea typeface="+mj-ea"/>
                <a:cs typeface="+mj-cs"/>
              </a:rPr>
              <a:t>Montevideo, 26-27 September 2013</a:t>
            </a:r>
            <a:endParaRPr lang="en-US" sz="2100" b="1" dirty="0">
              <a:solidFill>
                <a:schemeClr val="accent6">
                  <a:lumMod val="50000"/>
                </a:schemeClr>
              </a:solidFill>
              <a:latin typeface="+mj-lt"/>
              <a:ea typeface="+mj-ea"/>
              <a:cs typeface="+mj-cs"/>
            </a:endParaRPr>
          </a:p>
        </p:txBody>
      </p:sp>
      <p:sp>
        <p:nvSpPr>
          <p:cNvPr id="7" name="Title 1"/>
          <p:cNvSpPr txBox="1">
            <a:spLocks/>
          </p:cNvSpPr>
          <p:nvPr/>
        </p:nvSpPr>
        <p:spPr>
          <a:xfrm>
            <a:off x="878342" y="4438106"/>
            <a:ext cx="7580312" cy="997494"/>
          </a:xfrm>
          <a:prstGeom prst="rect">
            <a:avLst/>
          </a:prstGeom>
        </p:spPr>
        <p:txBody>
          <a:bodyPr/>
          <a:lstStyle/>
          <a:p>
            <a:pPr algn="ctr">
              <a:defRPr/>
            </a:pPr>
            <a:r>
              <a:rPr lang="en-US" sz="2000" b="1" dirty="0" err="1" smtClean="0">
                <a:solidFill>
                  <a:schemeClr val="accent6">
                    <a:lumMod val="50000"/>
                  </a:schemeClr>
                </a:solidFill>
                <a:latin typeface="+mj-lt"/>
                <a:ea typeface="+mj-ea"/>
                <a:cs typeface="+mj-cs"/>
              </a:rPr>
              <a:t>Timo</a:t>
            </a:r>
            <a:r>
              <a:rPr lang="en-US" sz="2000" b="1" dirty="0" smtClean="0">
                <a:solidFill>
                  <a:schemeClr val="accent6">
                    <a:lumMod val="50000"/>
                  </a:schemeClr>
                </a:solidFill>
                <a:latin typeface="+mj-lt"/>
                <a:ea typeface="+mj-ea"/>
                <a:cs typeface="+mj-cs"/>
              </a:rPr>
              <a:t> </a:t>
            </a:r>
            <a:r>
              <a:rPr lang="en-US" sz="2000" b="1" dirty="0" err="1" smtClean="0">
                <a:solidFill>
                  <a:schemeClr val="accent6">
                    <a:lumMod val="50000"/>
                  </a:schemeClr>
                </a:solidFill>
                <a:latin typeface="+mj-lt"/>
                <a:ea typeface="+mj-ea"/>
                <a:cs typeface="+mj-cs"/>
              </a:rPr>
              <a:t>Broszeit</a:t>
            </a:r>
            <a:endParaRPr lang="en-US" sz="2000" b="1" dirty="0" smtClean="0">
              <a:solidFill>
                <a:schemeClr val="accent6">
                  <a:lumMod val="50000"/>
                </a:schemeClr>
              </a:solidFill>
              <a:latin typeface="+mj-lt"/>
              <a:ea typeface="+mj-ea"/>
              <a:cs typeface="+mj-cs"/>
            </a:endParaRPr>
          </a:p>
          <a:p>
            <a:pPr algn="ctr">
              <a:defRPr/>
            </a:pPr>
            <a:r>
              <a:rPr lang="en-US" sz="2000" b="1" dirty="0" smtClean="0">
                <a:solidFill>
                  <a:schemeClr val="accent6">
                    <a:lumMod val="50000"/>
                  </a:schemeClr>
                </a:solidFill>
                <a:latin typeface="+mj-lt"/>
                <a:ea typeface="+mj-ea"/>
                <a:cs typeface="+mj-cs"/>
              </a:rPr>
              <a:t>Monetary &amp; Capital Markets Department</a:t>
            </a:r>
          </a:p>
          <a:p>
            <a:pPr algn="ctr">
              <a:defRPr/>
            </a:pPr>
            <a:r>
              <a:rPr lang="en-US" sz="2000" b="1" dirty="0" smtClean="0">
                <a:solidFill>
                  <a:schemeClr val="accent6">
                    <a:lumMod val="50000"/>
                  </a:schemeClr>
                </a:solidFill>
                <a:latin typeface="+mj-lt"/>
                <a:ea typeface="+mj-ea"/>
                <a:cs typeface="+mj-cs"/>
              </a:rPr>
              <a:t>International Monetary Fund</a:t>
            </a:r>
            <a:r>
              <a:rPr lang="en-US" sz="2000" b="1" dirty="0">
                <a:solidFill>
                  <a:schemeClr val="accent6">
                    <a:lumMod val="50000"/>
                  </a:schemeClr>
                </a:solidFill>
                <a:latin typeface="+mj-lt"/>
                <a:ea typeface="+mj-ea"/>
                <a:cs typeface="+mj-cs"/>
              </a:rPr>
              <a:t/>
            </a:r>
            <a:br>
              <a:rPr lang="en-US" sz="2000" b="1" dirty="0">
                <a:solidFill>
                  <a:schemeClr val="accent6">
                    <a:lumMod val="50000"/>
                  </a:schemeClr>
                </a:solidFill>
                <a:latin typeface="+mj-lt"/>
                <a:ea typeface="+mj-ea"/>
                <a:cs typeface="+mj-cs"/>
              </a:rPr>
            </a:br>
            <a:r>
              <a:rPr lang="en-US" sz="2000" b="1" dirty="0">
                <a:solidFill>
                  <a:schemeClr val="accent6">
                    <a:lumMod val="50000"/>
                  </a:schemeClr>
                </a:solidFill>
                <a:latin typeface="+mj-lt"/>
                <a:ea typeface="+mj-ea"/>
                <a:cs typeface="+mj-cs"/>
              </a:rPr>
              <a:t/>
            </a:r>
            <a:br>
              <a:rPr lang="en-US" sz="2000" b="1" dirty="0">
                <a:solidFill>
                  <a:schemeClr val="accent6">
                    <a:lumMod val="50000"/>
                  </a:schemeClr>
                </a:solidFill>
                <a:latin typeface="+mj-lt"/>
                <a:ea typeface="+mj-ea"/>
                <a:cs typeface="+mj-cs"/>
              </a:rPr>
            </a:br>
            <a:r>
              <a:rPr lang="en-US" sz="2000" b="1" dirty="0">
                <a:solidFill>
                  <a:schemeClr val="accent6">
                    <a:lumMod val="50000"/>
                  </a:schemeClr>
                </a:solidFill>
                <a:latin typeface="+mj-lt"/>
                <a:ea typeface="+mj-ea"/>
                <a:cs typeface="+mj-cs"/>
              </a:rPr>
              <a:t/>
            </a:r>
            <a:br>
              <a:rPr lang="en-US" sz="2000" b="1" dirty="0">
                <a:solidFill>
                  <a:schemeClr val="accent6">
                    <a:lumMod val="50000"/>
                  </a:schemeClr>
                </a:solidFill>
                <a:latin typeface="+mj-lt"/>
                <a:ea typeface="+mj-ea"/>
                <a:cs typeface="+mj-cs"/>
              </a:rPr>
            </a:br>
            <a:r>
              <a:rPr lang="en-US" sz="2000" b="1" dirty="0">
                <a:solidFill>
                  <a:schemeClr val="accent6">
                    <a:lumMod val="50000"/>
                  </a:schemeClr>
                </a:solidFill>
                <a:latin typeface="+mj-lt"/>
                <a:ea typeface="+mj-ea"/>
                <a:cs typeface="+mj-cs"/>
              </a:rPr>
              <a:t>  </a:t>
            </a:r>
          </a:p>
        </p:txBody>
      </p:sp>
      <p:pic>
        <p:nvPicPr>
          <p:cNvPr id="15365" name="Picture 4" descr="IMFLogoEn"/>
          <p:cNvPicPr>
            <a:picLocks noChangeAspect="1" noChangeArrowheads="1"/>
          </p:cNvPicPr>
          <p:nvPr/>
        </p:nvPicPr>
        <p:blipFill>
          <a:blip r:embed="rId3" cstate="print"/>
          <a:srcRect/>
          <a:stretch>
            <a:fillRect/>
          </a:stretch>
        </p:blipFill>
        <p:spPr bwMode="auto">
          <a:xfrm>
            <a:off x="4021773" y="0"/>
            <a:ext cx="1066800" cy="1066800"/>
          </a:xfrm>
          <a:prstGeom prst="rect">
            <a:avLst/>
          </a:prstGeom>
          <a:noFill/>
          <a:ln w="9525">
            <a:noFill/>
            <a:miter lim="800000"/>
            <a:headEnd/>
            <a:tailEnd/>
          </a:ln>
        </p:spPr>
      </p:pic>
      <p:graphicFrame>
        <p:nvGraphicFramePr>
          <p:cNvPr id="10" name="Table 9"/>
          <p:cNvGraphicFramePr>
            <a:graphicFrameLocks noGrp="1"/>
          </p:cNvGraphicFramePr>
          <p:nvPr/>
        </p:nvGraphicFramePr>
        <p:xfrm>
          <a:off x="1584961" y="6012181"/>
          <a:ext cx="6116319" cy="622300"/>
        </p:xfrm>
        <a:graphic>
          <a:graphicData uri="http://schemas.openxmlformats.org/drawingml/2006/table">
            <a:tbl>
              <a:tblPr/>
              <a:tblGrid>
                <a:gridCol w="6116319"/>
              </a:tblGrid>
              <a:tr h="622300">
                <a:tc>
                  <a:txBody>
                    <a:bodyPr/>
                    <a:lstStyle/>
                    <a:p>
                      <a:pPr marL="0" marR="0" algn="ctr">
                        <a:spcBef>
                          <a:spcPts val="0"/>
                        </a:spcBef>
                        <a:spcAft>
                          <a:spcPts val="0"/>
                        </a:spcAft>
                      </a:pPr>
                      <a:r>
                        <a:rPr lang="en-US" sz="1200" b="1" dirty="0">
                          <a:latin typeface="+mn-lt"/>
                          <a:ea typeface="Times New Roman"/>
                          <a:cs typeface="Times New Roman"/>
                        </a:rPr>
                        <a:t>This </a:t>
                      </a:r>
                      <a:r>
                        <a:rPr lang="en-US" sz="1200" b="1" dirty="0" smtClean="0">
                          <a:latin typeface="+mn-lt"/>
                          <a:ea typeface="Times New Roman"/>
                          <a:cs typeface="Times New Roman"/>
                        </a:rPr>
                        <a:t>Presentation should </a:t>
                      </a:r>
                      <a:r>
                        <a:rPr lang="en-US" sz="1200" b="1" dirty="0">
                          <a:latin typeface="+mn-lt"/>
                          <a:ea typeface="Times New Roman"/>
                          <a:cs typeface="Times New Roman"/>
                        </a:rPr>
                        <a:t>not be reported as representing the views of the IMF.</a:t>
                      </a:r>
                      <a:endParaRPr lang="en-US" sz="1200" dirty="0">
                        <a:latin typeface="+mn-lt"/>
                        <a:ea typeface="Times New Roman"/>
                        <a:cs typeface="Times New Roman"/>
                      </a:endParaRPr>
                    </a:p>
                    <a:p>
                      <a:pPr marL="0" marR="0" algn="ctr">
                        <a:spcBef>
                          <a:spcPts val="0"/>
                        </a:spcBef>
                        <a:spcAft>
                          <a:spcPts val="0"/>
                        </a:spcAft>
                      </a:pPr>
                      <a:r>
                        <a:rPr lang="en-US" sz="1200" dirty="0">
                          <a:latin typeface="+mn-lt"/>
                          <a:ea typeface="Times New Roman"/>
                          <a:cs typeface="Times New Roman"/>
                        </a:rPr>
                        <a:t>The views expressed in </a:t>
                      </a:r>
                      <a:r>
                        <a:rPr lang="en-US" sz="1200" dirty="0" smtClean="0">
                          <a:latin typeface="+mn-lt"/>
                          <a:ea typeface="Times New Roman"/>
                          <a:cs typeface="Times New Roman"/>
                        </a:rPr>
                        <a:t>this presentation are </a:t>
                      </a:r>
                      <a:r>
                        <a:rPr lang="en-US" sz="1200" dirty="0">
                          <a:latin typeface="+mn-lt"/>
                          <a:ea typeface="Times New Roman"/>
                          <a:cs typeface="Times New Roman"/>
                        </a:rPr>
                        <a:t>those of the </a:t>
                      </a:r>
                      <a:r>
                        <a:rPr lang="en-US" sz="1200" dirty="0" smtClean="0">
                          <a:latin typeface="+mn-lt"/>
                          <a:ea typeface="Times New Roman"/>
                          <a:cs typeface="Times New Roman"/>
                        </a:rPr>
                        <a:t>author </a:t>
                      </a:r>
                      <a:r>
                        <a:rPr lang="en-US" sz="1200" dirty="0">
                          <a:latin typeface="+mn-lt"/>
                          <a:ea typeface="Times New Roman"/>
                          <a:cs typeface="Times New Roman"/>
                        </a:rPr>
                        <a:t>and do not necessarily represent those of the </a:t>
                      </a:r>
                      <a:r>
                        <a:rPr lang="en-US" sz="1200" dirty="0" smtClean="0">
                          <a:latin typeface="+mn-lt"/>
                          <a:ea typeface="Times New Roman"/>
                          <a:cs typeface="Times New Roman"/>
                        </a:rPr>
                        <a:t>IMF, its Management, </a:t>
                      </a:r>
                      <a:r>
                        <a:rPr lang="en-US" sz="1200" dirty="0">
                          <a:latin typeface="+mn-lt"/>
                          <a:ea typeface="Times New Roman"/>
                          <a:cs typeface="Times New Roman"/>
                        </a:rPr>
                        <a:t>or </a:t>
                      </a:r>
                      <a:r>
                        <a:rPr lang="en-US" sz="1200" dirty="0" smtClean="0">
                          <a:latin typeface="+mn-lt"/>
                          <a:ea typeface="Times New Roman"/>
                          <a:cs typeface="Times New Roman"/>
                        </a:rPr>
                        <a:t>its Executive</a:t>
                      </a:r>
                      <a:r>
                        <a:rPr lang="en-US" sz="1200" baseline="0" dirty="0" smtClean="0">
                          <a:latin typeface="+mn-lt"/>
                          <a:ea typeface="Times New Roman"/>
                          <a:cs typeface="Times New Roman"/>
                        </a:rPr>
                        <a:t> Board</a:t>
                      </a:r>
                      <a:r>
                        <a:rPr lang="en-US" sz="1200" dirty="0" smtClean="0">
                          <a:latin typeface="+mn-lt"/>
                          <a:ea typeface="Times New Roman"/>
                          <a:cs typeface="Times New Roman"/>
                        </a:rPr>
                        <a:t>. </a:t>
                      </a:r>
                      <a:endParaRPr lang="en-US" sz="1200" dirty="0">
                        <a:latin typeface="+mn-lt"/>
                        <a:ea typeface="Times New Roman"/>
                        <a:cs typeface="Times New Roman"/>
                      </a:endParaRPr>
                    </a:p>
                  </a:txBody>
                  <a:tcPr marL="68366" marR="6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pic>
        <p:nvPicPr>
          <p:cNvPr id="1027" name="Picture 3"/>
          <p:cNvPicPr>
            <a:picLocks noChangeAspect="1" noChangeArrowheads="1"/>
          </p:cNvPicPr>
          <p:nvPr/>
        </p:nvPicPr>
        <p:blipFill>
          <a:blip r:embed="rId2" cstate="print"/>
          <a:srcRect/>
          <a:stretch>
            <a:fillRect/>
          </a:stretch>
        </p:blipFill>
        <p:spPr bwMode="auto">
          <a:xfrm>
            <a:off x="776177" y="1085637"/>
            <a:ext cx="7792115" cy="52799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pic>
        <p:nvPicPr>
          <p:cNvPr id="2050" name="Picture 2"/>
          <p:cNvPicPr>
            <a:picLocks noChangeAspect="1" noChangeArrowheads="1"/>
          </p:cNvPicPr>
          <p:nvPr/>
        </p:nvPicPr>
        <p:blipFill>
          <a:blip r:embed="rId2" cstate="print"/>
          <a:srcRect/>
          <a:stretch>
            <a:fillRect/>
          </a:stretch>
        </p:blipFill>
        <p:spPr bwMode="auto">
          <a:xfrm>
            <a:off x="882501" y="1016329"/>
            <a:ext cx="7608855" cy="5405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pic>
        <p:nvPicPr>
          <p:cNvPr id="3074" name="Picture 2"/>
          <p:cNvPicPr>
            <a:picLocks noChangeAspect="1" noChangeArrowheads="1"/>
          </p:cNvPicPr>
          <p:nvPr/>
        </p:nvPicPr>
        <p:blipFill>
          <a:blip r:embed="rId2" cstate="print"/>
          <a:srcRect/>
          <a:stretch>
            <a:fillRect/>
          </a:stretch>
        </p:blipFill>
        <p:spPr bwMode="auto">
          <a:xfrm>
            <a:off x="882502" y="1034914"/>
            <a:ext cx="7626645" cy="54274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6" name="Rectangle 3"/>
          <p:cNvSpPr>
            <a:spLocks noChangeArrowheads="1"/>
          </p:cNvSpPr>
          <p:nvPr/>
        </p:nvSpPr>
        <p:spPr bwMode="auto">
          <a:xfrm>
            <a:off x="747486" y="1661886"/>
            <a:ext cx="7848600" cy="3816350"/>
          </a:xfrm>
          <a:prstGeom prst="rect">
            <a:avLst/>
          </a:prstGeom>
          <a:noFill/>
          <a:ln w="9525" cap="rnd">
            <a:noFill/>
            <a:prstDash val="sysDot"/>
            <a:miter lim="800000"/>
            <a:headEnd/>
            <a:tailEnd/>
          </a:ln>
          <a:effectLst/>
        </p:spPr>
        <p:txBody>
          <a:bodyPr/>
          <a:lstStyle/>
          <a:p>
            <a:pPr marL="231775" indent="-401638">
              <a:spcBef>
                <a:spcPct val="20000"/>
              </a:spcBef>
              <a:defRPr/>
            </a:pPr>
            <a:endParaRPr lang="en-US" sz="1400" b="1" u="sng" dirty="0">
              <a:cs typeface="+mn-cs"/>
            </a:endParaRPr>
          </a:p>
          <a:p>
            <a:pPr marL="231775" indent="-231775">
              <a:spcBef>
                <a:spcPct val="20000"/>
              </a:spcBef>
              <a:buFont typeface="Arial" pitchFamily="34" charset="0"/>
              <a:buChar char="•"/>
              <a:defRPr/>
            </a:pPr>
            <a:r>
              <a:rPr lang="en-US" sz="2000" dirty="0" smtClean="0">
                <a:latin typeface="+mj-lt"/>
              </a:rPr>
              <a:t>Introduction</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EU: EIOPA Risk Dashboard</a:t>
            </a: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b="1" dirty="0" smtClean="0">
                <a:latin typeface="+mj-lt"/>
              </a:rPr>
              <a:t>Denmark: Traffic Light System</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Australia: Improvements to life insurance statistics</a:t>
            </a:r>
            <a:endParaRPr lang="en-US" sz="2000" dirty="0" smtClean="0">
              <a:latin typeface="+mj-lt"/>
            </a:endParaRP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Conclusions</a:t>
            </a:r>
            <a:endParaRPr lang="en-US" sz="2000" dirty="0">
              <a:latin typeface="+mj-lt"/>
            </a:endParaRPr>
          </a:p>
        </p:txBody>
      </p:sp>
      <p:sp>
        <p:nvSpPr>
          <p:cNvPr id="8" name="Rounded Rectangle 7"/>
          <p:cNvSpPr/>
          <p:nvPr/>
        </p:nvSpPr>
        <p:spPr>
          <a:xfrm>
            <a:off x="447902" y="3317739"/>
            <a:ext cx="8296275" cy="538162"/>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11"/>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Agenda</a:t>
            </a:r>
            <a:endParaRPr lang="en-US" sz="16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Denmark: Traffic Light System</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Introduced in 2001 for life insurers and pension funds</a:t>
            </a:r>
          </a:p>
          <a:p>
            <a:pPr marL="233363" indent="-233363">
              <a:lnSpc>
                <a:spcPct val="120000"/>
              </a:lnSpc>
              <a:buFont typeface="Arial" pitchFamily="34" charset="0"/>
              <a:buChar char="•"/>
              <a:defRPr/>
            </a:pPr>
            <a:r>
              <a:rPr lang="en-US" sz="2400" dirty="0" smtClean="0">
                <a:latin typeface="+mj-lt"/>
                <a:ea typeface="+mj-ea"/>
                <a:cs typeface="+mj-cs"/>
              </a:rPr>
              <a:t>Two half-yearly stress test scenarios which are directly linked to supervisory measures (risk-based supervision)</a:t>
            </a:r>
            <a:endParaRPr lang="en-US" sz="2000" dirty="0">
              <a:latin typeface="+mj-lt"/>
              <a:ea typeface="+mj-ea"/>
              <a:cs typeface="+mj-cs"/>
            </a:endParaRPr>
          </a:p>
        </p:txBody>
      </p:sp>
      <p:sp>
        <p:nvSpPr>
          <p:cNvPr id="5" name="Rectangle 4"/>
          <p:cNvSpPr/>
          <p:nvPr/>
        </p:nvSpPr>
        <p:spPr>
          <a:xfrm>
            <a:off x="1796902" y="2998381"/>
            <a:ext cx="6655982" cy="108452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Insurer fails a mild stress test, incl.</a:t>
            </a:r>
          </a:p>
          <a:p>
            <a:r>
              <a:rPr lang="en-US" dirty="0" smtClean="0">
                <a:solidFill>
                  <a:schemeClr val="tx1"/>
                </a:solidFill>
              </a:rPr>
              <a:t>-12% equity prices, -8% property prices, +/-59.5 </a:t>
            </a:r>
            <a:r>
              <a:rPr lang="en-US" dirty="0" err="1" smtClean="0">
                <a:solidFill>
                  <a:schemeClr val="tx1"/>
                </a:solidFill>
              </a:rPr>
              <a:t>bp</a:t>
            </a:r>
            <a:r>
              <a:rPr lang="en-US" dirty="0" smtClean="0">
                <a:solidFill>
                  <a:schemeClr val="tx1"/>
                </a:solidFill>
              </a:rPr>
              <a:t> zero coupon rates</a:t>
            </a:r>
            <a:endParaRPr lang="en-US" dirty="0">
              <a:solidFill>
                <a:schemeClr val="tx1"/>
              </a:solidFill>
            </a:endParaRPr>
          </a:p>
        </p:txBody>
      </p:sp>
      <p:sp>
        <p:nvSpPr>
          <p:cNvPr id="6" name="Rectangle 5"/>
          <p:cNvSpPr/>
          <p:nvPr/>
        </p:nvSpPr>
        <p:spPr>
          <a:xfrm>
            <a:off x="1796902" y="5170967"/>
            <a:ext cx="6659526" cy="108452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Insurer does not fail either of the stress tests</a:t>
            </a:r>
            <a:endParaRPr lang="en-US" dirty="0">
              <a:solidFill>
                <a:schemeClr val="tx1"/>
              </a:solidFill>
            </a:endParaRPr>
          </a:p>
        </p:txBody>
      </p:sp>
      <p:sp>
        <p:nvSpPr>
          <p:cNvPr id="7" name="Rectangle 6"/>
          <p:cNvSpPr/>
          <p:nvPr/>
        </p:nvSpPr>
        <p:spPr>
          <a:xfrm>
            <a:off x="1796902" y="4079358"/>
            <a:ext cx="6652438" cy="108452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Insurer fails a severe stress test, incl.</a:t>
            </a:r>
          </a:p>
          <a:p>
            <a:r>
              <a:rPr lang="en-US" dirty="0" smtClean="0">
                <a:solidFill>
                  <a:schemeClr val="tx1"/>
                </a:solidFill>
              </a:rPr>
              <a:t>-30% equity prices, -12% property prices, +/-85 </a:t>
            </a:r>
            <a:r>
              <a:rPr lang="en-US" dirty="0" err="1" smtClean="0">
                <a:solidFill>
                  <a:schemeClr val="tx1"/>
                </a:solidFill>
              </a:rPr>
              <a:t>bp</a:t>
            </a:r>
            <a:r>
              <a:rPr lang="en-US" dirty="0" smtClean="0">
                <a:solidFill>
                  <a:schemeClr val="tx1"/>
                </a:solidFill>
              </a:rPr>
              <a:t> zero coupon rates</a:t>
            </a:r>
          </a:p>
        </p:txBody>
      </p:sp>
      <p:sp>
        <p:nvSpPr>
          <p:cNvPr id="9" name="Rectangle 8"/>
          <p:cNvSpPr/>
          <p:nvPr/>
        </p:nvSpPr>
        <p:spPr>
          <a:xfrm>
            <a:off x="662762" y="3001925"/>
            <a:ext cx="1134140" cy="1084521"/>
          </a:xfrm>
          <a:prstGeom prst="rect">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5674" y="4079358"/>
            <a:ext cx="1134140" cy="1084521"/>
          </a:xfrm>
          <a:prstGeom prst="rect">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9217" y="5167423"/>
            <a:ext cx="1134140" cy="1084521"/>
          </a:xfrm>
          <a:prstGeom prst="rect">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91116" y="3040912"/>
            <a:ext cx="1073888" cy="10419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94661" y="4107713"/>
            <a:ext cx="1073888" cy="104199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7573" y="5185146"/>
            <a:ext cx="1073888" cy="104199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Denmark: Traffic Light System</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Consequences of failing the stress tests:</a:t>
            </a:r>
          </a:p>
          <a:p>
            <a:pPr marL="690563" lvl="1" indent="-233363">
              <a:lnSpc>
                <a:spcPct val="120000"/>
              </a:lnSpc>
              <a:buFont typeface="Arial" pitchFamily="34" charset="0"/>
              <a:buChar char="•"/>
              <a:defRPr/>
            </a:pPr>
            <a:r>
              <a:rPr lang="en-US" sz="2000" dirty="0" smtClean="0">
                <a:latin typeface="+mj-lt"/>
                <a:ea typeface="+mj-ea"/>
                <a:cs typeface="+mj-cs"/>
              </a:rPr>
              <a:t>Yellow level: Company has to report quarterly to supervisor, provides a plan how capital and risk position evolve over next quarter</a:t>
            </a:r>
          </a:p>
          <a:p>
            <a:pPr marL="690563" lvl="1" indent="-233363">
              <a:lnSpc>
                <a:spcPct val="120000"/>
              </a:lnSpc>
              <a:buFont typeface="Arial" pitchFamily="34" charset="0"/>
              <a:buChar char="•"/>
              <a:defRPr/>
            </a:pPr>
            <a:r>
              <a:rPr lang="en-US" sz="2000" dirty="0" smtClean="0">
                <a:latin typeface="+mj-lt"/>
                <a:ea typeface="+mj-ea"/>
                <a:cs typeface="+mj-cs"/>
              </a:rPr>
              <a:t>Red level: Company has to report monthly to supervisor, not allowed to increas</a:t>
            </a:r>
            <a:r>
              <a:rPr lang="en-US" sz="2000" dirty="0" smtClean="0">
                <a:latin typeface="+mj-lt"/>
                <a:ea typeface="+mj-ea"/>
                <a:cs typeface="+mj-cs"/>
              </a:rPr>
              <a:t>e overall risk exposure</a:t>
            </a:r>
            <a:endParaRPr lang="en-US" sz="2000" dirty="0" smtClean="0">
              <a:latin typeface="+mj-lt"/>
              <a:ea typeface="+mj-ea"/>
              <a:cs typeface="+mj-cs"/>
            </a:endParaRPr>
          </a:p>
          <a:p>
            <a:pPr marL="233363" indent="-233363">
              <a:lnSpc>
                <a:spcPct val="120000"/>
              </a:lnSpc>
              <a:buFont typeface="Arial" pitchFamily="34" charset="0"/>
              <a:buChar char="•"/>
              <a:defRPr/>
            </a:pP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In October 2008, yellow light has been suspended</a:t>
            </a:r>
            <a:endParaRPr lang="en-US" sz="2400" dirty="0" smtClean="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6" name="Rectangle 3"/>
          <p:cNvSpPr>
            <a:spLocks noChangeArrowheads="1"/>
          </p:cNvSpPr>
          <p:nvPr/>
        </p:nvSpPr>
        <p:spPr bwMode="auto">
          <a:xfrm>
            <a:off x="747486" y="1661886"/>
            <a:ext cx="7848600" cy="3816350"/>
          </a:xfrm>
          <a:prstGeom prst="rect">
            <a:avLst/>
          </a:prstGeom>
          <a:noFill/>
          <a:ln w="9525" cap="rnd">
            <a:noFill/>
            <a:prstDash val="sysDot"/>
            <a:miter lim="800000"/>
            <a:headEnd/>
            <a:tailEnd/>
          </a:ln>
          <a:effectLst/>
        </p:spPr>
        <p:txBody>
          <a:bodyPr/>
          <a:lstStyle/>
          <a:p>
            <a:pPr marL="231775" indent="-401638">
              <a:spcBef>
                <a:spcPct val="20000"/>
              </a:spcBef>
              <a:defRPr/>
            </a:pPr>
            <a:endParaRPr lang="en-US" sz="1400" b="1" u="sng" dirty="0">
              <a:cs typeface="+mn-cs"/>
            </a:endParaRPr>
          </a:p>
          <a:p>
            <a:pPr marL="231775" indent="-231775">
              <a:spcBef>
                <a:spcPct val="20000"/>
              </a:spcBef>
              <a:buFont typeface="Arial" pitchFamily="34" charset="0"/>
              <a:buChar char="•"/>
              <a:defRPr/>
            </a:pPr>
            <a:r>
              <a:rPr lang="en-US" sz="2000" dirty="0" smtClean="0">
                <a:latin typeface="+mj-lt"/>
              </a:rPr>
              <a:t>Introduction</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EU: EIOPA Risk Dashboard</a:t>
            </a: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Denmark: Traffic Light System</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b="1" dirty="0" smtClean="0">
                <a:latin typeface="+mj-lt"/>
              </a:rPr>
              <a:t>Australia: Improvements to life insurance statistics</a:t>
            </a:r>
            <a:endParaRPr lang="en-US" sz="2000" b="1" dirty="0" smtClean="0">
              <a:latin typeface="+mj-lt"/>
            </a:endParaRP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Conclusions</a:t>
            </a:r>
            <a:endParaRPr lang="en-US" sz="2000" dirty="0">
              <a:latin typeface="+mj-lt"/>
            </a:endParaRPr>
          </a:p>
        </p:txBody>
      </p:sp>
      <p:sp>
        <p:nvSpPr>
          <p:cNvPr id="8" name="Rounded Rectangle 7"/>
          <p:cNvSpPr/>
          <p:nvPr/>
        </p:nvSpPr>
        <p:spPr>
          <a:xfrm>
            <a:off x="447902" y="4078528"/>
            <a:ext cx="8296275" cy="538162"/>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11"/>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Agenda</a:t>
            </a:r>
            <a:endParaRPr lang="en-US" sz="16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Australia: Improvements to life insurance statistics</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IMF observed that Australia’s disclosure requirements </a:t>
            </a:r>
            <a:br>
              <a:rPr lang="en-US" sz="2400" dirty="0" smtClean="0">
                <a:latin typeface="+mj-lt"/>
                <a:ea typeface="+mj-ea"/>
                <a:cs typeface="+mj-cs"/>
              </a:rPr>
            </a:br>
            <a:r>
              <a:rPr lang="en-US" sz="2400" dirty="0" smtClean="0">
                <a:latin typeface="+mj-lt"/>
                <a:ea typeface="+mj-ea"/>
                <a:cs typeface="+mj-cs"/>
              </a:rPr>
              <a:t>fell short of international standards (ICP 20), especially capital adequacy and source of earnings</a:t>
            </a:r>
          </a:p>
          <a:p>
            <a:pPr marL="233363" indent="-233363">
              <a:lnSpc>
                <a:spcPct val="120000"/>
              </a:lnSpc>
              <a:buFont typeface="Arial" pitchFamily="34" charset="0"/>
              <a:buChar char="•"/>
              <a:defRPr/>
            </a:pPr>
            <a:r>
              <a:rPr lang="en-US" sz="2400" dirty="0" smtClean="0">
                <a:latin typeface="+mj-lt"/>
                <a:ea typeface="+mj-ea"/>
                <a:cs typeface="+mj-cs"/>
              </a:rPr>
              <a:t>APRA consultation paper (February 2013) proposed:</a:t>
            </a:r>
          </a:p>
          <a:p>
            <a:pPr marL="690563" lvl="1" indent="-233363">
              <a:lnSpc>
                <a:spcPct val="120000"/>
              </a:lnSpc>
              <a:buFont typeface="Arial" pitchFamily="34" charset="0"/>
              <a:buChar char="•"/>
              <a:defRPr/>
            </a:pPr>
            <a:r>
              <a:rPr lang="en-US" sz="2000" dirty="0" smtClean="0">
                <a:latin typeface="+mj-lt"/>
                <a:ea typeface="+mj-ea"/>
                <a:cs typeface="+mj-cs"/>
              </a:rPr>
              <a:t>Treat all life insurance reporting data as non-confidential</a:t>
            </a:r>
          </a:p>
          <a:p>
            <a:pPr marL="690563" lvl="1" indent="-233363">
              <a:lnSpc>
                <a:spcPct val="120000"/>
              </a:lnSpc>
              <a:buFont typeface="Arial" pitchFamily="34" charset="0"/>
              <a:buChar char="•"/>
              <a:defRPr/>
            </a:pPr>
            <a:r>
              <a:rPr lang="en-US" sz="2000" dirty="0" smtClean="0">
                <a:latin typeface="+mj-lt"/>
                <a:ea typeface="+mj-ea"/>
                <a:cs typeface="+mj-cs"/>
              </a:rPr>
              <a:t>Expand </a:t>
            </a:r>
            <a:r>
              <a:rPr lang="en-US" sz="2000" dirty="0" smtClean="0">
                <a:latin typeface="+mj-lt"/>
                <a:ea typeface="+mj-ea"/>
                <a:cs typeface="+mj-cs"/>
              </a:rPr>
              <a:t>life insurance statistics on a company-by-company basis</a:t>
            </a:r>
          </a:p>
          <a:p>
            <a:pPr marL="690563" lvl="1" indent="-233363">
              <a:lnSpc>
                <a:spcPct val="120000"/>
              </a:lnSpc>
              <a:buFont typeface="Arial" pitchFamily="34" charset="0"/>
              <a:buChar char="•"/>
              <a:defRPr/>
            </a:pPr>
            <a:r>
              <a:rPr lang="en-US" sz="2000" dirty="0" smtClean="0">
                <a:latin typeface="+mj-lt"/>
                <a:ea typeface="+mj-ea"/>
                <a:cs typeface="+mj-cs"/>
              </a:rPr>
              <a:t>Implement database format for life insurance statistics</a:t>
            </a:r>
          </a:p>
          <a:p>
            <a:pPr marL="233363" indent="-233363">
              <a:lnSpc>
                <a:spcPct val="120000"/>
              </a:lnSpc>
              <a:buFont typeface="Arial" pitchFamily="34" charset="0"/>
              <a:buChar char="•"/>
              <a:defRPr/>
            </a:pPr>
            <a:r>
              <a:rPr lang="en-US" sz="2400" dirty="0" smtClean="0">
                <a:latin typeface="+mj-lt"/>
                <a:ea typeface="+mj-ea"/>
                <a:cs typeface="+mj-cs"/>
              </a:rPr>
              <a:t>Database to be released on 12 November 2013</a:t>
            </a:r>
            <a:endParaRPr lang="en-US" sz="2400" dirty="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Australia: Improvements to life insurance statistics</a:t>
            </a:r>
            <a:endParaRPr lang="en-US" sz="1600" i="1" dirty="0"/>
          </a:p>
        </p:txBody>
      </p:sp>
      <p:sp>
        <p:nvSpPr>
          <p:cNvPr id="10" name="Title 1"/>
          <p:cNvSpPr txBox="1">
            <a:spLocks/>
          </p:cNvSpPr>
          <p:nvPr/>
        </p:nvSpPr>
        <p:spPr>
          <a:xfrm>
            <a:off x="304800" y="1168400"/>
            <a:ext cx="8610600" cy="5461000"/>
          </a:xfrm>
          <a:prstGeom prst="rect">
            <a:avLst/>
          </a:prstGeom>
        </p:spPr>
        <p:txBody>
          <a:bodyPr>
            <a:normAutofit fontScale="92500" lnSpcReduction="10000"/>
          </a:bodyPr>
          <a:lstStyle/>
          <a:p>
            <a:pPr marL="233363" indent="-233363">
              <a:lnSpc>
                <a:spcPct val="120000"/>
              </a:lnSpc>
              <a:buFont typeface="Arial" pitchFamily="34" charset="0"/>
              <a:buChar char="•"/>
              <a:defRPr/>
            </a:pPr>
            <a:r>
              <a:rPr lang="en-US" sz="2600" dirty="0" smtClean="0">
                <a:latin typeface="+mj-lt"/>
                <a:ea typeface="+mj-ea"/>
                <a:cs typeface="+mj-cs"/>
              </a:rPr>
              <a:t>List of reporting standards to be treated as non-confidential:</a:t>
            </a:r>
          </a:p>
          <a:p>
            <a:pPr marL="690563" lvl="1" indent="-233363">
              <a:lnSpc>
                <a:spcPct val="120000"/>
              </a:lnSpc>
              <a:buFont typeface="Arial" pitchFamily="34" charset="0"/>
              <a:buChar char="•"/>
              <a:defRPr/>
            </a:pPr>
            <a:r>
              <a:rPr lang="en-US" sz="1700" dirty="0" smtClean="0">
                <a:latin typeface="+mj-lt"/>
                <a:ea typeface="+mj-ea"/>
                <a:cs typeface="+mj-cs"/>
              </a:rPr>
              <a:t>Prescribed capital amount</a:t>
            </a:r>
          </a:p>
          <a:p>
            <a:pPr marL="690563" lvl="1" indent="-233363">
              <a:lnSpc>
                <a:spcPct val="120000"/>
              </a:lnSpc>
              <a:buFont typeface="Arial" pitchFamily="34" charset="0"/>
              <a:buChar char="•"/>
              <a:defRPr/>
            </a:pPr>
            <a:r>
              <a:rPr lang="en-US" sz="1700" dirty="0" smtClean="0">
                <a:latin typeface="+mj-lt"/>
                <a:ea typeface="+mj-ea"/>
                <a:cs typeface="+mj-cs"/>
              </a:rPr>
              <a:t>Determination of capital</a:t>
            </a:r>
          </a:p>
          <a:p>
            <a:pPr marL="690563" lvl="1" indent="-233363">
              <a:lnSpc>
                <a:spcPct val="120000"/>
              </a:lnSpc>
              <a:buFont typeface="Arial" pitchFamily="34" charset="0"/>
              <a:buChar char="•"/>
              <a:defRPr/>
            </a:pPr>
            <a:r>
              <a:rPr lang="en-US" sz="1700" dirty="0" smtClean="0">
                <a:latin typeface="+mj-lt"/>
                <a:ea typeface="+mj-ea"/>
                <a:cs typeface="+mj-cs"/>
              </a:rPr>
              <a:t>Related party exposure</a:t>
            </a:r>
          </a:p>
          <a:p>
            <a:pPr marL="690563" lvl="1" indent="-233363">
              <a:lnSpc>
                <a:spcPct val="120000"/>
              </a:lnSpc>
              <a:buFont typeface="Arial" pitchFamily="34" charset="0"/>
              <a:buChar char="•"/>
              <a:defRPr/>
            </a:pPr>
            <a:r>
              <a:rPr lang="en-US" sz="1700" dirty="0" smtClean="0">
                <a:latin typeface="+mj-lt"/>
                <a:ea typeface="+mj-ea"/>
                <a:cs typeface="+mj-cs"/>
              </a:rPr>
              <a:t>Asset risk charge</a:t>
            </a:r>
          </a:p>
          <a:p>
            <a:pPr marL="690563" lvl="1" indent="-233363">
              <a:lnSpc>
                <a:spcPct val="120000"/>
              </a:lnSpc>
              <a:buFont typeface="Arial" pitchFamily="34" charset="0"/>
              <a:buChar char="•"/>
              <a:defRPr/>
            </a:pPr>
            <a:r>
              <a:rPr lang="en-US" sz="1700" dirty="0" smtClean="0">
                <a:latin typeface="+mj-lt"/>
                <a:ea typeface="+mj-ea"/>
                <a:cs typeface="+mj-cs"/>
              </a:rPr>
              <a:t>Derivatives activity</a:t>
            </a:r>
          </a:p>
          <a:p>
            <a:pPr marL="690563" lvl="1" indent="-233363">
              <a:lnSpc>
                <a:spcPct val="120000"/>
              </a:lnSpc>
              <a:buFont typeface="Arial" pitchFamily="34" charset="0"/>
              <a:buChar char="•"/>
              <a:defRPr/>
            </a:pPr>
            <a:r>
              <a:rPr lang="en-US" sz="1700" dirty="0" smtClean="0">
                <a:latin typeface="+mj-lt"/>
                <a:ea typeface="+mj-ea"/>
                <a:cs typeface="+mj-cs"/>
              </a:rPr>
              <a:t>Off-balance sheet business</a:t>
            </a:r>
          </a:p>
          <a:p>
            <a:pPr marL="690563" lvl="1" indent="-233363">
              <a:lnSpc>
                <a:spcPct val="120000"/>
              </a:lnSpc>
              <a:buFont typeface="Arial" pitchFamily="34" charset="0"/>
              <a:buChar char="•"/>
              <a:defRPr/>
            </a:pPr>
            <a:r>
              <a:rPr lang="en-US" sz="1700" dirty="0" smtClean="0">
                <a:latin typeface="+mj-lt"/>
                <a:ea typeface="+mj-ea"/>
                <a:cs typeface="+mj-cs"/>
              </a:rPr>
              <a:t>Insurance risk charge</a:t>
            </a:r>
          </a:p>
          <a:p>
            <a:pPr marL="690563" lvl="1" indent="-233363">
              <a:lnSpc>
                <a:spcPct val="120000"/>
              </a:lnSpc>
              <a:buFont typeface="Arial" pitchFamily="34" charset="0"/>
              <a:buChar char="•"/>
              <a:defRPr/>
            </a:pPr>
            <a:r>
              <a:rPr lang="en-US" sz="1700" dirty="0" smtClean="0">
                <a:latin typeface="+mj-lt"/>
                <a:ea typeface="+mj-ea"/>
                <a:cs typeface="+mj-cs"/>
              </a:rPr>
              <a:t>Asset concentration risk charge</a:t>
            </a:r>
          </a:p>
          <a:p>
            <a:pPr marL="690563" lvl="1" indent="-233363">
              <a:lnSpc>
                <a:spcPct val="120000"/>
              </a:lnSpc>
              <a:buFont typeface="Arial" pitchFamily="34" charset="0"/>
              <a:buChar char="•"/>
              <a:defRPr/>
            </a:pPr>
            <a:r>
              <a:rPr lang="en-US" sz="1700" dirty="0" smtClean="0">
                <a:latin typeface="+mj-lt"/>
                <a:ea typeface="+mj-ea"/>
                <a:cs typeface="+mj-cs"/>
              </a:rPr>
              <a:t>Operational risk charge</a:t>
            </a:r>
          </a:p>
          <a:p>
            <a:pPr marL="690563" lvl="1" indent="-233363">
              <a:lnSpc>
                <a:spcPct val="120000"/>
              </a:lnSpc>
              <a:buFont typeface="Arial" pitchFamily="34" charset="0"/>
              <a:buChar char="•"/>
              <a:defRPr/>
            </a:pPr>
            <a:r>
              <a:rPr lang="en-US" sz="1700" dirty="0" smtClean="0">
                <a:latin typeface="+mj-lt"/>
                <a:ea typeface="+mj-ea"/>
                <a:cs typeface="+mj-cs"/>
              </a:rPr>
              <a:t>Capital adequacy supplementary information</a:t>
            </a:r>
          </a:p>
          <a:p>
            <a:pPr marL="690563" lvl="1" indent="-233363">
              <a:lnSpc>
                <a:spcPct val="120000"/>
              </a:lnSpc>
              <a:buFont typeface="Arial" pitchFamily="34" charset="0"/>
              <a:buChar char="•"/>
              <a:defRPr/>
            </a:pPr>
            <a:r>
              <a:rPr lang="en-US" sz="1700" dirty="0" smtClean="0">
                <a:latin typeface="+mj-lt"/>
                <a:ea typeface="+mj-ea"/>
                <a:cs typeface="+mj-cs"/>
              </a:rPr>
              <a:t>Statement of financial position</a:t>
            </a:r>
          </a:p>
          <a:p>
            <a:pPr marL="690563" lvl="1" indent="-233363">
              <a:lnSpc>
                <a:spcPct val="120000"/>
              </a:lnSpc>
              <a:buFont typeface="Arial" pitchFamily="34" charset="0"/>
              <a:buChar char="•"/>
              <a:defRPr/>
            </a:pPr>
            <a:r>
              <a:rPr lang="en-US" sz="1700" dirty="0" smtClean="0">
                <a:latin typeface="+mj-lt"/>
                <a:ea typeface="+mj-ea"/>
                <a:cs typeface="+mj-cs"/>
              </a:rPr>
              <a:t>Income statement</a:t>
            </a:r>
          </a:p>
          <a:p>
            <a:pPr marL="690563" lvl="1" indent="-233363">
              <a:lnSpc>
                <a:spcPct val="120000"/>
              </a:lnSpc>
              <a:buFont typeface="Arial" pitchFamily="34" charset="0"/>
              <a:buChar char="•"/>
              <a:defRPr/>
            </a:pPr>
            <a:r>
              <a:rPr lang="en-US" sz="1700" dirty="0" smtClean="0">
                <a:latin typeface="+mj-lt"/>
                <a:ea typeface="+mj-ea"/>
                <a:cs typeface="+mj-cs"/>
              </a:rPr>
              <a:t>Summary of revenue &amp; expenses</a:t>
            </a:r>
          </a:p>
          <a:p>
            <a:pPr marL="690563" lvl="1" indent="-233363">
              <a:lnSpc>
                <a:spcPct val="120000"/>
              </a:lnSpc>
              <a:buFont typeface="Arial" pitchFamily="34" charset="0"/>
              <a:buChar char="•"/>
              <a:defRPr/>
            </a:pPr>
            <a:r>
              <a:rPr lang="en-US" sz="1700" dirty="0" smtClean="0">
                <a:latin typeface="+mj-lt"/>
                <a:ea typeface="+mj-ea"/>
                <a:cs typeface="+mj-cs"/>
              </a:rPr>
              <a:t>Retained profits</a:t>
            </a:r>
          </a:p>
          <a:p>
            <a:pPr marL="690563" lvl="1" indent="-233363">
              <a:lnSpc>
                <a:spcPct val="120000"/>
              </a:lnSpc>
              <a:buFont typeface="Arial" pitchFamily="34" charset="0"/>
              <a:buChar char="•"/>
              <a:defRPr/>
            </a:pPr>
            <a:r>
              <a:rPr lang="en-US" sz="1700" dirty="0" smtClean="0">
                <a:latin typeface="+mj-lt"/>
                <a:ea typeface="+mj-ea"/>
                <a:cs typeface="+mj-cs"/>
              </a:rPr>
              <a:t>Statement of policy liabilities</a:t>
            </a:r>
          </a:p>
          <a:p>
            <a:pPr marL="690563" lvl="1" indent="-233363">
              <a:lnSpc>
                <a:spcPct val="120000"/>
              </a:lnSpc>
              <a:buFont typeface="Arial" pitchFamily="34" charset="0"/>
              <a:buChar char="•"/>
              <a:defRPr/>
            </a:pPr>
            <a:r>
              <a:rPr lang="en-US" sz="1700" dirty="0" smtClean="0">
                <a:latin typeface="+mj-lt"/>
                <a:ea typeface="+mj-ea"/>
                <a:cs typeface="+mj-cs"/>
              </a:rPr>
              <a:t>Assets backing policy liabilities</a:t>
            </a:r>
          </a:p>
          <a:p>
            <a:pPr marL="690563" lvl="1" indent="-233363">
              <a:lnSpc>
                <a:spcPct val="120000"/>
              </a:lnSpc>
              <a:buFont typeface="Arial" pitchFamily="34" charset="0"/>
              <a:buChar char="•"/>
              <a:defRPr/>
            </a:pPr>
            <a:r>
              <a:rPr lang="en-US" sz="1700" dirty="0" smtClean="0">
                <a:latin typeface="+mj-lt"/>
                <a:ea typeface="+mj-ea"/>
                <a:cs typeface="+mj-cs"/>
              </a:rPr>
              <a:t>Sources of profit</a:t>
            </a:r>
            <a:endParaRPr lang="en-US" sz="1700" dirty="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6" name="Rectangle 3"/>
          <p:cNvSpPr>
            <a:spLocks noChangeArrowheads="1"/>
          </p:cNvSpPr>
          <p:nvPr/>
        </p:nvSpPr>
        <p:spPr bwMode="auto">
          <a:xfrm>
            <a:off x="747486" y="1661886"/>
            <a:ext cx="7848600" cy="3816350"/>
          </a:xfrm>
          <a:prstGeom prst="rect">
            <a:avLst/>
          </a:prstGeom>
          <a:noFill/>
          <a:ln w="9525" cap="rnd">
            <a:noFill/>
            <a:prstDash val="sysDot"/>
            <a:miter lim="800000"/>
            <a:headEnd/>
            <a:tailEnd/>
          </a:ln>
          <a:effectLst/>
        </p:spPr>
        <p:txBody>
          <a:bodyPr/>
          <a:lstStyle/>
          <a:p>
            <a:pPr marL="231775" indent="-401638">
              <a:spcBef>
                <a:spcPct val="20000"/>
              </a:spcBef>
              <a:defRPr/>
            </a:pPr>
            <a:endParaRPr lang="en-US" sz="1400" b="1" u="sng" dirty="0">
              <a:cs typeface="+mn-cs"/>
            </a:endParaRPr>
          </a:p>
          <a:p>
            <a:pPr marL="231775" indent="-231775">
              <a:spcBef>
                <a:spcPct val="20000"/>
              </a:spcBef>
              <a:buFont typeface="Arial" pitchFamily="34" charset="0"/>
              <a:buChar char="•"/>
              <a:defRPr/>
            </a:pPr>
            <a:r>
              <a:rPr lang="en-US" sz="2000" dirty="0" smtClean="0">
                <a:latin typeface="+mj-lt"/>
              </a:rPr>
              <a:t>Introduction</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EU: EIOPA Risk Dashboard</a:t>
            </a: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Denmark: Traffic Light System</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Australia: Improvements to life insurance statistics</a:t>
            </a:r>
            <a:endParaRPr lang="en-US" sz="2000" dirty="0" smtClean="0">
              <a:latin typeface="+mj-lt"/>
            </a:endParaRP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b="1" dirty="0" smtClean="0">
                <a:latin typeface="+mj-lt"/>
              </a:rPr>
              <a:t>Conclusions</a:t>
            </a:r>
            <a:endParaRPr lang="en-US" sz="2000" b="1" dirty="0">
              <a:latin typeface="+mj-lt"/>
            </a:endParaRPr>
          </a:p>
        </p:txBody>
      </p:sp>
      <p:sp>
        <p:nvSpPr>
          <p:cNvPr id="8" name="Rounded Rectangle 7"/>
          <p:cNvSpPr/>
          <p:nvPr/>
        </p:nvSpPr>
        <p:spPr>
          <a:xfrm>
            <a:off x="447902" y="4801572"/>
            <a:ext cx="8296275" cy="538162"/>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11"/>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Agenda</a:t>
            </a:r>
            <a:endParaRPr lang="en-US" sz="16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6" name="Rectangle 3"/>
          <p:cNvSpPr>
            <a:spLocks noChangeArrowheads="1"/>
          </p:cNvSpPr>
          <p:nvPr/>
        </p:nvSpPr>
        <p:spPr bwMode="auto">
          <a:xfrm>
            <a:off x="747486" y="1661886"/>
            <a:ext cx="7848600" cy="3816350"/>
          </a:xfrm>
          <a:prstGeom prst="rect">
            <a:avLst/>
          </a:prstGeom>
          <a:noFill/>
          <a:ln w="9525" cap="rnd">
            <a:noFill/>
            <a:prstDash val="sysDot"/>
            <a:miter lim="800000"/>
            <a:headEnd/>
            <a:tailEnd/>
          </a:ln>
          <a:effectLst/>
        </p:spPr>
        <p:txBody>
          <a:bodyPr/>
          <a:lstStyle/>
          <a:p>
            <a:pPr marL="231775" indent="-401638">
              <a:spcBef>
                <a:spcPct val="20000"/>
              </a:spcBef>
              <a:defRPr/>
            </a:pPr>
            <a:endParaRPr lang="en-US" sz="1400" b="1" u="sng" dirty="0">
              <a:cs typeface="+mn-cs"/>
            </a:endParaRPr>
          </a:p>
          <a:p>
            <a:pPr marL="231775" indent="-231775">
              <a:spcBef>
                <a:spcPct val="20000"/>
              </a:spcBef>
              <a:buFont typeface="Arial" pitchFamily="34" charset="0"/>
              <a:buChar char="•"/>
              <a:defRPr/>
            </a:pPr>
            <a:r>
              <a:rPr lang="en-US" sz="2000" b="1" dirty="0" smtClean="0">
                <a:latin typeface="+mj-lt"/>
              </a:rPr>
              <a:t>Introduction</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EU: EIOPA Risk Dashboard</a:t>
            </a: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Denmark: Traffic Light System</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Australia: Improvements to life insurance statistics</a:t>
            </a:r>
            <a:endParaRPr lang="en-US" sz="2000" dirty="0" smtClean="0">
              <a:latin typeface="+mj-lt"/>
            </a:endParaRP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Conclusions</a:t>
            </a:r>
            <a:endParaRPr lang="en-US" sz="2000" dirty="0">
              <a:latin typeface="+mj-lt"/>
            </a:endParaRPr>
          </a:p>
        </p:txBody>
      </p:sp>
      <p:sp>
        <p:nvSpPr>
          <p:cNvPr id="8" name="Rounded Rectangle 7"/>
          <p:cNvSpPr/>
          <p:nvPr/>
        </p:nvSpPr>
        <p:spPr>
          <a:xfrm>
            <a:off x="447902" y="1864859"/>
            <a:ext cx="8296275" cy="538162"/>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11"/>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Agenda</a:t>
            </a:r>
            <a:endParaRPr lang="en-US" sz="16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Conclusions</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defRPr/>
            </a:pPr>
            <a:endParaRPr lang="en-US" sz="2000" dirty="0">
              <a:latin typeface="+mj-lt"/>
              <a:ea typeface="+mj-ea"/>
              <a:cs typeface="+mj-cs"/>
            </a:endParaRPr>
          </a:p>
        </p:txBody>
      </p:sp>
      <p:sp>
        <p:nvSpPr>
          <p:cNvPr id="7" name="Title 1"/>
          <p:cNvSpPr txBox="1">
            <a:spLocks/>
          </p:cNvSpPr>
          <p:nvPr/>
        </p:nvSpPr>
        <p:spPr>
          <a:xfrm>
            <a:off x="287072" y="1182571"/>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Forward-looking assessment of the insurance sector important – stress tests and sensitivity analyses are key</a:t>
            </a:r>
          </a:p>
          <a:p>
            <a:pPr marL="233363" indent="-233363">
              <a:lnSpc>
                <a:spcPct val="120000"/>
              </a:lnSpc>
              <a:buFont typeface="Arial" pitchFamily="34" charset="0"/>
              <a:buChar char="•"/>
              <a:defRPr/>
            </a:pPr>
            <a:r>
              <a:rPr lang="en-US" sz="2400" dirty="0" smtClean="0">
                <a:latin typeface="+mj-lt"/>
                <a:ea typeface="+mj-ea"/>
                <a:cs typeface="+mj-cs"/>
              </a:rPr>
              <a:t>Analytical objective determines the specific use of tools as well as the scope and frequency of reporting</a:t>
            </a:r>
          </a:p>
          <a:p>
            <a:pPr marL="233363" indent="-233363">
              <a:lnSpc>
                <a:spcPct val="120000"/>
              </a:lnSpc>
              <a:buFont typeface="Arial" pitchFamily="34" charset="0"/>
              <a:buChar char="•"/>
              <a:defRPr/>
            </a:pPr>
            <a:r>
              <a:rPr lang="en-US" sz="2400" dirty="0" smtClean="0">
                <a:latin typeface="+mj-lt"/>
                <a:ea typeface="+mj-ea"/>
                <a:cs typeface="+mj-cs"/>
              </a:rPr>
              <a:t>Coordination between home and host authorities helpful, especially in case of ad hoc reporting</a:t>
            </a:r>
          </a:p>
          <a:p>
            <a:pPr marL="233363" indent="-233363">
              <a:lnSpc>
                <a:spcPct val="120000"/>
              </a:lnSpc>
              <a:buFont typeface="Arial" pitchFamily="34" charset="0"/>
              <a:buChar char="•"/>
              <a:defRPr/>
            </a:pPr>
            <a:r>
              <a:rPr lang="en-US" sz="2400" dirty="0" smtClean="0">
                <a:latin typeface="+mj-lt"/>
                <a:ea typeface="+mj-ea"/>
                <a:cs typeface="+mj-cs"/>
              </a:rPr>
              <a:t>Transparency and disclosure appreciated (though some circumstances might require confidentiality)</a:t>
            </a:r>
            <a:endParaRPr lang="en-US" sz="2400" dirty="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51343" y="2785730"/>
            <a:ext cx="8117567" cy="1286540"/>
          </a:xfrm>
          <a:prstGeom prst="rect">
            <a:avLst/>
          </a:prstGeom>
        </p:spPr>
        <p:txBody>
          <a:bodyPr>
            <a:normAutofit fontScale="97500"/>
          </a:bodyPr>
          <a:lstStyle/>
          <a:p>
            <a:pPr algn="ctr">
              <a:defRPr/>
            </a:pPr>
            <a:r>
              <a:rPr lang="en-GB" sz="3200" b="1" dirty="0" smtClean="0">
                <a:solidFill>
                  <a:schemeClr val="accent6">
                    <a:lumMod val="50000"/>
                  </a:schemeClr>
                </a:solidFill>
                <a:latin typeface="+mj-lt"/>
              </a:rPr>
              <a:t>Questions?</a:t>
            </a:r>
          </a:p>
        </p:txBody>
      </p:sp>
      <p:sp>
        <p:nvSpPr>
          <p:cNvPr id="7" name="Title 1"/>
          <p:cNvSpPr txBox="1">
            <a:spLocks/>
          </p:cNvSpPr>
          <p:nvPr/>
        </p:nvSpPr>
        <p:spPr>
          <a:xfrm>
            <a:off x="878342" y="5497053"/>
            <a:ext cx="7580312" cy="459563"/>
          </a:xfrm>
          <a:prstGeom prst="rect">
            <a:avLst/>
          </a:prstGeom>
        </p:spPr>
        <p:txBody>
          <a:bodyPr/>
          <a:lstStyle/>
          <a:p>
            <a:pPr algn="ctr">
              <a:defRPr/>
            </a:pPr>
            <a:r>
              <a:rPr lang="en-US" sz="2000" b="1" dirty="0" smtClean="0">
                <a:solidFill>
                  <a:schemeClr val="accent6">
                    <a:lumMod val="50000"/>
                  </a:schemeClr>
                </a:solidFill>
                <a:latin typeface="+mj-lt"/>
                <a:ea typeface="+mj-ea"/>
                <a:cs typeface="+mj-cs"/>
              </a:rPr>
              <a:t>TBroszeit@imf.org</a:t>
            </a:r>
            <a:r>
              <a:rPr lang="en-US" sz="2000" b="1" dirty="0">
                <a:solidFill>
                  <a:schemeClr val="accent6">
                    <a:lumMod val="50000"/>
                  </a:schemeClr>
                </a:solidFill>
                <a:latin typeface="+mj-lt"/>
                <a:ea typeface="+mj-ea"/>
                <a:cs typeface="+mj-cs"/>
              </a:rPr>
              <a:t/>
            </a:r>
            <a:br>
              <a:rPr lang="en-US" sz="2000" b="1" dirty="0">
                <a:solidFill>
                  <a:schemeClr val="accent6">
                    <a:lumMod val="50000"/>
                  </a:schemeClr>
                </a:solidFill>
                <a:latin typeface="+mj-lt"/>
                <a:ea typeface="+mj-ea"/>
                <a:cs typeface="+mj-cs"/>
              </a:rPr>
            </a:br>
            <a:r>
              <a:rPr lang="en-US" sz="2000" b="1" dirty="0">
                <a:solidFill>
                  <a:schemeClr val="accent6">
                    <a:lumMod val="50000"/>
                  </a:schemeClr>
                </a:solidFill>
                <a:latin typeface="+mj-lt"/>
                <a:ea typeface="+mj-ea"/>
                <a:cs typeface="+mj-cs"/>
              </a:rPr>
              <a:t/>
            </a:r>
            <a:br>
              <a:rPr lang="en-US" sz="2000" b="1" dirty="0">
                <a:solidFill>
                  <a:schemeClr val="accent6">
                    <a:lumMod val="50000"/>
                  </a:schemeClr>
                </a:solidFill>
                <a:latin typeface="+mj-lt"/>
                <a:ea typeface="+mj-ea"/>
                <a:cs typeface="+mj-cs"/>
              </a:rPr>
            </a:br>
            <a:r>
              <a:rPr lang="en-US" sz="2000" b="1" dirty="0">
                <a:solidFill>
                  <a:schemeClr val="accent6">
                    <a:lumMod val="50000"/>
                  </a:schemeClr>
                </a:solidFill>
                <a:latin typeface="+mj-lt"/>
                <a:ea typeface="+mj-ea"/>
                <a:cs typeface="+mj-cs"/>
              </a:rPr>
              <a:t>  </a:t>
            </a:r>
          </a:p>
        </p:txBody>
      </p:sp>
      <p:pic>
        <p:nvPicPr>
          <p:cNvPr id="15365" name="Picture 4" descr="IMFLogoEn"/>
          <p:cNvPicPr>
            <a:picLocks noChangeAspect="1" noChangeArrowheads="1"/>
          </p:cNvPicPr>
          <p:nvPr/>
        </p:nvPicPr>
        <p:blipFill>
          <a:blip r:embed="rId3" cstate="print"/>
          <a:srcRect/>
          <a:stretch>
            <a:fillRect/>
          </a:stretch>
        </p:blipFill>
        <p:spPr bwMode="auto">
          <a:xfrm>
            <a:off x="4021773" y="0"/>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Introduction</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r>
              <a:rPr lang="en-US" sz="2400" dirty="0" smtClean="0">
                <a:latin typeface="+mj-lt"/>
              </a:rPr>
              <a:t>ICP 24 </a:t>
            </a:r>
            <a:r>
              <a:rPr lang="en-US" sz="2400" dirty="0" err="1" smtClean="0">
                <a:latin typeface="+mj-lt"/>
              </a:rPr>
              <a:t>Macroprudential</a:t>
            </a:r>
            <a:r>
              <a:rPr lang="en-US" sz="2400" dirty="0" smtClean="0">
                <a:latin typeface="+mj-lt"/>
              </a:rPr>
              <a:t> Surveillance and Insurance </a:t>
            </a:r>
            <a:r>
              <a:rPr lang="en-US" sz="2400" dirty="0" smtClean="0">
                <a:latin typeface="+mj-lt"/>
              </a:rPr>
              <a:t>Supervision: </a:t>
            </a:r>
            <a:endParaRPr lang="en-US" sz="2400" dirty="0" smtClean="0">
              <a:latin typeface="+mj-lt"/>
            </a:endParaRPr>
          </a:p>
          <a:p>
            <a:endParaRPr lang="en-US" sz="2400" b="1" dirty="0" smtClean="0">
              <a:latin typeface="+mj-lt"/>
            </a:endParaRPr>
          </a:p>
          <a:p>
            <a:pPr>
              <a:lnSpc>
                <a:spcPct val="120000"/>
              </a:lnSpc>
            </a:pPr>
            <a:r>
              <a:rPr lang="en-US" sz="2400" b="1" dirty="0" smtClean="0">
                <a:latin typeface="+mj-lt"/>
              </a:rPr>
              <a:t>“The </a:t>
            </a:r>
            <a:r>
              <a:rPr lang="en-US" sz="2400" b="1" dirty="0" smtClean="0">
                <a:latin typeface="+mj-lt"/>
              </a:rPr>
              <a:t>supervisor identifies, monitors and analyses market and financial developments and other environmental factors that may impact insurers and insurance markets and uses this information in the supervision of individual insurers. Such tasks should, where appropriate, </a:t>
            </a:r>
            <a:r>
              <a:rPr lang="en-US" sz="2400" b="1" dirty="0" err="1" smtClean="0">
                <a:latin typeface="+mj-lt"/>
              </a:rPr>
              <a:t>utilise</a:t>
            </a:r>
            <a:r>
              <a:rPr lang="en-US" sz="2400" b="1" dirty="0" smtClean="0">
                <a:latin typeface="+mj-lt"/>
              </a:rPr>
              <a:t> information from, and insights gained by, other national authorities</a:t>
            </a:r>
            <a:r>
              <a:rPr lang="en-US" sz="2400" b="1" dirty="0" smtClean="0">
                <a:latin typeface="+mj-lt"/>
              </a:rPr>
              <a:t>.”</a:t>
            </a:r>
            <a:endParaRPr lang="en-US" sz="2400" b="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Introduction</a:t>
            </a:r>
            <a:endParaRPr lang="en-US" sz="1600" i="1" dirty="0"/>
          </a:p>
        </p:txBody>
      </p:sp>
      <p:graphicFrame>
        <p:nvGraphicFramePr>
          <p:cNvPr id="5" name="Diagram 4"/>
          <p:cNvGraphicFramePr/>
          <p:nvPr/>
        </p:nvGraphicFramePr>
        <p:xfrm>
          <a:off x="754912" y="1397000"/>
          <a:ext cx="7634176" cy="4695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Introduction</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Challenges for insurance supervisors:</a:t>
            </a:r>
          </a:p>
          <a:p>
            <a:pPr marL="690563" lvl="1" indent="-233363">
              <a:lnSpc>
                <a:spcPct val="120000"/>
              </a:lnSpc>
              <a:buFont typeface="Arial" pitchFamily="34" charset="0"/>
              <a:buChar char="•"/>
              <a:defRPr/>
            </a:pPr>
            <a:r>
              <a:rPr lang="en-US" sz="2000" dirty="0" smtClean="0">
                <a:latin typeface="+mj-lt"/>
                <a:ea typeface="+mj-ea"/>
                <a:cs typeface="+mj-cs"/>
              </a:rPr>
              <a:t>Getting the right data</a:t>
            </a:r>
          </a:p>
          <a:p>
            <a:pPr marL="690563" lvl="1" indent="-233363">
              <a:lnSpc>
                <a:spcPct val="120000"/>
              </a:lnSpc>
              <a:buFont typeface="Arial" pitchFamily="34" charset="0"/>
              <a:buChar char="•"/>
              <a:defRPr/>
            </a:pPr>
            <a:r>
              <a:rPr lang="en-US" sz="2000" dirty="0" smtClean="0">
                <a:latin typeface="+mj-lt"/>
                <a:ea typeface="+mj-ea"/>
                <a:cs typeface="+mj-cs"/>
              </a:rPr>
              <a:t>Getting timely data</a:t>
            </a:r>
          </a:p>
          <a:p>
            <a:pPr marL="690563" lvl="1" indent="-233363">
              <a:lnSpc>
                <a:spcPct val="120000"/>
              </a:lnSpc>
              <a:buFont typeface="Arial" pitchFamily="34" charset="0"/>
              <a:buChar char="•"/>
              <a:defRPr/>
            </a:pPr>
            <a:r>
              <a:rPr lang="en-US" sz="2000" dirty="0" smtClean="0">
                <a:latin typeface="+mj-lt"/>
                <a:ea typeface="+mj-ea"/>
                <a:cs typeface="+mj-cs"/>
              </a:rPr>
              <a:t>Analyzing data efficiently</a:t>
            </a:r>
          </a:p>
          <a:p>
            <a:pPr marL="690563" lvl="1" indent="-233363">
              <a:lnSpc>
                <a:spcPct val="120000"/>
              </a:lnSpc>
              <a:buFont typeface="Arial" pitchFamily="34" charset="0"/>
              <a:buChar char="•"/>
              <a:defRPr/>
            </a:pPr>
            <a:r>
              <a:rPr lang="en-US" sz="2000" dirty="0" smtClean="0">
                <a:latin typeface="+mj-lt"/>
                <a:ea typeface="+mj-ea"/>
                <a:cs typeface="+mj-cs"/>
              </a:rPr>
              <a:t>Being transparent</a:t>
            </a:r>
          </a:p>
          <a:p>
            <a:pPr marL="233363" indent="-233363">
              <a:lnSpc>
                <a:spcPct val="120000"/>
              </a:lnSpc>
              <a:defRPr/>
            </a:pP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Some international examples:</a:t>
            </a:r>
            <a:endParaRPr lang="en-US" sz="2400" dirty="0" smtClean="0">
              <a:latin typeface="+mj-lt"/>
              <a:ea typeface="+mj-ea"/>
              <a:cs typeface="+mj-cs"/>
            </a:endParaRPr>
          </a:p>
          <a:p>
            <a:pPr marL="690563" lvl="1" indent="-233363">
              <a:lnSpc>
                <a:spcPct val="120000"/>
              </a:lnSpc>
              <a:buFont typeface="Arial" pitchFamily="34" charset="0"/>
              <a:buChar char="•"/>
              <a:defRPr/>
            </a:pPr>
            <a:r>
              <a:rPr lang="en-US" sz="2000" dirty="0" smtClean="0">
                <a:latin typeface="+mj-lt"/>
                <a:ea typeface="+mj-ea"/>
                <a:cs typeface="+mj-cs"/>
              </a:rPr>
              <a:t>EU: How to create a risk dashboard (without mandatory reporting)</a:t>
            </a:r>
          </a:p>
          <a:p>
            <a:pPr marL="690563" lvl="1" indent="-233363">
              <a:lnSpc>
                <a:spcPct val="120000"/>
              </a:lnSpc>
              <a:buFont typeface="Arial" pitchFamily="34" charset="0"/>
              <a:buChar char="•"/>
              <a:defRPr/>
            </a:pPr>
            <a:r>
              <a:rPr lang="en-US" sz="2000" dirty="0" smtClean="0">
                <a:latin typeface="+mj-lt"/>
                <a:ea typeface="+mj-ea"/>
                <a:cs typeface="+mj-cs"/>
              </a:rPr>
              <a:t>Denmark: How to integrate stress test results in supervision</a:t>
            </a:r>
          </a:p>
          <a:p>
            <a:pPr marL="690563" lvl="1" indent="-233363">
              <a:lnSpc>
                <a:spcPct val="120000"/>
              </a:lnSpc>
              <a:buFont typeface="Arial" pitchFamily="34" charset="0"/>
              <a:buChar char="•"/>
              <a:defRPr/>
            </a:pPr>
            <a:r>
              <a:rPr lang="en-US" sz="2000" dirty="0" smtClean="0">
                <a:latin typeface="+mj-lt"/>
                <a:ea typeface="+mj-ea"/>
                <a:cs typeface="+mj-cs"/>
              </a:rPr>
              <a:t>Australia: How to improve transparency</a:t>
            </a:r>
            <a:endParaRPr lang="en-US" sz="200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6" name="Rectangle 3"/>
          <p:cNvSpPr>
            <a:spLocks noChangeArrowheads="1"/>
          </p:cNvSpPr>
          <p:nvPr/>
        </p:nvSpPr>
        <p:spPr bwMode="auto">
          <a:xfrm>
            <a:off x="747486" y="1661886"/>
            <a:ext cx="7848600" cy="3816350"/>
          </a:xfrm>
          <a:prstGeom prst="rect">
            <a:avLst/>
          </a:prstGeom>
          <a:noFill/>
          <a:ln w="9525" cap="rnd">
            <a:noFill/>
            <a:prstDash val="sysDot"/>
            <a:miter lim="800000"/>
            <a:headEnd/>
            <a:tailEnd/>
          </a:ln>
          <a:effectLst/>
        </p:spPr>
        <p:txBody>
          <a:bodyPr/>
          <a:lstStyle/>
          <a:p>
            <a:pPr marL="231775" indent="-401638">
              <a:spcBef>
                <a:spcPct val="20000"/>
              </a:spcBef>
              <a:defRPr/>
            </a:pPr>
            <a:endParaRPr lang="en-US" sz="1400" b="1" u="sng" dirty="0">
              <a:cs typeface="+mn-cs"/>
            </a:endParaRPr>
          </a:p>
          <a:p>
            <a:pPr marL="231775" indent="-231775">
              <a:spcBef>
                <a:spcPct val="20000"/>
              </a:spcBef>
              <a:buFont typeface="Arial" pitchFamily="34" charset="0"/>
              <a:buChar char="•"/>
              <a:defRPr/>
            </a:pPr>
            <a:r>
              <a:rPr lang="en-US" sz="2000" dirty="0" smtClean="0">
                <a:latin typeface="+mj-lt"/>
              </a:rPr>
              <a:t>Introduction</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b="1" dirty="0" smtClean="0">
                <a:latin typeface="+mj-lt"/>
              </a:rPr>
              <a:t>EU: EIOPA Risk Dashboard</a:t>
            </a: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Denmark: Traffic Light System</a:t>
            </a:r>
          </a:p>
          <a:p>
            <a:pPr marL="231775" indent="-231775">
              <a:spcBef>
                <a:spcPct val="20000"/>
              </a:spcBef>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Australia: Improvements to life insurance statistics</a:t>
            </a:r>
            <a:endParaRPr lang="en-US" sz="2000" dirty="0" smtClean="0">
              <a:latin typeface="+mj-lt"/>
            </a:endParaRPr>
          </a:p>
          <a:p>
            <a:pPr marL="231775" indent="-231775">
              <a:spcBef>
                <a:spcPct val="20000"/>
              </a:spcBef>
              <a:buFont typeface="Arial" pitchFamily="34" charset="0"/>
              <a:buChar char="•"/>
              <a:defRPr/>
            </a:pPr>
            <a:endParaRPr lang="en-US" sz="2000" dirty="0" smtClean="0">
              <a:latin typeface="+mj-lt"/>
            </a:endParaRPr>
          </a:p>
          <a:p>
            <a:pPr marL="231775" indent="-231775">
              <a:spcBef>
                <a:spcPct val="20000"/>
              </a:spcBef>
              <a:buFont typeface="Arial" pitchFamily="34" charset="0"/>
              <a:buChar char="•"/>
              <a:defRPr/>
            </a:pPr>
            <a:r>
              <a:rPr lang="en-US" sz="2000" dirty="0" smtClean="0">
                <a:latin typeface="+mj-lt"/>
              </a:rPr>
              <a:t>Conclusions</a:t>
            </a:r>
            <a:endParaRPr lang="en-US" sz="2000" dirty="0">
              <a:latin typeface="+mj-lt"/>
            </a:endParaRPr>
          </a:p>
        </p:txBody>
      </p:sp>
      <p:sp>
        <p:nvSpPr>
          <p:cNvPr id="8" name="Rounded Rectangle 7"/>
          <p:cNvSpPr/>
          <p:nvPr/>
        </p:nvSpPr>
        <p:spPr>
          <a:xfrm>
            <a:off x="447902" y="2586219"/>
            <a:ext cx="8296275" cy="538162"/>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11"/>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Agenda</a:t>
            </a:r>
            <a:endParaRPr lang="en-US" sz="1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11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Requirement according to EIOPA Regulation (No. 1094/2010):</a:t>
            </a:r>
          </a:p>
          <a:p>
            <a:pPr marL="690563" lvl="1" indent="-233363">
              <a:buFont typeface="Arial" pitchFamily="34" charset="0"/>
              <a:buChar char="•"/>
              <a:defRPr/>
            </a:pPr>
            <a:r>
              <a:rPr lang="en-US" sz="2000" dirty="0" smtClean="0">
                <a:latin typeface="+mj-lt"/>
                <a:ea typeface="+mj-ea"/>
                <a:cs typeface="+mj-cs"/>
              </a:rPr>
              <a:t>“The </a:t>
            </a:r>
            <a:r>
              <a:rPr lang="en-US" sz="2000" dirty="0" smtClean="0">
                <a:latin typeface="+mj-lt"/>
                <a:ea typeface="+mj-ea"/>
                <a:cs typeface="+mj-cs"/>
              </a:rPr>
              <a:t>Authority shall, in collaboration with the ESRB, […] develop a common approach to the identification and measurement of systemic importance, including quantitative and qualitative indicators as </a:t>
            </a:r>
            <a:r>
              <a:rPr lang="en-US" sz="2000" dirty="0" smtClean="0">
                <a:latin typeface="+mj-lt"/>
                <a:ea typeface="+mj-ea"/>
                <a:cs typeface="+mj-cs"/>
              </a:rPr>
              <a:t>appropriate” </a:t>
            </a:r>
            <a:r>
              <a:rPr lang="en-US" sz="2000" dirty="0" smtClean="0">
                <a:latin typeface="+mj-lt"/>
                <a:ea typeface="+mj-ea"/>
                <a:cs typeface="+mj-cs"/>
              </a:rPr>
              <a:t>(Art. </a:t>
            </a:r>
            <a:r>
              <a:rPr lang="en-US" sz="2000" dirty="0" smtClean="0">
                <a:latin typeface="+mj-lt"/>
                <a:ea typeface="+mj-ea"/>
                <a:cs typeface="+mj-cs"/>
              </a:rPr>
              <a:t>22.2)</a:t>
            </a:r>
          </a:p>
          <a:p>
            <a:pPr marL="233363" indent="-233363">
              <a:lnSpc>
                <a:spcPct val="120000"/>
              </a:lnSpc>
              <a:buFont typeface="Arial" pitchFamily="34" charset="0"/>
              <a:buChar char="•"/>
              <a:defRPr/>
            </a:pPr>
            <a:r>
              <a:rPr lang="en-US" sz="2400" dirty="0" smtClean="0">
                <a:latin typeface="+mj-lt"/>
                <a:ea typeface="+mj-ea"/>
                <a:cs typeface="+mj-cs"/>
              </a:rPr>
              <a:t>… and </a:t>
            </a:r>
            <a:r>
              <a:rPr lang="en-US" sz="2400" dirty="0" smtClean="0">
                <a:latin typeface="+mj-lt"/>
                <a:ea typeface="+mj-ea"/>
                <a:cs typeface="+mj-cs"/>
              </a:rPr>
              <a:t>ESRB Regulation (No. 1092/2010): </a:t>
            </a:r>
            <a:endParaRPr lang="en-US" sz="2000" dirty="0" smtClean="0">
              <a:latin typeface="+mj-lt"/>
              <a:ea typeface="+mj-ea"/>
              <a:cs typeface="+mj-cs"/>
            </a:endParaRPr>
          </a:p>
          <a:p>
            <a:pPr marL="690563" lvl="1" indent="-233363">
              <a:buFont typeface="Arial" pitchFamily="34" charset="0"/>
              <a:buChar char="•"/>
              <a:defRPr/>
            </a:pPr>
            <a:r>
              <a:rPr lang="en-US" sz="2000" dirty="0" smtClean="0">
                <a:latin typeface="+mj-lt"/>
                <a:ea typeface="+mj-ea"/>
                <a:cs typeface="+mj-cs"/>
              </a:rPr>
              <a:t>“in </a:t>
            </a:r>
            <a:r>
              <a:rPr lang="en-US" sz="2000" dirty="0" smtClean="0">
                <a:latin typeface="+mj-lt"/>
                <a:ea typeface="+mj-ea"/>
                <a:cs typeface="+mj-cs"/>
              </a:rPr>
              <a:t>collaboration with the ESA, developing a common set of quantitative and qualitative indicators (risk dashboard) to identify and measure systemic </a:t>
            </a:r>
            <a:r>
              <a:rPr lang="en-US" sz="2000" dirty="0" smtClean="0">
                <a:latin typeface="+mj-lt"/>
                <a:ea typeface="+mj-ea"/>
                <a:cs typeface="+mj-cs"/>
              </a:rPr>
              <a:t>risk” </a:t>
            </a:r>
            <a:r>
              <a:rPr lang="en-US" sz="2000" dirty="0" smtClean="0">
                <a:latin typeface="+mj-lt"/>
                <a:ea typeface="+mj-ea"/>
                <a:cs typeface="+mj-cs"/>
              </a:rPr>
              <a:t>(Art. </a:t>
            </a:r>
            <a:r>
              <a:rPr lang="en-US" sz="2000" dirty="0" smtClean="0">
                <a:latin typeface="+mj-lt"/>
                <a:ea typeface="+mj-ea"/>
                <a:cs typeface="+mj-cs"/>
              </a:rPr>
              <a:t>3.2.g)</a:t>
            </a:r>
          </a:p>
          <a:p>
            <a:pPr marL="233363" indent="-233363">
              <a:lnSpc>
                <a:spcPct val="120000"/>
              </a:lnSpc>
              <a:buFont typeface="Arial" pitchFamily="34" charset="0"/>
              <a:buChar char="•"/>
              <a:defRPr/>
            </a:pP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Goal</a:t>
            </a:r>
            <a:r>
              <a:rPr lang="en-US" sz="2400" dirty="0" smtClean="0">
                <a:latin typeface="+mj-lt"/>
                <a:ea typeface="+mj-ea"/>
                <a:cs typeface="+mj-cs"/>
              </a:rPr>
              <a:t>: Structured presentation of risks </a:t>
            </a:r>
            <a:r>
              <a:rPr lang="en-US" sz="2400" dirty="0" smtClean="0">
                <a:latin typeface="+mj-lt"/>
                <a:ea typeface="+mj-ea"/>
                <a:cs typeface="+mj-cs"/>
              </a:rPr>
              <a:t>according to pre-defined risk categories</a:t>
            </a: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Problem: </a:t>
            </a:r>
            <a:r>
              <a:rPr lang="en-US" sz="2400" dirty="0" smtClean="0">
                <a:latin typeface="+mj-lt"/>
                <a:ea typeface="+mj-ea"/>
                <a:cs typeface="+mj-cs"/>
              </a:rPr>
              <a:t>In 2011, EIOPA </a:t>
            </a:r>
            <a:r>
              <a:rPr lang="en-US" sz="2400" dirty="0" smtClean="0">
                <a:latin typeface="+mj-lt"/>
                <a:ea typeface="+mj-ea"/>
                <a:cs typeface="+mj-cs"/>
              </a:rPr>
              <a:t>did not collect timely and relevant data for the European insurance sector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Implementation of quarterly fast-track reporting by </a:t>
            </a:r>
            <a:r>
              <a:rPr lang="en-US" sz="2400" dirty="0" smtClean="0">
                <a:latin typeface="+mj-lt"/>
                <a:ea typeface="+mj-ea"/>
                <a:cs typeface="+mj-cs"/>
              </a:rPr>
              <a:t>30 large insurance groups</a:t>
            </a:r>
          </a:p>
          <a:p>
            <a:pPr marL="690563" lvl="1" indent="-233363">
              <a:lnSpc>
                <a:spcPct val="120000"/>
              </a:lnSpc>
              <a:buFont typeface="Arial" pitchFamily="34" charset="0"/>
              <a:buChar char="•"/>
              <a:defRPr/>
            </a:pPr>
            <a:r>
              <a:rPr lang="en-US" sz="2000" dirty="0" smtClean="0">
                <a:latin typeface="+mj-lt"/>
                <a:ea typeface="+mj-ea"/>
                <a:cs typeface="+mj-cs"/>
              </a:rPr>
              <a:t>Market coverage &gt;50% of assets</a:t>
            </a:r>
          </a:p>
          <a:p>
            <a:pPr marL="690563" lvl="1" indent="-233363">
              <a:lnSpc>
                <a:spcPct val="120000"/>
              </a:lnSpc>
              <a:buFont typeface="Arial" pitchFamily="34" charset="0"/>
              <a:buChar char="•"/>
              <a:defRPr/>
            </a:pPr>
            <a:r>
              <a:rPr lang="en-US" sz="2000" dirty="0" smtClean="0">
                <a:latin typeface="+mj-lt"/>
                <a:ea typeface="+mj-ea"/>
                <a:cs typeface="+mj-cs"/>
              </a:rPr>
              <a:t>Reporting </a:t>
            </a:r>
            <a:r>
              <a:rPr lang="en-US" sz="2000" dirty="0" smtClean="0">
                <a:latin typeface="+mj-lt"/>
                <a:ea typeface="+mj-ea"/>
                <a:cs typeface="+mj-cs"/>
              </a:rPr>
              <a:t>deadline: 8 weeks after end of quarter</a:t>
            </a:r>
          </a:p>
          <a:p>
            <a:pPr marL="690563" lvl="1" indent="-233363">
              <a:lnSpc>
                <a:spcPct val="120000"/>
              </a:lnSpc>
              <a:buFont typeface="Arial" pitchFamily="34" charset="0"/>
              <a:buChar char="•"/>
              <a:defRPr/>
            </a:pPr>
            <a:r>
              <a:rPr lang="en-US" sz="2000" dirty="0" smtClean="0">
                <a:latin typeface="+mj-lt"/>
                <a:ea typeface="+mj-ea"/>
                <a:cs typeface="+mj-cs"/>
              </a:rPr>
              <a:t>Best effort principle</a:t>
            </a:r>
          </a:p>
          <a:p>
            <a:pPr marL="690563" lvl="1" indent="-233363">
              <a:lnSpc>
                <a:spcPct val="120000"/>
              </a:lnSpc>
              <a:buFont typeface="Arial" pitchFamily="34" charset="0"/>
              <a:buChar char="•"/>
              <a:defRPr/>
            </a:pPr>
            <a:r>
              <a:rPr lang="en-US" sz="2000" dirty="0" smtClean="0">
                <a:latin typeface="+mj-lt"/>
                <a:ea typeface="+mj-ea"/>
                <a:cs typeface="+mj-cs"/>
              </a:rPr>
              <a:t>Worldwide </a:t>
            </a:r>
            <a:r>
              <a:rPr lang="en-US" sz="2000" dirty="0" smtClean="0">
                <a:latin typeface="+mj-lt"/>
                <a:ea typeface="+mj-ea"/>
                <a:cs typeface="+mj-cs"/>
              </a:rPr>
              <a:t>consolidated</a:t>
            </a:r>
          </a:p>
          <a:p>
            <a:pPr marL="690563" lvl="1" indent="-233363">
              <a:lnSpc>
                <a:spcPct val="120000"/>
              </a:lnSpc>
              <a:buFont typeface="Arial" pitchFamily="34" charset="0"/>
              <a:buChar char="•"/>
              <a:defRPr/>
            </a:pPr>
            <a:r>
              <a:rPr lang="en-US" sz="2000" dirty="0" smtClean="0">
                <a:latin typeface="+mj-lt"/>
                <a:ea typeface="+mj-ea"/>
                <a:cs typeface="+mj-cs"/>
              </a:rPr>
              <a:t>About 150 data items:</a:t>
            </a:r>
          </a:p>
          <a:p>
            <a:pPr marL="1147763" lvl="2" indent="-233363">
              <a:lnSpc>
                <a:spcPct val="120000"/>
              </a:lnSpc>
              <a:buFont typeface="Arial" pitchFamily="34" charset="0"/>
              <a:buChar char="•"/>
              <a:defRPr/>
            </a:pPr>
            <a:r>
              <a:rPr lang="en-US" sz="2000" dirty="0" smtClean="0">
                <a:latin typeface="+mj-lt"/>
                <a:ea typeface="+mj-ea"/>
                <a:cs typeface="+mj-cs"/>
              </a:rPr>
              <a:t>Breakdown of premiums (lines of business)</a:t>
            </a:r>
          </a:p>
          <a:p>
            <a:pPr marL="1147763" lvl="2" indent="-233363">
              <a:lnSpc>
                <a:spcPct val="120000"/>
              </a:lnSpc>
              <a:buFont typeface="Arial" pitchFamily="34" charset="0"/>
              <a:buChar char="•"/>
              <a:defRPr/>
            </a:pPr>
            <a:r>
              <a:rPr lang="en-US" sz="2000" dirty="0" smtClean="0">
                <a:latin typeface="+mj-lt"/>
                <a:ea typeface="+mj-ea"/>
                <a:cs typeface="+mj-cs"/>
              </a:rPr>
              <a:t>Claims, administrative costs</a:t>
            </a:r>
          </a:p>
          <a:p>
            <a:pPr marL="1147763" lvl="2" indent="-233363">
              <a:lnSpc>
                <a:spcPct val="120000"/>
              </a:lnSpc>
              <a:buFont typeface="Arial" pitchFamily="34" charset="0"/>
              <a:buChar char="•"/>
              <a:defRPr/>
            </a:pPr>
            <a:r>
              <a:rPr lang="en-US" sz="2000" dirty="0" smtClean="0">
                <a:latin typeface="+mj-lt"/>
                <a:ea typeface="+mj-ea"/>
                <a:cs typeface="+mj-cs"/>
              </a:rPr>
              <a:t>Profitability</a:t>
            </a:r>
          </a:p>
          <a:p>
            <a:pPr marL="1147763" lvl="2" indent="-233363">
              <a:lnSpc>
                <a:spcPct val="120000"/>
              </a:lnSpc>
              <a:buFont typeface="Arial" pitchFamily="34" charset="0"/>
              <a:buChar char="•"/>
              <a:defRPr/>
            </a:pPr>
            <a:r>
              <a:rPr lang="en-US" sz="2000" dirty="0" smtClean="0">
                <a:latin typeface="+mj-lt"/>
                <a:ea typeface="+mj-ea"/>
                <a:cs typeface="+mj-cs"/>
              </a:rPr>
              <a:t>Breakdown of investments</a:t>
            </a:r>
          </a:p>
          <a:p>
            <a:pPr marL="1147763" lvl="2" indent="-233363">
              <a:lnSpc>
                <a:spcPct val="120000"/>
              </a:lnSpc>
              <a:buFont typeface="Arial" pitchFamily="34" charset="0"/>
              <a:buChar char="•"/>
              <a:defRPr/>
            </a:pPr>
            <a:r>
              <a:rPr lang="en-US" sz="2000" dirty="0" smtClean="0">
                <a:latin typeface="+mj-lt"/>
                <a:ea typeface="+mj-ea"/>
                <a:cs typeface="+mj-cs"/>
              </a:rPr>
              <a:t>Other (lapse rates, guaranteed interest rates, liabilities duration</a:t>
            </a:r>
            <a:r>
              <a:rPr lang="en-US" sz="2000" dirty="0" smtClean="0">
                <a:latin typeface="+mj-lt"/>
                <a:ea typeface="+mj-ea"/>
                <a:cs typeface="+mj-cs"/>
              </a:rPr>
              <a:t>…)</a:t>
            </a: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Proxy solution until implementation of Solvency II reporting!</a:t>
            </a:r>
            <a:endParaRPr lang="en-US" sz="2400" dirty="0">
              <a:latin typeface="+mn-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0" y="161925"/>
            <a:ext cx="9286875" cy="461963"/>
          </a:xfrm>
          <a:prstGeom prst="rect">
            <a:avLst/>
          </a:prstGeom>
          <a:noFill/>
          <a:ln w="9525">
            <a:noFill/>
            <a:miter lim="800000"/>
            <a:headEnd/>
            <a:tailEnd/>
          </a:ln>
        </p:spPr>
        <p:txBody>
          <a:bodyPr>
            <a:spAutoFit/>
          </a:bodyPr>
          <a:lstStyle/>
          <a:p>
            <a:pPr algn="ctr"/>
            <a:endParaRPr lang="en-US" sz="2400" b="1">
              <a:latin typeface="Calibri" pitchFamily="34" charset="0"/>
              <a:cs typeface="Tahoma" pitchFamily="34" charset="0"/>
            </a:endParaRPr>
          </a:p>
        </p:txBody>
      </p:sp>
      <p:sp>
        <p:nvSpPr>
          <p:cNvPr id="19459" name="Rectangle 8"/>
          <p:cNvSpPr>
            <a:spLocks noChangeArrowheads="1"/>
          </p:cNvSpPr>
          <p:nvPr/>
        </p:nvSpPr>
        <p:spPr bwMode="auto">
          <a:xfrm>
            <a:off x="1144588" y="292100"/>
            <a:ext cx="7823200" cy="400050"/>
          </a:xfrm>
          <a:prstGeom prst="rect">
            <a:avLst/>
          </a:prstGeom>
          <a:noFill/>
          <a:ln w="9525">
            <a:noFill/>
            <a:miter lim="800000"/>
            <a:headEnd/>
            <a:tailEnd/>
          </a:ln>
        </p:spPr>
        <p:txBody>
          <a:bodyPr>
            <a:spAutoFit/>
          </a:bodyPr>
          <a:lstStyle/>
          <a:p>
            <a:r>
              <a:rPr lang="en-US" sz="2000" b="1" dirty="0" smtClean="0">
                <a:solidFill>
                  <a:schemeClr val="tx2"/>
                </a:solidFill>
              </a:rPr>
              <a:t>EU: EIOPA Risk Dashboard</a:t>
            </a:r>
            <a:endParaRPr lang="en-US" sz="1600" i="1" dirty="0"/>
          </a:p>
        </p:txBody>
      </p:sp>
      <p:sp>
        <p:nvSpPr>
          <p:cNvPr id="10" name="Title 1"/>
          <p:cNvSpPr txBox="1">
            <a:spLocks/>
          </p:cNvSpPr>
          <p:nvPr/>
        </p:nvSpPr>
        <p:spPr>
          <a:xfrm>
            <a:off x="304800" y="1168400"/>
            <a:ext cx="8610600" cy="5461000"/>
          </a:xfrm>
          <a:prstGeom prst="rect">
            <a:avLst/>
          </a:prstGeom>
        </p:spPr>
        <p:txBody>
          <a:bodyPr>
            <a:normAutofit/>
          </a:bodyPr>
          <a:lstStyle/>
          <a:p>
            <a:pPr marL="233363" indent="-233363">
              <a:lnSpc>
                <a:spcPct val="120000"/>
              </a:lnSpc>
              <a:buFont typeface="Arial" pitchFamily="34" charset="0"/>
              <a:buChar char="•"/>
              <a:defRPr/>
            </a:pPr>
            <a:r>
              <a:rPr lang="en-US" sz="2400" dirty="0" smtClean="0">
                <a:latin typeface="+mj-lt"/>
                <a:ea typeface="+mj-ea"/>
                <a:cs typeface="+mj-cs"/>
              </a:rPr>
              <a:t>Some 40 indicators in seven risk categories:</a:t>
            </a:r>
          </a:p>
          <a:p>
            <a:pPr marL="690563" lvl="1" indent="-233363">
              <a:lnSpc>
                <a:spcPct val="120000"/>
              </a:lnSpc>
              <a:buFont typeface="Arial" pitchFamily="34" charset="0"/>
              <a:buChar char="•"/>
              <a:defRPr/>
            </a:pPr>
            <a:r>
              <a:rPr lang="en-US" sz="2400" dirty="0" smtClean="0">
                <a:latin typeface="+mj-lt"/>
                <a:ea typeface="+mj-ea"/>
                <a:cs typeface="+mj-cs"/>
              </a:rPr>
              <a:t>Business indicators (e.g. </a:t>
            </a:r>
            <a:r>
              <a:rPr lang="en-US" sz="2400" dirty="0" smtClean="0">
                <a:latin typeface="+mj-lt"/>
                <a:ea typeface="+mj-ea"/>
                <a:cs typeface="+mj-cs"/>
              </a:rPr>
              <a:t>combined ratio, premium growth…)</a:t>
            </a:r>
            <a:endParaRPr lang="en-US" sz="2400" dirty="0" smtClean="0">
              <a:latin typeface="+mj-lt"/>
              <a:ea typeface="+mj-ea"/>
              <a:cs typeface="+mj-cs"/>
            </a:endParaRPr>
          </a:p>
          <a:p>
            <a:pPr marL="690563" lvl="1" indent="-233363">
              <a:lnSpc>
                <a:spcPct val="120000"/>
              </a:lnSpc>
              <a:buFont typeface="Arial" pitchFamily="34" charset="0"/>
              <a:buChar char="•"/>
              <a:defRPr/>
            </a:pPr>
            <a:r>
              <a:rPr lang="en-US" sz="2400" dirty="0" smtClean="0">
                <a:latin typeface="+mj-lt"/>
                <a:ea typeface="+mj-ea"/>
                <a:cs typeface="+mj-cs"/>
              </a:rPr>
              <a:t>Exposures in combination with risk metrics (e.g. implied volatility, price/book value ratio, rental yield, credit spreads)</a:t>
            </a:r>
          </a:p>
          <a:p>
            <a:pPr marL="233363" indent="-233363">
              <a:lnSpc>
                <a:spcPct val="120000"/>
              </a:lnSpc>
              <a:buFont typeface="Arial" pitchFamily="34" charset="0"/>
              <a:buChar char="•"/>
              <a:defRPr/>
            </a:pPr>
            <a:r>
              <a:rPr lang="en-US" sz="2400" dirty="0" smtClean="0">
                <a:latin typeface="+mj-lt"/>
                <a:ea typeface="+mj-ea"/>
                <a:cs typeface="+mj-cs"/>
              </a:rPr>
              <a:t>Importance of dispersion: include median and 10</a:t>
            </a:r>
            <a:r>
              <a:rPr lang="en-US" sz="2400" baseline="30000" dirty="0" smtClean="0">
                <a:latin typeface="+mj-lt"/>
                <a:ea typeface="+mj-ea"/>
                <a:cs typeface="+mj-cs"/>
              </a:rPr>
              <a:t>th</a:t>
            </a:r>
            <a:r>
              <a:rPr lang="en-US" sz="2400" dirty="0" smtClean="0">
                <a:latin typeface="+mj-lt"/>
                <a:ea typeface="+mj-ea"/>
                <a:cs typeface="+mj-cs"/>
              </a:rPr>
              <a:t>/90</a:t>
            </a:r>
            <a:r>
              <a:rPr lang="en-US" sz="2400" baseline="30000" dirty="0" smtClean="0">
                <a:latin typeface="+mj-lt"/>
                <a:ea typeface="+mj-ea"/>
                <a:cs typeface="+mj-cs"/>
              </a:rPr>
              <a:t>th</a:t>
            </a:r>
            <a:r>
              <a:rPr lang="en-US" sz="2400" dirty="0" smtClean="0">
                <a:latin typeface="+mj-lt"/>
                <a:ea typeface="+mj-ea"/>
                <a:cs typeface="+mj-cs"/>
              </a:rPr>
              <a:t> percentile of distribution across reporting groups</a:t>
            </a:r>
          </a:p>
          <a:p>
            <a:pPr marL="233363" indent="-233363">
              <a:lnSpc>
                <a:spcPct val="120000"/>
              </a:lnSpc>
              <a:defRPr/>
            </a:pPr>
            <a:r>
              <a:rPr lang="en-US" sz="2400" dirty="0" smtClean="0">
                <a:latin typeface="+mj-lt"/>
                <a:ea typeface="+mj-ea"/>
                <a:cs typeface="+mj-cs"/>
              </a:rPr>
              <a:t>=&gt; Mechanistic score for each indicator,</a:t>
            </a:r>
            <a:br>
              <a:rPr lang="en-US" sz="2400" dirty="0" smtClean="0">
                <a:latin typeface="+mj-lt"/>
                <a:ea typeface="+mj-ea"/>
                <a:cs typeface="+mj-cs"/>
              </a:rPr>
            </a:br>
            <a:r>
              <a:rPr lang="en-US" sz="2400" dirty="0" smtClean="0">
                <a:latin typeface="+mj-lt"/>
                <a:ea typeface="+mj-ea"/>
                <a:cs typeface="+mj-cs"/>
              </a:rPr>
              <a:t>  aggregation within each risk category</a:t>
            </a:r>
          </a:p>
          <a:p>
            <a:pPr marL="233363" indent="-233363">
              <a:lnSpc>
                <a:spcPct val="120000"/>
              </a:lnSpc>
              <a:defRPr/>
            </a:pPr>
            <a:endParaRPr lang="en-US" sz="2400" dirty="0" smtClean="0">
              <a:latin typeface="+mj-lt"/>
              <a:ea typeface="+mj-ea"/>
              <a:cs typeface="+mj-cs"/>
            </a:endParaRPr>
          </a:p>
          <a:p>
            <a:pPr marL="233363" indent="-233363">
              <a:lnSpc>
                <a:spcPct val="120000"/>
              </a:lnSpc>
              <a:buFont typeface="Arial" pitchFamily="34" charset="0"/>
              <a:buChar char="•"/>
              <a:defRPr/>
            </a:pPr>
            <a:r>
              <a:rPr lang="en-US" sz="2400" dirty="0" smtClean="0">
                <a:latin typeface="+mj-lt"/>
                <a:ea typeface="+mj-ea"/>
                <a:cs typeface="+mj-cs"/>
              </a:rPr>
              <a:t>Expert judgment </a:t>
            </a:r>
            <a:r>
              <a:rPr lang="en-US" sz="2400" dirty="0" smtClean="0">
                <a:latin typeface="+mj-lt"/>
                <a:ea typeface="+mj-ea"/>
                <a:cs typeface="+mj-cs"/>
              </a:rPr>
              <a:t>to incorporate additional information and </a:t>
            </a:r>
            <a:br>
              <a:rPr lang="en-US" sz="2400" dirty="0" smtClean="0">
                <a:latin typeface="+mj-lt"/>
                <a:ea typeface="+mj-ea"/>
                <a:cs typeface="+mj-cs"/>
              </a:rPr>
            </a:br>
            <a:r>
              <a:rPr lang="en-US" sz="2400" dirty="0" smtClean="0">
                <a:latin typeface="+mj-lt"/>
                <a:ea typeface="+mj-ea"/>
                <a:cs typeface="+mj-cs"/>
              </a:rPr>
              <a:t>most recent developments</a:t>
            </a:r>
            <a:endParaRPr lang="en-US" sz="2400" dirty="0">
              <a:latin typeface="+mn-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F Word Document" ma:contentTypeID="0x010100ACF2F5308B7D114E8704EAE78B54CFC4002C208B0A34A1AD438D58B1A1417EA2D1" ma:contentTypeVersion="12" ma:contentTypeDescription="Create a new document." ma:contentTypeScope="" ma:versionID="0a644f6b33db4b869cd835fe107b0590">
  <xsd:schema xmlns:xsd="http://www.w3.org/2001/XMLSchema" xmlns:xs="http://www.w3.org/2001/XMLSchema" xmlns:p="http://schemas.microsoft.com/office/2006/metadata/properties" xmlns:ns1="http://schemas.microsoft.com/sharepoint/v3" xmlns:ns2="088752ed-f219-40d1-839c-c1d9b3d1a1aa" xmlns:ns4="b399488c-3048-4852-9c2c-e015577d0d79" xmlns:ns5="http://schemas.microsoft.com/sharepoint/v4" targetNamespace="http://schemas.microsoft.com/office/2006/metadata/properties" ma:root="true" ma:fieldsID="db497fc7a381ccef40ebca2dd99bbbc7" ns1:_="" ns2:_="" ns4:_="" ns5:_="">
    <xsd:import namespace="http://schemas.microsoft.com/sharepoint/v3"/>
    <xsd:import namespace="088752ed-f219-40d1-839c-c1d9b3d1a1aa"/>
    <xsd:import namespace="b399488c-3048-4852-9c2c-e015577d0d79"/>
    <xsd:import namespace="http://schemas.microsoft.com/sharepoint/v4"/>
    <xsd:element name="properties">
      <xsd:complexType>
        <xsd:sequence>
          <xsd:element name="documentManagement">
            <xsd:complexType>
              <xsd:all>
                <xsd:element ref="ns2:DeptDiv"/>
                <xsd:element ref="ns2:SecurityClassification"/>
                <xsd:element ref="ns2:Countries" minOccurs="0"/>
                <xsd:element ref="ns2:Subjects" minOccurs="0"/>
                <xsd:element ref="ns2:DocumentType"/>
                <xsd:element ref="ns1:EmailSender" minOccurs="0"/>
                <xsd:element ref="ns1:EmailTo" minOccurs="0"/>
                <xsd:element ref="ns1:EmailCc" minOccurs="0"/>
                <xsd:element ref="ns1:EmailFrom" minOccurs="0"/>
                <xsd:element ref="ns1:EmailSubject" minOccurs="0"/>
                <xsd:element ref="ns4:Year" minOccurs="0"/>
                <xsd:element ref="ns5: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14" nillable="true" ma:displayName="E-Mail Sender" ma:hidden="true" ma:internalName="EmailSender">
      <xsd:simpleType>
        <xsd:restriction base="dms:Note">
          <xsd:maxLength value="255"/>
        </xsd:restriction>
      </xsd:simpleType>
    </xsd:element>
    <xsd:element name="EmailTo" ma:index="15" nillable="true" ma:displayName="E-Mail To" ma:hidden="true" ma:internalName="EmailTo">
      <xsd:simpleType>
        <xsd:restriction base="dms:Note">
          <xsd:maxLength value="255"/>
        </xsd:restriction>
      </xsd:simpleType>
    </xsd:element>
    <xsd:element name="EmailCc" ma:index="16" nillable="true" ma:displayName="E-Mail Cc" ma:hidden="true" ma:internalName="EmailCc">
      <xsd:simpleType>
        <xsd:restriction base="dms:Note">
          <xsd:maxLength value="255"/>
        </xsd:restriction>
      </xsd:simpleType>
    </xsd:element>
    <xsd:element name="EmailFrom" ma:index="17" nillable="true" ma:displayName="E-Mail From" ma:hidden="true" ma:internalName="EmailFrom">
      <xsd:simpleType>
        <xsd:restriction base="dms:Text"/>
      </xsd:simpleType>
    </xsd:element>
    <xsd:element name="EmailSubject" ma:index="18"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8752ed-f219-40d1-839c-c1d9b3d1a1aa" elementFormDefault="qualified">
    <xsd:import namespace="http://schemas.microsoft.com/office/2006/documentManagement/types"/>
    <xsd:import namespace="http://schemas.microsoft.com/office/infopath/2007/PartnerControls"/>
    <xsd:element name="DeptDiv" ma:index="2" ma:displayName="Dept/Div" ma:default="MCM" ma:description="Unit/sub unit responsible for making the information resource available" ma:format="Dropdown" ma:internalName="DeptDiv">
      <xsd:simpleType>
        <xsd:restriction base="dms:Choice">
          <xsd:enumeration value="None"/>
          <xsd:enumeration value="AFR"/>
          <xsd:enumeration value="AFRAI"/>
          <xsd:enumeration value="AFRC1"/>
          <xsd:enumeration value="AFRC2"/>
          <xsd:enumeration value="AFRC3"/>
          <xsd:enumeration value="AFRE1"/>
          <xsd:enumeration value="AFRE2"/>
          <xsd:enumeration value="AFRRS"/>
          <xsd:enumeration value="AFRS1"/>
          <xsd:enumeration value="AFRS2"/>
          <xsd:enumeration value="AFRW1"/>
          <xsd:enumeration value="AFRW2"/>
          <xsd:enumeration value="AFRW3"/>
          <xsd:enumeration value="APD"/>
          <xsd:enumeration value="APDAI"/>
          <xsd:enumeration value="APDD1"/>
          <xsd:enumeration value="APDD2"/>
          <xsd:enumeration value="APDD3"/>
          <xsd:enumeration value="APDD4"/>
          <xsd:enumeration value="APDD5"/>
          <xsd:enumeration value="APDD6"/>
          <xsd:enumeration value="APDD7"/>
          <xsd:enumeration value="APDRS"/>
          <xsd:enumeration value="ATB"/>
          <xsd:enumeration value="BRI"/>
          <xsd:enumeration value="CEF"/>
          <xsd:enumeration value="COM"/>
          <xsd:enumeration value="COMAI"/>
          <xsd:enumeration value="COMCC"/>
          <xsd:enumeration value="COMEP"/>
          <xsd:enumeration value="COMMR"/>
          <xsd:enumeration value="COMPU"/>
          <xsd:enumeration value="DMD"/>
          <xsd:enumeration value="DMDAD"/>
          <xsd:enumeration value="DMDND"/>
          <xsd:enumeration value="DMDOD"/>
          <xsd:enumeration value="ETO"/>
          <xsd:enumeration value="EUO"/>
          <xsd:enumeration value="EUOIO"/>
          <xsd:enumeration value="EUOPA"/>
          <xsd:enumeration value="EURAI"/>
          <xsd:enumeration value="EURAE"/>
          <xsd:enumeration value="EURC1"/>
          <xsd:enumeration value="EURC2"/>
          <xsd:enumeration value="EUREA"/>
          <xsd:enumeration value="EUREE"/>
          <xsd:enumeration value="EURN1"/>
          <xsd:enumeration value="EURN2"/>
          <xsd:enumeration value="EURNA"/>
          <xsd:enumeration value="EURND"/>
          <xsd:enumeration value="EURNE"/>
          <xsd:enumeration value="EUROA"/>
          <xsd:enumeration value="EURPB"/>
          <xsd:enumeration value="EURS1"/>
          <xsd:enumeration value="EURS2"/>
          <xsd:enumeration value="EURS3"/>
          <xsd:enumeration value="EURS4"/>
          <xsd:enumeration value="FAD"/>
          <xsd:enumeration value="FADAI"/>
          <xsd:enumeration value="FADEP"/>
          <xsd:enumeration value="FADF1"/>
          <xsd:enumeration value="FADF2"/>
          <xsd:enumeration value="FADFP"/>
          <xsd:enumeration value="FADM1"/>
          <xsd:enumeration value="FADM2"/>
          <xsd:enumeration value="FADR1"/>
          <xsd:enumeration value="FADR2"/>
          <xsd:enumeration value="FADTP"/>
          <xsd:enumeration value="FED"/>
          <xsd:enumeration value="FEDAE"/>
          <xsd:enumeration value="FEDAF"/>
          <xsd:enumeration value="FEDAG"/>
          <xsd:enumeration value="FEDAP"/>
          <xsd:enumeration value="FEDBE"/>
          <xsd:enumeration value="FEDBR"/>
          <xsd:enumeration value="FEDCC"/>
          <xsd:enumeration value="FEDCE"/>
          <xsd:enumeration value="FEDCO"/>
          <xsd:enumeration value="FEDFF"/>
          <xsd:enumeration value="FEDGR"/>
          <xsd:enumeration value="FEDIN"/>
          <xsd:enumeration value="FEDIT"/>
          <xsd:enumeration value="FEDJA"/>
          <xsd:enumeration value="FEDMD"/>
          <xsd:enumeration value="FEDMI"/>
          <xsd:enumeration value="FEDNE"/>
          <xsd:enumeration value="FEDNO"/>
          <xsd:enumeration value="FEDRU"/>
          <xsd:enumeration value="FEDSA"/>
          <xsd:enumeration value="FEDST"/>
          <xsd:enumeration value="FEDSZ"/>
          <xsd:enumeration value="FEDUS"/>
          <xsd:enumeration value="FEDUK"/>
          <xsd:enumeration value="FIN"/>
          <xsd:enumeration value="FINAI"/>
          <xsd:enumeration value="FINAX"/>
          <xsd:enumeration value="FINCF"/>
          <xsd:enumeration value="FINFR"/>
          <xsd:enumeration value="FINGR"/>
          <xsd:enumeration value="FINSA"/>
          <xsd:enumeration value="FRI"/>
          <xsd:enumeration value="GRC"/>
          <xsd:enumeration value="HRD"/>
          <xsd:enumeration value="HRDAI"/>
          <xsd:enumeration value="HRDEC"/>
          <xsd:enumeration value="HRDTA"/>
          <xsd:enumeration value="HRDTM"/>
          <xsd:enumeration value="HRDSG"/>
          <xsd:enumeration value="IEO"/>
          <xsd:enumeration value="INS"/>
          <xsd:enumeration value="INSAC"/>
          <xsd:enumeration value="INSAI"/>
          <xsd:enumeration value="INSAN"/>
          <xsd:enumeration value="INSEU"/>
          <xsd:enumeration value="INSMS"/>
          <xsd:enumeration value="INSTO"/>
          <xsd:enumeration value="INSWH"/>
          <xsd:enumeration value="INV"/>
          <xsd:enumeration value="JVI"/>
          <xsd:enumeration value="LEG"/>
          <xsd:enumeration value="MCD"/>
          <xsd:enumeration value="MCDAI"/>
          <xsd:enumeration value="MCDDA"/>
          <xsd:enumeration value="MCDDB"/>
          <xsd:enumeration value="MCDDC"/>
          <xsd:enumeration value="MCDDD"/>
          <xsd:enumeration value="MCDDE"/>
          <xsd:enumeration value="MCDDF"/>
          <xsd:enumeration value="MCDDG"/>
          <xsd:enumeration value="MCDRS"/>
          <xsd:enumeration value="MCM"/>
          <xsd:enumeration value="MCMAI"/>
          <xsd:enumeration value="MCMAISU"/>
          <xsd:enumeration value="MCMAL"/>
          <xsd:enumeration value="MCMCM"/>
          <xsd:enumeration value="MCMCO"/>
          <xsd:enumeration value="MCMDM"/>
          <xsd:enumeration value="MCMFA"/>
          <xsd:enumeration value="MCMFC"/>
          <xsd:enumeration value="MCMFO"/>
          <xsd:enumeration value="MCMFR"/>
          <xsd:enumeration value="MCMFS"/>
          <xsd:enumeration value="MCMFSG"/>
          <xsd:enumeration value="MCMGA"/>
          <xsd:enumeration value="MCMGS"/>
          <xsd:enumeration value="MCMMP"/>
          <xsd:enumeration value="MCMR1"/>
          <xsd:enumeration value="MCMR2"/>
          <xsd:enumeration value="MCMR3"/>
          <xsd:enumeration value="MCMRM"/>
          <xsd:enumeration value="MCMSR"/>
          <xsd:enumeration value="MCMTA"/>
          <xsd:enumeration value="OAP"/>
          <xsd:enumeration value="OBP"/>
          <xsd:enumeration value="OBPAI"/>
          <xsd:enumeration value="OBPSP"/>
          <xsd:enumeration value="OED"/>
          <xsd:enumeration value="OEDAE"/>
          <xsd:enumeration value="OEDAF"/>
          <xsd:enumeration value="OEDAG"/>
          <xsd:enumeration value="OEDAP"/>
          <xsd:enumeration value="OEDBE"/>
          <xsd:enumeration value="OEDBR"/>
          <xsd:enumeration value="OEDCC"/>
          <xsd:enumeration value="OEDCE"/>
          <xsd:enumeration value="OEDCO"/>
          <xsd:enumeration value="OEDFF"/>
          <xsd:enumeration value="OEDGR"/>
          <xsd:enumeration value="OEDIN"/>
          <xsd:enumeration value="OEDIT"/>
          <xsd:enumeration value="OEDJA"/>
          <xsd:enumeration value="OEDMD"/>
          <xsd:enumeration value="OEDMI"/>
          <xsd:enumeration value="OEDNE"/>
          <xsd:enumeration value="OEDNO"/>
          <xsd:enumeration value="OEDRU"/>
          <xsd:enumeration value="OEDSA"/>
          <xsd:enumeration value="OEDST"/>
          <xsd:enumeration value="OEDSZ"/>
          <xsd:enumeration value="OEDUS"/>
          <xsd:enumeration value="OEDUK"/>
          <xsd:enumeration value="OIA"/>
          <xsd:enumeration value="OIA WP"/>
          <xsd:enumeration value="OMB"/>
          <xsd:enumeration value="OMD"/>
          <xsd:enumeration value="OTM"/>
          <xsd:enumeration value="RES"/>
          <xsd:enumeration value="RESAI"/>
          <xsd:enumeration value="RESDM"/>
          <xsd:enumeration value="RESEM"/>
          <xsd:enumeration value="RESMS"/>
          <xsd:enumeration value="RESOE"/>
          <xsd:enumeration value="RESSI"/>
          <xsd:enumeration value="RESWO"/>
          <xsd:enumeration value="SBF"/>
          <xsd:enumeration value="SEC"/>
          <xsd:enumeration value="SECAI"/>
          <xsd:enumeration value="SECAS"/>
          <xsd:enumeration value="SECBF"/>
          <xsd:enumeration value="SECOP"/>
          <xsd:enumeration value="SPR"/>
          <xsd:enumeration value="SPRAI"/>
          <xsd:enumeration value="SPRAIXU"/>
          <xsd:enumeration value="SPRAM"/>
          <xsd:enumeration value="SPRDP"/>
          <xsd:enumeration value="SPREM"/>
          <xsd:enumeration value="SPRLC"/>
          <xsd:enumeration value="SPRSP"/>
          <xsd:enumeration value="SSG"/>
          <xsd:enumeration value="SSGED"/>
          <xsd:enumeration value="SSGPS"/>
          <xsd:enumeration value="STA"/>
          <xsd:enumeration value="STAAI"/>
          <xsd:enumeration value="STABP"/>
          <xsd:enumeration value="STADR"/>
          <xsd:enumeration value="STAFI"/>
          <xsd:enumeration value="STAGO"/>
          <xsd:enumeration value="STARE"/>
          <xsd:enumeration value="STARM"/>
          <xsd:enumeration value="STASI"/>
          <xsd:enumeration value="STI"/>
          <xsd:enumeration value="TGS"/>
          <xsd:enumeration value="TGSAI"/>
          <xsd:enumeration value="TGSDF"/>
          <xsd:enumeration value="TGSDG"/>
          <xsd:enumeration value="TGSDI"/>
          <xsd:enumeration value="TGSIC"/>
          <xsd:enumeration value="TGSIE"/>
          <xsd:enumeration value="TGSIF"/>
          <xsd:enumeration value="TGSIK"/>
          <xsd:enumeration value="TGSIR"/>
          <xsd:enumeration value="TGSLT"/>
          <xsd:enumeration value="TGSPB"/>
          <xsd:enumeration value="TGSSE"/>
          <xsd:enumeration value="UNO"/>
          <xsd:enumeration value="WHD"/>
          <xsd:enumeration value="WHDAI"/>
          <xsd:enumeration value="WHDC1"/>
          <xsd:enumeration value="WHDC2"/>
          <xsd:enumeration value="WHDCA"/>
          <xsd:enumeration value="WHDLC"/>
          <xsd:enumeration value="WHDNB"/>
          <xsd:enumeration value="WHDRS"/>
          <xsd:enumeration value="WHDS1"/>
          <xsd:enumeration value="WHDS2"/>
        </xsd:restriction>
      </xsd:simpleType>
    </xsd:element>
    <xsd:element name="SecurityClassification" ma:index="4" ma:displayName="Security Classification" ma:default="FOR OFFICIAL USE ONLY" ma:description="Information about who can access the resource or an indication of its security status." ma:internalName="SecurityClassification">
      <xsd:simpleType>
        <xsd:restriction base="dms:Choice">
          <xsd:enumeration value="FOR OFFICIAL USE ONLY"/>
          <xsd:enumeration value="Confidential"/>
          <xsd:enumeration value="Strictly Confidential"/>
          <xsd:enumeration value="Unclassified"/>
          <xsd:enumeration value="Personal and Confidential"/>
          <xsd:enumeration value="Personal and Strictly Confidential"/>
        </xsd:restriction>
      </xsd:simpleType>
    </xsd:element>
    <xsd:element name="Countries" ma:index="5" nillable="true" ma:displayName="Country(s)" ma:description="Geographic coverage of site if applicable." ma:format="Dropdown" ma:internalName="Countries">
      <xsd:simpleType>
        <xsd:restriction base="dms:Choice">
          <xsd:enumeration value="All Countries"/>
          <xsd:enumeration value="Afghanistan, I.R. of"/>
          <xsd:enumeration value="Äland Islands"/>
          <xsd:enumeration value="Albania"/>
          <xsd:enumeration value="Algeria"/>
          <xsd:enumeration value="American Samoa"/>
          <xsd:enumeration value="Andorra"/>
          <xsd:enumeration value="Angola"/>
          <xsd:enumeration value="Anguilla"/>
          <xsd:enumeration value="Antigua and Barbuda"/>
          <xsd:enumeration value="Argentina"/>
          <xsd:enumeration value="Armenia"/>
          <xsd:enumeration value="Aruba"/>
          <xsd:enumeration value="Australia"/>
          <xsd:enumeration value="Austria"/>
          <xsd:enumeration value="Azerbaijan"/>
          <xsd:enumeration value="Bahamas, The"/>
          <xsd:enumeration value="Bahrain"/>
          <xsd:enumeration value="Bangladesh"/>
          <xsd:enumeration value="Barbados"/>
          <xsd:enumeration value="Belarus"/>
          <xsd:enumeration value="Belgium"/>
          <xsd:enumeration value="Belize"/>
          <xsd:enumeration value="Benin"/>
          <xsd:enumeration value="Bermuda"/>
          <xsd:enumeration value="Bhutan"/>
          <xsd:enumeration value="Bolivia"/>
          <xsd:enumeration value="Bosnia and Herzegovina"/>
          <xsd:enumeration value="Botswana"/>
          <xsd:enumeration value="Brazil"/>
          <xsd:enumeration value="British Virgin Islands"/>
          <xsd:enumeration value="Brunei Darussalam"/>
          <xsd:enumeration value="Bulgaria"/>
          <xsd:enumeration value="Burkina Faso"/>
          <xsd:enumeration value="Burundi"/>
          <xsd:enumeration value="Cambodia"/>
          <xsd:enumeration value="Cameroon"/>
          <xsd:enumeration value="Canada"/>
          <xsd:enumeration value="Cape Verde"/>
          <xsd:enumeration value="Cayman Islands"/>
          <xsd:enumeration value="Central African Republic"/>
          <xsd:enumeration value="Chad"/>
          <xsd:enumeration value="Chile"/>
          <xsd:enumeration value="China"/>
          <xsd:enumeration value="Colombia"/>
          <xsd:enumeration value="Comoros"/>
          <xsd:enumeration value="Congo, Dem. Rep. of"/>
          <xsd:enumeration value="Congo, Rep. of"/>
          <xsd:enumeration value="Cook Islands"/>
          <xsd:enumeration value="Costa Rica"/>
          <xsd:enumeration value="Côte d'Ivoire"/>
          <xsd:enumeration value="Croatia"/>
          <xsd:enumeration value="Cuba"/>
          <xsd:enumeration value="Cyprus"/>
          <xsd:enumeration value="Czech Republic"/>
          <xsd:enumeration value="Denmark"/>
          <xsd:enumeration value="Djibouti"/>
          <xsd:enumeration value="Dominica"/>
          <xsd:enumeration value="Dominican Republic"/>
          <xsd:enumeration value="Ecuador"/>
          <xsd:enumeration value="Egypt"/>
          <xsd:enumeration value="El Salvador"/>
          <xsd:enumeration value="Equatorial Guinea"/>
          <xsd:enumeration value="Eritrea"/>
          <xsd:enumeration value="Estonia"/>
          <xsd:enumeration value="Ethiopia"/>
          <xsd:enumeration value="Faeroe Islands"/>
          <xsd:enumeration value="Falkland Islands (Malvinas)"/>
          <xsd:enumeration value="Fiji"/>
          <xsd:enumeration value="Finland"/>
          <xsd:enumeration value="France"/>
          <xsd:enumeration value="French Guiana"/>
          <xsd:enumeration value="French Polynesia"/>
          <xsd:enumeration value="Gabon"/>
          <xsd:enumeration value="Gambia, The"/>
          <xsd:enumeration value="Georgia"/>
          <xsd:enumeration value="Germany"/>
          <xsd:enumeration value="Ghana"/>
          <xsd:enumeration value="Gibraltar"/>
          <xsd:enumeration value="Greece"/>
          <xsd:enumeration value="Greenland"/>
          <xsd:enumeration value="Grenada"/>
          <xsd:enumeration value="Guadeloupe"/>
          <xsd:enumeration value="Guam"/>
          <xsd:enumeration value="Guatemala"/>
          <xsd:enumeration value="Guernsey"/>
          <xsd:enumeration value="Guinea"/>
          <xsd:enumeration value="Guinea-Bissau"/>
          <xsd:enumeration value="Guyana"/>
          <xsd:enumeration value="Haiti"/>
          <xsd:enumeration value="Holy See"/>
          <xsd:enumeration value="Honduras"/>
          <xsd:enumeration value="Hong Kong SAR"/>
          <xsd:enumeration value="Hungary"/>
          <xsd:enumeration value="Iceland"/>
          <xsd:enumeration value="India"/>
          <xsd:enumeration value="Indonesia"/>
          <xsd:enumeration value="Iran, I. R. of"/>
          <xsd:enumeration value="Iraq"/>
          <xsd:enumeration value="Ireland"/>
          <xsd:enumeration value="Isle of Man"/>
          <xsd:enumeration value="Israel"/>
          <xsd:enumeration value="Italy"/>
          <xsd:enumeration value="Jamaica"/>
          <xsd:enumeration value="Japan"/>
          <xsd:enumeration value="Jersey"/>
          <xsd:enumeration value="Jordan"/>
          <xsd:enumeration value="Kazakhstan"/>
          <xsd:enumeration value="Kenya"/>
          <xsd:enumeration value="Kiribati"/>
          <xsd:enumeration value="Korea"/>
          <xsd:enumeration value="Korea"/>
          <xsd:enumeration value="Kosovo"/>
          <xsd:enumeration value="Kuwait"/>
          <xsd:enumeration value="Kyrgyz Republic"/>
          <xsd:enumeration value="Labuan (Malaysia)"/>
          <xsd:enumeration value="Lao P.D.R."/>
          <xsd:enumeration value="Latvia"/>
          <xsd:enumeration value="Lebanon"/>
          <xsd:enumeration value="Lesotho"/>
          <xsd:enumeration value="Liberia"/>
          <xsd:enumeration value="Libya"/>
          <xsd:enumeration value="Liechtenstein"/>
          <xsd:enumeration value="Lithuania"/>
          <xsd:enumeration value="Luxembourg"/>
          <xsd:enumeration value="Macao SAR"/>
          <xsd:enumeration value="Macedonia, former Yugoslav Republic of"/>
          <xsd:enumeration value="Madagascar"/>
          <xsd:enumeration value="Malawi"/>
          <xsd:enumeration value="Malaysia"/>
          <xsd:enumeration value="Maldives"/>
          <xsd:enumeration value="Mali"/>
          <xsd:enumeration value="Malta"/>
          <xsd:enumeration value="Marshall Islands"/>
          <xsd:enumeration value="Martinique"/>
          <xsd:enumeration value="Mauritania"/>
          <xsd:enumeration value="Mauritius"/>
          <xsd:enumeration value="Mayotte"/>
          <xsd:enumeration value="Mexico"/>
          <xsd:enumeration value="Micronesia"/>
          <xsd:enumeration value="Moldova"/>
          <xsd:enumeration value="Monaco"/>
          <xsd:enumeration value="Mongolia"/>
          <xsd:enumeration value="Montenegro"/>
          <xsd:enumeration value="Montserrat"/>
          <xsd:enumeration value="Morocco"/>
          <xsd:enumeration value="Mozambique"/>
          <xsd:enumeration value="Myanmar"/>
          <xsd:enumeration value="Namibia"/>
          <xsd:enumeration value="Nauru"/>
          <xsd:enumeration value="Nepal"/>
          <xsd:enumeration value="Netherlands"/>
          <xsd:enumeration value="Netherlands Antilles"/>
          <xsd:enumeration value="New Caledonia"/>
          <xsd:enumeration value="New Zealand"/>
          <xsd:enumeration value="Nicaragua"/>
          <xsd:enumeration value="Niger"/>
          <xsd:enumeration value="Nigeria"/>
          <xsd:enumeration value="Niue"/>
          <xsd:enumeration value="Norfolk Island"/>
          <xsd:enumeration value="Northern Mariana Islands"/>
          <xsd:enumeration value="Norway"/>
          <xsd:enumeration value="Oman"/>
          <xsd:enumeration value="Pakistan"/>
          <xsd:enumeration value="Palau"/>
          <xsd:enumeration value="Panama"/>
          <xsd:enumeration value="Papua New Guinea"/>
          <xsd:enumeration value="Paraguay"/>
          <xsd:enumeration value="Peru"/>
          <xsd:enumeration value="Philippines"/>
          <xsd:enumeration value="Pitcairn"/>
          <xsd:enumeration value="Poland"/>
          <xsd:enumeration value="Portugal"/>
          <xsd:enumeration value="Puerto Rico"/>
          <xsd:enumeration value="Qatar"/>
          <xsd:enumeration value="Réunion"/>
          <xsd:enumeration value="Romania"/>
          <xsd:enumeration value="Russian Federation"/>
          <xsd:enumeration value="Rwanda"/>
          <xsd:enumeration value="Saint Helena"/>
          <xsd:enumeration value="Saint Kitts and Nevis"/>
          <xsd:enumeration value="Saint Lucia"/>
          <xsd:enumeration value="Saint Pierre and Miquelon"/>
          <xsd:enumeration value="Saint Vincent and the Grenadines"/>
          <xsd:enumeration value="Samoa"/>
          <xsd:enumeration value="San Marino"/>
          <xsd:enumeration value="Säo Tomé and Príncipe"/>
          <xsd:enumeration value="Saudi Arabia"/>
          <xsd:enumeration value="Senegal"/>
          <xsd:enumeration value="Serbia"/>
          <xsd:enumeration value="Seychelles"/>
          <xsd:enumeration value="Sierra Leone"/>
          <xsd:enumeration value="Singapore"/>
          <xsd:enumeration value="Slovak Republic"/>
          <xsd:enumeration value="Slovenia"/>
          <xsd:enumeration value="Solomon Islands"/>
          <xsd:enumeration value="Somalia"/>
          <xsd:enumeration value="South Africa"/>
          <xsd:enumeration value="South Sudan"/>
          <xsd:enumeration value="Spain"/>
          <xsd:enumeration value="Sri Lanka"/>
          <xsd:enumeration value="Sudan"/>
          <xsd:enumeration value="Suriname"/>
          <xsd:enumeration value="Svalbard and Jan Mayen Islands"/>
          <xsd:enumeration value="Swaziland"/>
          <xsd:enumeration value="Sweden"/>
          <xsd:enumeration value="Switzerland"/>
          <xsd:enumeration value="Syrian Arab Republic"/>
          <xsd:enumeration value="Taiwan Province of China"/>
          <xsd:enumeration value="Tajikistan"/>
          <xsd:enumeration value="Tanzania"/>
          <xsd:enumeration value="Thailand"/>
          <xsd:enumeration value="Timor-Leste"/>
          <xsd:enumeration value="Togo"/>
          <xsd:enumeration value="Tokelau"/>
          <xsd:enumeration value="Tonga"/>
          <xsd:enumeration value="Trinidad and Tobago"/>
          <xsd:enumeration value="Tunisia"/>
          <xsd:enumeration value="Turkey"/>
          <xsd:enumeration value="Turkmenistan"/>
          <xsd:enumeration value="Turks and Caicos Islands"/>
          <xsd:enumeration value="Tuvalu"/>
          <xsd:enumeration value="Uganda"/>
          <xsd:enumeration value="Ukraine"/>
          <xsd:enumeration value="United Arab Emirates"/>
          <xsd:enumeration value="United Kingdom"/>
          <xsd:enumeration value="United States"/>
          <xsd:enumeration value="United States Virgin Islands"/>
          <xsd:enumeration value="Uruguay"/>
          <xsd:enumeration value="Uzbekistan"/>
          <xsd:enumeration value="Vanuatu"/>
          <xsd:enumeration value="Venezuela"/>
          <xsd:enumeration value="Vietnam"/>
          <xsd:enumeration value="Wallis and Futuna Islands"/>
          <xsd:enumeration value="West Bank and Gaza"/>
          <xsd:enumeration value="Yemen"/>
          <xsd:enumeration value="Zambia"/>
          <xsd:enumeration value="Zimbabwe"/>
        </xsd:restriction>
      </xsd:simpleType>
    </xsd:element>
    <xsd:element name="Subjects" ma:index="6" nillable="true" ma:displayName="Subject(s)" ma:default="" ma:description="The topic of the content of the site." ma:internalName="Subjects">
      <xsd:simpleType>
        <xsd:union memberTypes="dms:Text">
          <xsd:simpleType>
            <xsd:restriction base="dms:Choice">
              <xsd:enumeration value="No Subject"/>
            </xsd:restriction>
          </xsd:simpleType>
        </xsd:union>
      </xsd:simpleType>
    </xsd:element>
    <xsd:element name="DocumentType" ma:index="7" ma:displayName="Document Type" ma:default="" ma:format="Dropdown" ma:internalName="DocumentType">
      <xsd:simpleType>
        <xsd:restriction base="dms:Choice">
          <xsd:enumeration value="Agenda"/>
          <xsd:enumeration value="Aide-Memoire"/>
          <xsd:enumeration value="Annual Performance Review"/>
          <xsd:enumeration value="Attachment"/>
          <xsd:enumeration value="Basic Data"/>
          <xsd:enumeration value="Briefing"/>
          <xsd:enumeration value="Back to Office Report"/>
          <xsd:enumeration value="Contracts/Agreements/Leases"/>
          <xsd:enumeration value="Course, Seminar"/>
          <xsd:enumeration value="Curriculum Vitae"/>
          <xsd:enumeration value="Executive Board Document"/>
          <xsd:enumeration value="Email Message"/>
          <xsd:enumeration value="Facsimile"/>
          <xsd:enumeration value="Figures and Charts"/>
          <xsd:enumeration value="Folder"/>
          <xsd:enumeration value="Form"/>
          <xsd:enumeration value="Itinerary"/>
          <xsd:enumeration value="Laws/Legal matter"/>
          <xsd:enumeration value="List"/>
          <xsd:enumeration value="Letter"/>
          <xsd:enumeration value="Manuals &amp; Guides"/>
          <xsd:enumeration value="Memorandum"/>
          <xsd:enumeration value="Memorandum for Files"/>
          <xsd:enumeration value="Minute"/>
          <xsd:enumeration value="Note"/>
          <xsd:enumeration value="Plan"/>
          <xsd:enumeration value="Paper"/>
          <xsd:enumeration value="Press Releases"/>
          <xsd:enumeration value="Presentation"/>
          <xsd:enumeration value="Publication, Booklet, Leaflet"/>
          <xsd:enumeration value="Questionnaire"/>
          <xsd:enumeration value="Request for Proposal"/>
          <xsd:enumeration value="Report"/>
          <xsd:enumeration value="Review Comments"/>
          <xsd:enumeration value="Speech"/>
          <xsd:enumeration value="Statements to the Board"/>
          <xsd:enumeration value="Summary/Summing Up"/>
          <xsd:enumeration value="Table"/>
          <xsd:enumeration value="Terms of Reference"/>
          <xsd:enumeration value="Translation Services"/>
        </xsd:restriction>
      </xsd:simpleType>
    </xsd:element>
  </xsd:schema>
  <xsd:schema xmlns:xsd="http://www.w3.org/2001/XMLSchema" xmlns:xs="http://www.w3.org/2001/XMLSchema" xmlns:dms="http://schemas.microsoft.com/office/2006/documentManagement/types" xmlns:pc="http://schemas.microsoft.com/office/infopath/2007/PartnerControls" targetNamespace="b399488c-3048-4852-9c2c-e015577d0d79" elementFormDefault="qualified">
    <xsd:import namespace="http://schemas.microsoft.com/office/2006/documentManagement/types"/>
    <xsd:import namespace="http://schemas.microsoft.com/office/infopath/2007/PartnerControls"/>
    <xsd:element name="Year" ma:index="19" nillable="true" ma:displayName="Year" ma:internalName="Ye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20"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Author(s)"/>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ubjects xmlns="088752ed-f219-40d1-839c-c1d9b3d1a1aa" xsi:nil="true"/>
    <Countries xmlns="088752ed-f219-40d1-839c-c1d9b3d1a1aa" xsi:nil="true"/>
    <DocumentType xmlns="088752ed-f219-40d1-839c-c1d9b3d1a1aa">Presentation</DocumentType>
    <SecurityClassification xmlns="088752ed-f219-40d1-839c-c1d9b3d1a1aa">FOR OFFICIAL USE ONLY</SecurityClassification>
    <DeptDiv xmlns="088752ed-f219-40d1-839c-c1d9b3d1a1aa">MCMFR</DeptDiv>
    <EmailTo xmlns="http://schemas.microsoft.com/sharepoint/v3" xsi:nil="true"/>
    <EmailSender xmlns="http://schemas.microsoft.com/sharepoint/v3" xsi:nil="true"/>
    <EmailFrom xmlns="http://schemas.microsoft.com/sharepoint/v3" xsi:nil="true"/>
    <EmailSubject xmlns="http://schemas.microsoft.com/sharepoint/v3" xsi:nil="true"/>
    <EmailCc xmlns="http://schemas.microsoft.com/sharepoint/v3" xsi:nil="true"/>
    <Year xmlns="b399488c-3048-4852-9c2c-e015577d0d79">2012</Year>
    <EmailHeaders xmlns="http://schemas.microsoft.com/sharepoint/v4" xsi:nil="true"/>
  </documentManagement>
</p:properties>
</file>

<file path=customXml/itemProps1.xml><?xml version="1.0" encoding="utf-8"?>
<ds:datastoreItem xmlns:ds="http://schemas.openxmlformats.org/officeDocument/2006/customXml" ds:itemID="{C0F61C23-C364-450B-BEC0-0FE52BCF24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8752ed-f219-40d1-839c-c1d9b3d1a1aa"/>
    <ds:schemaRef ds:uri="b399488c-3048-4852-9c2c-e015577d0d79"/>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9AA2E6-B6CD-49D7-9AAD-4E5A17BBC81E}">
  <ds:schemaRefs>
    <ds:schemaRef ds:uri="http://schemas.microsoft.com/sharepoint/v3/contenttype/forms"/>
  </ds:schemaRefs>
</ds:datastoreItem>
</file>

<file path=customXml/itemProps3.xml><?xml version="1.0" encoding="utf-8"?>
<ds:datastoreItem xmlns:ds="http://schemas.openxmlformats.org/officeDocument/2006/customXml" ds:itemID="{53F7C701-8FAE-4762-8EE7-092E7ECF3A2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088752ed-f219-40d1-839c-c1d9b3d1a1aa"/>
    <ds:schemaRef ds:uri="b399488c-3048-4852-9c2c-e015577d0d79"/>
    <ds:schemaRef ds:uri="http://schemas.microsoft.com/sharepoint/v4"/>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20096</TotalTime>
  <Words>877</Words>
  <Application>Microsoft Office PowerPoint</Application>
  <PresentationFormat>On-screen Show (4:3)</PresentationFormat>
  <Paragraphs>166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Rescoping Bank Business Models</dc:title>
  <dc:creator>ABuffadiPerrero</dc:creator>
  <cp:lastModifiedBy>tbroszeit</cp:lastModifiedBy>
  <cp:revision>1385</cp:revision>
  <dcterms:created xsi:type="dcterms:W3CDTF">2011-09-22T01:19:36Z</dcterms:created>
  <dcterms:modified xsi:type="dcterms:W3CDTF">2013-09-24T19:32:19Z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126168336</vt:i4>
  </property>
  <property fmtid="{D5CDD505-2E9C-101B-9397-08002B2CF9AE}" pid="3" name="_NewReviewCycle">
    <vt:lpwstr/>
  </property>
  <property fmtid="{D5CDD505-2E9C-101B-9397-08002B2CF9AE}" pid="4" name="_EmailSubject">
    <vt:lpwstr>CV for OECD/ASSAL Conference</vt:lpwstr>
  </property>
  <property fmtid="{D5CDD505-2E9C-101B-9397-08002B2CF9AE}" pid="5" name="_AuthorEmail">
    <vt:lpwstr>TBroszeit@imf.org</vt:lpwstr>
  </property>
  <property fmtid="{D5CDD505-2E9C-101B-9397-08002B2CF9AE}" pid="6" name="_AuthorEmailDisplayName">
    <vt:lpwstr>Broszeit, Timo</vt:lpwstr>
  </property>
  <property fmtid="{D5CDD505-2E9C-101B-9397-08002B2CF9AE}" pid="7" name="_PreviousAdHocReviewCycleID">
    <vt:i4>1760071855</vt:i4>
  </property>
  <property fmtid="{D5CDD505-2E9C-101B-9397-08002B2CF9AE}" pid="8" name="ContentTypeId">
    <vt:lpwstr>0x010100ACF2F5308B7D114E8704EAE78B54CFC4002C208B0A34A1AD438D58B1A1417EA2D1</vt:lpwstr>
  </property>
  <property fmtid="{D5CDD505-2E9C-101B-9397-08002B2CF9AE}" pid="9" name="Order">
    <vt:r8>200</vt:r8>
  </property>
</Properties>
</file>