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65" r:id="rId2"/>
    <p:sldId id="273" r:id="rId3"/>
    <p:sldId id="257" r:id="rId4"/>
    <p:sldId id="297" r:id="rId5"/>
    <p:sldId id="258" r:id="rId6"/>
    <p:sldId id="259" r:id="rId7"/>
    <p:sldId id="260" r:id="rId8"/>
    <p:sldId id="261" r:id="rId9"/>
    <p:sldId id="262" r:id="rId10"/>
    <p:sldId id="298" r:id="rId11"/>
    <p:sldId id="299" r:id="rId12"/>
    <p:sldId id="300" r:id="rId13"/>
    <p:sldId id="301" r:id="rId14"/>
    <p:sldId id="302" r:id="rId15"/>
    <p:sldId id="303" r:id="rId16"/>
    <p:sldId id="304" r:id="rId17"/>
    <p:sldId id="305" r:id="rId18"/>
    <p:sldId id="30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84769" autoAdjust="0"/>
  </p:normalViewPr>
  <p:slideViewPr>
    <p:cSldViewPr>
      <p:cViewPr>
        <p:scale>
          <a:sx n="73" d="100"/>
          <a:sy n="73" d="100"/>
        </p:scale>
        <p:origin x="-222" y="204"/>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Net Spread Over Guaranteed Interest Rate</a:t>
            </a:r>
          </a:p>
        </c:rich>
      </c:tx>
      <c:layout/>
      <c:overlay val="1"/>
    </c:title>
    <c:autoTitleDeleted val="0"/>
    <c:plotArea>
      <c:layout>
        <c:manualLayout>
          <c:layoutTarget val="inner"/>
          <c:xMode val="edge"/>
          <c:yMode val="edge"/>
          <c:x val="0.12649011826204126"/>
          <c:y val="0.15857822856888651"/>
          <c:w val="0.76655916711280614"/>
          <c:h val="0.65635748921215353"/>
        </c:manualLayout>
      </c:layout>
      <c:barChart>
        <c:barDir val="col"/>
        <c:grouping val="clustered"/>
        <c:varyColors val="0"/>
        <c:ser>
          <c:idx val="0"/>
          <c:order val="0"/>
          <c:tx>
            <c:v>Net Spread</c:v>
          </c:tx>
          <c:invertIfNegative val="0"/>
          <c:cat>
            <c:numRef>
              <c:f>Sheet1!$A$4:$A$10</c:f>
              <c:numCache>
                <c:formatCode>General</c:formatCode>
                <c:ptCount val="7"/>
                <c:pt idx="0">
                  <c:v>2006</c:v>
                </c:pt>
                <c:pt idx="1">
                  <c:v>2007</c:v>
                </c:pt>
                <c:pt idx="2">
                  <c:v>2008</c:v>
                </c:pt>
                <c:pt idx="3">
                  <c:v>2009</c:v>
                </c:pt>
                <c:pt idx="4">
                  <c:v>2010</c:v>
                </c:pt>
                <c:pt idx="5">
                  <c:v>2011</c:v>
                </c:pt>
                <c:pt idx="6">
                  <c:v>2012</c:v>
                </c:pt>
              </c:numCache>
            </c:numRef>
          </c:cat>
          <c:val>
            <c:numRef>
              <c:f>Sheet1!$E$4:$E$10</c:f>
              <c:numCache>
                <c:formatCode>0.00%</c:formatCode>
                <c:ptCount val="7"/>
                <c:pt idx="0">
                  <c:v>1.72E-2</c:v>
                </c:pt>
                <c:pt idx="1">
                  <c:v>1.7999999999999999E-2</c:v>
                </c:pt>
                <c:pt idx="2">
                  <c:v>1.5299999999999999E-2</c:v>
                </c:pt>
                <c:pt idx="3">
                  <c:v>1.15E-2</c:v>
                </c:pt>
                <c:pt idx="4">
                  <c:v>1.3599999999999999E-2</c:v>
                </c:pt>
                <c:pt idx="5">
                  <c:v>1.3899999999999999E-2</c:v>
                </c:pt>
                <c:pt idx="6">
                  <c:v>1.0999999999999999E-2</c:v>
                </c:pt>
              </c:numCache>
            </c:numRef>
          </c:val>
        </c:ser>
        <c:dLbls>
          <c:showLegendKey val="0"/>
          <c:showVal val="1"/>
          <c:showCatName val="0"/>
          <c:showSerName val="0"/>
          <c:showPercent val="0"/>
          <c:showBubbleSize val="0"/>
        </c:dLbls>
        <c:gapWidth val="150"/>
        <c:axId val="137544704"/>
        <c:axId val="109692608"/>
      </c:barChart>
      <c:lineChart>
        <c:grouping val="standard"/>
        <c:varyColors val="0"/>
        <c:ser>
          <c:idx val="1"/>
          <c:order val="1"/>
          <c:tx>
            <c:v>Net Portfolio Yield</c:v>
          </c:tx>
          <c:dLbls>
            <c:delete val="1"/>
          </c:dLbls>
          <c:cat>
            <c:numRef>
              <c:f>Sheet1!$A$4:$A$10</c:f>
              <c:numCache>
                <c:formatCode>General</c:formatCode>
                <c:ptCount val="7"/>
                <c:pt idx="0">
                  <c:v>2006</c:v>
                </c:pt>
                <c:pt idx="1">
                  <c:v>2007</c:v>
                </c:pt>
                <c:pt idx="2">
                  <c:v>2008</c:v>
                </c:pt>
                <c:pt idx="3">
                  <c:v>2009</c:v>
                </c:pt>
                <c:pt idx="4">
                  <c:v>2010</c:v>
                </c:pt>
                <c:pt idx="5">
                  <c:v>2011</c:v>
                </c:pt>
                <c:pt idx="6">
                  <c:v>2012</c:v>
                </c:pt>
              </c:numCache>
            </c:numRef>
          </c:cat>
          <c:val>
            <c:numRef>
              <c:f>Sheet1!$C$4:$C$10</c:f>
              <c:numCache>
                <c:formatCode>0.00%</c:formatCode>
                <c:ptCount val="7"/>
                <c:pt idx="0">
                  <c:v>5.9400000000000001E-2</c:v>
                </c:pt>
                <c:pt idx="1">
                  <c:v>0.06</c:v>
                </c:pt>
                <c:pt idx="2">
                  <c:v>5.6399999999999999E-2</c:v>
                </c:pt>
                <c:pt idx="3">
                  <c:v>5.2900000000000003E-2</c:v>
                </c:pt>
                <c:pt idx="4">
                  <c:v>5.45E-2</c:v>
                </c:pt>
                <c:pt idx="5">
                  <c:v>5.3100000000000001E-2</c:v>
                </c:pt>
                <c:pt idx="6">
                  <c:v>5.0900000000000001E-2</c:v>
                </c:pt>
              </c:numCache>
            </c:numRef>
          </c:val>
          <c:smooth val="0"/>
        </c:ser>
        <c:ser>
          <c:idx val="2"/>
          <c:order val="2"/>
          <c:tx>
            <c:v>Guaranteed Interest Rate</c:v>
          </c:tx>
          <c:dLbls>
            <c:delete val="1"/>
          </c:dLbls>
          <c:cat>
            <c:numRef>
              <c:f>Sheet1!$A$4:$A$10</c:f>
              <c:numCache>
                <c:formatCode>General</c:formatCode>
                <c:ptCount val="7"/>
                <c:pt idx="0">
                  <c:v>2006</c:v>
                </c:pt>
                <c:pt idx="1">
                  <c:v>2007</c:v>
                </c:pt>
                <c:pt idx="2">
                  <c:v>2008</c:v>
                </c:pt>
                <c:pt idx="3">
                  <c:v>2009</c:v>
                </c:pt>
                <c:pt idx="4">
                  <c:v>2010</c:v>
                </c:pt>
                <c:pt idx="5">
                  <c:v>2011</c:v>
                </c:pt>
                <c:pt idx="6">
                  <c:v>2012</c:v>
                </c:pt>
              </c:numCache>
            </c:numRef>
          </c:cat>
          <c:val>
            <c:numRef>
              <c:f>Sheet1!$D$4:$D$10</c:f>
              <c:numCache>
                <c:formatCode>0.00%</c:formatCode>
                <c:ptCount val="7"/>
                <c:pt idx="0">
                  <c:v>4.2200000000000001E-2</c:v>
                </c:pt>
                <c:pt idx="1">
                  <c:v>4.2000000000000003E-2</c:v>
                </c:pt>
                <c:pt idx="2">
                  <c:v>4.1099999999999998E-2</c:v>
                </c:pt>
                <c:pt idx="3">
                  <c:v>4.1399999999999999E-2</c:v>
                </c:pt>
                <c:pt idx="4">
                  <c:v>4.0899999999999999E-2</c:v>
                </c:pt>
                <c:pt idx="5">
                  <c:v>3.9199999999999999E-2</c:v>
                </c:pt>
                <c:pt idx="6">
                  <c:v>3.9899999999999998E-2</c:v>
                </c:pt>
              </c:numCache>
            </c:numRef>
          </c:val>
          <c:smooth val="0"/>
        </c:ser>
        <c:dLbls>
          <c:showLegendKey val="0"/>
          <c:showVal val="1"/>
          <c:showCatName val="0"/>
          <c:showSerName val="0"/>
          <c:showPercent val="0"/>
          <c:showBubbleSize val="0"/>
        </c:dLbls>
        <c:marker val="1"/>
        <c:smooth val="0"/>
        <c:axId val="137544192"/>
        <c:axId val="109692032"/>
      </c:lineChart>
      <c:catAx>
        <c:axId val="137544192"/>
        <c:scaling>
          <c:orientation val="minMax"/>
        </c:scaling>
        <c:delete val="0"/>
        <c:axPos val="b"/>
        <c:numFmt formatCode="General" sourceLinked="1"/>
        <c:majorTickMark val="out"/>
        <c:minorTickMark val="none"/>
        <c:tickLblPos val="nextTo"/>
        <c:crossAx val="109692032"/>
        <c:crosses val="autoZero"/>
        <c:auto val="1"/>
        <c:lblAlgn val="ctr"/>
        <c:lblOffset val="100"/>
        <c:noMultiLvlLbl val="0"/>
      </c:catAx>
      <c:valAx>
        <c:axId val="109692032"/>
        <c:scaling>
          <c:orientation val="minMax"/>
          <c:min val="3.500000000000001E-2"/>
        </c:scaling>
        <c:delete val="0"/>
        <c:axPos val="l"/>
        <c:majorGridlines/>
        <c:title>
          <c:tx>
            <c:rich>
              <a:bodyPr rot="-5400000" vert="horz"/>
              <a:lstStyle/>
              <a:p>
                <a:pPr>
                  <a:defRPr/>
                </a:pPr>
                <a:r>
                  <a:rPr lang="en-US" dirty="0"/>
                  <a:t>Portfolio </a:t>
                </a:r>
                <a:r>
                  <a:rPr lang="en-US" dirty="0" smtClean="0"/>
                  <a:t>Yield/Guaranteed </a:t>
                </a:r>
                <a:r>
                  <a:rPr lang="en-US" dirty="0"/>
                  <a:t>Rate</a:t>
                </a:r>
              </a:p>
            </c:rich>
          </c:tx>
          <c:layout/>
          <c:overlay val="0"/>
        </c:title>
        <c:numFmt formatCode="0.00%" sourceLinked="1"/>
        <c:majorTickMark val="out"/>
        <c:minorTickMark val="none"/>
        <c:tickLblPos val="nextTo"/>
        <c:txPr>
          <a:bodyPr/>
          <a:lstStyle/>
          <a:p>
            <a:pPr>
              <a:defRPr sz="800"/>
            </a:pPr>
            <a:endParaRPr lang="en-US"/>
          </a:p>
        </c:txPr>
        <c:crossAx val="137544192"/>
        <c:crosses val="autoZero"/>
        <c:crossBetween val="between"/>
      </c:valAx>
      <c:valAx>
        <c:axId val="109692608"/>
        <c:scaling>
          <c:orientation val="minMax"/>
        </c:scaling>
        <c:delete val="0"/>
        <c:axPos val="r"/>
        <c:title>
          <c:tx>
            <c:rich>
              <a:bodyPr rot="-5400000" vert="horz"/>
              <a:lstStyle/>
              <a:p>
                <a:pPr>
                  <a:defRPr/>
                </a:pPr>
                <a:r>
                  <a:rPr lang="en-US" dirty="0"/>
                  <a:t>Net Spread</a:t>
                </a:r>
              </a:p>
            </c:rich>
          </c:tx>
          <c:layout/>
          <c:overlay val="0"/>
        </c:title>
        <c:numFmt formatCode="0.00%" sourceLinked="1"/>
        <c:majorTickMark val="out"/>
        <c:minorTickMark val="none"/>
        <c:tickLblPos val="nextTo"/>
        <c:txPr>
          <a:bodyPr/>
          <a:lstStyle/>
          <a:p>
            <a:pPr>
              <a:defRPr sz="800"/>
            </a:pPr>
            <a:endParaRPr lang="en-US"/>
          </a:p>
        </c:txPr>
        <c:crossAx val="137544704"/>
        <c:crosses val="max"/>
        <c:crossBetween val="between"/>
      </c:valAx>
      <c:catAx>
        <c:axId val="137544704"/>
        <c:scaling>
          <c:orientation val="minMax"/>
        </c:scaling>
        <c:delete val="1"/>
        <c:axPos val="b"/>
        <c:numFmt formatCode="General" sourceLinked="1"/>
        <c:majorTickMark val="out"/>
        <c:minorTickMark val="none"/>
        <c:tickLblPos val="nextTo"/>
        <c:crossAx val="109692608"/>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E95556B-BE09-4BBC-A4BF-A3B8ECC24A21}" type="datetimeFigureOut">
              <a:rPr lang="en-US" smtClean="0"/>
              <a:t>9/16/2013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550093B-F059-48E7-BAF1-C9B5F3D35730}" type="slidenum">
              <a:rPr lang="en-US" smtClean="0"/>
              <a:t>‹#›</a:t>
            </a:fld>
            <a:endParaRPr lang="en-US" dirty="0"/>
          </a:p>
        </p:txBody>
      </p:sp>
    </p:spTree>
    <p:extLst>
      <p:ext uri="{BB962C8B-B14F-4D97-AF65-F5344CB8AC3E}">
        <p14:creationId xmlns:p14="http://schemas.microsoft.com/office/powerpoint/2010/main" val="1558262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794B2F-E141-4174-BA74-79A1EA11E8E1}" type="datetimeFigureOut">
              <a:rPr lang="en-US" smtClean="0"/>
              <a:t>9/16/2013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A58B41-63FB-4F5A-ADB4-4659B6049EBB}" type="slidenum">
              <a:rPr lang="en-US" smtClean="0"/>
              <a:t>‹#›</a:t>
            </a:fld>
            <a:endParaRPr lang="en-US" dirty="0"/>
          </a:p>
        </p:txBody>
      </p:sp>
    </p:spTree>
    <p:extLst>
      <p:ext uri="{BB962C8B-B14F-4D97-AF65-F5344CB8AC3E}">
        <p14:creationId xmlns:p14="http://schemas.microsoft.com/office/powerpoint/2010/main" val="175755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8BF336-B151-4F4F-8576-45233606B1D5}" type="slidenum">
              <a:rPr lang="en-US"/>
              <a:pPr/>
              <a:t>1</a:t>
            </a:fld>
            <a:endParaRPr lang="en-US" dirty="0"/>
          </a:p>
        </p:txBody>
      </p:sp>
      <p:sp>
        <p:nvSpPr>
          <p:cNvPr id="104450" name="Rectangle 2"/>
          <p:cNvSpPr>
            <a:spLocks noGrp="1" noRot="1" noChangeAspect="1" noChangeArrowheads="1" noTextEdit="1"/>
          </p:cNvSpPr>
          <p:nvPr>
            <p:ph type="sldImg"/>
          </p:nvPr>
        </p:nvSpPr>
        <p:spPr>
          <a:xfrm>
            <a:off x="1139825" y="685800"/>
            <a:ext cx="4649788" cy="3486150"/>
          </a:xfrm>
          <a:ln/>
        </p:spPr>
      </p:sp>
      <p:sp>
        <p:nvSpPr>
          <p:cNvPr id="104451" name="Rectangle 3"/>
          <p:cNvSpPr>
            <a:spLocks noGrp="1" noChangeArrowheads="1"/>
          </p:cNvSpPr>
          <p:nvPr>
            <p:ph type="body" idx="1"/>
          </p:nvPr>
        </p:nvSpPr>
        <p:spPr>
          <a:xfrm>
            <a:off x="935040" y="4416425"/>
            <a:ext cx="5140325" cy="4183063"/>
          </a:xfrm>
        </p:spPr>
        <p:txBody>
          <a:bodyPr/>
          <a:lstStyle/>
          <a:p>
            <a:r>
              <a:rPr lang="en-US" dirty="0" smtClean="0"/>
              <a:t>Thank you for</a:t>
            </a:r>
            <a:r>
              <a:rPr lang="en-US" baseline="0" dirty="0" smtClean="0"/>
              <a:t> allowing me to discuss this topic before you, my name is Adam Hamm, I am the Commissioner of Insurance for the state of North Dakota. I am pleased to speak to you on this topic, and to be at this event, as I believe it provides each of us an opportunity to learn from each other. The specific items that I hope to provide some thoughts to each of you on are identified on the next slide.</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I will move on to a discussion of State Insurance Regulatory tools for monitoring interest rate risk within the life insurance industry.</a:t>
            </a:r>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10</a:t>
            </a:fld>
            <a:endParaRPr lang="en-US" dirty="0"/>
          </a:p>
        </p:txBody>
      </p:sp>
    </p:spTree>
    <p:extLst>
      <p:ext uri="{BB962C8B-B14F-4D97-AF65-F5344CB8AC3E}">
        <p14:creationId xmlns:p14="http://schemas.microsoft.com/office/powerpoint/2010/main" val="2011585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insurance regulators</a:t>
            </a:r>
            <a:r>
              <a:rPr lang="en-US" baseline="0" dirty="0" smtClean="0"/>
              <a:t> have developed several tools to monitor interest rate risk using data collected from the annual statement filings, risk based capital filings, asset adequacy testing of statutory reserves and the own risk solvency assessment (ORSA) filings.  The ORSA has not yet become law in the U.S., but the NAIC has developed a new ORSA Model Law which will be introduced in the state legislatures over the next couple of years.</a:t>
            </a:r>
          </a:p>
          <a:p>
            <a:endParaRPr lang="en-US" baseline="0" dirty="0" smtClean="0"/>
          </a:p>
          <a:p>
            <a:r>
              <a:rPr lang="en-US" baseline="0" dirty="0" smtClean="0"/>
              <a:t>The risk based capital filing contains individual risk elements related to asset risks, pricing risks, interest rate and market rate risks as well as general business risks.</a:t>
            </a:r>
          </a:p>
          <a:p>
            <a:endParaRPr lang="en-US" baseline="0" dirty="0" smtClean="0"/>
          </a:p>
          <a:p>
            <a:r>
              <a:rPr lang="en-US" baseline="0" dirty="0" smtClean="0"/>
              <a:t>Asset adequacy testing is founded on 7 interest rate movement stress tests and well as a company’s own stochastic stress tests.</a:t>
            </a:r>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11</a:t>
            </a:fld>
            <a:endParaRPr lang="en-US" dirty="0"/>
          </a:p>
        </p:txBody>
      </p:sp>
    </p:spTree>
    <p:extLst>
      <p:ext uri="{BB962C8B-B14F-4D97-AF65-F5344CB8AC3E}">
        <p14:creationId xmlns:p14="http://schemas.microsoft.com/office/powerpoint/2010/main" val="2046893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contains data on 713 life insurance companies.</a:t>
            </a:r>
            <a:r>
              <a:rPr lang="en-US" baseline="0" dirty="0" smtClean="0"/>
              <a:t>  The source of this data is the annual statement filings from each company.  It shows data collected from the annual statements filed in calendar years 2006 through 2012.  The total reserve represents the total amount of money the insurance company is holding to pay future claims and represents the amount of money exposed to interest rate risk.</a:t>
            </a:r>
          </a:p>
          <a:p>
            <a:endParaRPr lang="en-US" baseline="0" dirty="0" smtClean="0"/>
          </a:p>
          <a:p>
            <a:r>
              <a:rPr lang="en-US" baseline="0" dirty="0" smtClean="0"/>
              <a:t>The net portfolio yield represents the rate of interest the insurance company is earning on its portfolio of invested assets which fund the total reserve.  This yield rate is net of investment expenses. </a:t>
            </a:r>
          </a:p>
          <a:p>
            <a:endParaRPr lang="en-US" baseline="0" dirty="0" smtClean="0"/>
          </a:p>
          <a:p>
            <a:r>
              <a:rPr lang="en-US" baseline="0" dirty="0" smtClean="0"/>
              <a:t>The guaranteed credited rate represents the interest rate that is required or guaranteed to be earned on the total reserve.</a:t>
            </a:r>
          </a:p>
          <a:p>
            <a:endParaRPr lang="en-US" baseline="0" dirty="0" smtClean="0"/>
          </a:p>
          <a:p>
            <a:r>
              <a:rPr lang="en-US" baseline="0" dirty="0" smtClean="0"/>
              <a:t>The spread is the difference between the Net Portfolio Yield and the Guaranteed Credited Interest Rate.  It represents the amount of interest rate margin the company has pay benefits and expenses.  </a:t>
            </a:r>
          </a:p>
          <a:p>
            <a:endParaRPr lang="en-US" baseline="0" dirty="0" smtClean="0"/>
          </a:p>
          <a:p>
            <a:r>
              <a:rPr lang="en-US" baseline="0" dirty="0" smtClean="0"/>
              <a:t>The spread revenue is simply the spread times the total reserve.  It represents the total amount of interest rate margin expressed in dollars that the insurance company has to pay benefits and claims.</a:t>
            </a:r>
          </a:p>
          <a:p>
            <a:endParaRPr lang="en-US" baseline="0" dirty="0" smtClean="0"/>
          </a:p>
          <a:p>
            <a:r>
              <a:rPr lang="en-US" baseline="0" dirty="0" smtClean="0"/>
              <a:t>The last column shows the Asset/Liability management reserve that is being held by the insurance company to cover interest rate risk above the amount held in the reserve.</a:t>
            </a:r>
          </a:p>
          <a:p>
            <a:endParaRPr lang="en-US" baseline="0" dirty="0" smtClean="0"/>
          </a:p>
          <a:p>
            <a:r>
              <a:rPr lang="en-US" baseline="0" dirty="0" smtClean="0"/>
              <a:t>As the chart shows, the reserves have been growing while the net portfolio yield has declined 85 basis points, the guaranteed credited rate has declined by 23 basis points resulting in an interest rate margin decline of 62 basis points which amounts to an annual 15 billion dollar reduction in interest rate margin. </a:t>
            </a:r>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12</a:t>
            </a:fld>
            <a:endParaRPr lang="en-US" dirty="0"/>
          </a:p>
        </p:txBody>
      </p:sp>
    </p:spTree>
    <p:extLst>
      <p:ext uri="{BB962C8B-B14F-4D97-AF65-F5344CB8AC3E}">
        <p14:creationId xmlns:p14="http://schemas.microsoft.com/office/powerpoint/2010/main" val="1421205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just shows the data</a:t>
            </a:r>
            <a:r>
              <a:rPr lang="en-US" baseline="0" dirty="0" smtClean="0"/>
              <a:t> on the previous chart in graphic form.  It presents the risks of a low interest rate environment and lays out areas that regulators need to continue to monitor.</a:t>
            </a:r>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13</a:t>
            </a:fld>
            <a:endParaRPr lang="en-US" dirty="0"/>
          </a:p>
        </p:txBody>
      </p:sp>
    </p:spTree>
    <p:extLst>
      <p:ext uri="{BB962C8B-B14F-4D97-AF65-F5344CB8AC3E}">
        <p14:creationId xmlns:p14="http://schemas.microsoft.com/office/powerpoint/2010/main" val="686319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a:t>
            </a:r>
            <a:r>
              <a:rPr lang="en-US" baseline="0" dirty="0" smtClean="0"/>
              <a:t> compiles data taken from the risk based capital filings for each of the calendar years 2006 through 2012.  It shows the number of companies that filed risk based capital reports for each calendar year, and the number of companies that triggered a regulatory action level of some type.  The regulatory action levels are designed to identify weakly capitalized companies.</a:t>
            </a:r>
          </a:p>
          <a:p>
            <a:endParaRPr lang="en-US" baseline="0" dirty="0" smtClean="0"/>
          </a:p>
          <a:p>
            <a:r>
              <a:rPr lang="en-US" baseline="0" dirty="0" smtClean="0"/>
              <a:t>The report shows the aggregate RBC ratio for the life insurance industry which is the total adjusted capital divided by the authorized control level of risk based capital.</a:t>
            </a:r>
          </a:p>
          <a:p>
            <a:endParaRPr lang="en-US" baseline="0" dirty="0" smtClean="0"/>
          </a:p>
          <a:p>
            <a:r>
              <a:rPr lang="en-US" baseline="0" dirty="0" smtClean="0"/>
              <a:t>As the chart shows, interest rate risk and market risk represents approximately 12% to 13% of the total required risk based capital amount.  The largest risk component of risk based capital is the risk of default on assets which averages around 63% of total required risk based capital. </a:t>
            </a:r>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14</a:t>
            </a:fld>
            <a:endParaRPr lang="en-US" dirty="0"/>
          </a:p>
        </p:txBody>
      </p:sp>
    </p:spTree>
    <p:extLst>
      <p:ext uri="{BB962C8B-B14F-4D97-AF65-F5344CB8AC3E}">
        <p14:creationId xmlns:p14="http://schemas.microsoft.com/office/powerpoint/2010/main" val="3515999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defines</a:t>
            </a:r>
            <a:r>
              <a:rPr lang="en-US" baseline="0" dirty="0" smtClean="0"/>
              <a:t> the NY 7 interest rate stress tests and discusses the company’s own stochastic stress tests.  Each year the company must demonstrate that the total reserves they are holding are adequate to fund all of the future benefits guaranteed in the insurance contracts based on the assets the company is holding to fund the reserves.  This asset adequacy analysis must be tested under a range of interest rate scenarios.  Most insurance companies run the New York 7 stress tests as well as run additional stochastic stress tests generated by an economic scenario generator.  </a:t>
            </a:r>
          </a:p>
          <a:p>
            <a:endParaRPr lang="en-US" baseline="0" dirty="0" smtClean="0"/>
          </a:p>
          <a:p>
            <a:r>
              <a:rPr lang="en-US" baseline="0" dirty="0" smtClean="0"/>
              <a:t>If the results of the stress test show that the assets are not adequate, the company must post an additional reserve called the asset liability management (ALM) reserve.  The amount of this reserve is the amount needed such that the total assets the company is holding is adequate (e.g. the company passes the stress tests).  Posting this reserve requires additional assets to be held in an amount equal to the reserve. </a:t>
            </a:r>
          </a:p>
          <a:p>
            <a:endParaRPr lang="en-US" baseline="0" dirty="0" smtClean="0"/>
          </a:p>
          <a:p>
            <a:r>
              <a:rPr lang="en-US" baseline="0" dirty="0" smtClean="0"/>
              <a:t>In addition to the NY 7 stress tests, most companies run a set of stochastically generated interest rate scenarios using an economic scenario generator.</a:t>
            </a:r>
          </a:p>
          <a:p>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15</a:t>
            </a:fld>
            <a:endParaRPr lang="en-US" dirty="0"/>
          </a:p>
        </p:txBody>
      </p:sp>
    </p:spTree>
    <p:extLst>
      <p:ext uri="{BB962C8B-B14F-4D97-AF65-F5344CB8AC3E}">
        <p14:creationId xmlns:p14="http://schemas.microsoft.com/office/powerpoint/2010/main" val="2192017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perform an asset adequacy analysis, a company needs a financial model the projects asset cash flows and liability cash flows and the resulting surplus which equals the asset cash flow minus the liability cash flow.  If ending surplus is negative, it means that the asset cash flows were less than the liability cash flows and the stress test was failed and an additional reserve is needed.</a:t>
            </a:r>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16</a:t>
            </a:fld>
            <a:endParaRPr lang="en-US" dirty="0"/>
          </a:p>
        </p:txBody>
      </p:sp>
    </p:spTree>
    <p:extLst>
      <p:ext uri="{BB962C8B-B14F-4D97-AF65-F5344CB8AC3E}">
        <p14:creationId xmlns:p14="http://schemas.microsoft.com/office/powerpoint/2010/main" val="1710058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example of an asset adequacy test might look like the following.  For each of the NY 7 stress tests, it shows the resulting market value of surplus.  The</a:t>
            </a:r>
            <a:r>
              <a:rPr lang="en-US" baseline="0" dirty="0" smtClean="0"/>
              <a:t> last two columns show the lowest market value of surplus and the year in the model that the lowest market value of surplus occurred.  This example shows that there are 3 interest rate scenarios that develop a concern and it is likely that the company would have to post an ALM reserve in this example.</a:t>
            </a:r>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17</a:t>
            </a:fld>
            <a:endParaRPr lang="en-US" dirty="0"/>
          </a:p>
        </p:txBody>
      </p:sp>
    </p:spTree>
    <p:extLst>
      <p:ext uri="{BB962C8B-B14F-4D97-AF65-F5344CB8AC3E}">
        <p14:creationId xmlns:p14="http://schemas.microsoft.com/office/powerpoint/2010/main" val="1360989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new ORSA law gets adopted</a:t>
            </a:r>
            <a:r>
              <a:rPr lang="en-US" baseline="0" dirty="0" smtClean="0"/>
              <a:t> in the U.S., the company will be required to file an ORSA report with the state insurance regulators.</a:t>
            </a:r>
          </a:p>
          <a:p>
            <a:endParaRPr lang="en-US" baseline="0" dirty="0" smtClean="0"/>
          </a:p>
          <a:p>
            <a:r>
              <a:rPr lang="en-US" baseline="0" dirty="0" smtClean="0"/>
              <a:t>The company will have to perform stress testing on its entire balance sheet using both normal and stressed scenarios.  In the ORSA, the company will have to incorporate it new business plan in projecting it total capital needs.  The results of the testing will indicate the major risk exposures to which the company is exposed and the company will have to identify those risk exposures in the ORSA filing.</a:t>
            </a:r>
          </a:p>
          <a:p>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18</a:t>
            </a:fld>
            <a:endParaRPr lang="en-US" dirty="0"/>
          </a:p>
        </p:txBody>
      </p:sp>
    </p:spTree>
    <p:extLst>
      <p:ext uri="{BB962C8B-B14F-4D97-AF65-F5344CB8AC3E}">
        <p14:creationId xmlns:p14="http://schemas.microsoft.com/office/powerpoint/2010/main" val="770935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like to start with a simple discussion about</a:t>
            </a:r>
            <a:r>
              <a:rPr lang="en-US" baseline="0" dirty="0" smtClean="0"/>
              <a:t> insolvency predictions of insurance companies. </a:t>
            </a:r>
            <a:r>
              <a:rPr lang="en-US" baseline="0" dirty="0" smtClean="0"/>
              <a:t>After all, </a:t>
            </a:r>
            <a:r>
              <a:rPr lang="en-US" baseline="0" dirty="0" smtClean="0"/>
              <a:t>if we want to talk about monitoring insurance markets we must begin with a discussion of those things that we should be monitoring, and frankly those things should begin with a discussion of insolvency predictions.</a:t>
            </a:r>
          </a:p>
          <a:p>
            <a:endParaRPr lang="en-US" baseline="0" dirty="0" smtClean="0"/>
          </a:p>
          <a:p>
            <a:r>
              <a:rPr lang="en-US" baseline="0" dirty="0" smtClean="0"/>
              <a:t>That transitions very well into the next item, which is a discussion of analytical tools in monitoring the insurance sector. Of course as we all know, there are so many things to consider, and there is no way we can cover everything in the short period of time that we have, but we will touch on just a few of the things we do in the US.</a:t>
            </a:r>
          </a:p>
          <a:p>
            <a:endParaRPr lang="en-US" baseline="0" dirty="0" smtClean="0"/>
          </a:p>
          <a:p>
            <a:r>
              <a:rPr lang="en-US" baseline="0" dirty="0" smtClean="0"/>
              <a:t>Finally, we will end on a discussion regarding stress testing. This is a topic that became very prominent during the Financial Crisis. We will touch on some of the things we do in the US to meet the objectives that most people are looking for with stress testing. </a:t>
            </a:r>
            <a:endParaRPr lang="en-US" dirty="0"/>
          </a:p>
        </p:txBody>
      </p:sp>
      <p:sp>
        <p:nvSpPr>
          <p:cNvPr id="4" name="Slide Number Placeholder 3"/>
          <p:cNvSpPr>
            <a:spLocks noGrp="1"/>
          </p:cNvSpPr>
          <p:nvPr>
            <p:ph type="sldNum" sz="quarter" idx="10"/>
          </p:nvPr>
        </p:nvSpPr>
        <p:spPr/>
        <p:txBody>
          <a:bodyPr/>
          <a:lstStyle/>
          <a:p>
            <a:fld id="{91A58B41-63FB-4F5A-ADB4-4659B6049EBB}" type="slidenum">
              <a:rPr lang="en-US" smtClean="0"/>
              <a:t>2</a:t>
            </a:fld>
            <a:endParaRPr lang="en-US" dirty="0"/>
          </a:p>
        </p:txBody>
      </p:sp>
    </p:spTree>
    <p:extLst>
      <p:ext uri="{BB962C8B-B14F-4D97-AF65-F5344CB8AC3E}">
        <p14:creationId xmlns:p14="http://schemas.microsoft.com/office/powerpoint/2010/main" val="378112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229C5E-88CD-49EF-857B-8579D7475B31}" type="slidenum">
              <a:rPr lang="en-US"/>
              <a:pPr/>
              <a:t>3</a:t>
            </a:fld>
            <a:endParaRPr lang="en-US" dirty="0"/>
          </a:p>
        </p:txBody>
      </p:sp>
      <p:sp>
        <p:nvSpPr>
          <p:cNvPr id="31746" name="Rectangle 2"/>
          <p:cNvSpPr>
            <a:spLocks noGrp="1" noRot="1" noChangeAspect="1" noChangeArrowheads="1" noTextEdit="1"/>
          </p:cNvSpPr>
          <p:nvPr>
            <p:ph type="sldImg"/>
          </p:nvPr>
        </p:nvSpPr>
        <p:spPr>
          <a:xfrm>
            <a:off x="1181100" y="696913"/>
            <a:ext cx="4651375" cy="3487737"/>
          </a:xfrm>
          <a:ln/>
        </p:spPr>
      </p:sp>
      <p:sp>
        <p:nvSpPr>
          <p:cNvPr id="31747" name="Rectangle 3"/>
          <p:cNvSpPr>
            <a:spLocks noGrp="1" noChangeArrowheads="1"/>
          </p:cNvSpPr>
          <p:nvPr>
            <p:ph type="body" idx="1"/>
          </p:nvPr>
        </p:nvSpPr>
        <p:spPr>
          <a:xfrm>
            <a:off x="701040" y="4415790"/>
            <a:ext cx="5608320" cy="4183380"/>
          </a:xfrm>
          <a:prstGeom prst="rect">
            <a:avLst/>
          </a:prstGeom>
        </p:spPr>
        <p:txBody>
          <a:bodyPr/>
          <a:lstStyle/>
          <a:p>
            <a:r>
              <a:rPr lang="en-US" dirty="0" smtClean="0"/>
              <a:t>As I mentioned on the previous slide, i</a:t>
            </a:r>
            <a:r>
              <a:rPr lang="en-US" baseline="0" dirty="0" smtClean="0"/>
              <a:t>f we want to talk about monitoring insurance markets we must begin with a discussion of those things that we should be monitoring, and frankly those things should begin with a discussion of the major causes of insolvencies. </a:t>
            </a:r>
            <a:endParaRPr lang="en-US" dirty="0" smtClean="0"/>
          </a:p>
          <a:p>
            <a:endParaRPr lang="en-US" dirty="0" smtClean="0"/>
          </a:p>
          <a:p>
            <a:r>
              <a:rPr lang="en-US" dirty="0" smtClean="0"/>
              <a:t>Although we don’t necessarily</a:t>
            </a:r>
            <a:r>
              <a:rPr lang="en-US" baseline="0" dirty="0" smtClean="0"/>
              <a:t> prepare a post mortem after every major insolvency, we do prepare what we call Insurer Profiles, which is a confidential snapshot of the company, including it strengths and weaknesses, as well as a Supervisory Plan, which is a confidential document that lists those these that we are monitoring on the company. What I think those documents reveal is the above list continues to be very accurate in terms of the things that cause insurers to fail as many of these things tend to be on such lists before such failures occur. I have seen similar lists such as these over the years prepared by others, including AM Best, who actually quantifies such results. For AM Best, they indicate that over 50% of the insolvencies are caused by the first three items in this list. I think that figure is probably fairly accurate in terms of what US regulators see but again, we don’t quantify such in our work. But lets talk about some of these items. </a:t>
            </a:r>
          </a:p>
          <a:p>
            <a:endParaRPr lang="en-US" baseline="0" dirty="0" smtClean="0"/>
          </a:p>
          <a:p>
            <a:r>
              <a:rPr lang="en-US" baseline="0" dirty="0" smtClean="0"/>
              <a:t>In the US, we have very few failures to life and annuity insurers. Some people believe this is because of the very conservative actuarial reserving tables that we have traditionally used on these problems. Now, this is not to suggest we rely soly on such reserve tables, we also require cash flow testing annually on all such insurers so we address the potential risk of inadequate pricing on an ongoing basis. </a:t>
            </a:r>
          </a:p>
          <a:p>
            <a:endParaRPr lang="en-US" baseline="0" dirty="0" smtClean="0"/>
          </a:p>
          <a:p>
            <a:r>
              <a:rPr lang="en-US" baseline="0" dirty="0" smtClean="0"/>
              <a:t>But back to the broader issue of reserves. Our financial regulators definitely see that reserving and pricing problems are the number one cause of failure for property and casualty companies, and to a lessor extent health insurers. Some of this is somewhat unavoidable, because the market and the inputs into the eventual amounts paid under such contracts is constantly changing. One example of this was in the product of medical malpractice, where we have literally seen a crisis in the past (about 10 years ago in some states) where the claims (and therefore the risks) were so high that as we tried to get such companies recapitalized and prices reset. But the problem was the product prices increased to the point that it created a crisis in terms of physicians obtaining the coverage they needed to allow the health industry to continue to prosper. To make a long story short, that market has changed and although it isn’t experiencing those same deficient reserves today as 10 year ago, most P&amp;C products still are subject to those same types of risks in terms of the number of items that can impact losses. So what we as regulators must recognize is the market could change, and our tools and discussions with the company must be prepared to deal with that risk if it occurs by trying to catch the issues as early as possible. </a:t>
            </a:r>
          </a:p>
          <a:p>
            <a:endParaRPr lang="en-US" baseline="0" dirty="0" smtClean="0"/>
          </a:p>
          <a:p>
            <a:r>
              <a:rPr lang="en-US" baseline="0" dirty="0" smtClean="0"/>
              <a:t>Let me just touch on some of these items briefly so we can complete this discussion. </a:t>
            </a:r>
          </a:p>
          <a:p>
            <a:endParaRPr lang="en-US" baseline="0" dirty="0" smtClean="0"/>
          </a:p>
          <a:p>
            <a:r>
              <a:rPr lang="en-US" baseline="0" dirty="0" smtClean="0"/>
              <a:t>So rapid growth is something we see in practically every business cycle and we have seen it with so many products. The greatest risk is that its combined with inadequate pricing (can only be obtained by lowering prices) and therefore plays into those issues. This is part of why we try and monitor companies actions against their business plans and projections. Not that we approve of projections, but they are an important part of making sure a company, and a group are following a well thought out plan. And of course, they can be subject to a great deal of criticism after the fact as well and frankly we think that is helpful in grounding management. </a:t>
            </a:r>
          </a:p>
          <a:p>
            <a:endParaRPr lang="en-US" baseline="0" dirty="0" smtClean="0"/>
          </a:p>
          <a:p>
            <a:r>
              <a:rPr lang="en-US" baseline="0" dirty="0" smtClean="0"/>
              <a:t>Fraud is of course the most difficult issue to identify. Frankly, I don’t think its #4 in terms of number of insolvencies, but if you broaden it to include poor management decisions it is. But frankly what occurs is that companies become troubled, usually first through poor underwriting and losses, and then the company becomes more aggressive to tries an make up for those issues. This is very common. </a:t>
            </a:r>
          </a:p>
          <a:p>
            <a:endParaRPr lang="en-US" baseline="0" dirty="0" smtClean="0"/>
          </a:p>
          <a:p>
            <a:r>
              <a:rPr lang="en-US" baseline="0" dirty="0" smtClean="0"/>
              <a:t>The next item (catastrophe losses) also is not as common as its suggested here, but if you roll into this things such as inadequate product and geographic diversification, the number of such troubled companies begins to rise. </a:t>
            </a:r>
          </a:p>
          <a:p>
            <a:endParaRPr lang="en-US" baseline="0" dirty="0" smtClean="0"/>
          </a:p>
          <a:p>
            <a:r>
              <a:rPr lang="en-US" baseline="0" dirty="0" smtClean="0"/>
              <a:t>Problems with affiliates is usually a reflection of the simple economics of the business of the group and the fact that similar to operating problems that can occur with an insurer, the group is not meeting its stakeholders expectations. In turn, risk can be created within the group. Many times the pressure can first be seen in the financial results of the group, which are submitted to regulators annually as part of the Form B, but other times can be seen with the transactions with the affiliates and the insurers. Of course we have laws that attempt to prevent those intercompany issues in having too much impact on the insurer and of course recently the NAIC has added a new FORM F that requires disclosure by the group of any contagion risk. </a:t>
            </a:r>
          </a:p>
          <a:p>
            <a:endParaRPr lang="en-US" baseline="0" dirty="0" smtClean="0"/>
          </a:p>
          <a:p>
            <a:r>
              <a:rPr lang="en-US" baseline="0" dirty="0" smtClean="0"/>
              <a:t>Investment problems are pretty self explanatory. Most people know that we have individual investment data on every US based insurer, which we can use in different ways. Generally our tools, as well as our analysis and exam process do a good job of highlighting these issues early. </a:t>
            </a:r>
          </a:p>
          <a:p>
            <a:endParaRPr lang="en-US" baseline="0" dirty="0" smtClean="0"/>
          </a:p>
          <a:p>
            <a:r>
              <a:rPr lang="en-US" baseline="0" dirty="0" smtClean="0"/>
              <a:t>Business change is another common issue you see of companies that are already troubled, where they have problems with the original business plan and then because of that, they change their plan. Another reason we look at projections and have line of business disclosure, so we can spot such changes as early as possible. </a:t>
            </a:r>
          </a:p>
          <a:p>
            <a:endParaRPr lang="en-US" baseline="0" dirty="0" smtClean="0"/>
          </a:p>
          <a:p>
            <a:r>
              <a:rPr lang="en-US" baseline="0" dirty="0" smtClean="0"/>
              <a:t>Finally reinsurer failure. This is another one that is probably not soley the cause of issues, unless the company was also not well diversified, relied too much on reinsurance, or other operating problems. But it can be a nail in the coffin so to speak. </a:t>
            </a:r>
          </a:p>
          <a:p>
            <a:endParaRPr lang="en-US" baseline="0" dirty="0" smtClean="0"/>
          </a:p>
          <a:p>
            <a:r>
              <a:rPr lang="en-US" baseline="0" dirty="0" smtClean="0"/>
              <a:t>What I will say is that all of these are things that our financial statements and various other things regulator tools are designed to identify as early as possible so we can take action as soon as possible to reduce these from having too large of an impact on the insurer and its assets.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8BF336-B151-4F4F-8576-45233606B1D5}" type="slidenum">
              <a:rPr lang="en-US"/>
              <a:pPr/>
              <a:t>4</a:t>
            </a:fld>
            <a:endParaRPr lang="en-US" dirty="0"/>
          </a:p>
        </p:txBody>
      </p:sp>
      <p:sp>
        <p:nvSpPr>
          <p:cNvPr id="104450" name="Rectangle 2"/>
          <p:cNvSpPr>
            <a:spLocks noGrp="1" noRot="1" noChangeAspect="1" noChangeArrowheads="1" noTextEdit="1"/>
          </p:cNvSpPr>
          <p:nvPr>
            <p:ph type="sldImg"/>
          </p:nvPr>
        </p:nvSpPr>
        <p:spPr>
          <a:xfrm>
            <a:off x="1139825" y="685800"/>
            <a:ext cx="4649788" cy="3486150"/>
          </a:xfrm>
          <a:ln/>
        </p:spPr>
      </p:sp>
      <p:sp>
        <p:nvSpPr>
          <p:cNvPr id="104451" name="Rectangle 3"/>
          <p:cNvSpPr>
            <a:spLocks noGrp="1" noChangeArrowheads="1"/>
          </p:cNvSpPr>
          <p:nvPr>
            <p:ph type="body" idx="1"/>
          </p:nvPr>
        </p:nvSpPr>
        <p:spPr>
          <a:xfrm>
            <a:off x="935040" y="4416425"/>
            <a:ext cx="5140325" cy="4183063"/>
          </a:xfrm>
        </p:spPr>
        <p:txBody>
          <a:bodyPr/>
          <a:lstStyle/>
          <a:p>
            <a:r>
              <a:rPr lang="en-US" dirty="0" smtClean="0">
                <a:latin typeface="Times New Roman" pitchFamily="18" charset="0"/>
                <a:cs typeface="Times New Roman" pitchFamily="18" charset="0"/>
              </a:rPr>
              <a:t>These slide</a:t>
            </a:r>
            <a:r>
              <a:rPr lang="en-US" baseline="0" dirty="0" smtClean="0">
                <a:latin typeface="Times New Roman" pitchFamily="18" charset="0"/>
                <a:cs typeface="Times New Roman" pitchFamily="18" charset="0"/>
              </a:rPr>
              <a:t> shows some of our more commonly described tools that the US states use in their analysis. Let me describe each of these very briefly. </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First, FAST is our acronym for ALL of our Financial Analysis Solvency Tools (FAST). In short, its each of these items you see listed. </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With respect to these other items, let me start by saying most of these tools are automated using the data available from our very comprehensive annual financial statement, which has a tremendous amount of data within it. </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Perhaps the tool that is most commonly described is what we call our Scoring ratios. These ratios, which are different for each of the different NAIC statement types, are designed to highlight the areas that are most commonly associated with financial problems, or the previous slide that discusses the causes of insolvency. The way these ratios work is that the NAIC staff utilizes industry data to determine ranges for these ratios. When a company’s result falls outside of the usual ranges, they receive a score for that ratio, and the further they are outside of the usual range, the more they are scored. Although the ratio results are helpful, the primary purpose of the tool is to be used as a prioritization tool where companies that receive higher scores receive a higher score and are thereby looked at earlier in the analysis process by a state. IRIS is also a prioritization tool, and is similar to scoring in that it looks at ratios outside of a usual range, but unlike scoring, it doesn’t distinguish between a company whose results are well outside of the range and another company who is only slightly outside of the range.</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Perhaps the most powerful tool is the Financial Profile, which is a fairly long report on each company that provides 5 years of data on various financial metrics, including information on assets, liabilities, writings by line of business, jurisdiction, reinsurance, and a number of other items. Obviously most important is the tool can be used to track anything, both over a period of time to see when the item is trending, as well as in combination with other items, be it industry average, comparison to peers, etc. </a:t>
            </a:r>
            <a:endParaRPr lang="en-US" dirty="0" smtClean="0">
              <a:latin typeface="Times New Roman" pitchFamily="18"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51375" cy="3487737"/>
          </a:xfrm>
        </p:spPr>
      </p:sp>
      <p:sp>
        <p:nvSpPr>
          <p:cNvPr id="3" name="Notes Placeholder 2"/>
          <p:cNvSpPr>
            <a:spLocks noGrp="1"/>
          </p:cNvSpPr>
          <p:nvPr>
            <p:ph type="body" idx="1"/>
          </p:nvPr>
        </p:nvSpPr>
        <p:spPr>
          <a:xfrm>
            <a:off x="701040" y="4415790"/>
            <a:ext cx="5608320" cy="4183380"/>
          </a:xfrm>
          <a:prstGeom prst="rect">
            <a:avLst/>
          </a:prstGeom>
        </p:spPr>
        <p:txBody>
          <a:bodyPr/>
          <a:lstStyle/>
          <a:p>
            <a:r>
              <a:rPr lang="en-US" dirty="0" smtClean="0"/>
              <a:t>Without going through the details of the profile report, lets take a look at some of the things</a:t>
            </a:r>
            <a:r>
              <a:rPr lang="en-US" baseline="0" dirty="0" smtClean="0"/>
              <a:t> the profile reports focus on. What I would say is w</a:t>
            </a:r>
            <a:r>
              <a:rPr lang="en-US" dirty="0" smtClean="0"/>
              <a:t>hen a regulator is monitoring</a:t>
            </a:r>
            <a:r>
              <a:rPr lang="en-US" baseline="0" dirty="0" smtClean="0"/>
              <a:t> a company they should focus their review on each of these items in coming to a regarding a company’s financial health, so I’m going to look at things from that perspective:</a:t>
            </a:r>
          </a:p>
          <a:p>
            <a:endParaRPr lang="en-US" baseline="0" dirty="0" smtClean="0"/>
          </a:p>
          <a:p>
            <a:r>
              <a:rPr lang="en-US" baseline="0" dirty="0" smtClean="0"/>
              <a:t>-Capitalization</a:t>
            </a:r>
          </a:p>
          <a:p>
            <a:r>
              <a:rPr lang="en-US" baseline="0" dirty="0" smtClean="0"/>
              <a:t>-Profitability</a:t>
            </a:r>
          </a:p>
          <a:p>
            <a:r>
              <a:rPr lang="en-US" baseline="0" dirty="0" smtClean="0"/>
              <a:t>-Leverage</a:t>
            </a:r>
          </a:p>
          <a:p>
            <a:r>
              <a:rPr lang="en-US" baseline="0" dirty="0" smtClean="0"/>
              <a:t>-Asset Quality and Liquidity</a:t>
            </a:r>
          </a:p>
          <a:p>
            <a:endParaRPr lang="en-US" baseline="0" dirty="0" smtClean="0"/>
          </a:p>
          <a:p>
            <a:r>
              <a:rPr lang="en-US" baseline="0" dirty="0" smtClean="0"/>
              <a:t>Let’s take a look at each of these categories</a:t>
            </a:r>
          </a:p>
        </p:txBody>
      </p:sp>
      <p:sp>
        <p:nvSpPr>
          <p:cNvPr id="4" name="Slide Number Placeholder 3"/>
          <p:cNvSpPr>
            <a:spLocks noGrp="1"/>
          </p:cNvSpPr>
          <p:nvPr>
            <p:ph type="sldNum" sz="quarter" idx="10"/>
          </p:nvPr>
        </p:nvSpPr>
        <p:spPr/>
        <p:txBody>
          <a:bodyPr/>
          <a:lstStyle/>
          <a:p>
            <a:fld id="{D2966AEB-FFE9-4C1E-9BFA-CA197E1F6E0D}" type="slidenum">
              <a:rPr lang="en-US" smtClean="0"/>
              <a:pPr/>
              <a:t>5</a:t>
            </a:fld>
            <a:endParaRPr lang="en-US" dirty="0"/>
          </a:p>
        </p:txBody>
      </p:sp>
    </p:spTree>
    <p:extLst>
      <p:ext uri="{BB962C8B-B14F-4D97-AF65-F5344CB8AC3E}">
        <p14:creationId xmlns:p14="http://schemas.microsoft.com/office/powerpoint/2010/main" val="1085443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51375" cy="3487737"/>
          </a:xfrm>
        </p:spPr>
      </p:sp>
      <p:sp>
        <p:nvSpPr>
          <p:cNvPr id="3" name="Notes Placeholder 2"/>
          <p:cNvSpPr>
            <a:spLocks noGrp="1"/>
          </p:cNvSpPr>
          <p:nvPr>
            <p:ph type="body" idx="1"/>
          </p:nvPr>
        </p:nvSpPr>
        <p:spPr>
          <a:xfrm>
            <a:off x="701040" y="4415790"/>
            <a:ext cx="5608320" cy="4183380"/>
          </a:xfrm>
          <a:prstGeom prst="rect">
            <a:avLst/>
          </a:prstGeom>
        </p:spPr>
        <p:txBody>
          <a:bodyPr/>
          <a:lstStyle/>
          <a:p>
            <a:pPr marL="171450" indent="-171450">
              <a:buFont typeface="Arial" pitchFamily="34" charset="0"/>
              <a:buChar char="•"/>
            </a:pPr>
            <a:r>
              <a:rPr lang="en-US" b="0" u="none" dirty="0" smtClean="0">
                <a:solidFill>
                  <a:schemeClr val="accent2">
                    <a:lumMod val="75000"/>
                  </a:schemeClr>
                </a:solidFill>
                <a:latin typeface="Times New Roman" pitchFamily="18" charset="0"/>
                <a:cs typeface="Times New Roman" pitchFamily="18" charset="0"/>
              </a:rPr>
              <a:t>There</a:t>
            </a:r>
            <a:r>
              <a:rPr lang="en-US" b="0" u="none" baseline="0" dirty="0" smtClean="0">
                <a:solidFill>
                  <a:schemeClr val="accent2">
                    <a:lumMod val="75000"/>
                  </a:schemeClr>
                </a:solidFill>
                <a:latin typeface="Times New Roman" pitchFamily="18" charset="0"/>
                <a:cs typeface="Times New Roman" pitchFamily="18" charset="0"/>
              </a:rPr>
              <a:t> are several ways in which to analyze c</a:t>
            </a:r>
            <a:r>
              <a:rPr lang="en-US" b="0" u="none" dirty="0" smtClean="0">
                <a:solidFill>
                  <a:schemeClr val="accent2">
                    <a:lumMod val="75000"/>
                  </a:schemeClr>
                </a:solidFill>
                <a:latin typeface="Times New Roman" pitchFamily="18" charset="0"/>
                <a:cs typeface="Times New Roman" pitchFamily="18" charset="0"/>
              </a:rPr>
              <a:t>apitalization </a:t>
            </a:r>
          </a:p>
          <a:p>
            <a:endParaRPr lang="en-US" b="0" u="none" dirty="0" smtClean="0">
              <a:solidFill>
                <a:schemeClr val="accent2">
                  <a:lumMod val="75000"/>
                </a:schemeClr>
              </a:solidFill>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RBC is one financial tool used by regulators and developed by the NAIC to identify potential concerns related to a capital position.</a:t>
            </a:r>
          </a:p>
          <a:p>
            <a:pPr marL="0" indent="0">
              <a:buFont typeface="Arial" pitchFamily="34" charset="0"/>
              <a:buNone/>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Its important to note that just because a company has an RBC ratio well above action level does not mean that all is fine.</a:t>
            </a:r>
            <a:r>
              <a:rPr lang="en-US" b="0" u="none" baseline="0" dirty="0" smtClean="0">
                <a:latin typeface="Times New Roman" pitchFamily="18" charset="0"/>
                <a:cs typeface="Times New Roman" pitchFamily="18" charset="0"/>
              </a:rPr>
              <a:t> </a:t>
            </a:r>
            <a:r>
              <a:rPr lang="en-US" b="0" u="none" dirty="0" smtClean="0">
                <a:latin typeface="Times New Roman" pitchFamily="18" charset="0"/>
                <a:cs typeface="Times New Roman" pitchFamily="18" charset="0"/>
              </a:rPr>
              <a:t>Many insurers have reported significant decline in RBC within a short period of time. This is one reason an analyst should assess RBC during the</a:t>
            </a:r>
            <a:r>
              <a:rPr lang="en-US" b="0" u="none" baseline="0" dirty="0" smtClean="0">
                <a:latin typeface="Times New Roman" pitchFamily="18" charset="0"/>
                <a:cs typeface="Times New Roman" pitchFamily="18" charset="0"/>
              </a:rPr>
              <a:t> quarters as needed</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Also available to you is the RBC Trend Test – When the trend test is met it</a:t>
            </a:r>
            <a:r>
              <a:rPr lang="en-US" b="0" u="none" baseline="0" dirty="0" smtClean="0">
                <a:latin typeface="Times New Roman" pitchFamily="18" charset="0"/>
                <a:cs typeface="Times New Roman" pitchFamily="18" charset="0"/>
              </a:rPr>
              <a:t> provides an avenue to require an RBC plan and possibly require increased reporting, and timely addressing the concerns</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When assessing the change in surplus – it is important to understand</a:t>
            </a:r>
            <a:r>
              <a:rPr lang="en-US" b="0" u="none" baseline="0" dirty="0" smtClean="0">
                <a:latin typeface="Times New Roman" pitchFamily="18" charset="0"/>
                <a:cs typeface="Times New Roman" pitchFamily="18" charset="0"/>
              </a:rPr>
              <a:t> that</a:t>
            </a:r>
            <a:r>
              <a:rPr lang="en-US" b="0" u="none" dirty="0" smtClean="0">
                <a:latin typeface="Times New Roman" pitchFamily="18" charset="0"/>
                <a:cs typeface="Times New Roman" pitchFamily="18" charset="0"/>
              </a:rPr>
              <a:t> gross change in surplus simply gives you the change in surplus</a:t>
            </a:r>
            <a:r>
              <a:rPr lang="en-US" b="0" u="none" baseline="0" dirty="0" smtClean="0">
                <a:latin typeface="Times New Roman" pitchFamily="18" charset="0"/>
                <a:cs typeface="Times New Roman" pitchFamily="18" charset="0"/>
              </a:rPr>
              <a:t> with the effect of any capital support included</a:t>
            </a:r>
            <a:r>
              <a:rPr lang="en-US" b="0" u="none" dirty="0" smtClean="0">
                <a:latin typeface="Times New Roman" pitchFamily="18" charset="0"/>
                <a:cs typeface="Times New Roman" pitchFamily="18" charset="0"/>
              </a:rPr>
              <a:t> while the net change in surplus provides you the operational change in surplus where any capital support excluded. The later</a:t>
            </a:r>
            <a:r>
              <a:rPr lang="en-US" b="0" u="none" baseline="0" dirty="0" smtClean="0">
                <a:latin typeface="Times New Roman" pitchFamily="18" charset="0"/>
                <a:cs typeface="Times New Roman" pitchFamily="18" charset="0"/>
              </a:rPr>
              <a:t> provide a true picture of the operational impact on surplus.</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Surplus Notes hold characteristics of both debt and equity, issued to an entity, they carry interest and principal payments but the key is they are usually paid at the discretion of the commissioner. For that reason, and also because they are subordinated to policyholder claims in a liquidation, they are given equity treatment. However, they may also demonstrate the limited ability of the company to obtain other more permanent forms of capitalization such as common and preferred stock. </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Continued Support is</a:t>
            </a:r>
            <a:r>
              <a:rPr lang="en-US" b="0" u="none" baseline="0" dirty="0" smtClean="0">
                <a:latin typeface="Times New Roman" pitchFamily="18" charset="0"/>
                <a:cs typeface="Times New Roman" pitchFamily="18" charset="0"/>
              </a:rPr>
              <a:t> a consideration when an insurer is thinly capitalized. Some considerations may include; </a:t>
            </a:r>
            <a:r>
              <a:rPr lang="en-US" b="0" u="none" dirty="0" smtClean="0">
                <a:latin typeface="Times New Roman" pitchFamily="18" charset="0"/>
                <a:cs typeface="Times New Roman" pitchFamily="18" charset="0"/>
              </a:rPr>
              <a:t>parental guarantees, does the holding company recognize surplus deficiencies and correct them, is the parent able to provide support. With regard to mutual companies the biggest</a:t>
            </a:r>
            <a:r>
              <a:rPr lang="en-US" b="0" u="none" baseline="0" dirty="0" smtClean="0">
                <a:latin typeface="Times New Roman" pitchFamily="18" charset="0"/>
                <a:cs typeface="Times New Roman" pitchFamily="18" charset="0"/>
              </a:rPr>
              <a:t> consideration is wher</a:t>
            </a:r>
            <a:r>
              <a:rPr lang="en-US" b="0" u="none" dirty="0" smtClean="0">
                <a:latin typeface="Times New Roman" pitchFamily="18" charset="0"/>
                <a:cs typeface="Times New Roman" pitchFamily="18" charset="0"/>
              </a:rPr>
              <a:t>e they would</a:t>
            </a:r>
            <a:r>
              <a:rPr lang="en-US" b="0" u="none" baseline="0" dirty="0" smtClean="0">
                <a:latin typeface="Times New Roman" pitchFamily="18" charset="0"/>
                <a:cs typeface="Times New Roman" pitchFamily="18" charset="0"/>
              </a:rPr>
              <a:t> get additional </a:t>
            </a:r>
            <a:r>
              <a:rPr lang="en-US" b="0" u="none" dirty="0" smtClean="0">
                <a:latin typeface="Times New Roman" pitchFamily="18" charset="0"/>
                <a:cs typeface="Times New Roman" pitchFamily="18" charset="0"/>
              </a:rPr>
              <a:t>cash when needed.</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When unassigned funds turn</a:t>
            </a:r>
            <a:r>
              <a:rPr lang="en-US" b="0" u="none" baseline="0" dirty="0" smtClean="0">
                <a:latin typeface="Times New Roman" pitchFamily="18" charset="0"/>
                <a:cs typeface="Times New Roman" pitchFamily="18" charset="0"/>
              </a:rPr>
              <a:t> negative there is a strong need to assess capital availability as well as to</a:t>
            </a:r>
            <a:r>
              <a:rPr lang="en-US" b="0" u="none" dirty="0" smtClean="0">
                <a:latin typeface="Times New Roman" pitchFamily="18" charset="0"/>
                <a:cs typeface="Times New Roman" pitchFamily="18" charset="0"/>
              </a:rPr>
              <a:t> look for additional troubles. In</a:t>
            </a:r>
            <a:r>
              <a:rPr lang="en-US" b="0" u="none" baseline="0" dirty="0" smtClean="0">
                <a:latin typeface="Times New Roman" pitchFamily="18" charset="0"/>
                <a:cs typeface="Times New Roman" pitchFamily="18" charset="0"/>
              </a:rPr>
              <a:t> many cases negative unassigned funds are a strong indicator that the company is experiencing operating issues</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Dividends need to be considered</a:t>
            </a:r>
            <a:r>
              <a:rPr lang="en-US" b="0" u="none" baseline="0" dirty="0" smtClean="0">
                <a:latin typeface="Times New Roman" pitchFamily="18" charset="0"/>
                <a:cs typeface="Times New Roman" pitchFamily="18" charset="0"/>
              </a:rPr>
              <a:t> in that it is important to assess whether </a:t>
            </a:r>
            <a:r>
              <a:rPr lang="en-US" b="0" u="none" dirty="0" smtClean="0">
                <a:latin typeface="Times New Roman" pitchFamily="18" charset="0"/>
                <a:cs typeface="Times New Roman" pitchFamily="18" charset="0"/>
              </a:rPr>
              <a:t>the parent is draining the sub of its capital and to further understand why the dividends</a:t>
            </a:r>
            <a:r>
              <a:rPr lang="en-US" b="0" u="none" baseline="0" dirty="0" smtClean="0">
                <a:latin typeface="Times New Roman" pitchFamily="18" charset="0"/>
                <a:cs typeface="Times New Roman" pitchFamily="18" charset="0"/>
              </a:rPr>
              <a:t> are being made and can the subsidiary afford it</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Change in unrealized gains/losses – provide you the difference between book adjusted carrying value and fair value. Although most assets held by insurers (investment grade bonds) are carried at amortized cost, common stock and certain bonds must be held at fair value. The change, and or the embedded unrealized gains and losses demonstrate a potential for volatility within the surplus base.</a:t>
            </a:r>
            <a:endParaRPr lang="en-US" b="0" u="none" dirty="0"/>
          </a:p>
        </p:txBody>
      </p:sp>
      <p:sp>
        <p:nvSpPr>
          <p:cNvPr id="4" name="Slide Number Placeholder 3"/>
          <p:cNvSpPr>
            <a:spLocks noGrp="1"/>
          </p:cNvSpPr>
          <p:nvPr>
            <p:ph type="sldNum" sz="quarter" idx="10"/>
          </p:nvPr>
        </p:nvSpPr>
        <p:spPr/>
        <p:txBody>
          <a:bodyPr/>
          <a:lstStyle/>
          <a:p>
            <a:fld id="{D2966AEB-FFE9-4C1E-9BFA-CA197E1F6E0D}" type="slidenum">
              <a:rPr lang="en-US" smtClean="0"/>
              <a:pPr/>
              <a:t>6</a:t>
            </a:fld>
            <a:endParaRPr lang="en-US" dirty="0"/>
          </a:p>
        </p:txBody>
      </p:sp>
    </p:spTree>
    <p:extLst>
      <p:ext uri="{BB962C8B-B14F-4D97-AF65-F5344CB8AC3E}">
        <p14:creationId xmlns:p14="http://schemas.microsoft.com/office/powerpoint/2010/main" val="124725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51375" cy="3487737"/>
          </a:xfrm>
        </p:spPr>
      </p:sp>
      <p:sp>
        <p:nvSpPr>
          <p:cNvPr id="3" name="Notes Placeholder 2"/>
          <p:cNvSpPr>
            <a:spLocks noGrp="1"/>
          </p:cNvSpPr>
          <p:nvPr>
            <p:ph type="body" idx="1"/>
          </p:nvPr>
        </p:nvSpPr>
        <p:spPr>
          <a:xfrm>
            <a:off x="701040" y="4415790"/>
            <a:ext cx="5608320" cy="4183380"/>
          </a:xfrm>
          <a:prstGeom prst="rect">
            <a:avLst/>
          </a:prstGeom>
        </p:spPr>
        <p:txBody>
          <a:bodyPr/>
          <a:lstStyle/>
          <a:p>
            <a:pPr marL="171450" indent="-171450">
              <a:buFont typeface="Arial" pitchFamily="34" charset="0"/>
              <a:buChar char="•"/>
            </a:pPr>
            <a:r>
              <a:rPr lang="en-US" b="0" u="none" dirty="0" smtClean="0">
                <a:solidFill>
                  <a:schemeClr val="accent2">
                    <a:lumMod val="75000"/>
                  </a:schemeClr>
                </a:solidFill>
                <a:latin typeface="Times New Roman" pitchFamily="18" charset="0"/>
                <a:cs typeface="Times New Roman" pitchFamily="18" charset="0"/>
              </a:rPr>
              <a:t>Profitability is another</a:t>
            </a:r>
            <a:r>
              <a:rPr lang="en-US" b="0" u="none" baseline="0" dirty="0" smtClean="0">
                <a:solidFill>
                  <a:schemeClr val="accent2">
                    <a:lumMod val="75000"/>
                  </a:schemeClr>
                </a:solidFill>
                <a:latin typeface="Times New Roman" pitchFamily="18" charset="0"/>
                <a:cs typeface="Times New Roman" pitchFamily="18" charset="0"/>
              </a:rPr>
              <a:t> category in identifying and monitoring risks. In fact, I would go so far to suggest it’s a key driver to almost everything, including a driving force on when companies start to take more risk upon themselves. With that said, lets just point a few things out. </a:t>
            </a:r>
          </a:p>
          <a:p>
            <a:endParaRPr lang="en-US" b="0" u="none" dirty="0" smtClean="0">
              <a:solidFill>
                <a:schemeClr val="accent2">
                  <a:lumMod val="75000"/>
                </a:schemeClr>
              </a:solidFill>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Net Income Trend is</a:t>
            </a:r>
            <a:r>
              <a:rPr lang="en-US" b="0" u="none" baseline="0" dirty="0" smtClean="0">
                <a:latin typeface="Times New Roman" pitchFamily="18" charset="0"/>
                <a:cs typeface="Times New Roman" pitchFamily="18" charset="0"/>
              </a:rPr>
              <a:t> one of the most critical aspects to consider</a:t>
            </a:r>
            <a:r>
              <a:rPr lang="en-US" b="0" u="none" dirty="0" smtClean="0">
                <a:latin typeface="Times New Roman" pitchFamily="18" charset="0"/>
                <a:cs typeface="Times New Roman" pitchFamily="18" charset="0"/>
              </a:rPr>
              <a:t>. A five year review of net income loss as shown in the financial profile</a:t>
            </a:r>
            <a:r>
              <a:rPr lang="en-US" b="0" u="none" baseline="0" dirty="0" smtClean="0">
                <a:latin typeface="Times New Roman" pitchFamily="18" charset="0"/>
                <a:cs typeface="Times New Roman" pitchFamily="18" charset="0"/>
              </a:rPr>
              <a:t> report</a:t>
            </a:r>
            <a:r>
              <a:rPr lang="en-US" b="0" u="none" dirty="0" smtClean="0">
                <a:latin typeface="Times New Roman" pitchFamily="18" charset="0"/>
                <a:cs typeface="Times New Roman" pitchFamily="18" charset="0"/>
              </a:rPr>
              <a:t> is important to understand the quality of the insurers underwriting and investment profitability.</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For P/C insurers</a:t>
            </a:r>
            <a:r>
              <a:rPr lang="en-US" b="0" u="none" baseline="0" dirty="0" smtClean="0">
                <a:latin typeface="Times New Roman" pitchFamily="18" charset="0"/>
                <a:cs typeface="Times New Roman" pitchFamily="18" charset="0"/>
              </a:rPr>
              <a:t> the </a:t>
            </a:r>
            <a:r>
              <a:rPr lang="en-US" b="0" u="none" dirty="0" smtClean="0">
                <a:latin typeface="Times New Roman" pitchFamily="18" charset="0"/>
                <a:cs typeface="Times New Roman" pitchFamily="18" charset="0"/>
              </a:rPr>
              <a:t>Combined Ratio – is the single most important ratio as it tells you how much money an insurer is earning. For example, an insurer with a combined ratio of 140% is spending $1.40 for every $1 of premium.</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The Loss Ratio by LOB section</a:t>
            </a:r>
            <a:r>
              <a:rPr lang="en-US" b="0" u="none" baseline="0" dirty="0" smtClean="0">
                <a:latin typeface="Times New Roman" pitchFamily="18" charset="0"/>
                <a:cs typeface="Times New Roman" pitchFamily="18" charset="0"/>
              </a:rPr>
              <a:t> within the profile report</a:t>
            </a:r>
            <a:r>
              <a:rPr lang="en-US" b="0" u="none" dirty="0" smtClean="0">
                <a:latin typeface="Times New Roman" pitchFamily="18" charset="0"/>
                <a:cs typeface="Times New Roman" pitchFamily="18" charset="0"/>
              </a:rPr>
              <a:t>–calculates</a:t>
            </a:r>
            <a:r>
              <a:rPr lang="en-US" b="0" u="none" baseline="0" dirty="0" smtClean="0">
                <a:latin typeface="Times New Roman" pitchFamily="18" charset="0"/>
                <a:cs typeface="Times New Roman" pitchFamily="18" charset="0"/>
              </a:rPr>
              <a:t> </a:t>
            </a:r>
            <a:r>
              <a:rPr lang="en-US" b="0" u="none" dirty="0" smtClean="0">
                <a:latin typeface="Times New Roman" pitchFamily="18" charset="0"/>
                <a:cs typeface="Times New Roman" pitchFamily="18" charset="0"/>
              </a:rPr>
              <a:t>net losses incurred divided by net premiums earned providing</a:t>
            </a:r>
            <a:r>
              <a:rPr lang="en-US" b="0" u="none" baseline="0" dirty="0" smtClean="0">
                <a:latin typeface="Times New Roman" pitchFamily="18" charset="0"/>
                <a:cs typeface="Times New Roman" pitchFamily="18" charset="0"/>
              </a:rPr>
              <a:t> you a sense of how well the insurer has done over the past five years and in comparison to the industry average</a:t>
            </a:r>
            <a:r>
              <a:rPr lang="en-US" b="0" u="none" dirty="0" smtClean="0">
                <a:latin typeface="Times New Roman" pitchFamily="18" charset="0"/>
                <a:cs typeface="Times New Roman" pitchFamily="18" charset="0"/>
              </a:rPr>
              <a:t>.</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Another good measure to assess profit is Return on Revenue which measures the net income/total revenue and</a:t>
            </a:r>
            <a:r>
              <a:rPr lang="en-US" b="0" u="none" baseline="0" dirty="0" smtClean="0">
                <a:latin typeface="Times New Roman" pitchFamily="18" charset="0"/>
                <a:cs typeface="Times New Roman" pitchFamily="18" charset="0"/>
              </a:rPr>
              <a:t> provide you an understanding of how much expense is incurred </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Return on Assets is also</a:t>
            </a:r>
            <a:r>
              <a:rPr lang="en-US" b="0" u="none" baseline="0" dirty="0" smtClean="0">
                <a:latin typeface="Times New Roman" pitchFamily="18" charset="0"/>
                <a:cs typeface="Times New Roman" pitchFamily="18" charset="0"/>
              </a:rPr>
              <a:t> a very good measure as it measures the</a:t>
            </a:r>
            <a:r>
              <a:rPr lang="en-US" b="0" u="none" dirty="0" smtClean="0">
                <a:latin typeface="Times New Roman" pitchFamily="18" charset="0"/>
                <a:cs typeface="Times New Roman" pitchFamily="18" charset="0"/>
              </a:rPr>
              <a:t> effectiveness of asset utilization, and is a common</a:t>
            </a:r>
            <a:r>
              <a:rPr lang="en-US" b="0" u="none" baseline="0" dirty="0" smtClean="0">
                <a:latin typeface="Times New Roman" pitchFamily="18" charset="0"/>
                <a:cs typeface="Times New Roman" pitchFamily="18" charset="0"/>
              </a:rPr>
              <a:t> metric considered for life insurers</a:t>
            </a:r>
            <a:r>
              <a:rPr lang="en-US" b="0" u="none" dirty="0" smtClean="0">
                <a:latin typeface="Times New Roman" pitchFamily="18" charset="0"/>
                <a:cs typeface="Times New Roman" pitchFamily="18" charset="0"/>
              </a:rPr>
              <a:t>.</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Return on Equity sometimes referred to as return on shareholders’ investment provides a measure of return on every dollar of investment. </a:t>
            </a:r>
          </a:p>
          <a:p>
            <a:pPr marL="174704" indent="-174704">
              <a:buFont typeface="Arial" pitchFamily="34" charset="0"/>
              <a:buChar char="•"/>
            </a:pPr>
            <a:endParaRPr lang="en-US" b="0" u="none" dirty="0" smtClean="0">
              <a:latin typeface="Times New Roman" pitchFamily="18" charset="0"/>
              <a:cs typeface="Times New Roman" pitchFamily="18" charset="0"/>
            </a:endParaRPr>
          </a:p>
          <a:p>
            <a:pPr marL="174704" indent="-174704">
              <a:buFont typeface="Arial" pitchFamily="34" charset="0"/>
              <a:buChar char="•"/>
            </a:pPr>
            <a:r>
              <a:rPr lang="en-US" b="0" u="none" dirty="0" smtClean="0">
                <a:latin typeface="Times New Roman" pitchFamily="18" charset="0"/>
                <a:cs typeface="Times New Roman" pitchFamily="18" charset="0"/>
              </a:rPr>
              <a:t>And lastly, Investment yield provides a sense of total percentage of return</a:t>
            </a:r>
            <a:r>
              <a:rPr lang="en-US" b="0" u="none" baseline="0" dirty="0" smtClean="0">
                <a:latin typeface="Times New Roman" pitchFamily="18" charset="0"/>
                <a:cs typeface="Times New Roman" pitchFamily="18" charset="0"/>
              </a:rPr>
              <a:t> on an investment portfolio.</a:t>
            </a:r>
          </a:p>
          <a:p>
            <a:pPr marL="174704" indent="-174704">
              <a:buFont typeface="Arial" pitchFamily="34" charset="0"/>
              <a:buChar char="•"/>
            </a:pPr>
            <a:endParaRPr lang="en-US" b="0" u="none" baseline="0" dirty="0" smtClean="0">
              <a:latin typeface="Times New Roman" pitchFamily="18" charset="0"/>
              <a:cs typeface="Times New Roman" pitchFamily="18" charset="0"/>
            </a:endParaRPr>
          </a:p>
          <a:p>
            <a:pPr marL="174704" indent="-174704">
              <a:buFont typeface="Arial" pitchFamily="34" charset="0"/>
              <a:buChar char="•"/>
            </a:pPr>
            <a:r>
              <a:rPr lang="en-US" b="0" u="none" baseline="0" dirty="0" smtClean="0">
                <a:latin typeface="Times New Roman" pitchFamily="18" charset="0"/>
                <a:cs typeface="Times New Roman" pitchFamily="18" charset="0"/>
              </a:rPr>
              <a:t>The bottom line is there are two key facets of profit and that is U/W quality and investment so all these ratios focus on those aspects</a:t>
            </a:r>
            <a:endParaRPr lang="en-US" b="0" u="none"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D2966AEB-FFE9-4C1E-9BFA-CA197E1F6E0D}" type="slidenum">
              <a:rPr lang="en-US" smtClean="0"/>
              <a:pPr/>
              <a:t>7</a:t>
            </a:fld>
            <a:endParaRPr lang="en-US" dirty="0"/>
          </a:p>
        </p:txBody>
      </p:sp>
    </p:spTree>
    <p:extLst>
      <p:ext uri="{BB962C8B-B14F-4D97-AF65-F5344CB8AC3E}">
        <p14:creationId xmlns:p14="http://schemas.microsoft.com/office/powerpoint/2010/main" val="124725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51375" cy="3487737"/>
          </a:xfrm>
        </p:spPr>
      </p:sp>
      <p:sp>
        <p:nvSpPr>
          <p:cNvPr id="3" name="Notes Placeholder 2"/>
          <p:cNvSpPr>
            <a:spLocks noGrp="1"/>
          </p:cNvSpPr>
          <p:nvPr>
            <p:ph type="body" idx="1"/>
          </p:nvPr>
        </p:nvSpPr>
        <p:spPr>
          <a:xfrm>
            <a:off x="701040" y="4415790"/>
            <a:ext cx="5608320" cy="4183380"/>
          </a:xfrm>
          <a:prstGeom prst="rect">
            <a:avLst/>
          </a:prstGeom>
        </p:spPr>
        <p:txBody>
          <a:bodyPr/>
          <a:lstStyle/>
          <a:p>
            <a:pPr marL="171450" indent="-171450">
              <a:buFont typeface="Arial" pitchFamily="34" charset="0"/>
              <a:buChar char="•"/>
            </a:pPr>
            <a:r>
              <a:rPr lang="en-US" sz="1100" b="0" u="none" dirty="0" smtClean="0">
                <a:latin typeface="Times New Roman" pitchFamily="18" charset="0"/>
                <a:cs typeface="Times New Roman" pitchFamily="18" charset="0"/>
              </a:rPr>
              <a:t>This slide covers the key Leverage considerations</a:t>
            </a:r>
          </a:p>
          <a:p>
            <a:pPr marL="171450" indent="-171450">
              <a:buFont typeface="Arial" pitchFamily="34" charset="0"/>
              <a:buChar char="•"/>
            </a:pPr>
            <a:endParaRPr lang="en-US" sz="1100" b="0" u="none" dirty="0">
              <a:latin typeface="Times New Roman" pitchFamily="18" charset="0"/>
              <a:cs typeface="Times New Roman" pitchFamily="18" charset="0"/>
            </a:endParaRPr>
          </a:p>
          <a:p>
            <a:pPr marL="174704" indent="-174704">
              <a:lnSpc>
                <a:spcPct val="90000"/>
              </a:lnSpc>
              <a:buFont typeface="Arial" pitchFamily="34" charset="0"/>
              <a:buChar char="•"/>
            </a:pPr>
            <a:r>
              <a:rPr lang="en-US" sz="1100" b="0" u="none" dirty="0">
                <a:latin typeface="Times New Roman" pitchFamily="18" charset="0"/>
                <a:cs typeface="Times New Roman" pitchFamily="18" charset="0"/>
              </a:rPr>
              <a:t>Writings Leverage </a:t>
            </a:r>
            <a:r>
              <a:rPr lang="en-US" sz="1100" b="0" u="none" dirty="0" smtClean="0">
                <a:latin typeface="Times New Roman" pitchFamily="18" charset="0"/>
                <a:cs typeface="Times New Roman" pitchFamily="18" charset="0"/>
              </a:rPr>
              <a:t>can be viewed from the</a:t>
            </a:r>
            <a:r>
              <a:rPr lang="en-US" sz="1100" b="0" u="none" baseline="0" dirty="0" smtClean="0">
                <a:latin typeface="Times New Roman" pitchFamily="18" charset="0"/>
                <a:cs typeface="Times New Roman" pitchFamily="18" charset="0"/>
              </a:rPr>
              <a:t> perspective of</a:t>
            </a:r>
            <a:r>
              <a:rPr lang="en-US" sz="1100" b="0" u="none" dirty="0" smtClean="0">
                <a:latin typeface="Times New Roman" pitchFamily="18" charset="0"/>
                <a:cs typeface="Times New Roman" pitchFamily="18" charset="0"/>
              </a:rPr>
              <a:t> </a:t>
            </a:r>
            <a:r>
              <a:rPr lang="en-US" sz="1100" b="0" u="none" dirty="0">
                <a:latin typeface="Times New Roman" pitchFamily="18" charset="0"/>
                <a:cs typeface="Times New Roman" pitchFamily="18" charset="0"/>
              </a:rPr>
              <a:t>long or short-tail business or a mix. A long-tail writer should have lower leverage due to the greater variability in estimates of losses</a:t>
            </a:r>
            <a:r>
              <a:rPr lang="en-US" sz="1100" b="0" u="none" dirty="0" smtClean="0">
                <a:latin typeface="Times New Roman" pitchFamily="18" charset="0"/>
                <a:cs typeface="Times New Roman" pitchFamily="18" charset="0"/>
              </a:rPr>
              <a:t>. While a short tail writer</a:t>
            </a:r>
            <a:r>
              <a:rPr lang="en-US" sz="1100" b="0" u="none" baseline="0" dirty="0" smtClean="0">
                <a:latin typeface="Times New Roman" pitchFamily="18" charset="0"/>
                <a:cs typeface="Times New Roman" pitchFamily="18" charset="0"/>
              </a:rPr>
              <a:t> could hold a higher leverage</a:t>
            </a:r>
            <a:r>
              <a:rPr lang="en-US" sz="1100" b="0" u="none" dirty="0" smtClean="0">
                <a:latin typeface="Times New Roman" pitchFamily="18" charset="0"/>
                <a:cs typeface="Times New Roman" pitchFamily="18" charset="0"/>
              </a:rPr>
              <a:t> ratio because the</a:t>
            </a:r>
            <a:r>
              <a:rPr lang="en-US" sz="1100" b="0" u="none" baseline="0" dirty="0" smtClean="0">
                <a:latin typeface="Times New Roman" pitchFamily="18" charset="0"/>
                <a:cs typeface="Times New Roman" pitchFamily="18" charset="0"/>
              </a:rPr>
              <a:t> estimate of ultimate losses tends to be much more precise</a:t>
            </a:r>
          </a:p>
          <a:p>
            <a:pPr marL="174704" indent="-174704">
              <a:lnSpc>
                <a:spcPct val="90000"/>
              </a:lnSpc>
              <a:buFont typeface="Arial" pitchFamily="34" charset="0"/>
              <a:buChar char="•"/>
            </a:pPr>
            <a:endParaRPr lang="en-US" sz="1100" b="0" u="none" dirty="0">
              <a:latin typeface="Times New Roman" pitchFamily="18" charset="0"/>
              <a:cs typeface="Times New Roman" pitchFamily="18" charset="0"/>
            </a:endParaRPr>
          </a:p>
          <a:p>
            <a:pPr marL="174704" indent="-174704">
              <a:lnSpc>
                <a:spcPct val="90000"/>
              </a:lnSpc>
              <a:buFont typeface="Arial" pitchFamily="34" charset="0"/>
              <a:buChar char="•"/>
            </a:pPr>
            <a:r>
              <a:rPr lang="en-US" sz="1100" b="0" u="none" dirty="0" smtClean="0">
                <a:latin typeface="Times New Roman" pitchFamily="18" charset="0"/>
                <a:cs typeface="Times New Roman" pitchFamily="18" charset="0"/>
              </a:rPr>
              <a:t>Loss </a:t>
            </a:r>
            <a:r>
              <a:rPr lang="en-US" sz="1100" b="0" u="none" dirty="0">
                <a:latin typeface="Times New Roman" pitchFamily="18" charset="0"/>
                <a:cs typeface="Times New Roman" pitchFamily="18" charset="0"/>
              </a:rPr>
              <a:t>Reserve Leverage </a:t>
            </a:r>
            <a:r>
              <a:rPr lang="en-US" sz="1100" b="0" u="none" dirty="0" smtClean="0">
                <a:latin typeface="Times New Roman" pitchFamily="18" charset="0"/>
                <a:cs typeface="Times New Roman" pitchFamily="18" charset="0"/>
              </a:rPr>
              <a:t>is similar to writings leverage as one</a:t>
            </a:r>
            <a:r>
              <a:rPr lang="en-US" sz="1100" b="0" u="none" baseline="0" dirty="0" smtClean="0">
                <a:latin typeface="Times New Roman" pitchFamily="18" charset="0"/>
                <a:cs typeface="Times New Roman" pitchFamily="18" charset="0"/>
              </a:rPr>
              <a:t> must consider the nature of the business as long-tail reserves should be held at a lower leverage.</a:t>
            </a:r>
          </a:p>
          <a:p>
            <a:pPr marL="174704" indent="-174704">
              <a:lnSpc>
                <a:spcPct val="90000"/>
              </a:lnSpc>
              <a:buFont typeface="Arial" pitchFamily="34" charset="0"/>
              <a:buChar char="•"/>
            </a:pPr>
            <a:endParaRPr lang="en-US" sz="1100" b="0" u="none" dirty="0">
              <a:latin typeface="Times New Roman" pitchFamily="18" charset="0"/>
              <a:cs typeface="Times New Roman" pitchFamily="18" charset="0"/>
            </a:endParaRPr>
          </a:p>
          <a:p>
            <a:pPr marL="174704" indent="-174704">
              <a:lnSpc>
                <a:spcPct val="90000"/>
              </a:lnSpc>
              <a:buFont typeface="Arial" pitchFamily="34" charset="0"/>
              <a:buChar char="•"/>
            </a:pPr>
            <a:r>
              <a:rPr lang="en-US" sz="1100" b="0" u="none" dirty="0" smtClean="0">
                <a:latin typeface="Times New Roman" pitchFamily="18" charset="0"/>
                <a:cs typeface="Times New Roman" pitchFamily="18" charset="0"/>
              </a:rPr>
              <a:t>Leverage can also be assessed</a:t>
            </a:r>
            <a:r>
              <a:rPr lang="en-US" sz="1100" b="0" u="none" baseline="0" dirty="0" smtClean="0">
                <a:latin typeface="Times New Roman" pitchFamily="18" charset="0"/>
                <a:cs typeface="Times New Roman" pitchFamily="18" charset="0"/>
              </a:rPr>
              <a:t> by looking at </a:t>
            </a:r>
            <a:r>
              <a:rPr lang="en-US" sz="1100" b="0" u="none" dirty="0" smtClean="0">
                <a:latin typeface="Times New Roman" pitchFamily="18" charset="0"/>
                <a:cs typeface="Times New Roman" pitchFamily="18" charset="0"/>
              </a:rPr>
              <a:t>Claims </a:t>
            </a:r>
            <a:r>
              <a:rPr lang="en-US" sz="1100" b="0" u="none" dirty="0">
                <a:latin typeface="Times New Roman" pitchFamily="18" charset="0"/>
                <a:cs typeface="Times New Roman" pitchFamily="18" charset="0"/>
              </a:rPr>
              <a:t>Unpaid to Incurred Claims Exp </a:t>
            </a:r>
            <a:r>
              <a:rPr lang="en-US" sz="1100" b="0" u="none" dirty="0" smtClean="0">
                <a:latin typeface="Times New Roman" pitchFamily="18" charset="0"/>
                <a:cs typeface="Times New Roman" pitchFamily="18" charset="0"/>
              </a:rPr>
              <a:t>which </a:t>
            </a:r>
            <a:r>
              <a:rPr lang="en-US" sz="1100" b="0" u="none" dirty="0">
                <a:latin typeface="Times New Roman" pitchFamily="18" charset="0"/>
                <a:cs typeface="Times New Roman" pitchFamily="18" charset="0"/>
              </a:rPr>
              <a:t>measures the backlog of unpaid claims. Results outside this benchmark may indicate large changes in claims inventory, changes in claims systems or processing procedures, changes in provider </a:t>
            </a:r>
            <a:r>
              <a:rPr lang="en-US" sz="1100" b="0" u="none" dirty="0" smtClean="0">
                <a:latin typeface="Times New Roman" pitchFamily="18" charset="0"/>
                <a:cs typeface="Times New Roman" pitchFamily="18" charset="0"/>
              </a:rPr>
              <a:t>agreements </a:t>
            </a:r>
            <a:r>
              <a:rPr lang="en-US" sz="1100" b="0" u="none" dirty="0">
                <a:latin typeface="Times New Roman" pitchFamily="18" charset="0"/>
                <a:cs typeface="Times New Roman" pitchFamily="18" charset="0"/>
              </a:rPr>
              <a:t>or the addition of large amounts of new business</a:t>
            </a:r>
            <a:r>
              <a:rPr lang="en-US" sz="1100" b="0" u="none" dirty="0" smtClean="0">
                <a:latin typeface="Times New Roman" pitchFamily="18" charset="0"/>
                <a:cs typeface="Times New Roman" pitchFamily="18" charset="0"/>
              </a:rPr>
              <a:t>.</a:t>
            </a:r>
          </a:p>
          <a:p>
            <a:pPr marL="174704" indent="-174704">
              <a:lnSpc>
                <a:spcPct val="90000"/>
              </a:lnSpc>
              <a:buFont typeface="Arial" pitchFamily="34" charset="0"/>
              <a:buChar char="•"/>
            </a:pPr>
            <a:endParaRPr lang="en-US" sz="1100" b="0" u="none" dirty="0">
              <a:latin typeface="Times New Roman" pitchFamily="18" charset="0"/>
              <a:cs typeface="Times New Roman" pitchFamily="18" charset="0"/>
            </a:endParaRPr>
          </a:p>
          <a:p>
            <a:pPr marL="174704" indent="-174704">
              <a:lnSpc>
                <a:spcPct val="90000"/>
              </a:lnSpc>
              <a:buFont typeface="Arial" pitchFamily="34" charset="0"/>
              <a:buChar char="•"/>
            </a:pPr>
            <a:r>
              <a:rPr lang="en-US" sz="1100" b="0" u="none" dirty="0">
                <a:latin typeface="Times New Roman" pitchFamily="18" charset="0"/>
                <a:cs typeface="Times New Roman" pitchFamily="18" charset="0"/>
              </a:rPr>
              <a:t>Reinsurance Recoverable </a:t>
            </a:r>
            <a:r>
              <a:rPr lang="en-US" sz="1100" b="0" u="none" dirty="0" smtClean="0">
                <a:latin typeface="Times New Roman" pitchFamily="18" charset="0"/>
                <a:cs typeface="Times New Roman" pitchFamily="18" charset="0"/>
              </a:rPr>
              <a:t>is reported within </a:t>
            </a:r>
            <a:r>
              <a:rPr lang="en-US" sz="1100" b="0" u="none" dirty="0">
                <a:latin typeface="Times New Roman" pitchFamily="18" charset="0"/>
                <a:cs typeface="Times New Roman" pitchFamily="18" charset="0"/>
              </a:rPr>
              <a:t>Sch </a:t>
            </a:r>
            <a:r>
              <a:rPr lang="en-US" sz="1100" b="0" u="none" dirty="0" smtClean="0">
                <a:latin typeface="Times New Roman" pitchFamily="18" charset="0"/>
                <a:cs typeface="Times New Roman" pitchFamily="18" charset="0"/>
              </a:rPr>
              <a:t>F on the P/C blank and </a:t>
            </a:r>
            <a:r>
              <a:rPr lang="en-US" sz="1100" b="0" u="none" dirty="0">
                <a:latin typeface="Times New Roman" pitchFamily="18" charset="0"/>
                <a:cs typeface="Times New Roman" pitchFamily="18" charset="0"/>
              </a:rPr>
              <a:t>S </a:t>
            </a:r>
            <a:r>
              <a:rPr lang="en-US" sz="1100" b="0" u="none" dirty="0" smtClean="0">
                <a:latin typeface="Times New Roman" pitchFamily="18" charset="0"/>
                <a:cs typeface="Times New Roman" pitchFamily="18" charset="0"/>
              </a:rPr>
              <a:t>on the life blank and within the Notes </a:t>
            </a:r>
            <a:r>
              <a:rPr lang="en-US" sz="1100" b="0" u="none" dirty="0">
                <a:latin typeface="Times New Roman" pitchFamily="18" charset="0"/>
                <a:cs typeface="Times New Roman" pitchFamily="18" charset="0"/>
              </a:rPr>
              <a:t>to the financial </a:t>
            </a:r>
            <a:r>
              <a:rPr lang="en-US" sz="1100" b="0" u="none" dirty="0" smtClean="0">
                <a:latin typeface="Times New Roman" pitchFamily="18" charset="0"/>
                <a:cs typeface="Times New Roman" pitchFamily="18" charset="0"/>
              </a:rPr>
              <a:t>statements. This number provides a beginning understanding </a:t>
            </a:r>
            <a:r>
              <a:rPr lang="en-US" sz="1100" b="0" u="none" dirty="0">
                <a:latin typeface="Times New Roman" pitchFamily="18" charset="0"/>
                <a:cs typeface="Times New Roman" pitchFamily="18" charset="0"/>
              </a:rPr>
              <a:t>of the </a:t>
            </a:r>
            <a:r>
              <a:rPr lang="en-US" sz="1100" b="0" u="none" dirty="0" smtClean="0">
                <a:latin typeface="Times New Roman" pitchFamily="18" charset="0"/>
                <a:cs typeface="Times New Roman" pitchFamily="18" charset="0"/>
              </a:rPr>
              <a:t>insurer’s reinsurance position. It is important to assess </a:t>
            </a:r>
            <a:r>
              <a:rPr lang="en-US" sz="1100" b="0" u="none" dirty="0">
                <a:latin typeface="Times New Roman" pitchFamily="18" charset="0"/>
                <a:cs typeface="Times New Roman" pitchFamily="18" charset="0"/>
              </a:rPr>
              <a:t>the collateral for unauthorized and overdue authorized reinsurance. </a:t>
            </a:r>
            <a:r>
              <a:rPr lang="en-US" sz="1100" b="0" u="none" dirty="0" smtClean="0">
                <a:latin typeface="Times New Roman" pitchFamily="18" charset="0"/>
                <a:cs typeface="Times New Roman" pitchFamily="18" charset="0"/>
              </a:rPr>
              <a:t>Poor quality </a:t>
            </a:r>
            <a:r>
              <a:rPr lang="en-US" sz="1100" b="0" u="none" dirty="0">
                <a:latin typeface="Times New Roman" pitchFamily="18" charset="0"/>
                <a:cs typeface="Times New Roman" pitchFamily="18" charset="0"/>
              </a:rPr>
              <a:t>reinsurance </a:t>
            </a:r>
            <a:r>
              <a:rPr lang="en-US" sz="1100" b="0" u="none" dirty="0" smtClean="0">
                <a:latin typeface="Times New Roman" pitchFamily="18" charset="0"/>
                <a:cs typeface="Times New Roman" pitchFamily="18" charset="0"/>
              </a:rPr>
              <a:t>is one of main</a:t>
            </a:r>
            <a:r>
              <a:rPr lang="en-US" sz="1100" b="0" u="none" baseline="0" dirty="0" smtClean="0">
                <a:latin typeface="Times New Roman" pitchFamily="18" charset="0"/>
                <a:cs typeface="Times New Roman" pitchFamily="18" charset="0"/>
              </a:rPr>
              <a:t> </a:t>
            </a:r>
            <a:r>
              <a:rPr lang="en-US" sz="1100" b="0" u="none" dirty="0" smtClean="0">
                <a:latin typeface="Times New Roman" pitchFamily="18" charset="0"/>
                <a:cs typeface="Times New Roman" pitchFamily="18" charset="0"/>
              </a:rPr>
              <a:t>solvency risk concerns.</a:t>
            </a:r>
          </a:p>
          <a:p>
            <a:pPr marL="174704" indent="-174704">
              <a:lnSpc>
                <a:spcPct val="90000"/>
              </a:lnSpc>
              <a:buFont typeface="Arial" pitchFamily="34" charset="0"/>
              <a:buChar char="•"/>
            </a:pPr>
            <a:endParaRPr lang="en-US" sz="1100" b="0" u="none" dirty="0">
              <a:latin typeface="Times New Roman" pitchFamily="18" charset="0"/>
              <a:cs typeface="Times New Roman" pitchFamily="18" charset="0"/>
            </a:endParaRPr>
          </a:p>
          <a:p>
            <a:pPr marL="174704" indent="-174704">
              <a:lnSpc>
                <a:spcPct val="90000"/>
              </a:lnSpc>
              <a:buFont typeface="Arial" pitchFamily="34" charset="0"/>
              <a:buChar char="•"/>
            </a:pPr>
            <a:r>
              <a:rPr lang="en-US" sz="1100" b="0" u="none" dirty="0" smtClean="0">
                <a:latin typeface="Times New Roman" pitchFamily="18" charset="0"/>
                <a:cs typeface="Times New Roman" pitchFamily="18" charset="0"/>
              </a:rPr>
              <a:t>Lastly, Surplus </a:t>
            </a:r>
            <a:r>
              <a:rPr lang="en-US" sz="1100" b="0" u="none" dirty="0">
                <a:latin typeface="Times New Roman" pitchFamily="18" charset="0"/>
                <a:cs typeface="Times New Roman" pitchFamily="18" charset="0"/>
              </a:rPr>
              <a:t>Aid </a:t>
            </a:r>
            <a:r>
              <a:rPr lang="en-US" sz="1100" b="0" u="none" dirty="0" smtClean="0">
                <a:latin typeface="Times New Roman" pitchFamily="18" charset="0"/>
                <a:cs typeface="Times New Roman" pitchFamily="18" charset="0"/>
              </a:rPr>
              <a:t>measures the extent to which the insurer has relied upon reinsurance, which is not necessarily bad in itself, but to the extent the reinsurance is cancelled or uncollectible, it demonstrates the impact that such reliance can have on the surplus of a company. </a:t>
            </a:r>
            <a:endParaRPr lang="en-US" sz="1100" b="0" u="none"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D2966AEB-FFE9-4C1E-9BFA-CA197E1F6E0D}" type="slidenum">
              <a:rPr lang="en-US" smtClean="0"/>
              <a:pPr/>
              <a:t>8</a:t>
            </a:fld>
            <a:endParaRPr lang="en-US" dirty="0"/>
          </a:p>
        </p:txBody>
      </p:sp>
    </p:spTree>
    <p:extLst>
      <p:ext uri="{BB962C8B-B14F-4D97-AF65-F5344CB8AC3E}">
        <p14:creationId xmlns:p14="http://schemas.microsoft.com/office/powerpoint/2010/main" val="124725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51375" cy="3487737"/>
          </a:xfrm>
        </p:spPr>
      </p:sp>
      <p:sp>
        <p:nvSpPr>
          <p:cNvPr id="3" name="Notes Placeholder 2"/>
          <p:cNvSpPr>
            <a:spLocks noGrp="1"/>
          </p:cNvSpPr>
          <p:nvPr>
            <p:ph type="body" idx="1"/>
          </p:nvPr>
        </p:nvSpPr>
        <p:spPr>
          <a:xfrm>
            <a:off x="701040" y="4415790"/>
            <a:ext cx="5608320" cy="4183380"/>
          </a:xfrm>
          <a:prstGeom prst="rect">
            <a:avLst/>
          </a:prstGeom>
        </p:spPr>
        <p:txBody>
          <a:bodyPr/>
          <a:lstStyle/>
          <a:p>
            <a:pPr marL="171450" indent="-171450">
              <a:lnSpc>
                <a:spcPct val="90000"/>
              </a:lnSpc>
              <a:buFont typeface="Arial" pitchFamily="34" charset="0"/>
              <a:buChar char="•"/>
            </a:pPr>
            <a:r>
              <a:rPr lang="en-US" sz="1100" b="0" u="none" dirty="0">
                <a:latin typeface="Times New Roman" pitchFamily="18" charset="0"/>
                <a:cs typeface="Times New Roman" pitchFamily="18" charset="0"/>
              </a:rPr>
              <a:t>Asset Quality &amp; </a:t>
            </a:r>
            <a:r>
              <a:rPr lang="en-US" sz="1100" b="0" u="none" dirty="0" smtClean="0">
                <a:latin typeface="Times New Roman" pitchFamily="18" charset="0"/>
                <a:cs typeface="Times New Roman" pitchFamily="18" charset="0"/>
              </a:rPr>
              <a:t>Liquidity is critical</a:t>
            </a:r>
            <a:r>
              <a:rPr lang="en-US" sz="1100" b="0" u="none" baseline="0" dirty="0" smtClean="0">
                <a:latin typeface="Times New Roman" pitchFamily="18" charset="0"/>
                <a:cs typeface="Times New Roman" pitchFamily="18" charset="0"/>
              </a:rPr>
              <a:t> in the assessment of insurer risk. Keeping in mind that the key goal of an insurer is to pay claims and if there are poor assets backing reserves and poor liquidity this goal will not be met</a:t>
            </a:r>
          </a:p>
          <a:p>
            <a:pPr marL="171450" indent="-171450">
              <a:lnSpc>
                <a:spcPct val="90000"/>
              </a:lnSpc>
              <a:buFont typeface="Arial" pitchFamily="34" charset="0"/>
              <a:buChar char="•"/>
            </a:pPr>
            <a:endParaRPr lang="en-US" sz="1100" b="0" u="none" dirty="0">
              <a:latin typeface="Times New Roman" pitchFamily="18" charset="0"/>
              <a:cs typeface="Times New Roman" pitchFamily="18" charset="0"/>
            </a:endParaRPr>
          </a:p>
          <a:p>
            <a:pPr marL="174704" indent="-174704">
              <a:buFont typeface="Arial" pitchFamily="34" charset="0"/>
              <a:buChar char="•"/>
            </a:pPr>
            <a:r>
              <a:rPr lang="en-US" sz="1100" b="0" u="none" dirty="0" smtClean="0">
                <a:latin typeface="Times New Roman" pitchFamily="18" charset="0"/>
                <a:cs typeface="Times New Roman" pitchFamily="18" charset="0"/>
              </a:rPr>
              <a:t>Liquidity is a key identifier as a </a:t>
            </a:r>
            <a:r>
              <a:rPr lang="en-US" sz="1100" b="0" u="none" dirty="0">
                <a:latin typeface="Times New Roman" pitchFamily="18" charset="0"/>
                <a:cs typeface="Times New Roman" pitchFamily="18" charset="0"/>
              </a:rPr>
              <a:t>ratio below 100% </a:t>
            </a:r>
            <a:r>
              <a:rPr lang="en-US" sz="1100" b="0" u="none" dirty="0" smtClean="0">
                <a:latin typeface="Times New Roman" pitchFamily="18" charset="0"/>
                <a:cs typeface="Times New Roman" pitchFamily="18" charset="0"/>
              </a:rPr>
              <a:t>signals good liquidity</a:t>
            </a:r>
            <a:r>
              <a:rPr lang="en-US" sz="1100" b="0" u="none" baseline="0" dirty="0" smtClean="0">
                <a:latin typeface="Times New Roman" pitchFamily="18" charset="0"/>
                <a:cs typeface="Times New Roman" pitchFamily="18" charset="0"/>
              </a:rPr>
              <a:t> when adjusted liabilities are less than each dollar of liquid assets.</a:t>
            </a:r>
          </a:p>
          <a:p>
            <a:pPr marL="174704" indent="-174704">
              <a:buFont typeface="Arial" pitchFamily="34" charset="0"/>
              <a:buChar char="•"/>
            </a:pPr>
            <a:endParaRPr lang="en-US" sz="1100" b="0" u="none" dirty="0">
              <a:latin typeface="Times New Roman" pitchFamily="18" charset="0"/>
              <a:cs typeface="Times New Roman" pitchFamily="18" charset="0"/>
            </a:endParaRPr>
          </a:p>
          <a:p>
            <a:pPr marL="174704" indent="-174704">
              <a:buFont typeface="Arial" pitchFamily="34" charset="0"/>
              <a:buChar char="•"/>
            </a:pPr>
            <a:r>
              <a:rPr lang="en-US" sz="1100" b="0" u="none" dirty="0">
                <a:latin typeface="Times New Roman" pitchFamily="18" charset="0"/>
                <a:cs typeface="Times New Roman" pitchFamily="18" charset="0"/>
              </a:rPr>
              <a:t>Invested and Non-Invested </a:t>
            </a:r>
            <a:r>
              <a:rPr lang="en-US" sz="1100" b="0" u="none" dirty="0" smtClean="0">
                <a:latin typeface="Times New Roman" pitchFamily="18" charset="0"/>
                <a:cs typeface="Times New Roman" pitchFamily="18" charset="0"/>
              </a:rPr>
              <a:t>Assets mix is also very important because the majority of assets should be invested. One should be </a:t>
            </a:r>
            <a:r>
              <a:rPr lang="en-US" sz="1100" b="0" u="none" dirty="0">
                <a:latin typeface="Times New Roman" pitchFamily="18" charset="0"/>
                <a:cs typeface="Times New Roman" pitchFamily="18" charset="0"/>
              </a:rPr>
              <a:t>leery of </a:t>
            </a:r>
            <a:r>
              <a:rPr lang="en-US" sz="1100" b="0" u="none" dirty="0" smtClean="0">
                <a:latin typeface="Times New Roman" pitchFamily="18" charset="0"/>
                <a:cs typeface="Times New Roman" pitchFamily="18" charset="0"/>
              </a:rPr>
              <a:t>material non-invested asset balance</a:t>
            </a:r>
            <a:r>
              <a:rPr lang="en-US" sz="1100" b="0" u="none" baseline="0" dirty="0" smtClean="0">
                <a:latin typeface="Times New Roman" pitchFamily="18" charset="0"/>
                <a:cs typeface="Times New Roman" pitchFamily="18" charset="0"/>
              </a:rPr>
              <a:t>s as well as significant increases in non-invested assets as these assets are not considered liquid assets.</a:t>
            </a:r>
          </a:p>
          <a:p>
            <a:pPr marL="174704" indent="-174704">
              <a:buFont typeface="Arial" pitchFamily="34" charset="0"/>
              <a:buChar char="•"/>
            </a:pPr>
            <a:endParaRPr lang="en-US" sz="1100" b="0" u="none" dirty="0">
              <a:latin typeface="Times New Roman" pitchFamily="18" charset="0"/>
              <a:cs typeface="Times New Roman" pitchFamily="18" charset="0"/>
            </a:endParaRPr>
          </a:p>
          <a:p>
            <a:pPr marL="174704" indent="-174704">
              <a:buFont typeface="Arial" pitchFamily="34" charset="0"/>
              <a:buChar char="•"/>
            </a:pPr>
            <a:r>
              <a:rPr lang="en-US" sz="1100" b="0" u="none" dirty="0" smtClean="0">
                <a:latin typeface="Times New Roman" pitchFamily="18" charset="0"/>
                <a:cs typeface="Times New Roman" pitchFamily="18" charset="0"/>
              </a:rPr>
              <a:t>In</a:t>
            </a:r>
            <a:r>
              <a:rPr lang="en-US" sz="1100" b="0" u="none" baseline="0" dirty="0" smtClean="0">
                <a:latin typeface="Times New Roman" pitchFamily="18" charset="0"/>
                <a:cs typeface="Times New Roman" pitchFamily="18" charset="0"/>
              </a:rPr>
              <a:t> addition, o</a:t>
            </a:r>
            <a:r>
              <a:rPr lang="en-US" sz="1100" b="0" u="none" dirty="0" smtClean="0">
                <a:latin typeface="Times New Roman" pitchFamily="18" charset="0"/>
                <a:cs typeface="Times New Roman" pitchFamily="18" charset="0"/>
              </a:rPr>
              <a:t>ne should also</a:t>
            </a:r>
            <a:r>
              <a:rPr lang="en-US" sz="1100" b="0" u="none" baseline="0" dirty="0" smtClean="0">
                <a:latin typeface="Times New Roman" pitchFamily="18" charset="0"/>
                <a:cs typeface="Times New Roman" pitchFamily="18" charset="0"/>
              </a:rPr>
              <a:t> be cautious about </a:t>
            </a:r>
            <a:r>
              <a:rPr lang="en-US" sz="1100" b="0" u="none" dirty="0" smtClean="0">
                <a:latin typeface="Times New Roman" pitchFamily="18" charset="0"/>
                <a:cs typeface="Times New Roman" pitchFamily="18" charset="0"/>
              </a:rPr>
              <a:t>Sch</a:t>
            </a:r>
            <a:r>
              <a:rPr lang="en-US" sz="1100" b="0" u="none" dirty="0">
                <a:latin typeface="Times New Roman" pitchFamily="18" charset="0"/>
                <a:cs typeface="Times New Roman" pitchFamily="18" charset="0"/>
              </a:rPr>
              <a:t>. BA </a:t>
            </a:r>
            <a:r>
              <a:rPr lang="en-US" sz="1100" b="0" u="none" dirty="0" smtClean="0">
                <a:latin typeface="Times New Roman" pitchFamily="18" charset="0"/>
                <a:cs typeface="Times New Roman" pitchFamily="18" charset="0"/>
              </a:rPr>
              <a:t>Assets or write-in assets as some </a:t>
            </a:r>
            <a:r>
              <a:rPr lang="en-US" sz="1100" b="0" u="none" dirty="0">
                <a:latin typeface="Times New Roman" pitchFamily="18" charset="0"/>
                <a:cs typeface="Times New Roman" pitchFamily="18" charset="0"/>
              </a:rPr>
              <a:t>may be </a:t>
            </a:r>
            <a:r>
              <a:rPr lang="en-US" sz="1100" b="0" u="none" dirty="0" smtClean="0">
                <a:latin typeface="Times New Roman" pitchFamily="18" charset="0"/>
                <a:cs typeface="Times New Roman" pitchFamily="18" charset="0"/>
              </a:rPr>
              <a:t>questionable and the value should be analyzed.</a:t>
            </a:r>
          </a:p>
          <a:p>
            <a:pPr marL="174704" indent="-174704">
              <a:buFont typeface="Arial" pitchFamily="34" charset="0"/>
              <a:buChar char="•"/>
            </a:pPr>
            <a:endParaRPr lang="en-US" sz="1100" b="0" u="none" dirty="0">
              <a:latin typeface="Times New Roman" pitchFamily="18" charset="0"/>
              <a:cs typeface="Times New Roman" pitchFamily="18" charset="0"/>
            </a:endParaRPr>
          </a:p>
          <a:p>
            <a:pPr marL="174704" indent="-174704">
              <a:buFont typeface="Arial" pitchFamily="34" charset="0"/>
              <a:buChar char="•"/>
            </a:pPr>
            <a:r>
              <a:rPr lang="en-US" sz="1100" b="0" u="none" dirty="0" smtClean="0">
                <a:latin typeface="Times New Roman" pitchFamily="18" charset="0"/>
                <a:cs typeface="Times New Roman" pitchFamily="18" charset="0"/>
              </a:rPr>
              <a:t>Further, mortgage </a:t>
            </a:r>
            <a:r>
              <a:rPr lang="en-US" sz="1100" b="0" u="none" dirty="0">
                <a:latin typeface="Times New Roman" pitchFamily="18" charset="0"/>
                <a:cs typeface="Times New Roman" pitchFamily="18" charset="0"/>
              </a:rPr>
              <a:t>Loans and </a:t>
            </a:r>
            <a:r>
              <a:rPr lang="en-US" sz="1100" b="0" u="none" dirty="0" smtClean="0">
                <a:latin typeface="Times New Roman" pitchFamily="18" charset="0"/>
                <a:cs typeface="Times New Roman" pitchFamily="18" charset="0"/>
              </a:rPr>
              <a:t>real estate many</a:t>
            </a:r>
            <a:r>
              <a:rPr lang="en-US" sz="1100" b="0" u="none" baseline="0" dirty="0" smtClean="0">
                <a:latin typeface="Times New Roman" pitchFamily="18" charset="0"/>
                <a:cs typeface="Times New Roman" pitchFamily="18" charset="0"/>
              </a:rPr>
              <a:t> times are a c</a:t>
            </a:r>
            <a:r>
              <a:rPr lang="en-US" sz="1100" b="0" u="none" dirty="0" smtClean="0">
                <a:latin typeface="Times New Roman" pitchFamily="18" charset="0"/>
                <a:cs typeface="Times New Roman" pitchFamily="18" charset="0"/>
              </a:rPr>
              <a:t>ommon source </a:t>
            </a:r>
            <a:r>
              <a:rPr lang="en-US" sz="1100" b="0" u="none" dirty="0">
                <a:latin typeface="Times New Roman" pitchFamily="18" charset="0"/>
                <a:cs typeface="Times New Roman" pitchFamily="18" charset="0"/>
              </a:rPr>
              <a:t>of financial difficulty for life and health </a:t>
            </a:r>
            <a:r>
              <a:rPr lang="en-US" sz="1100" b="0" u="none" dirty="0" smtClean="0">
                <a:latin typeface="Times New Roman" pitchFamily="18" charset="0"/>
                <a:cs typeface="Times New Roman" pitchFamily="18" charset="0"/>
              </a:rPr>
              <a:t>insurers that hold </a:t>
            </a:r>
            <a:r>
              <a:rPr lang="en-US" sz="1100" b="0" u="none" dirty="0">
                <a:latin typeface="Times New Roman" pitchFamily="18" charset="0"/>
                <a:cs typeface="Times New Roman" pitchFamily="18" charset="0"/>
              </a:rPr>
              <a:t>excessive </a:t>
            </a:r>
            <a:r>
              <a:rPr lang="en-US" sz="1100" b="0" u="none" dirty="0" smtClean="0">
                <a:latin typeface="Times New Roman" pitchFamily="18" charset="0"/>
                <a:cs typeface="Times New Roman" pitchFamily="18" charset="0"/>
              </a:rPr>
              <a:t>investments in </a:t>
            </a:r>
            <a:r>
              <a:rPr lang="en-US" sz="1100" b="0" u="none" dirty="0">
                <a:latin typeface="Times New Roman" pitchFamily="18" charset="0"/>
                <a:cs typeface="Times New Roman" pitchFamily="18" charset="0"/>
              </a:rPr>
              <a:t>non-income-producing real estate and overdue or restructured mortgage loans. These investments are often considered less liquid than other types of investments. Commercial mortgages have as a group historically </a:t>
            </a:r>
            <a:r>
              <a:rPr lang="en-US" sz="1100" b="0" u="none" dirty="0" smtClean="0">
                <a:latin typeface="Times New Roman" pitchFamily="18" charset="0"/>
                <a:cs typeface="Times New Roman" pitchFamily="18" charset="0"/>
              </a:rPr>
              <a:t>been </a:t>
            </a:r>
            <a:r>
              <a:rPr lang="en-US" sz="1100" b="0" u="none" dirty="0">
                <a:latin typeface="Times New Roman" pitchFamily="18" charset="0"/>
                <a:cs typeface="Times New Roman" pitchFamily="18" charset="0"/>
              </a:rPr>
              <a:t>riskier than Farm or Residential mortgages</a:t>
            </a:r>
            <a:r>
              <a:rPr lang="en-US" sz="1100" b="0" u="none" dirty="0" smtClean="0">
                <a:latin typeface="Times New Roman" pitchFamily="18" charset="0"/>
                <a:cs typeface="Times New Roman" pitchFamily="18" charset="0"/>
              </a:rPr>
              <a:t>.</a:t>
            </a:r>
          </a:p>
          <a:p>
            <a:pPr marL="174704" indent="-174704">
              <a:buFont typeface="Arial" pitchFamily="34" charset="0"/>
              <a:buChar char="•"/>
            </a:pPr>
            <a:endParaRPr lang="en-US" sz="1100" b="0" u="none" dirty="0">
              <a:latin typeface="Times New Roman" pitchFamily="18" charset="0"/>
              <a:cs typeface="Times New Roman" pitchFamily="18" charset="0"/>
            </a:endParaRPr>
          </a:p>
          <a:p>
            <a:pPr marL="174704" indent="-174704">
              <a:buFont typeface="Arial" pitchFamily="34" charset="0"/>
              <a:buChar char="•"/>
            </a:pPr>
            <a:r>
              <a:rPr lang="en-US" sz="1100" b="0" u="none" dirty="0" smtClean="0">
                <a:latin typeface="Times New Roman" pitchFamily="18" charset="0"/>
                <a:cs typeface="Times New Roman" pitchFamily="18" charset="0"/>
              </a:rPr>
              <a:t>Surrenders </a:t>
            </a:r>
            <a:r>
              <a:rPr lang="en-US" sz="1100" b="0" u="none" dirty="0">
                <a:latin typeface="Times New Roman" pitchFamily="18" charset="0"/>
                <a:cs typeface="Times New Roman" pitchFamily="18" charset="0"/>
              </a:rPr>
              <a:t>and </a:t>
            </a:r>
            <a:r>
              <a:rPr lang="en-US" sz="1100" b="0" u="none" dirty="0" smtClean="0">
                <a:latin typeface="Times New Roman" pitchFamily="18" charset="0"/>
                <a:cs typeface="Times New Roman" pitchFamily="18" charset="0"/>
              </a:rPr>
              <a:t>Withdrawals</a:t>
            </a:r>
            <a:r>
              <a:rPr lang="en-US" sz="1100" b="0" u="none" baseline="0" dirty="0" smtClean="0">
                <a:latin typeface="Times New Roman" pitchFamily="18" charset="0"/>
                <a:cs typeface="Times New Roman" pitchFamily="18" charset="0"/>
              </a:rPr>
              <a:t> result from</a:t>
            </a:r>
            <a:r>
              <a:rPr lang="en-US" sz="1100" b="0" u="none" dirty="0" smtClean="0">
                <a:latin typeface="Times New Roman" pitchFamily="18" charset="0"/>
                <a:cs typeface="Times New Roman" pitchFamily="18" charset="0"/>
              </a:rPr>
              <a:t> policyholders canceling their policy in exchange for the accumulated cash value or from withdrawing cash on deposit-type contracts or annuities. These activities</a:t>
            </a:r>
            <a:r>
              <a:rPr lang="en-US" sz="1100" b="0" u="none" baseline="0" dirty="0" smtClean="0">
                <a:latin typeface="Times New Roman" pitchFamily="18" charset="0"/>
                <a:cs typeface="Times New Roman" pitchFamily="18" charset="0"/>
              </a:rPr>
              <a:t> can result in the run on the bank scenario and can cause liquidity issues.</a:t>
            </a:r>
          </a:p>
          <a:p>
            <a:pPr marL="174704" indent="-174704">
              <a:buFont typeface="Arial" pitchFamily="34" charset="0"/>
              <a:buChar char="•"/>
            </a:pPr>
            <a:endParaRPr lang="en-US" sz="1100" b="0" u="none" dirty="0">
              <a:latin typeface="Times New Roman" pitchFamily="18" charset="0"/>
              <a:cs typeface="Times New Roman" pitchFamily="18" charset="0"/>
            </a:endParaRPr>
          </a:p>
          <a:p>
            <a:pPr marL="174704" indent="-174704">
              <a:buFont typeface="Arial" pitchFamily="34" charset="0"/>
              <a:buChar char="•"/>
            </a:pPr>
            <a:r>
              <a:rPr lang="en-US" sz="1100" b="0" u="none" dirty="0">
                <a:latin typeface="Times New Roman" pitchFamily="18" charset="0"/>
                <a:cs typeface="Times New Roman" pitchFamily="18" charset="0"/>
              </a:rPr>
              <a:t>Investment Turnover </a:t>
            </a:r>
            <a:r>
              <a:rPr lang="en-US" sz="1100" b="0" u="none" dirty="0" smtClean="0">
                <a:latin typeface="Times New Roman" pitchFamily="18" charset="0"/>
                <a:cs typeface="Times New Roman" pitchFamily="18" charset="0"/>
              </a:rPr>
              <a:t>should be reviewed on</a:t>
            </a:r>
            <a:r>
              <a:rPr lang="en-US" sz="1100" b="0" u="none" baseline="0" dirty="0" smtClean="0">
                <a:latin typeface="Times New Roman" pitchFamily="18" charset="0"/>
                <a:cs typeface="Times New Roman" pitchFamily="18" charset="0"/>
              </a:rPr>
              <a:t> a five year trend as shown in the </a:t>
            </a:r>
            <a:r>
              <a:rPr lang="en-US" sz="1100" b="0" u="none" dirty="0" smtClean="0">
                <a:latin typeface="Times New Roman" pitchFamily="18" charset="0"/>
                <a:cs typeface="Times New Roman" pitchFamily="18" charset="0"/>
              </a:rPr>
              <a:t>financial </a:t>
            </a:r>
            <a:r>
              <a:rPr lang="en-US" sz="1100" b="0" u="none" dirty="0">
                <a:latin typeface="Times New Roman" pitchFamily="18" charset="0"/>
                <a:cs typeface="Times New Roman" pitchFamily="18" charset="0"/>
              </a:rPr>
              <a:t>profile </a:t>
            </a:r>
            <a:r>
              <a:rPr lang="en-US" sz="1100" b="0" u="none" dirty="0" smtClean="0">
                <a:latin typeface="Times New Roman" pitchFamily="18" charset="0"/>
                <a:cs typeface="Times New Roman" pitchFamily="18" charset="0"/>
              </a:rPr>
              <a:t>report. Excessive turnover can signal investment practice</a:t>
            </a:r>
            <a:r>
              <a:rPr lang="en-US" sz="1100" b="0" u="none" baseline="0" dirty="0" smtClean="0">
                <a:latin typeface="Times New Roman" pitchFamily="18" charset="0"/>
                <a:cs typeface="Times New Roman" pitchFamily="18" charset="0"/>
              </a:rPr>
              <a:t> issues</a:t>
            </a:r>
            <a:r>
              <a:rPr lang="en-US" sz="1100" b="0" u="none" dirty="0" smtClean="0">
                <a:latin typeface="Times New Roman" pitchFamily="18" charset="0"/>
                <a:cs typeface="Times New Roman" pitchFamily="18" charset="0"/>
              </a:rPr>
              <a:t>.</a:t>
            </a:r>
          </a:p>
          <a:p>
            <a:pPr marL="174704" indent="-174704">
              <a:buFont typeface="Arial" pitchFamily="34" charset="0"/>
              <a:buChar char="•"/>
            </a:pPr>
            <a:endParaRPr lang="en-US" sz="1100" b="0" u="none" dirty="0">
              <a:latin typeface="Times New Roman" pitchFamily="18" charset="0"/>
              <a:cs typeface="Times New Roman" pitchFamily="18" charset="0"/>
            </a:endParaRPr>
          </a:p>
          <a:p>
            <a:pPr marL="174704" indent="-174704">
              <a:buFont typeface="Arial" pitchFamily="34" charset="0"/>
              <a:buChar char="•"/>
            </a:pPr>
            <a:r>
              <a:rPr lang="en-US" sz="1100" b="0" u="none" dirty="0" smtClean="0">
                <a:latin typeface="Times New Roman" pitchFamily="18" charset="0"/>
                <a:cs typeface="Times New Roman" pitchFamily="18" charset="0"/>
              </a:rPr>
              <a:t>Finally, cash flow </a:t>
            </a:r>
            <a:r>
              <a:rPr lang="en-US" sz="1100" b="0" u="none" dirty="0">
                <a:latin typeface="Times New Roman" pitchFamily="18" charset="0"/>
                <a:cs typeface="Times New Roman" pitchFamily="18" charset="0"/>
              </a:rPr>
              <a:t>i</a:t>
            </a:r>
            <a:r>
              <a:rPr lang="en-US" sz="1100" b="0" u="none" dirty="0" smtClean="0">
                <a:latin typeface="Times New Roman" pitchFamily="18" charset="0"/>
                <a:cs typeface="Times New Roman" pitchFamily="18" charset="0"/>
              </a:rPr>
              <a:t>mpact is very important to assess because</a:t>
            </a:r>
            <a:r>
              <a:rPr lang="en-US" sz="1100" b="0" u="none" baseline="0" dirty="0" smtClean="0">
                <a:latin typeface="Times New Roman" pitchFamily="18" charset="0"/>
                <a:cs typeface="Times New Roman" pitchFamily="18" charset="0"/>
              </a:rPr>
              <a:t> the result of cash flow from operations, investments and other have a direct impact on the cash and short-term investment positions</a:t>
            </a:r>
            <a:r>
              <a:rPr lang="en-US" sz="1100" b="0" u="none" dirty="0" smtClean="0">
                <a:latin typeface="Times New Roman" pitchFamily="18" charset="0"/>
                <a:cs typeface="Times New Roman" pitchFamily="18" charset="0"/>
              </a:rPr>
              <a:t>.</a:t>
            </a:r>
            <a:endParaRPr lang="en-US" b="0" u="none"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D2966AEB-FFE9-4C1E-9BFA-CA197E1F6E0D}" type="slidenum">
              <a:rPr lang="en-US" smtClean="0"/>
              <a:pPr/>
              <a:t>9</a:t>
            </a:fld>
            <a:endParaRPr lang="en-US" dirty="0"/>
          </a:p>
        </p:txBody>
      </p:sp>
    </p:spTree>
    <p:extLst>
      <p:ext uri="{BB962C8B-B14F-4D97-AF65-F5344CB8AC3E}">
        <p14:creationId xmlns:p14="http://schemas.microsoft.com/office/powerpoint/2010/main" val="124725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29D3A77-1372-4C72-87B6-54112A950F9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9D3A77-1372-4C72-87B6-54112A950F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9D3A77-1372-4C72-87B6-54112A950F9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9D3A77-1372-4C72-87B6-54112A950F9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9D3A77-1372-4C72-87B6-54112A950F9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9D3A77-1372-4C72-87B6-54112A950F9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9D3A77-1372-4C72-87B6-54112A950F9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29D3A77-1372-4C72-87B6-54112A950F9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29D3A77-1372-4C72-87B6-54112A950F9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9D3A77-1372-4C72-87B6-54112A950F9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FE9B69-7DC7-4564-A211-AA6093EBAC15}" type="datetimeFigureOut">
              <a:rPr lang="en-US" smtClean="0"/>
              <a:t>9/16/2013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29D3A77-1372-4C72-87B6-54112A950F9B}"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FE9B69-7DC7-4564-A211-AA6093EBAC15}" type="datetimeFigureOut">
              <a:rPr lang="en-US" smtClean="0"/>
              <a:t>9/16/2013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9D3A77-1372-4C72-87B6-54112A950F9B}"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28600" y="1752599"/>
            <a:ext cx="8686800" cy="2970663"/>
          </a:xfrm>
        </p:spPr>
        <p:txBody>
          <a:bodyPr>
            <a:normAutofit fontScale="90000"/>
          </a:bodyPr>
          <a:lstStyle/>
          <a:p>
            <a:pPr algn="ctr"/>
            <a:r>
              <a:rPr lang="en-US" sz="4600" b="1" dirty="0" smtClean="0">
                <a:latin typeface="Times New Roman" pitchFamily="18" charset="0"/>
              </a:rPr>
              <a:t/>
            </a:r>
            <a:br>
              <a:rPr lang="en-US" sz="4600" b="1" dirty="0" smtClean="0">
                <a:latin typeface="Times New Roman" pitchFamily="18" charset="0"/>
              </a:rPr>
            </a:br>
            <a:r>
              <a:rPr lang="en-US" sz="4600" b="1" dirty="0">
                <a:latin typeface="Times New Roman" pitchFamily="18" charset="0"/>
              </a:rPr>
              <a:t/>
            </a:r>
            <a:br>
              <a:rPr lang="en-US" sz="4600" b="1" dirty="0">
                <a:latin typeface="Times New Roman" pitchFamily="18" charset="0"/>
              </a:rPr>
            </a:br>
            <a:r>
              <a:rPr lang="en-US" sz="4600" b="1" dirty="0" smtClean="0">
                <a:latin typeface="Times New Roman" pitchFamily="18" charset="0"/>
              </a:rPr>
              <a:t>Enhancing Transparency </a:t>
            </a:r>
            <a:r>
              <a:rPr lang="en-US" sz="4600" b="1" dirty="0">
                <a:latin typeface="Times New Roman" pitchFamily="18" charset="0"/>
              </a:rPr>
              <a:t>and </a:t>
            </a:r>
            <a:r>
              <a:rPr lang="en-US" sz="4600" b="1" dirty="0" smtClean="0">
                <a:latin typeface="Times New Roman" pitchFamily="18" charset="0"/>
              </a:rPr>
              <a:t>Monitoring </a:t>
            </a:r>
            <a:r>
              <a:rPr lang="en-US" sz="4600" b="1" dirty="0">
                <a:latin typeface="Times New Roman" pitchFamily="18" charset="0"/>
              </a:rPr>
              <a:t>of </a:t>
            </a:r>
            <a:r>
              <a:rPr lang="en-US" sz="4600" b="1" dirty="0" smtClean="0">
                <a:latin typeface="Times New Roman" pitchFamily="18" charset="0"/>
              </a:rPr>
              <a:t>Insurance Markets</a:t>
            </a:r>
            <a:br>
              <a:rPr lang="en-US" sz="4600" b="1" dirty="0" smtClean="0">
                <a:latin typeface="Times New Roman" pitchFamily="18" charset="0"/>
              </a:rPr>
            </a:br>
            <a:r>
              <a:rPr lang="en-US" sz="4600" b="1" dirty="0">
                <a:latin typeface="Times New Roman" pitchFamily="18" charset="0"/>
              </a:rPr>
              <a:t/>
            </a:r>
            <a:br>
              <a:rPr lang="en-US" sz="4600" b="1" dirty="0">
                <a:latin typeface="Times New Roman" pitchFamily="18" charset="0"/>
              </a:rPr>
            </a:br>
            <a:r>
              <a:rPr lang="en-US" sz="2700" b="1" dirty="0">
                <a:latin typeface="Times New Roman" pitchFamily="18" charset="0"/>
              </a:rPr>
              <a:t>North Dakota Commissioner Adam Hamm</a:t>
            </a:r>
            <a:br>
              <a:rPr lang="en-US" sz="2700" b="1" dirty="0">
                <a:latin typeface="Times New Roman" pitchFamily="18" charset="0"/>
              </a:rPr>
            </a:br>
            <a:endParaRPr lang="en-US" sz="2700" b="1" dirty="0">
              <a:latin typeface="Times New Roman" pitchFamily="18" charset="0"/>
            </a:endParaRPr>
          </a:p>
        </p:txBody>
      </p:sp>
      <p:sp>
        <p:nvSpPr>
          <p:cNvPr id="5" name="Footer Placeholder 4"/>
          <p:cNvSpPr>
            <a:spLocks noGrp="1"/>
          </p:cNvSpPr>
          <p:nvPr>
            <p:ph type="ftr" sz="quarter" idx="11"/>
          </p:nvPr>
        </p:nvSpPr>
        <p:spPr>
          <a:xfrm>
            <a:off x="29570" y="6400800"/>
            <a:ext cx="5421083" cy="365125"/>
          </a:xfrm>
        </p:spPr>
        <p:txBody>
          <a:bodyPr>
            <a:normAutofit/>
          </a:bodyPr>
          <a:lstStyle/>
          <a:p>
            <a:r>
              <a:rPr lang="en-US" b="1" dirty="0"/>
              <a:t>© </a:t>
            </a:r>
            <a:r>
              <a:rPr lang="en-US" b="1" dirty="0" smtClean="0"/>
              <a:t>2013 </a:t>
            </a:r>
            <a:r>
              <a:rPr lang="en-US" b="1" dirty="0"/>
              <a:t>National Association of Insurance Commissioners</a:t>
            </a:r>
          </a:p>
          <a:p>
            <a:endParaRPr lang="en-US" sz="1000" dirty="0">
              <a:latin typeface="Arial" charset="0"/>
            </a:endParaRPr>
          </a:p>
        </p:txBody>
      </p:sp>
      <p:sp>
        <p:nvSpPr>
          <p:cNvPr id="103428" name="Rectangle 4"/>
          <p:cNvSpPr>
            <a:spLocks noChangeArrowheads="1"/>
          </p:cNvSpPr>
          <p:nvPr/>
        </p:nvSpPr>
        <p:spPr bwMode="auto">
          <a:xfrm>
            <a:off x="914400" y="4037463"/>
            <a:ext cx="7391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eaLnBrk="1" hangingPunct="1">
              <a:lnSpc>
                <a:spcPct val="80000"/>
              </a:lnSpc>
              <a:spcBef>
                <a:spcPct val="20000"/>
              </a:spcBef>
            </a:pPr>
            <a:endParaRPr lang="en-US"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167997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438400"/>
            <a:ext cx="7315200" cy="584775"/>
          </a:xfrm>
          <a:prstGeom prst="rect">
            <a:avLst/>
          </a:prstGeom>
          <a:noFill/>
        </p:spPr>
        <p:txBody>
          <a:bodyPr wrap="square" rtlCol="0">
            <a:spAutoFit/>
          </a:bodyPr>
          <a:lstStyle/>
          <a:p>
            <a:pPr algn="ctr"/>
            <a:r>
              <a:rPr lang="en-US" sz="3200" dirty="0" smtClean="0"/>
              <a:t>Monitoring Interest Rate Risk</a:t>
            </a:r>
          </a:p>
        </p:txBody>
      </p:sp>
      <p:sp>
        <p:nvSpPr>
          <p:cNvPr id="7" name="Slide Number Placeholder 6"/>
          <p:cNvSpPr>
            <a:spLocks noGrp="1"/>
          </p:cNvSpPr>
          <p:nvPr>
            <p:ph type="sldNum" sz="quarter" idx="12"/>
          </p:nvPr>
        </p:nvSpPr>
        <p:spPr>
          <a:xfrm>
            <a:off x="8424168" y="6340475"/>
            <a:ext cx="643632" cy="441325"/>
          </a:xfrm>
        </p:spPr>
        <p:txBody>
          <a:bodyPr/>
          <a:lstStyle/>
          <a:p>
            <a:fld id="{2FFB5968-522C-4E64-8819-D5B86B7AB1FE}" type="slidenum">
              <a:rPr lang="en-US" smtClean="0"/>
              <a:t>10</a:t>
            </a:fld>
            <a:endParaRPr lang="en-US" dirty="0"/>
          </a:p>
        </p:txBody>
      </p:sp>
    </p:spTree>
    <p:extLst>
      <p:ext uri="{BB962C8B-B14F-4D97-AF65-F5344CB8AC3E}">
        <p14:creationId xmlns:p14="http://schemas.microsoft.com/office/powerpoint/2010/main" val="2576774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831" y="228600"/>
            <a:ext cx="7662169" cy="646331"/>
          </a:xfrm>
          <a:prstGeom prst="rect">
            <a:avLst/>
          </a:prstGeom>
          <a:noFill/>
        </p:spPr>
        <p:txBody>
          <a:bodyPr wrap="square" rtlCol="0">
            <a:spAutoFit/>
          </a:bodyPr>
          <a:lstStyle/>
          <a:p>
            <a:pPr algn="ctr"/>
            <a:r>
              <a:rPr lang="en-US" sz="3600" dirty="0" smtClean="0"/>
              <a:t>Regulatory Tools</a:t>
            </a:r>
            <a:endParaRPr lang="en-US" sz="3600" dirty="0"/>
          </a:p>
        </p:txBody>
      </p:sp>
      <p:sp>
        <p:nvSpPr>
          <p:cNvPr id="4" name="TextBox 3"/>
          <p:cNvSpPr txBox="1"/>
          <p:nvPr/>
        </p:nvSpPr>
        <p:spPr>
          <a:xfrm>
            <a:off x="838200" y="990600"/>
            <a:ext cx="7315200" cy="5386090"/>
          </a:xfrm>
          <a:prstGeom prst="rect">
            <a:avLst/>
          </a:prstGeom>
          <a:noFill/>
        </p:spPr>
        <p:txBody>
          <a:bodyPr wrap="square" rtlCol="0">
            <a:spAutoFit/>
          </a:bodyPr>
          <a:lstStyle/>
          <a:p>
            <a:pPr marL="285750" indent="-285750">
              <a:buFont typeface="Arial" pitchFamily="34" charset="0"/>
              <a:buChar char="•"/>
            </a:pPr>
            <a:r>
              <a:rPr lang="en-US" sz="2800" dirty="0" smtClean="0"/>
              <a:t>Annual Statement </a:t>
            </a:r>
          </a:p>
          <a:p>
            <a:endParaRPr lang="en-US" sz="2800" dirty="0" smtClean="0"/>
          </a:p>
          <a:p>
            <a:pPr marL="285750" indent="-285750">
              <a:buFont typeface="Arial" pitchFamily="34" charset="0"/>
              <a:buChar char="•"/>
            </a:pPr>
            <a:r>
              <a:rPr lang="en-US" sz="2800" dirty="0" smtClean="0"/>
              <a:t>Risk Based Capital</a:t>
            </a:r>
          </a:p>
          <a:p>
            <a:pPr marL="914400" lvl="1" indent="-457200">
              <a:buFont typeface="Wingdings" pitchFamily="2" charset="2"/>
              <a:buChar char="§"/>
            </a:pPr>
            <a:r>
              <a:rPr lang="en-US" sz="2400" dirty="0" smtClean="0"/>
              <a:t>Interest Rate Risk</a:t>
            </a:r>
          </a:p>
          <a:p>
            <a:pPr marL="914400" lvl="1" indent="-457200">
              <a:buFont typeface="Wingdings" pitchFamily="2" charset="2"/>
              <a:buChar char="§"/>
            </a:pPr>
            <a:r>
              <a:rPr lang="en-US" sz="2400" dirty="0" smtClean="0"/>
              <a:t>Market Risk</a:t>
            </a:r>
          </a:p>
          <a:p>
            <a:pPr lvl="1"/>
            <a:endParaRPr lang="en-US" sz="2400" dirty="0" smtClean="0"/>
          </a:p>
          <a:p>
            <a:pPr marL="285750" indent="-285750">
              <a:buFont typeface="Arial" pitchFamily="34" charset="0"/>
              <a:buChar char="•"/>
            </a:pPr>
            <a:r>
              <a:rPr lang="en-US" sz="2800" dirty="0" smtClean="0"/>
              <a:t>Asset Adequacy Testing</a:t>
            </a:r>
          </a:p>
          <a:p>
            <a:pPr marL="800100" lvl="1" indent="-342900">
              <a:buFont typeface="Wingdings" pitchFamily="2" charset="2"/>
              <a:buChar char="§"/>
            </a:pPr>
            <a:r>
              <a:rPr lang="en-US" sz="2400" dirty="0" smtClean="0"/>
              <a:t>NY 7 Stress Tests</a:t>
            </a:r>
          </a:p>
          <a:p>
            <a:pPr marL="800100" lvl="1" indent="-342900">
              <a:buFont typeface="Wingdings" pitchFamily="2" charset="2"/>
              <a:buChar char="§"/>
            </a:pPr>
            <a:r>
              <a:rPr lang="en-US" sz="2400" dirty="0" smtClean="0"/>
              <a:t>Stochastic Stress Tests</a:t>
            </a:r>
          </a:p>
          <a:p>
            <a:endParaRPr lang="en-US" sz="2800" dirty="0" smtClean="0"/>
          </a:p>
          <a:p>
            <a:pPr marL="285750" indent="-285750">
              <a:buFont typeface="Arial" pitchFamily="34" charset="0"/>
              <a:buChar char="•"/>
            </a:pPr>
            <a:r>
              <a:rPr lang="en-US" sz="2800" dirty="0" smtClean="0"/>
              <a:t>Own Risk Solvency Assessment (ORSA)</a:t>
            </a:r>
            <a:endParaRPr lang="en-US" sz="1400" dirty="0" smtClean="0"/>
          </a:p>
          <a:p>
            <a:pPr algn="ctr"/>
            <a:endParaRPr lang="en-US" sz="1400" dirty="0"/>
          </a:p>
          <a:p>
            <a:pPr algn="ctr"/>
            <a:endParaRPr lang="en-US" sz="1400" dirty="0" smtClean="0"/>
          </a:p>
          <a:p>
            <a:pPr algn="ctr"/>
            <a:endParaRPr lang="en-US" sz="1400" dirty="0"/>
          </a:p>
          <a:p>
            <a:pPr algn="ctr"/>
            <a:endParaRPr lang="en-US" sz="1400" dirty="0"/>
          </a:p>
        </p:txBody>
      </p:sp>
      <p:sp>
        <p:nvSpPr>
          <p:cNvPr id="7" name="Slide Number Placeholder 6"/>
          <p:cNvSpPr>
            <a:spLocks noGrp="1"/>
          </p:cNvSpPr>
          <p:nvPr>
            <p:ph type="sldNum" sz="quarter" idx="12"/>
          </p:nvPr>
        </p:nvSpPr>
        <p:spPr>
          <a:xfrm>
            <a:off x="8424168" y="6340475"/>
            <a:ext cx="643632" cy="441325"/>
          </a:xfrm>
        </p:spPr>
        <p:txBody>
          <a:bodyPr/>
          <a:lstStyle/>
          <a:p>
            <a:fld id="{2FFB5968-522C-4E64-8819-D5B86B7AB1FE}" type="slidenum">
              <a:rPr lang="en-US" smtClean="0"/>
              <a:t>11</a:t>
            </a:fld>
            <a:endParaRPr lang="en-US" dirty="0"/>
          </a:p>
        </p:txBody>
      </p:sp>
    </p:spTree>
    <p:extLst>
      <p:ext uri="{BB962C8B-B14F-4D97-AF65-F5344CB8AC3E}">
        <p14:creationId xmlns:p14="http://schemas.microsoft.com/office/powerpoint/2010/main" val="1762318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76200"/>
            <a:ext cx="8458200" cy="369332"/>
          </a:xfrm>
          <a:prstGeom prst="rect">
            <a:avLst/>
          </a:prstGeom>
          <a:noFill/>
        </p:spPr>
        <p:txBody>
          <a:bodyPr wrap="square" rtlCol="0">
            <a:spAutoFit/>
          </a:bodyPr>
          <a:lstStyle/>
          <a:p>
            <a:pPr algn="ctr"/>
            <a:r>
              <a:rPr lang="en-US" b="1" dirty="0" smtClean="0"/>
              <a:t>NAIC – Annual Statement Data (713 Life Companies)</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3002285528"/>
              </p:ext>
            </p:extLst>
          </p:nvPr>
        </p:nvGraphicFramePr>
        <p:xfrm>
          <a:off x="685801" y="914399"/>
          <a:ext cx="7619999" cy="4495800"/>
        </p:xfrm>
        <a:graphic>
          <a:graphicData uri="http://schemas.openxmlformats.org/drawingml/2006/table">
            <a:tbl>
              <a:tblPr>
                <a:tableStyleId>{5C22544A-7EE6-4342-B048-85BDC9FD1C3A}</a:tableStyleId>
              </a:tblPr>
              <a:tblGrid>
                <a:gridCol w="620800"/>
                <a:gridCol w="1363322"/>
                <a:gridCol w="1119872"/>
                <a:gridCol w="1152332"/>
                <a:gridCol w="766869"/>
                <a:gridCol w="1233482"/>
                <a:gridCol w="1363322"/>
              </a:tblGrid>
              <a:tr h="449580">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ctr"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r>
              <a:tr h="449580">
                <a:tc>
                  <a:txBody>
                    <a:bodyPr/>
                    <a:lstStyle/>
                    <a:p>
                      <a:pPr algn="ctr" fontAlgn="b"/>
                      <a:r>
                        <a:rPr lang="en-US" sz="1100" u="none" strike="noStrike" dirty="0">
                          <a:effectLst/>
                        </a:rPr>
                        <a:t>Year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Total Reserve</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Net Portfolio</a:t>
                      </a:r>
                    </a:p>
                    <a:p>
                      <a:pPr algn="ctr" fontAlgn="b"/>
                      <a:r>
                        <a:rPr lang="en-US" sz="1100" u="none" strike="noStrike" dirty="0" smtClean="0">
                          <a:effectLst/>
                        </a:rPr>
                        <a:t>Yield</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b="0" i="0" u="none" strike="noStrike" dirty="0" smtClean="0">
                          <a:solidFill>
                            <a:srgbClr val="000000"/>
                          </a:solidFill>
                          <a:effectLst/>
                          <a:latin typeface="Calibri"/>
                        </a:rPr>
                        <a:t>Guaranteed Credited Rate</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Spread</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smtClean="0">
                          <a:effectLst/>
                        </a:rPr>
                        <a:t>Spread</a:t>
                      </a:r>
                    </a:p>
                    <a:p>
                      <a:pPr algn="ctr" fontAlgn="b"/>
                      <a:r>
                        <a:rPr lang="en-US" sz="1100" u="none" strike="noStrike" dirty="0" smtClean="0">
                          <a:effectLst/>
                        </a:rPr>
                        <a:t>Revenue</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ALM Reserve</a:t>
                      </a:r>
                      <a:endParaRPr lang="en-US" sz="1100" b="0" i="0" u="none" strike="noStrike" dirty="0">
                        <a:solidFill>
                          <a:srgbClr val="000000"/>
                        </a:solidFill>
                        <a:effectLst/>
                        <a:latin typeface="Calibri"/>
                      </a:endParaRPr>
                    </a:p>
                  </a:txBody>
                  <a:tcPr marL="9525" marR="9525" marT="9525" marB="0" anchor="b"/>
                </a:tc>
              </a:tr>
              <a:tr h="449580">
                <a:tc>
                  <a:txBody>
                    <a:bodyPr/>
                    <a:lstStyle/>
                    <a:p>
                      <a:pPr algn="ctr" fontAlgn="b"/>
                      <a:r>
                        <a:rPr lang="en-US" sz="1100" u="none" strike="noStrike" dirty="0">
                          <a:effectLst/>
                        </a:rPr>
                        <a:t>2006</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 $ 1.98 Trillion</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5.94%</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4.22%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1.72%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34,056,000,000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2,193,430,055</a:t>
                      </a:r>
                      <a:endParaRPr lang="en-US" sz="1100" b="0" i="0" u="none" strike="noStrike" dirty="0">
                        <a:solidFill>
                          <a:srgbClr val="000000"/>
                        </a:solidFill>
                        <a:effectLst/>
                        <a:latin typeface="Calibri"/>
                      </a:endParaRPr>
                    </a:p>
                  </a:txBody>
                  <a:tcPr marL="9525" marR="9525" marT="9525" marB="0" anchor="b"/>
                </a:tc>
              </a:tr>
              <a:tr h="449580">
                <a:tc>
                  <a:txBody>
                    <a:bodyPr/>
                    <a:lstStyle/>
                    <a:p>
                      <a:pPr algn="ctr" fontAlgn="b"/>
                      <a:r>
                        <a:rPr lang="en-US" sz="1100" u="none" strike="noStrike" dirty="0">
                          <a:effectLst/>
                        </a:rPr>
                        <a:t>2007</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 $ 2.10 Trillion</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6.00%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4.20%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1.80%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37,800,000,000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2,857,022,208</a:t>
                      </a:r>
                      <a:endParaRPr lang="en-US" sz="1100" b="0" i="0" u="none" strike="noStrike" dirty="0">
                        <a:solidFill>
                          <a:srgbClr val="000000"/>
                        </a:solidFill>
                        <a:effectLst/>
                        <a:latin typeface="Calibri"/>
                      </a:endParaRPr>
                    </a:p>
                  </a:txBody>
                  <a:tcPr marL="9525" marR="9525" marT="9525" marB="0" anchor="b"/>
                </a:tc>
              </a:tr>
              <a:tr h="449580">
                <a:tc>
                  <a:txBody>
                    <a:bodyPr/>
                    <a:lstStyle/>
                    <a:p>
                      <a:pPr algn="ctr" fontAlgn="b"/>
                      <a:r>
                        <a:rPr lang="en-US" sz="1100" u="none" strike="noStrike" dirty="0">
                          <a:effectLst/>
                        </a:rPr>
                        <a:t>2008</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 $ 2.30 Trillion</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5.64%</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4.11%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1.53%</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35,190,000,000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10,322,556,476</a:t>
                      </a:r>
                      <a:endParaRPr lang="en-US" sz="1100" b="0" i="0" u="none" strike="noStrike" dirty="0">
                        <a:solidFill>
                          <a:srgbClr val="000000"/>
                        </a:solidFill>
                        <a:effectLst/>
                        <a:latin typeface="Calibri"/>
                      </a:endParaRPr>
                    </a:p>
                  </a:txBody>
                  <a:tcPr marL="9525" marR="9525" marT="9525" marB="0" anchor="b"/>
                </a:tc>
              </a:tr>
              <a:tr h="449580">
                <a:tc>
                  <a:txBody>
                    <a:bodyPr/>
                    <a:lstStyle/>
                    <a:p>
                      <a:pPr algn="ctr" fontAlgn="b"/>
                      <a:r>
                        <a:rPr lang="en-US" sz="1100" u="none" strike="noStrike" dirty="0">
                          <a:effectLst/>
                        </a:rPr>
                        <a:t>2009</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 $ 2.46 Trillion</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5.29%</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4.14%</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1.15%</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28,290,000,000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4,749,522,666</a:t>
                      </a:r>
                      <a:endParaRPr lang="en-US" sz="1100" b="0" i="0" u="none" strike="noStrike" dirty="0">
                        <a:solidFill>
                          <a:srgbClr val="000000"/>
                        </a:solidFill>
                        <a:effectLst/>
                        <a:latin typeface="Calibri"/>
                      </a:endParaRPr>
                    </a:p>
                  </a:txBody>
                  <a:tcPr marL="9525" marR="9525" marT="9525" marB="0" anchor="b"/>
                </a:tc>
              </a:tr>
              <a:tr h="449580">
                <a:tc>
                  <a:txBody>
                    <a:bodyPr/>
                    <a:lstStyle/>
                    <a:p>
                      <a:pPr algn="ctr" fontAlgn="b"/>
                      <a:r>
                        <a:rPr lang="en-US" sz="1100" u="none" strike="noStrike" dirty="0">
                          <a:effectLst/>
                        </a:rPr>
                        <a:t>2010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 $ 2.57 Trillion</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5.45%</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4.09%</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1.36%</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34,952,000,000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5,822,638,743</a:t>
                      </a:r>
                      <a:endParaRPr lang="en-US" sz="1100" b="0" i="0" u="none" strike="noStrike" dirty="0">
                        <a:solidFill>
                          <a:srgbClr val="000000"/>
                        </a:solidFill>
                        <a:effectLst/>
                        <a:latin typeface="Calibri"/>
                      </a:endParaRPr>
                    </a:p>
                  </a:txBody>
                  <a:tcPr marL="9525" marR="9525" marT="9525" marB="0" anchor="b"/>
                </a:tc>
              </a:tr>
              <a:tr h="449580">
                <a:tc>
                  <a:txBody>
                    <a:bodyPr/>
                    <a:lstStyle/>
                    <a:p>
                      <a:pPr algn="ctr" fontAlgn="b"/>
                      <a:r>
                        <a:rPr lang="en-US" sz="1100" u="none" strike="noStrike" dirty="0">
                          <a:effectLst/>
                        </a:rPr>
                        <a:t>2011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 $ 2.74 Trillion</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5.31%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3.92%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1.39%</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38,086,000,000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6,761,438,743</a:t>
                      </a:r>
                      <a:endParaRPr lang="en-US" sz="1100" b="0" i="0" u="none" strike="noStrike" dirty="0">
                        <a:solidFill>
                          <a:srgbClr val="000000"/>
                        </a:solidFill>
                        <a:effectLst/>
                        <a:latin typeface="Calibri"/>
                      </a:endParaRPr>
                    </a:p>
                  </a:txBody>
                  <a:tcPr marL="9525" marR="9525" marT="9525" marB="0" anchor="b"/>
                </a:tc>
              </a:tr>
              <a:tr h="449580">
                <a:tc>
                  <a:txBody>
                    <a:bodyPr/>
                    <a:lstStyle/>
                    <a:p>
                      <a:pPr algn="ctr" fontAlgn="b"/>
                      <a:r>
                        <a:rPr lang="en-US" sz="1100" u="none" strike="noStrike" dirty="0">
                          <a:effectLst/>
                        </a:rPr>
                        <a:t>2012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 $ 2.78 Trillion</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5.09%</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3.99%</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1.10%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30,580,000,000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9,731,732,695</a:t>
                      </a:r>
                      <a:endParaRPr lang="en-US" sz="1100" b="0" i="0" u="none" strike="noStrike" dirty="0">
                        <a:solidFill>
                          <a:srgbClr val="000000"/>
                        </a:solidFill>
                        <a:effectLst/>
                        <a:latin typeface="Calibri"/>
                      </a:endParaRPr>
                    </a:p>
                  </a:txBody>
                  <a:tcPr marL="9525" marR="9525" marT="9525" marB="0" anchor="b"/>
                </a:tc>
              </a:tr>
              <a:tr h="449580">
                <a:tc>
                  <a:txBody>
                    <a:bodyPr/>
                    <a:lstStyle/>
                    <a:p>
                      <a:pPr algn="ctr"/>
                      <a:r>
                        <a:rPr lang="en-US" sz="1200" b="1" dirty="0" smtClean="0"/>
                        <a:t>Ave</a:t>
                      </a:r>
                      <a:endParaRPr lang="en-US" sz="1200" b="1" dirty="0"/>
                    </a:p>
                  </a:txBody>
                  <a:tcPr marL="9525" marR="9525" marT="9525" marB="0" anchor="b"/>
                </a:tc>
                <a:tc>
                  <a:txBody>
                    <a:bodyPr/>
                    <a:lstStyle/>
                    <a:p>
                      <a:pPr algn="ctr"/>
                      <a:r>
                        <a:rPr lang="en-US" sz="1200" b="1" dirty="0" smtClean="0"/>
                        <a:t>$ 2.42 Trillion</a:t>
                      </a:r>
                      <a:endParaRPr lang="en-US" sz="1200" b="1" dirty="0"/>
                    </a:p>
                  </a:txBody>
                  <a:tcPr marL="9525" marR="9525" marT="9525" marB="0" anchor="b"/>
                </a:tc>
                <a:tc>
                  <a:txBody>
                    <a:bodyPr/>
                    <a:lstStyle/>
                    <a:p>
                      <a:pPr algn="ctr"/>
                      <a:r>
                        <a:rPr lang="en-US" sz="1200" b="1" dirty="0" smtClean="0"/>
                        <a:t>- 0.85</a:t>
                      </a:r>
                      <a:endParaRPr lang="en-US" sz="1200" b="1" dirty="0"/>
                    </a:p>
                  </a:txBody>
                  <a:tcPr marL="9525" marR="9525" marT="9525" marB="0" anchor="b"/>
                </a:tc>
                <a:tc>
                  <a:txBody>
                    <a:bodyPr/>
                    <a:lstStyle/>
                    <a:p>
                      <a:pPr algn="ctr"/>
                      <a:r>
                        <a:rPr lang="en-US" sz="1200" b="1" dirty="0" smtClean="0"/>
                        <a:t>- 0.23</a:t>
                      </a:r>
                      <a:endParaRPr lang="en-US" sz="1200" b="1" dirty="0"/>
                    </a:p>
                  </a:txBody>
                  <a:tcPr marL="9525" marR="9525" marT="9525" marB="0" anchor="b"/>
                </a:tc>
                <a:tc>
                  <a:txBody>
                    <a:bodyPr/>
                    <a:lstStyle/>
                    <a:p>
                      <a:pPr algn="ctr"/>
                      <a:r>
                        <a:rPr lang="en-US" sz="1200" b="1" dirty="0" smtClean="0"/>
                        <a:t>- 0.62</a:t>
                      </a:r>
                      <a:endParaRPr lang="en-US" sz="1200" b="1" dirty="0"/>
                    </a:p>
                  </a:txBody>
                  <a:tcPr marL="9525" marR="9525" marT="9525" marB="0" anchor="b"/>
                </a:tc>
                <a:tc>
                  <a:txBody>
                    <a:bodyPr/>
                    <a:lstStyle/>
                    <a:p>
                      <a:pPr algn="ctr"/>
                      <a:r>
                        <a:rPr lang="en-US" sz="1200" b="1" dirty="0" smtClean="0"/>
                        <a:t>- 15 Billion</a:t>
                      </a:r>
                      <a:endParaRPr lang="en-US" sz="1200" b="1" dirty="0"/>
                    </a:p>
                  </a:txBody>
                  <a:tcPr marL="9525" marR="9525" marT="9525" marB="0" anchor="b"/>
                </a:tc>
                <a:tc>
                  <a:txBody>
                    <a:bodyPr/>
                    <a:lstStyle/>
                    <a:p>
                      <a:endParaRPr lang="en-US" dirty="0"/>
                    </a:p>
                  </a:txBody>
                  <a:tcPr marL="9525" marR="9525" marT="9525" marB="0" anchor="b"/>
                </a:tc>
              </a:tr>
            </a:tbl>
          </a:graphicData>
        </a:graphic>
      </p:graphicFrame>
      <p:sp>
        <p:nvSpPr>
          <p:cNvPr id="4" name="Slide Number Placeholder 3"/>
          <p:cNvSpPr>
            <a:spLocks noGrp="1"/>
          </p:cNvSpPr>
          <p:nvPr>
            <p:ph type="sldNum" sz="quarter" idx="12"/>
          </p:nvPr>
        </p:nvSpPr>
        <p:spPr>
          <a:xfrm>
            <a:off x="8458200" y="6340475"/>
            <a:ext cx="533400" cy="365125"/>
          </a:xfrm>
        </p:spPr>
        <p:txBody>
          <a:bodyPr/>
          <a:lstStyle/>
          <a:p>
            <a:fld id="{2FFB5968-522C-4E64-8819-D5B86B7AB1FE}" type="slidenum">
              <a:rPr lang="en-US" smtClean="0"/>
              <a:t>12</a:t>
            </a:fld>
            <a:endParaRPr lang="en-US" dirty="0"/>
          </a:p>
        </p:txBody>
      </p:sp>
    </p:spTree>
    <p:extLst>
      <p:ext uri="{BB962C8B-B14F-4D97-AF65-F5344CB8AC3E}">
        <p14:creationId xmlns:p14="http://schemas.microsoft.com/office/powerpoint/2010/main" val="3362784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0" y="1066800"/>
            <a:ext cx="3733800" cy="2646878"/>
          </a:xfrm>
          <a:prstGeom prst="rect">
            <a:avLst/>
          </a:prstGeom>
          <a:noFill/>
        </p:spPr>
        <p:txBody>
          <a:bodyPr wrap="square" rtlCol="0">
            <a:spAutoFit/>
          </a:bodyPr>
          <a:lstStyle/>
          <a:p>
            <a:r>
              <a:rPr lang="en-US" b="1" dirty="0" smtClean="0"/>
              <a:t>Scenario – Low Interest Rates</a:t>
            </a:r>
          </a:p>
          <a:p>
            <a:r>
              <a:rPr lang="en-US" sz="1400" dirty="0" smtClean="0"/>
              <a:t>Actual impact on Life Insurance Industry Investment Margin 2006-2012.</a:t>
            </a:r>
          </a:p>
          <a:p>
            <a:r>
              <a:rPr lang="en-US" sz="1400" dirty="0" smtClean="0"/>
              <a:t>713 Companies, $ 2.42 Trillion Ave Reserves. </a:t>
            </a:r>
          </a:p>
          <a:p>
            <a:endParaRPr lang="en-US" dirty="0" smtClean="0"/>
          </a:p>
          <a:p>
            <a:r>
              <a:rPr lang="en-US" b="1" dirty="0" smtClean="0"/>
              <a:t>Take-Away</a:t>
            </a:r>
          </a:p>
          <a:p>
            <a:pPr marL="285750" indent="-285750">
              <a:buFont typeface="Arial" pitchFamily="34" charset="0"/>
              <a:buChar char="•"/>
            </a:pPr>
            <a:r>
              <a:rPr lang="en-US" sz="1400" dirty="0" smtClean="0"/>
              <a:t>Net portfolio Yield declines 85 basis points</a:t>
            </a:r>
          </a:p>
          <a:p>
            <a:pPr marL="285750" indent="-285750">
              <a:buFont typeface="Arial" pitchFamily="34" charset="0"/>
              <a:buChar char="•"/>
            </a:pPr>
            <a:r>
              <a:rPr lang="en-US" sz="1400" dirty="0" smtClean="0"/>
              <a:t>Guaranteed Rate declines 23 basis points</a:t>
            </a:r>
          </a:p>
          <a:p>
            <a:pPr marL="285750" indent="-285750">
              <a:buFont typeface="Arial" pitchFamily="34" charset="0"/>
              <a:buChar char="•"/>
            </a:pPr>
            <a:r>
              <a:rPr lang="en-US" sz="1400" dirty="0" smtClean="0"/>
              <a:t>Margin declines 62 basis points</a:t>
            </a:r>
          </a:p>
          <a:p>
            <a:pPr marL="285750" indent="-285750">
              <a:buFont typeface="Arial" pitchFamily="34" charset="0"/>
              <a:buChar char="•"/>
            </a:pPr>
            <a:r>
              <a:rPr lang="en-US" sz="1400" dirty="0" smtClean="0"/>
              <a:t>Annual Earnings Impact  $15.0 Billion</a:t>
            </a:r>
          </a:p>
          <a:p>
            <a:pPr marL="285750" indent="-285750">
              <a:buFont typeface="Arial" pitchFamily="34" charset="0"/>
              <a:buChar char="•"/>
            </a:pPr>
            <a:r>
              <a:rPr lang="en-US" sz="1400" dirty="0" smtClean="0"/>
              <a:t>2012 ALM Reserve $9.7 Billion </a:t>
            </a:r>
            <a:endParaRPr lang="en-US" sz="1400" dirty="0"/>
          </a:p>
        </p:txBody>
      </p:sp>
      <p:sp>
        <p:nvSpPr>
          <p:cNvPr id="5" name="TextBox 4"/>
          <p:cNvSpPr txBox="1"/>
          <p:nvPr/>
        </p:nvSpPr>
        <p:spPr>
          <a:xfrm>
            <a:off x="219364" y="101600"/>
            <a:ext cx="6629400" cy="369332"/>
          </a:xfrm>
          <a:prstGeom prst="rect">
            <a:avLst/>
          </a:prstGeom>
          <a:noFill/>
        </p:spPr>
        <p:txBody>
          <a:bodyPr wrap="square" rtlCol="0">
            <a:spAutoFit/>
          </a:bodyPr>
          <a:lstStyle/>
          <a:p>
            <a:r>
              <a:rPr lang="en-US" b="1" dirty="0" smtClean="0"/>
              <a:t>NAIC – Annual Statement Data </a:t>
            </a:r>
            <a:endParaRPr lang="en-US" b="1" dirty="0"/>
          </a:p>
        </p:txBody>
      </p:sp>
      <p:sp>
        <p:nvSpPr>
          <p:cNvPr id="7" name="TextBox 6"/>
          <p:cNvSpPr txBox="1"/>
          <p:nvPr/>
        </p:nvSpPr>
        <p:spPr>
          <a:xfrm>
            <a:off x="228600" y="4123253"/>
            <a:ext cx="8534400" cy="2492990"/>
          </a:xfrm>
          <a:prstGeom prst="rect">
            <a:avLst/>
          </a:prstGeom>
          <a:noFill/>
        </p:spPr>
        <p:txBody>
          <a:bodyPr wrap="square" rtlCol="0">
            <a:spAutoFit/>
          </a:bodyPr>
          <a:lstStyle/>
          <a:p>
            <a:r>
              <a:rPr lang="en-US" b="1" dirty="0" smtClean="0"/>
              <a:t>Tail Risks of Low Interest Rate Environment</a:t>
            </a:r>
            <a:endParaRPr lang="en-US" b="1" dirty="0"/>
          </a:p>
          <a:p>
            <a:pPr marL="285750" indent="-285750">
              <a:buFont typeface="Arial" pitchFamily="34" charset="0"/>
              <a:buChar char="•"/>
            </a:pPr>
            <a:r>
              <a:rPr lang="en-US" sz="1400" dirty="0" smtClean="0"/>
              <a:t>Scheduled Maturities Lower Investment Margin due to lower reinvestment rate.</a:t>
            </a:r>
          </a:p>
          <a:p>
            <a:pPr marL="285750" indent="-285750">
              <a:buFont typeface="Arial" pitchFamily="34" charset="0"/>
              <a:buChar char="•"/>
            </a:pPr>
            <a:r>
              <a:rPr lang="en-US" sz="1400" dirty="0" smtClean="0"/>
              <a:t>Renewal Premiums Lower Investment Margin due to lower reinvestment rate.</a:t>
            </a:r>
          </a:p>
          <a:p>
            <a:pPr marL="285750" indent="-285750">
              <a:buFont typeface="Arial" pitchFamily="34" charset="0"/>
              <a:buChar char="•"/>
            </a:pPr>
            <a:r>
              <a:rPr lang="en-US" sz="1400" dirty="0" smtClean="0"/>
              <a:t>Large Spikes in Interest Rates Increase Investment Margin due to higher reinvestment rate but may cause spike in surrenders causing assets to be sold at a loss which Lowers Investment Margin</a:t>
            </a:r>
          </a:p>
          <a:p>
            <a:endParaRPr lang="en-US" sz="800" dirty="0" smtClean="0"/>
          </a:p>
          <a:p>
            <a:r>
              <a:rPr lang="en-US" b="1" dirty="0" smtClean="0"/>
              <a:t>Areas to Monitor</a:t>
            </a:r>
          </a:p>
          <a:p>
            <a:pPr marL="285750" indent="-285750">
              <a:buFont typeface="Arial" pitchFamily="34" charset="0"/>
              <a:buChar char="•"/>
            </a:pPr>
            <a:r>
              <a:rPr lang="en-US" sz="1400" dirty="0" smtClean="0"/>
              <a:t>Compile Industry data on Interest Rate Stress Scenarios such as the New York 7 documented in AOMR.</a:t>
            </a:r>
          </a:p>
          <a:p>
            <a:pPr marL="285750" indent="-285750">
              <a:buFont typeface="Arial" pitchFamily="34" charset="0"/>
              <a:buChar char="•"/>
            </a:pPr>
            <a:r>
              <a:rPr lang="en-US" sz="1400" dirty="0" smtClean="0"/>
              <a:t>Compile Industry profile of asset rollover rate focusing on scheduled maturities.</a:t>
            </a:r>
          </a:p>
          <a:p>
            <a:pPr marL="285750" indent="-285750">
              <a:buFont typeface="Arial" pitchFamily="34" charset="0"/>
              <a:buChar char="•"/>
            </a:pPr>
            <a:r>
              <a:rPr lang="en-US" sz="1400" dirty="0" smtClean="0"/>
              <a:t>Compile Industry profile of renewal premium income</a:t>
            </a:r>
          </a:p>
          <a:p>
            <a:pPr marL="285750" indent="-285750">
              <a:buFont typeface="Arial" pitchFamily="34" charset="0"/>
              <a:buChar char="•"/>
            </a:pPr>
            <a:r>
              <a:rPr lang="en-US" sz="1400" dirty="0" smtClean="0"/>
              <a:t>Determine scenarios causing solvency break points.</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652004575"/>
              </p:ext>
            </p:extLst>
          </p:nvPr>
        </p:nvGraphicFramePr>
        <p:xfrm>
          <a:off x="25833" y="690026"/>
          <a:ext cx="5319712" cy="34004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a:xfrm>
            <a:off x="8534400" y="6324600"/>
            <a:ext cx="457200" cy="381000"/>
          </a:xfrm>
        </p:spPr>
        <p:txBody>
          <a:bodyPr/>
          <a:lstStyle/>
          <a:p>
            <a:fld id="{2FFB5968-522C-4E64-8819-D5B86B7AB1FE}" type="slidenum">
              <a:rPr lang="en-US" smtClean="0"/>
              <a:t>13</a:t>
            </a:fld>
            <a:endParaRPr lang="en-US" dirty="0"/>
          </a:p>
        </p:txBody>
      </p:sp>
    </p:spTree>
    <p:extLst>
      <p:ext uri="{BB962C8B-B14F-4D97-AF65-F5344CB8AC3E}">
        <p14:creationId xmlns:p14="http://schemas.microsoft.com/office/powerpoint/2010/main" val="3513041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58200" y="6340475"/>
            <a:ext cx="533400" cy="365125"/>
          </a:xfrm>
        </p:spPr>
        <p:txBody>
          <a:bodyPr/>
          <a:lstStyle/>
          <a:p>
            <a:fld id="{2FFB5968-522C-4E64-8819-D5B86B7AB1FE}" type="slidenum">
              <a:rPr lang="en-US" smtClean="0"/>
              <a:t>14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851885326"/>
              </p:ext>
            </p:extLst>
          </p:nvPr>
        </p:nvGraphicFramePr>
        <p:xfrm>
          <a:off x="304800" y="76200"/>
          <a:ext cx="8229600" cy="6477000"/>
        </p:xfrm>
        <a:graphic>
          <a:graphicData uri="http://schemas.openxmlformats.org/drawingml/2006/table">
            <a:tbl>
              <a:tblPr firstRow="1" bandRow="1">
                <a:tableStyleId>{5C22544A-7EE6-4342-B048-85BDC9FD1C3A}</a:tableStyleId>
              </a:tblPr>
              <a:tblGrid>
                <a:gridCol w="2819400"/>
                <a:gridCol w="838200"/>
                <a:gridCol w="762000"/>
                <a:gridCol w="762000"/>
                <a:gridCol w="762000"/>
                <a:gridCol w="762000"/>
                <a:gridCol w="762000"/>
                <a:gridCol w="762000"/>
              </a:tblGrid>
              <a:tr h="370840">
                <a:tc>
                  <a:txBody>
                    <a:bodyPr/>
                    <a:lstStyle/>
                    <a:p>
                      <a:pPr algn="ctr"/>
                      <a:r>
                        <a:rPr lang="en-US" sz="1400" dirty="0" smtClean="0"/>
                        <a:t>Life Risk Based Capital</a:t>
                      </a:r>
                      <a:endParaRPr lang="en-US" sz="1400" dirty="0"/>
                    </a:p>
                  </a:txBody>
                  <a:tcPr/>
                </a:tc>
                <a:tc>
                  <a:txBody>
                    <a:bodyPr/>
                    <a:lstStyle/>
                    <a:p>
                      <a:pPr algn="ctr"/>
                      <a:r>
                        <a:rPr lang="en-US" sz="1400" dirty="0" smtClean="0"/>
                        <a:t>2012</a:t>
                      </a:r>
                      <a:endParaRPr lang="en-US" sz="1400" dirty="0"/>
                    </a:p>
                  </a:txBody>
                  <a:tcPr/>
                </a:tc>
                <a:tc>
                  <a:txBody>
                    <a:bodyPr/>
                    <a:lstStyle/>
                    <a:p>
                      <a:pPr algn="ctr"/>
                      <a:r>
                        <a:rPr lang="en-US" sz="1400" dirty="0" smtClean="0"/>
                        <a:t>2011</a:t>
                      </a:r>
                      <a:endParaRPr lang="en-US" sz="1400" dirty="0"/>
                    </a:p>
                  </a:txBody>
                  <a:tcPr/>
                </a:tc>
                <a:tc>
                  <a:txBody>
                    <a:bodyPr/>
                    <a:lstStyle/>
                    <a:p>
                      <a:pPr algn="ctr"/>
                      <a:r>
                        <a:rPr lang="en-US" sz="1400" dirty="0" smtClean="0"/>
                        <a:t>2010</a:t>
                      </a:r>
                      <a:endParaRPr lang="en-US" sz="1400" dirty="0"/>
                    </a:p>
                  </a:txBody>
                  <a:tcPr/>
                </a:tc>
                <a:tc>
                  <a:txBody>
                    <a:bodyPr/>
                    <a:lstStyle/>
                    <a:p>
                      <a:pPr algn="ctr"/>
                      <a:r>
                        <a:rPr lang="en-US" sz="1400" dirty="0" smtClean="0"/>
                        <a:t>2009</a:t>
                      </a:r>
                      <a:endParaRPr lang="en-US" sz="1400" dirty="0"/>
                    </a:p>
                  </a:txBody>
                  <a:tcPr/>
                </a:tc>
                <a:tc>
                  <a:txBody>
                    <a:bodyPr/>
                    <a:lstStyle/>
                    <a:p>
                      <a:pPr algn="ctr"/>
                      <a:r>
                        <a:rPr lang="en-US" sz="1400" dirty="0" smtClean="0"/>
                        <a:t>2008</a:t>
                      </a:r>
                      <a:endParaRPr lang="en-US" sz="1400" dirty="0"/>
                    </a:p>
                  </a:txBody>
                  <a:tcPr/>
                </a:tc>
                <a:tc>
                  <a:txBody>
                    <a:bodyPr/>
                    <a:lstStyle/>
                    <a:p>
                      <a:pPr algn="ctr"/>
                      <a:r>
                        <a:rPr lang="en-US" sz="1400" dirty="0" smtClean="0"/>
                        <a:t>2007</a:t>
                      </a:r>
                      <a:endParaRPr lang="en-US" sz="1400" dirty="0"/>
                    </a:p>
                  </a:txBody>
                  <a:tcPr/>
                </a:tc>
                <a:tc>
                  <a:txBody>
                    <a:bodyPr/>
                    <a:lstStyle/>
                    <a:p>
                      <a:pPr algn="ctr"/>
                      <a:r>
                        <a:rPr lang="en-US" sz="1400" dirty="0" smtClean="0"/>
                        <a:t>2006</a:t>
                      </a:r>
                      <a:endParaRPr lang="en-US" sz="1400" dirty="0"/>
                    </a:p>
                  </a:txBody>
                  <a:tcPr/>
                </a:tc>
              </a:tr>
              <a:tr h="238760">
                <a:tc>
                  <a:txBody>
                    <a:bodyPr/>
                    <a:lstStyle/>
                    <a:p>
                      <a:r>
                        <a:rPr lang="en-US" sz="1400" dirty="0" smtClean="0"/>
                        <a:t>Number of Companies</a:t>
                      </a:r>
                      <a:endParaRPr lang="en-US" sz="1400" dirty="0"/>
                    </a:p>
                  </a:txBody>
                  <a:tcPr/>
                </a:tc>
                <a:tc>
                  <a:txBody>
                    <a:bodyPr/>
                    <a:lstStyle/>
                    <a:p>
                      <a:pPr algn="ctr"/>
                      <a:r>
                        <a:rPr lang="en-US" sz="1400" dirty="0" smtClean="0"/>
                        <a:t>761</a:t>
                      </a:r>
                      <a:endParaRPr lang="en-US" sz="1400" dirty="0"/>
                    </a:p>
                  </a:txBody>
                  <a:tcPr/>
                </a:tc>
                <a:tc>
                  <a:txBody>
                    <a:bodyPr/>
                    <a:lstStyle/>
                    <a:p>
                      <a:pPr algn="ctr"/>
                      <a:r>
                        <a:rPr lang="en-US" sz="1400" dirty="0" smtClean="0"/>
                        <a:t>786</a:t>
                      </a:r>
                      <a:endParaRPr lang="en-US" sz="1400" dirty="0"/>
                    </a:p>
                  </a:txBody>
                  <a:tcPr/>
                </a:tc>
                <a:tc>
                  <a:txBody>
                    <a:bodyPr/>
                    <a:lstStyle/>
                    <a:p>
                      <a:pPr algn="ctr"/>
                      <a:r>
                        <a:rPr lang="en-US" sz="1400" dirty="0" smtClean="0"/>
                        <a:t>804</a:t>
                      </a:r>
                      <a:endParaRPr lang="en-US" sz="1400" dirty="0"/>
                    </a:p>
                  </a:txBody>
                  <a:tcPr/>
                </a:tc>
                <a:tc>
                  <a:txBody>
                    <a:bodyPr/>
                    <a:lstStyle/>
                    <a:p>
                      <a:pPr algn="ctr"/>
                      <a:r>
                        <a:rPr lang="en-US" sz="1400" dirty="0" smtClean="0"/>
                        <a:t>814</a:t>
                      </a:r>
                      <a:endParaRPr lang="en-US" sz="1400" dirty="0"/>
                    </a:p>
                  </a:txBody>
                  <a:tcPr/>
                </a:tc>
                <a:tc>
                  <a:txBody>
                    <a:bodyPr/>
                    <a:lstStyle/>
                    <a:p>
                      <a:pPr algn="ctr"/>
                      <a:r>
                        <a:rPr lang="en-US" sz="1400" dirty="0" smtClean="0"/>
                        <a:t>847</a:t>
                      </a:r>
                      <a:endParaRPr lang="en-US" sz="1400" dirty="0"/>
                    </a:p>
                  </a:txBody>
                  <a:tcPr/>
                </a:tc>
                <a:tc>
                  <a:txBody>
                    <a:bodyPr/>
                    <a:lstStyle/>
                    <a:p>
                      <a:pPr algn="ctr"/>
                      <a:r>
                        <a:rPr lang="en-US" sz="1400" dirty="0" smtClean="0"/>
                        <a:t>874</a:t>
                      </a:r>
                      <a:endParaRPr lang="en-US" sz="1400" dirty="0"/>
                    </a:p>
                  </a:txBody>
                  <a:tcPr/>
                </a:tc>
                <a:tc>
                  <a:txBody>
                    <a:bodyPr/>
                    <a:lstStyle/>
                    <a:p>
                      <a:pPr algn="ctr"/>
                      <a:r>
                        <a:rPr lang="en-US" sz="1400" dirty="0" smtClean="0"/>
                        <a:t>926</a:t>
                      </a:r>
                      <a:endParaRPr lang="en-US" sz="1400" dirty="0"/>
                    </a:p>
                  </a:txBody>
                  <a:tcPr/>
                </a:tc>
              </a:tr>
              <a:tr h="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r>
                        <a:rPr lang="en-US" sz="1200" dirty="0" smtClean="0"/>
                        <a:t>Company Action Level Trend Test</a:t>
                      </a:r>
                      <a:endParaRPr lang="en-US" sz="1200" dirty="0"/>
                    </a:p>
                  </a:txBody>
                  <a:tcPr/>
                </a:tc>
                <a:tc>
                  <a:txBody>
                    <a:bodyPr/>
                    <a:lstStyle/>
                    <a:p>
                      <a:pPr algn="ctr"/>
                      <a:r>
                        <a:rPr lang="en-US" sz="1400" dirty="0" smtClean="0"/>
                        <a:t>1</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1</a:t>
                      </a:r>
                      <a:endParaRPr lang="en-US" sz="1400" dirty="0"/>
                    </a:p>
                  </a:txBody>
                  <a:tcPr/>
                </a:tc>
              </a:tr>
              <a:tr h="370840">
                <a:tc>
                  <a:txBody>
                    <a:bodyPr/>
                    <a:lstStyle/>
                    <a:p>
                      <a:r>
                        <a:rPr lang="en-US" sz="1200" dirty="0" smtClean="0"/>
                        <a:t>Company Action Level</a:t>
                      </a:r>
                      <a:endParaRPr lang="en-US" sz="12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4</a:t>
                      </a:r>
                      <a:endParaRPr lang="en-US" sz="1400" dirty="0"/>
                    </a:p>
                  </a:txBody>
                  <a:tcPr/>
                </a:tc>
              </a:tr>
              <a:tr h="370840">
                <a:tc>
                  <a:txBody>
                    <a:bodyPr/>
                    <a:lstStyle/>
                    <a:p>
                      <a:r>
                        <a:rPr lang="en-US" sz="1200" dirty="0" smtClean="0"/>
                        <a:t>Regulatory Action</a:t>
                      </a:r>
                      <a:r>
                        <a:rPr lang="en-US" sz="1200" baseline="0" dirty="0" smtClean="0"/>
                        <a:t> Level</a:t>
                      </a:r>
                      <a:endParaRPr lang="en-US" sz="1200" dirty="0"/>
                    </a:p>
                  </a:txBody>
                  <a:tcPr/>
                </a:tc>
                <a:tc>
                  <a:txBody>
                    <a:bodyPr/>
                    <a:lstStyle/>
                    <a:p>
                      <a:pPr algn="ctr"/>
                      <a:r>
                        <a:rPr lang="en-US" sz="1400" dirty="0" smtClean="0"/>
                        <a:t>0</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5</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4</a:t>
                      </a:r>
                      <a:endParaRPr lang="en-US" sz="1400" dirty="0"/>
                    </a:p>
                  </a:txBody>
                  <a:tcPr/>
                </a:tc>
              </a:tr>
              <a:tr h="370840">
                <a:tc>
                  <a:txBody>
                    <a:bodyPr/>
                    <a:lstStyle/>
                    <a:p>
                      <a:r>
                        <a:rPr lang="en-US" sz="1200" dirty="0" smtClean="0"/>
                        <a:t>Authorized Control</a:t>
                      </a:r>
                      <a:r>
                        <a:rPr lang="en-US" sz="1200" baseline="0" dirty="0" smtClean="0"/>
                        <a:t> Level</a:t>
                      </a:r>
                      <a:endParaRPr lang="en-US" sz="1200" dirty="0"/>
                    </a:p>
                  </a:txBody>
                  <a:tcPr/>
                </a:tc>
                <a:tc>
                  <a:txBody>
                    <a:bodyPr/>
                    <a:lstStyle/>
                    <a:p>
                      <a:pPr algn="ctr"/>
                      <a:r>
                        <a:rPr lang="en-US" sz="1400" dirty="0" smtClean="0"/>
                        <a:t>1</a:t>
                      </a:r>
                      <a:endParaRPr lang="en-US" sz="1400" dirty="0"/>
                    </a:p>
                  </a:txBody>
                  <a:tcPr/>
                </a:tc>
                <a:tc>
                  <a:txBody>
                    <a:bodyPr/>
                    <a:lstStyle/>
                    <a:p>
                      <a:pPr algn="ctr"/>
                      <a:r>
                        <a:rPr lang="en-US" sz="1400" dirty="0" smtClean="0"/>
                        <a:t>0</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2</a:t>
                      </a:r>
                      <a:endParaRPr lang="en-US" sz="1400" dirty="0"/>
                    </a:p>
                  </a:txBody>
                  <a:tcPr/>
                </a:tc>
              </a:tr>
              <a:tr h="370840">
                <a:tc>
                  <a:txBody>
                    <a:bodyPr/>
                    <a:lstStyle/>
                    <a:p>
                      <a:r>
                        <a:rPr lang="en-US" sz="1200" dirty="0" smtClean="0"/>
                        <a:t>Mandatory Control Level</a:t>
                      </a:r>
                      <a:endParaRPr lang="en-US" sz="1200" dirty="0"/>
                    </a:p>
                  </a:txBody>
                  <a:tcPr/>
                </a:tc>
                <a:tc>
                  <a:txBody>
                    <a:bodyPr/>
                    <a:lstStyle/>
                    <a:p>
                      <a:pPr algn="ctr"/>
                      <a:r>
                        <a:rPr lang="en-US" sz="1400" dirty="0" smtClean="0"/>
                        <a:t>4</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2</a:t>
                      </a:r>
                      <a:endParaRPr lang="en-US" sz="1400" dirty="0"/>
                    </a:p>
                  </a:txBody>
                  <a:tcPr/>
                </a:tc>
              </a:tr>
              <a:tr h="370840">
                <a:tc>
                  <a:txBody>
                    <a:bodyPr/>
                    <a:lstStyle/>
                    <a:p>
                      <a:pPr algn="ctr"/>
                      <a:r>
                        <a:rPr lang="en-US" sz="1200" dirty="0" smtClean="0"/>
                        <a:t>Total</a:t>
                      </a:r>
                      <a:endParaRPr lang="en-US" sz="1200" dirty="0"/>
                    </a:p>
                  </a:txBody>
                  <a:tcPr/>
                </a:tc>
                <a:tc>
                  <a:txBody>
                    <a:bodyPr/>
                    <a:lstStyle/>
                    <a:p>
                      <a:pPr algn="ctr"/>
                      <a:r>
                        <a:rPr lang="en-US" sz="1400" dirty="0" smtClean="0"/>
                        <a:t>7</a:t>
                      </a:r>
                      <a:endParaRPr lang="en-US" sz="1400" dirty="0"/>
                    </a:p>
                  </a:txBody>
                  <a:tcPr/>
                </a:tc>
                <a:tc>
                  <a:txBody>
                    <a:bodyPr/>
                    <a:lstStyle/>
                    <a:p>
                      <a:pPr algn="ctr"/>
                      <a:r>
                        <a:rPr lang="en-US" sz="1400" dirty="0" smtClean="0"/>
                        <a:t>12</a:t>
                      </a:r>
                      <a:endParaRPr lang="en-US" sz="1400" dirty="0"/>
                    </a:p>
                  </a:txBody>
                  <a:tcPr/>
                </a:tc>
                <a:tc>
                  <a:txBody>
                    <a:bodyPr/>
                    <a:lstStyle/>
                    <a:p>
                      <a:pPr algn="ctr"/>
                      <a:r>
                        <a:rPr lang="en-US" sz="1400" dirty="0" smtClean="0"/>
                        <a:t>14</a:t>
                      </a:r>
                      <a:endParaRPr lang="en-US" sz="1400" dirty="0"/>
                    </a:p>
                  </a:txBody>
                  <a:tcPr/>
                </a:tc>
                <a:tc>
                  <a:txBody>
                    <a:bodyPr/>
                    <a:lstStyle/>
                    <a:p>
                      <a:pPr algn="ctr"/>
                      <a:r>
                        <a:rPr lang="en-US" sz="1400" dirty="0" smtClean="0"/>
                        <a:t>18</a:t>
                      </a:r>
                      <a:endParaRPr lang="en-US" sz="1400" dirty="0"/>
                    </a:p>
                  </a:txBody>
                  <a:tcPr/>
                </a:tc>
                <a:tc>
                  <a:txBody>
                    <a:bodyPr/>
                    <a:lstStyle/>
                    <a:p>
                      <a:pPr algn="ctr"/>
                      <a:r>
                        <a:rPr lang="en-US" sz="1400" dirty="0" smtClean="0"/>
                        <a:t>25</a:t>
                      </a:r>
                      <a:endParaRPr lang="en-US" sz="1400" dirty="0"/>
                    </a:p>
                  </a:txBody>
                  <a:tcPr/>
                </a:tc>
                <a:tc>
                  <a:txBody>
                    <a:bodyPr/>
                    <a:lstStyle/>
                    <a:p>
                      <a:pPr algn="ctr"/>
                      <a:r>
                        <a:rPr lang="en-US" sz="1400" dirty="0" smtClean="0"/>
                        <a:t>13</a:t>
                      </a:r>
                      <a:endParaRPr lang="en-US" sz="1400" dirty="0"/>
                    </a:p>
                  </a:txBody>
                  <a:tcPr/>
                </a:tc>
                <a:tc>
                  <a:txBody>
                    <a:bodyPr/>
                    <a:lstStyle/>
                    <a:p>
                      <a:pPr algn="ctr"/>
                      <a:r>
                        <a:rPr lang="en-US" sz="1400" dirty="0" smtClean="0"/>
                        <a:t>13</a:t>
                      </a:r>
                      <a:endParaRPr lang="en-US" sz="1400" dirty="0"/>
                    </a:p>
                  </a:txBody>
                  <a:tcPr/>
                </a:tc>
              </a:tr>
              <a:tr h="0">
                <a:tc>
                  <a:txBody>
                    <a:bodyPr/>
                    <a:lstStyle/>
                    <a:p>
                      <a:r>
                        <a:rPr lang="en-US" sz="1200" dirty="0" smtClean="0"/>
                        <a:t>Total Adjusted Capital (Billions)</a:t>
                      </a:r>
                      <a:endParaRPr lang="en-US" sz="1200" dirty="0"/>
                    </a:p>
                  </a:txBody>
                  <a:tcPr/>
                </a:tc>
                <a:tc>
                  <a:txBody>
                    <a:bodyPr/>
                    <a:lstStyle/>
                    <a:p>
                      <a:pPr algn="ctr"/>
                      <a:r>
                        <a:rPr lang="en-US" sz="1400" dirty="0" smtClean="0"/>
                        <a:t>455.9</a:t>
                      </a:r>
                      <a:endParaRPr lang="en-US" sz="1400" dirty="0"/>
                    </a:p>
                  </a:txBody>
                  <a:tcPr/>
                </a:tc>
                <a:tc>
                  <a:txBody>
                    <a:bodyPr/>
                    <a:lstStyle/>
                    <a:p>
                      <a:pPr algn="ctr"/>
                      <a:r>
                        <a:rPr lang="en-US" sz="1400" dirty="0" smtClean="0"/>
                        <a:t>429.9</a:t>
                      </a:r>
                      <a:endParaRPr lang="en-US" sz="1400" dirty="0"/>
                    </a:p>
                  </a:txBody>
                  <a:tcPr/>
                </a:tc>
                <a:tc>
                  <a:txBody>
                    <a:bodyPr/>
                    <a:lstStyle/>
                    <a:p>
                      <a:pPr algn="ctr"/>
                      <a:r>
                        <a:rPr lang="en-US" sz="1400" dirty="0" smtClean="0"/>
                        <a:t>415.8</a:t>
                      </a:r>
                      <a:endParaRPr lang="en-US" sz="1400" dirty="0"/>
                    </a:p>
                  </a:txBody>
                  <a:tcPr/>
                </a:tc>
                <a:tc>
                  <a:txBody>
                    <a:bodyPr/>
                    <a:lstStyle/>
                    <a:p>
                      <a:pPr algn="ctr"/>
                      <a:r>
                        <a:rPr lang="en-US" sz="1400" dirty="0" smtClean="0"/>
                        <a:t>384.9</a:t>
                      </a:r>
                      <a:endParaRPr lang="en-US" sz="1400" dirty="0"/>
                    </a:p>
                  </a:txBody>
                  <a:tcPr/>
                </a:tc>
                <a:tc>
                  <a:txBody>
                    <a:bodyPr/>
                    <a:lstStyle/>
                    <a:p>
                      <a:pPr algn="ctr"/>
                      <a:r>
                        <a:rPr lang="en-US" sz="1400" dirty="0" smtClean="0"/>
                        <a:t>337.9</a:t>
                      </a:r>
                      <a:endParaRPr lang="en-US" sz="1400" dirty="0"/>
                    </a:p>
                  </a:txBody>
                  <a:tcPr/>
                </a:tc>
                <a:tc>
                  <a:txBody>
                    <a:bodyPr/>
                    <a:lstStyle/>
                    <a:p>
                      <a:pPr algn="ctr"/>
                      <a:r>
                        <a:rPr lang="en-US" sz="1400" dirty="0" smtClean="0"/>
                        <a:t>382.6</a:t>
                      </a:r>
                      <a:endParaRPr lang="en-US" sz="1400" dirty="0"/>
                    </a:p>
                  </a:txBody>
                  <a:tcPr/>
                </a:tc>
                <a:tc>
                  <a:txBody>
                    <a:bodyPr/>
                    <a:lstStyle/>
                    <a:p>
                      <a:pPr algn="ctr"/>
                      <a:r>
                        <a:rPr lang="en-US" sz="1400" dirty="0" smtClean="0"/>
                        <a:t>363.5</a:t>
                      </a:r>
                      <a:endParaRPr lang="en-US" sz="1400" dirty="0"/>
                    </a:p>
                  </a:txBody>
                  <a:tcPr/>
                </a:tc>
              </a:tr>
              <a:tr h="370840">
                <a:tc>
                  <a:txBody>
                    <a:bodyPr/>
                    <a:lstStyle/>
                    <a:p>
                      <a:r>
                        <a:rPr lang="en-US" sz="1200" dirty="0" smtClean="0"/>
                        <a:t>Authorized Control Level</a:t>
                      </a:r>
                      <a:r>
                        <a:rPr lang="en-US" sz="1200" baseline="0" dirty="0" smtClean="0"/>
                        <a:t> (Billions)</a:t>
                      </a:r>
                      <a:endParaRPr lang="en-US" sz="1200" dirty="0"/>
                    </a:p>
                  </a:txBody>
                  <a:tcPr/>
                </a:tc>
                <a:tc>
                  <a:txBody>
                    <a:bodyPr/>
                    <a:lstStyle/>
                    <a:p>
                      <a:pPr algn="ctr"/>
                      <a:r>
                        <a:rPr lang="en-US" sz="1400" dirty="0" smtClean="0"/>
                        <a:t>49.0</a:t>
                      </a:r>
                      <a:endParaRPr lang="en-US" sz="1400" dirty="0"/>
                    </a:p>
                  </a:txBody>
                  <a:tcPr/>
                </a:tc>
                <a:tc>
                  <a:txBody>
                    <a:bodyPr/>
                    <a:lstStyle/>
                    <a:p>
                      <a:pPr algn="ctr"/>
                      <a:r>
                        <a:rPr lang="en-US" sz="1400" dirty="0" smtClean="0"/>
                        <a:t>47.1</a:t>
                      </a:r>
                      <a:endParaRPr lang="en-US" sz="1400" dirty="0"/>
                    </a:p>
                  </a:txBody>
                  <a:tcPr/>
                </a:tc>
                <a:tc>
                  <a:txBody>
                    <a:bodyPr/>
                    <a:lstStyle/>
                    <a:p>
                      <a:pPr algn="ctr"/>
                      <a:r>
                        <a:rPr lang="en-US" sz="1400" dirty="0" smtClean="0"/>
                        <a:t>46.3</a:t>
                      </a:r>
                      <a:endParaRPr lang="en-US" sz="1400" dirty="0"/>
                    </a:p>
                  </a:txBody>
                  <a:tcPr/>
                </a:tc>
                <a:tc>
                  <a:txBody>
                    <a:bodyPr/>
                    <a:lstStyle/>
                    <a:p>
                      <a:pPr algn="ctr"/>
                      <a:r>
                        <a:rPr lang="en-US" sz="1400" dirty="0" smtClean="0"/>
                        <a:t>46.1</a:t>
                      </a:r>
                      <a:endParaRPr lang="en-US" sz="1400" dirty="0"/>
                    </a:p>
                  </a:txBody>
                  <a:tcPr/>
                </a:tc>
                <a:tc>
                  <a:txBody>
                    <a:bodyPr/>
                    <a:lstStyle/>
                    <a:p>
                      <a:pPr algn="ctr"/>
                      <a:r>
                        <a:rPr lang="en-US" sz="1400" dirty="0" smtClean="0"/>
                        <a:t>44.6</a:t>
                      </a:r>
                      <a:endParaRPr lang="en-US" sz="1400" dirty="0"/>
                    </a:p>
                  </a:txBody>
                  <a:tcPr/>
                </a:tc>
                <a:tc>
                  <a:txBody>
                    <a:bodyPr/>
                    <a:lstStyle/>
                    <a:p>
                      <a:pPr algn="ctr"/>
                      <a:r>
                        <a:rPr lang="en-US" sz="1400" dirty="0" smtClean="0"/>
                        <a:t>47.7</a:t>
                      </a:r>
                      <a:endParaRPr lang="en-US" sz="1400" dirty="0"/>
                    </a:p>
                  </a:txBody>
                  <a:tcPr/>
                </a:tc>
                <a:tc>
                  <a:txBody>
                    <a:bodyPr/>
                    <a:lstStyle/>
                    <a:p>
                      <a:pPr algn="ctr"/>
                      <a:r>
                        <a:rPr lang="en-US" sz="1400" dirty="0" smtClean="0"/>
                        <a:t>44.8</a:t>
                      </a:r>
                      <a:endParaRPr lang="en-US" sz="1400" dirty="0"/>
                    </a:p>
                  </a:txBody>
                  <a:tcPr/>
                </a:tc>
              </a:tr>
              <a:tr h="370840">
                <a:tc>
                  <a:txBody>
                    <a:bodyPr/>
                    <a:lstStyle/>
                    <a:p>
                      <a:r>
                        <a:rPr lang="en-US" sz="1200" dirty="0" smtClean="0"/>
                        <a:t>Aggregate RBC Ratio</a:t>
                      </a:r>
                      <a:endParaRPr lang="en-US" sz="1200" dirty="0"/>
                    </a:p>
                  </a:txBody>
                  <a:tcPr/>
                </a:tc>
                <a:tc>
                  <a:txBody>
                    <a:bodyPr/>
                    <a:lstStyle/>
                    <a:p>
                      <a:pPr algn="ctr"/>
                      <a:r>
                        <a:rPr lang="en-US" sz="1400" dirty="0" smtClean="0"/>
                        <a:t>930%</a:t>
                      </a:r>
                      <a:endParaRPr lang="en-US" sz="1400" dirty="0"/>
                    </a:p>
                  </a:txBody>
                  <a:tcPr/>
                </a:tc>
                <a:tc>
                  <a:txBody>
                    <a:bodyPr/>
                    <a:lstStyle/>
                    <a:p>
                      <a:pPr algn="ctr"/>
                      <a:r>
                        <a:rPr lang="en-US" sz="1400" dirty="0" smtClean="0"/>
                        <a:t>912%</a:t>
                      </a:r>
                      <a:endParaRPr lang="en-US" sz="1400" dirty="0"/>
                    </a:p>
                  </a:txBody>
                  <a:tcPr/>
                </a:tc>
                <a:tc>
                  <a:txBody>
                    <a:bodyPr/>
                    <a:lstStyle/>
                    <a:p>
                      <a:pPr algn="ctr"/>
                      <a:r>
                        <a:rPr lang="en-US" sz="1400" dirty="0" smtClean="0"/>
                        <a:t>898%</a:t>
                      </a:r>
                      <a:endParaRPr lang="en-US" sz="1400" dirty="0"/>
                    </a:p>
                  </a:txBody>
                  <a:tcPr/>
                </a:tc>
                <a:tc>
                  <a:txBody>
                    <a:bodyPr/>
                    <a:lstStyle/>
                    <a:p>
                      <a:pPr algn="ctr"/>
                      <a:r>
                        <a:rPr lang="en-US" sz="1400" dirty="0" smtClean="0"/>
                        <a:t>835%</a:t>
                      </a:r>
                      <a:endParaRPr lang="en-US" sz="1400" dirty="0"/>
                    </a:p>
                  </a:txBody>
                  <a:tcPr/>
                </a:tc>
                <a:tc>
                  <a:txBody>
                    <a:bodyPr/>
                    <a:lstStyle/>
                    <a:p>
                      <a:pPr algn="ctr"/>
                      <a:r>
                        <a:rPr lang="en-US" sz="1400" dirty="0" smtClean="0"/>
                        <a:t>758%</a:t>
                      </a:r>
                      <a:endParaRPr lang="en-US" sz="1400" dirty="0"/>
                    </a:p>
                  </a:txBody>
                  <a:tcPr/>
                </a:tc>
                <a:tc>
                  <a:txBody>
                    <a:bodyPr/>
                    <a:lstStyle/>
                    <a:p>
                      <a:pPr algn="ctr"/>
                      <a:r>
                        <a:rPr lang="en-US" sz="1400" dirty="0" smtClean="0"/>
                        <a:t>802%</a:t>
                      </a:r>
                      <a:endParaRPr lang="en-US" sz="1400" dirty="0"/>
                    </a:p>
                  </a:txBody>
                  <a:tcPr/>
                </a:tc>
                <a:tc>
                  <a:txBody>
                    <a:bodyPr/>
                    <a:lstStyle/>
                    <a:p>
                      <a:pPr algn="ctr"/>
                      <a:r>
                        <a:rPr lang="en-US" sz="1400" dirty="0" smtClean="0"/>
                        <a:t>811%</a:t>
                      </a:r>
                      <a:endParaRPr lang="en-US" sz="1400" dirty="0"/>
                    </a:p>
                  </a:txBody>
                  <a:tcPr/>
                </a:tc>
              </a:tr>
              <a:tr h="370840">
                <a:tc>
                  <a:txBody>
                    <a:bodyPr/>
                    <a:lstStyle/>
                    <a:p>
                      <a:r>
                        <a:rPr lang="en-US" sz="1200" dirty="0" smtClean="0"/>
                        <a:t>Median RBC Ratio</a:t>
                      </a:r>
                      <a:endParaRPr lang="en-US" sz="1200" dirty="0"/>
                    </a:p>
                  </a:txBody>
                  <a:tcPr/>
                </a:tc>
                <a:tc>
                  <a:txBody>
                    <a:bodyPr/>
                    <a:lstStyle/>
                    <a:p>
                      <a:pPr algn="ctr"/>
                      <a:r>
                        <a:rPr lang="en-US" sz="1400" dirty="0" smtClean="0"/>
                        <a:t>1,032%</a:t>
                      </a:r>
                      <a:endParaRPr lang="en-US" sz="1400" dirty="0"/>
                    </a:p>
                  </a:txBody>
                  <a:tcPr/>
                </a:tc>
                <a:tc>
                  <a:txBody>
                    <a:bodyPr/>
                    <a:lstStyle/>
                    <a:p>
                      <a:pPr algn="ctr"/>
                      <a:r>
                        <a:rPr lang="en-US" sz="1400" dirty="0" smtClean="0"/>
                        <a:t>1,050%</a:t>
                      </a:r>
                      <a:endParaRPr lang="en-US" sz="1400" dirty="0"/>
                    </a:p>
                  </a:txBody>
                  <a:tcPr/>
                </a:tc>
                <a:tc>
                  <a:txBody>
                    <a:bodyPr/>
                    <a:lstStyle/>
                    <a:p>
                      <a:pPr algn="ctr"/>
                      <a:r>
                        <a:rPr lang="en-US" sz="1400" dirty="0" smtClean="0"/>
                        <a:t>1,047%</a:t>
                      </a:r>
                      <a:endParaRPr lang="en-US" sz="1400" dirty="0"/>
                    </a:p>
                  </a:txBody>
                  <a:tcPr/>
                </a:tc>
                <a:tc>
                  <a:txBody>
                    <a:bodyPr/>
                    <a:lstStyle/>
                    <a:p>
                      <a:pPr algn="ctr"/>
                      <a:r>
                        <a:rPr lang="en-US" sz="1400" dirty="0" smtClean="0"/>
                        <a:t>989%</a:t>
                      </a:r>
                      <a:endParaRPr lang="en-US" sz="1400" dirty="0"/>
                    </a:p>
                  </a:txBody>
                  <a:tcPr/>
                </a:tc>
                <a:tc>
                  <a:txBody>
                    <a:bodyPr/>
                    <a:lstStyle/>
                    <a:p>
                      <a:pPr algn="ctr"/>
                      <a:r>
                        <a:rPr lang="en-US" sz="1400" dirty="0" smtClean="0"/>
                        <a:t>910%</a:t>
                      </a:r>
                      <a:endParaRPr lang="en-US" sz="1400" dirty="0"/>
                    </a:p>
                  </a:txBody>
                  <a:tcPr/>
                </a:tc>
                <a:tc>
                  <a:txBody>
                    <a:bodyPr/>
                    <a:lstStyle/>
                    <a:p>
                      <a:pPr algn="ctr"/>
                      <a:r>
                        <a:rPr lang="en-US" sz="1400" dirty="0" smtClean="0"/>
                        <a:t>1,009%</a:t>
                      </a:r>
                      <a:endParaRPr lang="en-US" sz="1400" dirty="0"/>
                    </a:p>
                  </a:txBody>
                  <a:tcPr/>
                </a:tc>
                <a:tc>
                  <a:txBody>
                    <a:bodyPr/>
                    <a:lstStyle/>
                    <a:p>
                      <a:pPr algn="ctr"/>
                      <a:r>
                        <a:rPr lang="en-US" sz="1400" dirty="0" smtClean="0"/>
                        <a:t>996%</a:t>
                      </a:r>
                      <a:endParaRPr lang="en-US" sz="1400" dirty="0"/>
                    </a:p>
                  </a:txBody>
                  <a:tcPr/>
                </a:tc>
              </a:tr>
              <a:tr h="370840">
                <a:tc>
                  <a:txBody>
                    <a:bodyPr/>
                    <a:lstStyle/>
                    <a:p>
                      <a:r>
                        <a:rPr lang="en-US" sz="1200" dirty="0" smtClean="0"/>
                        <a:t>Asset Risk</a:t>
                      </a:r>
                      <a:endParaRPr lang="en-US" sz="1200" dirty="0"/>
                    </a:p>
                  </a:txBody>
                  <a:tcPr/>
                </a:tc>
                <a:tc>
                  <a:txBody>
                    <a:bodyPr/>
                    <a:lstStyle/>
                    <a:p>
                      <a:pPr algn="ctr"/>
                      <a:r>
                        <a:rPr lang="en-US" sz="1400" dirty="0" smtClean="0"/>
                        <a:t>63.81%</a:t>
                      </a:r>
                      <a:endParaRPr lang="en-US" sz="1400" dirty="0"/>
                    </a:p>
                  </a:txBody>
                  <a:tcPr/>
                </a:tc>
                <a:tc>
                  <a:txBody>
                    <a:bodyPr/>
                    <a:lstStyle/>
                    <a:p>
                      <a:pPr algn="ctr"/>
                      <a:r>
                        <a:rPr lang="en-US" sz="1400" dirty="0" smtClean="0"/>
                        <a:t>64.91%</a:t>
                      </a:r>
                      <a:endParaRPr lang="en-US" sz="1400" dirty="0"/>
                    </a:p>
                  </a:txBody>
                  <a:tcPr/>
                </a:tc>
                <a:tc>
                  <a:txBody>
                    <a:bodyPr/>
                    <a:lstStyle/>
                    <a:p>
                      <a:pPr algn="ctr"/>
                      <a:r>
                        <a:rPr lang="en-US" sz="1400" dirty="0" smtClean="0"/>
                        <a:t>64.04%</a:t>
                      </a:r>
                      <a:endParaRPr lang="en-US" sz="1400" dirty="0"/>
                    </a:p>
                  </a:txBody>
                  <a:tcPr/>
                </a:tc>
                <a:tc>
                  <a:txBody>
                    <a:bodyPr/>
                    <a:lstStyle/>
                    <a:p>
                      <a:pPr algn="ctr"/>
                      <a:r>
                        <a:rPr lang="en-US" sz="1400" dirty="0" smtClean="0"/>
                        <a:t>62.75%</a:t>
                      </a:r>
                      <a:endParaRPr lang="en-US" sz="1400" dirty="0"/>
                    </a:p>
                  </a:txBody>
                  <a:tcPr/>
                </a:tc>
                <a:tc>
                  <a:txBody>
                    <a:bodyPr/>
                    <a:lstStyle/>
                    <a:p>
                      <a:pPr algn="ctr"/>
                      <a:r>
                        <a:rPr lang="en-US" sz="1400" dirty="0" smtClean="0"/>
                        <a:t>63.00%</a:t>
                      </a:r>
                      <a:endParaRPr lang="en-US" sz="1400" dirty="0"/>
                    </a:p>
                  </a:txBody>
                  <a:tcPr/>
                </a:tc>
                <a:tc>
                  <a:txBody>
                    <a:bodyPr/>
                    <a:lstStyle/>
                    <a:p>
                      <a:pPr algn="ctr"/>
                      <a:r>
                        <a:rPr lang="en-US" sz="1400" dirty="0" smtClean="0"/>
                        <a:t>65.92%</a:t>
                      </a:r>
                      <a:endParaRPr lang="en-US" sz="1400" dirty="0"/>
                    </a:p>
                  </a:txBody>
                  <a:tcPr/>
                </a:tc>
                <a:tc>
                  <a:txBody>
                    <a:bodyPr/>
                    <a:lstStyle/>
                    <a:p>
                      <a:pPr algn="ctr"/>
                      <a:r>
                        <a:rPr lang="en-US" sz="1400" dirty="0" smtClean="0"/>
                        <a:t>62.65%</a:t>
                      </a:r>
                      <a:endParaRPr lang="en-US" sz="1400" dirty="0"/>
                    </a:p>
                  </a:txBody>
                  <a:tcPr/>
                </a:tc>
              </a:tr>
              <a:tr h="370840">
                <a:tc>
                  <a:txBody>
                    <a:bodyPr/>
                    <a:lstStyle/>
                    <a:p>
                      <a:r>
                        <a:rPr lang="en-US" sz="1200" dirty="0" smtClean="0"/>
                        <a:t>Insurance Risk</a:t>
                      </a:r>
                      <a:endParaRPr lang="en-US" sz="1200" dirty="0"/>
                    </a:p>
                  </a:txBody>
                  <a:tcPr/>
                </a:tc>
                <a:tc>
                  <a:txBody>
                    <a:bodyPr/>
                    <a:lstStyle/>
                    <a:p>
                      <a:pPr algn="ctr"/>
                      <a:r>
                        <a:rPr lang="en-US" sz="1400" dirty="0" smtClean="0"/>
                        <a:t>17.89%</a:t>
                      </a:r>
                      <a:endParaRPr lang="en-US" sz="1400" dirty="0"/>
                    </a:p>
                  </a:txBody>
                  <a:tcPr/>
                </a:tc>
                <a:tc>
                  <a:txBody>
                    <a:bodyPr/>
                    <a:lstStyle/>
                    <a:p>
                      <a:pPr algn="ctr"/>
                      <a:r>
                        <a:rPr lang="en-US" sz="1400" dirty="0" smtClean="0"/>
                        <a:t>17.79%</a:t>
                      </a:r>
                      <a:endParaRPr lang="en-US" sz="1400" dirty="0"/>
                    </a:p>
                  </a:txBody>
                  <a:tcPr/>
                </a:tc>
                <a:tc>
                  <a:txBody>
                    <a:bodyPr/>
                    <a:lstStyle/>
                    <a:p>
                      <a:pPr algn="ctr"/>
                      <a:r>
                        <a:rPr lang="en-US" sz="1400" dirty="0" smtClean="0"/>
                        <a:t>18.29%</a:t>
                      </a:r>
                      <a:endParaRPr lang="en-US" sz="1400" dirty="0"/>
                    </a:p>
                  </a:txBody>
                  <a:tcPr/>
                </a:tc>
                <a:tc>
                  <a:txBody>
                    <a:bodyPr/>
                    <a:lstStyle/>
                    <a:p>
                      <a:pPr algn="ctr"/>
                      <a:r>
                        <a:rPr lang="en-US" sz="1400" dirty="0" smtClean="0"/>
                        <a:t>18.55%</a:t>
                      </a:r>
                      <a:endParaRPr lang="en-US" sz="1400" dirty="0"/>
                    </a:p>
                  </a:txBody>
                  <a:tcPr/>
                </a:tc>
                <a:tc>
                  <a:txBody>
                    <a:bodyPr/>
                    <a:lstStyle/>
                    <a:p>
                      <a:pPr algn="ctr"/>
                      <a:r>
                        <a:rPr lang="en-US" sz="1400" dirty="0" smtClean="0"/>
                        <a:t>19.97%</a:t>
                      </a:r>
                      <a:endParaRPr lang="en-US" sz="1400" dirty="0"/>
                    </a:p>
                  </a:txBody>
                  <a:tcPr/>
                </a:tc>
                <a:tc>
                  <a:txBody>
                    <a:bodyPr/>
                    <a:lstStyle/>
                    <a:p>
                      <a:pPr algn="ctr"/>
                      <a:r>
                        <a:rPr lang="en-US" sz="1400" dirty="0" smtClean="0"/>
                        <a:t>17.76%</a:t>
                      </a:r>
                      <a:endParaRPr lang="en-US" sz="1400" dirty="0"/>
                    </a:p>
                  </a:txBody>
                  <a:tcPr/>
                </a:tc>
                <a:tc>
                  <a:txBody>
                    <a:bodyPr/>
                    <a:lstStyle/>
                    <a:p>
                      <a:pPr algn="ctr"/>
                      <a:r>
                        <a:rPr lang="en-US" sz="1400" dirty="0" smtClean="0"/>
                        <a:t>18.93%</a:t>
                      </a:r>
                      <a:endParaRPr lang="en-US" sz="1400" dirty="0"/>
                    </a:p>
                  </a:txBody>
                  <a:tcPr/>
                </a:tc>
              </a:tr>
              <a:tr h="370840">
                <a:tc>
                  <a:txBody>
                    <a:bodyPr/>
                    <a:lstStyle/>
                    <a:p>
                      <a:r>
                        <a:rPr lang="en-US" sz="1200" dirty="0" smtClean="0"/>
                        <a:t>Interest Rate Risk</a:t>
                      </a:r>
                      <a:endParaRPr lang="en-US" sz="1200" dirty="0"/>
                    </a:p>
                  </a:txBody>
                  <a:tcPr/>
                </a:tc>
                <a:tc>
                  <a:txBody>
                    <a:bodyPr/>
                    <a:lstStyle/>
                    <a:p>
                      <a:pPr algn="ctr"/>
                      <a:r>
                        <a:rPr lang="en-US" sz="1400" dirty="0" smtClean="0"/>
                        <a:t>10.44%</a:t>
                      </a:r>
                      <a:endParaRPr lang="en-US" sz="1400" dirty="0"/>
                    </a:p>
                  </a:txBody>
                  <a:tcPr/>
                </a:tc>
                <a:tc>
                  <a:txBody>
                    <a:bodyPr/>
                    <a:lstStyle/>
                    <a:p>
                      <a:pPr algn="ctr"/>
                      <a:r>
                        <a:rPr lang="en-US" sz="1400" dirty="0" smtClean="0"/>
                        <a:t>10.08%</a:t>
                      </a:r>
                      <a:endParaRPr lang="en-US" sz="1400" dirty="0"/>
                    </a:p>
                  </a:txBody>
                  <a:tcPr/>
                </a:tc>
                <a:tc>
                  <a:txBody>
                    <a:bodyPr/>
                    <a:lstStyle/>
                    <a:p>
                      <a:pPr algn="ctr"/>
                      <a:r>
                        <a:rPr lang="en-US" sz="1400" dirty="0" smtClean="0"/>
                        <a:t>9.49%</a:t>
                      </a:r>
                      <a:endParaRPr lang="en-US" sz="1400" dirty="0"/>
                    </a:p>
                  </a:txBody>
                  <a:tcPr/>
                </a:tc>
                <a:tc>
                  <a:txBody>
                    <a:bodyPr/>
                    <a:lstStyle/>
                    <a:p>
                      <a:pPr algn="ctr"/>
                      <a:r>
                        <a:rPr lang="en-US" sz="1400" dirty="0" smtClean="0"/>
                        <a:t>9.72%</a:t>
                      </a:r>
                      <a:endParaRPr lang="en-US" sz="1400" dirty="0"/>
                    </a:p>
                  </a:txBody>
                  <a:tcPr/>
                </a:tc>
                <a:tc>
                  <a:txBody>
                    <a:bodyPr/>
                    <a:lstStyle/>
                    <a:p>
                      <a:pPr algn="ctr"/>
                      <a:r>
                        <a:rPr lang="en-US" sz="1400" dirty="0" smtClean="0"/>
                        <a:t>9.94%</a:t>
                      </a:r>
                      <a:endParaRPr lang="en-US" sz="1400" dirty="0"/>
                    </a:p>
                  </a:txBody>
                  <a:tcPr/>
                </a:tc>
                <a:tc>
                  <a:txBody>
                    <a:bodyPr/>
                    <a:lstStyle/>
                    <a:p>
                      <a:pPr algn="ctr"/>
                      <a:r>
                        <a:rPr lang="en-US" sz="1400" dirty="0" smtClean="0"/>
                        <a:t>9.37%</a:t>
                      </a:r>
                      <a:endParaRPr lang="en-US" sz="1400" dirty="0"/>
                    </a:p>
                  </a:txBody>
                  <a:tcPr/>
                </a:tc>
                <a:tc>
                  <a:txBody>
                    <a:bodyPr/>
                    <a:lstStyle/>
                    <a:p>
                      <a:pPr algn="ctr"/>
                      <a:r>
                        <a:rPr lang="en-US" sz="1400" dirty="0" smtClean="0"/>
                        <a:t>11.23%</a:t>
                      </a:r>
                      <a:endParaRPr lang="en-US" sz="1400" dirty="0"/>
                    </a:p>
                  </a:txBody>
                  <a:tcPr/>
                </a:tc>
              </a:tr>
              <a:tr h="370840">
                <a:tc>
                  <a:txBody>
                    <a:bodyPr/>
                    <a:lstStyle/>
                    <a:p>
                      <a:r>
                        <a:rPr lang="en-US" sz="1200" dirty="0" smtClean="0"/>
                        <a:t>Market Risk</a:t>
                      </a:r>
                      <a:endParaRPr lang="en-US" sz="1200" dirty="0"/>
                    </a:p>
                  </a:txBody>
                  <a:tcPr/>
                </a:tc>
                <a:tc>
                  <a:txBody>
                    <a:bodyPr/>
                    <a:lstStyle/>
                    <a:p>
                      <a:pPr algn="ctr"/>
                      <a:r>
                        <a:rPr lang="en-US" sz="1400" dirty="0" smtClean="0"/>
                        <a:t>2.32%</a:t>
                      </a:r>
                      <a:endParaRPr lang="en-US" sz="1400" dirty="0"/>
                    </a:p>
                  </a:txBody>
                  <a:tcPr/>
                </a:tc>
                <a:tc>
                  <a:txBody>
                    <a:bodyPr/>
                    <a:lstStyle/>
                    <a:p>
                      <a:pPr algn="ctr"/>
                      <a:r>
                        <a:rPr lang="en-US" sz="1400" dirty="0" smtClean="0"/>
                        <a:t>1.56%</a:t>
                      </a:r>
                      <a:endParaRPr lang="en-US" sz="1400" dirty="0"/>
                    </a:p>
                  </a:txBody>
                  <a:tcPr/>
                </a:tc>
                <a:tc>
                  <a:txBody>
                    <a:bodyPr/>
                    <a:lstStyle/>
                    <a:p>
                      <a:pPr algn="ctr"/>
                      <a:r>
                        <a:rPr lang="en-US" sz="1400" dirty="0" smtClean="0"/>
                        <a:t>2.49%</a:t>
                      </a:r>
                      <a:endParaRPr lang="en-US" sz="1400" dirty="0"/>
                    </a:p>
                  </a:txBody>
                  <a:tcPr/>
                </a:tc>
                <a:tc>
                  <a:txBody>
                    <a:bodyPr/>
                    <a:lstStyle/>
                    <a:p>
                      <a:pPr algn="ctr"/>
                      <a:r>
                        <a:rPr lang="en-US" sz="1400" dirty="0" smtClean="0"/>
                        <a:t>3.03%</a:t>
                      </a:r>
                      <a:endParaRPr lang="en-US" sz="1400" dirty="0"/>
                    </a:p>
                  </a:txBody>
                  <a:tcPr/>
                </a:tc>
                <a:tc>
                  <a:txBody>
                    <a:bodyPr/>
                    <a:lstStyle/>
                    <a:p>
                      <a:pPr algn="ctr"/>
                      <a:r>
                        <a:rPr lang="en-US" sz="1400" dirty="0" smtClean="0"/>
                        <a:t>1.05%</a:t>
                      </a:r>
                      <a:endParaRPr lang="en-US" sz="1400" dirty="0"/>
                    </a:p>
                  </a:txBody>
                  <a:tcPr/>
                </a:tc>
                <a:tc>
                  <a:txBody>
                    <a:bodyPr/>
                    <a:lstStyle/>
                    <a:p>
                      <a:pPr algn="ctr"/>
                      <a:r>
                        <a:rPr lang="en-US" sz="1400" dirty="0" smtClean="0"/>
                        <a:t>1.98%</a:t>
                      </a:r>
                      <a:endParaRPr lang="en-US" sz="1400" dirty="0"/>
                    </a:p>
                  </a:txBody>
                  <a:tcPr/>
                </a:tc>
                <a:tc>
                  <a:txBody>
                    <a:bodyPr/>
                    <a:lstStyle/>
                    <a:p>
                      <a:pPr algn="ctr"/>
                      <a:r>
                        <a:rPr lang="en-US" sz="1400" dirty="0" smtClean="0"/>
                        <a:t>1.85%</a:t>
                      </a:r>
                      <a:endParaRPr lang="en-US" sz="1400" dirty="0"/>
                    </a:p>
                  </a:txBody>
                  <a:tcPr/>
                </a:tc>
              </a:tr>
              <a:tr h="370840">
                <a:tc>
                  <a:txBody>
                    <a:bodyPr/>
                    <a:lstStyle/>
                    <a:p>
                      <a:r>
                        <a:rPr lang="en-US" sz="1200" dirty="0" smtClean="0"/>
                        <a:t>Business</a:t>
                      </a:r>
                      <a:r>
                        <a:rPr lang="en-US" sz="1200" baseline="0" dirty="0" smtClean="0"/>
                        <a:t> Risk</a:t>
                      </a:r>
                      <a:endParaRPr lang="en-US" sz="1200" dirty="0"/>
                    </a:p>
                  </a:txBody>
                  <a:tcPr/>
                </a:tc>
                <a:tc>
                  <a:txBody>
                    <a:bodyPr/>
                    <a:lstStyle/>
                    <a:p>
                      <a:pPr algn="ctr"/>
                      <a:r>
                        <a:rPr lang="en-US" sz="1400" dirty="0" smtClean="0"/>
                        <a:t>5.54%</a:t>
                      </a:r>
                      <a:endParaRPr lang="en-US" sz="1400" dirty="0"/>
                    </a:p>
                  </a:txBody>
                  <a:tcPr/>
                </a:tc>
                <a:tc>
                  <a:txBody>
                    <a:bodyPr/>
                    <a:lstStyle/>
                    <a:p>
                      <a:pPr algn="ctr"/>
                      <a:r>
                        <a:rPr lang="en-US" sz="1400" dirty="0" smtClean="0"/>
                        <a:t>5.66%</a:t>
                      </a:r>
                      <a:endParaRPr lang="en-US" sz="1400" dirty="0"/>
                    </a:p>
                  </a:txBody>
                  <a:tcPr/>
                </a:tc>
                <a:tc>
                  <a:txBody>
                    <a:bodyPr/>
                    <a:lstStyle/>
                    <a:p>
                      <a:pPr algn="ctr"/>
                      <a:r>
                        <a:rPr lang="en-US" sz="1400" dirty="0" smtClean="0"/>
                        <a:t>5.69%</a:t>
                      </a:r>
                      <a:endParaRPr lang="en-US" sz="1400" dirty="0"/>
                    </a:p>
                  </a:txBody>
                  <a:tcPr/>
                </a:tc>
                <a:tc>
                  <a:txBody>
                    <a:bodyPr/>
                    <a:lstStyle/>
                    <a:p>
                      <a:pPr algn="ctr"/>
                      <a:r>
                        <a:rPr lang="en-US" sz="1400" dirty="0" smtClean="0"/>
                        <a:t>5.95%</a:t>
                      </a:r>
                      <a:endParaRPr lang="en-US" sz="1400" dirty="0"/>
                    </a:p>
                  </a:txBody>
                  <a:tcPr/>
                </a:tc>
                <a:tc>
                  <a:txBody>
                    <a:bodyPr/>
                    <a:lstStyle/>
                    <a:p>
                      <a:pPr algn="ctr"/>
                      <a:r>
                        <a:rPr lang="en-US" sz="1400" dirty="0" smtClean="0"/>
                        <a:t>6.04%</a:t>
                      </a:r>
                      <a:endParaRPr lang="en-US" sz="1400" dirty="0"/>
                    </a:p>
                  </a:txBody>
                  <a:tcPr/>
                </a:tc>
                <a:tc>
                  <a:txBody>
                    <a:bodyPr/>
                    <a:lstStyle/>
                    <a:p>
                      <a:pPr algn="ctr"/>
                      <a:r>
                        <a:rPr lang="en-US" sz="1400" dirty="0" smtClean="0"/>
                        <a:t>4.97%</a:t>
                      </a:r>
                      <a:endParaRPr lang="en-US" sz="1400" dirty="0"/>
                    </a:p>
                  </a:txBody>
                  <a:tcPr/>
                </a:tc>
                <a:tc>
                  <a:txBody>
                    <a:bodyPr/>
                    <a:lstStyle/>
                    <a:p>
                      <a:pPr algn="ctr"/>
                      <a:r>
                        <a:rPr lang="en-US" sz="1400" dirty="0" smtClean="0"/>
                        <a:t>5.34%</a:t>
                      </a:r>
                      <a:endParaRPr lang="en-US" sz="1400" dirty="0"/>
                    </a:p>
                  </a:txBody>
                  <a:tcPr/>
                </a:tc>
              </a:tr>
            </a:tbl>
          </a:graphicData>
        </a:graphic>
      </p:graphicFrame>
    </p:spTree>
    <p:extLst>
      <p:ext uri="{BB962C8B-B14F-4D97-AF65-F5344CB8AC3E}">
        <p14:creationId xmlns:p14="http://schemas.microsoft.com/office/powerpoint/2010/main" val="3651539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831" y="228600"/>
            <a:ext cx="7662169" cy="646331"/>
          </a:xfrm>
          <a:prstGeom prst="rect">
            <a:avLst/>
          </a:prstGeom>
          <a:noFill/>
        </p:spPr>
        <p:txBody>
          <a:bodyPr wrap="square" rtlCol="0">
            <a:spAutoFit/>
          </a:bodyPr>
          <a:lstStyle/>
          <a:p>
            <a:pPr algn="ctr"/>
            <a:r>
              <a:rPr lang="en-US" sz="3600" dirty="0" smtClean="0"/>
              <a:t>Asset Adequacy Testing</a:t>
            </a:r>
            <a:endParaRPr lang="en-US" sz="3600" dirty="0"/>
          </a:p>
        </p:txBody>
      </p:sp>
      <p:sp>
        <p:nvSpPr>
          <p:cNvPr id="4" name="TextBox 3"/>
          <p:cNvSpPr txBox="1"/>
          <p:nvPr/>
        </p:nvSpPr>
        <p:spPr>
          <a:xfrm>
            <a:off x="838200" y="990600"/>
            <a:ext cx="7315200" cy="5139869"/>
          </a:xfrm>
          <a:prstGeom prst="rect">
            <a:avLst/>
          </a:prstGeom>
          <a:noFill/>
        </p:spPr>
        <p:txBody>
          <a:bodyPr wrap="square" rtlCol="0">
            <a:spAutoFit/>
          </a:bodyPr>
          <a:lstStyle/>
          <a:p>
            <a:pPr marL="285750" indent="-285750">
              <a:buFont typeface="Arial" pitchFamily="34" charset="0"/>
              <a:buChar char="•"/>
            </a:pPr>
            <a:r>
              <a:rPr lang="en-US" sz="2400" dirty="0" smtClean="0"/>
              <a:t>NY 7 Stress Tests (Parallel Yield Curve Shifts)</a:t>
            </a:r>
          </a:p>
          <a:p>
            <a:pPr marL="800100" lvl="1" indent="-342900">
              <a:buFont typeface="+mj-lt"/>
              <a:buAutoNum type="arabicPeriod"/>
            </a:pPr>
            <a:r>
              <a:rPr lang="en-US" sz="1600" dirty="0" smtClean="0"/>
              <a:t>Level </a:t>
            </a:r>
          </a:p>
          <a:p>
            <a:pPr marL="800100" lvl="1" indent="-342900">
              <a:buFont typeface="+mj-lt"/>
              <a:buAutoNum type="arabicPeriod"/>
            </a:pPr>
            <a:r>
              <a:rPr lang="en-US" sz="1600" dirty="0" smtClean="0"/>
              <a:t>Uniformly Increasing over 10 years at 0.5% per year then level</a:t>
            </a:r>
          </a:p>
          <a:p>
            <a:pPr marL="800100" lvl="1" indent="-342900">
              <a:buFont typeface="+mj-lt"/>
              <a:buAutoNum type="arabicPeriod"/>
            </a:pPr>
            <a:r>
              <a:rPr lang="en-US" sz="1600" dirty="0" smtClean="0"/>
              <a:t>Uniformly Increasing over 5 years at 1% per year then decreasing at 1% per year to original level</a:t>
            </a:r>
          </a:p>
          <a:p>
            <a:pPr marL="800100" lvl="1" indent="-342900">
              <a:buFont typeface="+mj-lt"/>
              <a:buAutoNum type="arabicPeriod"/>
            </a:pPr>
            <a:r>
              <a:rPr lang="en-US" sz="1600" dirty="0" smtClean="0"/>
              <a:t>Immediate Increase of 3% then level</a:t>
            </a:r>
          </a:p>
          <a:p>
            <a:pPr marL="800100" lvl="1" indent="-342900">
              <a:buFont typeface="+mj-lt"/>
              <a:buAutoNum type="arabicPeriod"/>
            </a:pPr>
            <a:r>
              <a:rPr lang="en-US" sz="1600" dirty="0" smtClean="0"/>
              <a:t>Uniformly Decreasing over 10 years at 0.5% per year then level</a:t>
            </a:r>
          </a:p>
          <a:p>
            <a:pPr marL="800100" lvl="1" indent="-342900">
              <a:buFont typeface="+mj-lt"/>
              <a:buAutoNum type="arabicPeriod"/>
            </a:pPr>
            <a:r>
              <a:rPr lang="en-US" sz="1600" dirty="0" smtClean="0"/>
              <a:t>Uniformly Decreasing over 5 years at 1% per year then increasing at 1% per year to original level</a:t>
            </a:r>
          </a:p>
          <a:p>
            <a:pPr marL="800100" lvl="1" indent="-342900">
              <a:buFont typeface="+mj-lt"/>
              <a:buAutoNum type="arabicPeriod"/>
            </a:pPr>
            <a:r>
              <a:rPr lang="en-US" sz="1600" dirty="0" smtClean="0"/>
              <a:t>Immediate Decrease of 3% then level</a:t>
            </a:r>
          </a:p>
          <a:p>
            <a:pPr lvl="1"/>
            <a:endParaRPr lang="en-US" sz="1600" dirty="0" smtClean="0"/>
          </a:p>
          <a:p>
            <a:pPr marL="285750" indent="-285750">
              <a:buFont typeface="Arial" pitchFamily="34" charset="0"/>
              <a:buChar char="•"/>
            </a:pPr>
            <a:r>
              <a:rPr lang="en-US" sz="2400" dirty="0" smtClean="0"/>
              <a:t>Stochastic Stress Tests</a:t>
            </a:r>
          </a:p>
          <a:p>
            <a:pPr marL="800100" lvl="1" indent="-342900">
              <a:buFont typeface="Wingdings" pitchFamily="2" charset="2"/>
              <a:buChar char="§"/>
            </a:pPr>
            <a:r>
              <a:rPr lang="en-US" sz="1600" dirty="0" smtClean="0"/>
              <a:t>Economic Scenario Generator </a:t>
            </a:r>
          </a:p>
          <a:p>
            <a:pPr marL="800100" lvl="1" indent="-342900">
              <a:buFont typeface="Wingdings" pitchFamily="2" charset="2"/>
              <a:buChar char="§"/>
            </a:pPr>
            <a:r>
              <a:rPr lang="en-US" sz="1600" dirty="0" smtClean="0"/>
              <a:t>Randomly Generated Stochastic Interest Rates</a:t>
            </a:r>
          </a:p>
          <a:p>
            <a:pPr marL="800100" lvl="1" indent="-342900">
              <a:buFont typeface="Wingdings" pitchFamily="2" charset="2"/>
              <a:buChar char="§"/>
            </a:pPr>
            <a:r>
              <a:rPr lang="en-US" sz="1600" dirty="0" smtClean="0"/>
              <a:t>Example: 1,000 scenarios of 30 years of annual interest rates</a:t>
            </a:r>
          </a:p>
          <a:p>
            <a:endParaRPr lang="en-US" sz="1600" dirty="0" smtClean="0"/>
          </a:p>
          <a:p>
            <a:pPr algn="ctr"/>
            <a:endParaRPr lang="en-US" sz="1400" dirty="0"/>
          </a:p>
          <a:p>
            <a:pPr algn="ctr"/>
            <a:endParaRPr lang="en-US" sz="1400" dirty="0" smtClean="0"/>
          </a:p>
          <a:p>
            <a:pPr algn="ctr"/>
            <a:endParaRPr lang="en-US" sz="1400" dirty="0"/>
          </a:p>
          <a:p>
            <a:pPr algn="ctr"/>
            <a:endParaRPr lang="en-US" sz="1400" dirty="0"/>
          </a:p>
        </p:txBody>
      </p:sp>
      <p:sp>
        <p:nvSpPr>
          <p:cNvPr id="7" name="Slide Number Placeholder 6"/>
          <p:cNvSpPr>
            <a:spLocks noGrp="1"/>
          </p:cNvSpPr>
          <p:nvPr>
            <p:ph type="sldNum" sz="quarter" idx="12"/>
          </p:nvPr>
        </p:nvSpPr>
        <p:spPr>
          <a:xfrm>
            <a:off x="8424168" y="6340475"/>
            <a:ext cx="643632" cy="441325"/>
          </a:xfrm>
        </p:spPr>
        <p:txBody>
          <a:bodyPr/>
          <a:lstStyle/>
          <a:p>
            <a:fld id="{2FFB5968-522C-4E64-8819-D5B86B7AB1FE}" type="slidenum">
              <a:rPr lang="en-US" smtClean="0"/>
              <a:t>15</a:t>
            </a:fld>
            <a:endParaRPr lang="en-US" dirty="0"/>
          </a:p>
        </p:txBody>
      </p:sp>
    </p:spTree>
    <p:extLst>
      <p:ext uri="{BB962C8B-B14F-4D97-AF65-F5344CB8AC3E}">
        <p14:creationId xmlns:p14="http://schemas.microsoft.com/office/powerpoint/2010/main" val="4250395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831" y="228600"/>
            <a:ext cx="7662169" cy="646331"/>
          </a:xfrm>
          <a:prstGeom prst="rect">
            <a:avLst/>
          </a:prstGeom>
          <a:noFill/>
        </p:spPr>
        <p:txBody>
          <a:bodyPr wrap="square" rtlCol="0">
            <a:spAutoFit/>
          </a:bodyPr>
          <a:lstStyle/>
          <a:p>
            <a:pPr algn="ctr"/>
            <a:r>
              <a:rPr lang="en-US" sz="3600" dirty="0" smtClean="0"/>
              <a:t>Asset Adequacy Testing</a:t>
            </a:r>
            <a:endParaRPr lang="en-US" sz="3600" dirty="0"/>
          </a:p>
        </p:txBody>
      </p:sp>
      <p:sp>
        <p:nvSpPr>
          <p:cNvPr id="4" name="TextBox 3"/>
          <p:cNvSpPr txBox="1"/>
          <p:nvPr/>
        </p:nvSpPr>
        <p:spPr>
          <a:xfrm>
            <a:off x="838200" y="990600"/>
            <a:ext cx="7315200" cy="4893647"/>
          </a:xfrm>
          <a:prstGeom prst="rect">
            <a:avLst/>
          </a:prstGeom>
          <a:noFill/>
        </p:spPr>
        <p:txBody>
          <a:bodyPr wrap="square" rtlCol="0">
            <a:spAutoFit/>
          </a:bodyPr>
          <a:lstStyle/>
          <a:p>
            <a:pPr marL="285750" indent="-285750">
              <a:buFont typeface="Arial" pitchFamily="34" charset="0"/>
              <a:buChar char="•"/>
            </a:pPr>
            <a:r>
              <a:rPr lang="en-US" sz="2000" dirty="0" smtClean="0"/>
              <a:t>Requires a Company Financial Model</a:t>
            </a:r>
          </a:p>
          <a:p>
            <a:endParaRPr lang="en-US" sz="1000" dirty="0" smtClean="0"/>
          </a:p>
          <a:p>
            <a:pPr marL="285750" indent="-285750">
              <a:buFont typeface="Arial" pitchFamily="34" charset="0"/>
              <a:buChar char="•"/>
            </a:pPr>
            <a:r>
              <a:rPr lang="en-US" sz="2000" dirty="0" smtClean="0"/>
              <a:t>Projects asset cash flows</a:t>
            </a:r>
          </a:p>
          <a:p>
            <a:endParaRPr lang="en-US" sz="1000" dirty="0" smtClean="0"/>
          </a:p>
          <a:p>
            <a:pPr marL="285750" indent="-285750">
              <a:buFont typeface="Arial" pitchFamily="34" charset="0"/>
              <a:buChar char="•"/>
            </a:pPr>
            <a:r>
              <a:rPr lang="en-US" sz="2000" dirty="0" smtClean="0"/>
              <a:t>Projects liability cash flows</a:t>
            </a:r>
          </a:p>
          <a:p>
            <a:endParaRPr lang="en-US" sz="1000" dirty="0" smtClean="0"/>
          </a:p>
          <a:p>
            <a:pPr marL="285750" indent="-285750">
              <a:buFont typeface="Arial" pitchFamily="34" charset="0"/>
              <a:buChar char="•"/>
            </a:pPr>
            <a:r>
              <a:rPr lang="en-US" sz="2000" dirty="0" smtClean="0"/>
              <a:t>Projects surplus = asset cash flow minus liability cash flow</a:t>
            </a:r>
          </a:p>
          <a:p>
            <a:endParaRPr lang="en-US" sz="1000" dirty="0" smtClean="0"/>
          </a:p>
          <a:p>
            <a:pPr marL="285750" indent="-285750">
              <a:buFont typeface="Arial" pitchFamily="34" charset="0"/>
              <a:buChar char="•"/>
            </a:pPr>
            <a:r>
              <a:rPr lang="en-US" sz="2000" dirty="0" smtClean="0"/>
              <a:t>Run Financial Model using:</a:t>
            </a:r>
            <a:endParaRPr lang="en-US" sz="1600" dirty="0" smtClean="0"/>
          </a:p>
          <a:p>
            <a:pPr marL="914400" lvl="1" indent="-457200">
              <a:buFont typeface="+mj-lt"/>
              <a:buAutoNum type="arabicPeriod"/>
            </a:pPr>
            <a:r>
              <a:rPr lang="en-US" sz="1600" dirty="0" smtClean="0"/>
              <a:t>NY 7 stress tests</a:t>
            </a:r>
          </a:p>
          <a:p>
            <a:pPr marL="914400" lvl="1" indent="-457200">
              <a:buFont typeface="+mj-lt"/>
              <a:buAutoNum type="arabicPeriod"/>
            </a:pPr>
            <a:r>
              <a:rPr lang="en-US" sz="1600" dirty="0" smtClean="0"/>
              <a:t>Stochastic stress tests</a:t>
            </a:r>
          </a:p>
          <a:p>
            <a:pPr lvl="1"/>
            <a:endParaRPr lang="en-US" sz="1000" dirty="0" smtClean="0"/>
          </a:p>
          <a:p>
            <a:pPr marL="285750" indent="-285750">
              <a:buFont typeface="Arial" pitchFamily="34" charset="0"/>
              <a:buChar char="•"/>
            </a:pPr>
            <a:r>
              <a:rPr lang="en-US" sz="2000" dirty="0" smtClean="0"/>
              <a:t>Metrics:</a:t>
            </a:r>
          </a:p>
          <a:p>
            <a:pPr marL="914400" lvl="1" indent="-457200">
              <a:buFont typeface="+mj-lt"/>
              <a:buAutoNum type="arabicPeriod"/>
            </a:pPr>
            <a:r>
              <a:rPr lang="en-US" sz="1600" dirty="0" smtClean="0"/>
              <a:t>Market Value of Ending Surplus</a:t>
            </a:r>
          </a:p>
          <a:p>
            <a:pPr marL="914400" lvl="1" indent="-457200">
              <a:buFont typeface="+mj-lt"/>
              <a:buAutoNum type="arabicPeriod"/>
            </a:pPr>
            <a:r>
              <a:rPr lang="en-US" sz="1600" dirty="0" smtClean="0"/>
              <a:t>Lowest Market Value of Surplus over time horizon</a:t>
            </a:r>
          </a:p>
          <a:p>
            <a:pPr lvl="1"/>
            <a:endParaRPr lang="en-US" sz="1600" dirty="0" smtClean="0"/>
          </a:p>
          <a:p>
            <a:pPr algn="ctr"/>
            <a:endParaRPr lang="en-US" sz="1400" dirty="0"/>
          </a:p>
          <a:p>
            <a:pPr algn="ctr"/>
            <a:endParaRPr lang="en-US" sz="1400" dirty="0" smtClean="0"/>
          </a:p>
          <a:p>
            <a:pPr algn="ctr"/>
            <a:endParaRPr lang="en-US" sz="1400" dirty="0"/>
          </a:p>
          <a:p>
            <a:pPr algn="ctr"/>
            <a:endParaRPr lang="en-US" sz="1400" dirty="0"/>
          </a:p>
        </p:txBody>
      </p:sp>
      <p:sp>
        <p:nvSpPr>
          <p:cNvPr id="7" name="Slide Number Placeholder 6"/>
          <p:cNvSpPr>
            <a:spLocks noGrp="1"/>
          </p:cNvSpPr>
          <p:nvPr>
            <p:ph type="sldNum" sz="quarter" idx="12"/>
          </p:nvPr>
        </p:nvSpPr>
        <p:spPr>
          <a:xfrm>
            <a:off x="8424168" y="6340475"/>
            <a:ext cx="643632" cy="441325"/>
          </a:xfrm>
        </p:spPr>
        <p:txBody>
          <a:bodyPr/>
          <a:lstStyle/>
          <a:p>
            <a:fld id="{2FFB5968-522C-4E64-8819-D5B86B7AB1FE}" type="slidenum">
              <a:rPr lang="en-US" smtClean="0"/>
              <a:t>16</a:t>
            </a:fld>
            <a:endParaRPr lang="en-US" dirty="0"/>
          </a:p>
        </p:txBody>
      </p:sp>
    </p:spTree>
    <p:extLst>
      <p:ext uri="{BB962C8B-B14F-4D97-AF65-F5344CB8AC3E}">
        <p14:creationId xmlns:p14="http://schemas.microsoft.com/office/powerpoint/2010/main" val="3298661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831" y="228600"/>
            <a:ext cx="7662169" cy="646331"/>
          </a:xfrm>
          <a:prstGeom prst="rect">
            <a:avLst/>
          </a:prstGeom>
          <a:noFill/>
        </p:spPr>
        <p:txBody>
          <a:bodyPr wrap="square" rtlCol="0">
            <a:spAutoFit/>
          </a:bodyPr>
          <a:lstStyle/>
          <a:p>
            <a:pPr algn="ctr"/>
            <a:r>
              <a:rPr lang="en-US" sz="3600" dirty="0" smtClean="0"/>
              <a:t>Asset Adequacy Testing Example</a:t>
            </a:r>
            <a:endParaRPr lang="en-US" sz="3600" dirty="0"/>
          </a:p>
        </p:txBody>
      </p:sp>
      <p:sp>
        <p:nvSpPr>
          <p:cNvPr id="4" name="TextBox 3"/>
          <p:cNvSpPr txBox="1"/>
          <p:nvPr/>
        </p:nvSpPr>
        <p:spPr>
          <a:xfrm>
            <a:off x="838200" y="990600"/>
            <a:ext cx="7315200" cy="954107"/>
          </a:xfrm>
          <a:prstGeom prst="rect">
            <a:avLst/>
          </a:prstGeom>
          <a:noFill/>
        </p:spPr>
        <p:txBody>
          <a:bodyPr wrap="square" rtlCol="0">
            <a:spAutoFit/>
          </a:bodyPr>
          <a:lstStyle/>
          <a:p>
            <a:pPr algn="ctr"/>
            <a:endParaRPr lang="en-US" sz="1400" dirty="0"/>
          </a:p>
          <a:p>
            <a:pPr algn="ctr"/>
            <a:endParaRPr lang="en-US" sz="1400" dirty="0" smtClean="0"/>
          </a:p>
          <a:p>
            <a:pPr algn="ctr"/>
            <a:endParaRPr lang="en-US" sz="1400" dirty="0"/>
          </a:p>
          <a:p>
            <a:pPr algn="ctr"/>
            <a:endParaRPr lang="en-US" sz="1400" dirty="0"/>
          </a:p>
        </p:txBody>
      </p:sp>
      <p:sp>
        <p:nvSpPr>
          <p:cNvPr id="7" name="Slide Number Placeholder 6"/>
          <p:cNvSpPr>
            <a:spLocks noGrp="1"/>
          </p:cNvSpPr>
          <p:nvPr>
            <p:ph type="sldNum" sz="quarter" idx="12"/>
          </p:nvPr>
        </p:nvSpPr>
        <p:spPr>
          <a:xfrm>
            <a:off x="8424168" y="6340475"/>
            <a:ext cx="643632" cy="441325"/>
          </a:xfrm>
        </p:spPr>
        <p:txBody>
          <a:bodyPr/>
          <a:lstStyle/>
          <a:p>
            <a:fld id="{2FFB5968-522C-4E64-8819-D5B86B7AB1FE}" type="slidenum">
              <a:rPr lang="en-US" smtClean="0"/>
              <a:t>17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337345080"/>
              </p:ext>
            </p:extLst>
          </p:nvPr>
        </p:nvGraphicFramePr>
        <p:xfrm>
          <a:off x="381000" y="1397000"/>
          <a:ext cx="8458200" cy="3754120"/>
        </p:xfrm>
        <a:graphic>
          <a:graphicData uri="http://schemas.openxmlformats.org/drawingml/2006/table">
            <a:tbl>
              <a:tblPr firstRow="1" bandRow="1">
                <a:tableStyleId>{5C22544A-7EE6-4342-B048-85BDC9FD1C3A}</a:tableStyleId>
              </a:tblPr>
              <a:tblGrid>
                <a:gridCol w="4191000"/>
                <a:gridCol w="1828800"/>
                <a:gridCol w="1676400"/>
                <a:gridCol w="762000"/>
              </a:tblGrid>
              <a:tr h="370840">
                <a:tc>
                  <a:txBody>
                    <a:bodyPr/>
                    <a:lstStyle/>
                    <a:p>
                      <a:pPr algn="ctr"/>
                      <a:endParaRPr lang="en-US" dirty="0" smtClean="0"/>
                    </a:p>
                    <a:p>
                      <a:pPr algn="ctr"/>
                      <a:endParaRPr lang="en-US" dirty="0" smtClean="0"/>
                    </a:p>
                    <a:p>
                      <a:pPr algn="ctr"/>
                      <a:r>
                        <a:rPr lang="en-US" dirty="0" smtClean="0"/>
                        <a:t>Interest Rate Scenario</a:t>
                      </a:r>
                      <a:endParaRPr lang="en-US" dirty="0"/>
                    </a:p>
                  </a:txBody>
                  <a:tcPr/>
                </a:tc>
                <a:tc>
                  <a:txBody>
                    <a:bodyPr/>
                    <a:lstStyle/>
                    <a:p>
                      <a:pPr algn="ctr"/>
                      <a:r>
                        <a:rPr lang="en-US" dirty="0" smtClean="0"/>
                        <a:t>Ending MV Surplus (millions)</a:t>
                      </a:r>
                      <a:endParaRPr lang="en-US" dirty="0"/>
                    </a:p>
                  </a:txBody>
                  <a:tcPr/>
                </a:tc>
                <a:tc>
                  <a:txBody>
                    <a:bodyPr/>
                    <a:lstStyle/>
                    <a:p>
                      <a:pPr algn="ctr"/>
                      <a:r>
                        <a:rPr lang="en-US" dirty="0" smtClean="0"/>
                        <a:t>Lowest MV Surplus (millions)</a:t>
                      </a:r>
                      <a:endParaRPr lang="en-US" dirty="0"/>
                    </a:p>
                  </a:txBody>
                  <a:tcPr/>
                </a:tc>
                <a:tc>
                  <a:txBody>
                    <a:bodyPr/>
                    <a:lstStyle/>
                    <a:p>
                      <a:pPr algn="ctr"/>
                      <a:endParaRPr lang="en-US" dirty="0" smtClean="0"/>
                    </a:p>
                    <a:p>
                      <a:pPr algn="ctr"/>
                      <a:endParaRPr lang="en-US" dirty="0" smtClean="0"/>
                    </a:p>
                    <a:p>
                      <a:pPr algn="ctr"/>
                      <a:r>
                        <a:rPr lang="en-US" dirty="0" smtClean="0"/>
                        <a:t>Year</a:t>
                      </a:r>
                      <a:endParaRPr lang="en-US" dirty="0"/>
                    </a:p>
                  </a:txBody>
                  <a:tcPr/>
                </a:tc>
              </a:tr>
              <a:tr h="370840">
                <a:tc>
                  <a:txBody>
                    <a:bodyPr/>
                    <a:lstStyle/>
                    <a:p>
                      <a:r>
                        <a:rPr lang="en-US" sz="1200" dirty="0" smtClean="0"/>
                        <a:t>Level</a:t>
                      </a:r>
                      <a:endParaRPr lang="en-US" sz="1200" dirty="0"/>
                    </a:p>
                  </a:txBody>
                  <a:tcPr/>
                </a:tc>
                <a:tc>
                  <a:txBody>
                    <a:bodyPr/>
                    <a:lstStyle/>
                    <a:p>
                      <a:pPr algn="ctr"/>
                      <a:r>
                        <a:rPr lang="en-US" dirty="0" smtClean="0"/>
                        <a:t>480</a:t>
                      </a:r>
                      <a:endParaRPr lang="en-US" dirty="0"/>
                    </a:p>
                  </a:txBody>
                  <a:tcPr/>
                </a:tc>
                <a:tc>
                  <a:txBody>
                    <a:bodyPr/>
                    <a:lstStyle/>
                    <a:p>
                      <a:pPr algn="ctr"/>
                      <a:r>
                        <a:rPr lang="en-US" dirty="0" smtClean="0"/>
                        <a:t>460</a:t>
                      </a:r>
                      <a:endParaRPr lang="en-US" dirty="0"/>
                    </a:p>
                  </a:txBody>
                  <a:tcPr/>
                </a:tc>
                <a:tc>
                  <a:txBody>
                    <a:bodyPr/>
                    <a:lstStyle/>
                    <a:p>
                      <a:pPr algn="ctr"/>
                      <a:r>
                        <a:rPr lang="en-US" dirty="0" smtClean="0"/>
                        <a:t>2</a:t>
                      </a:r>
                      <a:endParaRPr lang="en-US" dirty="0"/>
                    </a:p>
                  </a:txBody>
                  <a:tcPr/>
                </a:tc>
              </a:tr>
              <a:tr h="370840">
                <a:tc>
                  <a:txBody>
                    <a:bodyPr/>
                    <a:lstStyle/>
                    <a:p>
                      <a:r>
                        <a:rPr lang="en-US" sz="1200" dirty="0" smtClean="0"/>
                        <a:t>Increasing  over 10 Years  at 0.5%</a:t>
                      </a:r>
                      <a:r>
                        <a:rPr lang="en-US" sz="1200" baseline="0" dirty="0" smtClean="0"/>
                        <a:t> per year then level</a:t>
                      </a:r>
                      <a:endParaRPr lang="en-US" sz="1200"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c>
                  <a:txBody>
                    <a:bodyPr/>
                    <a:lstStyle/>
                    <a:p>
                      <a:pPr algn="ctr"/>
                      <a:r>
                        <a:rPr lang="en-US" dirty="0" smtClean="0"/>
                        <a:t>30</a:t>
                      </a:r>
                      <a:endParaRPr lang="en-US" dirty="0"/>
                    </a:p>
                  </a:txBody>
                  <a:tcPr/>
                </a:tc>
              </a:tr>
              <a:tr h="528320">
                <a:tc>
                  <a:txBody>
                    <a:bodyPr/>
                    <a:lstStyle/>
                    <a:p>
                      <a:r>
                        <a:rPr lang="en-US" sz="1200" dirty="0" smtClean="0"/>
                        <a:t>Increasing over 5 Years at 1% per year then decreasing at 1% per year to original level</a:t>
                      </a:r>
                      <a:endParaRPr lang="en-US" sz="1200" dirty="0"/>
                    </a:p>
                  </a:txBody>
                  <a:tcPr/>
                </a:tc>
                <a:tc>
                  <a:txBody>
                    <a:bodyPr/>
                    <a:lstStyle/>
                    <a:p>
                      <a:pPr algn="ctr"/>
                      <a:r>
                        <a:rPr lang="en-US" dirty="0" smtClean="0"/>
                        <a:t>50</a:t>
                      </a:r>
                      <a:endParaRPr lang="en-US" dirty="0"/>
                    </a:p>
                  </a:txBody>
                  <a:tcPr/>
                </a:tc>
                <a:tc>
                  <a:txBody>
                    <a:bodyPr/>
                    <a:lstStyle/>
                    <a:p>
                      <a:pPr algn="ctr"/>
                      <a:r>
                        <a:rPr lang="en-US" dirty="0" smtClean="0"/>
                        <a:t>(130)</a:t>
                      </a:r>
                      <a:endParaRPr lang="en-US" dirty="0"/>
                    </a:p>
                  </a:txBody>
                  <a:tcPr/>
                </a:tc>
                <a:tc>
                  <a:txBody>
                    <a:bodyPr/>
                    <a:lstStyle/>
                    <a:p>
                      <a:pPr algn="ctr"/>
                      <a:r>
                        <a:rPr lang="en-US" dirty="0" smtClean="0"/>
                        <a:t>7</a:t>
                      </a:r>
                      <a:endParaRPr lang="en-US" dirty="0"/>
                    </a:p>
                  </a:txBody>
                  <a:tcPr/>
                </a:tc>
              </a:tr>
              <a:tr h="370840">
                <a:tc>
                  <a:txBody>
                    <a:bodyPr/>
                    <a:lstStyle/>
                    <a:p>
                      <a:r>
                        <a:rPr lang="en-US" sz="1200" dirty="0" smtClean="0"/>
                        <a:t>Immediate Increase of 3% then level</a:t>
                      </a:r>
                      <a:endParaRPr lang="en-US" sz="1200" dirty="0"/>
                    </a:p>
                  </a:txBody>
                  <a:tcPr/>
                </a:tc>
                <a:tc>
                  <a:txBody>
                    <a:bodyPr/>
                    <a:lstStyle/>
                    <a:p>
                      <a:pPr algn="ctr"/>
                      <a:r>
                        <a:rPr lang="en-US" dirty="0" smtClean="0"/>
                        <a:t>150</a:t>
                      </a:r>
                      <a:endParaRPr lang="en-US" dirty="0"/>
                    </a:p>
                  </a:txBody>
                  <a:tcPr/>
                </a:tc>
                <a:tc>
                  <a:txBody>
                    <a:bodyPr/>
                    <a:lstStyle/>
                    <a:p>
                      <a:pPr algn="ctr"/>
                      <a:r>
                        <a:rPr lang="en-US" dirty="0" smtClean="0"/>
                        <a:t>(75)</a:t>
                      </a:r>
                      <a:endParaRPr lang="en-US" dirty="0"/>
                    </a:p>
                  </a:txBody>
                  <a:tcPr/>
                </a:tc>
                <a:tc>
                  <a:txBody>
                    <a:bodyPr/>
                    <a:lstStyle/>
                    <a:p>
                      <a:pPr algn="ctr"/>
                      <a:r>
                        <a:rPr lang="en-US" dirty="0" smtClean="0"/>
                        <a:t>14</a:t>
                      </a:r>
                      <a:endParaRPr lang="en-US" dirty="0"/>
                    </a:p>
                  </a:txBody>
                  <a:tcPr/>
                </a:tc>
              </a:tr>
              <a:tr h="370840">
                <a:tc>
                  <a:txBody>
                    <a:bodyPr/>
                    <a:lstStyle/>
                    <a:p>
                      <a:r>
                        <a:rPr lang="en-US" sz="1200" dirty="0" smtClean="0"/>
                        <a:t>Decreasing over 10 years at 0.5% per year then level</a:t>
                      </a:r>
                      <a:endParaRPr lang="en-US" sz="1200" dirty="0"/>
                    </a:p>
                  </a:txBody>
                  <a:tcPr/>
                </a:tc>
                <a:tc>
                  <a:txBody>
                    <a:bodyPr/>
                    <a:lstStyle/>
                    <a:p>
                      <a:pPr algn="ctr"/>
                      <a:r>
                        <a:rPr lang="en-US" dirty="0" smtClean="0"/>
                        <a:t>500</a:t>
                      </a:r>
                      <a:endParaRPr lang="en-US" dirty="0"/>
                    </a:p>
                  </a:txBody>
                  <a:tcPr/>
                </a:tc>
                <a:tc>
                  <a:txBody>
                    <a:bodyPr/>
                    <a:lstStyle/>
                    <a:p>
                      <a:pPr algn="ctr"/>
                      <a:r>
                        <a:rPr lang="en-US" dirty="0" smtClean="0"/>
                        <a:t>415</a:t>
                      </a:r>
                      <a:endParaRPr lang="en-US" dirty="0"/>
                    </a:p>
                  </a:txBody>
                  <a:tcPr/>
                </a:tc>
                <a:tc>
                  <a:txBody>
                    <a:bodyPr/>
                    <a:lstStyle/>
                    <a:p>
                      <a:pPr algn="ctr"/>
                      <a:r>
                        <a:rPr lang="en-US" dirty="0" smtClean="0"/>
                        <a:t>1</a:t>
                      </a:r>
                      <a:endParaRPr lang="en-US" dirty="0"/>
                    </a:p>
                  </a:txBody>
                  <a:tcPr/>
                </a:tc>
              </a:tr>
              <a:tr h="370840">
                <a:tc>
                  <a:txBody>
                    <a:bodyPr/>
                    <a:lstStyle/>
                    <a:p>
                      <a:r>
                        <a:rPr lang="en-US" sz="1200" dirty="0" smtClean="0"/>
                        <a:t>Decreasing over 5 years at 1% per year then increasing at 1% per year to original level</a:t>
                      </a:r>
                      <a:endParaRPr lang="en-US" sz="1200" dirty="0"/>
                    </a:p>
                  </a:txBody>
                  <a:tcPr/>
                </a:tc>
                <a:tc>
                  <a:txBody>
                    <a:bodyPr/>
                    <a:lstStyle/>
                    <a:p>
                      <a:pPr algn="ctr"/>
                      <a:r>
                        <a:rPr lang="en-US" dirty="0" smtClean="0"/>
                        <a:t>300</a:t>
                      </a:r>
                      <a:endParaRPr lang="en-US" dirty="0"/>
                    </a:p>
                  </a:txBody>
                  <a:tcPr/>
                </a:tc>
                <a:tc>
                  <a:txBody>
                    <a:bodyPr/>
                    <a:lstStyle/>
                    <a:p>
                      <a:pPr algn="ctr"/>
                      <a:r>
                        <a:rPr lang="en-US" dirty="0" smtClean="0"/>
                        <a:t>290</a:t>
                      </a:r>
                      <a:endParaRPr lang="en-US" dirty="0"/>
                    </a:p>
                  </a:txBody>
                  <a:tcPr/>
                </a:tc>
                <a:tc>
                  <a:txBody>
                    <a:bodyPr/>
                    <a:lstStyle/>
                    <a:p>
                      <a:pPr algn="ctr"/>
                      <a:r>
                        <a:rPr lang="en-US" dirty="0" smtClean="0"/>
                        <a:t>25</a:t>
                      </a:r>
                      <a:endParaRPr lang="en-US" dirty="0"/>
                    </a:p>
                  </a:txBody>
                  <a:tcPr/>
                </a:tc>
              </a:tr>
              <a:tr h="370840">
                <a:tc>
                  <a:txBody>
                    <a:bodyPr/>
                    <a:lstStyle/>
                    <a:p>
                      <a:r>
                        <a:rPr lang="en-US" sz="1200" dirty="0" smtClean="0"/>
                        <a:t>Immediate Decrease of 3% then level</a:t>
                      </a:r>
                      <a:endParaRPr lang="en-US" sz="1200" dirty="0"/>
                    </a:p>
                  </a:txBody>
                  <a:tcPr/>
                </a:tc>
                <a:tc>
                  <a:txBody>
                    <a:bodyPr/>
                    <a:lstStyle/>
                    <a:p>
                      <a:pPr algn="ctr"/>
                      <a:r>
                        <a:rPr lang="en-US" dirty="0" smtClean="0"/>
                        <a:t>450</a:t>
                      </a:r>
                      <a:endParaRPr lang="en-US" dirty="0"/>
                    </a:p>
                  </a:txBody>
                  <a:tcPr/>
                </a:tc>
                <a:tc>
                  <a:txBody>
                    <a:bodyPr/>
                    <a:lstStyle/>
                    <a:p>
                      <a:pPr algn="ctr"/>
                      <a:r>
                        <a:rPr lang="en-US" dirty="0" smtClean="0"/>
                        <a:t>450</a:t>
                      </a:r>
                      <a:endParaRPr lang="en-US" dirty="0"/>
                    </a:p>
                  </a:txBody>
                  <a:tcPr/>
                </a:tc>
                <a:tc>
                  <a:txBody>
                    <a:bodyPr/>
                    <a:lstStyle/>
                    <a:p>
                      <a:pPr algn="ctr"/>
                      <a:r>
                        <a:rPr lang="en-US" dirty="0" smtClean="0"/>
                        <a:t>30</a:t>
                      </a:r>
                      <a:endParaRPr lang="en-US" dirty="0"/>
                    </a:p>
                  </a:txBody>
                  <a:tcPr/>
                </a:tc>
              </a:tr>
            </a:tbl>
          </a:graphicData>
        </a:graphic>
      </p:graphicFrame>
    </p:spTree>
    <p:extLst>
      <p:ext uri="{BB962C8B-B14F-4D97-AF65-F5344CB8AC3E}">
        <p14:creationId xmlns:p14="http://schemas.microsoft.com/office/powerpoint/2010/main" val="2929659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831" y="228600"/>
            <a:ext cx="7662169" cy="646331"/>
          </a:xfrm>
          <a:prstGeom prst="rect">
            <a:avLst/>
          </a:prstGeom>
          <a:noFill/>
        </p:spPr>
        <p:txBody>
          <a:bodyPr wrap="square" rtlCol="0">
            <a:spAutoFit/>
          </a:bodyPr>
          <a:lstStyle/>
          <a:p>
            <a:pPr algn="ctr"/>
            <a:r>
              <a:rPr lang="en-US" sz="3600" dirty="0" smtClean="0"/>
              <a:t>Own Risk Solvency Assessment</a:t>
            </a:r>
            <a:endParaRPr lang="en-US" sz="3600" dirty="0"/>
          </a:p>
        </p:txBody>
      </p:sp>
      <p:sp>
        <p:nvSpPr>
          <p:cNvPr id="4" name="TextBox 3"/>
          <p:cNvSpPr txBox="1"/>
          <p:nvPr/>
        </p:nvSpPr>
        <p:spPr>
          <a:xfrm>
            <a:off x="838200" y="990600"/>
            <a:ext cx="7315200" cy="5386090"/>
          </a:xfrm>
          <a:prstGeom prst="rect">
            <a:avLst/>
          </a:prstGeom>
          <a:noFill/>
        </p:spPr>
        <p:txBody>
          <a:bodyPr wrap="square" rtlCol="0">
            <a:spAutoFit/>
          </a:bodyPr>
          <a:lstStyle/>
          <a:p>
            <a:pPr marL="285750" indent="-285750">
              <a:buFont typeface="Arial" pitchFamily="34" charset="0"/>
              <a:buChar char="•"/>
            </a:pPr>
            <a:r>
              <a:rPr lang="en-US" sz="2000" dirty="0" smtClean="0"/>
              <a:t>Company to identify major risk exposures</a:t>
            </a:r>
          </a:p>
          <a:p>
            <a:endParaRPr lang="en-US" sz="1000" dirty="0" smtClean="0"/>
          </a:p>
          <a:p>
            <a:endParaRPr lang="en-US" sz="1000" dirty="0" smtClean="0"/>
          </a:p>
          <a:p>
            <a:pPr marL="285750" indent="-285750">
              <a:buFont typeface="Arial" pitchFamily="34" charset="0"/>
              <a:buChar char="•"/>
            </a:pPr>
            <a:r>
              <a:rPr lang="en-US" sz="2000" dirty="0" smtClean="0"/>
              <a:t>Company determines capital needs to cover major risks under:</a:t>
            </a:r>
          </a:p>
          <a:p>
            <a:pPr marL="914400" lvl="1" indent="-457200">
              <a:buFont typeface="+mj-lt"/>
              <a:buAutoNum type="arabicPeriod"/>
            </a:pPr>
            <a:r>
              <a:rPr lang="en-US" dirty="0" smtClean="0"/>
              <a:t>Normal</a:t>
            </a:r>
          </a:p>
          <a:p>
            <a:pPr marL="914400" lvl="1" indent="-457200">
              <a:buFont typeface="+mj-lt"/>
              <a:buAutoNum type="arabicPeriod"/>
            </a:pPr>
            <a:r>
              <a:rPr lang="en-US" dirty="0" smtClean="0"/>
              <a:t>Stressed Scenarios</a:t>
            </a:r>
          </a:p>
          <a:p>
            <a:pPr lvl="1"/>
            <a:endParaRPr lang="en-US" sz="1000" dirty="0" smtClean="0"/>
          </a:p>
          <a:p>
            <a:endParaRPr lang="en-US" sz="1000" dirty="0" smtClean="0"/>
          </a:p>
          <a:p>
            <a:pPr marL="285750" indent="-285750">
              <a:buFont typeface="Arial" pitchFamily="34" charset="0"/>
              <a:buChar char="•"/>
            </a:pPr>
            <a:r>
              <a:rPr lang="en-US" sz="2000" dirty="0" smtClean="0"/>
              <a:t>Company incorporates business plan (3-5 years)</a:t>
            </a:r>
          </a:p>
          <a:p>
            <a:endParaRPr lang="en-US" sz="1000" dirty="0" smtClean="0"/>
          </a:p>
          <a:p>
            <a:endParaRPr lang="en-US" sz="1000" dirty="0" smtClean="0"/>
          </a:p>
          <a:p>
            <a:pPr marL="285750" indent="-285750">
              <a:buFont typeface="Arial" pitchFamily="34" charset="0"/>
              <a:buChar char="•"/>
            </a:pPr>
            <a:r>
              <a:rPr lang="en-US" sz="2000" dirty="0" smtClean="0"/>
              <a:t>Company projects capital needs incorporating business plan under:</a:t>
            </a:r>
          </a:p>
          <a:p>
            <a:pPr marL="914400" lvl="1" indent="-457200">
              <a:buFont typeface="+mj-lt"/>
              <a:buAutoNum type="arabicPeriod"/>
            </a:pPr>
            <a:r>
              <a:rPr lang="en-US" dirty="0" smtClean="0"/>
              <a:t>Normal</a:t>
            </a:r>
          </a:p>
          <a:p>
            <a:pPr marL="914400" lvl="1" indent="-457200">
              <a:buFont typeface="+mj-lt"/>
              <a:buAutoNum type="arabicPeriod"/>
            </a:pPr>
            <a:r>
              <a:rPr lang="en-US" dirty="0" smtClean="0"/>
              <a:t>Stressed Scenarios</a:t>
            </a:r>
          </a:p>
          <a:p>
            <a:endParaRPr lang="en-US" sz="1000" dirty="0" smtClean="0"/>
          </a:p>
          <a:p>
            <a:pPr lvl="1"/>
            <a:endParaRPr lang="en-US" sz="1600" dirty="0" smtClean="0"/>
          </a:p>
          <a:p>
            <a:pPr algn="ctr"/>
            <a:endParaRPr lang="en-US" sz="1400" dirty="0"/>
          </a:p>
          <a:p>
            <a:pPr algn="ctr"/>
            <a:endParaRPr lang="en-US" sz="1400" dirty="0" smtClean="0"/>
          </a:p>
          <a:p>
            <a:pPr algn="ctr"/>
            <a:endParaRPr lang="en-US" sz="1400" dirty="0"/>
          </a:p>
          <a:p>
            <a:pPr algn="ctr"/>
            <a:endParaRPr lang="en-US" sz="1400" dirty="0"/>
          </a:p>
        </p:txBody>
      </p:sp>
      <p:sp>
        <p:nvSpPr>
          <p:cNvPr id="7" name="Slide Number Placeholder 6"/>
          <p:cNvSpPr>
            <a:spLocks noGrp="1"/>
          </p:cNvSpPr>
          <p:nvPr>
            <p:ph type="sldNum" sz="quarter" idx="12"/>
          </p:nvPr>
        </p:nvSpPr>
        <p:spPr>
          <a:xfrm>
            <a:off x="8424168" y="6340475"/>
            <a:ext cx="643632" cy="441325"/>
          </a:xfrm>
        </p:spPr>
        <p:txBody>
          <a:bodyPr/>
          <a:lstStyle/>
          <a:p>
            <a:fld id="{2FFB5968-522C-4E64-8819-D5B86B7AB1FE}" type="slidenum">
              <a:rPr lang="en-US" smtClean="0"/>
              <a:t>18</a:t>
            </a:fld>
            <a:endParaRPr lang="en-US" dirty="0"/>
          </a:p>
        </p:txBody>
      </p:sp>
    </p:spTree>
    <p:extLst>
      <p:ext uri="{BB962C8B-B14F-4D97-AF65-F5344CB8AC3E}">
        <p14:creationId xmlns:p14="http://schemas.microsoft.com/office/powerpoint/2010/main" val="3387860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3" name="Content Placeholder 2"/>
          <p:cNvSpPr>
            <a:spLocks noGrp="1"/>
          </p:cNvSpPr>
          <p:nvPr>
            <p:ph idx="1"/>
          </p:nvPr>
        </p:nvSpPr>
        <p:spPr>
          <a:xfrm>
            <a:off x="457200" y="2286000"/>
            <a:ext cx="8229600" cy="4038600"/>
          </a:xfrm>
        </p:spPr>
        <p:txBody>
          <a:bodyPr>
            <a:normAutofit/>
          </a:bodyPr>
          <a:lstStyle/>
          <a:p>
            <a:pPr lvl="0"/>
            <a:r>
              <a:rPr lang="en-US" dirty="0"/>
              <a:t>Insolvency predictors of insurance companies</a:t>
            </a:r>
          </a:p>
          <a:p>
            <a:pPr lvl="0"/>
            <a:r>
              <a:rPr lang="en-US" dirty="0"/>
              <a:t>Analytical tools in monitoring the insurance sector </a:t>
            </a:r>
          </a:p>
          <a:p>
            <a:pPr lvl="0"/>
            <a:r>
              <a:rPr lang="en-US" dirty="0"/>
              <a:t>Stress testing </a:t>
            </a:r>
          </a:p>
          <a:p>
            <a:pPr marL="0" indent="0">
              <a:buNone/>
            </a:pPr>
            <a:endParaRPr lang="en-US" dirty="0" smtClean="0"/>
          </a:p>
          <a:p>
            <a:endParaRPr lang="en-US" dirty="0"/>
          </a:p>
        </p:txBody>
      </p:sp>
      <p:sp>
        <p:nvSpPr>
          <p:cNvPr id="4" name="Footer Placeholder 4"/>
          <p:cNvSpPr>
            <a:spLocks noGrp="1"/>
          </p:cNvSpPr>
          <p:nvPr>
            <p:ph type="ftr" sz="quarter" idx="11"/>
          </p:nvPr>
        </p:nvSpPr>
        <p:spPr>
          <a:xfrm>
            <a:off x="29570" y="6400800"/>
            <a:ext cx="5421083" cy="365125"/>
          </a:xfrm>
        </p:spPr>
        <p:txBody>
          <a:bodyPr>
            <a:normAutofit/>
          </a:bodyPr>
          <a:lstStyle/>
          <a:p>
            <a:r>
              <a:rPr lang="en-US" b="1" dirty="0"/>
              <a:t>© </a:t>
            </a:r>
            <a:r>
              <a:rPr lang="en-US" b="1" dirty="0" smtClean="0"/>
              <a:t>2013 </a:t>
            </a:r>
            <a:r>
              <a:rPr lang="en-US" b="1" dirty="0"/>
              <a:t>National Association of Insurance Commissioners</a:t>
            </a:r>
          </a:p>
          <a:p>
            <a:endParaRPr lang="en-US" sz="1000" dirty="0">
              <a:latin typeface="Arial" charset="0"/>
            </a:endParaRPr>
          </a:p>
        </p:txBody>
      </p:sp>
    </p:spTree>
    <p:extLst>
      <p:ext uri="{BB962C8B-B14F-4D97-AF65-F5344CB8AC3E}">
        <p14:creationId xmlns:p14="http://schemas.microsoft.com/office/powerpoint/2010/main" val="308512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073636" y="1828812"/>
            <a:ext cx="3041164" cy="1142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34" name="Rectangle 2"/>
          <p:cNvSpPr>
            <a:spLocks noChangeArrowheads="1"/>
          </p:cNvSpPr>
          <p:nvPr/>
        </p:nvSpPr>
        <p:spPr bwMode="auto">
          <a:xfrm>
            <a:off x="1003480" y="1828812"/>
            <a:ext cx="7162800" cy="3918097"/>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8596" tIns="49298" rIns="98596" bIns="49298">
            <a:spAutoFit/>
          </a:bodyPr>
          <a:lstStyle/>
          <a:p>
            <a:pPr marL="367181" indent="-367181" algn="just">
              <a:lnSpc>
                <a:spcPct val="80000"/>
              </a:lnSpc>
              <a:spcAft>
                <a:spcPts val="644"/>
              </a:spcAft>
              <a:buFont typeface="Wingdings" pitchFamily="2" charset="2"/>
              <a:buChar char="Ø"/>
            </a:pPr>
            <a:r>
              <a:rPr lang="en-US" sz="2400" dirty="0">
                <a:latin typeface="Times New Roman" pitchFamily="18" charset="0"/>
                <a:cs typeface="Times New Roman" pitchFamily="18" charset="0"/>
              </a:rPr>
              <a:t>Deficient Reserves </a:t>
            </a:r>
          </a:p>
          <a:p>
            <a:pPr marL="367181" indent="-367181" algn="just">
              <a:lnSpc>
                <a:spcPct val="80000"/>
              </a:lnSpc>
              <a:spcAft>
                <a:spcPts val="644"/>
              </a:spcAft>
              <a:buFont typeface="Wingdings" pitchFamily="2" charset="2"/>
              <a:buChar char="Ø"/>
            </a:pPr>
            <a:r>
              <a:rPr lang="en-US" sz="2400" dirty="0">
                <a:latin typeface="Times New Roman" pitchFamily="18" charset="0"/>
                <a:cs typeface="Times New Roman" pitchFamily="18" charset="0"/>
              </a:rPr>
              <a:t>Inadequate Pricing </a:t>
            </a:r>
          </a:p>
          <a:p>
            <a:pPr marL="367181" indent="-367181" algn="just">
              <a:lnSpc>
                <a:spcPct val="80000"/>
              </a:lnSpc>
              <a:spcAft>
                <a:spcPts val="644"/>
              </a:spcAft>
              <a:buFont typeface="Wingdings" pitchFamily="2" charset="2"/>
              <a:buChar char="Ø"/>
            </a:pPr>
            <a:r>
              <a:rPr lang="en-US" sz="2400" dirty="0">
                <a:latin typeface="Times New Roman" pitchFamily="18" charset="0"/>
                <a:cs typeface="Times New Roman" pitchFamily="18" charset="0"/>
              </a:rPr>
              <a:t>Rapid Growth </a:t>
            </a:r>
          </a:p>
          <a:p>
            <a:pPr marL="367181" indent="-367181" algn="just">
              <a:lnSpc>
                <a:spcPct val="80000"/>
              </a:lnSpc>
              <a:spcAft>
                <a:spcPts val="644"/>
              </a:spcAft>
              <a:buFont typeface="Wingdings" pitchFamily="2" charset="2"/>
              <a:buChar char="Ø"/>
            </a:pPr>
            <a:r>
              <a:rPr lang="en-US" sz="2400" dirty="0">
                <a:latin typeface="Times New Roman" pitchFamily="18" charset="0"/>
                <a:cs typeface="Times New Roman" pitchFamily="18" charset="0"/>
              </a:rPr>
              <a:t>Fraud </a:t>
            </a:r>
          </a:p>
          <a:p>
            <a:pPr marL="367181" indent="-367181" algn="just">
              <a:lnSpc>
                <a:spcPct val="80000"/>
              </a:lnSpc>
              <a:spcAft>
                <a:spcPts val="644"/>
              </a:spcAft>
              <a:buFont typeface="Wingdings" pitchFamily="2" charset="2"/>
              <a:buChar char="Ø"/>
            </a:pPr>
            <a:r>
              <a:rPr lang="en-US" sz="2400" dirty="0">
                <a:latin typeface="Times New Roman" pitchFamily="18" charset="0"/>
                <a:cs typeface="Times New Roman" pitchFamily="18" charset="0"/>
              </a:rPr>
              <a:t>Catastrophic Losses (P/C only)</a:t>
            </a:r>
          </a:p>
          <a:p>
            <a:pPr marL="367181" indent="-367181" algn="just">
              <a:lnSpc>
                <a:spcPct val="80000"/>
              </a:lnSpc>
              <a:spcAft>
                <a:spcPts val="644"/>
              </a:spcAft>
              <a:buFont typeface="Wingdings" pitchFamily="2" charset="2"/>
              <a:buChar char="Ø"/>
            </a:pPr>
            <a:r>
              <a:rPr lang="en-US" sz="2400" dirty="0">
                <a:latin typeface="Times New Roman" pitchFamily="18" charset="0"/>
                <a:cs typeface="Times New Roman" pitchFamily="18" charset="0"/>
              </a:rPr>
              <a:t>Problems With Affiliates  </a:t>
            </a:r>
          </a:p>
          <a:p>
            <a:pPr marL="367181" indent="-367181" algn="just">
              <a:lnSpc>
                <a:spcPct val="80000"/>
              </a:lnSpc>
              <a:spcAft>
                <a:spcPts val="644"/>
              </a:spcAft>
              <a:buFont typeface="Wingdings" pitchFamily="2" charset="2"/>
              <a:buChar char="Ø"/>
            </a:pPr>
            <a:r>
              <a:rPr lang="en-US" sz="2400" dirty="0">
                <a:latin typeface="Times New Roman" pitchFamily="18" charset="0"/>
                <a:cs typeface="Times New Roman" pitchFamily="18" charset="0"/>
              </a:rPr>
              <a:t>Investment Problems </a:t>
            </a:r>
          </a:p>
          <a:p>
            <a:pPr marL="367181" indent="-367181" algn="just">
              <a:lnSpc>
                <a:spcPct val="80000"/>
              </a:lnSpc>
              <a:spcAft>
                <a:spcPts val="644"/>
              </a:spcAft>
              <a:buFont typeface="Wingdings" pitchFamily="2" charset="2"/>
              <a:buChar char="Ø"/>
            </a:pPr>
            <a:r>
              <a:rPr lang="en-US" sz="2400" dirty="0">
                <a:latin typeface="Times New Roman" pitchFamily="18" charset="0"/>
                <a:cs typeface="Times New Roman" pitchFamily="18" charset="0"/>
              </a:rPr>
              <a:t>Business Change</a:t>
            </a:r>
          </a:p>
          <a:p>
            <a:pPr marL="367181" indent="-367181" algn="just">
              <a:lnSpc>
                <a:spcPct val="80000"/>
              </a:lnSpc>
              <a:spcAft>
                <a:spcPts val="644"/>
              </a:spcAft>
              <a:buFont typeface="Wingdings" pitchFamily="2" charset="2"/>
              <a:buChar char="Ø"/>
            </a:pPr>
            <a:r>
              <a:rPr lang="en-US" sz="2400" dirty="0">
                <a:latin typeface="Times New Roman" pitchFamily="18" charset="0"/>
                <a:cs typeface="Times New Roman" pitchFamily="18" charset="0"/>
              </a:rPr>
              <a:t>Reinsurer Failure</a:t>
            </a:r>
          </a:p>
          <a:p>
            <a:pPr eaLnBrk="1" hangingPunct="1">
              <a:buSzPct val="70000"/>
              <a:defRPr/>
            </a:pPr>
            <a:endParaRPr lang="en-US" sz="2200" dirty="0"/>
          </a:p>
        </p:txBody>
      </p:sp>
      <p:sp>
        <p:nvSpPr>
          <p:cNvPr id="18435" name="Rectangle 3"/>
          <p:cNvSpPr>
            <a:spLocks noChangeArrowheads="1"/>
          </p:cNvSpPr>
          <p:nvPr/>
        </p:nvSpPr>
        <p:spPr bwMode="auto">
          <a:xfrm>
            <a:off x="863604" y="708913"/>
            <a:ext cx="5057214" cy="59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915" tIns="48959" rIns="97915" bIns="48959">
            <a:spAutoFit/>
          </a:bodyPr>
          <a:lstStyle/>
          <a:p>
            <a:pPr lvl="0" eaLnBrk="0" hangingPunct="0">
              <a:lnSpc>
                <a:spcPct val="70000"/>
              </a:lnSpc>
              <a:spcBef>
                <a:spcPct val="50000"/>
              </a:spcBef>
            </a:pPr>
            <a:r>
              <a:rPr lang="en-US" sz="4400" dirty="0">
                <a:solidFill>
                  <a:schemeClr val="tx2"/>
                </a:solidFill>
                <a:latin typeface="+mj-lt"/>
                <a:ea typeface="+mj-ea"/>
                <a:cs typeface="+mj-cs"/>
              </a:rPr>
              <a:t>Insolvency </a:t>
            </a:r>
            <a:r>
              <a:rPr lang="en-US" sz="4400" dirty="0" smtClean="0">
                <a:solidFill>
                  <a:schemeClr val="tx2"/>
                </a:solidFill>
                <a:latin typeface="+mj-lt"/>
                <a:ea typeface="+mj-ea"/>
                <a:cs typeface="+mj-cs"/>
              </a:rPr>
              <a:t>predictors</a:t>
            </a:r>
            <a:endParaRPr lang="en-US" sz="3300" dirty="0">
              <a:solidFill>
                <a:schemeClr val="tx2"/>
              </a:solidFill>
              <a:latin typeface="Verdana" pitchFamily="34" charset="0"/>
              <a:ea typeface="Times New Roman" pitchFamily="18" charset="0"/>
              <a:cs typeface="Arial" charset="0"/>
            </a:endParaRPr>
          </a:p>
        </p:txBody>
      </p:sp>
      <p:sp>
        <p:nvSpPr>
          <p:cNvPr id="18436" name="Line 4"/>
          <p:cNvSpPr>
            <a:spLocks noChangeShapeType="1"/>
          </p:cNvSpPr>
          <p:nvPr/>
        </p:nvSpPr>
        <p:spPr bwMode="auto">
          <a:xfrm>
            <a:off x="863601" y="1490664"/>
            <a:ext cx="7670800" cy="0"/>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15" tIns="48959" rIns="97915" bIns="48959"/>
          <a:lstStyle/>
          <a:p>
            <a:endParaRPr lang="en-US" dirty="0"/>
          </a:p>
        </p:txBody>
      </p:sp>
      <p:sp>
        <p:nvSpPr>
          <p:cNvPr id="18439" name="Text Box 7"/>
          <p:cNvSpPr txBox="1">
            <a:spLocks noChangeArrowheads="1"/>
          </p:cNvSpPr>
          <p:nvPr/>
        </p:nvSpPr>
        <p:spPr bwMode="auto">
          <a:xfrm>
            <a:off x="974733" y="6132515"/>
            <a:ext cx="197807" cy="375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915" tIns="48959" rIns="97915" bIns="48959">
            <a:spAutoFit/>
          </a:bodyPr>
          <a:lstStyle/>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9339" y="2595285"/>
            <a:ext cx="2476503" cy="174812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Footer Placeholder 2"/>
          <p:cNvSpPr>
            <a:spLocks noGrp="1"/>
          </p:cNvSpPr>
          <p:nvPr>
            <p:ph type="ftr" sz="quarter" idx="11"/>
          </p:nvPr>
        </p:nvSpPr>
        <p:spPr>
          <a:xfrm>
            <a:off x="-3514" y="6504486"/>
            <a:ext cx="9147513" cy="365124"/>
          </a:xfrm>
        </p:spPr>
        <p:txBody>
          <a:bodyPr/>
          <a:lstStyle/>
          <a:p>
            <a:r>
              <a:rPr lang="en-US" dirty="0" smtClean="0"/>
              <a:t>Confidential - For Regulator Use Only         		   © 2013 National Association of Insurance Commissioners</a:t>
            </a:r>
            <a:endParaRPr lang="en-US" dirty="0"/>
          </a:p>
        </p:txBody>
      </p:sp>
      <p:sp>
        <p:nvSpPr>
          <p:cNvPr id="4" name="Rounded Rectangle 3"/>
          <p:cNvSpPr/>
          <p:nvPr/>
        </p:nvSpPr>
        <p:spPr>
          <a:xfrm>
            <a:off x="4419600" y="4800600"/>
            <a:ext cx="4114801" cy="17077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major causes of insolvencies will be discussed  in the units in this course. </a:t>
            </a:r>
            <a:endParaRPr lang="en-US" dirty="0"/>
          </a:p>
        </p:txBody>
      </p:sp>
      <p:sp>
        <p:nvSpPr>
          <p:cNvPr id="6" name="Right Brace 5"/>
          <p:cNvSpPr/>
          <p:nvPr/>
        </p:nvSpPr>
        <p:spPr>
          <a:xfrm>
            <a:off x="4165601" y="1807041"/>
            <a:ext cx="533400" cy="114298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ectangle 6"/>
          <p:cNvSpPr/>
          <p:nvPr/>
        </p:nvSpPr>
        <p:spPr>
          <a:xfrm>
            <a:off x="4348851" y="1679138"/>
            <a:ext cx="4720331" cy="2585323"/>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&gt;50% of </a:t>
            </a:r>
          </a:p>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Insolvencies</a:t>
            </a:r>
          </a:p>
          <a:p>
            <a:pPr algn="ct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5218166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28600" y="990600"/>
            <a:ext cx="8686800" cy="762000"/>
          </a:xfrm>
        </p:spPr>
        <p:txBody>
          <a:bodyPr>
            <a:normAutofit fontScale="90000"/>
          </a:bodyPr>
          <a:lstStyle/>
          <a:p>
            <a:pPr lvl="0"/>
            <a:r>
              <a:rPr lang="en-US" sz="5600" dirty="0" smtClean="0"/>
              <a:t/>
            </a:r>
            <a:br>
              <a:rPr lang="en-US" sz="5600" dirty="0" smtClean="0"/>
            </a:br>
            <a:r>
              <a:rPr lang="en-US" sz="5600" dirty="0"/>
              <a:t/>
            </a:r>
            <a:br>
              <a:rPr lang="en-US" sz="5600" dirty="0"/>
            </a:br>
            <a:r>
              <a:rPr lang="en-US" sz="4400" dirty="0" smtClean="0"/>
              <a:t>Analytical </a:t>
            </a:r>
            <a:r>
              <a:rPr lang="en-US" sz="4400" dirty="0"/>
              <a:t>tools in monitoring the insurance sector </a:t>
            </a:r>
            <a:endParaRPr lang="en-US" sz="3500" b="1" dirty="0">
              <a:latin typeface="Times New Roman" pitchFamily="18" charset="0"/>
            </a:endParaRPr>
          </a:p>
        </p:txBody>
      </p:sp>
      <p:sp>
        <p:nvSpPr>
          <p:cNvPr id="5" name="Footer Placeholder 4"/>
          <p:cNvSpPr>
            <a:spLocks noGrp="1"/>
          </p:cNvSpPr>
          <p:nvPr>
            <p:ph type="ftr" sz="quarter" idx="11"/>
          </p:nvPr>
        </p:nvSpPr>
        <p:spPr>
          <a:xfrm>
            <a:off x="29570" y="6400800"/>
            <a:ext cx="5421083" cy="365125"/>
          </a:xfrm>
        </p:spPr>
        <p:txBody>
          <a:bodyPr>
            <a:normAutofit/>
          </a:bodyPr>
          <a:lstStyle/>
          <a:p>
            <a:r>
              <a:rPr lang="en-US" b="1" dirty="0"/>
              <a:t>© </a:t>
            </a:r>
            <a:r>
              <a:rPr lang="en-US" b="1" dirty="0" smtClean="0"/>
              <a:t>2012 </a:t>
            </a:r>
            <a:r>
              <a:rPr lang="en-US" b="1" dirty="0"/>
              <a:t>National Association of Insurance Commissioners</a:t>
            </a:r>
          </a:p>
          <a:p>
            <a:endParaRPr lang="en-US" sz="1000" dirty="0">
              <a:latin typeface="Arial" charset="0"/>
            </a:endParaRPr>
          </a:p>
        </p:txBody>
      </p:sp>
      <p:sp>
        <p:nvSpPr>
          <p:cNvPr id="103428" name="Rectangle 4"/>
          <p:cNvSpPr>
            <a:spLocks noChangeArrowheads="1"/>
          </p:cNvSpPr>
          <p:nvPr/>
        </p:nvSpPr>
        <p:spPr bwMode="auto">
          <a:xfrm>
            <a:off x="533400" y="1904999"/>
            <a:ext cx="7772400" cy="350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80000"/>
              </a:lnSpc>
              <a:spcBef>
                <a:spcPct val="20000"/>
              </a:spcBef>
            </a:pPr>
            <a:endParaRPr lang="en-US" sz="3500" b="1" dirty="0">
              <a:latin typeface="Times New Roman" pitchFamily="18" charset="0"/>
              <a:cs typeface="Times New Roman" pitchFamily="18" charset="0"/>
            </a:endParaRPr>
          </a:p>
        </p:txBody>
      </p:sp>
      <p:pic>
        <p:nvPicPr>
          <p:cNvPr id="7" name="Picture 3" descr="C:\Users\sflippo\AppData\Local\Microsoft\Windows\Temporary Internet Files\Content.IE5\0F6W9T71\MC9003402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2971800"/>
            <a:ext cx="1832458" cy="104881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33400" y="2133600"/>
            <a:ext cx="4724400" cy="2813078"/>
          </a:xfrm>
          <a:prstGeom prst="rect">
            <a:avLst/>
          </a:prstGeom>
          <a:noFill/>
        </p:spPr>
        <p:txBody>
          <a:bodyPr wrap="square" rtlCol="0">
            <a:spAutoFit/>
          </a:bodyPr>
          <a:lstStyle/>
          <a:p>
            <a:pPr marL="274320" lvl="0" indent="-274320">
              <a:spcBef>
                <a:spcPct val="20000"/>
              </a:spcBef>
              <a:buClr>
                <a:srgbClr val="0BD0D9"/>
              </a:buClr>
              <a:buSzPct val="95000"/>
              <a:buFont typeface="Wingdings 2"/>
              <a:buChar char=""/>
            </a:pPr>
            <a:r>
              <a:rPr lang="en-US" sz="2600" dirty="0" smtClean="0">
                <a:solidFill>
                  <a:prstClr val="black"/>
                </a:solidFill>
              </a:rPr>
              <a:t>FAST</a:t>
            </a:r>
          </a:p>
          <a:p>
            <a:pPr marL="274320" lvl="0" indent="-274320">
              <a:spcBef>
                <a:spcPct val="20000"/>
              </a:spcBef>
              <a:buClr>
                <a:srgbClr val="0BD0D9"/>
              </a:buClr>
              <a:buSzPct val="95000"/>
              <a:buFont typeface="Wingdings 2"/>
              <a:buChar char=""/>
            </a:pPr>
            <a:r>
              <a:rPr lang="en-US" sz="2600" dirty="0" smtClean="0">
                <a:solidFill>
                  <a:prstClr val="black"/>
                </a:solidFill>
              </a:rPr>
              <a:t>Financial Analysis Handbook Review</a:t>
            </a:r>
          </a:p>
          <a:p>
            <a:pPr marL="274320" lvl="0" indent="-274320">
              <a:spcBef>
                <a:spcPct val="20000"/>
              </a:spcBef>
              <a:buClr>
                <a:srgbClr val="0BD0D9"/>
              </a:buClr>
              <a:buSzPct val="95000"/>
              <a:buFont typeface="Wingdings 2"/>
              <a:buChar char=""/>
            </a:pPr>
            <a:r>
              <a:rPr lang="en-US" sz="2600" dirty="0" smtClean="0">
                <a:solidFill>
                  <a:prstClr val="black"/>
                </a:solidFill>
              </a:rPr>
              <a:t>Scoring / IRIS RATIOs</a:t>
            </a:r>
          </a:p>
          <a:p>
            <a:pPr marL="274320" indent="-274320">
              <a:spcBef>
                <a:spcPct val="20000"/>
              </a:spcBef>
              <a:buClr>
                <a:srgbClr val="0BD0D9"/>
              </a:buClr>
              <a:buSzPct val="95000"/>
              <a:buFont typeface="Wingdings 2"/>
              <a:buChar char=""/>
            </a:pPr>
            <a:r>
              <a:rPr lang="en-US" sz="2600" dirty="0">
                <a:solidFill>
                  <a:prstClr val="black"/>
                </a:solidFill>
              </a:rPr>
              <a:t>Financial Profile</a:t>
            </a:r>
          </a:p>
          <a:p>
            <a:pPr marL="274320" lvl="0" indent="-274320">
              <a:spcBef>
                <a:spcPct val="20000"/>
              </a:spcBef>
              <a:buClr>
                <a:srgbClr val="0BD0D9"/>
              </a:buClr>
              <a:buSzPct val="95000"/>
              <a:buFont typeface="Wingdings 2"/>
              <a:buChar char=""/>
            </a:pPr>
            <a:r>
              <a:rPr lang="en-US" sz="2600" dirty="0" smtClean="0">
                <a:solidFill>
                  <a:prstClr val="black"/>
                </a:solidFill>
              </a:rPr>
              <a:t>Other I-Site tools</a:t>
            </a:r>
            <a:endParaRPr lang="en-US" sz="2600" dirty="0">
              <a:solidFill>
                <a:prstClr val="black"/>
              </a:solidFill>
            </a:endParaRPr>
          </a:p>
        </p:txBody>
      </p:sp>
      <p:sp>
        <p:nvSpPr>
          <p:cNvPr id="9" name="TextBox 8"/>
          <p:cNvSpPr txBox="1"/>
          <p:nvPr/>
        </p:nvSpPr>
        <p:spPr>
          <a:xfrm>
            <a:off x="7210537" y="3461130"/>
            <a:ext cx="670183" cy="369332"/>
          </a:xfrm>
          <a:prstGeom prst="rect">
            <a:avLst/>
          </a:prstGeom>
          <a:noFill/>
        </p:spPr>
        <p:txBody>
          <a:bodyPr wrap="none" rtlCol="0">
            <a:spAutoFit/>
          </a:bodyPr>
          <a:lstStyle/>
          <a:p>
            <a:r>
              <a:rPr lang="en-US" dirty="0" smtClean="0"/>
              <a:t>tools</a:t>
            </a:r>
            <a:endParaRPr lang="en-US" dirty="0"/>
          </a:p>
        </p:txBody>
      </p:sp>
    </p:spTree>
    <p:extLst>
      <p:ext uri="{BB962C8B-B14F-4D97-AF65-F5344CB8AC3E}">
        <p14:creationId xmlns:p14="http://schemas.microsoft.com/office/powerpoint/2010/main" val="1494708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863605" y="1061085"/>
            <a:ext cx="3790311" cy="46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915" tIns="48959" rIns="97915" bIns="48959">
            <a:spAutoFit/>
          </a:bodyPr>
          <a:lstStyle/>
          <a:p>
            <a:pPr eaLnBrk="0" hangingPunct="0">
              <a:lnSpc>
                <a:spcPct val="70000"/>
              </a:lnSpc>
              <a:spcBef>
                <a:spcPct val="50000"/>
              </a:spcBef>
            </a:pPr>
            <a:r>
              <a:rPr lang="en-US" sz="3300" dirty="0">
                <a:solidFill>
                  <a:schemeClr val="tx2"/>
                </a:solidFill>
                <a:latin typeface="Times New Roman" pitchFamily="18" charset="0"/>
              </a:rPr>
              <a:t>Early Warning Signs</a:t>
            </a:r>
            <a:endParaRPr lang="en-US" sz="3300" dirty="0">
              <a:solidFill>
                <a:schemeClr val="tx2"/>
              </a:solidFill>
              <a:latin typeface="Verdana" pitchFamily="34" charset="0"/>
              <a:ea typeface="Times New Roman" pitchFamily="18" charset="0"/>
              <a:cs typeface="Arial" charset="0"/>
            </a:endParaRPr>
          </a:p>
        </p:txBody>
      </p:sp>
      <p:sp>
        <p:nvSpPr>
          <p:cNvPr id="3" name="Line 4"/>
          <p:cNvSpPr>
            <a:spLocks noChangeShapeType="1"/>
          </p:cNvSpPr>
          <p:nvPr/>
        </p:nvSpPr>
        <p:spPr bwMode="auto">
          <a:xfrm>
            <a:off x="863601" y="1490664"/>
            <a:ext cx="7670800" cy="0"/>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15" tIns="48959" rIns="97915" bIns="48959"/>
          <a:lstStyle/>
          <a:p>
            <a:endParaRPr lang="en-US" dirty="0"/>
          </a:p>
        </p:txBody>
      </p:sp>
      <p:sp>
        <p:nvSpPr>
          <p:cNvPr id="4" name="Rectangle 2"/>
          <p:cNvSpPr>
            <a:spLocks noChangeArrowheads="1"/>
          </p:cNvSpPr>
          <p:nvPr/>
        </p:nvSpPr>
        <p:spPr bwMode="auto">
          <a:xfrm>
            <a:off x="1003480" y="1828807"/>
            <a:ext cx="7162800" cy="4609539"/>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8596" tIns="49298" rIns="98596" bIns="49298">
            <a:spAutoFit/>
          </a:bodyPr>
          <a:lstStyle/>
          <a:p>
            <a:r>
              <a:rPr lang="en-US" sz="2400" b="1" dirty="0">
                <a:latin typeface="Times New Roman" pitchFamily="18" charset="0"/>
              </a:rPr>
              <a:t>Categorization of characteristics of early warning solvency concerns can be grouped within the following:</a:t>
            </a:r>
          </a:p>
          <a:p>
            <a:pPr>
              <a:spcAft>
                <a:spcPts val="644"/>
              </a:spcAft>
            </a:pPr>
            <a:endParaRPr lang="en-US" sz="2400" b="1" dirty="0">
              <a:latin typeface="Times New Roman" pitchFamily="18" charset="0"/>
            </a:endParaRPr>
          </a:p>
          <a:p>
            <a:pPr marL="367181" indent="-367181">
              <a:spcAft>
                <a:spcPts val="644"/>
              </a:spcAft>
              <a:buFont typeface="Wingdings" pitchFamily="2" charset="2"/>
              <a:buChar char="Ø"/>
            </a:pPr>
            <a:r>
              <a:rPr lang="en-US" sz="2400" dirty="0">
                <a:latin typeface="Times New Roman" pitchFamily="18" charset="0"/>
              </a:rPr>
              <a:t>Capitalization</a:t>
            </a:r>
          </a:p>
          <a:p>
            <a:pPr marL="367181" indent="-367181">
              <a:spcAft>
                <a:spcPts val="644"/>
              </a:spcAft>
              <a:buFont typeface="Wingdings" pitchFamily="2" charset="2"/>
              <a:buChar char="Ø"/>
            </a:pPr>
            <a:r>
              <a:rPr lang="en-US" sz="2400" dirty="0">
                <a:latin typeface="Times New Roman" pitchFamily="18" charset="0"/>
              </a:rPr>
              <a:t>Profitability</a:t>
            </a:r>
          </a:p>
          <a:p>
            <a:pPr marL="367181" indent="-367181">
              <a:spcAft>
                <a:spcPts val="644"/>
              </a:spcAft>
              <a:buFont typeface="Wingdings" pitchFamily="2" charset="2"/>
              <a:buChar char="Ø"/>
            </a:pPr>
            <a:r>
              <a:rPr lang="en-US" sz="2400" dirty="0">
                <a:latin typeface="Times New Roman" pitchFamily="18" charset="0"/>
              </a:rPr>
              <a:t>Leverage</a:t>
            </a:r>
          </a:p>
          <a:p>
            <a:pPr marL="367181" indent="-367181">
              <a:spcAft>
                <a:spcPts val="644"/>
              </a:spcAft>
              <a:buFont typeface="Wingdings" pitchFamily="2" charset="2"/>
              <a:buChar char="Ø"/>
            </a:pPr>
            <a:r>
              <a:rPr lang="en-US" sz="2400" dirty="0">
                <a:latin typeface="Times New Roman" pitchFamily="18" charset="0"/>
              </a:rPr>
              <a:t>Assets Quality and Liquidity</a:t>
            </a:r>
          </a:p>
          <a:p>
            <a:pPr>
              <a:spcAft>
                <a:spcPts val="644"/>
              </a:spcAft>
            </a:pPr>
            <a:endParaRPr lang="en-US" sz="2200" b="1" dirty="0">
              <a:latin typeface="Times New Roman" pitchFamily="18" charset="0"/>
            </a:endParaRPr>
          </a:p>
          <a:p>
            <a:pPr algn="ctr">
              <a:buSzPct val="70000"/>
              <a:defRPr/>
            </a:pPr>
            <a:endParaRPr lang="en-US" sz="2200" b="1" u="sng" dirty="0">
              <a:latin typeface="Times New Roman" pitchFamily="18" charset="0"/>
              <a:cs typeface="Times New Roman" pitchFamily="18" charset="0"/>
            </a:endParaRPr>
          </a:p>
          <a:p>
            <a:pPr eaLnBrk="1" hangingPunct="1">
              <a:buSzPct val="70000"/>
              <a:defRPr/>
            </a:pPr>
            <a:endParaRPr lang="en-US" sz="2200" dirty="0"/>
          </a:p>
        </p:txBody>
      </p:sp>
      <p:pic>
        <p:nvPicPr>
          <p:cNvPr id="6" name="Picture 5"/>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032213" y="3059774"/>
            <a:ext cx="1517435" cy="19706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Footer Placeholder 6"/>
          <p:cNvSpPr>
            <a:spLocks noGrp="1"/>
          </p:cNvSpPr>
          <p:nvPr>
            <p:ph type="ftr" sz="quarter" idx="11"/>
          </p:nvPr>
        </p:nvSpPr>
        <p:spPr>
          <a:xfrm>
            <a:off x="2" y="6496627"/>
            <a:ext cx="9143997" cy="365124"/>
          </a:xfrm>
        </p:spPr>
        <p:txBody>
          <a:bodyPr/>
          <a:lstStyle/>
          <a:p>
            <a:r>
              <a:rPr lang="en-US" dirty="0" smtClean="0"/>
              <a:t>Confidential - For Regulator Use Only          		   © 2013 National Association of Insurance Commissioners</a:t>
            </a:r>
            <a:endParaRPr lang="en-US" dirty="0"/>
          </a:p>
        </p:txBody>
      </p:sp>
    </p:spTree>
    <p:extLst>
      <p:ext uri="{BB962C8B-B14F-4D97-AF65-F5344CB8AC3E}">
        <p14:creationId xmlns:p14="http://schemas.microsoft.com/office/powerpoint/2010/main" val="38896265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 y="6496627"/>
            <a:ext cx="9143997" cy="365124"/>
          </a:xfrm>
        </p:spPr>
        <p:txBody>
          <a:bodyPr/>
          <a:lstStyle/>
          <a:p>
            <a:r>
              <a:rPr lang="en-US" dirty="0" smtClean="0"/>
              <a:t>Confidential - For Regulator Use Only         		   © 2013 National Association of Insurance Commissioners</a:t>
            </a:r>
            <a:endParaRPr lang="en-US" dirty="0"/>
          </a:p>
        </p:txBody>
      </p:sp>
      <p:sp>
        <p:nvSpPr>
          <p:cNvPr id="4" name="Rectangle 3"/>
          <p:cNvSpPr>
            <a:spLocks noChangeArrowheads="1"/>
          </p:cNvSpPr>
          <p:nvPr/>
        </p:nvSpPr>
        <p:spPr bwMode="auto">
          <a:xfrm>
            <a:off x="863605" y="1061085"/>
            <a:ext cx="3790311" cy="46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915" tIns="48959" rIns="97915" bIns="48959">
            <a:spAutoFit/>
          </a:bodyPr>
          <a:lstStyle/>
          <a:p>
            <a:pPr eaLnBrk="0" hangingPunct="0">
              <a:lnSpc>
                <a:spcPct val="70000"/>
              </a:lnSpc>
              <a:spcBef>
                <a:spcPct val="50000"/>
              </a:spcBef>
            </a:pPr>
            <a:r>
              <a:rPr lang="en-US" sz="3300" dirty="0">
                <a:solidFill>
                  <a:schemeClr val="tx2"/>
                </a:solidFill>
                <a:latin typeface="Times New Roman" pitchFamily="18" charset="0"/>
              </a:rPr>
              <a:t>Early Warning Signs</a:t>
            </a:r>
            <a:endParaRPr lang="en-US" sz="3300" dirty="0">
              <a:solidFill>
                <a:schemeClr val="tx2"/>
              </a:solidFill>
              <a:latin typeface="Verdana" pitchFamily="34" charset="0"/>
              <a:ea typeface="Times New Roman" pitchFamily="18" charset="0"/>
              <a:cs typeface="Arial" charset="0"/>
            </a:endParaRPr>
          </a:p>
        </p:txBody>
      </p:sp>
      <p:sp>
        <p:nvSpPr>
          <p:cNvPr id="5" name="Line 4"/>
          <p:cNvSpPr>
            <a:spLocks noChangeShapeType="1"/>
          </p:cNvSpPr>
          <p:nvPr/>
        </p:nvSpPr>
        <p:spPr bwMode="auto">
          <a:xfrm>
            <a:off x="863601" y="1490664"/>
            <a:ext cx="7670800" cy="0"/>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15" tIns="48959" rIns="97915" bIns="48959"/>
          <a:lstStyle/>
          <a:p>
            <a:endParaRPr lang="en-US" dirty="0"/>
          </a:p>
        </p:txBody>
      </p:sp>
      <p:sp>
        <p:nvSpPr>
          <p:cNvPr id="7" name="Rectangle 2"/>
          <p:cNvSpPr>
            <a:spLocks noChangeArrowheads="1"/>
          </p:cNvSpPr>
          <p:nvPr/>
        </p:nvSpPr>
        <p:spPr bwMode="auto">
          <a:xfrm>
            <a:off x="990599" y="1808128"/>
            <a:ext cx="7162800" cy="4925798"/>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8596" tIns="49298" rIns="98596" bIns="49298">
            <a:spAutoFit/>
          </a:bodyPr>
          <a:lstStyle/>
          <a:p>
            <a:pPr algn="ctr">
              <a:buSzPct val="70000"/>
              <a:defRPr/>
            </a:pPr>
            <a:r>
              <a:rPr lang="en-US" sz="2400" b="1" u="sng" dirty="0">
                <a:latin typeface="Times New Roman" pitchFamily="18" charset="0"/>
                <a:cs typeface="Times New Roman" pitchFamily="18" charset="0"/>
              </a:rPr>
              <a:t>Capitalization</a:t>
            </a:r>
          </a:p>
          <a:p>
            <a:pPr algn="ctr">
              <a:buSzPct val="70000"/>
              <a:defRPr/>
            </a:pPr>
            <a:endParaRPr lang="en-US" sz="600" b="1" u="sng" dirty="0">
              <a:latin typeface="Times New Roman" pitchFamily="18" charset="0"/>
              <a:cs typeface="Times New Roman" pitchFamily="18" charset="0"/>
            </a:endParaRPr>
          </a:p>
          <a:p>
            <a:pPr marL="856756" lvl="1" indent="-367181">
              <a:spcAft>
                <a:spcPts val="644"/>
              </a:spcAft>
              <a:buFont typeface="Wingdings" pitchFamily="2" charset="2"/>
              <a:buChar char="Ø"/>
            </a:pPr>
            <a:r>
              <a:rPr lang="en-US" sz="2400" dirty="0">
                <a:latin typeface="Times New Roman" pitchFamily="18" charset="0"/>
                <a:cs typeface="Times New Roman" pitchFamily="18" charset="0"/>
              </a:rPr>
              <a:t>RBC/RBC Trend Test</a:t>
            </a:r>
          </a:p>
          <a:p>
            <a:pPr marL="856756" lvl="1" indent="-367181">
              <a:spcAft>
                <a:spcPts val="644"/>
              </a:spcAft>
              <a:buFont typeface="Wingdings" pitchFamily="2" charset="2"/>
              <a:buChar char="Ø"/>
            </a:pPr>
            <a:r>
              <a:rPr lang="en-US" sz="2400" dirty="0">
                <a:latin typeface="Times New Roman" pitchFamily="18" charset="0"/>
                <a:cs typeface="Times New Roman" pitchFamily="18" charset="0"/>
              </a:rPr>
              <a:t>Change in Surplus</a:t>
            </a:r>
          </a:p>
          <a:p>
            <a:pPr marL="856756" lvl="1" indent="-367181">
              <a:spcAft>
                <a:spcPts val="644"/>
              </a:spcAft>
              <a:buFont typeface="Wingdings" pitchFamily="2" charset="2"/>
              <a:buChar char="Ø"/>
            </a:pPr>
            <a:r>
              <a:rPr lang="en-US" sz="2400" dirty="0">
                <a:latin typeface="Times New Roman" pitchFamily="18" charset="0"/>
                <a:cs typeface="Times New Roman" pitchFamily="18" charset="0"/>
              </a:rPr>
              <a:t>Surplus Notes</a:t>
            </a:r>
          </a:p>
          <a:p>
            <a:pPr marL="856756" lvl="1" indent="-367181">
              <a:spcAft>
                <a:spcPts val="644"/>
              </a:spcAft>
              <a:buFont typeface="Wingdings" pitchFamily="2" charset="2"/>
              <a:buChar char="Ø"/>
            </a:pPr>
            <a:r>
              <a:rPr lang="en-US" sz="2400" dirty="0">
                <a:latin typeface="Times New Roman" pitchFamily="18" charset="0"/>
                <a:cs typeface="Times New Roman" pitchFamily="18" charset="0"/>
              </a:rPr>
              <a:t>Unassigned Funds</a:t>
            </a:r>
          </a:p>
          <a:p>
            <a:pPr marL="856756" lvl="1" indent="-367181">
              <a:spcAft>
                <a:spcPts val="644"/>
              </a:spcAft>
              <a:buFont typeface="Wingdings" pitchFamily="2" charset="2"/>
              <a:buChar char="Ø"/>
            </a:pPr>
            <a:r>
              <a:rPr lang="en-US" sz="2400" dirty="0">
                <a:latin typeface="Times New Roman" pitchFamily="18" charset="0"/>
                <a:cs typeface="Times New Roman" pitchFamily="18" charset="0"/>
              </a:rPr>
              <a:t>Dividends</a:t>
            </a:r>
          </a:p>
          <a:p>
            <a:pPr marL="856756" lvl="1" indent="-367181">
              <a:spcAft>
                <a:spcPts val="644"/>
              </a:spcAft>
              <a:buFont typeface="Wingdings" pitchFamily="2" charset="2"/>
              <a:buChar char="Ø"/>
            </a:pPr>
            <a:r>
              <a:rPr lang="en-US" sz="2400" dirty="0">
                <a:latin typeface="Times New Roman" pitchFamily="18" charset="0"/>
                <a:cs typeface="Times New Roman" pitchFamily="18" charset="0"/>
              </a:rPr>
              <a:t>Change in unrealized gain/loss</a:t>
            </a:r>
          </a:p>
          <a:p>
            <a:pPr marL="856756" lvl="1" indent="-367181" algn="just">
              <a:spcAft>
                <a:spcPts val="644"/>
              </a:spcAft>
              <a:buFont typeface="Wingdings" pitchFamily="2" charset="2"/>
              <a:buChar char="Ø"/>
            </a:pPr>
            <a:endParaRPr lang="en-US" sz="2400" dirty="0">
              <a:latin typeface="Times New Roman" pitchFamily="18" charset="0"/>
              <a:cs typeface="Times New Roman" pitchFamily="18" charset="0"/>
            </a:endParaRPr>
          </a:p>
          <a:p>
            <a:pPr marL="856756" lvl="1" indent="-367181" algn="just">
              <a:spcAft>
                <a:spcPts val="644"/>
              </a:spcAft>
              <a:buFont typeface="Wingdings" pitchFamily="2" charset="2"/>
              <a:buChar char="Ø"/>
            </a:pPr>
            <a:endParaRPr lang="en-US" sz="2400" dirty="0">
              <a:latin typeface="Times New Roman" pitchFamily="18" charset="0"/>
              <a:cs typeface="Times New Roman" pitchFamily="18" charset="0"/>
            </a:endParaRPr>
          </a:p>
          <a:p>
            <a:pPr algn="ctr">
              <a:buSzPct val="70000"/>
              <a:defRPr/>
            </a:pPr>
            <a:endParaRPr lang="en-US" sz="2200" b="1" u="sng" dirty="0">
              <a:latin typeface="Times New Roman" pitchFamily="18" charset="0"/>
              <a:cs typeface="Times New Roman" pitchFamily="18" charset="0"/>
            </a:endParaRPr>
          </a:p>
          <a:p>
            <a:pPr eaLnBrk="1" hangingPunct="1">
              <a:buSzPct val="70000"/>
              <a:defRPr/>
            </a:pPr>
            <a:endParaRPr lang="en-US" sz="2200" dirty="0"/>
          </a:p>
        </p:txBody>
      </p:sp>
    </p:spTree>
    <p:extLst>
      <p:ext uri="{BB962C8B-B14F-4D97-AF65-F5344CB8AC3E}">
        <p14:creationId xmlns:p14="http://schemas.microsoft.com/office/powerpoint/2010/main" val="8506911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 y="6496627"/>
            <a:ext cx="9143997" cy="365124"/>
          </a:xfrm>
        </p:spPr>
        <p:txBody>
          <a:bodyPr/>
          <a:lstStyle/>
          <a:p>
            <a:r>
              <a:rPr lang="en-US" dirty="0" smtClean="0"/>
              <a:t>Confidential - For Regulator Use Only         		   © 2013 National Association of Insurance Commissioners</a:t>
            </a:r>
            <a:endParaRPr lang="en-US" dirty="0"/>
          </a:p>
        </p:txBody>
      </p:sp>
      <p:sp>
        <p:nvSpPr>
          <p:cNvPr id="4" name="Rectangle 3"/>
          <p:cNvSpPr>
            <a:spLocks noChangeArrowheads="1"/>
          </p:cNvSpPr>
          <p:nvPr/>
        </p:nvSpPr>
        <p:spPr bwMode="auto">
          <a:xfrm>
            <a:off x="863605" y="1061085"/>
            <a:ext cx="3790311" cy="46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915" tIns="48959" rIns="97915" bIns="48959">
            <a:spAutoFit/>
          </a:bodyPr>
          <a:lstStyle/>
          <a:p>
            <a:pPr eaLnBrk="0" hangingPunct="0">
              <a:lnSpc>
                <a:spcPct val="70000"/>
              </a:lnSpc>
              <a:spcBef>
                <a:spcPct val="50000"/>
              </a:spcBef>
            </a:pPr>
            <a:r>
              <a:rPr lang="en-US" sz="3300" dirty="0">
                <a:solidFill>
                  <a:schemeClr val="tx2"/>
                </a:solidFill>
                <a:latin typeface="Times New Roman" pitchFamily="18" charset="0"/>
              </a:rPr>
              <a:t>Early Warning Signs</a:t>
            </a:r>
            <a:endParaRPr lang="en-US" sz="3300" dirty="0">
              <a:solidFill>
                <a:schemeClr val="tx2"/>
              </a:solidFill>
              <a:latin typeface="Verdana" pitchFamily="34" charset="0"/>
              <a:ea typeface="Times New Roman" pitchFamily="18" charset="0"/>
              <a:cs typeface="Arial" charset="0"/>
            </a:endParaRPr>
          </a:p>
        </p:txBody>
      </p:sp>
      <p:sp>
        <p:nvSpPr>
          <p:cNvPr id="5" name="Line 4"/>
          <p:cNvSpPr>
            <a:spLocks noChangeShapeType="1"/>
          </p:cNvSpPr>
          <p:nvPr/>
        </p:nvSpPr>
        <p:spPr bwMode="auto">
          <a:xfrm>
            <a:off x="863601" y="1490664"/>
            <a:ext cx="7670800" cy="0"/>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15" tIns="48959" rIns="97915" bIns="48959"/>
          <a:lstStyle/>
          <a:p>
            <a:endParaRPr lang="en-US" dirty="0"/>
          </a:p>
        </p:txBody>
      </p:sp>
      <p:sp>
        <p:nvSpPr>
          <p:cNvPr id="7" name="Rectangle 2"/>
          <p:cNvSpPr>
            <a:spLocks noChangeArrowheads="1"/>
          </p:cNvSpPr>
          <p:nvPr/>
        </p:nvSpPr>
        <p:spPr bwMode="auto">
          <a:xfrm>
            <a:off x="1003480" y="1828810"/>
            <a:ext cx="7162800" cy="3608212"/>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8596" tIns="49298" rIns="98596" bIns="49298">
            <a:spAutoFit/>
          </a:bodyPr>
          <a:lstStyle/>
          <a:p>
            <a:pPr algn="ctr">
              <a:buSzPct val="70000"/>
              <a:defRPr/>
            </a:pPr>
            <a:r>
              <a:rPr lang="en-US" sz="2400" b="1" u="sng" dirty="0">
                <a:latin typeface="Times New Roman" pitchFamily="18" charset="0"/>
                <a:cs typeface="Times New Roman" pitchFamily="18" charset="0"/>
              </a:rPr>
              <a:t>Profitability</a:t>
            </a:r>
          </a:p>
          <a:p>
            <a:pPr algn="ctr">
              <a:buSzPct val="70000"/>
              <a:defRPr/>
            </a:pPr>
            <a:endParaRPr lang="en-US" sz="600" b="1" u="sng" dirty="0">
              <a:latin typeface="Times New Roman" pitchFamily="18" charset="0"/>
              <a:cs typeface="Times New Roman" pitchFamily="18" charset="0"/>
            </a:endParaRP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Net Income Trend</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Combined Ratio</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Loss Ratio by LOB</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Return on Revenue</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Return on Assets</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Return on Equity</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Investment </a:t>
            </a:r>
            <a:r>
              <a:rPr lang="en-US" sz="2400" dirty="0" smtClean="0">
                <a:latin typeface="Times New Roman" pitchFamily="18" charset="0"/>
                <a:cs typeface="Times New Roman" pitchFamily="18" charset="0"/>
              </a:rPr>
              <a:t>Yield</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45133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 y="6496627"/>
            <a:ext cx="9143997" cy="365124"/>
          </a:xfrm>
        </p:spPr>
        <p:txBody>
          <a:bodyPr/>
          <a:lstStyle/>
          <a:p>
            <a:r>
              <a:rPr lang="en-US" dirty="0" smtClean="0"/>
              <a:t>Confidential - For Regulator Use Only          		  © 2013 National Association of Insurance Commissioners</a:t>
            </a:r>
            <a:endParaRPr lang="en-US" dirty="0"/>
          </a:p>
        </p:txBody>
      </p:sp>
      <p:sp>
        <p:nvSpPr>
          <p:cNvPr id="4" name="Rectangle 3"/>
          <p:cNvSpPr>
            <a:spLocks noChangeArrowheads="1"/>
          </p:cNvSpPr>
          <p:nvPr/>
        </p:nvSpPr>
        <p:spPr bwMode="auto">
          <a:xfrm>
            <a:off x="863605" y="1061085"/>
            <a:ext cx="3790311" cy="46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915" tIns="48959" rIns="97915" bIns="48959">
            <a:spAutoFit/>
          </a:bodyPr>
          <a:lstStyle/>
          <a:p>
            <a:pPr eaLnBrk="0" hangingPunct="0">
              <a:lnSpc>
                <a:spcPct val="70000"/>
              </a:lnSpc>
              <a:spcBef>
                <a:spcPct val="50000"/>
              </a:spcBef>
            </a:pPr>
            <a:r>
              <a:rPr lang="en-US" sz="3300" dirty="0">
                <a:solidFill>
                  <a:schemeClr val="tx2"/>
                </a:solidFill>
                <a:latin typeface="Times New Roman" pitchFamily="18" charset="0"/>
              </a:rPr>
              <a:t>Early Warning Signs</a:t>
            </a:r>
            <a:endParaRPr lang="en-US" sz="3300" dirty="0">
              <a:solidFill>
                <a:schemeClr val="tx2"/>
              </a:solidFill>
              <a:latin typeface="Verdana" pitchFamily="34" charset="0"/>
              <a:ea typeface="Times New Roman" pitchFamily="18" charset="0"/>
              <a:cs typeface="Arial" charset="0"/>
            </a:endParaRPr>
          </a:p>
        </p:txBody>
      </p:sp>
      <p:sp>
        <p:nvSpPr>
          <p:cNvPr id="5" name="Line 4"/>
          <p:cNvSpPr>
            <a:spLocks noChangeShapeType="1"/>
          </p:cNvSpPr>
          <p:nvPr/>
        </p:nvSpPr>
        <p:spPr bwMode="auto">
          <a:xfrm>
            <a:off x="863601" y="1490664"/>
            <a:ext cx="7670800" cy="0"/>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15" tIns="48959" rIns="97915" bIns="48959"/>
          <a:lstStyle/>
          <a:p>
            <a:endParaRPr lang="en-US" dirty="0"/>
          </a:p>
        </p:txBody>
      </p:sp>
      <p:sp>
        <p:nvSpPr>
          <p:cNvPr id="7" name="Rectangle 2"/>
          <p:cNvSpPr>
            <a:spLocks noChangeArrowheads="1"/>
          </p:cNvSpPr>
          <p:nvPr/>
        </p:nvSpPr>
        <p:spPr bwMode="auto">
          <a:xfrm>
            <a:off x="1003480" y="1828810"/>
            <a:ext cx="7162800" cy="323888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8596" tIns="49298" rIns="98596" bIns="49298">
            <a:spAutoFit/>
          </a:bodyPr>
          <a:lstStyle/>
          <a:p>
            <a:pPr algn="ctr">
              <a:buSzPct val="70000"/>
              <a:defRPr/>
            </a:pPr>
            <a:r>
              <a:rPr lang="en-US" sz="2400" b="1" u="sng" dirty="0">
                <a:latin typeface="Times New Roman" pitchFamily="18" charset="0"/>
                <a:cs typeface="Times New Roman" pitchFamily="18" charset="0"/>
              </a:rPr>
              <a:t>Leverage</a:t>
            </a:r>
          </a:p>
          <a:p>
            <a:pPr algn="ctr">
              <a:buSzPct val="70000"/>
              <a:defRPr/>
            </a:pPr>
            <a:endParaRPr lang="en-US" sz="600" b="1" u="sng" dirty="0">
              <a:latin typeface="Times New Roman" pitchFamily="18" charset="0"/>
              <a:cs typeface="Times New Roman" pitchFamily="18" charset="0"/>
            </a:endParaRP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Writing Leverage</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Loss Reserve Leverage</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Claims Unpaid to Incurred Claims Expense</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Reinsurance Recoverable</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Surplus Aid</a:t>
            </a:r>
          </a:p>
          <a:p>
            <a:pPr lvl="1" algn="just">
              <a:spcAft>
                <a:spcPts val="644"/>
              </a:spcAft>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13942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 y="6496627"/>
            <a:ext cx="9143997" cy="365124"/>
          </a:xfrm>
        </p:spPr>
        <p:txBody>
          <a:bodyPr/>
          <a:lstStyle/>
          <a:p>
            <a:r>
              <a:rPr lang="en-US" dirty="0" smtClean="0"/>
              <a:t>Confidential - For Regulator Use Only         		   © 2013 National Association of Insurance Commissioners</a:t>
            </a:r>
            <a:endParaRPr lang="en-US" dirty="0"/>
          </a:p>
        </p:txBody>
      </p:sp>
      <p:sp>
        <p:nvSpPr>
          <p:cNvPr id="4" name="Rectangle 3"/>
          <p:cNvSpPr>
            <a:spLocks noChangeArrowheads="1"/>
          </p:cNvSpPr>
          <p:nvPr/>
        </p:nvSpPr>
        <p:spPr bwMode="auto">
          <a:xfrm>
            <a:off x="863605" y="1061085"/>
            <a:ext cx="3790311" cy="46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915" tIns="48959" rIns="97915" bIns="48959">
            <a:spAutoFit/>
          </a:bodyPr>
          <a:lstStyle/>
          <a:p>
            <a:pPr eaLnBrk="0" hangingPunct="0">
              <a:lnSpc>
                <a:spcPct val="70000"/>
              </a:lnSpc>
              <a:spcBef>
                <a:spcPct val="50000"/>
              </a:spcBef>
            </a:pPr>
            <a:r>
              <a:rPr lang="en-US" sz="3300" dirty="0">
                <a:solidFill>
                  <a:schemeClr val="tx2"/>
                </a:solidFill>
                <a:latin typeface="Times New Roman" pitchFamily="18" charset="0"/>
              </a:rPr>
              <a:t>Early Warning Signs</a:t>
            </a:r>
            <a:endParaRPr lang="en-US" sz="3300" dirty="0">
              <a:solidFill>
                <a:schemeClr val="tx2"/>
              </a:solidFill>
              <a:latin typeface="Verdana" pitchFamily="34" charset="0"/>
              <a:ea typeface="Times New Roman" pitchFamily="18" charset="0"/>
              <a:cs typeface="Arial" charset="0"/>
            </a:endParaRPr>
          </a:p>
        </p:txBody>
      </p:sp>
      <p:sp>
        <p:nvSpPr>
          <p:cNvPr id="5" name="Line 4"/>
          <p:cNvSpPr>
            <a:spLocks noChangeShapeType="1"/>
          </p:cNvSpPr>
          <p:nvPr/>
        </p:nvSpPr>
        <p:spPr bwMode="auto">
          <a:xfrm>
            <a:off x="863601" y="1490664"/>
            <a:ext cx="7670800" cy="0"/>
          </a:xfrm>
          <a:prstGeom prst="line">
            <a:avLst/>
          </a:prstGeom>
          <a:noFill/>
          <a:ln w="381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15" tIns="48959" rIns="97915" bIns="48959"/>
          <a:lstStyle/>
          <a:p>
            <a:endParaRPr lang="en-US" dirty="0"/>
          </a:p>
        </p:txBody>
      </p:sp>
      <p:sp>
        <p:nvSpPr>
          <p:cNvPr id="7" name="Rectangle 2"/>
          <p:cNvSpPr>
            <a:spLocks noChangeArrowheads="1"/>
          </p:cNvSpPr>
          <p:nvPr/>
        </p:nvSpPr>
        <p:spPr bwMode="auto">
          <a:xfrm>
            <a:off x="1003480" y="1607520"/>
            <a:ext cx="7162800" cy="4362264"/>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8596" tIns="49298" rIns="98596" bIns="49298">
            <a:spAutoFit/>
          </a:bodyPr>
          <a:lstStyle/>
          <a:p>
            <a:pPr algn="ctr">
              <a:buSzPct val="70000"/>
              <a:defRPr/>
            </a:pPr>
            <a:r>
              <a:rPr lang="en-US" sz="2400" b="1" u="sng" dirty="0">
                <a:latin typeface="Times New Roman" pitchFamily="18" charset="0"/>
                <a:cs typeface="Times New Roman" pitchFamily="18" charset="0"/>
              </a:rPr>
              <a:t>Asset Quality/ Liquidity</a:t>
            </a:r>
          </a:p>
          <a:p>
            <a:pPr algn="ctr">
              <a:buSzPct val="70000"/>
              <a:defRPr/>
            </a:pPr>
            <a:endParaRPr lang="en-US" sz="600" b="1" u="sng" dirty="0">
              <a:latin typeface="Times New Roman" pitchFamily="18" charset="0"/>
              <a:cs typeface="Times New Roman" pitchFamily="18" charset="0"/>
            </a:endParaRP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Liquidity</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Invested and Non-Invested Assets</a:t>
            </a:r>
          </a:p>
          <a:p>
            <a:pPr marL="856756" lvl="1" indent="-367181" algn="just">
              <a:spcAft>
                <a:spcPts val="644"/>
              </a:spcAft>
              <a:buFont typeface="Wingdings" pitchFamily="2" charset="2"/>
              <a:buChar char="Ø"/>
            </a:pPr>
            <a:r>
              <a:rPr lang="en-US" sz="2400" dirty="0" smtClean="0">
                <a:latin typeface="Times New Roman" pitchFamily="18" charset="0"/>
                <a:cs typeface="Times New Roman" pitchFamily="18" charset="0"/>
              </a:rPr>
              <a:t>Schedule </a:t>
            </a:r>
            <a:r>
              <a:rPr lang="en-US" sz="2400" dirty="0">
                <a:latin typeface="Times New Roman" pitchFamily="18" charset="0"/>
                <a:cs typeface="Times New Roman" pitchFamily="18" charset="0"/>
              </a:rPr>
              <a:t>BA </a:t>
            </a:r>
            <a:r>
              <a:rPr lang="en-US" sz="2400" dirty="0" smtClean="0">
                <a:latin typeface="Times New Roman" pitchFamily="18" charset="0"/>
                <a:cs typeface="Times New Roman" pitchFamily="18" charset="0"/>
              </a:rPr>
              <a:t>Assets or Write-ins</a:t>
            </a:r>
            <a:endParaRPr lang="en-US" sz="2400" dirty="0">
              <a:latin typeface="Times New Roman" pitchFamily="18" charset="0"/>
              <a:cs typeface="Times New Roman" pitchFamily="18" charset="0"/>
            </a:endParaRP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Mortgage Loans and Real </a:t>
            </a:r>
            <a:r>
              <a:rPr lang="en-US" sz="2400" dirty="0" smtClean="0">
                <a:latin typeface="Times New Roman" pitchFamily="18" charset="0"/>
                <a:cs typeface="Times New Roman" pitchFamily="18" charset="0"/>
              </a:rPr>
              <a:t>Estate</a:t>
            </a:r>
            <a:endParaRPr lang="en-US" sz="2400" dirty="0">
              <a:latin typeface="Times New Roman" pitchFamily="18" charset="0"/>
              <a:cs typeface="Times New Roman" pitchFamily="18" charset="0"/>
            </a:endParaRP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Surrenders and Withdrawals</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Investment Turnover</a:t>
            </a:r>
          </a:p>
          <a:p>
            <a:pPr marL="856756" lvl="1" indent="-367181" algn="just">
              <a:spcAft>
                <a:spcPts val="644"/>
              </a:spcAft>
              <a:buFont typeface="Wingdings" pitchFamily="2" charset="2"/>
              <a:buChar char="Ø"/>
            </a:pPr>
            <a:r>
              <a:rPr lang="en-US" sz="2400" dirty="0">
                <a:latin typeface="Times New Roman" pitchFamily="18" charset="0"/>
                <a:cs typeface="Times New Roman" pitchFamily="18" charset="0"/>
              </a:rPr>
              <a:t>Cash Flow </a:t>
            </a:r>
            <a:r>
              <a:rPr lang="en-US" sz="2400" dirty="0" smtClean="0">
                <a:latin typeface="Times New Roman" pitchFamily="18" charset="0"/>
                <a:cs typeface="Times New Roman" pitchFamily="18" charset="0"/>
              </a:rPr>
              <a:t>Impact</a:t>
            </a:r>
            <a:endParaRPr lang="en-US" sz="2400" dirty="0">
              <a:latin typeface="Times New Roman" pitchFamily="18" charset="0"/>
              <a:cs typeface="Times New Roman" pitchFamily="18" charset="0"/>
            </a:endParaRPr>
          </a:p>
          <a:p>
            <a:pPr algn="ctr">
              <a:buSzPct val="70000"/>
              <a:defRPr/>
            </a:pPr>
            <a:endParaRPr lang="en-US" sz="2200" b="1" u="sng" dirty="0">
              <a:latin typeface="Times New Roman" pitchFamily="18" charset="0"/>
              <a:cs typeface="Times New Roman" pitchFamily="18" charset="0"/>
            </a:endParaRPr>
          </a:p>
          <a:p>
            <a:pPr eaLnBrk="1" hangingPunct="1">
              <a:buSzPct val="70000"/>
              <a:defRPr/>
            </a:pPr>
            <a:endParaRPr lang="en-US" sz="2200" dirty="0"/>
          </a:p>
        </p:txBody>
      </p:sp>
    </p:spTree>
    <p:extLst>
      <p:ext uri="{BB962C8B-B14F-4D97-AF65-F5344CB8AC3E}">
        <p14:creationId xmlns:p14="http://schemas.microsoft.com/office/powerpoint/2010/main" val="26009886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3789</TotalTime>
  <Words>5554</Words>
  <Application>Microsoft Office PowerPoint</Application>
  <PresentationFormat>On-screen Show (4:3)</PresentationFormat>
  <Paragraphs>587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Enhancing Transparency and Monitoring of Insurance Markets  North Dakota Commissioner Adam Hamm </vt:lpstr>
      <vt:lpstr>Outline</vt:lpstr>
      <vt:lpstr>PowerPoint Presentation</vt:lpstr>
      <vt:lpstr>  Analytical tools in monitoring the insurance sector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Sovency  Unit 1</dc:title>
  <dc:creator>Daleo, Andrew T.</dc:creator>
  <cp:lastModifiedBy>Bruning, Larry</cp:lastModifiedBy>
  <cp:revision>190</cp:revision>
  <cp:lastPrinted>2013-09-16T16:10:00Z</cp:lastPrinted>
  <dcterms:created xsi:type="dcterms:W3CDTF">2013-08-01T14:52:14Z</dcterms:created>
  <dcterms:modified xsi:type="dcterms:W3CDTF">2013-09-16T17:20:01Z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-84015221</vt:i4>
  </property>
  <property fmtid="{D5CDD505-2E9C-101B-9397-08002B2CF9AE}" pid="3" name="_NewReviewCycle">
    <vt:lpwstr/>
  </property>
  <property fmtid="{D5CDD505-2E9C-101B-9397-08002B2CF9AE}" pid="4" name="_EmailSubject">
    <vt:lpwstr>Primer Seminario Regional OCDE-ASSAL en América Latina sobre el Mejoramiento en la Transparencia y Monitoreo de los Mercados de Seguros- Uruguay</vt:lpwstr>
  </property>
  <property fmtid="{D5CDD505-2E9C-101B-9397-08002B2CF9AE}" pid="5" name="_AuthorEmail">
    <vt:lpwstr>ESarper@naic.org</vt:lpwstr>
  </property>
  <property fmtid="{D5CDD505-2E9C-101B-9397-08002B2CF9AE}" pid="6" name="_AuthorEmailDisplayName">
    <vt:lpwstr>Sarper, Ekrem</vt:lpwstr>
  </property>
  <property fmtid="{D5CDD505-2E9C-101B-9397-08002B2CF9AE}" pid="7" name="_PreviousAdHocReviewCycleID">
    <vt:i4>974213060</vt:i4>
  </property>
</Properties>
</file>