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0" r:id="rId5"/>
    <p:sldId id="261" r:id="rId6"/>
    <p:sldId id="274" r:id="rId7"/>
    <p:sldId id="275" r:id="rId8"/>
    <p:sldId id="263" r:id="rId9"/>
    <p:sldId id="262" r:id="rId10"/>
    <p:sldId id="265" r:id="rId11"/>
    <p:sldId id="266" r:id="rId12"/>
    <p:sldId id="273" r:id="rId13"/>
    <p:sldId id="270" r:id="rId14"/>
    <p:sldId id="271" r:id="rId15"/>
    <p:sldId id="267" r:id="rId16"/>
    <p:sldId id="268" r:id="rId17"/>
    <p:sldId id="269" r:id="rId18"/>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autoAdjust="0"/>
  </p:normalViewPr>
  <p:slideViewPr>
    <p:cSldViewPr snapToGrid="0">
      <p:cViewPr varScale="1">
        <p:scale>
          <a:sx n="80" d="100"/>
          <a:sy n="80" d="100"/>
        </p:scale>
        <p:origin x="39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274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56204F-7F0C-47D4-91DC-619276D0AF0A}" type="doc">
      <dgm:prSet loTypeId="urn:microsoft.com/office/officeart/2005/8/layout/default" loCatId="list" qsTypeId="urn:microsoft.com/office/officeart/2005/8/quickstyle/3d4" qsCatId="3D" csTypeId="urn:microsoft.com/office/officeart/2005/8/colors/accent3_2" csCatId="accent3" phldr="1"/>
      <dgm:spPr/>
      <dgm:t>
        <a:bodyPr/>
        <a:lstStyle/>
        <a:p>
          <a:endParaRPr lang="es-PA"/>
        </a:p>
      </dgm:t>
    </dgm:pt>
    <dgm:pt modelId="{EF8AA459-DC28-4683-9995-4ECBA18AD38A}">
      <dgm:prSet phldrT="[Texto]" custT="1"/>
      <dgm:spPr/>
      <dgm:t>
        <a:bodyPr/>
        <a:lstStyle/>
        <a:p>
          <a:r>
            <a:rPr lang="es-PA" sz="1600" b="1" dirty="0" smtClean="0">
              <a:latin typeface="Arial Narrow" panose="020B0606020202030204" pitchFamily="34" charset="0"/>
            </a:rPr>
            <a:t> SE ESTABLECEN DERECHOS DE INFORMACIÓN BÁSICOS PARA EL CONSUMIDOR DE SEGUROS</a:t>
          </a:r>
          <a:endParaRPr lang="es-PA" sz="1600" b="1" dirty="0">
            <a:latin typeface="Arial Narrow" panose="020B0606020202030204" pitchFamily="34" charset="0"/>
          </a:endParaRPr>
        </a:p>
      </dgm:t>
    </dgm:pt>
    <dgm:pt modelId="{A2219236-3F00-4369-9B33-4F534225C1FE}" type="parTrans" cxnId="{E98E914C-9C77-4FB0-A169-165B708E1186}">
      <dgm:prSet/>
      <dgm:spPr/>
      <dgm:t>
        <a:bodyPr/>
        <a:lstStyle/>
        <a:p>
          <a:endParaRPr lang="es-PA" sz="1600" b="1">
            <a:latin typeface="Arial Narrow" panose="020B0606020202030204" pitchFamily="34" charset="0"/>
          </a:endParaRPr>
        </a:p>
      </dgm:t>
    </dgm:pt>
    <dgm:pt modelId="{6060C3FD-07CE-481C-B02E-167874DD3447}" type="sibTrans" cxnId="{E98E914C-9C77-4FB0-A169-165B708E1186}">
      <dgm:prSet/>
      <dgm:spPr/>
      <dgm:t>
        <a:bodyPr/>
        <a:lstStyle/>
        <a:p>
          <a:endParaRPr lang="es-PA" sz="1600" b="1">
            <a:latin typeface="Arial Narrow" panose="020B0606020202030204" pitchFamily="34" charset="0"/>
          </a:endParaRPr>
        </a:p>
      </dgm:t>
    </dgm:pt>
    <dgm:pt modelId="{7076CC20-9E16-468F-9443-DDCECDE84C10}">
      <dgm:prSet phldrT="[Texto]" custT="1"/>
      <dgm:spPr/>
      <dgm:t>
        <a:bodyPr/>
        <a:lstStyle/>
        <a:p>
          <a:r>
            <a:rPr lang="es-ES" sz="1600" b="1" dirty="0" smtClean="0">
              <a:latin typeface="Arial Narrow" panose="020B0606020202030204" pitchFamily="34" charset="0"/>
            </a:rPr>
            <a:t>SE CREA DENTRO DE LA SSRP UN DEPARTAMENTO DE PROTECCIÓN AL CONSUMIDOR DE SEGUROS</a:t>
          </a:r>
          <a:endParaRPr lang="es-PA" sz="1600" b="1" dirty="0">
            <a:latin typeface="Arial Narrow" panose="020B0606020202030204" pitchFamily="34" charset="0"/>
          </a:endParaRPr>
        </a:p>
      </dgm:t>
    </dgm:pt>
    <dgm:pt modelId="{741D8745-4934-4832-8131-2D9E5560DDA3}" type="parTrans" cxnId="{5AF448E4-78DC-4DE0-A758-290671171478}">
      <dgm:prSet/>
      <dgm:spPr/>
      <dgm:t>
        <a:bodyPr/>
        <a:lstStyle/>
        <a:p>
          <a:endParaRPr lang="es-PA" sz="1600" b="1">
            <a:latin typeface="Arial Narrow" panose="020B0606020202030204" pitchFamily="34" charset="0"/>
          </a:endParaRPr>
        </a:p>
      </dgm:t>
    </dgm:pt>
    <dgm:pt modelId="{C9FC9032-92F9-4367-987B-67B07D808F0D}" type="sibTrans" cxnId="{5AF448E4-78DC-4DE0-A758-290671171478}">
      <dgm:prSet/>
      <dgm:spPr/>
      <dgm:t>
        <a:bodyPr/>
        <a:lstStyle/>
        <a:p>
          <a:endParaRPr lang="es-PA" sz="1600" b="1">
            <a:latin typeface="Arial Narrow" panose="020B0606020202030204" pitchFamily="34" charset="0"/>
          </a:endParaRPr>
        </a:p>
      </dgm:t>
    </dgm:pt>
    <dgm:pt modelId="{DF8FE346-23E6-427C-BAB9-A3B44CDA9D2F}">
      <dgm:prSet phldrT="[Texto]" custT="1"/>
      <dgm:spPr/>
      <dgm:t>
        <a:bodyPr/>
        <a:lstStyle/>
        <a:p>
          <a:r>
            <a:rPr lang="es-PA" sz="1600" b="1" dirty="0" smtClean="0">
              <a:latin typeface="Arial Narrow" panose="020B0606020202030204" pitchFamily="34" charset="0"/>
            </a:rPr>
            <a:t>SE ESTABLECE UN PROCESO ADMINISTRATIVO DE DESICIÓN DE QUEJAS Y DENUNCIAS</a:t>
          </a:r>
          <a:endParaRPr lang="es-PA" sz="1600" b="1" dirty="0">
            <a:latin typeface="Arial Narrow" panose="020B0606020202030204" pitchFamily="34" charset="0"/>
          </a:endParaRPr>
        </a:p>
      </dgm:t>
    </dgm:pt>
    <dgm:pt modelId="{7E8F2EA3-EA9F-487E-BD17-5D0D433C2816}" type="parTrans" cxnId="{11B49245-41D9-49A3-A2C2-B514A0B530EB}">
      <dgm:prSet/>
      <dgm:spPr/>
      <dgm:t>
        <a:bodyPr/>
        <a:lstStyle/>
        <a:p>
          <a:endParaRPr lang="es-PA" sz="1600" b="1">
            <a:latin typeface="Arial Narrow" panose="020B0606020202030204" pitchFamily="34" charset="0"/>
          </a:endParaRPr>
        </a:p>
      </dgm:t>
    </dgm:pt>
    <dgm:pt modelId="{2B94B6BC-0018-427B-9A53-59040896DC2F}" type="sibTrans" cxnId="{11B49245-41D9-49A3-A2C2-B514A0B530EB}">
      <dgm:prSet/>
      <dgm:spPr/>
      <dgm:t>
        <a:bodyPr/>
        <a:lstStyle/>
        <a:p>
          <a:endParaRPr lang="es-PA" sz="1600" b="1">
            <a:latin typeface="Arial Narrow" panose="020B0606020202030204" pitchFamily="34" charset="0"/>
          </a:endParaRPr>
        </a:p>
      </dgm:t>
    </dgm:pt>
    <dgm:pt modelId="{292BD35F-F678-4482-B4D6-0197F9458269}">
      <dgm:prSet phldrT="[Texto]" custT="1"/>
      <dgm:spPr/>
      <dgm:t>
        <a:bodyPr/>
        <a:lstStyle/>
        <a:p>
          <a:r>
            <a:rPr lang="es-PA" sz="1600" b="1" dirty="0" smtClean="0">
              <a:latin typeface="Arial Narrow" panose="020B0606020202030204" pitchFamily="34" charset="0"/>
            </a:rPr>
            <a:t>IMPONE A LAS ASEGURADORAS CONTAR CON SISTEMA DE ATENCIÓN CON LA RESPONSABILIDAD DE ATENDER LA QUEJAS DE LOS CONSUMIDORES</a:t>
          </a:r>
          <a:endParaRPr lang="es-PA" sz="1600" b="1" dirty="0">
            <a:latin typeface="Arial Narrow" panose="020B0606020202030204" pitchFamily="34" charset="0"/>
          </a:endParaRPr>
        </a:p>
      </dgm:t>
    </dgm:pt>
    <dgm:pt modelId="{7223ABEC-75A6-4FD4-99AF-C0529EA8492E}" type="sibTrans" cxnId="{05B9DA8D-7915-4309-B004-92D945C2FA66}">
      <dgm:prSet/>
      <dgm:spPr/>
      <dgm:t>
        <a:bodyPr/>
        <a:lstStyle/>
        <a:p>
          <a:endParaRPr lang="es-PA" sz="1600" b="1">
            <a:latin typeface="Arial Narrow" panose="020B0606020202030204" pitchFamily="34" charset="0"/>
          </a:endParaRPr>
        </a:p>
      </dgm:t>
    </dgm:pt>
    <dgm:pt modelId="{B2B96BA8-03FD-462F-9DD0-50BE72AA1004}" type="parTrans" cxnId="{05B9DA8D-7915-4309-B004-92D945C2FA66}">
      <dgm:prSet/>
      <dgm:spPr/>
      <dgm:t>
        <a:bodyPr/>
        <a:lstStyle/>
        <a:p>
          <a:endParaRPr lang="es-PA" sz="1600" b="1">
            <a:latin typeface="Arial Narrow" panose="020B0606020202030204" pitchFamily="34" charset="0"/>
          </a:endParaRPr>
        </a:p>
      </dgm:t>
    </dgm:pt>
    <dgm:pt modelId="{4894F02F-1504-45E2-A07A-C00113B5B8B9}">
      <dgm:prSet phldrT="[Texto]" custT="1"/>
      <dgm:spPr/>
      <dgm:t>
        <a:bodyPr/>
        <a:lstStyle/>
        <a:p>
          <a:r>
            <a:rPr lang="es-ES" sz="1600" b="1" dirty="0" smtClean="0">
              <a:latin typeface="Arial Narrow" panose="020B0606020202030204" pitchFamily="34" charset="0"/>
              <a:cs typeface="Arial" pitchFamily="34" charset="0"/>
            </a:rPr>
            <a:t>LAS RESOLUCIONES </a:t>
          </a:r>
          <a:r>
            <a:rPr lang="es-ES" sz="1600" b="1" smtClean="0">
              <a:latin typeface="Arial Narrow" panose="020B0606020202030204" pitchFamily="34" charset="0"/>
              <a:cs typeface="Arial" pitchFamily="34" charset="0"/>
            </a:rPr>
            <a:t>DEL DPC </a:t>
          </a:r>
          <a:r>
            <a:rPr lang="es-ES" sz="1600" b="1" dirty="0" smtClean="0">
              <a:latin typeface="Arial Narrow" panose="020B0606020202030204" pitchFamily="34" charset="0"/>
              <a:cs typeface="Arial" pitchFamily="34" charset="0"/>
            </a:rPr>
            <a:t>SON DE OBLIGATORIO CUMPLIMIENTO Y PRESTAN MÉRITO  EJECUTIVO</a:t>
          </a:r>
          <a:endParaRPr lang="es-PA" sz="1600" b="1" dirty="0">
            <a:latin typeface="Arial Narrow" panose="020B0606020202030204" pitchFamily="34" charset="0"/>
          </a:endParaRPr>
        </a:p>
      </dgm:t>
    </dgm:pt>
    <dgm:pt modelId="{663E3A3B-B3B5-4377-94AA-0C6671715BA2}" type="parTrans" cxnId="{6488FE21-2852-4714-9CDE-4E816A163CAB}">
      <dgm:prSet/>
      <dgm:spPr/>
      <dgm:t>
        <a:bodyPr/>
        <a:lstStyle/>
        <a:p>
          <a:endParaRPr lang="es-ES" sz="1600" b="1">
            <a:latin typeface="Arial Narrow" panose="020B0606020202030204" pitchFamily="34" charset="0"/>
          </a:endParaRPr>
        </a:p>
      </dgm:t>
    </dgm:pt>
    <dgm:pt modelId="{30365106-F7EB-40FE-8D09-1F700216935E}" type="sibTrans" cxnId="{6488FE21-2852-4714-9CDE-4E816A163CAB}">
      <dgm:prSet/>
      <dgm:spPr/>
      <dgm:t>
        <a:bodyPr/>
        <a:lstStyle/>
        <a:p>
          <a:endParaRPr lang="es-ES" sz="1600" b="1">
            <a:latin typeface="Arial Narrow" panose="020B0606020202030204" pitchFamily="34" charset="0"/>
          </a:endParaRPr>
        </a:p>
      </dgm:t>
    </dgm:pt>
    <dgm:pt modelId="{4A1EDC9C-1870-4498-B165-66621A5D6954}">
      <dgm:prSet phldrT="[Texto]" custT="1"/>
      <dgm:spPr/>
      <dgm:t>
        <a:bodyPr/>
        <a:lstStyle/>
        <a:p>
          <a:r>
            <a:rPr lang="es-PA" sz="1600" b="1" smtClean="0">
              <a:latin typeface="Arial Narrow" panose="020B0606020202030204" pitchFamily="34" charset="0"/>
            </a:rPr>
            <a:t>SE CREA LA DEFENSORÍA DE OFICIO EN LA SSRP</a:t>
          </a:r>
          <a:endParaRPr lang="es-PA" sz="1600" b="1" dirty="0">
            <a:latin typeface="Arial Narrow" panose="020B0606020202030204" pitchFamily="34" charset="0"/>
          </a:endParaRPr>
        </a:p>
      </dgm:t>
    </dgm:pt>
    <dgm:pt modelId="{52DD6BDE-F16F-49B3-98F7-4608E49DAEB3}" type="parTrans" cxnId="{5C813192-ED30-4BF2-95A8-19398554B8BF}">
      <dgm:prSet/>
      <dgm:spPr/>
      <dgm:t>
        <a:bodyPr/>
        <a:lstStyle/>
        <a:p>
          <a:endParaRPr lang="es-ES" sz="1600" b="1">
            <a:latin typeface="Arial Narrow" panose="020B0606020202030204" pitchFamily="34" charset="0"/>
          </a:endParaRPr>
        </a:p>
      </dgm:t>
    </dgm:pt>
    <dgm:pt modelId="{B280908D-C4F3-413F-A185-7EDB416F8C93}" type="sibTrans" cxnId="{5C813192-ED30-4BF2-95A8-19398554B8BF}">
      <dgm:prSet/>
      <dgm:spPr/>
      <dgm:t>
        <a:bodyPr/>
        <a:lstStyle/>
        <a:p>
          <a:endParaRPr lang="es-ES" sz="1600" b="1">
            <a:latin typeface="Arial Narrow" panose="020B0606020202030204" pitchFamily="34" charset="0"/>
          </a:endParaRPr>
        </a:p>
      </dgm:t>
    </dgm:pt>
    <dgm:pt modelId="{F16A53C4-380A-4864-BDAA-F590E6E6F405}" type="pres">
      <dgm:prSet presAssocID="{6A56204F-7F0C-47D4-91DC-619276D0AF0A}" presName="diagram" presStyleCnt="0">
        <dgm:presLayoutVars>
          <dgm:dir/>
          <dgm:resizeHandles val="exact"/>
        </dgm:presLayoutVars>
      </dgm:prSet>
      <dgm:spPr/>
      <dgm:t>
        <a:bodyPr/>
        <a:lstStyle/>
        <a:p>
          <a:endParaRPr lang="es-ES"/>
        </a:p>
      </dgm:t>
    </dgm:pt>
    <dgm:pt modelId="{FB700F29-6DDB-4694-AB8B-87E853E4C32B}" type="pres">
      <dgm:prSet presAssocID="{EF8AA459-DC28-4683-9995-4ECBA18AD38A}" presName="node" presStyleLbl="node1" presStyleIdx="0" presStyleCnt="6">
        <dgm:presLayoutVars>
          <dgm:bulletEnabled val="1"/>
        </dgm:presLayoutVars>
      </dgm:prSet>
      <dgm:spPr/>
      <dgm:t>
        <a:bodyPr/>
        <a:lstStyle/>
        <a:p>
          <a:endParaRPr lang="es-ES"/>
        </a:p>
      </dgm:t>
    </dgm:pt>
    <dgm:pt modelId="{D4FB1E22-E949-4833-AFBD-CCF6D2D5CD5B}" type="pres">
      <dgm:prSet presAssocID="{6060C3FD-07CE-481C-B02E-167874DD3447}" presName="sibTrans" presStyleCnt="0"/>
      <dgm:spPr/>
      <dgm:t>
        <a:bodyPr/>
        <a:lstStyle/>
        <a:p>
          <a:endParaRPr lang="es-PA"/>
        </a:p>
      </dgm:t>
    </dgm:pt>
    <dgm:pt modelId="{36E9408D-83FE-4221-B523-BBEAF034603C}" type="pres">
      <dgm:prSet presAssocID="{292BD35F-F678-4482-B4D6-0197F9458269}" presName="node" presStyleLbl="node1" presStyleIdx="1" presStyleCnt="6" custScaleY="105555">
        <dgm:presLayoutVars>
          <dgm:bulletEnabled val="1"/>
        </dgm:presLayoutVars>
      </dgm:prSet>
      <dgm:spPr/>
      <dgm:t>
        <a:bodyPr/>
        <a:lstStyle/>
        <a:p>
          <a:endParaRPr lang="es-ES"/>
        </a:p>
      </dgm:t>
    </dgm:pt>
    <dgm:pt modelId="{F47C79CB-F053-46B5-BEFE-8F3B99C78E57}" type="pres">
      <dgm:prSet presAssocID="{7223ABEC-75A6-4FD4-99AF-C0529EA8492E}" presName="sibTrans" presStyleCnt="0"/>
      <dgm:spPr/>
      <dgm:t>
        <a:bodyPr/>
        <a:lstStyle/>
        <a:p>
          <a:endParaRPr lang="es-PA"/>
        </a:p>
      </dgm:t>
    </dgm:pt>
    <dgm:pt modelId="{30EC01EE-8B9F-44AF-B18C-0E341805851E}" type="pres">
      <dgm:prSet presAssocID="{7076CC20-9E16-468F-9443-DDCECDE84C10}" presName="node" presStyleLbl="node1" presStyleIdx="2" presStyleCnt="6">
        <dgm:presLayoutVars>
          <dgm:bulletEnabled val="1"/>
        </dgm:presLayoutVars>
      </dgm:prSet>
      <dgm:spPr/>
      <dgm:t>
        <a:bodyPr/>
        <a:lstStyle/>
        <a:p>
          <a:endParaRPr lang="es-ES"/>
        </a:p>
      </dgm:t>
    </dgm:pt>
    <dgm:pt modelId="{8DA129F7-C10E-4E75-B26C-DB2FA80E73E1}" type="pres">
      <dgm:prSet presAssocID="{C9FC9032-92F9-4367-987B-67B07D808F0D}" presName="sibTrans" presStyleCnt="0"/>
      <dgm:spPr/>
      <dgm:t>
        <a:bodyPr/>
        <a:lstStyle/>
        <a:p>
          <a:endParaRPr lang="es-PA"/>
        </a:p>
      </dgm:t>
    </dgm:pt>
    <dgm:pt modelId="{531B1D05-D1A5-442F-8296-3A49EFE6313C}" type="pres">
      <dgm:prSet presAssocID="{DF8FE346-23E6-427C-BAB9-A3B44CDA9D2F}" presName="node" presStyleLbl="node1" presStyleIdx="3" presStyleCnt="6">
        <dgm:presLayoutVars>
          <dgm:bulletEnabled val="1"/>
        </dgm:presLayoutVars>
      </dgm:prSet>
      <dgm:spPr/>
      <dgm:t>
        <a:bodyPr/>
        <a:lstStyle/>
        <a:p>
          <a:endParaRPr lang="es-ES"/>
        </a:p>
      </dgm:t>
    </dgm:pt>
    <dgm:pt modelId="{B9610408-A800-43F9-920F-4866887A9D64}" type="pres">
      <dgm:prSet presAssocID="{2B94B6BC-0018-427B-9A53-59040896DC2F}" presName="sibTrans" presStyleCnt="0"/>
      <dgm:spPr/>
      <dgm:t>
        <a:bodyPr/>
        <a:lstStyle/>
        <a:p>
          <a:endParaRPr lang="es-PA"/>
        </a:p>
      </dgm:t>
    </dgm:pt>
    <dgm:pt modelId="{35A66044-14DA-44C9-AF23-E6359B4EE4F6}" type="pres">
      <dgm:prSet presAssocID="{4894F02F-1504-45E2-A07A-C00113B5B8B9}" presName="node" presStyleLbl="node1" presStyleIdx="4" presStyleCnt="6">
        <dgm:presLayoutVars>
          <dgm:bulletEnabled val="1"/>
        </dgm:presLayoutVars>
      </dgm:prSet>
      <dgm:spPr/>
      <dgm:t>
        <a:bodyPr/>
        <a:lstStyle/>
        <a:p>
          <a:endParaRPr lang="es-ES"/>
        </a:p>
      </dgm:t>
    </dgm:pt>
    <dgm:pt modelId="{D1E92E02-43F3-4CAB-B6CB-AA9CF8E918F7}" type="pres">
      <dgm:prSet presAssocID="{30365106-F7EB-40FE-8D09-1F700216935E}" presName="sibTrans" presStyleCnt="0"/>
      <dgm:spPr/>
      <dgm:t>
        <a:bodyPr/>
        <a:lstStyle/>
        <a:p>
          <a:endParaRPr lang="es-PA"/>
        </a:p>
      </dgm:t>
    </dgm:pt>
    <dgm:pt modelId="{D0B1C310-5E01-4B86-93E1-59B05BA0A152}" type="pres">
      <dgm:prSet presAssocID="{4A1EDC9C-1870-4498-B165-66621A5D6954}" presName="node" presStyleLbl="node1" presStyleIdx="5" presStyleCnt="6">
        <dgm:presLayoutVars>
          <dgm:bulletEnabled val="1"/>
        </dgm:presLayoutVars>
      </dgm:prSet>
      <dgm:spPr/>
      <dgm:t>
        <a:bodyPr/>
        <a:lstStyle/>
        <a:p>
          <a:endParaRPr lang="es-ES"/>
        </a:p>
      </dgm:t>
    </dgm:pt>
  </dgm:ptLst>
  <dgm:cxnLst>
    <dgm:cxn modelId="{5C813192-ED30-4BF2-95A8-19398554B8BF}" srcId="{6A56204F-7F0C-47D4-91DC-619276D0AF0A}" destId="{4A1EDC9C-1870-4498-B165-66621A5D6954}" srcOrd="5" destOrd="0" parTransId="{52DD6BDE-F16F-49B3-98F7-4608E49DAEB3}" sibTransId="{B280908D-C4F3-413F-A185-7EDB416F8C93}"/>
    <dgm:cxn modelId="{6488FE21-2852-4714-9CDE-4E816A163CAB}" srcId="{6A56204F-7F0C-47D4-91DC-619276D0AF0A}" destId="{4894F02F-1504-45E2-A07A-C00113B5B8B9}" srcOrd="4" destOrd="0" parTransId="{663E3A3B-B3B5-4377-94AA-0C6671715BA2}" sibTransId="{30365106-F7EB-40FE-8D09-1F700216935E}"/>
    <dgm:cxn modelId="{D74E0559-81CE-4F67-A4B6-F63D7DCBA87E}" type="presOf" srcId="{6A56204F-7F0C-47D4-91DC-619276D0AF0A}" destId="{F16A53C4-380A-4864-BDAA-F590E6E6F405}" srcOrd="0" destOrd="0" presId="urn:microsoft.com/office/officeart/2005/8/layout/default"/>
    <dgm:cxn modelId="{CDB34503-6544-468F-ABA9-140B80C4B2C8}" type="presOf" srcId="{EF8AA459-DC28-4683-9995-4ECBA18AD38A}" destId="{FB700F29-6DDB-4694-AB8B-87E853E4C32B}" srcOrd="0" destOrd="0" presId="urn:microsoft.com/office/officeart/2005/8/layout/default"/>
    <dgm:cxn modelId="{11B49245-41D9-49A3-A2C2-B514A0B530EB}" srcId="{6A56204F-7F0C-47D4-91DC-619276D0AF0A}" destId="{DF8FE346-23E6-427C-BAB9-A3B44CDA9D2F}" srcOrd="3" destOrd="0" parTransId="{7E8F2EA3-EA9F-487E-BD17-5D0D433C2816}" sibTransId="{2B94B6BC-0018-427B-9A53-59040896DC2F}"/>
    <dgm:cxn modelId="{05B9DA8D-7915-4309-B004-92D945C2FA66}" srcId="{6A56204F-7F0C-47D4-91DC-619276D0AF0A}" destId="{292BD35F-F678-4482-B4D6-0197F9458269}" srcOrd="1" destOrd="0" parTransId="{B2B96BA8-03FD-462F-9DD0-50BE72AA1004}" sibTransId="{7223ABEC-75A6-4FD4-99AF-C0529EA8492E}"/>
    <dgm:cxn modelId="{4A86DD81-16B1-4356-8B5A-5C953ECF5B71}" type="presOf" srcId="{DF8FE346-23E6-427C-BAB9-A3B44CDA9D2F}" destId="{531B1D05-D1A5-442F-8296-3A49EFE6313C}" srcOrd="0" destOrd="0" presId="urn:microsoft.com/office/officeart/2005/8/layout/default"/>
    <dgm:cxn modelId="{699B1B50-0417-4A71-ADCD-F849D729AA13}" type="presOf" srcId="{7076CC20-9E16-468F-9443-DDCECDE84C10}" destId="{30EC01EE-8B9F-44AF-B18C-0E341805851E}" srcOrd="0" destOrd="0" presId="urn:microsoft.com/office/officeart/2005/8/layout/default"/>
    <dgm:cxn modelId="{6158F623-AA98-4FCF-9C52-0494B3CF9AE2}" type="presOf" srcId="{4A1EDC9C-1870-4498-B165-66621A5D6954}" destId="{D0B1C310-5E01-4B86-93E1-59B05BA0A152}" srcOrd="0" destOrd="0" presId="urn:microsoft.com/office/officeart/2005/8/layout/default"/>
    <dgm:cxn modelId="{D2D94B2F-6828-47F3-A40F-573581718DE4}" type="presOf" srcId="{4894F02F-1504-45E2-A07A-C00113B5B8B9}" destId="{35A66044-14DA-44C9-AF23-E6359B4EE4F6}" srcOrd="0" destOrd="0" presId="urn:microsoft.com/office/officeart/2005/8/layout/default"/>
    <dgm:cxn modelId="{0861B5F6-B9C0-48C8-A1A2-86A9F54D369E}" type="presOf" srcId="{292BD35F-F678-4482-B4D6-0197F9458269}" destId="{36E9408D-83FE-4221-B523-BBEAF034603C}" srcOrd="0" destOrd="0" presId="urn:microsoft.com/office/officeart/2005/8/layout/default"/>
    <dgm:cxn modelId="{E98E914C-9C77-4FB0-A169-165B708E1186}" srcId="{6A56204F-7F0C-47D4-91DC-619276D0AF0A}" destId="{EF8AA459-DC28-4683-9995-4ECBA18AD38A}" srcOrd="0" destOrd="0" parTransId="{A2219236-3F00-4369-9B33-4F534225C1FE}" sibTransId="{6060C3FD-07CE-481C-B02E-167874DD3447}"/>
    <dgm:cxn modelId="{5AF448E4-78DC-4DE0-A758-290671171478}" srcId="{6A56204F-7F0C-47D4-91DC-619276D0AF0A}" destId="{7076CC20-9E16-468F-9443-DDCECDE84C10}" srcOrd="2" destOrd="0" parTransId="{741D8745-4934-4832-8131-2D9E5560DDA3}" sibTransId="{C9FC9032-92F9-4367-987B-67B07D808F0D}"/>
    <dgm:cxn modelId="{C7697996-59C4-494A-80C3-120101535C62}" type="presParOf" srcId="{F16A53C4-380A-4864-BDAA-F590E6E6F405}" destId="{FB700F29-6DDB-4694-AB8B-87E853E4C32B}" srcOrd="0" destOrd="0" presId="urn:microsoft.com/office/officeart/2005/8/layout/default"/>
    <dgm:cxn modelId="{6C69382F-0B37-4362-905A-FAD07ECE54BF}" type="presParOf" srcId="{F16A53C4-380A-4864-BDAA-F590E6E6F405}" destId="{D4FB1E22-E949-4833-AFBD-CCF6D2D5CD5B}" srcOrd="1" destOrd="0" presId="urn:microsoft.com/office/officeart/2005/8/layout/default"/>
    <dgm:cxn modelId="{E4FB2CAD-5778-4033-9DF2-5D5F49D0499B}" type="presParOf" srcId="{F16A53C4-380A-4864-BDAA-F590E6E6F405}" destId="{36E9408D-83FE-4221-B523-BBEAF034603C}" srcOrd="2" destOrd="0" presId="urn:microsoft.com/office/officeart/2005/8/layout/default"/>
    <dgm:cxn modelId="{D281B5C2-7D49-4F60-9614-8A6DFBCA9879}" type="presParOf" srcId="{F16A53C4-380A-4864-BDAA-F590E6E6F405}" destId="{F47C79CB-F053-46B5-BEFE-8F3B99C78E57}" srcOrd="3" destOrd="0" presId="urn:microsoft.com/office/officeart/2005/8/layout/default"/>
    <dgm:cxn modelId="{985A0050-C2F4-4F79-B1E0-A84EF516F8C0}" type="presParOf" srcId="{F16A53C4-380A-4864-BDAA-F590E6E6F405}" destId="{30EC01EE-8B9F-44AF-B18C-0E341805851E}" srcOrd="4" destOrd="0" presId="urn:microsoft.com/office/officeart/2005/8/layout/default"/>
    <dgm:cxn modelId="{7F6B1119-D963-46FD-9D26-DB524B6B377F}" type="presParOf" srcId="{F16A53C4-380A-4864-BDAA-F590E6E6F405}" destId="{8DA129F7-C10E-4E75-B26C-DB2FA80E73E1}" srcOrd="5" destOrd="0" presId="urn:microsoft.com/office/officeart/2005/8/layout/default"/>
    <dgm:cxn modelId="{36FEF306-A7D8-43C2-A09A-7C004D0A0965}" type="presParOf" srcId="{F16A53C4-380A-4864-BDAA-F590E6E6F405}" destId="{531B1D05-D1A5-442F-8296-3A49EFE6313C}" srcOrd="6" destOrd="0" presId="urn:microsoft.com/office/officeart/2005/8/layout/default"/>
    <dgm:cxn modelId="{F64AA4A5-FC2C-41DB-A55A-1249D03AD1A1}" type="presParOf" srcId="{F16A53C4-380A-4864-BDAA-F590E6E6F405}" destId="{B9610408-A800-43F9-920F-4866887A9D64}" srcOrd="7" destOrd="0" presId="urn:microsoft.com/office/officeart/2005/8/layout/default"/>
    <dgm:cxn modelId="{B4974150-038A-494C-94FC-DC3704DD4B1D}" type="presParOf" srcId="{F16A53C4-380A-4864-BDAA-F590E6E6F405}" destId="{35A66044-14DA-44C9-AF23-E6359B4EE4F6}" srcOrd="8" destOrd="0" presId="urn:microsoft.com/office/officeart/2005/8/layout/default"/>
    <dgm:cxn modelId="{8A8DBD65-3F87-4C11-9273-3A7AA51F357F}" type="presParOf" srcId="{F16A53C4-380A-4864-BDAA-F590E6E6F405}" destId="{D1E92E02-43F3-4CAB-B6CB-AA9CF8E918F7}" srcOrd="9" destOrd="0" presId="urn:microsoft.com/office/officeart/2005/8/layout/default"/>
    <dgm:cxn modelId="{81FA4DC7-47E4-43F0-97D3-01FAA7258B13}" type="presParOf" srcId="{F16A53C4-380A-4864-BDAA-F590E6E6F405}" destId="{D0B1C310-5E01-4B86-93E1-59B05BA0A15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9EBB2-E4BE-47BD-B1C7-805EE48DAEAC}" type="datetimeFigureOut">
              <a:rPr lang="es-PA" smtClean="0"/>
              <a:t>09/19/2013</a:t>
            </a:fld>
            <a:endParaRPr lang="es-PA"/>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DB88-6684-4BEE-A423-3573CB7D3509}" type="slidenum">
              <a:rPr lang="es-PA" smtClean="0"/>
              <a:t>‹Nº›</a:t>
            </a:fld>
            <a:endParaRPr lang="es-PA"/>
          </a:p>
        </p:txBody>
      </p:sp>
    </p:spTree>
    <p:extLst>
      <p:ext uri="{BB962C8B-B14F-4D97-AF65-F5344CB8AC3E}">
        <p14:creationId xmlns:p14="http://schemas.microsoft.com/office/powerpoint/2010/main" val="3147254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3</a:t>
            </a:fld>
            <a:endParaRPr lang="es-PA"/>
          </a:p>
        </p:txBody>
      </p:sp>
    </p:spTree>
    <p:extLst>
      <p:ext uri="{BB962C8B-B14F-4D97-AF65-F5344CB8AC3E}">
        <p14:creationId xmlns:p14="http://schemas.microsoft.com/office/powerpoint/2010/main" val="2535716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12</a:t>
            </a:fld>
            <a:endParaRPr lang="es-PA"/>
          </a:p>
        </p:txBody>
      </p:sp>
    </p:spTree>
    <p:extLst>
      <p:ext uri="{BB962C8B-B14F-4D97-AF65-F5344CB8AC3E}">
        <p14:creationId xmlns:p14="http://schemas.microsoft.com/office/powerpoint/2010/main" val="1349861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13</a:t>
            </a:fld>
            <a:endParaRPr lang="es-PA"/>
          </a:p>
        </p:txBody>
      </p:sp>
    </p:spTree>
    <p:extLst>
      <p:ext uri="{BB962C8B-B14F-4D97-AF65-F5344CB8AC3E}">
        <p14:creationId xmlns:p14="http://schemas.microsoft.com/office/powerpoint/2010/main" val="2525987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14</a:t>
            </a:fld>
            <a:endParaRPr lang="es-PA"/>
          </a:p>
        </p:txBody>
      </p:sp>
    </p:spTree>
    <p:extLst>
      <p:ext uri="{BB962C8B-B14F-4D97-AF65-F5344CB8AC3E}">
        <p14:creationId xmlns:p14="http://schemas.microsoft.com/office/powerpoint/2010/main" val="2619509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15</a:t>
            </a:fld>
            <a:endParaRPr lang="es-PA"/>
          </a:p>
        </p:txBody>
      </p:sp>
    </p:spTree>
    <p:extLst>
      <p:ext uri="{BB962C8B-B14F-4D97-AF65-F5344CB8AC3E}">
        <p14:creationId xmlns:p14="http://schemas.microsoft.com/office/powerpoint/2010/main" val="3089957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16</a:t>
            </a:fld>
            <a:endParaRPr lang="es-PA"/>
          </a:p>
        </p:txBody>
      </p:sp>
    </p:spTree>
    <p:extLst>
      <p:ext uri="{BB962C8B-B14F-4D97-AF65-F5344CB8AC3E}">
        <p14:creationId xmlns:p14="http://schemas.microsoft.com/office/powerpoint/2010/main" val="1664571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4</a:t>
            </a:fld>
            <a:endParaRPr lang="es-PA"/>
          </a:p>
        </p:txBody>
      </p:sp>
    </p:spTree>
    <p:extLst>
      <p:ext uri="{BB962C8B-B14F-4D97-AF65-F5344CB8AC3E}">
        <p14:creationId xmlns:p14="http://schemas.microsoft.com/office/powerpoint/2010/main" val="318185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5</a:t>
            </a:fld>
            <a:endParaRPr lang="es-PA"/>
          </a:p>
        </p:txBody>
      </p:sp>
    </p:spTree>
    <p:extLst>
      <p:ext uri="{BB962C8B-B14F-4D97-AF65-F5344CB8AC3E}">
        <p14:creationId xmlns:p14="http://schemas.microsoft.com/office/powerpoint/2010/main" val="1659454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6</a:t>
            </a:fld>
            <a:endParaRPr lang="es-PA"/>
          </a:p>
        </p:txBody>
      </p:sp>
    </p:spTree>
    <p:extLst>
      <p:ext uri="{BB962C8B-B14F-4D97-AF65-F5344CB8AC3E}">
        <p14:creationId xmlns:p14="http://schemas.microsoft.com/office/powerpoint/2010/main" val="2074082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7</a:t>
            </a:fld>
            <a:endParaRPr lang="es-PA"/>
          </a:p>
        </p:txBody>
      </p:sp>
    </p:spTree>
    <p:extLst>
      <p:ext uri="{BB962C8B-B14F-4D97-AF65-F5344CB8AC3E}">
        <p14:creationId xmlns:p14="http://schemas.microsoft.com/office/powerpoint/2010/main" val="161659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8</a:t>
            </a:fld>
            <a:endParaRPr lang="es-PA"/>
          </a:p>
        </p:txBody>
      </p:sp>
    </p:spTree>
    <p:extLst>
      <p:ext uri="{BB962C8B-B14F-4D97-AF65-F5344CB8AC3E}">
        <p14:creationId xmlns:p14="http://schemas.microsoft.com/office/powerpoint/2010/main" val="2732113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9</a:t>
            </a:fld>
            <a:endParaRPr lang="es-PA"/>
          </a:p>
        </p:txBody>
      </p:sp>
    </p:spTree>
    <p:extLst>
      <p:ext uri="{BB962C8B-B14F-4D97-AF65-F5344CB8AC3E}">
        <p14:creationId xmlns:p14="http://schemas.microsoft.com/office/powerpoint/2010/main" val="403954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10</a:t>
            </a:fld>
            <a:endParaRPr lang="es-PA"/>
          </a:p>
        </p:txBody>
      </p:sp>
    </p:spTree>
    <p:extLst>
      <p:ext uri="{BB962C8B-B14F-4D97-AF65-F5344CB8AC3E}">
        <p14:creationId xmlns:p14="http://schemas.microsoft.com/office/powerpoint/2010/main" val="2359732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67B6DB88-6684-4BEE-A423-3573CB7D3509}" type="slidenum">
              <a:rPr lang="es-PA" smtClean="0"/>
              <a:t>11</a:t>
            </a:fld>
            <a:endParaRPr lang="es-PA"/>
          </a:p>
        </p:txBody>
      </p:sp>
    </p:spTree>
    <p:extLst>
      <p:ext uri="{BB962C8B-B14F-4D97-AF65-F5344CB8AC3E}">
        <p14:creationId xmlns:p14="http://schemas.microsoft.com/office/powerpoint/2010/main" val="132272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Solo el títul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fecha 2"/>
          <p:cNvSpPr>
            <a:spLocks noGrp="1"/>
          </p:cNvSpPr>
          <p:nvPr>
            <p:ph type="dt" sz="half" idx="10"/>
          </p:nvPr>
        </p:nvSpPr>
        <p:spPr/>
        <p:txBody>
          <a:bodyPr/>
          <a:lstStyle/>
          <a:p>
            <a:fld id="{7043B16D-31FD-4F9E-8C2A-D9D29BB351C4}" type="datetimeFigureOut">
              <a:rPr lang="es-PA" smtClean="0"/>
              <a:t>09/19/2013</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23536300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7043B16D-31FD-4F9E-8C2A-D9D29BB351C4}" type="datetimeFigureOut">
              <a:rPr lang="es-PA" smtClean="0"/>
              <a:t>09/19/2013</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77602617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Ref idx="1003">
        <a:schemeClr val="bg2"/>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7043B16D-31FD-4F9E-8C2A-D9D29BB351C4}" type="datetimeFigureOut">
              <a:rPr lang="es-PA" smtClean="0"/>
              <a:t>09/19/2013</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1417015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A"/>
          </a:p>
        </p:txBody>
      </p:sp>
      <p:sp>
        <p:nvSpPr>
          <p:cNvPr id="4" name="Marcador de fecha 3"/>
          <p:cNvSpPr>
            <a:spLocks noGrp="1"/>
          </p:cNvSpPr>
          <p:nvPr>
            <p:ph type="dt" sz="half" idx="10"/>
          </p:nvPr>
        </p:nvSpPr>
        <p:spPr/>
        <p:txBody>
          <a:bodyPr/>
          <a:lstStyle/>
          <a:p>
            <a:fld id="{7043B16D-31FD-4F9E-8C2A-D9D29BB351C4}" type="datetimeFigureOut">
              <a:rPr lang="es-PA" smtClean="0"/>
              <a:t>09/19/2013</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D3C57379-F1B0-495C-87D1-FEF3A894DC07}" type="slidenum">
              <a:rPr lang="es-PA" smtClean="0"/>
              <a:t>‹Nº›</a:t>
            </a:fld>
            <a:endParaRPr lang="es-PA"/>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916397" cy="1259584"/>
          </a:xfrm>
          <a:prstGeom prst="rect">
            <a:avLst/>
          </a:prstGeom>
        </p:spPr>
      </p:pic>
      <p:pic>
        <p:nvPicPr>
          <p:cNvPr id="9" name="Imagen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253554"/>
            <a:ext cx="1352550" cy="752475"/>
          </a:xfrm>
          <a:prstGeom prst="rect">
            <a:avLst/>
          </a:prstGeom>
        </p:spPr>
      </p:pic>
    </p:spTree>
    <p:extLst>
      <p:ext uri="{BB962C8B-B14F-4D97-AF65-F5344CB8AC3E}">
        <p14:creationId xmlns:p14="http://schemas.microsoft.com/office/powerpoint/2010/main" val="4171020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7043B16D-31FD-4F9E-8C2A-D9D29BB351C4}" type="datetimeFigureOut">
              <a:rPr lang="es-PA" smtClean="0"/>
              <a:t>09/19/2013</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D3C57379-F1B0-495C-87D1-FEF3A894DC07}" type="slidenum">
              <a:rPr lang="es-PA" smtClean="0"/>
              <a:t>‹Nº›</a:t>
            </a:fld>
            <a:endParaRPr lang="es-PA"/>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916397" cy="1259584"/>
          </a:xfrm>
          <a:prstGeom prst="rect">
            <a:avLst/>
          </a:prstGeom>
        </p:spPr>
      </p:pic>
      <p:pic>
        <p:nvPicPr>
          <p:cNvPr id="10" name="Imagen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253554"/>
            <a:ext cx="1352550" cy="752475"/>
          </a:xfrm>
          <a:prstGeom prst="rect">
            <a:avLst/>
          </a:prstGeom>
        </p:spPr>
      </p:pic>
    </p:spTree>
    <p:extLst>
      <p:ext uri="{BB962C8B-B14F-4D97-AF65-F5344CB8AC3E}">
        <p14:creationId xmlns:p14="http://schemas.microsoft.com/office/powerpoint/2010/main" val="35688998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043B16D-31FD-4F9E-8C2A-D9D29BB351C4}" type="datetimeFigureOut">
              <a:rPr lang="es-PA" smtClean="0"/>
              <a:t>09/19/2013</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4167420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fecha 4"/>
          <p:cNvSpPr>
            <a:spLocks noGrp="1"/>
          </p:cNvSpPr>
          <p:nvPr>
            <p:ph type="dt" sz="half" idx="10"/>
          </p:nvPr>
        </p:nvSpPr>
        <p:spPr/>
        <p:txBody>
          <a:bodyPr/>
          <a:lstStyle/>
          <a:p>
            <a:fld id="{7043B16D-31FD-4F9E-8C2A-D9D29BB351C4}" type="datetimeFigureOut">
              <a:rPr lang="es-PA" smtClean="0"/>
              <a:t>09/19/2013</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37926036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Marcador de fecha 6"/>
          <p:cNvSpPr>
            <a:spLocks noGrp="1"/>
          </p:cNvSpPr>
          <p:nvPr>
            <p:ph type="dt" sz="half" idx="10"/>
          </p:nvPr>
        </p:nvSpPr>
        <p:spPr/>
        <p:txBody>
          <a:bodyPr/>
          <a:lstStyle/>
          <a:p>
            <a:fld id="{7043B16D-31FD-4F9E-8C2A-D9D29BB351C4}" type="datetimeFigureOut">
              <a:rPr lang="es-PA" smtClean="0"/>
              <a:t>09/19/2013</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13974634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p:bgRef idx="1003">
        <a:schemeClr val="bg2"/>
      </p:bgRef>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043B16D-31FD-4F9E-8C2A-D9D29BB351C4}" type="datetimeFigureOut">
              <a:rPr lang="es-PA" smtClean="0"/>
              <a:t>09/19/2013</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25943315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043B16D-31FD-4F9E-8C2A-D9D29BB351C4}" type="datetimeFigureOut">
              <a:rPr lang="es-PA" smtClean="0"/>
              <a:t>09/19/2013</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380450363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043B16D-31FD-4F9E-8C2A-D9D29BB351C4}" type="datetimeFigureOut">
              <a:rPr lang="es-PA" smtClean="0"/>
              <a:t>09/19/2013</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D3C57379-F1B0-495C-87D1-FEF3A894DC07}" type="slidenum">
              <a:rPr lang="es-PA" smtClean="0"/>
              <a:t>‹Nº›</a:t>
            </a:fld>
            <a:endParaRPr lang="es-PA"/>
          </a:p>
        </p:txBody>
      </p:sp>
    </p:spTree>
    <p:extLst>
      <p:ext uri="{BB962C8B-B14F-4D97-AF65-F5344CB8AC3E}">
        <p14:creationId xmlns:p14="http://schemas.microsoft.com/office/powerpoint/2010/main" val="26246652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100000">
              <a:schemeClr val="bg1">
                <a:lumMod val="50000"/>
              </a:schemeClr>
            </a:gs>
          </a:gsLst>
          <a:lin ang="162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3B16D-31FD-4F9E-8C2A-D9D29BB351C4}" type="datetimeFigureOut">
              <a:rPr lang="es-PA" smtClean="0"/>
              <a:t>09/19/2013</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57379-F1B0-495C-87D1-FEF3A894DC07}" type="slidenum">
              <a:rPr lang="es-PA" smtClean="0"/>
              <a:t>‹Nº›</a:t>
            </a:fld>
            <a:endParaRPr lang="es-PA"/>
          </a:p>
        </p:txBody>
      </p:sp>
    </p:spTree>
    <p:extLst>
      <p:ext uri="{BB962C8B-B14F-4D97-AF65-F5344CB8AC3E}">
        <p14:creationId xmlns:p14="http://schemas.microsoft.com/office/powerpoint/2010/main" val="13683196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Superintendencia de Seguros y Reaseguros de Panamá</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4910333"/>
            <a:ext cx="9144000" cy="1655762"/>
          </a:xfrm>
        </p:spPr>
        <p:txBody>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Últimas tendencias en la Industria de Seguros en América Latina</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77259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Prevención de Lavado de Dinero</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687642"/>
            <a:ext cx="9144000" cy="2907046"/>
          </a:xfrm>
        </p:spPr>
        <p:txBody>
          <a:bodyPr>
            <a:normAutofit/>
          </a:bodyPr>
          <a:lstStyle/>
          <a:p>
            <a:pPr marL="342900" indent="-342900" algn="l">
              <a:buFont typeface="Wingdings" panose="05000000000000000000" pitchFamily="2" charset="2"/>
              <a:buChar char="ü"/>
            </a:pPr>
            <a:r>
              <a:rPr lang="es-PA" dirty="0" smtClean="0">
                <a:latin typeface="Helvetica" panose="020B0604020202020204" pitchFamily="34" charset="0"/>
              </a:rPr>
              <a:t>Los </a:t>
            </a:r>
            <a:r>
              <a:rPr lang="es-PA" dirty="0">
                <a:latin typeface="Helvetica" panose="020B0604020202020204" pitchFamily="34" charset="0"/>
              </a:rPr>
              <a:t>contratos de seguro, pueden ser uno de los instrumentos financieros de riesgo para </a:t>
            </a:r>
            <a:r>
              <a:rPr lang="es-PA" dirty="0" smtClean="0">
                <a:latin typeface="Helvetica" panose="020B0604020202020204" pitchFamily="34" charset="0"/>
              </a:rPr>
              <a:t>la realización </a:t>
            </a:r>
            <a:r>
              <a:rPr lang="es-PA" dirty="0">
                <a:latin typeface="Helvetica" panose="020B0604020202020204" pitchFamily="34" charset="0"/>
              </a:rPr>
              <a:t>de operaciones de lavado de activos</a:t>
            </a:r>
            <a:r>
              <a:rPr lang="es-PA" dirty="0" smtClean="0">
                <a:latin typeface="Helvetica" panose="020B0604020202020204" pitchFamily="34" charset="0"/>
              </a:rPr>
              <a:t>.</a:t>
            </a:r>
            <a:endParaRPr lang="es-PA" dirty="0">
              <a:latin typeface="Helvetica" panose="020B0604020202020204" pitchFamily="34" charset="0"/>
            </a:endParaRPr>
          </a:p>
          <a:p>
            <a:pPr marL="342900" indent="-342900" algn="l">
              <a:buFont typeface="Wingdings" panose="05000000000000000000" pitchFamily="2" charset="2"/>
              <a:buChar char="ü"/>
            </a:pPr>
            <a:r>
              <a:rPr lang="es-PA" dirty="0" smtClean="0">
                <a:latin typeface="Helvetica" panose="020B0604020202020204" pitchFamily="34" charset="0"/>
              </a:rPr>
              <a:t>Datos falsos, fondos de procedencia ilegal, lagunas legales.</a:t>
            </a:r>
          </a:p>
          <a:p>
            <a:pPr marL="342900" indent="-342900" algn="l">
              <a:buFont typeface="Wingdings" panose="05000000000000000000" pitchFamily="2" charset="2"/>
              <a:buChar char="ü"/>
            </a:pPr>
            <a:r>
              <a:rPr lang="es-PA" dirty="0" smtClean="0">
                <a:latin typeface="Helvetica" panose="020B0604020202020204" pitchFamily="34" charset="0"/>
              </a:rPr>
              <a:t>Discrepancias en las pólizas.</a:t>
            </a:r>
          </a:p>
        </p:txBody>
      </p:sp>
    </p:spTree>
    <p:extLst>
      <p:ext uri="{BB962C8B-B14F-4D97-AF65-F5344CB8AC3E}">
        <p14:creationId xmlns:p14="http://schemas.microsoft.com/office/powerpoint/2010/main" val="2443177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rm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Educación al Consumidor</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34973"/>
            <a:ext cx="9144000" cy="2907046"/>
          </a:xfrm>
        </p:spPr>
        <p:txBody>
          <a:bodyPr>
            <a:normAutofit/>
          </a:bodyPr>
          <a:lstStyle/>
          <a:p>
            <a:pPr marL="342900" indent="-342900" algn="l">
              <a:buFont typeface="Wingdings" panose="05000000000000000000" pitchFamily="2" charset="2"/>
              <a:buChar char="ü"/>
            </a:pPr>
            <a:r>
              <a:rPr lang="es-PA" dirty="0" smtClean="0"/>
              <a:t>Publicaciones</a:t>
            </a:r>
          </a:p>
          <a:p>
            <a:pPr marL="342900" indent="-342900" algn="l">
              <a:buFont typeface="Wingdings" panose="05000000000000000000" pitchFamily="2" charset="2"/>
              <a:buChar char="ü"/>
            </a:pPr>
            <a:r>
              <a:rPr lang="es-PA" dirty="0" smtClean="0"/>
              <a:t>Asesoría en horas de oficina</a:t>
            </a:r>
          </a:p>
          <a:p>
            <a:pPr marL="342900" indent="-342900" algn="l">
              <a:buFont typeface="Wingdings" panose="05000000000000000000" pitchFamily="2" charset="2"/>
              <a:buChar char="ü"/>
            </a:pPr>
            <a:r>
              <a:rPr lang="es-PA" dirty="0" smtClean="0"/>
              <a:t>Utilización de Redes Sociales</a:t>
            </a:r>
          </a:p>
          <a:p>
            <a:pPr marL="342900" indent="-342900" algn="l">
              <a:buFont typeface="Wingdings" panose="05000000000000000000" pitchFamily="2" charset="2"/>
              <a:buChar char="ü"/>
            </a:pPr>
            <a:r>
              <a:rPr lang="es-PA" dirty="0" smtClean="0"/>
              <a:t>Difusión a través de los medios de comunicación convencionales</a:t>
            </a:r>
          </a:p>
        </p:txBody>
      </p:sp>
      <p:pic>
        <p:nvPicPr>
          <p:cNvPr id="2050" name="Picture 2" descr="http://www.remodeling.hw.net/Images/tmp7201.tmp_tcm17-55828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2433" y="4249153"/>
            <a:ext cx="2330116" cy="23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969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rm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Educación al Consumidor</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34973"/>
            <a:ext cx="9144000" cy="2907046"/>
          </a:xfrm>
        </p:spPr>
        <p:txBody>
          <a:bodyPr>
            <a:normAutofit/>
          </a:bodyPr>
          <a:lstStyle/>
          <a:p>
            <a:pPr marL="342900" indent="-342900" algn="l">
              <a:buFont typeface="Wingdings" panose="05000000000000000000" pitchFamily="2" charset="2"/>
              <a:buChar char="ü"/>
            </a:pPr>
            <a:r>
              <a:rPr lang="es-PA" dirty="0" smtClean="0"/>
              <a:t>PRINCIPAL RETO DE LA SSRP</a:t>
            </a:r>
          </a:p>
          <a:p>
            <a:pPr algn="l"/>
            <a:endParaRPr lang="es-PA" dirty="0" smtClean="0"/>
          </a:p>
          <a:p>
            <a:r>
              <a:rPr lang="es-ES" sz="4000" dirty="0"/>
              <a:t>Dar a conocer el concepto “CONSUMIDOR DEL SERVICIO DE SEGUROS” Artículo 3 de la Ley Nº 12 de 3 de abril de 2012</a:t>
            </a:r>
            <a:r>
              <a:rPr lang="es-ES" sz="4000" dirty="0" smtClean="0"/>
              <a:t>.</a:t>
            </a:r>
            <a:endParaRPr lang="es-ES" sz="4000" dirty="0"/>
          </a:p>
        </p:txBody>
      </p:sp>
    </p:spTree>
    <p:extLst>
      <p:ext uri="{BB962C8B-B14F-4D97-AF65-F5344CB8AC3E}">
        <p14:creationId xmlns:p14="http://schemas.microsoft.com/office/powerpoint/2010/main" val="4096902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rm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Educación al Consumidor</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34973"/>
            <a:ext cx="9144000" cy="4110206"/>
          </a:xfrm>
        </p:spPr>
        <p:txBody>
          <a:bodyPr>
            <a:normAutofit fontScale="77500" lnSpcReduction="20000"/>
          </a:bodyPr>
          <a:lstStyle/>
          <a:p>
            <a:pPr marL="342900" lvl="0" indent="-342900" algn="just">
              <a:buFont typeface="Wingdings" panose="05000000000000000000" pitchFamily="2" charset="2"/>
              <a:buChar char="ü"/>
            </a:pPr>
            <a:r>
              <a:rPr lang="es-PA" dirty="0"/>
              <a:t>Se inició el Programa de Educación al Consumidor de Seguros participando en los medios de comunicación y dictando </a:t>
            </a:r>
            <a:r>
              <a:rPr lang="es-PA" dirty="0" smtClean="0"/>
              <a:t>seminarios</a:t>
            </a:r>
            <a:endParaRPr lang="es-ES" dirty="0"/>
          </a:p>
          <a:p>
            <a:pPr marL="342900" lvl="0" indent="-342900" algn="just">
              <a:buFont typeface="Wingdings" panose="05000000000000000000" pitchFamily="2" charset="2"/>
              <a:buChar char="ü"/>
            </a:pPr>
            <a:r>
              <a:rPr lang="es-PA" dirty="0"/>
              <a:t>Logramos una alianza con </a:t>
            </a:r>
            <a:r>
              <a:rPr lang="es-PA" dirty="0" err="1"/>
              <a:t>Acodeco</a:t>
            </a:r>
            <a:r>
              <a:rPr lang="es-PA" dirty="0"/>
              <a:t> y </a:t>
            </a:r>
            <a:r>
              <a:rPr lang="es-PA" dirty="0" err="1"/>
              <a:t>Sertv</a:t>
            </a:r>
            <a:r>
              <a:rPr lang="es-PA" dirty="0"/>
              <a:t> para asistir una vez al mes al programa “Cuida tu Bolsillo” </a:t>
            </a:r>
            <a:r>
              <a:rPr lang="es-PA" dirty="0" smtClean="0"/>
              <a:t>SERTV-ACODECO</a:t>
            </a:r>
            <a:endParaRPr lang="es-ES" dirty="0"/>
          </a:p>
          <a:p>
            <a:pPr marL="342900" lvl="0" indent="-342900" algn="just">
              <a:buFont typeface="Wingdings" panose="05000000000000000000" pitchFamily="2" charset="2"/>
              <a:buChar char="ü"/>
            </a:pPr>
            <a:r>
              <a:rPr lang="es-PA" dirty="0"/>
              <a:t>Otros programas televisivos: Buenos Días-TVN, Conoce tus Derechos- HOSANNA </a:t>
            </a:r>
            <a:r>
              <a:rPr lang="es-PA" dirty="0" smtClean="0"/>
              <a:t>VISIÓN</a:t>
            </a:r>
            <a:endParaRPr lang="es-ES" dirty="0"/>
          </a:p>
          <a:p>
            <a:pPr marL="342900" lvl="0" indent="-342900" algn="just">
              <a:buFont typeface="Wingdings" panose="05000000000000000000" pitchFamily="2" charset="2"/>
              <a:buChar char="ü"/>
            </a:pPr>
            <a:r>
              <a:rPr lang="es-PA" dirty="0"/>
              <a:t>Radiales: Panamá en Positivo- WAO </a:t>
            </a:r>
            <a:r>
              <a:rPr lang="es-PA" dirty="0" smtClean="0"/>
              <a:t>97.5</a:t>
            </a:r>
            <a:endParaRPr lang="es-ES" dirty="0"/>
          </a:p>
          <a:p>
            <a:pPr marL="342900" lvl="0" indent="-342900" algn="just">
              <a:buFont typeface="Wingdings" panose="05000000000000000000" pitchFamily="2" charset="2"/>
              <a:buChar char="ü"/>
            </a:pPr>
            <a:r>
              <a:rPr lang="es-PA" dirty="0"/>
              <a:t>Seminarios: Tercera Jornada Académica 2012, organizada por el Círculo de Estudios Jurídicos de Panamá de la Universidad de </a:t>
            </a:r>
            <a:r>
              <a:rPr lang="es-PA" dirty="0" smtClean="0"/>
              <a:t>Panamá</a:t>
            </a:r>
            <a:endParaRPr lang="es-ES" dirty="0"/>
          </a:p>
          <a:p>
            <a:pPr marL="342900" lvl="0" indent="-342900" algn="just">
              <a:buFont typeface="Wingdings" panose="05000000000000000000" pitchFamily="2" charset="2"/>
              <a:buChar char="ü"/>
            </a:pPr>
            <a:r>
              <a:rPr lang="es-PA" dirty="0"/>
              <a:t>III Foro de protección al consumidor denominado “El consumidor frente a los cambios” organizado por </a:t>
            </a:r>
            <a:r>
              <a:rPr lang="es-PA" dirty="0" err="1"/>
              <a:t>Acodeco</a:t>
            </a:r>
            <a:r>
              <a:rPr lang="es-PA" dirty="0"/>
              <a:t> el día 12 de marzo de 2013</a:t>
            </a:r>
            <a:endParaRPr lang="es-ES" dirty="0"/>
          </a:p>
          <a:p>
            <a:pPr marL="342900" lvl="0" indent="-342900" algn="just">
              <a:buFont typeface="Wingdings" panose="05000000000000000000" pitchFamily="2" charset="2"/>
              <a:buChar char="ü"/>
            </a:pPr>
            <a:r>
              <a:rPr lang="es-PA" dirty="0"/>
              <a:t>La Superintendencia de Seguros lidera el Grupo Interinstitucional de Educación Financiera creado dentro del Consejo de Coordinación Financiera (CCF), confeccionando el borrador del programa, mismo que fue presentado ante los miembros del Consejo para su respectiva </a:t>
            </a:r>
            <a:r>
              <a:rPr lang="es-PA" dirty="0" smtClean="0"/>
              <a:t>aprobación</a:t>
            </a:r>
            <a:endParaRPr lang="es-ES" dirty="0"/>
          </a:p>
          <a:p>
            <a:pPr marL="342900" lvl="0" indent="-342900" algn="just">
              <a:buFont typeface="Wingdings" panose="05000000000000000000" pitchFamily="2" charset="2"/>
              <a:buChar char="ü"/>
            </a:pPr>
            <a:r>
              <a:rPr lang="es-PA" dirty="0"/>
              <a:t>Charla denominada “protección al consumidor de seguros” dirigida a estudiantes de Maestría en derecho comercial de la Universidad Interamericana en la materia derecho de </a:t>
            </a:r>
            <a:r>
              <a:rPr lang="es-PA" dirty="0" smtClean="0"/>
              <a:t>seguros</a:t>
            </a:r>
            <a:endParaRPr lang="es-ES" dirty="0"/>
          </a:p>
        </p:txBody>
      </p:sp>
    </p:spTree>
    <p:extLst>
      <p:ext uri="{BB962C8B-B14F-4D97-AF65-F5344CB8AC3E}">
        <p14:creationId xmlns:p14="http://schemas.microsoft.com/office/powerpoint/2010/main" val="657437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rm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Protección al Consumidor</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graphicFrame>
        <p:nvGraphicFramePr>
          <p:cNvPr id="5" name="4 Marcador de contenido"/>
          <p:cNvGraphicFramePr>
            <a:graphicFrameLocks/>
          </p:cNvGraphicFramePr>
          <p:nvPr>
            <p:extLst>
              <p:ext uri="{D42A27DB-BD31-4B8C-83A1-F6EECF244321}">
                <p14:modId xmlns:p14="http://schemas.microsoft.com/office/powerpoint/2010/main" val="3791201764"/>
              </p:ext>
            </p:extLst>
          </p:nvPr>
        </p:nvGraphicFramePr>
        <p:xfrm>
          <a:off x="1981200" y="2370221"/>
          <a:ext cx="8229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3496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rm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Aplicaciones Móviles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687642"/>
            <a:ext cx="9144000" cy="2907046"/>
          </a:xfrm>
        </p:spPr>
        <p:txBody>
          <a:bodyPr>
            <a:normAutofit/>
          </a:bodyPr>
          <a:lstStyle/>
          <a:p>
            <a:pPr marL="342900" indent="-342900" algn="l">
              <a:buFont typeface="Wingdings" panose="05000000000000000000" pitchFamily="2" charset="2"/>
              <a:buChar char="ü"/>
            </a:pPr>
            <a:r>
              <a:rPr lang="es-PA" dirty="0" smtClean="0"/>
              <a:t>Android</a:t>
            </a:r>
          </a:p>
          <a:p>
            <a:pPr marL="342900" indent="-342900" algn="l">
              <a:buFont typeface="Wingdings" panose="05000000000000000000" pitchFamily="2" charset="2"/>
              <a:buChar char="ü"/>
            </a:pPr>
            <a:r>
              <a:rPr lang="es-PA" dirty="0" err="1" smtClean="0"/>
              <a:t>iOS</a:t>
            </a:r>
            <a:endParaRPr lang="es-PA" dirty="0" smtClean="0"/>
          </a:p>
          <a:p>
            <a:pPr marL="342900" indent="-342900" algn="l">
              <a:buFont typeface="Wingdings" panose="05000000000000000000" pitchFamily="2" charset="2"/>
              <a:buChar char="ü"/>
            </a:pPr>
            <a:r>
              <a:rPr lang="es-PA" dirty="0" smtClean="0"/>
              <a:t>Otros Sistemas Operativos (BlackBerry, </a:t>
            </a:r>
            <a:r>
              <a:rPr lang="es-PA" dirty="0" err="1" smtClean="0"/>
              <a:t>Symbian</a:t>
            </a:r>
            <a:r>
              <a:rPr lang="es-PA" dirty="0" smtClean="0"/>
              <a:t>)</a:t>
            </a:r>
          </a:p>
        </p:txBody>
      </p:sp>
      <p:pic>
        <p:nvPicPr>
          <p:cNvPr id="4" name="Picture 2" descr="smartph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2" y="4153229"/>
            <a:ext cx="5667375"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048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rm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Aplicaciones Móviles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326688"/>
            <a:ext cx="9144000" cy="4122238"/>
          </a:xfrm>
        </p:spPr>
        <p:txBody>
          <a:bodyPr>
            <a:normAutofit/>
          </a:bodyPr>
          <a:lstStyle/>
          <a:p>
            <a:pPr marL="342900" indent="-342900" algn="l">
              <a:buFont typeface="Wingdings" panose="05000000000000000000" pitchFamily="2" charset="2"/>
              <a:buChar char="ü"/>
            </a:pPr>
            <a:r>
              <a:rPr lang="es-PA" dirty="0" smtClean="0"/>
              <a:t>Solicitar asistencia</a:t>
            </a:r>
          </a:p>
          <a:p>
            <a:pPr marL="342900" indent="-342900" algn="l">
              <a:buFont typeface="Wingdings" panose="05000000000000000000" pitchFamily="2" charset="2"/>
              <a:buChar char="ü"/>
            </a:pPr>
            <a:r>
              <a:rPr lang="es-PA" dirty="0" smtClean="0"/>
              <a:t>Cotizaciones</a:t>
            </a:r>
          </a:p>
          <a:p>
            <a:pPr marL="342900" indent="-342900" algn="l">
              <a:buFont typeface="Wingdings" panose="05000000000000000000" pitchFamily="2" charset="2"/>
              <a:buChar char="ü"/>
            </a:pPr>
            <a:r>
              <a:rPr lang="es-PA" dirty="0" smtClean="0"/>
              <a:t>Estado de Póliza</a:t>
            </a:r>
          </a:p>
          <a:p>
            <a:pPr marL="342900" indent="-342900" algn="l">
              <a:buFont typeface="Wingdings" panose="05000000000000000000" pitchFamily="2" charset="2"/>
              <a:buChar char="ü"/>
            </a:pPr>
            <a:r>
              <a:rPr lang="es-PA" dirty="0" smtClean="0"/>
              <a:t>Localización</a:t>
            </a:r>
          </a:p>
          <a:p>
            <a:pPr marL="342900" indent="-342900" algn="l">
              <a:buFont typeface="Wingdings" panose="05000000000000000000" pitchFamily="2" charset="2"/>
              <a:buChar char="ü"/>
            </a:pPr>
            <a:r>
              <a:rPr lang="es-PA" dirty="0" smtClean="0"/>
              <a:t>Acceso directo a bases de datos de la aseguradora</a:t>
            </a:r>
          </a:p>
          <a:p>
            <a:pPr marL="342900" indent="-342900" algn="l">
              <a:buFont typeface="Wingdings" panose="05000000000000000000" pitchFamily="2" charset="2"/>
              <a:buChar char="ü"/>
            </a:pPr>
            <a:r>
              <a:rPr lang="es-PA" dirty="0" smtClean="0"/>
              <a:t>Automatización de procesos</a:t>
            </a:r>
          </a:p>
          <a:p>
            <a:pPr marL="342900" indent="-342900" algn="l">
              <a:buFont typeface="Wingdings" panose="05000000000000000000" pitchFamily="2" charset="2"/>
              <a:buChar char="ü"/>
            </a:pPr>
            <a:r>
              <a:rPr lang="es-PA" dirty="0" smtClean="0"/>
              <a:t>Otros servicios</a:t>
            </a:r>
          </a:p>
          <a:p>
            <a:pPr marL="342900" indent="-342900" algn="l">
              <a:buFont typeface="Wingdings" panose="05000000000000000000" pitchFamily="2" charset="2"/>
              <a:buChar char="ü"/>
            </a:pPr>
            <a:r>
              <a:rPr lang="es-PA" dirty="0" smtClean="0"/>
              <a:t>Posibilidad de retroalimentación de datos</a:t>
            </a:r>
          </a:p>
          <a:p>
            <a:pPr marL="342900" indent="-342900" algn="l">
              <a:buFont typeface="Wingdings" panose="05000000000000000000" pitchFamily="2" charset="2"/>
              <a:buChar char="ü"/>
            </a:pPr>
            <a:endParaRPr lang="es-PA" dirty="0"/>
          </a:p>
          <a:p>
            <a:pPr marL="342900" indent="-342900" algn="l">
              <a:buFont typeface="Wingdings" panose="05000000000000000000" pitchFamily="2" charset="2"/>
              <a:buChar char="ü"/>
            </a:pPr>
            <a:endParaRPr lang="es-PA" dirty="0" smtClean="0"/>
          </a:p>
        </p:txBody>
      </p:sp>
    </p:spTree>
    <p:extLst>
      <p:ext uri="{BB962C8B-B14F-4D97-AF65-F5344CB8AC3E}">
        <p14:creationId xmlns:p14="http://schemas.microsoft.com/office/powerpoint/2010/main" val="3175832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A" sz="6000"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Fuentes</a:t>
            </a:r>
            <a:endParaRPr lang="es-PA" sz="6000"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ü"/>
            </a:pPr>
            <a:r>
              <a:rPr lang="es-PA" dirty="0" err="1" smtClean="0">
                <a:solidFill>
                  <a:schemeClr val="bg1"/>
                </a:solidFill>
                <a:latin typeface="Arial Narrow" panose="020B0606020202030204" pitchFamily="34" charset="0"/>
              </a:rPr>
              <a:t>Microseguros</a:t>
            </a:r>
            <a:r>
              <a:rPr lang="es-PA" dirty="0" smtClean="0">
                <a:solidFill>
                  <a:schemeClr val="bg1"/>
                </a:solidFill>
                <a:latin typeface="Arial Narrow" panose="020B0606020202030204" pitchFamily="34" charset="0"/>
              </a:rPr>
              <a:t>: Análisis de Experiencias Destacables en Latinoamérica y el Caribe</a:t>
            </a:r>
          </a:p>
          <a:p>
            <a:pPr lvl="1">
              <a:buFont typeface="Wingdings" panose="05000000000000000000" pitchFamily="2" charset="2"/>
              <a:buChar char="q"/>
            </a:pPr>
            <a:r>
              <a:rPr lang="es-PA" dirty="0" smtClean="0"/>
              <a:t>-Luz Andrea Camargo y Luisa Fernanda Montoya</a:t>
            </a:r>
            <a:endParaRPr lang="es-PA" dirty="0" smtClean="0">
              <a:solidFill>
                <a:schemeClr val="bg1"/>
              </a:solidFill>
              <a:latin typeface="Arial Narrow" panose="020B0606020202030204" pitchFamily="34" charset="0"/>
            </a:endParaRPr>
          </a:p>
          <a:p>
            <a:pPr>
              <a:buFont typeface="Wingdings" panose="05000000000000000000" pitchFamily="2" charset="2"/>
              <a:buChar char="ü"/>
            </a:pPr>
            <a:r>
              <a:rPr lang="es-PA" dirty="0" smtClean="0">
                <a:solidFill>
                  <a:schemeClr val="bg1"/>
                </a:solidFill>
                <a:latin typeface="Arial Narrow" panose="020B0606020202030204" pitchFamily="34" charset="0"/>
              </a:rPr>
              <a:t>Riesgo de Lavado de Activos en Instrumentos Financieros, Usuarios y Empleados de Instituciones Financieras</a:t>
            </a:r>
          </a:p>
          <a:p>
            <a:pPr lvl="1">
              <a:buFont typeface="Wingdings" panose="05000000000000000000" pitchFamily="2" charset="2"/>
              <a:buChar char="q"/>
            </a:pPr>
            <a:r>
              <a:rPr lang="es-PA" dirty="0" smtClean="0">
                <a:solidFill>
                  <a:schemeClr val="bg1"/>
                </a:solidFill>
                <a:latin typeface="Arial Narrow" panose="020B0606020202030204" pitchFamily="34" charset="0"/>
              </a:rPr>
              <a:t>-Oficina de las Naciones Unidas contra la Droga y el Delito</a:t>
            </a:r>
          </a:p>
          <a:p>
            <a:pPr>
              <a:buFont typeface="Wingdings" panose="05000000000000000000" pitchFamily="2" charset="2"/>
              <a:buChar char="ü"/>
            </a:pPr>
            <a:r>
              <a:rPr lang="es-PA" dirty="0" smtClean="0"/>
              <a:t>El Panorama de los </a:t>
            </a:r>
            <a:r>
              <a:rPr lang="es-PA" dirty="0" err="1" smtClean="0"/>
              <a:t>Microseguros</a:t>
            </a:r>
            <a:r>
              <a:rPr lang="es-PA" dirty="0" smtClean="0"/>
              <a:t> en América Latina y el Caribe: Una Nota Informativa</a:t>
            </a:r>
          </a:p>
          <a:p>
            <a:pPr lvl="1">
              <a:buFont typeface="Wingdings" panose="05000000000000000000" pitchFamily="2" charset="2"/>
              <a:buChar char="q"/>
            </a:pPr>
            <a:r>
              <a:rPr lang="es-PA" dirty="0" smtClean="0"/>
              <a:t>Michael </a:t>
            </a:r>
            <a:r>
              <a:rPr lang="es-PA" dirty="0"/>
              <a:t>J. </a:t>
            </a:r>
            <a:r>
              <a:rPr lang="es-PA" dirty="0" err="1"/>
              <a:t>McCord</a:t>
            </a:r>
            <a:r>
              <a:rPr lang="es-PA" dirty="0"/>
              <a:t>, </a:t>
            </a:r>
            <a:r>
              <a:rPr lang="es-PA" dirty="0" err="1"/>
              <a:t>Clémence</a:t>
            </a:r>
            <a:r>
              <a:rPr lang="es-PA" dirty="0"/>
              <a:t> </a:t>
            </a:r>
            <a:r>
              <a:rPr lang="es-PA" dirty="0" err="1"/>
              <a:t>Tatin-Jaleran</a:t>
            </a:r>
            <a:r>
              <a:rPr lang="es-PA" dirty="0"/>
              <a:t>, y </a:t>
            </a:r>
            <a:r>
              <a:rPr lang="es-PA" dirty="0" err="1"/>
              <a:t>Molly</a:t>
            </a:r>
            <a:r>
              <a:rPr lang="es-PA" dirty="0"/>
              <a:t> </a:t>
            </a:r>
            <a:r>
              <a:rPr lang="es-PA" dirty="0" err="1"/>
              <a:t>Ingram</a:t>
            </a:r>
            <a:r>
              <a:rPr lang="es-PA" dirty="0"/>
              <a:t> del Centro de </a:t>
            </a:r>
            <a:r>
              <a:rPr lang="es-PA" dirty="0" err="1" smtClean="0"/>
              <a:t>Microseguros</a:t>
            </a:r>
            <a:r>
              <a:rPr lang="es-PA" dirty="0"/>
              <a:t> </a:t>
            </a:r>
            <a:r>
              <a:rPr lang="es-PA" dirty="0" smtClean="0"/>
              <a:t>(BID)</a:t>
            </a:r>
            <a:endParaRPr lang="es-PA" dirty="0" smtClean="0">
              <a:solidFill>
                <a:schemeClr val="bg1"/>
              </a:solidFill>
              <a:latin typeface="Arial Narrow" panose="020B0606020202030204" pitchFamily="34" charset="0"/>
            </a:endParaRPr>
          </a:p>
          <a:p>
            <a:endParaRPr lang="es-PA"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743600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Nuevas Prácticas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Marcador de contenido 2"/>
          <p:cNvSpPr>
            <a:spLocks noGrp="1"/>
          </p:cNvSpPr>
          <p:nvPr>
            <p:ph idx="1"/>
          </p:nvPr>
        </p:nvSpPr>
        <p:spPr/>
        <p:txBody>
          <a:bodyPr/>
          <a:lstStyle/>
          <a:p>
            <a:pPr>
              <a:buFont typeface="Wingdings" panose="05000000000000000000" pitchFamily="2" charset="2"/>
              <a:buChar char="ü"/>
            </a:pPr>
            <a:r>
              <a:rPr lang="es-PA" dirty="0" err="1" smtClean="0">
                <a:solidFill>
                  <a:schemeClr val="bg1"/>
                </a:solidFill>
                <a:latin typeface="Arial Narrow" panose="020B0606020202030204" pitchFamily="34" charset="0"/>
              </a:rPr>
              <a:t>Microseguros</a:t>
            </a:r>
            <a:endParaRPr lang="es-PA" dirty="0" smtClean="0">
              <a:solidFill>
                <a:schemeClr val="bg1"/>
              </a:solidFill>
              <a:latin typeface="Arial Narrow" panose="020B0606020202030204" pitchFamily="34" charset="0"/>
            </a:endParaRPr>
          </a:p>
          <a:p>
            <a:pPr>
              <a:buFont typeface="Wingdings" panose="05000000000000000000" pitchFamily="2" charset="2"/>
              <a:buChar char="ü"/>
            </a:pPr>
            <a:r>
              <a:rPr lang="es-PA" dirty="0" smtClean="0">
                <a:solidFill>
                  <a:schemeClr val="bg1"/>
                </a:solidFill>
                <a:latin typeface="Arial Narrow" panose="020B0606020202030204" pitchFamily="34" charset="0"/>
              </a:rPr>
              <a:t>Prevención de Lavado de Dinero</a:t>
            </a:r>
          </a:p>
          <a:p>
            <a:pPr>
              <a:buFont typeface="Wingdings" panose="05000000000000000000" pitchFamily="2" charset="2"/>
              <a:buChar char="ü"/>
            </a:pPr>
            <a:r>
              <a:rPr lang="es-PA" dirty="0" smtClean="0">
                <a:solidFill>
                  <a:schemeClr val="bg1"/>
                </a:solidFill>
                <a:latin typeface="Arial Narrow" panose="020B0606020202030204" pitchFamily="34" charset="0"/>
              </a:rPr>
              <a:t>Educación al Consumidor</a:t>
            </a:r>
          </a:p>
          <a:p>
            <a:pPr>
              <a:buFont typeface="Wingdings" panose="05000000000000000000" pitchFamily="2" charset="2"/>
              <a:buChar char="ü"/>
            </a:pPr>
            <a:r>
              <a:rPr lang="es-PA" dirty="0" smtClean="0">
                <a:solidFill>
                  <a:schemeClr val="bg1"/>
                </a:solidFill>
                <a:latin typeface="Arial Narrow" panose="020B0606020202030204" pitchFamily="34" charset="0"/>
              </a:rPr>
              <a:t>Aplicaciones Móviles</a:t>
            </a:r>
          </a:p>
          <a:p>
            <a:endParaRPr lang="es-PA" dirty="0" smtClean="0">
              <a:solidFill>
                <a:schemeClr val="bg1"/>
              </a:solidFill>
              <a:latin typeface="Arial Narrow" panose="020B0606020202030204" pitchFamily="34" charset="0"/>
            </a:endParaRPr>
          </a:p>
          <a:p>
            <a:endParaRPr lang="es-PA"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353054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lstStyle/>
          <a:p>
            <a:r>
              <a:rPr lang="es-PA" cap="small" dirty="0" err="1" smtClean="0">
                <a:solidFill>
                  <a:schemeClr val="bg1"/>
                </a:solidFill>
                <a:effectLst>
                  <a:outerShdw blurRad="38100" dist="38100" dir="2700000" algn="tl">
                    <a:srgbClr val="000000">
                      <a:alpha val="43137"/>
                    </a:srgbClr>
                  </a:outerShdw>
                </a:effectLst>
                <a:latin typeface="Arial Narrow" panose="020B0606020202030204" pitchFamily="34" charset="0"/>
              </a:rPr>
              <a:t>Microseguros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47008"/>
            <a:ext cx="9144000" cy="2907046"/>
          </a:xfrm>
        </p:spPr>
        <p:txBody>
          <a:bodyPr>
            <a:normAutofit/>
          </a:bodyPr>
          <a:lstStyle/>
          <a:p>
            <a:pPr marL="342900" indent="-342900" algn="l">
              <a:buFont typeface="Arial" panose="020B0604020202020204" pitchFamily="34" charset="0"/>
              <a:buChar char="•"/>
            </a:pPr>
            <a:r>
              <a:rPr lang="es-PA" dirty="0" smtClean="0">
                <a:solidFill>
                  <a:schemeClr val="bg1"/>
                </a:solidFill>
                <a:latin typeface="Arial Narrow" panose="020B0606020202030204" pitchFamily="34" charset="0"/>
              </a:rPr>
              <a:t>Se define por:</a:t>
            </a:r>
          </a:p>
          <a:p>
            <a:pPr marL="800100" lvl="1" indent="-342900" algn="l">
              <a:buFont typeface="Arial" panose="020B0604020202020204" pitchFamily="34" charset="0"/>
              <a:buChar char="•"/>
            </a:pPr>
            <a:r>
              <a:rPr lang="es-PA" dirty="0" smtClean="0">
                <a:solidFill>
                  <a:schemeClr val="bg1"/>
                </a:solidFill>
                <a:latin typeface="Arial Narrow" panose="020B0606020202030204" pitchFamily="34" charset="0"/>
              </a:rPr>
              <a:t>Monto de la coberturas o primas</a:t>
            </a:r>
          </a:p>
          <a:p>
            <a:pPr marL="800100" lvl="1" indent="-342900" algn="l">
              <a:buFont typeface="Arial" panose="020B0604020202020204" pitchFamily="34" charset="0"/>
              <a:buChar char="•"/>
            </a:pPr>
            <a:r>
              <a:rPr lang="es-PA" dirty="0" smtClean="0">
                <a:solidFill>
                  <a:schemeClr val="bg1"/>
                </a:solidFill>
                <a:latin typeface="Arial Narrow" panose="020B0606020202030204" pitchFamily="34" charset="0"/>
              </a:rPr>
              <a:t>Población a la cual se destina el seguro</a:t>
            </a:r>
          </a:p>
          <a:p>
            <a:pPr marL="342900" indent="-342900" algn="l">
              <a:buFont typeface="Arial" panose="020B0604020202020204" pitchFamily="34" charset="0"/>
              <a:buChar char="•"/>
            </a:pPr>
            <a:r>
              <a:rPr lang="es-PA" dirty="0" smtClean="0">
                <a:solidFill>
                  <a:schemeClr val="bg1"/>
                </a:solidFill>
                <a:latin typeface="Arial Narrow" panose="020B0606020202030204" pitchFamily="34" charset="0"/>
              </a:rPr>
              <a:t>La IAIS define </a:t>
            </a:r>
            <a:r>
              <a:rPr lang="es-PA" dirty="0" err="1" smtClean="0">
                <a:solidFill>
                  <a:schemeClr val="bg1"/>
                </a:solidFill>
                <a:latin typeface="Arial Narrow" panose="020B0606020202030204" pitchFamily="34" charset="0"/>
              </a:rPr>
              <a:t>microseguros</a:t>
            </a:r>
            <a:r>
              <a:rPr lang="es-PA" dirty="0" smtClean="0">
                <a:solidFill>
                  <a:schemeClr val="bg1"/>
                </a:solidFill>
                <a:latin typeface="Arial Narrow" panose="020B0606020202030204" pitchFamily="34" charset="0"/>
              </a:rPr>
              <a:t> como “protección de personas de bajos ingresos contra peligros específicos a cambio de pagos de primas regulares proporcionales a la probabilidad y costo del riesgo involucrado.”</a:t>
            </a:r>
            <a:endParaRPr lang="es-PA" dirty="0">
              <a:solidFill>
                <a:schemeClr val="bg1"/>
              </a:solidFill>
              <a:latin typeface="Arial Narrow" panose="020B0606020202030204" pitchFamily="34" charset="0"/>
            </a:endParaRPr>
          </a:p>
        </p:txBody>
      </p:sp>
      <p:pic>
        <p:nvPicPr>
          <p:cNvPr id="3074" name="Picture 2" descr="https://www.insurancemall.in/I-Opener/image.axd?picture=wom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1915" y="4890794"/>
            <a:ext cx="2668169" cy="177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769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lstStyle/>
          <a:p>
            <a:r>
              <a:rPr lang="es-PA" cap="small" dirty="0" err="1" smtClean="0">
                <a:solidFill>
                  <a:schemeClr val="bg1"/>
                </a:solidFill>
                <a:effectLst>
                  <a:outerShdw blurRad="38100" dist="38100" dir="2700000" algn="tl">
                    <a:srgbClr val="000000">
                      <a:alpha val="43137"/>
                    </a:srgbClr>
                  </a:outerShdw>
                </a:effectLst>
                <a:latin typeface="Arial Narrow" panose="020B0606020202030204" pitchFamily="34" charset="0"/>
              </a:rPr>
              <a:t>Microseguros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47008"/>
            <a:ext cx="9144000" cy="2907046"/>
          </a:xfrm>
        </p:spPr>
        <p:txBody>
          <a:bodyPr>
            <a:normAutofit/>
          </a:bodyPr>
          <a:lstStyle/>
          <a:p>
            <a:pPr algn="l"/>
            <a:r>
              <a:rPr lang="es-PA" sz="3600" dirty="0" smtClean="0">
                <a:solidFill>
                  <a:schemeClr val="bg1"/>
                </a:solidFill>
                <a:latin typeface="Arial Narrow" panose="020B0606020202030204" pitchFamily="34" charset="0"/>
              </a:rPr>
              <a:t>Orígenes</a:t>
            </a:r>
          </a:p>
          <a:p>
            <a:pPr marL="342900" indent="-342900" algn="l">
              <a:buFont typeface="Wingdings" panose="05000000000000000000" pitchFamily="2" charset="2"/>
              <a:buChar char="q"/>
            </a:pPr>
            <a:r>
              <a:rPr lang="es-PA" dirty="0" smtClean="0">
                <a:solidFill>
                  <a:schemeClr val="bg1"/>
                </a:solidFill>
                <a:latin typeface="Arial Narrow" panose="020B0606020202030204" pitchFamily="34" charset="0"/>
              </a:rPr>
              <a:t>En 1971, se funda </a:t>
            </a:r>
            <a:r>
              <a:rPr lang="es-PA" dirty="0" err="1" smtClean="0">
                <a:solidFill>
                  <a:schemeClr val="bg1"/>
                </a:solidFill>
                <a:latin typeface="Arial Narrow" panose="020B0606020202030204" pitchFamily="34" charset="0"/>
              </a:rPr>
              <a:t>Opportunity</a:t>
            </a:r>
            <a:r>
              <a:rPr lang="es-PA" dirty="0" smtClean="0">
                <a:solidFill>
                  <a:schemeClr val="bg1"/>
                </a:solidFill>
                <a:latin typeface="Arial Narrow" panose="020B0606020202030204" pitchFamily="34" charset="0"/>
              </a:rPr>
              <a:t> International con el objetivo de brindar préstamos y créditos a la población de escasos recursos económicos.</a:t>
            </a:r>
          </a:p>
          <a:p>
            <a:pPr marL="342900" indent="-342900" algn="l">
              <a:buFont typeface="Wingdings" panose="05000000000000000000" pitchFamily="2" charset="2"/>
              <a:buChar char="q"/>
            </a:pPr>
            <a:r>
              <a:rPr lang="es-PA" dirty="0" smtClean="0">
                <a:solidFill>
                  <a:schemeClr val="bg1"/>
                </a:solidFill>
                <a:latin typeface="Arial Narrow" panose="020B0606020202030204" pitchFamily="34" charset="0"/>
              </a:rPr>
              <a:t>En </a:t>
            </a:r>
            <a:r>
              <a:rPr lang="es-PA" dirty="0">
                <a:solidFill>
                  <a:schemeClr val="bg1"/>
                </a:solidFill>
                <a:latin typeface="Arial Narrow" panose="020B0606020202030204" pitchFamily="34" charset="0"/>
              </a:rPr>
              <a:t>1976, el Dr. Muhammad </a:t>
            </a:r>
            <a:r>
              <a:rPr lang="es-PA" dirty="0" err="1">
                <a:solidFill>
                  <a:schemeClr val="bg1"/>
                </a:solidFill>
                <a:latin typeface="Arial Narrow" panose="020B0606020202030204" pitchFamily="34" charset="0"/>
              </a:rPr>
              <a:t>Yunus</a:t>
            </a:r>
            <a:r>
              <a:rPr lang="es-PA" dirty="0">
                <a:solidFill>
                  <a:schemeClr val="bg1"/>
                </a:solidFill>
                <a:latin typeface="Arial Narrow" panose="020B0606020202030204" pitchFamily="34" charset="0"/>
              </a:rPr>
              <a:t> fundó en Bangladesh, el Banco </a:t>
            </a:r>
            <a:r>
              <a:rPr lang="es-PA" dirty="0" err="1">
                <a:solidFill>
                  <a:schemeClr val="bg1"/>
                </a:solidFill>
                <a:latin typeface="Arial Narrow" panose="020B0606020202030204" pitchFamily="34" charset="0"/>
              </a:rPr>
              <a:t>Grameen</a:t>
            </a:r>
            <a:r>
              <a:rPr lang="es-PA" dirty="0">
                <a:solidFill>
                  <a:schemeClr val="bg1"/>
                </a:solidFill>
                <a:latin typeface="Arial Narrow" panose="020B0606020202030204" pitchFamily="34" charset="0"/>
              </a:rPr>
              <a:t>, un banco social que proporcionaba pequeños préstamos a grupos de mujeres pobres.</a:t>
            </a:r>
          </a:p>
          <a:p>
            <a:pPr marL="342900" indent="-342900" algn="l">
              <a:buFont typeface="Arial" panose="020B0604020202020204" pitchFamily="34" charset="0"/>
              <a:buChar char="•"/>
            </a:pPr>
            <a:endParaRPr lang="es-PA" dirty="0">
              <a:solidFill>
                <a:schemeClr val="bg1"/>
              </a:solidFill>
              <a:latin typeface="Arial Narrow" panose="020B0606020202030204" pitchFamily="34" charset="0"/>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6074" y="4808207"/>
            <a:ext cx="1524000" cy="1485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5260" y="5551157"/>
            <a:ext cx="3809524" cy="634921"/>
          </a:xfrm>
          <a:prstGeom prst="rect">
            <a:avLst/>
          </a:prstGeom>
        </p:spPr>
      </p:pic>
    </p:spTree>
    <p:extLst>
      <p:ext uri="{BB962C8B-B14F-4D97-AF65-F5344CB8AC3E}">
        <p14:creationId xmlns:p14="http://schemas.microsoft.com/office/powerpoint/2010/main" val="1381471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lstStyle/>
          <a:p>
            <a:r>
              <a:rPr lang="es-PA" cap="small" dirty="0" err="1" smtClean="0">
                <a:solidFill>
                  <a:schemeClr val="bg1"/>
                </a:solidFill>
                <a:effectLst>
                  <a:outerShdw blurRad="38100" dist="38100" dir="2700000" algn="tl">
                    <a:srgbClr val="000000">
                      <a:alpha val="43137"/>
                    </a:srgbClr>
                  </a:outerShdw>
                </a:effectLst>
                <a:latin typeface="Arial Narrow" panose="020B0606020202030204" pitchFamily="34" charset="0"/>
              </a:rPr>
              <a:t>Microseguros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47008"/>
            <a:ext cx="9144000" cy="2907046"/>
          </a:xfrm>
        </p:spPr>
        <p:txBody>
          <a:bodyPr>
            <a:normAutofit fontScale="92500" lnSpcReduction="20000"/>
          </a:bodyPr>
          <a:lstStyle/>
          <a:p>
            <a:pPr marL="342900" indent="-342900" algn="l">
              <a:buFont typeface="Arial" panose="020B0604020202020204" pitchFamily="34" charset="0"/>
              <a:buChar char="•"/>
            </a:pPr>
            <a:r>
              <a:rPr lang="es-PA" dirty="0" smtClean="0">
                <a:solidFill>
                  <a:schemeClr val="bg1"/>
                </a:solidFill>
                <a:latin typeface="Arial Narrow" panose="020B0606020202030204" pitchFamily="34" charset="0"/>
              </a:rPr>
              <a:t>Clientes Potenciales: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Personas con ingresos &lt; USD 2.00</a:t>
            </a:r>
          </a:p>
          <a:p>
            <a:pPr marL="1257300" lvl="2" indent="-342900" algn="l">
              <a:buFont typeface="Wingdings" panose="05000000000000000000" pitchFamily="2" charset="2"/>
              <a:buChar char="q"/>
            </a:pPr>
            <a:r>
              <a:rPr lang="es-PA" dirty="0" smtClean="0">
                <a:solidFill>
                  <a:schemeClr val="bg1"/>
                </a:solidFill>
                <a:latin typeface="Arial Narrow" panose="020B0606020202030204" pitchFamily="34" charset="0"/>
              </a:rPr>
              <a:t>2.6 mil millones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Personas con ingresos entre USD 1.25 y USD 2.00</a:t>
            </a:r>
          </a:p>
          <a:p>
            <a:pPr marL="1257300" lvl="2" indent="-342900" algn="l">
              <a:buFont typeface="Wingdings" panose="05000000000000000000" pitchFamily="2" charset="2"/>
              <a:buChar char="q"/>
            </a:pPr>
            <a:r>
              <a:rPr lang="es-PA" dirty="0" smtClean="0">
                <a:solidFill>
                  <a:schemeClr val="bg1"/>
                </a:solidFill>
                <a:latin typeface="Arial Narrow" panose="020B0606020202030204" pitchFamily="34" charset="0"/>
              </a:rPr>
              <a:t>1.2 mil millones</a:t>
            </a:r>
          </a:p>
          <a:p>
            <a:pPr marL="342900" indent="-342900" algn="l">
              <a:buFont typeface="Arial" panose="020B0604020202020204" pitchFamily="34" charset="0"/>
              <a:buChar char="•"/>
            </a:pPr>
            <a:r>
              <a:rPr lang="es-PA" dirty="0" smtClean="0">
                <a:solidFill>
                  <a:schemeClr val="bg1"/>
                </a:solidFill>
                <a:latin typeface="Arial Narrow" panose="020B0606020202030204" pitchFamily="34" charset="0"/>
              </a:rPr>
              <a:t>Características de Clientes: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Cuenta con ingresos insuficientes o irregulares (Base de la Pirámide)</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Está excluido del sistema financiero y probablemente cuenta con poca educación referente a seguros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Se encuentra lejos del mercado tradicional de seguros</a:t>
            </a:r>
            <a:endParaRPr lang="es-PA"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959389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lstStyle/>
          <a:p>
            <a:r>
              <a:rPr lang="es-PA" cap="small" dirty="0" err="1" smtClean="0">
                <a:solidFill>
                  <a:schemeClr val="bg1"/>
                </a:solidFill>
                <a:effectLst>
                  <a:outerShdw blurRad="38100" dist="38100" dir="2700000" algn="tl">
                    <a:srgbClr val="000000">
                      <a:alpha val="43137"/>
                    </a:srgbClr>
                  </a:outerShdw>
                </a:effectLst>
                <a:latin typeface="Arial Narrow" panose="020B0606020202030204" pitchFamily="34" charset="0"/>
              </a:rPr>
              <a:t>Microseguros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47008"/>
            <a:ext cx="9144000" cy="2907046"/>
          </a:xfrm>
        </p:spPr>
        <p:txBody>
          <a:bodyPr>
            <a:normAutofit/>
          </a:bodyPr>
          <a:lstStyle/>
          <a:p>
            <a:pPr marL="342900" indent="-342900" algn="l">
              <a:buFont typeface="Arial" panose="020B0604020202020204" pitchFamily="34" charset="0"/>
              <a:buChar char="•"/>
            </a:pPr>
            <a:r>
              <a:rPr lang="es-PA" sz="3200" dirty="0" smtClean="0">
                <a:solidFill>
                  <a:schemeClr val="bg1"/>
                </a:solidFill>
                <a:latin typeface="Arial Narrow" panose="020B0606020202030204" pitchFamily="34" charset="0"/>
              </a:rPr>
              <a:t>Canales de Distribución</a:t>
            </a:r>
          </a:p>
          <a:p>
            <a:pPr marL="800100" lvl="1" indent="-342900" algn="l">
              <a:buFont typeface="Wingdings" panose="05000000000000000000" pitchFamily="2" charset="2"/>
              <a:buChar char="ü"/>
            </a:pPr>
            <a:r>
              <a:rPr lang="es-PA" dirty="0" err="1" smtClean="0">
                <a:solidFill>
                  <a:schemeClr val="bg1"/>
                </a:solidFill>
                <a:latin typeface="Arial Narrow" panose="020B0606020202030204" pitchFamily="34" charset="0"/>
              </a:rPr>
              <a:t>Microfinancieras</a:t>
            </a:r>
            <a:endParaRPr lang="es-PA" dirty="0" smtClean="0">
              <a:solidFill>
                <a:schemeClr val="bg1"/>
              </a:solidFill>
              <a:latin typeface="Arial Narrow" panose="020B0606020202030204" pitchFamily="34" charset="0"/>
            </a:endParaRP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Agentes o Corredores de Seguros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Establecimientos de ventas al por menor</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Proveedores de Servicios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Cooperativas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Instituciones Financieras</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Aseguradoras</a:t>
            </a:r>
          </a:p>
          <a:p>
            <a:pPr marL="800100" lvl="1" indent="-342900" algn="l">
              <a:buFont typeface="Wingdings" panose="05000000000000000000" pitchFamily="2" charset="2"/>
              <a:buChar char="ü"/>
            </a:pPr>
            <a:endParaRPr lang="es-PA"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852838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lstStyle/>
          <a:p>
            <a:r>
              <a:rPr lang="es-PA" cap="small" dirty="0" err="1" smtClean="0">
                <a:solidFill>
                  <a:schemeClr val="bg1"/>
                </a:solidFill>
                <a:effectLst>
                  <a:outerShdw blurRad="38100" dist="38100" dir="2700000" algn="tl">
                    <a:srgbClr val="000000">
                      <a:alpha val="43137"/>
                    </a:srgbClr>
                  </a:outerShdw>
                </a:effectLst>
                <a:latin typeface="Arial Narrow" panose="020B0606020202030204" pitchFamily="34" charset="0"/>
              </a:rPr>
              <a:t>Microseguros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47008"/>
            <a:ext cx="9144000" cy="2907046"/>
          </a:xfrm>
        </p:spPr>
        <p:txBody>
          <a:bodyPr>
            <a:normAutofit/>
          </a:bodyPr>
          <a:lstStyle/>
          <a:p>
            <a:pPr marL="342900" indent="-342900" algn="l">
              <a:buFont typeface="Arial" panose="020B0604020202020204" pitchFamily="34" charset="0"/>
              <a:buChar char="•"/>
            </a:pPr>
            <a:r>
              <a:rPr lang="es-PA" sz="3200" dirty="0" smtClean="0">
                <a:solidFill>
                  <a:schemeClr val="bg1"/>
                </a:solidFill>
                <a:latin typeface="Arial Narrow" panose="020B0606020202030204" pitchFamily="34" charset="0"/>
              </a:rPr>
              <a:t>Barreras para la implementación</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Capital Mínimo requerido muy alto</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Desacuerdos entre quienes están autorizados para vender el producto</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Requisitos de reportes muy extensos por parte de la reglamentación</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Legislación confusa en la cual </a:t>
            </a:r>
            <a:r>
              <a:rPr lang="es-PA" smtClean="0">
                <a:solidFill>
                  <a:schemeClr val="bg1"/>
                </a:solidFill>
                <a:latin typeface="Arial Narrow" panose="020B0606020202030204" pitchFamily="34" charset="0"/>
              </a:rPr>
              <a:t>los lineamientos </a:t>
            </a:r>
            <a:r>
              <a:rPr lang="es-PA" dirty="0" smtClean="0">
                <a:solidFill>
                  <a:schemeClr val="bg1"/>
                </a:solidFill>
                <a:latin typeface="Arial Narrow" panose="020B0606020202030204" pitchFamily="34" charset="0"/>
              </a:rPr>
              <a:t>no están claramente establecidos</a:t>
            </a:r>
          </a:p>
          <a:p>
            <a:pPr marL="800100" lvl="1" indent="-342900" algn="l">
              <a:buFont typeface="Wingdings" panose="05000000000000000000" pitchFamily="2" charset="2"/>
              <a:buChar char="ü"/>
            </a:pPr>
            <a:endParaRPr lang="es-PA"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894375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lstStyle/>
          <a:p>
            <a:r>
              <a:rPr lang="es-PA" cap="small" dirty="0" err="1" smtClean="0">
                <a:solidFill>
                  <a:schemeClr val="bg1"/>
                </a:solidFill>
                <a:effectLst>
                  <a:outerShdw blurRad="38100" dist="38100" dir="2700000" algn="tl">
                    <a:srgbClr val="000000">
                      <a:alpha val="43137"/>
                    </a:srgbClr>
                  </a:outerShdw>
                </a:effectLst>
                <a:latin typeface="Arial Narrow" panose="020B0606020202030204" pitchFamily="34" charset="0"/>
              </a:rPr>
              <a:t>Microseguros</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447007"/>
            <a:ext cx="9144000" cy="4110203"/>
          </a:xfrm>
        </p:spPr>
        <p:txBody>
          <a:bodyPr>
            <a:normAutofit/>
          </a:bodyPr>
          <a:lstStyle/>
          <a:p>
            <a:pPr marL="342900" indent="-342900" algn="l">
              <a:buFont typeface="Arial" panose="020B0604020202020204" pitchFamily="34" charset="0"/>
              <a:buChar char="•"/>
            </a:pPr>
            <a:r>
              <a:rPr lang="es-PA" dirty="0" smtClean="0">
                <a:solidFill>
                  <a:schemeClr val="bg1"/>
                </a:solidFill>
                <a:latin typeface="Arial Narrow" panose="020B0606020202030204" pitchFamily="34" charset="0"/>
              </a:rPr>
              <a:t>Países de América Latina en donde se comercializan </a:t>
            </a:r>
            <a:r>
              <a:rPr lang="es-PA" dirty="0" err="1" smtClean="0">
                <a:solidFill>
                  <a:schemeClr val="bg1"/>
                </a:solidFill>
                <a:latin typeface="Arial Narrow" panose="020B0606020202030204" pitchFamily="34" charset="0"/>
              </a:rPr>
              <a:t>Microseguros</a:t>
            </a:r>
            <a:r>
              <a:rPr lang="es-PA" dirty="0" smtClean="0">
                <a:solidFill>
                  <a:schemeClr val="bg1"/>
                </a:solidFill>
                <a:latin typeface="Arial Narrow" panose="020B0606020202030204" pitchFamily="34" charset="0"/>
              </a:rPr>
              <a:t>:</a:t>
            </a:r>
          </a:p>
          <a:p>
            <a:pPr marL="800100" lvl="1" indent="-342900" algn="l">
              <a:buFont typeface="Wingdings" panose="05000000000000000000" pitchFamily="2" charset="2"/>
              <a:buChar char="ü"/>
            </a:pPr>
            <a:r>
              <a:rPr lang="es-PA" dirty="0">
                <a:solidFill>
                  <a:schemeClr val="bg1"/>
                </a:solidFill>
                <a:latin typeface="Arial Narrow" panose="020B0606020202030204" pitchFamily="34" charset="0"/>
              </a:rPr>
              <a:t>Brasil</a:t>
            </a:r>
          </a:p>
          <a:p>
            <a:pPr marL="800100" lvl="1" indent="-342900" algn="l">
              <a:buFont typeface="Wingdings" panose="05000000000000000000" pitchFamily="2" charset="2"/>
              <a:buChar char="ü"/>
            </a:pPr>
            <a:r>
              <a:rPr lang="es-PA" dirty="0">
                <a:solidFill>
                  <a:schemeClr val="bg1"/>
                </a:solidFill>
                <a:latin typeface="Arial Narrow" panose="020B0606020202030204" pitchFamily="34" charset="0"/>
              </a:rPr>
              <a:t>México</a:t>
            </a:r>
          </a:p>
          <a:p>
            <a:pPr marL="800100" lvl="1" indent="-342900" algn="l">
              <a:buFont typeface="Wingdings" panose="05000000000000000000" pitchFamily="2" charset="2"/>
              <a:buChar char="ü"/>
            </a:pPr>
            <a:r>
              <a:rPr lang="es-PA" dirty="0">
                <a:solidFill>
                  <a:schemeClr val="bg1"/>
                </a:solidFill>
                <a:latin typeface="Arial Narrow" panose="020B0606020202030204" pitchFamily="34" charset="0"/>
              </a:rPr>
              <a:t>Perú</a:t>
            </a:r>
          </a:p>
          <a:p>
            <a:pPr marL="800100" lvl="1" indent="-342900" algn="l">
              <a:buFont typeface="Wingdings" panose="05000000000000000000" pitchFamily="2" charset="2"/>
              <a:buChar char="ü"/>
            </a:pPr>
            <a:r>
              <a:rPr lang="es-PA" dirty="0">
                <a:solidFill>
                  <a:schemeClr val="bg1"/>
                </a:solidFill>
                <a:latin typeface="Arial Narrow" panose="020B0606020202030204" pitchFamily="34" charset="0"/>
              </a:rPr>
              <a:t>Guatemala</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Colombia</a:t>
            </a:r>
          </a:p>
          <a:p>
            <a:pPr marL="800100" lvl="1" indent="-342900" algn="l">
              <a:buFont typeface="Wingdings" panose="05000000000000000000" pitchFamily="2" charset="2"/>
              <a:buChar char="ü"/>
            </a:pPr>
            <a:r>
              <a:rPr lang="es-PA" dirty="0" smtClean="0">
                <a:solidFill>
                  <a:schemeClr val="bg1"/>
                </a:solidFill>
                <a:latin typeface="Arial Narrow" panose="020B0606020202030204" pitchFamily="34" charset="0"/>
              </a:rPr>
              <a:t>Bolivia</a:t>
            </a:r>
            <a:endParaRPr lang="es-PA" dirty="0">
              <a:solidFill>
                <a:schemeClr val="bg1"/>
              </a:solidFill>
              <a:latin typeface="Arial Narrow" panose="020B0606020202030204" pitchFamily="34" charset="0"/>
            </a:endParaRPr>
          </a:p>
          <a:p>
            <a:pPr marL="800100" lvl="1" indent="-342900" algn="l">
              <a:buFont typeface="Wingdings" panose="05000000000000000000" pitchFamily="2" charset="2"/>
              <a:buChar char="ü"/>
            </a:pPr>
            <a:r>
              <a:rPr lang="es-PA" dirty="0">
                <a:solidFill>
                  <a:schemeClr val="bg1"/>
                </a:solidFill>
                <a:latin typeface="Arial Narrow" panose="020B0606020202030204" pitchFamily="34" charset="0"/>
              </a:rPr>
              <a:t>Venezuela</a:t>
            </a:r>
          </a:p>
          <a:p>
            <a:pPr marL="800100" lvl="1" indent="-342900" algn="l">
              <a:buFont typeface="Wingdings" panose="05000000000000000000" pitchFamily="2" charset="2"/>
              <a:buChar char="ü"/>
            </a:pPr>
            <a:r>
              <a:rPr lang="es-PA" dirty="0">
                <a:solidFill>
                  <a:schemeClr val="bg1"/>
                </a:solidFill>
                <a:latin typeface="Arial Narrow" panose="020B0606020202030204" pitchFamily="34" charset="0"/>
              </a:rPr>
              <a:t>Panamá</a:t>
            </a:r>
          </a:p>
          <a:p>
            <a:pPr marL="800100" lvl="1" indent="-342900" algn="l">
              <a:buFont typeface="Wingdings" panose="05000000000000000000" pitchFamily="2" charset="2"/>
              <a:buChar char="ü"/>
            </a:pPr>
            <a:endParaRPr lang="es-PA"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850030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127542"/>
          </a:xfrm>
        </p:spPr>
        <p:txBody>
          <a:bodyPr>
            <a:noAutofit/>
          </a:bodyPr>
          <a:lstStyle/>
          <a:p>
            <a:r>
              <a:rPr lang="es-PA" cap="small" dirty="0" smtClean="0">
                <a:solidFill>
                  <a:schemeClr val="bg1"/>
                </a:solidFill>
                <a:effectLst>
                  <a:outerShdw blurRad="38100" dist="38100" dir="2700000" algn="tl">
                    <a:srgbClr val="000000">
                      <a:alpha val="43137"/>
                    </a:srgbClr>
                  </a:outerShdw>
                </a:effectLst>
                <a:latin typeface="Arial Narrow" panose="020B0606020202030204" pitchFamily="34" charset="0"/>
              </a:rPr>
              <a:t>Prevención de Lavado de Dinero</a:t>
            </a:r>
            <a:endParaRPr lang="es-PA" cap="small"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524000" y="2687642"/>
            <a:ext cx="9144000" cy="2907046"/>
          </a:xfrm>
        </p:spPr>
        <p:txBody>
          <a:bodyPr>
            <a:normAutofit/>
          </a:bodyPr>
          <a:lstStyle/>
          <a:p>
            <a:r>
              <a:rPr lang="es-PA" dirty="0"/>
              <a:t>Algunas estimaciones calculan que el </a:t>
            </a:r>
            <a:r>
              <a:rPr lang="es-PA" dirty="0" smtClean="0"/>
              <a:t>lavado de </a:t>
            </a:r>
            <a:r>
              <a:rPr lang="es-PA" dirty="0"/>
              <a:t>dinero representa del 2% al 5% del </a:t>
            </a:r>
            <a:r>
              <a:rPr lang="es-PA" dirty="0" smtClean="0"/>
              <a:t>producto interno </a:t>
            </a:r>
            <a:r>
              <a:rPr lang="es-PA" dirty="0"/>
              <a:t>bruto (PIB) global, lo que equivale a </a:t>
            </a:r>
            <a:r>
              <a:rPr lang="es-PA" dirty="0" smtClean="0"/>
              <a:t>alrededor de </a:t>
            </a:r>
            <a:r>
              <a:rPr lang="es-PA" dirty="0"/>
              <a:t>1,5 a 2 </a:t>
            </a:r>
            <a:r>
              <a:rPr lang="es-PA"/>
              <a:t>billones </a:t>
            </a:r>
            <a:r>
              <a:rPr lang="es-PA" smtClean="0"/>
              <a:t>USD </a:t>
            </a:r>
            <a:r>
              <a:rPr lang="es-PA" dirty="0"/>
              <a:t>anuales (FMI 2001a).</a:t>
            </a:r>
            <a:endParaRPr lang="es-PA" dirty="0" smtClean="0">
              <a:solidFill>
                <a:schemeClr val="bg1"/>
              </a:solidFill>
              <a:latin typeface="Arial Narrow" panose="020B0606020202030204" pitchFamily="34" charset="0"/>
            </a:endParaRPr>
          </a:p>
        </p:txBody>
      </p:sp>
      <p:pic>
        <p:nvPicPr>
          <p:cNvPr id="1026" name="Picture 2" descr="http://2.bp.blogspot.com/-Wd5_EZQ1SJA/UA9ph4uL_SI/AAAAAAAAAVM/QgxL5g2bFSk/s320/lavado_diner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040522"/>
            <a:ext cx="3048000"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273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Personalizado 5">
      <a:dk1>
        <a:srgbClr val="44546A"/>
      </a:dk1>
      <a:lt1>
        <a:srgbClr val="44546A"/>
      </a:lt1>
      <a:dk2>
        <a:srgbClr val="44546A"/>
      </a:dk2>
      <a:lt2>
        <a:srgbClr val="FFFFFF"/>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alizado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1949</TotalTime>
  <Words>815</Words>
  <Application>Microsoft Office PowerPoint</Application>
  <PresentationFormat>Panorámica</PresentationFormat>
  <Paragraphs>116</Paragraphs>
  <Slides>17</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Arial Narrow</vt:lpstr>
      <vt:lpstr>Calibri</vt:lpstr>
      <vt:lpstr>Helvetica</vt:lpstr>
      <vt:lpstr>Wingdings</vt:lpstr>
      <vt:lpstr>Tema de Office</vt:lpstr>
      <vt:lpstr>Superintendencia de Seguros y Reaseguros de Panamá</vt:lpstr>
      <vt:lpstr>Nuevas Prácticas</vt:lpstr>
      <vt:lpstr>Microseguros</vt:lpstr>
      <vt:lpstr>Microseguros</vt:lpstr>
      <vt:lpstr>Microseguros</vt:lpstr>
      <vt:lpstr>Microseguros</vt:lpstr>
      <vt:lpstr>Microseguros</vt:lpstr>
      <vt:lpstr>Microseguros</vt:lpstr>
      <vt:lpstr>Prevención de Lavado de Dinero</vt:lpstr>
      <vt:lpstr>Prevención de Lavado de Dinero</vt:lpstr>
      <vt:lpstr>Educación al Consumidor</vt:lpstr>
      <vt:lpstr>Educación al Consumidor</vt:lpstr>
      <vt:lpstr>Educación al Consumidor</vt:lpstr>
      <vt:lpstr>Protección al Consumidor</vt:lpstr>
      <vt:lpstr>Aplicaciones Móviles</vt:lpstr>
      <vt:lpstr>Aplicaciones Móviles</vt:lpstr>
      <vt:lpstr>Fuentes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Superintendencia de Seguros y Reaseguros de Panamá</dc:title>
  <dc:creator>Javier Macias</dc:creator>
  <cp:lastModifiedBy>Javier Macias</cp:lastModifiedBy>
  <cp:revision>49</cp:revision>
  <dcterms:created xsi:type="dcterms:W3CDTF">2013-09-04T16:57:33Z</dcterms:created>
  <dcterms:modified xsi:type="dcterms:W3CDTF">2013-09-19T20:14:54Z</dcterms:modified>
</cp:coreProperties>
</file>