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309" r:id="rId5"/>
    <p:sldId id="412" r:id="rId6"/>
    <p:sldId id="365" r:id="rId7"/>
    <p:sldId id="413" r:id="rId8"/>
    <p:sldId id="425" r:id="rId9"/>
    <p:sldId id="417" r:id="rId10"/>
    <p:sldId id="428" r:id="rId11"/>
    <p:sldId id="418" r:id="rId12"/>
    <p:sldId id="414" r:id="rId13"/>
    <p:sldId id="420" r:id="rId14"/>
    <p:sldId id="416" r:id="rId15"/>
    <p:sldId id="422" r:id="rId16"/>
    <p:sldId id="430" r:id="rId17"/>
    <p:sldId id="423" r:id="rId18"/>
    <p:sldId id="429" r:id="rId19"/>
    <p:sldId id="424" r:id="rId20"/>
  </p:sldIdLst>
  <p:sldSz cx="9144000" cy="6858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nathan Fiechter" initials="" lastIdx="10" clrIdx="0"/>
  <p:cmAuthor id="1" name="ailyina" initials="" lastIdx="1" clrIdx="1"/>
  <p:cmAuthor id="2" name="jsurti" initials="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7343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66" autoAdjust="0"/>
    <p:restoredTop sz="88980" autoAdjust="0"/>
  </p:normalViewPr>
  <p:slideViewPr>
    <p:cSldViewPr snapToGrid="0">
      <p:cViewPr>
        <p:scale>
          <a:sx n="90" d="100"/>
          <a:sy n="90" d="100"/>
        </p:scale>
        <p:origin x="-36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1974" y="-78"/>
      </p:cViewPr>
      <p:guideLst>
        <p:guide orient="horz" pos="2933"/>
        <p:guide pos="221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6725"/>
          </a:xfrm>
          <a:prstGeom prst="rect">
            <a:avLst/>
          </a:prstGeom>
        </p:spPr>
        <p:txBody>
          <a:bodyPr vert="horz" lIns="98992" tIns="49496" rIns="98992" bIns="49496" rtlCol="0"/>
          <a:lstStyle>
            <a:lvl1pPr algn="l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863" y="0"/>
            <a:ext cx="3044825" cy="466725"/>
          </a:xfrm>
          <a:prstGeom prst="rect">
            <a:avLst/>
          </a:prstGeom>
        </p:spPr>
        <p:txBody>
          <a:bodyPr vert="horz" lIns="98992" tIns="49496" rIns="98992" bIns="49496" rtlCol="0"/>
          <a:lstStyle>
            <a:lvl1pPr algn="r">
              <a:defRPr sz="1300" smtClean="0">
                <a:cs typeface="+mn-cs"/>
              </a:defRPr>
            </a:lvl1pPr>
          </a:lstStyle>
          <a:p>
            <a:pPr>
              <a:defRPr/>
            </a:pPr>
            <a:fld id="{7D06116A-7458-42D2-BEFB-B83662510F22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3963"/>
            <a:ext cx="3044825" cy="466725"/>
          </a:xfrm>
          <a:prstGeom prst="rect">
            <a:avLst/>
          </a:prstGeom>
        </p:spPr>
        <p:txBody>
          <a:bodyPr vert="horz" lIns="98992" tIns="49496" rIns="98992" bIns="49496" rtlCol="0" anchor="b"/>
          <a:lstStyle>
            <a:lvl1pPr algn="l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863" y="8843963"/>
            <a:ext cx="3044825" cy="466725"/>
          </a:xfrm>
          <a:prstGeom prst="rect">
            <a:avLst/>
          </a:prstGeom>
        </p:spPr>
        <p:txBody>
          <a:bodyPr vert="horz" lIns="98992" tIns="49496" rIns="98992" bIns="49496" rtlCol="0" anchor="b"/>
          <a:lstStyle>
            <a:lvl1pPr algn="r">
              <a:defRPr sz="1300" smtClean="0">
                <a:cs typeface="+mn-cs"/>
              </a:defRPr>
            </a:lvl1pPr>
          </a:lstStyle>
          <a:p>
            <a:pPr>
              <a:defRPr/>
            </a:pPr>
            <a:fld id="{1E335652-346A-4C60-841E-33DA7FC20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defTabSz="933224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 defTabSz="933224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8EC7A0F-F793-4DE6-9E3B-AA91614221AD}" type="datetimeFigureOut">
              <a:rPr lang="it-IT"/>
              <a:pPr>
                <a:defRPr/>
              </a:pPr>
              <a:t>24/09/2013</a:t>
            </a:fld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0088"/>
            <a:ext cx="4652963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2775"/>
            <a:ext cx="5622925" cy="418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defTabSz="933224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 defTabSz="933224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66D9DA56-D1CE-490D-9F63-9D8F6D14A14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88" y="796925"/>
            <a:ext cx="9144000" cy="73025"/>
            <a:chOff x="-12" y="385"/>
            <a:chExt cx="5807" cy="46"/>
          </a:xfrm>
        </p:grpSpPr>
        <p:sp>
          <p:nvSpPr>
            <p:cNvPr id="3" name="AutoShape 6"/>
            <p:cNvSpPr>
              <a:spLocks noChangeArrowheads="1"/>
            </p:cNvSpPr>
            <p:nvPr userDrawn="1"/>
          </p:nvSpPr>
          <p:spPr bwMode="auto">
            <a:xfrm>
              <a:off x="-12" y="385"/>
              <a:ext cx="794" cy="46"/>
            </a:xfrm>
            <a:prstGeom prst="roundRect">
              <a:avLst>
                <a:gd name="adj" fmla="val 2171"/>
              </a:avLst>
            </a:prstGeom>
            <a:solidFill>
              <a:srgbClr val="002F63"/>
            </a:solidFill>
            <a:ln w="9525">
              <a:solidFill>
                <a:srgbClr val="003867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" name="AutoShape 7"/>
            <p:cNvSpPr>
              <a:spLocks noChangeArrowheads="1"/>
            </p:cNvSpPr>
            <p:nvPr userDrawn="1"/>
          </p:nvSpPr>
          <p:spPr bwMode="auto">
            <a:xfrm>
              <a:off x="5001" y="385"/>
              <a:ext cx="794" cy="46"/>
            </a:xfrm>
            <a:prstGeom prst="roundRect">
              <a:avLst>
                <a:gd name="adj" fmla="val 2171"/>
              </a:avLst>
            </a:prstGeom>
            <a:solidFill>
              <a:srgbClr val="003867"/>
            </a:solidFill>
            <a:ln w="9525">
              <a:solidFill>
                <a:srgbClr val="003867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" name="Line 8"/>
            <p:cNvSpPr>
              <a:spLocks noChangeShapeType="1"/>
            </p:cNvSpPr>
            <p:nvPr userDrawn="1"/>
          </p:nvSpPr>
          <p:spPr bwMode="auto">
            <a:xfrm>
              <a:off x="579" y="407"/>
              <a:ext cx="4536" cy="1"/>
            </a:xfrm>
            <a:prstGeom prst="line">
              <a:avLst/>
            </a:prstGeom>
            <a:noFill/>
            <a:ln w="9525">
              <a:solidFill>
                <a:srgbClr val="002F6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F8EECF-B3C4-431F-ADEF-3AB849EBADC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B9F0E-16C6-4A95-90D0-7F8F240B0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4565E-E381-4D41-93B9-52764DC98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8EECF-B3C4-431F-ADEF-3AB849EBAD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4A7A6-C7A1-4D80-9735-83BBE9741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A867A-6AB5-4987-919F-B48571AA3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40B46-A5E8-4EBC-8C02-FC0BD129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7DCB2-EA86-4207-B23E-2F2438730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E6725-178C-460C-9B3F-DE368BC6E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A1275-825D-453F-9D1F-434F93941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369B2-7BB5-4B8E-B443-2ED30AE57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61975" y="2001203"/>
            <a:ext cx="8117567" cy="204980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>
              <a:defRPr/>
            </a:pPr>
            <a:r>
              <a:rPr lang="en-GB" sz="28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Improving transparency in the insurance sector: progress made and outstanding challenges</a:t>
            </a:r>
          </a:p>
          <a:p>
            <a:pPr algn="ctr">
              <a:defRPr/>
            </a:pPr>
            <a:endParaRPr lang="en-GB" sz="2800" b="1" dirty="0" smtClean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en-GB" sz="21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OECD-ASSAL Regional Expert Seminar</a:t>
            </a:r>
          </a:p>
          <a:p>
            <a:pPr algn="ctr">
              <a:defRPr/>
            </a:pPr>
            <a:r>
              <a:rPr lang="en-GB" sz="21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Montevideo, 26-27 September 2013</a:t>
            </a:r>
            <a:endParaRPr lang="en-US" sz="21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78342" y="4438106"/>
            <a:ext cx="7580312" cy="997494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Timo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Broszeit</a:t>
            </a:r>
            <a:endParaRPr lang="en-US" sz="2000" b="1" dirty="0" smtClean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Monetary &amp; Capital Markets Department</a:t>
            </a:r>
          </a:p>
          <a:p>
            <a:pPr algn="ctr"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International Monetary Fund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</p:txBody>
      </p:sp>
      <p:pic>
        <p:nvPicPr>
          <p:cNvPr id="15365" name="Picture 4" descr="IMFLogo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21773" y="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84961" y="6012181"/>
          <a:ext cx="6116319" cy="622300"/>
        </p:xfrm>
        <a:graphic>
          <a:graphicData uri="http://schemas.openxmlformats.org/drawingml/2006/table">
            <a:tbl>
              <a:tblPr/>
              <a:tblGrid>
                <a:gridCol w="6116319"/>
              </a:tblGrid>
              <a:tr h="6223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This </a:t>
                      </a:r>
                      <a:r>
                        <a:rPr lang="en-US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Presentation should </a:t>
                      </a: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not be reported as representing the views of the IMF.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The views expressed in 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this presentation are 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those of the 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author 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and do not necessarily represent those of the 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IMF, its Management, 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or 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its Executive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Board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0" y="161925"/>
            <a:ext cx="928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b="1">
              <a:latin typeface="Calibri" pitchFamily="34" charset="0"/>
              <a:cs typeface="Tahoma" pitchFamily="34" charset="0"/>
            </a:endParaRPr>
          </a:p>
        </p:txBody>
      </p:sp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1144588" y="292100"/>
            <a:ext cx="782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G20 Data Gaps Initiative: Recent Progress</a:t>
            </a:r>
            <a:endParaRPr lang="en-US" sz="1600" i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4800" y="1168400"/>
            <a:ext cx="8610600" cy="5461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33363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G-SIFIs:</a:t>
            </a: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</a:rPr>
              <a:t>First </a:t>
            </a:r>
            <a:r>
              <a:rPr lang="en-US" sz="2000" dirty="0" smtClean="0">
                <a:latin typeface="+mj-lt"/>
              </a:rPr>
              <a:t>template for G-SIBs </a:t>
            </a:r>
            <a:r>
              <a:rPr lang="en-US" sz="2000" dirty="0" smtClean="0">
                <a:latin typeface="+mj-lt"/>
              </a:rPr>
              <a:t>finalized</a:t>
            </a:r>
            <a:endParaRPr lang="en-US" sz="2000" dirty="0" smtClean="0">
              <a:latin typeface="+mj-lt"/>
            </a:endParaRPr>
          </a:p>
          <a:p>
            <a:pPr marL="1147763" lvl="2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</a:rPr>
              <a:t>Phase 1 started in March 2013 (</a:t>
            </a:r>
            <a:r>
              <a:rPr lang="en-US" sz="2000" dirty="0" smtClean="0">
                <a:latin typeface="+mj-lt"/>
              </a:rPr>
              <a:t>consolidated </a:t>
            </a:r>
            <a:r>
              <a:rPr lang="en-US" sz="2000" dirty="0" smtClean="0">
                <a:latin typeface="+mj-lt"/>
              </a:rPr>
              <a:t>data on bilateral counterparty credit exposures and aggregated exposures</a:t>
            </a:r>
            <a:r>
              <a:rPr lang="en-US" sz="2000" dirty="0" smtClean="0">
                <a:latin typeface="+mj-lt"/>
              </a:rPr>
              <a:t>)</a:t>
            </a:r>
          </a:p>
          <a:p>
            <a:pPr marL="1147763" lvl="2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</a:rPr>
              <a:t>Phases 2 and 3 will progressively expand and enhance template</a:t>
            </a:r>
            <a:endParaRPr lang="en-US" sz="2000" dirty="0" smtClean="0">
              <a:latin typeface="+mj-lt"/>
            </a:endParaRPr>
          </a:p>
          <a:p>
            <a:pPr marL="1147763" lvl="2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</a:rPr>
              <a:t>Data hub at the </a:t>
            </a:r>
            <a:r>
              <a:rPr lang="en-US" sz="2000" dirty="0" smtClean="0">
                <a:latin typeface="+mj-lt"/>
              </a:rPr>
              <a:t>BIS</a:t>
            </a:r>
          </a:p>
          <a:p>
            <a:pPr marL="233363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Cross-border exposures:</a:t>
            </a: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</a:rPr>
              <a:t>Pilot exercise to set up an inventory of existing data on cross-border positions</a:t>
            </a:r>
          </a:p>
          <a:p>
            <a:pPr marL="233363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CPIS:</a:t>
            </a: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</a:rPr>
              <a:t>Semi-annual (instead of annual) data collection since June 2013</a:t>
            </a:r>
            <a:endParaRPr lang="en-US" sz="20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161925"/>
            <a:ext cx="928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b="1">
              <a:latin typeface="Calibri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47486" y="1661886"/>
            <a:ext cx="7848600" cy="3816350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 marL="231775" indent="-401638">
              <a:spcBef>
                <a:spcPct val="20000"/>
              </a:spcBef>
              <a:defRPr/>
            </a:pPr>
            <a:endParaRPr lang="en-US" sz="1400" b="1" u="sng" dirty="0">
              <a:cs typeface="+mn-cs"/>
            </a:endParaRPr>
          </a:p>
          <a:p>
            <a:pPr marL="231775" indent="-2317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cs typeface="+mn-cs"/>
              </a:rPr>
              <a:t>Introduction</a:t>
            </a:r>
            <a:endParaRPr lang="en-US" sz="2000" dirty="0">
              <a:cs typeface="+mn-cs"/>
            </a:endParaRPr>
          </a:p>
          <a:p>
            <a:pPr marL="231775" indent="-231775">
              <a:spcBef>
                <a:spcPct val="20000"/>
              </a:spcBef>
              <a:defRPr/>
            </a:pPr>
            <a:endParaRPr lang="en-US" sz="2000" dirty="0">
              <a:cs typeface="+mn-cs"/>
            </a:endParaRPr>
          </a:p>
          <a:p>
            <a:pPr marL="231775" indent="-2317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cs typeface="+mn-cs"/>
              </a:rPr>
              <a:t>G20 Data Gaps Initiative: Overview and Objectives</a:t>
            </a:r>
            <a:endParaRPr lang="en-US" sz="2000" dirty="0">
              <a:cs typeface="+mn-cs"/>
            </a:endParaRPr>
          </a:p>
          <a:p>
            <a:pPr marL="231775" indent="-231775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>
              <a:cs typeface="+mn-cs"/>
            </a:endParaRPr>
          </a:p>
          <a:p>
            <a:pPr marL="231775" indent="-2317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G20 Data Gaps Initiative: </a:t>
            </a:r>
            <a:r>
              <a:rPr lang="en-US" sz="2000" dirty="0" smtClean="0">
                <a:cs typeface="+mn-cs"/>
              </a:rPr>
              <a:t>Recent Progress</a:t>
            </a:r>
            <a:endParaRPr lang="en-US" sz="2000" dirty="0">
              <a:cs typeface="+mn-cs"/>
            </a:endParaRPr>
          </a:p>
          <a:p>
            <a:pPr marL="231775" indent="-231775">
              <a:spcBef>
                <a:spcPct val="20000"/>
              </a:spcBef>
              <a:defRPr/>
            </a:pPr>
            <a:endParaRPr lang="en-US" sz="2000" dirty="0">
              <a:cs typeface="+mn-cs"/>
            </a:endParaRPr>
          </a:p>
          <a:p>
            <a:pPr marL="231775" indent="-2317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dirty="0" smtClean="0">
                <a:cs typeface="+mn-cs"/>
              </a:rPr>
              <a:t>Outstanding Challenges</a:t>
            </a:r>
            <a:endParaRPr lang="en-US" sz="2000" b="1" dirty="0"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47902" y="4078528"/>
            <a:ext cx="8296275" cy="538162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144588" y="292100"/>
            <a:ext cx="782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Agenda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0" y="161925"/>
            <a:ext cx="928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b="1">
              <a:latin typeface="Calibri" pitchFamily="34" charset="0"/>
              <a:cs typeface="Tahoma" pitchFamily="34" charset="0"/>
            </a:endParaRPr>
          </a:p>
        </p:txBody>
      </p:sp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1144588" y="292100"/>
            <a:ext cx="782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Outstanding Challenges</a:t>
            </a:r>
            <a:endParaRPr lang="en-US" sz="1600" i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4800" y="1168400"/>
            <a:ext cx="8610600" cy="5461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33363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6439" y="1171938"/>
            <a:ext cx="8610600" cy="5461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33363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Expansion of FSIs which </a:t>
            </a:r>
            <a:r>
              <a:rPr lang="en-US" sz="2400" dirty="0" smtClean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urrently include: </a:t>
            </a: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</a:rPr>
              <a:t>25 indicators for deposit takers</a:t>
            </a: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</a:rPr>
              <a:t>2 indicators for other financial corporations</a:t>
            </a:r>
          </a:p>
          <a:p>
            <a:pPr marL="1147763" lvl="2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</a:rPr>
              <a:t>assets to total financial system assets</a:t>
            </a:r>
          </a:p>
          <a:p>
            <a:pPr marL="1147763" lvl="2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</a:rPr>
              <a:t>assets to GDP</a:t>
            </a: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</a:rPr>
              <a:t>5 indicators for nonfinancial corporations</a:t>
            </a: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</a:rPr>
              <a:t>2 indicators for households</a:t>
            </a: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</a:rPr>
              <a:t>2 indicators for market liquidity</a:t>
            </a: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</a:rPr>
              <a:t>4 indicators for real estate markets</a:t>
            </a:r>
            <a:endParaRPr lang="en-US" sz="2000" dirty="0" smtClean="0">
              <a:latin typeface="+mj-lt"/>
            </a:endParaRPr>
          </a:p>
          <a:p>
            <a:pPr marL="233363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Quarterly reporting of FSIs</a:t>
            </a:r>
          </a:p>
          <a:p>
            <a:pPr marL="233363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sz="2400" dirty="0" smtClean="0">
              <a:latin typeface="+mj-lt"/>
            </a:endParaRPr>
          </a:p>
          <a:p>
            <a:pPr marL="233363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Main challenge: which valuation framework?</a:t>
            </a:r>
          </a:p>
          <a:p>
            <a:pPr marL="233363" indent="-233363">
              <a:lnSpc>
                <a:spcPct val="120000"/>
              </a:lnSpc>
              <a:defRPr/>
            </a:pPr>
            <a:r>
              <a:rPr lang="en-US" sz="2400" dirty="0" smtClean="0">
                <a:latin typeface="+mj-lt"/>
              </a:rPr>
              <a:t>		=&gt;  comparison across </a:t>
            </a:r>
            <a:r>
              <a:rPr lang="en-US" sz="2400" dirty="0" smtClean="0">
                <a:latin typeface="+mj-lt"/>
              </a:rPr>
              <a:t>countries </a:t>
            </a:r>
            <a:r>
              <a:rPr lang="en-US" sz="2400" dirty="0" smtClean="0">
                <a:latin typeface="+mj-lt"/>
              </a:rPr>
              <a:t>difficult</a:t>
            </a:r>
            <a:r>
              <a:rPr lang="en-US" sz="2400" dirty="0" smtClean="0">
                <a:latin typeface="+mj-lt"/>
              </a:rPr>
              <a:t>!</a:t>
            </a: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0" y="161925"/>
            <a:ext cx="928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b="1">
              <a:latin typeface="Calibri" pitchFamily="34" charset="0"/>
              <a:cs typeface="Tahoma" pitchFamily="34" charset="0"/>
            </a:endParaRPr>
          </a:p>
        </p:txBody>
      </p:sp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1144588" y="292100"/>
            <a:ext cx="782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Outstanding Challenges</a:t>
            </a:r>
            <a:endParaRPr lang="en-US" sz="1600" i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4800" y="1168400"/>
            <a:ext cx="8610600" cy="5461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33363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6439" y="1171938"/>
            <a:ext cx="8610600" cy="5461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33363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G-SIFI data collection to include G-SIIs:</a:t>
            </a: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Main challenge (again…): which valuation framework?</a:t>
            </a:r>
          </a:p>
          <a:p>
            <a:pPr marL="233363" indent="-233363">
              <a:lnSpc>
                <a:spcPct val="120000"/>
              </a:lnSpc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		=&gt;  comparison across companies difficult!</a:t>
            </a:r>
          </a:p>
          <a:p>
            <a:pPr marL="233363" indent="-233363">
              <a:lnSpc>
                <a:spcPct val="120000"/>
              </a:lnSpc>
              <a:defRPr/>
            </a:pPr>
            <a:endParaRPr lang="en-US" sz="2400" dirty="0" smtClean="0">
              <a:latin typeface="+mj-lt"/>
              <a:ea typeface="+mj-ea"/>
              <a:cs typeface="+mj-cs"/>
            </a:endParaRPr>
          </a:p>
          <a:p>
            <a:pPr marL="233363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Finally, some remarks on confidentiality:</a:t>
            </a: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</a:rPr>
              <a:t>Some reluctance with regard to sharing data with IMF, BIS and other multilateral </a:t>
            </a:r>
            <a:r>
              <a:rPr lang="en-US" sz="2000" dirty="0" smtClean="0">
                <a:latin typeface="+mj-lt"/>
              </a:rPr>
              <a:t>institutions</a:t>
            </a: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</a:rPr>
              <a:t>BIS data hub works under strict confidentiality safeguards</a:t>
            </a:r>
            <a:endParaRPr lang="en-US" sz="2000" dirty="0" smtClean="0">
              <a:latin typeface="+mj-lt"/>
            </a:endParaRP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</a:rPr>
              <a:t>E</a:t>
            </a:r>
            <a:r>
              <a:rPr lang="en-US" sz="2000" dirty="0" smtClean="0">
                <a:latin typeface="+mj-lt"/>
              </a:rPr>
              <a:t>ven data sharing at bilateral or </a:t>
            </a:r>
            <a:r>
              <a:rPr lang="en-US" sz="2000" dirty="0" smtClean="0">
                <a:latin typeface="+mj-lt"/>
              </a:rPr>
              <a:t>regional level can improve supervision</a:t>
            </a:r>
            <a:r>
              <a:rPr lang="en-US" sz="2000" dirty="0" smtClean="0">
                <a:latin typeface="+mj-lt"/>
              </a:rPr>
              <a:t>!</a:t>
            </a:r>
            <a:endParaRPr lang="en-US" sz="20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0" y="161925"/>
            <a:ext cx="928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b="1">
              <a:latin typeface="Calibri" pitchFamily="34" charset="0"/>
              <a:cs typeface="Tahoma" pitchFamily="34" charset="0"/>
            </a:endParaRPr>
          </a:p>
        </p:txBody>
      </p:sp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1144588" y="292100"/>
            <a:ext cx="782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Outstanding </a:t>
            </a:r>
            <a:r>
              <a:rPr lang="en-US" sz="2000" b="1" dirty="0" smtClean="0">
                <a:solidFill>
                  <a:schemeClr val="tx2"/>
                </a:solidFill>
              </a:rPr>
              <a:t>Challenges (beyond G20 DGI)</a:t>
            </a:r>
            <a:endParaRPr lang="en-US" sz="1600" i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4800" y="1168400"/>
            <a:ext cx="8610600" cy="5461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33363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Consolidated data</a:t>
            </a: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</a:rPr>
              <a:t>Highest level of consolidation, incl. (non-financial) holding companies</a:t>
            </a:r>
            <a:endParaRPr lang="en-US" sz="2000" dirty="0" smtClean="0">
              <a:latin typeface="+mj-lt"/>
            </a:endParaRPr>
          </a:p>
          <a:p>
            <a:pPr marL="233363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Data sharing between home and host </a:t>
            </a:r>
            <a:r>
              <a:rPr lang="en-US" sz="2400" dirty="0" smtClean="0">
                <a:latin typeface="+mj-lt"/>
              </a:rPr>
              <a:t>authorities</a:t>
            </a:r>
            <a:endParaRPr lang="en-US" sz="2000" dirty="0" smtClean="0">
              <a:latin typeface="+mj-lt"/>
            </a:endParaRPr>
          </a:p>
          <a:p>
            <a:pPr marL="233363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Some 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more technical 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stuff:</a:t>
            </a:r>
            <a:endParaRPr lang="en-US" sz="2400" dirty="0" smtClean="0">
              <a:latin typeface="+mj-lt"/>
              <a:ea typeface="+mj-ea"/>
              <a:cs typeface="+mj-cs"/>
            </a:endParaRP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Interconnectedness with the banking sector</a:t>
            </a:r>
          </a:p>
          <a:p>
            <a:pPr marL="1147763" lvl="2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Direct exposures (bonds, equity, deposits, repos…)</a:t>
            </a:r>
          </a:p>
          <a:p>
            <a:pPr marL="1147763" lvl="2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Common exposures</a:t>
            </a: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Asset-liability matching, interest rate sensitivities</a:t>
            </a: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Technical provisions</a:t>
            </a:r>
          </a:p>
          <a:p>
            <a:pPr marL="1147763" lvl="2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Risk mitigation (reinsurance, hedging, securitization)</a:t>
            </a:r>
          </a:p>
          <a:p>
            <a:pPr marL="1147763" lvl="2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Modeling of catastrophe losses</a:t>
            </a: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Pricing patterns and (re)insurance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0" y="161925"/>
            <a:ext cx="928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b="1">
              <a:latin typeface="Calibri" pitchFamily="34" charset="0"/>
              <a:cs typeface="Tahoma" pitchFamily="34" charset="0"/>
            </a:endParaRPr>
          </a:p>
        </p:txBody>
      </p:sp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1144588" y="292100"/>
            <a:ext cx="782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Outstanding Challenges</a:t>
            </a:r>
            <a:endParaRPr lang="en-US" sz="1600" i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4800" y="1168400"/>
            <a:ext cx="8610600" cy="5461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33363" indent="-233363">
              <a:lnSpc>
                <a:spcPct val="120000"/>
              </a:lnSpc>
              <a:defRPr/>
            </a:pPr>
            <a:endParaRPr lang="en-US" sz="2000" dirty="0"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data-analysis-cartoon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89767" y="2075181"/>
            <a:ext cx="5429355" cy="415549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29604" y="1182571"/>
            <a:ext cx="8610600" cy="5461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33363" indent="-233363">
              <a:lnSpc>
                <a:spcPct val="120000"/>
              </a:lnSpc>
              <a:defRPr/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Probably the biggest challenge…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51343" y="2785730"/>
            <a:ext cx="8117567" cy="128654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Questions?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78342" y="5497053"/>
            <a:ext cx="7580312" cy="45956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TBroszeit@imf.org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</p:txBody>
      </p:sp>
      <p:pic>
        <p:nvPicPr>
          <p:cNvPr id="15365" name="Picture 4" descr="IMFLogo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21773" y="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161925"/>
            <a:ext cx="928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b="1">
              <a:latin typeface="Calibri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47486" y="1661886"/>
            <a:ext cx="7848600" cy="3816350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 marL="231775" indent="-401638">
              <a:spcBef>
                <a:spcPct val="20000"/>
              </a:spcBef>
              <a:defRPr/>
            </a:pPr>
            <a:endParaRPr lang="en-US" sz="1400" b="1" u="sng" dirty="0">
              <a:cs typeface="+mn-cs"/>
            </a:endParaRPr>
          </a:p>
          <a:p>
            <a:pPr marL="231775" indent="-2317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dirty="0" smtClean="0">
                <a:cs typeface="+mn-cs"/>
              </a:rPr>
              <a:t>Introduction</a:t>
            </a:r>
            <a:endParaRPr lang="en-US" sz="2000" b="1" dirty="0">
              <a:cs typeface="+mn-cs"/>
            </a:endParaRPr>
          </a:p>
          <a:p>
            <a:pPr marL="231775" indent="-231775">
              <a:spcBef>
                <a:spcPct val="20000"/>
              </a:spcBef>
              <a:defRPr/>
            </a:pPr>
            <a:endParaRPr lang="en-US" sz="2000" dirty="0">
              <a:cs typeface="+mn-cs"/>
            </a:endParaRPr>
          </a:p>
          <a:p>
            <a:pPr marL="231775" indent="-2317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cs typeface="+mn-cs"/>
              </a:rPr>
              <a:t>G20 Data Gaps Initiative: Overview and Objectives</a:t>
            </a:r>
            <a:endParaRPr lang="en-US" sz="2000" dirty="0">
              <a:cs typeface="+mn-cs"/>
            </a:endParaRPr>
          </a:p>
          <a:p>
            <a:pPr marL="231775" indent="-231775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>
              <a:cs typeface="+mn-cs"/>
            </a:endParaRPr>
          </a:p>
          <a:p>
            <a:pPr marL="231775" indent="-2317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G20 Data Gaps Initiative: </a:t>
            </a:r>
            <a:r>
              <a:rPr lang="en-US" sz="2000" dirty="0" smtClean="0">
                <a:cs typeface="+mn-cs"/>
              </a:rPr>
              <a:t>Recent Progress</a:t>
            </a:r>
            <a:endParaRPr lang="en-US" sz="2000" dirty="0">
              <a:cs typeface="+mn-cs"/>
            </a:endParaRPr>
          </a:p>
          <a:p>
            <a:pPr marL="231775" indent="-231775">
              <a:spcBef>
                <a:spcPct val="20000"/>
              </a:spcBef>
              <a:defRPr/>
            </a:pPr>
            <a:endParaRPr lang="en-US" sz="2000" dirty="0">
              <a:cs typeface="+mn-cs"/>
            </a:endParaRPr>
          </a:p>
          <a:p>
            <a:pPr marL="231775" indent="-2317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cs typeface="+mn-cs"/>
              </a:rPr>
              <a:t>Outstanding Challenges</a:t>
            </a:r>
            <a:endParaRPr lang="en-US" sz="2000" dirty="0"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47902" y="1864859"/>
            <a:ext cx="8296275" cy="538162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144588" y="292100"/>
            <a:ext cx="782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Agenda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0" y="161925"/>
            <a:ext cx="928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b="1">
              <a:latin typeface="Calibri" pitchFamily="34" charset="0"/>
              <a:cs typeface="Tahoma" pitchFamily="34" charset="0"/>
            </a:endParaRPr>
          </a:p>
        </p:txBody>
      </p:sp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1144588" y="292100"/>
            <a:ext cx="782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Introduction</a:t>
            </a:r>
            <a:endParaRPr lang="en-US" sz="1600" i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4800" y="1168400"/>
            <a:ext cx="8610600" cy="5461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33363" indent="-233363">
              <a:lnSpc>
                <a:spcPct val="120000"/>
              </a:lnSpc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Financial crisis made data gaps more obvious than ever</a:t>
            </a:r>
          </a:p>
        </p:txBody>
      </p:sp>
      <p:pic>
        <p:nvPicPr>
          <p:cNvPr id="5" name="Picture 4" descr="Bakerloo_line_-_Waterloo_-_Mind_the_g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93534" y="2838912"/>
            <a:ext cx="4507089" cy="33811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9097" y="2721934"/>
            <a:ext cx="2945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Cross-border exposures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1180" y="1814624"/>
            <a:ext cx="3260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Interconnectedness</a:t>
            </a:r>
            <a:endParaRPr lang="en-US" sz="24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6178" y="3327991"/>
            <a:ext cx="3072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Risk concentrations</a:t>
            </a:r>
            <a:endParaRPr lang="en-US" sz="24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22204" y="3958855"/>
            <a:ext cx="1694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Tail risks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1256" y="5979041"/>
            <a:ext cx="2314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Derivatives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44632" y="2208026"/>
            <a:ext cx="2945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Credit default swaps</a:t>
            </a:r>
            <a:endParaRPr lang="en-US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65274" y="5408428"/>
            <a:ext cx="2665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Leverage</a:t>
            </a:r>
            <a:endParaRPr lang="en-US" sz="24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0753" y="4284920"/>
            <a:ext cx="256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Real estate prices</a:t>
            </a:r>
            <a:endParaRPr lang="en-US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7311" y="4798827"/>
            <a:ext cx="2945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Public sector debt</a:t>
            </a:r>
            <a:endParaRPr lang="en-US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6679" y="2154864"/>
            <a:ext cx="1694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Liquidity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161925"/>
            <a:ext cx="928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b="1">
              <a:latin typeface="Calibri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47486" y="1661886"/>
            <a:ext cx="7848600" cy="3816350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 marL="231775" indent="-401638">
              <a:spcBef>
                <a:spcPct val="20000"/>
              </a:spcBef>
              <a:defRPr/>
            </a:pPr>
            <a:endParaRPr lang="en-US" sz="1400" b="1" u="sng" dirty="0">
              <a:cs typeface="+mn-cs"/>
            </a:endParaRPr>
          </a:p>
          <a:p>
            <a:pPr marL="231775" indent="-2317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cs typeface="+mn-cs"/>
              </a:rPr>
              <a:t>Introduction</a:t>
            </a:r>
            <a:endParaRPr lang="en-US" sz="2000" dirty="0">
              <a:cs typeface="+mn-cs"/>
            </a:endParaRPr>
          </a:p>
          <a:p>
            <a:pPr marL="231775" indent="-231775">
              <a:spcBef>
                <a:spcPct val="20000"/>
              </a:spcBef>
              <a:defRPr/>
            </a:pPr>
            <a:endParaRPr lang="en-US" sz="2000" dirty="0">
              <a:cs typeface="+mn-cs"/>
            </a:endParaRPr>
          </a:p>
          <a:p>
            <a:pPr marL="231775" indent="-2317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dirty="0" smtClean="0">
                <a:cs typeface="+mn-cs"/>
              </a:rPr>
              <a:t>G20 Data Gaps Initiative: Overview and Objectives</a:t>
            </a:r>
            <a:endParaRPr lang="en-US" sz="2000" b="1" dirty="0">
              <a:cs typeface="+mn-cs"/>
            </a:endParaRPr>
          </a:p>
          <a:p>
            <a:pPr marL="231775" indent="-231775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>
              <a:cs typeface="+mn-cs"/>
            </a:endParaRPr>
          </a:p>
          <a:p>
            <a:pPr marL="231775" indent="-2317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G20 Data Gaps Initiative: </a:t>
            </a:r>
            <a:r>
              <a:rPr lang="en-US" sz="2000" dirty="0" smtClean="0">
                <a:cs typeface="+mn-cs"/>
              </a:rPr>
              <a:t>Recent Progress</a:t>
            </a:r>
            <a:endParaRPr lang="en-US" sz="2000" dirty="0">
              <a:cs typeface="+mn-cs"/>
            </a:endParaRPr>
          </a:p>
          <a:p>
            <a:pPr marL="231775" indent="-231775">
              <a:spcBef>
                <a:spcPct val="20000"/>
              </a:spcBef>
              <a:defRPr/>
            </a:pPr>
            <a:endParaRPr lang="en-US" sz="2000" dirty="0">
              <a:cs typeface="+mn-cs"/>
            </a:endParaRPr>
          </a:p>
          <a:p>
            <a:pPr marL="231775" indent="-2317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cs typeface="+mn-cs"/>
              </a:rPr>
              <a:t>Outstanding Challenges</a:t>
            </a:r>
            <a:endParaRPr lang="en-US" sz="2000" dirty="0"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47902" y="2586219"/>
            <a:ext cx="8296275" cy="538162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144588" y="292100"/>
            <a:ext cx="782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Agenda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0" y="161925"/>
            <a:ext cx="928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b="1">
              <a:latin typeface="Calibri" pitchFamily="34" charset="0"/>
              <a:cs typeface="Tahoma" pitchFamily="34" charset="0"/>
            </a:endParaRPr>
          </a:p>
        </p:txBody>
      </p:sp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1144588" y="292100"/>
            <a:ext cx="782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G20 Data Gaps Initiative: Overview</a:t>
            </a:r>
            <a:endParaRPr lang="en-US" sz="1600" i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4800" y="1168400"/>
            <a:ext cx="8610600" cy="5461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33363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April 2009: G20 Finance Ministers and Central Bank Governors 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/>
            </a:r>
            <a:br>
              <a:rPr lang="en-US" sz="2400" dirty="0" smtClean="0">
                <a:latin typeface="+mj-lt"/>
                <a:ea typeface="+mj-ea"/>
                <a:cs typeface="+mj-cs"/>
              </a:rPr>
            </a:br>
            <a:r>
              <a:rPr lang="en-US" sz="2400" dirty="0" smtClean="0">
                <a:latin typeface="+mj-lt"/>
                <a:ea typeface="+mj-ea"/>
                <a:cs typeface="+mj-cs"/>
              </a:rPr>
              <a:t>call 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FSB and IMF to explore gaps and provide proposals for strengthening data collection</a:t>
            </a:r>
            <a:endParaRPr lang="en-US" sz="2000" dirty="0">
              <a:latin typeface="+mj-lt"/>
              <a:ea typeface="+mj-ea"/>
              <a:cs typeface="+mj-cs"/>
            </a:endParaRPr>
          </a:p>
          <a:p>
            <a:pPr marL="233363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October 2009: FSB/IMF set up list of 20 recommendations, endorsed by 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G20 </a:t>
            </a:r>
            <a:r>
              <a:rPr lang="en-US" sz="2400" dirty="0" smtClean="0">
                <a:latin typeface="+mj-lt"/>
              </a:rPr>
              <a:t>Finance Ministers and Central Bank Governors </a:t>
            </a:r>
            <a:endParaRPr lang="en-US" sz="2400" dirty="0" smtClean="0">
              <a:latin typeface="+mj-lt"/>
              <a:ea typeface="+mj-ea"/>
              <a:cs typeface="+mj-cs"/>
            </a:endParaRPr>
          </a:p>
          <a:p>
            <a:pPr marL="233363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Annual progress reports by FSB and IMF (most recent: </a:t>
            </a:r>
            <a:br>
              <a:rPr lang="en-US" sz="2400" dirty="0" smtClean="0">
                <a:latin typeface="+mj-lt"/>
                <a:ea typeface="+mj-ea"/>
                <a:cs typeface="+mj-cs"/>
              </a:rPr>
            </a:br>
            <a:r>
              <a:rPr lang="en-US" sz="2400" dirty="0" smtClean="0">
                <a:latin typeface="+mj-lt"/>
                <a:ea typeface="+mj-ea"/>
                <a:cs typeface="+mj-cs"/>
              </a:rPr>
              <a:t>September 2013)</a:t>
            </a:r>
            <a:endParaRPr lang="en-US" sz="24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0" y="161925"/>
            <a:ext cx="928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b="1">
              <a:latin typeface="Calibri" pitchFamily="34" charset="0"/>
              <a:cs typeface="Tahoma" pitchFamily="34" charset="0"/>
            </a:endParaRPr>
          </a:p>
        </p:txBody>
      </p:sp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1144588" y="292100"/>
            <a:ext cx="782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G20 Data Gaps Initiative: Overview</a:t>
            </a:r>
            <a:endParaRPr lang="en-US" sz="1600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2010" y="1078027"/>
          <a:ext cx="8162260" cy="5194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664"/>
                <a:gridCol w="3232298"/>
                <a:gridCol w="3232298"/>
              </a:tblGrid>
              <a:tr h="721477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Conceptual / statistical framework  needs development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Conceptual / statistical framework  </a:t>
                      </a:r>
                      <a:br>
                        <a:rPr lang="en-US" sz="1400" b="1" dirty="0" smtClean="0"/>
                      </a:br>
                      <a:r>
                        <a:rPr lang="en-US" sz="1400" b="1" dirty="0" smtClean="0"/>
                        <a:t>exists and ongoing collection needs enhancement 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139273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Build-up of risk</a:t>
                      </a:r>
                      <a:r>
                        <a:rPr lang="en-US" sz="1400" b="1" baseline="0" dirty="0" smtClean="0"/>
                        <a:t> in the financial sector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#3 (Tail risk in the financial system and variations in distributions of,</a:t>
                      </a:r>
                      <a:r>
                        <a:rPr lang="en-US" sz="1400" baseline="0" dirty="0" smtClean="0"/>
                        <a:t> and concentrations in, activity)</a:t>
                      </a:r>
                    </a:p>
                    <a:p>
                      <a:r>
                        <a:rPr lang="en-US" sz="1400" baseline="0" dirty="0" smtClean="0"/>
                        <a:t>#4 (Aggregate leverage and maturity mismatches)</a:t>
                      </a:r>
                    </a:p>
                    <a:p>
                      <a:r>
                        <a:rPr lang="en-US" sz="1400" baseline="0" dirty="0" smtClean="0"/>
                        <a:t>#6 (Structured products)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#2</a:t>
                      </a:r>
                      <a:r>
                        <a:rPr lang="en-US" sz="1400" baseline="0" dirty="0" smtClean="0"/>
                        <a:t> (Financial Soundness Indicators (FSIs))</a:t>
                      </a:r>
                    </a:p>
                    <a:p>
                      <a:r>
                        <a:rPr lang="en-US" sz="1400" baseline="0" dirty="0" smtClean="0"/>
                        <a:t>#5 (Credit default swaps)</a:t>
                      </a:r>
                    </a:p>
                    <a:p>
                      <a:r>
                        <a:rPr lang="en-US" sz="1400" baseline="0" dirty="0" smtClean="0"/>
                        <a:t>#7 (Securities data)</a:t>
                      </a:r>
                      <a:endParaRPr lang="en-US" sz="1400" dirty="0"/>
                    </a:p>
                  </a:txBody>
                  <a:tcPr/>
                </a:tc>
              </a:tr>
              <a:tr h="117014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Cross-border financial linkages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#8 and #9 (Global network connections and systemically important global financial institutions)</a:t>
                      </a:r>
                    </a:p>
                    <a:p>
                      <a:r>
                        <a:rPr lang="en-US" sz="1400" dirty="0" smtClean="0"/>
                        <a:t>#13 and #14</a:t>
                      </a:r>
                      <a:r>
                        <a:rPr lang="en-US" sz="1400" baseline="0" dirty="0" smtClean="0"/>
                        <a:t> (Financial and non-financial corporations cross-border exposures)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#10 and #11 (International Banking Statistics</a:t>
                      </a:r>
                      <a:r>
                        <a:rPr lang="en-US" sz="1400" baseline="0" dirty="0" smtClean="0"/>
                        <a:t> (IBS) and Coordinated Portfolio Investment Survey (CPIS))</a:t>
                      </a:r>
                    </a:p>
                    <a:p>
                      <a:r>
                        <a:rPr lang="en-US" sz="1400" dirty="0" smtClean="0"/>
                        <a:t>#12 (International</a:t>
                      </a:r>
                      <a:r>
                        <a:rPr lang="en-US" sz="1400" baseline="0" dirty="0" smtClean="0"/>
                        <a:t> Investment Position (IIP))</a:t>
                      </a:r>
                      <a:endParaRPr lang="en-US" sz="1400" dirty="0"/>
                    </a:p>
                  </a:txBody>
                  <a:tcPr/>
                </a:tc>
              </a:tr>
              <a:tr h="97512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Vulnerability of domestic economies to shocks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#16 (Distributional information)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#15 (</a:t>
                      </a:r>
                      <a:r>
                        <a:rPr lang="en-US" sz="1400" dirty="0" err="1" smtClean="0"/>
                        <a:t>Sectoral</a:t>
                      </a:r>
                      <a:r>
                        <a:rPr lang="en-US" sz="1400" dirty="0" smtClean="0"/>
                        <a:t> accounts)</a:t>
                      </a:r>
                    </a:p>
                    <a:p>
                      <a:r>
                        <a:rPr lang="en-US" sz="1400" dirty="0" smtClean="0"/>
                        <a:t>#17 (Government finance statistics)</a:t>
                      </a:r>
                    </a:p>
                    <a:p>
                      <a:r>
                        <a:rPr lang="en-US" sz="1400" dirty="0" smtClean="0"/>
                        <a:t>#18 (Public sector debt)</a:t>
                      </a:r>
                    </a:p>
                    <a:p>
                      <a:r>
                        <a:rPr lang="en-US" sz="1400" dirty="0" smtClean="0"/>
                        <a:t>#19 (Real estate prices)</a:t>
                      </a:r>
                      <a:endParaRPr lang="en-US" sz="1400" dirty="0"/>
                    </a:p>
                  </a:txBody>
                  <a:tcPr/>
                </a:tc>
              </a:tr>
              <a:tr h="92507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Improving communication of statistics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#20 (Principal global indicators)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0" y="161925"/>
            <a:ext cx="928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b="1">
              <a:latin typeface="Calibri" pitchFamily="34" charset="0"/>
              <a:cs typeface="Tahoma" pitchFamily="34" charset="0"/>
            </a:endParaRPr>
          </a:p>
        </p:txBody>
      </p:sp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1144588" y="292100"/>
            <a:ext cx="782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G20 Data Gaps Initiative: Overview</a:t>
            </a:r>
            <a:endParaRPr lang="en-US" sz="1600" i="1" dirty="0"/>
          </a:p>
        </p:txBody>
      </p:sp>
      <p:pic>
        <p:nvPicPr>
          <p:cNvPr id="17" name="Picture 16" descr="B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56303" y="1815070"/>
            <a:ext cx="3759194" cy="704849"/>
          </a:xfrm>
          <a:prstGeom prst="rect">
            <a:avLst/>
          </a:prstGeom>
        </p:spPr>
      </p:pic>
      <p:pic>
        <p:nvPicPr>
          <p:cNvPr id="18" name="Picture 17" descr="fs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1453" y="2934586"/>
            <a:ext cx="2566479" cy="744279"/>
          </a:xfrm>
          <a:prstGeom prst="rect">
            <a:avLst/>
          </a:prstGeom>
        </p:spPr>
      </p:pic>
      <p:pic>
        <p:nvPicPr>
          <p:cNvPr id="19" name="Picture 18" descr="OEC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93083" y="3922560"/>
            <a:ext cx="1389109" cy="1372453"/>
          </a:xfrm>
          <a:prstGeom prst="rect">
            <a:avLst/>
          </a:prstGeom>
        </p:spPr>
      </p:pic>
      <p:pic>
        <p:nvPicPr>
          <p:cNvPr id="20" name="Picture 19" descr="Eurostat_logo_RGB_6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87846" y="5241851"/>
            <a:ext cx="1987489" cy="897033"/>
          </a:xfrm>
          <a:prstGeom prst="rect">
            <a:avLst/>
          </a:prstGeom>
        </p:spPr>
      </p:pic>
      <p:sp>
        <p:nvSpPr>
          <p:cNvPr id="21" name="Title 1"/>
          <p:cNvSpPr txBox="1">
            <a:spLocks/>
          </p:cNvSpPr>
          <p:nvPr/>
        </p:nvSpPr>
        <p:spPr>
          <a:xfrm>
            <a:off x="304800" y="1168400"/>
            <a:ext cx="8339470" cy="64976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33363" indent="-233363">
              <a:lnSpc>
                <a:spcPct val="120000"/>
              </a:lnSpc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A myriad of institutions working on these recommendations:</a:t>
            </a:r>
          </a:p>
        </p:txBody>
      </p:sp>
      <p:pic>
        <p:nvPicPr>
          <p:cNvPr id="23" name="Picture 22" descr="u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9340" y="4922874"/>
            <a:ext cx="1455332" cy="1455332"/>
          </a:xfrm>
          <a:prstGeom prst="rect">
            <a:avLst/>
          </a:prstGeom>
        </p:spPr>
      </p:pic>
      <p:pic>
        <p:nvPicPr>
          <p:cNvPr id="26" name="Picture 25" descr="International_Monetary_Fund_logo_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18373" y="3253564"/>
            <a:ext cx="1367958" cy="1394193"/>
          </a:xfrm>
          <a:prstGeom prst="rect">
            <a:avLst/>
          </a:prstGeom>
        </p:spPr>
      </p:pic>
      <p:pic>
        <p:nvPicPr>
          <p:cNvPr id="27" name="Picture 26" descr="logo-ecb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88522" y="2926159"/>
            <a:ext cx="2266379" cy="966687"/>
          </a:xfrm>
          <a:prstGeom prst="rect">
            <a:avLst/>
          </a:prstGeom>
        </p:spPr>
      </p:pic>
      <p:pic>
        <p:nvPicPr>
          <p:cNvPr id="28" name="Picture 27" descr="iosc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189768" y="4843132"/>
            <a:ext cx="1619692" cy="1619692"/>
          </a:xfrm>
          <a:prstGeom prst="rect">
            <a:avLst/>
          </a:prstGeom>
        </p:spPr>
      </p:pic>
      <p:pic>
        <p:nvPicPr>
          <p:cNvPr id="29" name="Picture 28" descr="WB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37953" y="1848629"/>
            <a:ext cx="3232298" cy="9140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0" y="161925"/>
            <a:ext cx="928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b="1">
              <a:latin typeface="Calibri" pitchFamily="34" charset="0"/>
              <a:cs typeface="Tahoma" pitchFamily="34" charset="0"/>
            </a:endParaRPr>
          </a:p>
        </p:txBody>
      </p:sp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1144588" y="292100"/>
            <a:ext cx="782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G20 Data Gaps Initiative: Objectives</a:t>
            </a:r>
            <a:endParaRPr lang="en-US" sz="1600" i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4800" y="1168400"/>
            <a:ext cx="8610600" cy="5461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33363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Agenda with regard to insurance 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statistics:</a:t>
            </a:r>
            <a:endParaRPr lang="en-US" sz="2400" dirty="0" smtClean="0">
              <a:latin typeface="+mj-lt"/>
              <a:ea typeface="+mj-ea"/>
              <a:cs typeface="+mj-cs"/>
            </a:endParaRP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  <a:ea typeface="+mj-ea"/>
                <a:cs typeface="+mj-cs"/>
              </a:rPr>
              <a:t>Recommendation #2: Expand list of FSIs, incl. non-banks</a:t>
            </a: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  <a:ea typeface="+mj-ea"/>
                <a:cs typeface="+mj-cs"/>
              </a:rPr>
              <a:t>Recommendation #3: FSIs - </a:t>
            </a:r>
            <a:r>
              <a:rPr lang="en-US" sz="2000" dirty="0" smtClean="0">
                <a:latin typeface="+mn-lt"/>
              </a:rPr>
              <a:t>implementation of measures that cover tail risks, concentrations, variations in distributions, volatility of indicators</a:t>
            </a: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  <a:ea typeface="+mj-ea"/>
                <a:cs typeface="+mj-cs"/>
              </a:rPr>
              <a:t>Recommendation #4: FSIs - </a:t>
            </a:r>
            <a:r>
              <a:rPr lang="en-US" sz="2000" dirty="0" smtClean="0">
                <a:latin typeface="+mn-lt"/>
              </a:rPr>
              <a:t>Develop measures of aggregate leverage and maturity mismatches in the financial system</a:t>
            </a: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  <a:ea typeface="+mj-ea"/>
                <a:cs typeface="+mj-cs"/>
              </a:rPr>
              <a:t>Recommendation #8: </a:t>
            </a:r>
            <a:r>
              <a:rPr lang="en-US" sz="2000" dirty="0" err="1" smtClean="0">
                <a:latin typeface="+mn-lt"/>
                <a:ea typeface="+mj-ea"/>
                <a:cs typeface="+mj-cs"/>
              </a:rPr>
              <a:t>Interlinkages</a:t>
            </a:r>
            <a:r>
              <a:rPr lang="en-US" sz="2000" dirty="0" smtClean="0">
                <a:latin typeface="+mn-lt"/>
                <a:ea typeface="+mj-ea"/>
                <a:cs typeface="+mj-cs"/>
              </a:rPr>
              <a:t> between SIFIs</a:t>
            </a: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  <a:ea typeface="+mj-ea"/>
                <a:cs typeface="+mj-cs"/>
              </a:rPr>
              <a:t>Recommendations </a:t>
            </a:r>
            <a:r>
              <a:rPr lang="en-US" sz="2000" dirty="0" smtClean="0">
                <a:latin typeface="+mn-lt"/>
                <a:ea typeface="+mj-ea"/>
                <a:cs typeface="+mj-cs"/>
              </a:rPr>
              <a:t>#10 and #11: Coordinated Portfolio Investment </a:t>
            </a:r>
            <a:r>
              <a:rPr lang="en-US" sz="2000" dirty="0" smtClean="0">
                <a:latin typeface="+mn-lt"/>
                <a:ea typeface="+mj-ea"/>
                <a:cs typeface="+mj-cs"/>
              </a:rPr>
              <a:t/>
            </a:r>
            <a:br>
              <a:rPr lang="en-US" sz="2000" dirty="0" smtClean="0">
                <a:latin typeface="+mn-lt"/>
                <a:ea typeface="+mj-ea"/>
                <a:cs typeface="+mj-cs"/>
              </a:rPr>
            </a:br>
            <a:r>
              <a:rPr lang="en-US" sz="2000" dirty="0" smtClean="0">
                <a:latin typeface="+mn-lt"/>
                <a:ea typeface="+mj-ea"/>
                <a:cs typeface="+mj-cs"/>
              </a:rPr>
              <a:t>Survey (CPIS)</a:t>
            </a:r>
            <a:endParaRPr lang="en-US" sz="2000" dirty="0" smtClean="0">
              <a:latin typeface="+mn-lt"/>
              <a:ea typeface="+mj-ea"/>
              <a:cs typeface="+mj-cs"/>
            </a:endParaRP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  <a:ea typeface="+mj-ea"/>
                <a:cs typeface="+mj-cs"/>
              </a:rPr>
              <a:t>Recommendation #13: Cross-border exposures</a:t>
            </a: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  <a:ea typeface="+mj-ea"/>
                <a:cs typeface="+mj-cs"/>
              </a:rPr>
              <a:t>Recommendation #14: </a:t>
            </a:r>
            <a:r>
              <a:rPr lang="en-US" sz="2000" dirty="0" smtClean="0">
                <a:latin typeface="+mn-lt"/>
              </a:rPr>
              <a:t>Standardized template covering international exposures of large nonbank financial institutions</a:t>
            </a:r>
          </a:p>
          <a:p>
            <a:pPr marL="690563" lvl="1" indent="-233363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  <a:ea typeface="+mj-ea"/>
                <a:cs typeface="+mj-cs"/>
              </a:rPr>
              <a:t>Recommendation #15: </a:t>
            </a:r>
            <a:r>
              <a:rPr lang="en-US" sz="2000" dirty="0" err="1" smtClean="0">
                <a:latin typeface="+mn-lt"/>
              </a:rPr>
              <a:t>Sectoral</a:t>
            </a:r>
            <a:r>
              <a:rPr lang="en-US" sz="2000" dirty="0" smtClean="0">
                <a:latin typeface="+mn-lt"/>
              </a:rPr>
              <a:t> accounts, in particular nonbank financial institutions </a:t>
            </a:r>
            <a:endParaRPr lang="en-US" sz="2000" dirty="0"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161925"/>
            <a:ext cx="928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b="1">
              <a:latin typeface="Calibri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47486" y="1661886"/>
            <a:ext cx="7848600" cy="3816350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 marL="231775" indent="-401638">
              <a:spcBef>
                <a:spcPct val="20000"/>
              </a:spcBef>
              <a:defRPr/>
            </a:pPr>
            <a:endParaRPr lang="en-US" sz="1400" b="1" u="sng" dirty="0">
              <a:cs typeface="+mn-cs"/>
            </a:endParaRPr>
          </a:p>
          <a:p>
            <a:pPr marL="231775" indent="-2317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cs typeface="+mn-cs"/>
              </a:rPr>
              <a:t>Introduction</a:t>
            </a:r>
            <a:endParaRPr lang="en-US" sz="2000" dirty="0">
              <a:cs typeface="+mn-cs"/>
            </a:endParaRPr>
          </a:p>
          <a:p>
            <a:pPr marL="231775" indent="-231775">
              <a:spcBef>
                <a:spcPct val="20000"/>
              </a:spcBef>
              <a:defRPr/>
            </a:pPr>
            <a:endParaRPr lang="en-US" sz="2000" dirty="0">
              <a:cs typeface="+mn-cs"/>
            </a:endParaRPr>
          </a:p>
          <a:p>
            <a:pPr marL="231775" indent="-2317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cs typeface="+mn-cs"/>
              </a:rPr>
              <a:t>G20 Data Gaps Initiative: Overview and Objectives</a:t>
            </a:r>
            <a:endParaRPr lang="en-US" sz="2000" dirty="0">
              <a:cs typeface="+mn-cs"/>
            </a:endParaRPr>
          </a:p>
          <a:p>
            <a:pPr marL="231775" indent="-231775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>
              <a:cs typeface="+mn-cs"/>
            </a:endParaRPr>
          </a:p>
          <a:p>
            <a:pPr marL="231775" indent="-2317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dirty="0" smtClean="0"/>
              <a:t>G20 Data Gaps Initiative: </a:t>
            </a:r>
            <a:r>
              <a:rPr lang="en-US" sz="2000" b="1" dirty="0" smtClean="0">
                <a:cs typeface="+mn-cs"/>
              </a:rPr>
              <a:t>Recent Progress</a:t>
            </a:r>
            <a:endParaRPr lang="en-US" sz="2000" b="1" dirty="0">
              <a:cs typeface="+mn-cs"/>
            </a:endParaRPr>
          </a:p>
          <a:p>
            <a:pPr marL="231775" indent="-231775">
              <a:spcBef>
                <a:spcPct val="20000"/>
              </a:spcBef>
              <a:defRPr/>
            </a:pPr>
            <a:endParaRPr lang="en-US" sz="2000" dirty="0">
              <a:cs typeface="+mn-cs"/>
            </a:endParaRPr>
          </a:p>
          <a:p>
            <a:pPr marL="231775" indent="-2317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cs typeface="+mn-cs"/>
              </a:rPr>
              <a:t>Outstanding Challenges</a:t>
            </a:r>
            <a:endParaRPr lang="en-US" sz="2000" dirty="0"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47902" y="3317739"/>
            <a:ext cx="8296275" cy="538162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144588" y="292100"/>
            <a:ext cx="782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Agenda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ubjects xmlns="088752ed-f219-40d1-839c-c1d9b3d1a1aa" xsi:nil="true"/>
    <Countries xmlns="088752ed-f219-40d1-839c-c1d9b3d1a1aa" xsi:nil="true"/>
    <DocumentType xmlns="088752ed-f219-40d1-839c-c1d9b3d1a1aa">Presentation</DocumentType>
    <SecurityClassification xmlns="088752ed-f219-40d1-839c-c1d9b3d1a1aa">FOR OFFICIAL USE ONLY</SecurityClassification>
    <DeptDiv xmlns="088752ed-f219-40d1-839c-c1d9b3d1a1aa">MCMFR</DeptDiv>
    <EmailTo xmlns="http://schemas.microsoft.com/sharepoint/v3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  <Year xmlns="b399488c-3048-4852-9c2c-e015577d0d79">2012</Year>
    <EmailHeaders xmlns="http://schemas.microsoft.com/sharepoint/v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F Word Document" ma:contentTypeID="0x010100ACF2F5308B7D114E8704EAE78B54CFC4002C208B0A34A1AD438D58B1A1417EA2D1" ma:contentTypeVersion="12" ma:contentTypeDescription="Create a new document." ma:contentTypeScope="" ma:versionID="0a644f6b33db4b869cd835fe107b0590">
  <xsd:schema xmlns:xsd="http://www.w3.org/2001/XMLSchema" xmlns:xs="http://www.w3.org/2001/XMLSchema" xmlns:p="http://schemas.microsoft.com/office/2006/metadata/properties" xmlns:ns1="http://schemas.microsoft.com/sharepoint/v3" xmlns:ns2="088752ed-f219-40d1-839c-c1d9b3d1a1aa" xmlns:ns4="b399488c-3048-4852-9c2c-e015577d0d79" xmlns:ns5="http://schemas.microsoft.com/sharepoint/v4" targetNamespace="http://schemas.microsoft.com/office/2006/metadata/properties" ma:root="true" ma:fieldsID="db497fc7a381ccef40ebca2dd99bbbc7" ns1:_="" ns2:_="" ns4:_="" ns5:_="">
    <xsd:import namespace="http://schemas.microsoft.com/sharepoint/v3"/>
    <xsd:import namespace="088752ed-f219-40d1-839c-c1d9b3d1a1aa"/>
    <xsd:import namespace="b399488c-3048-4852-9c2c-e015577d0d7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DeptDiv"/>
                <xsd:element ref="ns2:SecurityClassification"/>
                <xsd:element ref="ns2:Countries" minOccurs="0"/>
                <xsd:element ref="ns2:Subjects" minOccurs="0"/>
                <xsd:element ref="ns2:DocumentType"/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4:Year" minOccurs="0"/>
                <xsd:element ref="ns5:EmailHead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Sender" ma:index="14" nillable="true" ma:displayName="E-Mail Sender" ma:hidden="true" ma:internalName="EmailSender">
      <xsd:simpleType>
        <xsd:restriction base="dms:Note">
          <xsd:maxLength value="255"/>
        </xsd:restriction>
      </xsd:simpleType>
    </xsd:element>
    <xsd:element name="EmailTo" ma:index="15" nillable="true" ma:displayName="E-Mail To" ma:hidden="true" ma:internalName="EmailTo">
      <xsd:simpleType>
        <xsd:restriction base="dms:Note">
          <xsd:maxLength value="255"/>
        </xsd:restriction>
      </xsd:simpleType>
    </xsd:element>
    <xsd:element name="EmailCc" ma:index="16" nillable="true" ma:displayName="E-Mail Cc" ma:hidden="true" ma:internalName="EmailCc">
      <xsd:simpleType>
        <xsd:restriction base="dms:Note">
          <xsd:maxLength value="255"/>
        </xsd:restriction>
      </xsd:simpleType>
    </xsd:element>
    <xsd:element name="EmailFrom" ma:index="17" nillable="true" ma:displayName="E-Mail From" ma:hidden="true" ma:internalName="EmailFrom">
      <xsd:simpleType>
        <xsd:restriction base="dms:Text"/>
      </xsd:simpleType>
    </xsd:element>
    <xsd:element name="EmailSubject" ma:index="18" nillable="true" ma:displayName="E-Mail Subject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8752ed-f219-40d1-839c-c1d9b3d1a1aa" elementFormDefault="qualified">
    <xsd:import namespace="http://schemas.microsoft.com/office/2006/documentManagement/types"/>
    <xsd:import namespace="http://schemas.microsoft.com/office/infopath/2007/PartnerControls"/>
    <xsd:element name="DeptDiv" ma:index="2" ma:displayName="Dept/Div" ma:default="MCM" ma:description="Unit/sub unit responsible for making the information resource available" ma:format="Dropdown" ma:internalName="DeptDiv">
      <xsd:simpleType>
        <xsd:restriction base="dms:Choice">
          <xsd:enumeration value="None"/>
          <xsd:enumeration value="AFR"/>
          <xsd:enumeration value="AFRAI"/>
          <xsd:enumeration value="AFRC1"/>
          <xsd:enumeration value="AFRC2"/>
          <xsd:enumeration value="AFRC3"/>
          <xsd:enumeration value="AFRE1"/>
          <xsd:enumeration value="AFRE2"/>
          <xsd:enumeration value="AFRRS"/>
          <xsd:enumeration value="AFRS1"/>
          <xsd:enumeration value="AFRS2"/>
          <xsd:enumeration value="AFRW1"/>
          <xsd:enumeration value="AFRW2"/>
          <xsd:enumeration value="AFRW3"/>
          <xsd:enumeration value="APD"/>
          <xsd:enumeration value="APDAI"/>
          <xsd:enumeration value="APDD1"/>
          <xsd:enumeration value="APDD2"/>
          <xsd:enumeration value="APDD3"/>
          <xsd:enumeration value="APDD4"/>
          <xsd:enumeration value="APDD5"/>
          <xsd:enumeration value="APDD6"/>
          <xsd:enumeration value="APDD7"/>
          <xsd:enumeration value="APDRS"/>
          <xsd:enumeration value="ATB"/>
          <xsd:enumeration value="BRI"/>
          <xsd:enumeration value="CEF"/>
          <xsd:enumeration value="COM"/>
          <xsd:enumeration value="COMAI"/>
          <xsd:enumeration value="COMCC"/>
          <xsd:enumeration value="COMEP"/>
          <xsd:enumeration value="COMMR"/>
          <xsd:enumeration value="COMPU"/>
          <xsd:enumeration value="DMD"/>
          <xsd:enumeration value="DMDAD"/>
          <xsd:enumeration value="DMDND"/>
          <xsd:enumeration value="DMDOD"/>
          <xsd:enumeration value="ETO"/>
          <xsd:enumeration value="EUO"/>
          <xsd:enumeration value="EUOIO"/>
          <xsd:enumeration value="EUOPA"/>
          <xsd:enumeration value="EURAI"/>
          <xsd:enumeration value="EURAE"/>
          <xsd:enumeration value="EURC1"/>
          <xsd:enumeration value="EURC2"/>
          <xsd:enumeration value="EUREA"/>
          <xsd:enumeration value="EUREE"/>
          <xsd:enumeration value="EURN1"/>
          <xsd:enumeration value="EURN2"/>
          <xsd:enumeration value="EURNA"/>
          <xsd:enumeration value="EURND"/>
          <xsd:enumeration value="EURNE"/>
          <xsd:enumeration value="EUROA"/>
          <xsd:enumeration value="EURPB"/>
          <xsd:enumeration value="EURS1"/>
          <xsd:enumeration value="EURS2"/>
          <xsd:enumeration value="EURS3"/>
          <xsd:enumeration value="EURS4"/>
          <xsd:enumeration value="FAD"/>
          <xsd:enumeration value="FADAI"/>
          <xsd:enumeration value="FADEP"/>
          <xsd:enumeration value="FADF1"/>
          <xsd:enumeration value="FADF2"/>
          <xsd:enumeration value="FADFP"/>
          <xsd:enumeration value="FADM1"/>
          <xsd:enumeration value="FADM2"/>
          <xsd:enumeration value="FADR1"/>
          <xsd:enumeration value="FADR2"/>
          <xsd:enumeration value="FADTP"/>
          <xsd:enumeration value="FED"/>
          <xsd:enumeration value="FEDAE"/>
          <xsd:enumeration value="FEDAF"/>
          <xsd:enumeration value="FEDAG"/>
          <xsd:enumeration value="FEDAP"/>
          <xsd:enumeration value="FEDBE"/>
          <xsd:enumeration value="FEDBR"/>
          <xsd:enumeration value="FEDCC"/>
          <xsd:enumeration value="FEDCE"/>
          <xsd:enumeration value="FEDCO"/>
          <xsd:enumeration value="FEDFF"/>
          <xsd:enumeration value="FEDGR"/>
          <xsd:enumeration value="FEDIN"/>
          <xsd:enumeration value="FEDIT"/>
          <xsd:enumeration value="FEDJA"/>
          <xsd:enumeration value="FEDMD"/>
          <xsd:enumeration value="FEDMI"/>
          <xsd:enumeration value="FEDNE"/>
          <xsd:enumeration value="FEDNO"/>
          <xsd:enumeration value="FEDRU"/>
          <xsd:enumeration value="FEDSA"/>
          <xsd:enumeration value="FEDST"/>
          <xsd:enumeration value="FEDSZ"/>
          <xsd:enumeration value="FEDUS"/>
          <xsd:enumeration value="FEDUK"/>
          <xsd:enumeration value="FIN"/>
          <xsd:enumeration value="FINAI"/>
          <xsd:enumeration value="FINAX"/>
          <xsd:enumeration value="FINCF"/>
          <xsd:enumeration value="FINFR"/>
          <xsd:enumeration value="FINGR"/>
          <xsd:enumeration value="FINSA"/>
          <xsd:enumeration value="FRI"/>
          <xsd:enumeration value="GRC"/>
          <xsd:enumeration value="HRD"/>
          <xsd:enumeration value="HRDAI"/>
          <xsd:enumeration value="HRDEC"/>
          <xsd:enumeration value="HRDTA"/>
          <xsd:enumeration value="HRDTM"/>
          <xsd:enumeration value="HRDSG"/>
          <xsd:enumeration value="IEO"/>
          <xsd:enumeration value="INS"/>
          <xsd:enumeration value="INSAC"/>
          <xsd:enumeration value="INSAI"/>
          <xsd:enumeration value="INSAN"/>
          <xsd:enumeration value="INSEU"/>
          <xsd:enumeration value="INSMS"/>
          <xsd:enumeration value="INSTO"/>
          <xsd:enumeration value="INSWH"/>
          <xsd:enumeration value="INV"/>
          <xsd:enumeration value="JVI"/>
          <xsd:enumeration value="LEG"/>
          <xsd:enumeration value="MCD"/>
          <xsd:enumeration value="MCDAI"/>
          <xsd:enumeration value="MCDDA"/>
          <xsd:enumeration value="MCDDB"/>
          <xsd:enumeration value="MCDDC"/>
          <xsd:enumeration value="MCDDD"/>
          <xsd:enumeration value="MCDDE"/>
          <xsd:enumeration value="MCDDF"/>
          <xsd:enumeration value="MCDDG"/>
          <xsd:enumeration value="MCDRS"/>
          <xsd:enumeration value="MCM"/>
          <xsd:enumeration value="MCMAI"/>
          <xsd:enumeration value="MCMAISU"/>
          <xsd:enumeration value="MCMAL"/>
          <xsd:enumeration value="MCMCM"/>
          <xsd:enumeration value="MCMCO"/>
          <xsd:enumeration value="MCMDM"/>
          <xsd:enumeration value="MCMFA"/>
          <xsd:enumeration value="MCMFC"/>
          <xsd:enumeration value="MCMFO"/>
          <xsd:enumeration value="MCMFR"/>
          <xsd:enumeration value="MCMFS"/>
          <xsd:enumeration value="MCMFSG"/>
          <xsd:enumeration value="MCMGA"/>
          <xsd:enumeration value="MCMGS"/>
          <xsd:enumeration value="MCMMP"/>
          <xsd:enumeration value="MCMR1"/>
          <xsd:enumeration value="MCMR2"/>
          <xsd:enumeration value="MCMR3"/>
          <xsd:enumeration value="MCMRM"/>
          <xsd:enumeration value="MCMSR"/>
          <xsd:enumeration value="MCMTA"/>
          <xsd:enumeration value="OAP"/>
          <xsd:enumeration value="OBP"/>
          <xsd:enumeration value="OBPAI"/>
          <xsd:enumeration value="OBPSP"/>
          <xsd:enumeration value="OED"/>
          <xsd:enumeration value="OEDAE"/>
          <xsd:enumeration value="OEDAF"/>
          <xsd:enumeration value="OEDAG"/>
          <xsd:enumeration value="OEDAP"/>
          <xsd:enumeration value="OEDBE"/>
          <xsd:enumeration value="OEDBR"/>
          <xsd:enumeration value="OEDCC"/>
          <xsd:enumeration value="OEDCE"/>
          <xsd:enumeration value="OEDCO"/>
          <xsd:enumeration value="OEDFF"/>
          <xsd:enumeration value="OEDGR"/>
          <xsd:enumeration value="OEDIN"/>
          <xsd:enumeration value="OEDIT"/>
          <xsd:enumeration value="OEDJA"/>
          <xsd:enumeration value="OEDMD"/>
          <xsd:enumeration value="OEDMI"/>
          <xsd:enumeration value="OEDNE"/>
          <xsd:enumeration value="OEDNO"/>
          <xsd:enumeration value="OEDRU"/>
          <xsd:enumeration value="OEDSA"/>
          <xsd:enumeration value="OEDST"/>
          <xsd:enumeration value="OEDSZ"/>
          <xsd:enumeration value="OEDUS"/>
          <xsd:enumeration value="OEDUK"/>
          <xsd:enumeration value="OIA"/>
          <xsd:enumeration value="OIA WP"/>
          <xsd:enumeration value="OMB"/>
          <xsd:enumeration value="OMD"/>
          <xsd:enumeration value="OTM"/>
          <xsd:enumeration value="RES"/>
          <xsd:enumeration value="RESAI"/>
          <xsd:enumeration value="RESDM"/>
          <xsd:enumeration value="RESEM"/>
          <xsd:enumeration value="RESMS"/>
          <xsd:enumeration value="RESOE"/>
          <xsd:enumeration value="RESSI"/>
          <xsd:enumeration value="RESWO"/>
          <xsd:enumeration value="SBF"/>
          <xsd:enumeration value="SEC"/>
          <xsd:enumeration value="SECAI"/>
          <xsd:enumeration value="SECAS"/>
          <xsd:enumeration value="SECBF"/>
          <xsd:enumeration value="SECOP"/>
          <xsd:enumeration value="SPR"/>
          <xsd:enumeration value="SPRAI"/>
          <xsd:enumeration value="SPRAIXU"/>
          <xsd:enumeration value="SPRAM"/>
          <xsd:enumeration value="SPRDP"/>
          <xsd:enumeration value="SPREM"/>
          <xsd:enumeration value="SPRLC"/>
          <xsd:enumeration value="SPRSP"/>
          <xsd:enumeration value="SSG"/>
          <xsd:enumeration value="SSGED"/>
          <xsd:enumeration value="SSGPS"/>
          <xsd:enumeration value="STA"/>
          <xsd:enumeration value="STAAI"/>
          <xsd:enumeration value="STABP"/>
          <xsd:enumeration value="STADR"/>
          <xsd:enumeration value="STAFI"/>
          <xsd:enumeration value="STAGO"/>
          <xsd:enumeration value="STARE"/>
          <xsd:enumeration value="STARM"/>
          <xsd:enumeration value="STASI"/>
          <xsd:enumeration value="STI"/>
          <xsd:enumeration value="TGS"/>
          <xsd:enumeration value="TGSAI"/>
          <xsd:enumeration value="TGSDF"/>
          <xsd:enumeration value="TGSDG"/>
          <xsd:enumeration value="TGSDI"/>
          <xsd:enumeration value="TGSIC"/>
          <xsd:enumeration value="TGSIE"/>
          <xsd:enumeration value="TGSIF"/>
          <xsd:enumeration value="TGSIK"/>
          <xsd:enumeration value="TGSIR"/>
          <xsd:enumeration value="TGSLT"/>
          <xsd:enumeration value="TGSPB"/>
          <xsd:enumeration value="TGSSE"/>
          <xsd:enumeration value="UNO"/>
          <xsd:enumeration value="WHD"/>
          <xsd:enumeration value="WHDAI"/>
          <xsd:enumeration value="WHDC1"/>
          <xsd:enumeration value="WHDC2"/>
          <xsd:enumeration value="WHDCA"/>
          <xsd:enumeration value="WHDLC"/>
          <xsd:enumeration value="WHDNB"/>
          <xsd:enumeration value="WHDRS"/>
          <xsd:enumeration value="WHDS1"/>
          <xsd:enumeration value="WHDS2"/>
        </xsd:restriction>
      </xsd:simpleType>
    </xsd:element>
    <xsd:element name="SecurityClassification" ma:index="4" ma:displayName="Security Classification" ma:default="FOR OFFICIAL USE ONLY" ma:description="Information about who can access the resource or an indication of its security status." ma:internalName="SecurityClassification">
      <xsd:simpleType>
        <xsd:restriction base="dms:Choice">
          <xsd:enumeration value="FOR OFFICIAL USE ONLY"/>
          <xsd:enumeration value="Confidential"/>
          <xsd:enumeration value="Strictly Confidential"/>
          <xsd:enumeration value="Unclassified"/>
          <xsd:enumeration value="Personal and Confidential"/>
          <xsd:enumeration value="Personal and Strictly Confidential"/>
        </xsd:restriction>
      </xsd:simpleType>
    </xsd:element>
    <xsd:element name="Countries" ma:index="5" nillable="true" ma:displayName="Country(s)" ma:description="Geographic coverage of site if applicable." ma:format="Dropdown" ma:internalName="Countries">
      <xsd:simpleType>
        <xsd:restriction base="dms:Choice">
          <xsd:enumeration value="All Countries"/>
          <xsd:enumeration value="Afghanistan, I.R. of"/>
          <xsd:enumeration value="Äland Islands"/>
          <xsd:enumeration value="Albania"/>
          <xsd:enumeration value="Algeria"/>
          <xsd:enumeration value="American Samoa"/>
          <xsd:enumeration value="Andorra"/>
          <xsd:enumeration value="Angola"/>
          <xsd:enumeration value="Anguilla"/>
          <xsd:enumeration value="Antigua and Barbuda"/>
          <xsd:enumeration value="Argentina"/>
          <xsd:enumeration value="Armenia"/>
          <xsd:enumeration value="Aruba"/>
          <xsd:enumeration value="Australia"/>
          <xsd:enumeration value="Austria"/>
          <xsd:enumeration value="Azerbaijan"/>
          <xsd:enumeration value="Bahamas, The"/>
          <xsd:enumeration value="Bahrain"/>
          <xsd:enumeration value="Bangladesh"/>
          <xsd:enumeration value="Barbados"/>
          <xsd:enumeration value="Belarus"/>
          <xsd:enumeration value="Belgium"/>
          <xsd:enumeration value="Belize"/>
          <xsd:enumeration value="Benin"/>
          <xsd:enumeration value="Bermuda"/>
          <xsd:enumeration value="Bhutan"/>
          <xsd:enumeration value="Bolivia"/>
          <xsd:enumeration value="Bosnia and Herzegovina"/>
          <xsd:enumeration value="Botswana"/>
          <xsd:enumeration value="Brazil"/>
          <xsd:enumeration value="British Virgin Islands"/>
          <xsd:enumeration value="Brunei Darussalam"/>
          <xsd:enumeration value="Bulgaria"/>
          <xsd:enumeration value="Burkina Faso"/>
          <xsd:enumeration value="Burundi"/>
          <xsd:enumeration value="Cambodia"/>
          <xsd:enumeration value="Cameroon"/>
          <xsd:enumeration value="Canada"/>
          <xsd:enumeration value="Cape Verde"/>
          <xsd:enumeration value="Cayman Islands"/>
          <xsd:enumeration value="Central African Republic"/>
          <xsd:enumeration value="Chad"/>
          <xsd:enumeration value="Chile"/>
          <xsd:enumeration value="China"/>
          <xsd:enumeration value="Colombia"/>
          <xsd:enumeration value="Comoros"/>
          <xsd:enumeration value="Congo, Dem. Rep. of"/>
          <xsd:enumeration value="Congo, Rep. of"/>
          <xsd:enumeration value="Cook Islands"/>
          <xsd:enumeration value="Costa Rica"/>
          <xsd:enumeration value="Côte d'Ivoire"/>
          <xsd:enumeration value="Croatia"/>
          <xsd:enumeration value="Cuba"/>
          <xsd:enumeration value="Cyprus"/>
          <xsd:enumeration value="Czech Republic"/>
          <xsd:enumeration value="Denmark"/>
          <xsd:enumeration value="Djibouti"/>
          <xsd:enumeration value="Dominica"/>
          <xsd:enumeration value="Dominican Republic"/>
          <xsd:enumeration value="Ecuador"/>
          <xsd:enumeration value="Egypt"/>
          <xsd:enumeration value="El Salvador"/>
          <xsd:enumeration value="Equatorial Guinea"/>
          <xsd:enumeration value="Eritrea"/>
          <xsd:enumeration value="Estonia"/>
          <xsd:enumeration value="Ethiopia"/>
          <xsd:enumeration value="Faeroe Islands"/>
          <xsd:enumeration value="Falkland Islands (Malvinas)"/>
          <xsd:enumeration value="Fiji"/>
          <xsd:enumeration value="Finland"/>
          <xsd:enumeration value="France"/>
          <xsd:enumeration value="French Guiana"/>
          <xsd:enumeration value="French Polynesia"/>
          <xsd:enumeration value="Gabon"/>
          <xsd:enumeration value="Gambia, The"/>
          <xsd:enumeration value="Georgia"/>
          <xsd:enumeration value="Germany"/>
          <xsd:enumeration value="Ghana"/>
          <xsd:enumeration value="Gibraltar"/>
          <xsd:enumeration value="Greece"/>
          <xsd:enumeration value="Greenland"/>
          <xsd:enumeration value="Grenada"/>
          <xsd:enumeration value="Guadeloupe"/>
          <xsd:enumeration value="Guam"/>
          <xsd:enumeration value="Guatemala"/>
          <xsd:enumeration value="Guernsey"/>
          <xsd:enumeration value="Guinea"/>
          <xsd:enumeration value="Guinea-Bissau"/>
          <xsd:enumeration value="Guyana"/>
          <xsd:enumeration value="Haiti"/>
          <xsd:enumeration value="Holy See"/>
          <xsd:enumeration value="Honduras"/>
          <xsd:enumeration value="Hong Kong SAR"/>
          <xsd:enumeration value="Hungary"/>
          <xsd:enumeration value="Iceland"/>
          <xsd:enumeration value="India"/>
          <xsd:enumeration value="Indonesia"/>
          <xsd:enumeration value="Iran, I. R. of"/>
          <xsd:enumeration value="Iraq"/>
          <xsd:enumeration value="Ireland"/>
          <xsd:enumeration value="Isle of Man"/>
          <xsd:enumeration value="Israel"/>
          <xsd:enumeration value="Italy"/>
          <xsd:enumeration value="Jamaica"/>
          <xsd:enumeration value="Japan"/>
          <xsd:enumeration value="Jersey"/>
          <xsd:enumeration value="Jordan"/>
          <xsd:enumeration value="Kazakhstan"/>
          <xsd:enumeration value="Kenya"/>
          <xsd:enumeration value="Kiribati"/>
          <xsd:enumeration value="Korea"/>
          <xsd:enumeration value="Korea"/>
          <xsd:enumeration value="Kosovo"/>
          <xsd:enumeration value="Kuwait"/>
          <xsd:enumeration value="Kyrgyz Republic"/>
          <xsd:enumeration value="Labuan (Malaysia)"/>
          <xsd:enumeration value="Lao P.D.R."/>
          <xsd:enumeration value="Latvia"/>
          <xsd:enumeration value="Lebanon"/>
          <xsd:enumeration value="Lesotho"/>
          <xsd:enumeration value="Liberia"/>
          <xsd:enumeration value="Libya"/>
          <xsd:enumeration value="Liechtenstein"/>
          <xsd:enumeration value="Lithuania"/>
          <xsd:enumeration value="Luxembourg"/>
          <xsd:enumeration value="Macao SAR"/>
          <xsd:enumeration value="Macedonia, former Yugoslav Republic of"/>
          <xsd:enumeration value="Madagascar"/>
          <xsd:enumeration value="Malawi"/>
          <xsd:enumeration value="Malaysia"/>
          <xsd:enumeration value="Maldives"/>
          <xsd:enumeration value="Mali"/>
          <xsd:enumeration value="Malta"/>
          <xsd:enumeration value="Marshall Islands"/>
          <xsd:enumeration value="Martinique"/>
          <xsd:enumeration value="Mauritania"/>
          <xsd:enumeration value="Mauritius"/>
          <xsd:enumeration value="Mayotte"/>
          <xsd:enumeration value="Mexico"/>
          <xsd:enumeration value="Micronesia"/>
          <xsd:enumeration value="Moldova"/>
          <xsd:enumeration value="Monaco"/>
          <xsd:enumeration value="Mongolia"/>
          <xsd:enumeration value="Montenegro"/>
          <xsd:enumeration value="Montserrat"/>
          <xsd:enumeration value="Morocco"/>
          <xsd:enumeration value="Mozambique"/>
          <xsd:enumeration value="Myanmar"/>
          <xsd:enumeration value="Namibia"/>
          <xsd:enumeration value="Nauru"/>
          <xsd:enumeration value="Nepal"/>
          <xsd:enumeration value="Netherlands"/>
          <xsd:enumeration value="Netherlands Antilles"/>
          <xsd:enumeration value="New Caledonia"/>
          <xsd:enumeration value="New Zealand"/>
          <xsd:enumeration value="Nicaragua"/>
          <xsd:enumeration value="Niger"/>
          <xsd:enumeration value="Nigeria"/>
          <xsd:enumeration value="Niue"/>
          <xsd:enumeration value="Norfolk Island"/>
          <xsd:enumeration value="Northern Mariana Islands"/>
          <xsd:enumeration value="Norway"/>
          <xsd:enumeration value="Oman"/>
          <xsd:enumeration value="Pakistan"/>
          <xsd:enumeration value="Palau"/>
          <xsd:enumeration value="Panama"/>
          <xsd:enumeration value="Papua New Guinea"/>
          <xsd:enumeration value="Paraguay"/>
          <xsd:enumeration value="Peru"/>
          <xsd:enumeration value="Philippines"/>
          <xsd:enumeration value="Pitcairn"/>
          <xsd:enumeration value="Poland"/>
          <xsd:enumeration value="Portugal"/>
          <xsd:enumeration value="Puerto Rico"/>
          <xsd:enumeration value="Qatar"/>
          <xsd:enumeration value="Réunion"/>
          <xsd:enumeration value="Romania"/>
          <xsd:enumeration value="Russian Federation"/>
          <xsd:enumeration value="Rwanda"/>
          <xsd:enumeration value="Saint Helena"/>
          <xsd:enumeration value="Saint Kitts and Nevis"/>
          <xsd:enumeration value="Saint Lucia"/>
          <xsd:enumeration value="Saint Pierre and Miquelon"/>
          <xsd:enumeration value="Saint Vincent and the Grenadines"/>
          <xsd:enumeration value="Samoa"/>
          <xsd:enumeration value="San Marino"/>
          <xsd:enumeration value="Säo Tomé and Príncipe"/>
          <xsd:enumeration value="Saudi Arabia"/>
          <xsd:enumeration value="Senegal"/>
          <xsd:enumeration value="Serbia"/>
          <xsd:enumeration value="Seychelles"/>
          <xsd:enumeration value="Sierra Leone"/>
          <xsd:enumeration value="Singapore"/>
          <xsd:enumeration value="Slovak Republic"/>
          <xsd:enumeration value="Slovenia"/>
          <xsd:enumeration value="Solomon Islands"/>
          <xsd:enumeration value="Somalia"/>
          <xsd:enumeration value="South Africa"/>
          <xsd:enumeration value="South Sudan"/>
          <xsd:enumeration value="Spain"/>
          <xsd:enumeration value="Sri Lanka"/>
          <xsd:enumeration value="Sudan"/>
          <xsd:enumeration value="Suriname"/>
          <xsd:enumeration value="Svalbard and Jan Mayen Islands"/>
          <xsd:enumeration value="Swaziland"/>
          <xsd:enumeration value="Sweden"/>
          <xsd:enumeration value="Switzerland"/>
          <xsd:enumeration value="Syrian Arab Republic"/>
          <xsd:enumeration value="Taiwan Province of China"/>
          <xsd:enumeration value="Tajikistan"/>
          <xsd:enumeration value="Tanzania"/>
          <xsd:enumeration value="Thailand"/>
          <xsd:enumeration value="Timor-Leste"/>
          <xsd:enumeration value="Togo"/>
          <xsd:enumeration value="Tokelau"/>
          <xsd:enumeration value="Tonga"/>
          <xsd:enumeration value="Trinidad and Tobago"/>
          <xsd:enumeration value="Tunisia"/>
          <xsd:enumeration value="Turkey"/>
          <xsd:enumeration value="Turkmenistan"/>
          <xsd:enumeration value="Turks and Caicos Islands"/>
          <xsd:enumeration value="Tuvalu"/>
          <xsd:enumeration value="Uganda"/>
          <xsd:enumeration value="Ukraine"/>
          <xsd:enumeration value="United Arab Emirates"/>
          <xsd:enumeration value="United Kingdom"/>
          <xsd:enumeration value="United States"/>
          <xsd:enumeration value="United States Virgin Islands"/>
          <xsd:enumeration value="Uruguay"/>
          <xsd:enumeration value="Uzbekistan"/>
          <xsd:enumeration value="Vanuatu"/>
          <xsd:enumeration value="Venezuela"/>
          <xsd:enumeration value="Vietnam"/>
          <xsd:enumeration value="Wallis and Futuna Islands"/>
          <xsd:enumeration value="West Bank and Gaza"/>
          <xsd:enumeration value="Yemen"/>
          <xsd:enumeration value="Zambia"/>
          <xsd:enumeration value="Zimbabwe"/>
        </xsd:restriction>
      </xsd:simpleType>
    </xsd:element>
    <xsd:element name="Subjects" ma:index="6" nillable="true" ma:displayName="Subject(s)" ma:default="" ma:description="The topic of the content of the site." ma:internalName="Subjects">
      <xsd:simpleType>
        <xsd:union memberTypes="dms:Text">
          <xsd:simpleType>
            <xsd:restriction base="dms:Choice">
              <xsd:enumeration value="No Subject"/>
            </xsd:restriction>
          </xsd:simpleType>
        </xsd:union>
      </xsd:simpleType>
    </xsd:element>
    <xsd:element name="DocumentType" ma:index="7" ma:displayName="Document Type" ma:default="" ma:format="Dropdown" ma:internalName="DocumentType">
      <xsd:simpleType>
        <xsd:restriction base="dms:Choice">
          <xsd:enumeration value="Agenda"/>
          <xsd:enumeration value="Aide-Memoire"/>
          <xsd:enumeration value="Annual Performance Review"/>
          <xsd:enumeration value="Attachment"/>
          <xsd:enumeration value="Basic Data"/>
          <xsd:enumeration value="Briefing"/>
          <xsd:enumeration value="Back to Office Report"/>
          <xsd:enumeration value="Contracts/Agreements/Leases"/>
          <xsd:enumeration value="Course, Seminar"/>
          <xsd:enumeration value="Curriculum Vitae"/>
          <xsd:enumeration value="Executive Board Document"/>
          <xsd:enumeration value="Email Message"/>
          <xsd:enumeration value="Facsimile"/>
          <xsd:enumeration value="Figures and Charts"/>
          <xsd:enumeration value="Folder"/>
          <xsd:enumeration value="Form"/>
          <xsd:enumeration value="Itinerary"/>
          <xsd:enumeration value="Laws/Legal matter"/>
          <xsd:enumeration value="List"/>
          <xsd:enumeration value="Letter"/>
          <xsd:enumeration value="Manuals &amp; Guides"/>
          <xsd:enumeration value="Memorandum"/>
          <xsd:enumeration value="Memorandum for Files"/>
          <xsd:enumeration value="Minute"/>
          <xsd:enumeration value="Note"/>
          <xsd:enumeration value="Plan"/>
          <xsd:enumeration value="Paper"/>
          <xsd:enumeration value="Press Releases"/>
          <xsd:enumeration value="Presentation"/>
          <xsd:enumeration value="Publication, Booklet, Leaflet"/>
          <xsd:enumeration value="Questionnaire"/>
          <xsd:enumeration value="Request for Proposal"/>
          <xsd:enumeration value="Report"/>
          <xsd:enumeration value="Review Comments"/>
          <xsd:enumeration value="Speech"/>
          <xsd:enumeration value="Statements to the Board"/>
          <xsd:enumeration value="Summary/Summing Up"/>
          <xsd:enumeration value="Table"/>
          <xsd:enumeration value="Terms of Reference"/>
          <xsd:enumeration value="Translation Service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99488c-3048-4852-9c2c-e015577d0d79" elementFormDefault="qualified">
    <xsd:import namespace="http://schemas.microsoft.com/office/2006/documentManagement/types"/>
    <xsd:import namespace="http://schemas.microsoft.com/office/infopath/2007/PartnerControls"/>
    <xsd:element name="Year" ma:index="19" nillable="true" ma:displayName="Year" ma:internalName="Yea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EmailHeaders" ma:index="20" nillable="true" ma:displayName="E-Mail Headers" ma:hidden="true" ma:internalName="EmailHeaders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3" ma:displayName="Author(s)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F7C701-8FAE-4762-8EE7-092E7ECF3A2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088752ed-f219-40d1-839c-c1d9b3d1a1aa"/>
    <ds:schemaRef ds:uri="b399488c-3048-4852-9c2c-e015577d0d79"/>
    <ds:schemaRef ds:uri="http://schemas.microsoft.com/sharepoint/v4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29AA2E6-B6CD-49D7-9AAD-4E5A17BBC8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F61C23-C364-450B-BEC0-0FE52BCF24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88752ed-f219-40d1-839c-c1d9b3d1a1aa"/>
    <ds:schemaRef ds:uri="b399488c-3048-4852-9c2c-e015577d0d79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20172</TotalTime>
  <Words>727</Words>
  <Application>Microsoft Office PowerPoint</Application>
  <PresentationFormat>On-screen Show (4:3)</PresentationFormat>
  <Paragraphs>146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International Monetary Fund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Rescoping Bank Business Models</dc:title>
  <dc:creator>ABuffadiPerrero</dc:creator>
  <cp:lastModifiedBy>tbroszeit</cp:lastModifiedBy>
  <cp:revision>1442</cp:revision>
  <dcterms:created xsi:type="dcterms:W3CDTF">2011-09-22T01:19:36Z</dcterms:created>
  <dcterms:modified xsi:type="dcterms:W3CDTF">2013-09-24T19:34:46Z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-2061715806</vt:i4>
  </property>
  <property fmtid="{D5CDD505-2E9C-101B-9397-08002B2CF9AE}" pid="3" name="_NewReviewCycle">
    <vt:lpwstr/>
  </property>
  <property fmtid="{D5CDD505-2E9C-101B-9397-08002B2CF9AE}" pid="4" name="_EmailSubject">
    <vt:lpwstr>CV for OECD/ASSAL Conference</vt:lpwstr>
  </property>
  <property fmtid="{D5CDD505-2E9C-101B-9397-08002B2CF9AE}" pid="5" name="_AuthorEmail">
    <vt:lpwstr>TBroszeit@imf.org</vt:lpwstr>
  </property>
  <property fmtid="{D5CDD505-2E9C-101B-9397-08002B2CF9AE}" pid="6" name="_AuthorEmailDisplayName">
    <vt:lpwstr>Broszeit, Timo</vt:lpwstr>
  </property>
  <property fmtid="{D5CDD505-2E9C-101B-9397-08002B2CF9AE}" pid="7" name="_PreviousAdHocReviewCycleID">
    <vt:i4>1760071855</vt:i4>
  </property>
  <property fmtid="{D5CDD505-2E9C-101B-9397-08002B2CF9AE}" pid="8" name="ContentTypeId">
    <vt:lpwstr>0x010100ACF2F5308B7D114E8704EAE78B54CFC4002C208B0A34A1AD438D58B1A1417EA2D1</vt:lpwstr>
  </property>
  <property fmtid="{D5CDD505-2E9C-101B-9397-08002B2CF9AE}" pid="9" name="Order">
    <vt:r8>200</vt:r8>
  </property>
</Properties>
</file>