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80" r:id="rId3"/>
  </p:sldMasterIdLst>
  <p:notesMasterIdLst>
    <p:notesMasterId r:id="rId39"/>
  </p:notesMasterIdLst>
  <p:handoutMasterIdLst>
    <p:handoutMasterId r:id="rId40"/>
  </p:handoutMasterIdLst>
  <p:sldIdLst>
    <p:sldId id="382" r:id="rId4"/>
    <p:sldId id="385" r:id="rId5"/>
    <p:sldId id="456" r:id="rId6"/>
    <p:sldId id="429" r:id="rId7"/>
    <p:sldId id="394" r:id="rId8"/>
    <p:sldId id="457" r:id="rId9"/>
    <p:sldId id="430" r:id="rId10"/>
    <p:sldId id="431" r:id="rId11"/>
    <p:sldId id="439" r:id="rId12"/>
    <p:sldId id="406" r:id="rId13"/>
    <p:sldId id="407" r:id="rId14"/>
    <p:sldId id="339" r:id="rId15"/>
    <p:sldId id="340" r:id="rId16"/>
    <p:sldId id="341" r:id="rId17"/>
    <p:sldId id="347" r:id="rId18"/>
    <p:sldId id="350" r:id="rId19"/>
    <p:sldId id="351" r:id="rId20"/>
    <p:sldId id="352" r:id="rId21"/>
    <p:sldId id="353" r:id="rId22"/>
    <p:sldId id="355" r:id="rId23"/>
    <p:sldId id="357" r:id="rId24"/>
    <p:sldId id="358" r:id="rId25"/>
    <p:sldId id="359" r:id="rId26"/>
    <p:sldId id="362" r:id="rId27"/>
    <p:sldId id="453" r:id="rId28"/>
    <p:sldId id="454" r:id="rId29"/>
    <p:sldId id="455" r:id="rId30"/>
    <p:sldId id="458" r:id="rId31"/>
    <p:sldId id="450" r:id="rId32"/>
    <p:sldId id="459" r:id="rId33"/>
    <p:sldId id="452" r:id="rId34"/>
    <p:sldId id="461" r:id="rId35"/>
    <p:sldId id="460" r:id="rId36"/>
    <p:sldId id="462" r:id="rId37"/>
    <p:sldId id="269" r:id="rId38"/>
  </p:sldIdLst>
  <p:sldSz cx="9144000" cy="6858000" type="screen4x3"/>
  <p:notesSz cx="6858000" cy="99266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Destaqu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9" autoAdjust="0"/>
    <p:restoredTop sz="86323" autoAdjust="0"/>
  </p:normalViewPr>
  <p:slideViewPr>
    <p:cSldViewPr showGuides="1">
      <p:cViewPr>
        <p:scale>
          <a:sx n="114" d="100"/>
          <a:sy n="114" d="100"/>
        </p:scale>
        <p:origin x="-1470" y="-84"/>
      </p:cViewPr>
      <p:guideLst>
        <p:guide orient="horz" pos="2160"/>
        <p:guide pos="2880"/>
      </p:guideLst>
    </p:cSldViewPr>
  </p:slideViewPr>
  <p:outlineViewPr>
    <p:cViewPr>
      <p:scale>
        <a:sx n="33" d="100"/>
        <a:sy n="33" d="100"/>
      </p:scale>
      <p:origin x="0" y="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4" y="0"/>
            <a:ext cx="2971800" cy="496888"/>
          </a:xfrm>
          <a:prstGeom prst="rect">
            <a:avLst/>
          </a:prstGeom>
        </p:spPr>
        <p:txBody>
          <a:bodyPr vert="horz" lIns="91440" tIns="45720" rIns="91440" bIns="45720" rtlCol="0"/>
          <a:lstStyle>
            <a:lvl1pPr algn="r">
              <a:defRPr sz="1200"/>
            </a:lvl1pPr>
          </a:lstStyle>
          <a:p>
            <a:fld id="{DA0E4B0D-0245-4FC4-88F9-D47A440C90D7}" type="datetimeFigureOut">
              <a:rPr lang="pt-PT" smtClean="0"/>
              <a:t>08-04-2016</a:t>
            </a:fld>
            <a:endParaRPr lang="pt-PT"/>
          </a:p>
        </p:txBody>
      </p:sp>
      <p:sp>
        <p:nvSpPr>
          <p:cNvPr id="4" name="Marcador de Posição do Rodapé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4" y="9428163"/>
            <a:ext cx="2971800" cy="496887"/>
          </a:xfrm>
          <a:prstGeom prst="rect">
            <a:avLst/>
          </a:prstGeom>
        </p:spPr>
        <p:txBody>
          <a:bodyPr vert="horz" lIns="91440" tIns="45720" rIns="91440" bIns="45720" rtlCol="0" anchor="b"/>
          <a:lstStyle>
            <a:lvl1pPr algn="r">
              <a:defRPr sz="1200"/>
            </a:lvl1pPr>
          </a:lstStyle>
          <a:p>
            <a:fld id="{B2A32BFD-F2A6-44B5-AE86-7D9D402EB796}" type="slidenum">
              <a:rPr lang="pt-PT" smtClean="0"/>
              <a:t>‹nº›</a:t>
            </a:fld>
            <a:endParaRPr lang="pt-PT"/>
          </a:p>
        </p:txBody>
      </p:sp>
    </p:spTree>
    <p:extLst>
      <p:ext uri="{BB962C8B-B14F-4D97-AF65-F5344CB8AC3E}">
        <p14:creationId xmlns:p14="http://schemas.microsoft.com/office/powerpoint/2010/main" val="3937063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4" y="0"/>
            <a:ext cx="2971800" cy="496888"/>
          </a:xfrm>
          <a:prstGeom prst="rect">
            <a:avLst/>
          </a:prstGeom>
        </p:spPr>
        <p:txBody>
          <a:bodyPr vert="horz" lIns="91440" tIns="45720" rIns="91440" bIns="45720" rtlCol="0"/>
          <a:lstStyle>
            <a:lvl1pPr algn="r">
              <a:defRPr sz="1200"/>
            </a:lvl1pPr>
          </a:lstStyle>
          <a:p>
            <a:fld id="{5E11380F-0885-4A59-B703-07B204C99D0E}" type="datetimeFigureOut">
              <a:rPr lang="pt-PT" smtClean="0"/>
              <a:t>08-04-2016</a:t>
            </a:fld>
            <a:endParaRPr lang="pt-PT"/>
          </a:p>
        </p:txBody>
      </p:sp>
      <p:sp>
        <p:nvSpPr>
          <p:cNvPr id="4" name="Marcador de Posição da Imagem do Diapositivo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1" y="4714876"/>
            <a:ext cx="5486400" cy="4467225"/>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4" y="9428163"/>
            <a:ext cx="2971800" cy="496887"/>
          </a:xfrm>
          <a:prstGeom prst="rect">
            <a:avLst/>
          </a:prstGeom>
        </p:spPr>
        <p:txBody>
          <a:bodyPr vert="horz" lIns="91440" tIns="45720" rIns="91440" bIns="45720" rtlCol="0" anchor="b"/>
          <a:lstStyle>
            <a:lvl1pPr algn="r">
              <a:defRPr sz="1200"/>
            </a:lvl1pPr>
          </a:lstStyle>
          <a:p>
            <a:fld id="{4CEA2395-D89D-4734-9153-03BE6E5BC794}" type="slidenum">
              <a:rPr lang="pt-PT" smtClean="0"/>
              <a:t>‹nº›</a:t>
            </a:fld>
            <a:endParaRPr lang="pt-PT"/>
          </a:p>
        </p:txBody>
      </p:sp>
    </p:spTree>
    <p:extLst>
      <p:ext uri="{BB962C8B-B14F-4D97-AF65-F5344CB8AC3E}">
        <p14:creationId xmlns:p14="http://schemas.microsoft.com/office/powerpoint/2010/main" val="37839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solidFill>
                  <a:prstClr val="black"/>
                </a:solidFill>
              </a:rPr>
              <a:pPr/>
              <a:t>4</a:t>
            </a:fld>
            <a:endParaRPr lang="pt-PT">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21</a:t>
            </a:fld>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22</a:t>
            </a:fld>
            <a:endParaRPr 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23</a:t>
            </a:fld>
            <a:endParaRPr 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24</a:t>
            </a:fld>
            <a:endParaRPr lang="pt-P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noProof="0" dirty="0" smtClean="0"/>
          </a:p>
        </p:txBody>
      </p:sp>
      <p:sp>
        <p:nvSpPr>
          <p:cNvPr id="4" name="Marcador de Posição do Número do Diapositivo 3"/>
          <p:cNvSpPr>
            <a:spLocks noGrp="1"/>
          </p:cNvSpPr>
          <p:nvPr>
            <p:ph type="sldNum" sz="quarter" idx="10"/>
          </p:nvPr>
        </p:nvSpPr>
        <p:spPr/>
        <p:txBody>
          <a:bodyPr/>
          <a:lstStyle/>
          <a:p>
            <a:fld id="{4D580C0C-B982-404D-AB8B-280B68C48B83}" type="slidenum">
              <a:rPr lang="pt-PT" smtClean="0">
                <a:solidFill>
                  <a:prstClr val="black"/>
                </a:solidFill>
              </a:rPr>
              <a:pPr/>
              <a:t>33</a:t>
            </a:fld>
            <a:endParaRPr lang="pt-PT">
              <a:solidFill>
                <a:prstClr val="black"/>
              </a:solidFill>
            </a:endParaRPr>
          </a:p>
        </p:txBody>
      </p:sp>
    </p:spTree>
    <p:extLst>
      <p:ext uri="{BB962C8B-B14F-4D97-AF65-F5344CB8AC3E}">
        <p14:creationId xmlns:p14="http://schemas.microsoft.com/office/powerpoint/2010/main" val="415465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noProof="0" dirty="0" smtClean="0"/>
          </a:p>
        </p:txBody>
      </p:sp>
      <p:sp>
        <p:nvSpPr>
          <p:cNvPr id="4" name="Marcador de Posição do Número do Diapositivo 3"/>
          <p:cNvSpPr>
            <a:spLocks noGrp="1"/>
          </p:cNvSpPr>
          <p:nvPr>
            <p:ph type="sldNum" sz="quarter" idx="10"/>
          </p:nvPr>
        </p:nvSpPr>
        <p:spPr/>
        <p:txBody>
          <a:bodyPr/>
          <a:lstStyle/>
          <a:p>
            <a:fld id="{4D580C0C-B982-404D-AB8B-280B68C48B83}" type="slidenum">
              <a:rPr lang="pt-PT" smtClean="0">
                <a:solidFill>
                  <a:prstClr val="black"/>
                </a:solidFill>
              </a:rPr>
              <a:pPr/>
              <a:t>34</a:t>
            </a:fld>
            <a:endParaRPr lang="pt-PT">
              <a:solidFill>
                <a:prstClr val="black"/>
              </a:solidFill>
            </a:endParaRPr>
          </a:p>
        </p:txBody>
      </p:sp>
    </p:spTree>
    <p:extLst>
      <p:ext uri="{BB962C8B-B14F-4D97-AF65-F5344CB8AC3E}">
        <p14:creationId xmlns:p14="http://schemas.microsoft.com/office/powerpoint/2010/main" val="415465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12</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13</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14</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15</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16</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17</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smtClean="0"/>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18</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65AE33E5-944B-4252-8998-9FC196FC1DFD}" type="slidenum">
              <a:rPr lang="pt-PT" smtClean="0"/>
              <a:pPr/>
              <a:t>20</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emplo ASF">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F96D95FC-63FC-4C39-9ED6-75D8BE063457}" type="datetime1">
              <a:rPr lang="pt-PT" smtClean="0"/>
              <a:t>08-04-2016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7F6E965-7293-4CD4-850C-9C2661C22C53}" type="slidenum">
              <a:rPr lang="pt-PT" smtClean="0"/>
              <a:t>‹nº›</a:t>
            </a:fld>
            <a:endParaRPr lang="pt-PT"/>
          </a:p>
        </p:txBody>
      </p:sp>
      <p:sp>
        <p:nvSpPr>
          <p:cNvPr id="9" name="TextBox 3"/>
          <p:cNvSpPr txBox="1"/>
          <p:nvPr userDrawn="1"/>
        </p:nvSpPr>
        <p:spPr>
          <a:xfrm>
            <a:off x="870573" y="2035165"/>
            <a:ext cx="7261939" cy="692497"/>
          </a:xfrm>
          <a:prstGeom prst="rect">
            <a:avLst/>
          </a:prstGeom>
          <a:noFill/>
        </p:spPr>
        <p:txBody>
          <a:bodyPr wrap="square" rtlCol="0">
            <a:spAutoFit/>
          </a:bodyPr>
          <a:lstStyle/>
          <a:p>
            <a:pPr marL="285750" indent="-285750">
              <a:buClr>
                <a:srgbClr val="E99423"/>
              </a:buClr>
              <a:buFont typeface="Arial"/>
              <a:buChar char="•"/>
            </a:pPr>
            <a:r>
              <a:rPr lang="en-US" sz="1300" dirty="0" err="1" smtClean="0">
                <a:solidFill>
                  <a:schemeClr val="tx1">
                    <a:lumMod val="50000"/>
                    <a:lumOff val="50000"/>
                  </a:schemeClr>
                </a:solidFill>
                <a:latin typeface="Verdana"/>
                <a:cs typeface="Verdana"/>
              </a:rPr>
              <a:t>Lorem</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ipsum</a:t>
            </a:r>
            <a:r>
              <a:rPr lang="en-US" sz="1300" dirty="0" smtClean="0">
                <a:solidFill>
                  <a:schemeClr val="tx1">
                    <a:lumMod val="50000"/>
                    <a:lumOff val="50000"/>
                  </a:schemeClr>
                </a:solidFill>
                <a:latin typeface="Verdana"/>
                <a:cs typeface="Verdana"/>
              </a:rPr>
              <a:t> dolor sit </a:t>
            </a:r>
            <a:r>
              <a:rPr lang="en-US" sz="1300" dirty="0" err="1" smtClean="0">
                <a:solidFill>
                  <a:schemeClr val="tx1">
                    <a:lumMod val="50000"/>
                    <a:lumOff val="50000"/>
                  </a:schemeClr>
                </a:solidFill>
                <a:latin typeface="Verdana"/>
                <a:cs typeface="Verdana"/>
              </a:rPr>
              <a:t>amet</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consectetur</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adipiscing</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elit</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Donec</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vel</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libero</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elementum</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pretium</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nunc</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sed</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posuere</a:t>
            </a:r>
            <a:r>
              <a:rPr lang="en-US" sz="1300" dirty="0" smtClean="0">
                <a:solidFill>
                  <a:schemeClr val="tx1">
                    <a:lumMod val="50000"/>
                    <a:lumOff val="50000"/>
                  </a:schemeClr>
                </a:solidFill>
                <a:latin typeface="Verdana"/>
                <a:cs typeface="Verdana"/>
              </a:rPr>
              <a:t> diam. </a:t>
            </a:r>
            <a:r>
              <a:rPr lang="en-US" sz="1300" dirty="0" err="1" smtClean="0">
                <a:solidFill>
                  <a:schemeClr val="tx1">
                    <a:lumMod val="50000"/>
                    <a:lumOff val="50000"/>
                  </a:schemeClr>
                </a:solidFill>
                <a:latin typeface="Verdana"/>
                <a:cs typeface="Verdana"/>
              </a:rPr>
              <a:t>Nulla</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leo</a:t>
            </a:r>
            <a:r>
              <a:rPr lang="en-US" sz="1300" dirty="0" smtClean="0">
                <a:solidFill>
                  <a:schemeClr val="tx1">
                    <a:lumMod val="50000"/>
                    <a:lumOff val="50000"/>
                  </a:schemeClr>
                </a:solidFill>
                <a:latin typeface="Verdana"/>
                <a:cs typeface="Verdana"/>
              </a:rPr>
              <a:t> magna, </a:t>
            </a:r>
            <a:r>
              <a:rPr lang="en-US" sz="1300" dirty="0" err="1" smtClean="0">
                <a:solidFill>
                  <a:schemeClr val="tx1">
                    <a:lumMod val="50000"/>
                    <a:lumOff val="50000"/>
                  </a:schemeClr>
                </a:solidFill>
                <a:latin typeface="Verdana"/>
                <a:cs typeface="Verdana"/>
              </a:rPr>
              <a:t>varius</a:t>
            </a:r>
            <a:r>
              <a:rPr lang="en-US" sz="1300" dirty="0" smtClean="0">
                <a:solidFill>
                  <a:schemeClr val="tx1">
                    <a:lumMod val="50000"/>
                    <a:lumOff val="50000"/>
                  </a:schemeClr>
                </a:solidFill>
                <a:latin typeface="Verdana"/>
                <a:cs typeface="Verdana"/>
              </a:rPr>
              <a:t> a </a:t>
            </a:r>
            <a:r>
              <a:rPr lang="en-US" sz="1300" dirty="0" err="1" smtClean="0">
                <a:solidFill>
                  <a:schemeClr val="tx1">
                    <a:lumMod val="50000"/>
                    <a:lumOff val="50000"/>
                  </a:schemeClr>
                </a:solidFill>
                <a:latin typeface="Verdana"/>
                <a:cs typeface="Verdana"/>
              </a:rPr>
              <a:t>bibendum</a:t>
            </a:r>
            <a:r>
              <a:rPr lang="en-US" sz="1300" dirty="0" smtClean="0">
                <a:solidFill>
                  <a:schemeClr val="tx1">
                    <a:lumMod val="50000"/>
                    <a:lumOff val="50000"/>
                  </a:schemeClr>
                </a:solidFill>
                <a:latin typeface="Verdana"/>
                <a:cs typeface="Verdana"/>
              </a:rPr>
              <a:t> vitae, </a:t>
            </a:r>
            <a:r>
              <a:rPr lang="en-US" sz="1300" dirty="0" err="1" smtClean="0">
                <a:solidFill>
                  <a:schemeClr val="tx1">
                    <a:lumMod val="50000"/>
                    <a:lumOff val="50000"/>
                  </a:schemeClr>
                </a:solidFill>
                <a:latin typeface="Verdana"/>
                <a:cs typeface="Verdana"/>
              </a:rPr>
              <a:t>commodo</a:t>
            </a:r>
            <a:r>
              <a:rPr lang="en-US" sz="1300" dirty="0" smtClean="0">
                <a:solidFill>
                  <a:schemeClr val="tx1">
                    <a:lumMod val="50000"/>
                    <a:lumOff val="50000"/>
                  </a:schemeClr>
                </a:solidFill>
                <a:latin typeface="Verdana"/>
                <a:cs typeface="Verdana"/>
              </a:rPr>
              <a:t> in </a:t>
            </a:r>
            <a:r>
              <a:rPr lang="en-US" sz="1300" dirty="0" err="1" smtClean="0">
                <a:solidFill>
                  <a:schemeClr val="tx1">
                    <a:lumMod val="50000"/>
                    <a:lumOff val="50000"/>
                  </a:schemeClr>
                </a:solidFill>
                <a:latin typeface="Verdana"/>
                <a:cs typeface="Verdana"/>
              </a:rPr>
              <a:t>metus</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Mauris</a:t>
            </a:r>
            <a:r>
              <a:rPr lang="en-US" sz="1300" dirty="0" smtClean="0">
                <a:solidFill>
                  <a:schemeClr val="tx1">
                    <a:lumMod val="50000"/>
                    <a:lumOff val="50000"/>
                  </a:schemeClr>
                </a:solidFill>
                <a:latin typeface="Verdana"/>
                <a:cs typeface="Verdana"/>
              </a:rPr>
              <a:t> vitae </a:t>
            </a:r>
            <a:r>
              <a:rPr lang="en-US" sz="1300" dirty="0" err="1" smtClean="0">
                <a:solidFill>
                  <a:schemeClr val="tx1">
                    <a:lumMod val="50000"/>
                    <a:lumOff val="50000"/>
                  </a:schemeClr>
                </a:solidFill>
                <a:latin typeface="Verdana"/>
                <a:cs typeface="Verdana"/>
              </a:rPr>
              <a:t>tristique</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urna</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sed</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dapibus</a:t>
            </a:r>
            <a:r>
              <a:rPr lang="en-US" sz="1300" dirty="0" smtClean="0">
                <a:solidFill>
                  <a:schemeClr val="tx1">
                    <a:lumMod val="50000"/>
                    <a:lumOff val="50000"/>
                  </a:schemeClr>
                </a:solidFill>
                <a:latin typeface="Verdana"/>
                <a:cs typeface="Verdana"/>
              </a:rPr>
              <a:t> mi. </a:t>
            </a:r>
            <a:endParaRPr lang="en-US" sz="1300" dirty="0">
              <a:solidFill>
                <a:schemeClr val="tx1">
                  <a:lumMod val="50000"/>
                  <a:lumOff val="50000"/>
                </a:schemeClr>
              </a:solidFill>
              <a:latin typeface="Verdana"/>
              <a:cs typeface="Verdana"/>
            </a:endParaRPr>
          </a:p>
        </p:txBody>
      </p:sp>
      <p:sp>
        <p:nvSpPr>
          <p:cNvPr id="10" name="TextBox 4"/>
          <p:cNvSpPr txBox="1"/>
          <p:nvPr userDrawn="1"/>
        </p:nvSpPr>
        <p:spPr>
          <a:xfrm>
            <a:off x="870573" y="1196752"/>
            <a:ext cx="7261939" cy="369332"/>
          </a:xfrm>
          <a:prstGeom prst="rect">
            <a:avLst/>
          </a:prstGeom>
          <a:noFill/>
        </p:spPr>
        <p:txBody>
          <a:bodyPr wrap="square" rtlCol="0">
            <a:spAutoFit/>
          </a:bodyPr>
          <a:lstStyle/>
          <a:p>
            <a:r>
              <a:rPr lang="en-US" b="1" dirty="0" err="1" smtClean="0">
                <a:solidFill>
                  <a:srgbClr val="004275"/>
                </a:solidFill>
                <a:latin typeface="Verdana"/>
                <a:cs typeface="Verdana"/>
              </a:rPr>
              <a:t>Lorem</a:t>
            </a:r>
            <a:r>
              <a:rPr lang="en-US" b="1" dirty="0" smtClean="0">
                <a:solidFill>
                  <a:srgbClr val="004275"/>
                </a:solidFill>
                <a:latin typeface="Verdana"/>
                <a:cs typeface="Verdana"/>
              </a:rPr>
              <a:t> </a:t>
            </a:r>
            <a:r>
              <a:rPr lang="en-US" b="1" dirty="0" err="1" smtClean="0">
                <a:solidFill>
                  <a:srgbClr val="004275"/>
                </a:solidFill>
                <a:latin typeface="Verdana"/>
                <a:cs typeface="Verdana"/>
              </a:rPr>
              <a:t>ipsum</a:t>
            </a:r>
            <a:r>
              <a:rPr lang="en-US" b="1" dirty="0" smtClean="0">
                <a:solidFill>
                  <a:srgbClr val="004275"/>
                </a:solidFill>
                <a:latin typeface="Verdana"/>
                <a:cs typeface="Verdana"/>
              </a:rPr>
              <a:t> dolor sit </a:t>
            </a:r>
            <a:r>
              <a:rPr lang="en-US" b="1" dirty="0" err="1" smtClean="0">
                <a:solidFill>
                  <a:srgbClr val="004275"/>
                </a:solidFill>
                <a:latin typeface="Verdana"/>
                <a:cs typeface="Verdana"/>
              </a:rPr>
              <a:t>amet</a:t>
            </a:r>
            <a:endParaRPr lang="en-US" b="1" dirty="0">
              <a:solidFill>
                <a:srgbClr val="004275"/>
              </a:solidFill>
              <a:latin typeface="Verdana"/>
              <a:cs typeface="Verdana"/>
            </a:endParaRPr>
          </a:p>
        </p:txBody>
      </p:sp>
      <p:sp>
        <p:nvSpPr>
          <p:cNvPr id="11" name="TextBox 5"/>
          <p:cNvSpPr txBox="1"/>
          <p:nvPr userDrawn="1"/>
        </p:nvSpPr>
        <p:spPr>
          <a:xfrm>
            <a:off x="869328" y="3170812"/>
            <a:ext cx="7261939" cy="692497"/>
          </a:xfrm>
          <a:prstGeom prst="rect">
            <a:avLst/>
          </a:prstGeom>
          <a:noFill/>
        </p:spPr>
        <p:txBody>
          <a:bodyPr wrap="square" rtlCol="0">
            <a:spAutoFit/>
          </a:bodyPr>
          <a:lstStyle/>
          <a:p>
            <a:pPr marL="285750" indent="-285750">
              <a:buClr>
                <a:srgbClr val="E99423"/>
              </a:buClr>
              <a:buFont typeface="Arial"/>
              <a:buChar char="•"/>
            </a:pPr>
            <a:r>
              <a:rPr lang="en-US" sz="1300" dirty="0" err="1" smtClean="0">
                <a:solidFill>
                  <a:schemeClr val="tx1">
                    <a:lumMod val="50000"/>
                    <a:lumOff val="50000"/>
                  </a:schemeClr>
                </a:solidFill>
                <a:latin typeface="Verdana"/>
                <a:cs typeface="Verdana"/>
              </a:rPr>
              <a:t>Lorem</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ipsum</a:t>
            </a:r>
            <a:r>
              <a:rPr lang="en-US" sz="1300" dirty="0" smtClean="0">
                <a:solidFill>
                  <a:schemeClr val="tx1">
                    <a:lumMod val="50000"/>
                    <a:lumOff val="50000"/>
                  </a:schemeClr>
                </a:solidFill>
                <a:latin typeface="Verdana"/>
                <a:cs typeface="Verdana"/>
              </a:rPr>
              <a:t> dolor sit </a:t>
            </a:r>
            <a:r>
              <a:rPr lang="en-US" sz="1300" dirty="0" err="1" smtClean="0">
                <a:solidFill>
                  <a:schemeClr val="tx1">
                    <a:lumMod val="50000"/>
                    <a:lumOff val="50000"/>
                  </a:schemeClr>
                </a:solidFill>
                <a:latin typeface="Verdana"/>
                <a:cs typeface="Verdana"/>
              </a:rPr>
              <a:t>amet</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consectetur</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adipiscing</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elit</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Donec</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vel</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libero</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elementum</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pretium</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nunc</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sed</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posuere</a:t>
            </a:r>
            <a:r>
              <a:rPr lang="en-US" sz="1300" dirty="0" smtClean="0">
                <a:solidFill>
                  <a:schemeClr val="tx1">
                    <a:lumMod val="50000"/>
                    <a:lumOff val="50000"/>
                  </a:schemeClr>
                </a:solidFill>
                <a:latin typeface="Verdana"/>
                <a:cs typeface="Verdana"/>
              </a:rPr>
              <a:t> diam. </a:t>
            </a:r>
            <a:r>
              <a:rPr lang="en-US" sz="1300" dirty="0" err="1" smtClean="0">
                <a:solidFill>
                  <a:schemeClr val="tx1">
                    <a:lumMod val="50000"/>
                    <a:lumOff val="50000"/>
                  </a:schemeClr>
                </a:solidFill>
                <a:latin typeface="Verdana"/>
                <a:cs typeface="Verdana"/>
              </a:rPr>
              <a:t>Nulla</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leo</a:t>
            </a:r>
            <a:r>
              <a:rPr lang="en-US" sz="1300" dirty="0" smtClean="0">
                <a:solidFill>
                  <a:schemeClr val="tx1">
                    <a:lumMod val="50000"/>
                    <a:lumOff val="50000"/>
                  </a:schemeClr>
                </a:solidFill>
                <a:latin typeface="Verdana"/>
                <a:cs typeface="Verdana"/>
              </a:rPr>
              <a:t> magna, </a:t>
            </a:r>
            <a:r>
              <a:rPr lang="en-US" sz="1300" dirty="0" err="1" smtClean="0">
                <a:solidFill>
                  <a:schemeClr val="tx1">
                    <a:lumMod val="50000"/>
                    <a:lumOff val="50000"/>
                  </a:schemeClr>
                </a:solidFill>
                <a:latin typeface="Verdana"/>
                <a:cs typeface="Verdana"/>
              </a:rPr>
              <a:t>varius</a:t>
            </a:r>
            <a:r>
              <a:rPr lang="en-US" sz="1300" dirty="0" smtClean="0">
                <a:solidFill>
                  <a:schemeClr val="tx1">
                    <a:lumMod val="50000"/>
                    <a:lumOff val="50000"/>
                  </a:schemeClr>
                </a:solidFill>
                <a:latin typeface="Verdana"/>
                <a:cs typeface="Verdana"/>
              </a:rPr>
              <a:t> a </a:t>
            </a:r>
            <a:r>
              <a:rPr lang="en-US" sz="1300" dirty="0" err="1" smtClean="0">
                <a:solidFill>
                  <a:schemeClr val="tx1">
                    <a:lumMod val="50000"/>
                    <a:lumOff val="50000"/>
                  </a:schemeClr>
                </a:solidFill>
                <a:latin typeface="Verdana"/>
                <a:cs typeface="Verdana"/>
              </a:rPr>
              <a:t>bibendum</a:t>
            </a:r>
            <a:r>
              <a:rPr lang="en-US" sz="1300" dirty="0" smtClean="0">
                <a:solidFill>
                  <a:schemeClr val="tx1">
                    <a:lumMod val="50000"/>
                    <a:lumOff val="50000"/>
                  </a:schemeClr>
                </a:solidFill>
                <a:latin typeface="Verdana"/>
                <a:cs typeface="Verdana"/>
              </a:rPr>
              <a:t> vitae, </a:t>
            </a:r>
            <a:r>
              <a:rPr lang="en-US" sz="1300" dirty="0" err="1" smtClean="0">
                <a:solidFill>
                  <a:schemeClr val="tx1">
                    <a:lumMod val="50000"/>
                    <a:lumOff val="50000"/>
                  </a:schemeClr>
                </a:solidFill>
                <a:latin typeface="Verdana"/>
                <a:cs typeface="Verdana"/>
              </a:rPr>
              <a:t>commodo</a:t>
            </a:r>
            <a:r>
              <a:rPr lang="en-US" sz="1300" dirty="0" smtClean="0">
                <a:solidFill>
                  <a:schemeClr val="tx1">
                    <a:lumMod val="50000"/>
                    <a:lumOff val="50000"/>
                  </a:schemeClr>
                </a:solidFill>
                <a:latin typeface="Verdana"/>
                <a:cs typeface="Verdana"/>
              </a:rPr>
              <a:t> in </a:t>
            </a:r>
            <a:r>
              <a:rPr lang="en-US" sz="1300" dirty="0" err="1" smtClean="0">
                <a:solidFill>
                  <a:schemeClr val="tx1">
                    <a:lumMod val="50000"/>
                    <a:lumOff val="50000"/>
                  </a:schemeClr>
                </a:solidFill>
                <a:latin typeface="Verdana"/>
                <a:cs typeface="Verdana"/>
              </a:rPr>
              <a:t>metus</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Mauris</a:t>
            </a:r>
            <a:r>
              <a:rPr lang="en-US" sz="1300" dirty="0" smtClean="0">
                <a:solidFill>
                  <a:schemeClr val="tx1">
                    <a:lumMod val="50000"/>
                    <a:lumOff val="50000"/>
                  </a:schemeClr>
                </a:solidFill>
                <a:latin typeface="Verdana"/>
                <a:cs typeface="Verdana"/>
              </a:rPr>
              <a:t> vitae </a:t>
            </a:r>
            <a:r>
              <a:rPr lang="en-US" sz="1300" dirty="0" err="1" smtClean="0">
                <a:solidFill>
                  <a:schemeClr val="tx1">
                    <a:lumMod val="50000"/>
                    <a:lumOff val="50000"/>
                  </a:schemeClr>
                </a:solidFill>
                <a:latin typeface="Verdana"/>
                <a:cs typeface="Verdana"/>
              </a:rPr>
              <a:t>tristique</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urna</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sed</a:t>
            </a:r>
            <a:r>
              <a:rPr lang="en-US" sz="1300" dirty="0" smtClean="0">
                <a:solidFill>
                  <a:schemeClr val="tx1">
                    <a:lumMod val="50000"/>
                    <a:lumOff val="50000"/>
                  </a:schemeClr>
                </a:solidFill>
                <a:latin typeface="Verdana"/>
                <a:cs typeface="Verdana"/>
              </a:rPr>
              <a:t> </a:t>
            </a:r>
            <a:r>
              <a:rPr lang="en-US" sz="1300" dirty="0" err="1" smtClean="0">
                <a:solidFill>
                  <a:schemeClr val="tx1">
                    <a:lumMod val="50000"/>
                    <a:lumOff val="50000"/>
                  </a:schemeClr>
                </a:solidFill>
                <a:latin typeface="Verdana"/>
                <a:cs typeface="Verdana"/>
              </a:rPr>
              <a:t>dapibus</a:t>
            </a:r>
            <a:r>
              <a:rPr lang="en-US" sz="1300" dirty="0" smtClean="0">
                <a:solidFill>
                  <a:schemeClr val="tx1">
                    <a:lumMod val="50000"/>
                    <a:lumOff val="50000"/>
                  </a:schemeClr>
                </a:solidFill>
                <a:latin typeface="Verdana"/>
                <a:cs typeface="Verdana"/>
              </a:rPr>
              <a:t> mi. </a:t>
            </a:r>
            <a:endParaRPr lang="en-US" sz="1300" dirty="0">
              <a:solidFill>
                <a:schemeClr val="tx1">
                  <a:lumMod val="50000"/>
                  <a:lumOff val="50000"/>
                </a:schemeClr>
              </a:solidFill>
              <a:latin typeface="Verdana"/>
              <a:cs typeface="Verdana"/>
            </a:endParaRPr>
          </a:p>
        </p:txBody>
      </p:sp>
    </p:spTree>
    <p:extLst>
      <p:ext uri="{BB962C8B-B14F-4D97-AF65-F5344CB8AC3E}">
        <p14:creationId xmlns:p14="http://schemas.microsoft.com/office/powerpoint/2010/main" val="3529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A7EF502-54A2-4E85-B94B-3DBF3B293432}" type="datetime1">
              <a:rPr lang="pt-PT" smtClean="0">
                <a:solidFill>
                  <a:prstClr val="black">
                    <a:tint val="75000"/>
                  </a:prstClr>
                </a:solidFill>
              </a:rPr>
              <a:pPr/>
              <a:t>08-04-2016</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25835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0CA02A4-380F-4772-A0A6-98EB4EA830D2}" type="datetime1">
              <a:rPr lang="pt-PT" smtClean="0">
                <a:solidFill>
                  <a:prstClr val="black">
                    <a:tint val="75000"/>
                  </a:prstClr>
                </a:solidFill>
              </a:rPr>
              <a:pPr/>
              <a:t>08-04-2016</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782760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65CB973-3ECB-4F13-83A6-14227B9D2F8C}" type="datetime1">
              <a:rPr lang="pt-PT" smtClean="0">
                <a:solidFill>
                  <a:prstClr val="black">
                    <a:tint val="75000"/>
                  </a:prstClr>
                </a:solidFill>
              </a:rPr>
              <a:pPr/>
              <a:t>08-04-2016</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083266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B7C397E-9EBC-42C3-B08C-9D1D11D14DC8}" type="datetime1">
              <a:rPr lang="pt-PT" smtClean="0">
                <a:solidFill>
                  <a:prstClr val="black">
                    <a:tint val="75000"/>
                  </a:prstClr>
                </a:solidFill>
              </a:rPr>
              <a:pPr/>
              <a:t>08-04-2016</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17277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B94906A-820B-41E9-B19B-F24F0FC61099}" type="datetime1">
              <a:rPr lang="pt-PT" smtClean="0">
                <a:solidFill>
                  <a:prstClr val="black">
                    <a:tint val="75000"/>
                  </a:prstClr>
                </a:solidFill>
              </a:rPr>
              <a:pPr/>
              <a:t>08-04-2016</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01463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mplo ASF">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F96D95FC-63FC-4C39-9ED6-75D8BE063457}" type="datetime1">
              <a:rPr lang="pt-PT" smtClean="0">
                <a:solidFill>
                  <a:prstClr val="black">
                    <a:tint val="75000"/>
                  </a:prstClr>
                </a:solidFill>
              </a:rPr>
              <a:pPr/>
              <a:t>08-04-2016</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
        <p:nvSpPr>
          <p:cNvPr id="9" name="TextBox 3"/>
          <p:cNvSpPr txBox="1"/>
          <p:nvPr userDrawn="1"/>
        </p:nvSpPr>
        <p:spPr>
          <a:xfrm>
            <a:off x="870573" y="2035165"/>
            <a:ext cx="7261939" cy="692497"/>
          </a:xfrm>
          <a:prstGeom prst="rect">
            <a:avLst/>
          </a:prstGeom>
          <a:noFill/>
        </p:spPr>
        <p:txBody>
          <a:bodyPr wrap="square" rtlCol="0">
            <a:spAutoFit/>
          </a:bodyPr>
          <a:lstStyle/>
          <a:p>
            <a:pPr marL="285750" indent="-285750">
              <a:buClr>
                <a:srgbClr val="E99423"/>
              </a:buClr>
              <a:buFont typeface="Arial"/>
              <a:buChar char="•"/>
            </a:pPr>
            <a:r>
              <a:rPr lang="en-US" sz="1300" dirty="0" err="1" smtClean="0">
                <a:solidFill>
                  <a:prstClr val="black">
                    <a:lumMod val="50000"/>
                    <a:lumOff val="50000"/>
                  </a:prstClr>
                </a:solidFill>
                <a:latin typeface="Verdana"/>
                <a:cs typeface="Verdana"/>
              </a:rPr>
              <a:t>Lorem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ipsum</a:t>
            </a:r>
            <a:r>
              <a:rPr lang="en-US" sz="1300" dirty="0" smtClean="0">
                <a:solidFill>
                  <a:prstClr val="black">
                    <a:lumMod val="50000"/>
                    <a:lumOff val="50000"/>
                  </a:prstClr>
                </a:solidFill>
                <a:latin typeface="Verdana"/>
                <a:cs typeface="Verdana"/>
              </a:rPr>
              <a:t> dolor sit </a:t>
            </a:r>
            <a:r>
              <a:rPr lang="en-US" sz="1300" dirty="0" err="1" smtClean="0">
                <a:solidFill>
                  <a:prstClr val="black">
                    <a:lumMod val="50000"/>
                    <a:lumOff val="50000"/>
                  </a:prstClr>
                </a:solidFill>
                <a:latin typeface="Verdana"/>
                <a:cs typeface="Verdana"/>
              </a:rPr>
              <a:t>amet</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consectetur</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adipiscing</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elit</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Donec</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vel</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libero</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elementum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pretium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nunc</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sed</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posuere</a:t>
            </a:r>
            <a:r>
              <a:rPr lang="en-US" sz="1300" dirty="0" smtClean="0">
                <a:solidFill>
                  <a:prstClr val="black">
                    <a:lumMod val="50000"/>
                    <a:lumOff val="50000"/>
                  </a:prstClr>
                </a:solidFill>
                <a:latin typeface="Verdana"/>
                <a:cs typeface="Verdana"/>
              </a:rPr>
              <a:t> diam. </a:t>
            </a:r>
            <a:r>
              <a:rPr lang="en-US" sz="1300" dirty="0" err="1" smtClean="0">
                <a:solidFill>
                  <a:prstClr val="black">
                    <a:lumMod val="50000"/>
                    <a:lumOff val="50000"/>
                  </a:prstClr>
                </a:solidFill>
                <a:latin typeface="Verdana"/>
                <a:cs typeface="Verdana"/>
              </a:rPr>
              <a:t>Nulla</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leo</a:t>
            </a:r>
            <a:r>
              <a:rPr lang="en-US" sz="1300" dirty="0" smtClean="0">
                <a:solidFill>
                  <a:prstClr val="black">
                    <a:lumMod val="50000"/>
                    <a:lumOff val="50000"/>
                  </a:prstClr>
                </a:solidFill>
                <a:latin typeface="Verdana"/>
                <a:cs typeface="Verdana"/>
              </a:rPr>
              <a:t> magna, </a:t>
            </a:r>
            <a:r>
              <a:rPr lang="en-US" sz="1300" dirty="0" err="1" smtClean="0">
                <a:solidFill>
                  <a:prstClr val="black">
                    <a:lumMod val="50000"/>
                    <a:lumOff val="50000"/>
                  </a:prstClr>
                </a:solidFill>
                <a:latin typeface="Verdana"/>
                <a:cs typeface="Verdana"/>
              </a:rPr>
              <a:t>varius</a:t>
            </a:r>
            <a:r>
              <a:rPr lang="en-US" sz="1300" dirty="0" smtClean="0">
                <a:solidFill>
                  <a:prstClr val="black">
                    <a:lumMod val="50000"/>
                    <a:lumOff val="50000"/>
                  </a:prstClr>
                </a:solidFill>
                <a:latin typeface="Verdana"/>
                <a:cs typeface="Verdana"/>
              </a:rPr>
              <a:t> a </a:t>
            </a:r>
            <a:r>
              <a:rPr lang="en-US" sz="1300" dirty="0" err="1" smtClean="0">
                <a:solidFill>
                  <a:prstClr val="black">
                    <a:lumMod val="50000"/>
                    <a:lumOff val="50000"/>
                  </a:prstClr>
                </a:solidFill>
                <a:latin typeface="Verdana"/>
                <a:cs typeface="Verdana"/>
              </a:rPr>
              <a:t>bibendum</a:t>
            </a:r>
            <a:r>
              <a:rPr lang="en-US" sz="1300" dirty="0" smtClean="0">
                <a:solidFill>
                  <a:prstClr val="black">
                    <a:lumMod val="50000"/>
                    <a:lumOff val="50000"/>
                  </a:prstClr>
                </a:solidFill>
                <a:latin typeface="Verdana"/>
                <a:cs typeface="Verdana"/>
              </a:rPr>
              <a:t> vitae, </a:t>
            </a:r>
            <a:r>
              <a:rPr lang="en-US" sz="1300" dirty="0" err="1" smtClean="0">
                <a:solidFill>
                  <a:prstClr val="black">
                    <a:lumMod val="50000"/>
                    <a:lumOff val="50000"/>
                  </a:prstClr>
                </a:solidFill>
                <a:latin typeface="Verdana"/>
                <a:cs typeface="Verdana"/>
              </a:rPr>
              <a:t>commodo</a:t>
            </a:r>
            <a:r>
              <a:rPr lang="en-US" sz="1300" dirty="0" smtClean="0">
                <a:solidFill>
                  <a:prstClr val="black">
                    <a:lumMod val="50000"/>
                    <a:lumOff val="50000"/>
                  </a:prstClr>
                </a:solidFill>
                <a:latin typeface="Verdana"/>
                <a:cs typeface="Verdana"/>
              </a:rPr>
              <a:t> in </a:t>
            </a:r>
            <a:r>
              <a:rPr lang="en-US" sz="1300" dirty="0" err="1" smtClean="0">
                <a:solidFill>
                  <a:prstClr val="black">
                    <a:lumMod val="50000"/>
                    <a:lumOff val="50000"/>
                  </a:prstClr>
                </a:solidFill>
                <a:latin typeface="Verdana"/>
                <a:cs typeface="Verdana"/>
              </a:rPr>
              <a:t>metus</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Mauris</a:t>
            </a:r>
            <a:r>
              <a:rPr lang="en-US" sz="1300" dirty="0" smtClean="0">
                <a:solidFill>
                  <a:prstClr val="black">
                    <a:lumMod val="50000"/>
                    <a:lumOff val="50000"/>
                  </a:prstClr>
                </a:solidFill>
                <a:latin typeface="Verdana"/>
                <a:cs typeface="Verdana"/>
              </a:rPr>
              <a:t> vitae </a:t>
            </a:r>
            <a:r>
              <a:rPr lang="en-US" sz="1300" dirty="0" err="1" smtClean="0">
                <a:solidFill>
                  <a:prstClr val="black">
                    <a:lumMod val="50000"/>
                    <a:lumOff val="50000"/>
                  </a:prstClr>
                </a:solidFill>
                <a:latin typeface="Verdana"/>
                <a:cs typeface="Verdana"/>
              </a:rPr>
              <a:t>tristique</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urna</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sed</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dapibus</a:t>
            </a:r>
            <a:r>
              <a:rPr lang="en-US" sz="1300" dirty="0" smtClean="0">
                <a:solidFill>
                  <a:prstClr val="black">
                    <a:lumMod val="50000"/>
                    <a:lumOff val="50000"/>
                  </a:prstClr>
                </a:solidFill>
                <a:latin typeface="Verdana"/>
                <a:cs typeface="Verdana"/>
              </a:rPr>
              <a:t> mi. </a:t>
            </a:r>
            <a:endParaRPr lang="en-US" sz="1300" dirty="0">
              <a:solidFill>
                <a:prstClr val="black">
                  <a:lumMod val="50000"/>
                  <a:lumOff val="50000"/>
                </a:prstClr>
              </a:solidFill>
              <a:latin typeface="Verdana"/>
              <a:cs typeface="Verdana"/>
            </a:endParaRPr>
          </a:p>
        </p:txBody>
      </p:sp>
      <p:sp>
        <p:nvSpPr>
          <p:cNvPr id="10" name="TextBox 4"/>
          <p:cNvSpPr txBox="1"/>
          <p:nvPr userDrawn="1"/>
        </p:nvSpPr>
        <p:spPr>
          <a:xfrm>
            <a:off x="870573" y="1196752"/>
            <a:ext cx="7261939" cy="369332"/>
          </a:xfrm>
          <a:prstGeom prst="rect">
            <a:avLst/>
          </a:prstGeom>
          <a:noFill/>
        </p:spPr>
        <p:txBody>
          <a:bodyPr wrap="square" rtlCol="0">
            <a:spAutoFit/>
          </a:bodyPr>
          <a:lstStyle/>
          <a:p>
            <a:r>
              <a:rPr lang="en-US" b="1" dirty="0" err="1" smtClean="0">
                <a:solidFill>
                  <a:srgbClr val="004275"/>
                </a:solidFill>
                <a:latin typeface="Verdana"/>
                <a:cs typeface="Verdana"/>
              </a:rPr>
              <a:t>Lorem</a:t>
            </a:r>
            <a:r>
              <a:rPr lang="en-US" b="1" dirty="0" smtClean="0">
                <a:solidFill>
                  <a:srgbClr val="004275"/>
                </a:solidFill>
                <a:latin typeface="Verdana"/>
                <a:cs typeface="Verdana"/>
              </a:rPr>
              <a:t> </a:t>
            </a:r>
            <a:r>
              <a:rPr lang="en-US" b="1" dirty="0" err="1" smtClean="0">
                <a:solidFill>
                  <a:srgbClr val="004275"/>
                </a:solidFill>
                <a:latin typeface="Verdana"/>
                <a:cs typeface="Verdana"/>
              </a:rPr>
              <a:t>ipsum</a:t>
            </a:r>
            <a:r>
              <a:rPr lang="en-US" b="1" dirty="0" smtClean="0">
                <a:solidFill>
                  <a:srgbClr val="004275"/>
                </a:solidFill>
                <a:latin typeface="Verdana"/>
                <a:cs typeface="Verdana"/>
              </a:rPr>
              <a:t> dolor sit </a:t>
            </a:r>
            <a:r>
              <a:rPr lang="en-US" b="1" dirty="0" err="1" smtClean="0">
                <a:solidFill>
                  <a:srgbClr val="004275"/>
                </a:solidFill>
                <a:latin typeface="Verdana"/>
                <a:cs typeface="Verdana"/>
              </a:rPr>
              <a:t>amet</a:t>
            </a:r>
            <a:endParaRPr lang="en-US" b="1" dirty="0">
              <a:solidFill>
                <a:srgbClr val="004275"/>
              </a:solidFill>
              <a:latin typeface="Verdana"/>
              <a:cs typeface="Verdana"/>
            </a:endParaRPr>
          </a:p>
        </p:txBody>
      </p:sp>
      <p:sp>
        <p:nvSpPr>
          <p:cNvPr id="11" name="TextBox 5"/>
          <p:cNvSpPr txBox="1"/>
          <p:nvPr userDrawn="1"/>
        </p:nvSpPr>
        <p:spPr>
          <a:xfrm>
            <a:off x="869328" y="3170812"/>
            <a:ext cx="7261939" cy="692497"/>
          </a:xfrm>
          <a:prstGeom prst="rect">
            <a:avLst/>
          </a:prstGeom>
          <a:noFill/>
        </p:spPr>
        <p:txBody>
          <a:bodyPr wrap="square" rtlCol="0">
            <a:spAutoFit/>
          </a:bodyPr>
          <a:lstStyle/>
          <a:p>
            <a:pPr marL="285750" indent="-285750">
              <a:buClr>
                <a:srgbClr val="E99423"/>
              </a:buClr>
              <a:buFont typeface="Arial"/>
              <a:buChar char="•"/>
            </a:pPr>
            <a:r>
              <a:rPr lang="en-US" sz="1300" dirty="0" err="1" smtClean="0">
                <a:solidFill>
                  <a:prstClr val="black">
                    <a:lumMod val="50000"/>
                    <a:lumOff val="50000"/>
                  </a:prstClr>
                </a:solidFill>
                <a:latin typeface="Verdana"/>
                <a:cs typeface="Verdana"/>
              </a:rPr>
              <a:t>Lorem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ipsum</a:t>
            </a:r>
            <a:r>
              <a:rPr lang="en-US" sz="1300" dirty="0" smtClean="0">
                <a:solidFill>
                  <a:prstClr val="black">
                    <a:lumMod val="50000"/>
                    <a:lumOff val="50000"/>
                  </a:prstClr>
                </a:solidFill>
                <a:latin typeface="Verdana"/>
                <a:cs typeface="Verdana"/>
              </a:rPr>
              <a:t> dolor sit </a:t>
            </a:r>
            <a:r>
              <a:rPr lang="en-US" sz="1300" dirty="0" err="1" smtClean="0">
                <a:solidFill>
                  <a:prstClr val="black">
                    <a:lumMod val="50000"/>
                    <a:lumOff val="50000"/>
                  </a:prstClr>
                </a:solidFill>
                <a:latin typeface="Verdana"/>
                <a:cs typeface="Verdana"/>
              </a:rPr>
              <a:t>amet</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consectetur</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adipiscing</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elit</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Donec</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vel</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libero</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elementum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pretium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nunc</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sed</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posuere</a:t>
            </a:r>
            <a:r>
              <a:rPr lang="en-US" sz="1300" dirty="0" smtClean="0">
                <a:solidFill>
                  <a:prstClr val="black">
                    <a:lumMod val="50000"/>
                    <a:lumOff val="50000"/>
                  </a:prstClr>
                </a:solidFill>
                <a:latin typeface="Verdana"/>
                <a:cs typeface="Verdana"/>
              </a:rPr>
              <a:t> diam. </a:t>
            </a:r>
            <a:r>
              <a:rPr lang="en-US" sz="1300" dirty="0" err="1" smtClean="0">
                <a:solidFill>
                  <a:prstClr val="black">
                    <a:lumMod val="50000"/>
                    <a:lumOff val="50000"/>
                  </a:prstClr>
                </a:solidFill>
                <a:latin typeface="Verdana"/>
                <a:cs typeface="Verdana"/>
              </a:rPr>
              <a:t>Nulla</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leo</a:t>
            </a:r>
            <a:r>
              <a:rPr lang="en-US" sz="1300" dirty="0" smtClean="0">
                <a:solidFill>
                  <a:prstClr val="black">
                    <a:lumMod val="50000"/>
                    <a:lumOff val="50000"/>
                  </a:prstClr>
                </a:solidFill>
                <a:latin typeface="Verdana"/>
                <a:cs typeface="Verdana"/>
              </a:rPr>
              <a:t> magna, </a:t>
            </a:r>
            <a:r>
              <a:rPr lang="en-US" sz="1300" dirty="0" err="1" smtClean="0">
                <a:solidFill>
                  <a:prstClr val="black">
                    <a:lumMod val="50000"/>
                    <a:lumOff val="50000"/>
                  </a:prstClr>
                </a:solidFill>
                <a:latin typeface="Verdana"/>
                <a:cs typeface="Verdana"/>
              </a:rPr>
              <a:t>varius</a:t>
            </a:r>
            <a:r>
              <a:rPr lang="en-US" sz="1300" dirty="0" smtClean="0">
                <a:solidFill>
                  <a:prstClr val="black">
                    <a:lumMod val="50000"/>
                    <a:lumOff val="50000"/>
                  </a:prstClr>
                </a:solidFill>
                <a:latin typeface="Verdana"/>
                <a:cs typeface="Verdana"/>
              </a:rPr>
              <a:t> a </a:t>
            </a:r>
            <a:r>
              <a:rPr lang="en-US" sz="1300" dirty="0" err="1" smtClean="0">
                <a:solidFill>
                  <a:prstClr val="black">
                    <a:lumMod val="50000"/>
                    <a:lumOff val="50000"/>
                  </a:prstClr>
                </a:solidFill>
                <a:latin typeface="Verdana"/>
                <a:cs typeface="Verdana"/>
              </a:rPr>
              <a:t>bibendum</a:t>
            </a:r>
            <a:r>
              <a:rPr lang="en-US" sz="1300" dirty="0" smtClean="0">
                <a:solidFill>
                  <a:prstClr val="black">
                    <a:lumMod val="50000"/>
                    <a:lumOff val="50000"/>
                  </a:prstClr>
                </a:solidFill>
                <a:latin typeface="Verdana"/>
                <a:cs typeface="Verdana"/>
              </a:rPr>
              <a:t> vitae, </a:t>
            </a:r>
            <a:r>
              <a:rPr lang="en-US" sz="1300" dirty="0" err="1" smtClean="0">
                <a:solidFill>
                  <a:prstClr val="black">
                    <a:lumMod val="50000"/>
                    <a:lumOff val="50000"/>
                  </a:prstClr>
                </a:solidFill>
                <a:latin typeface="Verdana"/>
                <a:cs typeface="Verdana"/>
              </a:rPr>
              <a:t>commodo</a:t>
            </a:r>
            <a:r>
              <a:rPr lang="en-US" sz="1300" dirty="0" smtClean="0">
                <a:solidFill>
                  <a:prstClr val="black">
                    <a:lumMod val="50000"/>
                    <a:lumOff val="50000"/>
                  </a:prstClr>
                </a:solidFill>
                <a:latin typeface="Verdana"/>
                <a:cs typeface="Verdana"/>
              </a:rPr>
              <a:t> in </a:t>
            </a:r>
            <a:r>
              <a:rPr lang="en-US" sz="1300" dirty="0" err="1" smtClean="0">
                <a:solidFill>
                  <a:prstClr val="black">
                    <a:lumMod val="50000"/>
                    <a:lumOff val="50000"/>
                  </a:prstClr>
                </a:solidFill>
                <a:latin typeface="Verdana"/>
                <a:cs typeface="Verdana"/>
              </a:rPr>
              <a:t>metus</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Mauris</a:t>
            </a:r>
            <a:r>
              <a:rPr lang="en-US" sz="1300" dirty="0" smtClean="0">
                <a:solidFill>
                  <a:prstClr val="black">
                    <a:lumMod val="50000"/>
                    <a:lumOff val="50000"/>
                  </a:prstClr>
                </a:solidFill>
                <a:latin typeface="Verdana"/>
                <a:cs typeface="Verdana"/>
              </a:rPr>
              <a:t> vitae </a:t>
            </a:r>
            <a:r>
              <a:rPr lang="en-US" sz="1300" dirty="0" err="1" smtClean="0">
                <a:solidFill>
                  <a:prstClr val="black">
                    <a:lumMod val="50000"/>
                    <a:lumOff val="50000"/>
                  </a:prstClr>
                </a:solidFill>
                <a:latin typeface="Verdana"/>
                <a:cs typeface="Verdana"/>
              </a:rPr>
              <a:t>tristique</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urna</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sed</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dapibus</a:t>
            </a:r>
            <a:r>
              <a:rPr lang="en-US" sz="1300" dirty="0" smtClean="0">
                <a:solidFill>
                  <a:prstClr val="black">
                    <a:lumMod val="50000"/>
                    <a:lumOff val="50000"/>
                  </a:prstClr>
                </a:solidFill>
                <a:latin typeface="Verdana"/>
                <a:cs typeface="Verdana"/>
              </a:rPr>
              <a:t> mi. </a:t>
            </a:r>
            <a:endParaRPr lang="en-US" sz="1300" dirty="0">
              <a:solidFill>
                <a:prstClr val="black">
                  <a:lumMod val="50000"/>
                  <a:lumOff val="50000"/>
                </a:prstClr>
              </a:solidFill>
              <a:latin typeface="Verdana"/>
              <a:cs typeface="Verdana"/>
            </a:endParaRPr>
          </a:p>
        </p:txBody>
      </p:sp>
    </p:spTree>
    <p:extLst>
      <p:ext uri="{BB962C8B-B14F-4D97-AF65-F5344CB8AC3E}">
        <p14:creationId xmlns:p14="http://schemas.microsoft.com/office/powerpoint/2010/main" val="1916040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e objecto">
    <p:spTree>
      <p:nvGrpSpPr>
        <p:cNvPr id="1" name=""/>
        <p:cNvGrpSpPr/>
        <p:nvPr/>
      </p:nvGrpSpPr>
      <p:grpSpPr>
        <a:xfrm>
          <a:off x="0" y="0"/>
          <a:ext cx="0" cy="0"/>
          <a:chOff x="0" y="0"/>
          <a:chExt cx="0" cy="0"/>
        </a:xfrm>
      </p:grpSpPr>
      <p:sp>
        <p:nvSpPr>
          <p:cNvPr id="11" name="Marcador de Posição da Data 10"/>
          <p:cNvSpPr>
            <a:spLocks noGrp="1"/>
          </p:cNvSpPr>
          <p:nvPr>
            <p:ph type="dt" sz="half" idx="14"/>
          </p:nvPr>
        </p:nvSpPr>
        <p:spPr>
          <a:xfrm>
            <a:off x="252000" y="6313220"/>
            <a:ext cx="2133600" cy="365125"/>
          </a:xfrm>
        </p:spPr>
        <p:txBody>
          <a:bodyPr/>
          <a:lstStyle/>
          <a:p>
            <a:fld id="{39545EA2-0EFF-41D6-8647-EEBDC9D60363}" type="datetime1">
              <a:rPr lang="pt-PT" smtClean="0">
                <a:solidFill>
                  <a:prstClr val="black">
                    <a:tint val="75000"/>
                  </a:prstClr>
                </a:solidFill>
              </a:rPr>
              <a:pPr/>
              <a:t>08-04-2016</a:t>
            </a:fld>
            <a:endParaRPr lang="pt-PT">
              <a:solidFill>
                <a:prstClr val="black">
                  <a:tint val="75000"/>
                </a:prstClr>
              </a:solidFill>
            </a:endParaRPr>
          </a:p>
        </p:txBody>
      </p:sp>
      <p:sp>
        <p:nvSpPr>
          <p:cNvPr id="12" name="Marcador de Posição do Rodapé 11"/>
          <p:cNvSpPr>
            <a:spLocks noGrp="1"/>
          </p:cNvSpPr>
          <p:nvPr>
            <p:ph type="ftr" sz="quarter" idx="15"/>
          </p:nvPr>
        </p:nvSpPr>
        <p:spPr>
          <a:xfrm>
            <a:off x="3124200" y="6313220"/>
            <a:ext cx="2895600" cy="365125"/>
          </a:xfrm>
        </p:spPr>
        <p:txBody>
          <a:bodyPr/>
          <a:lstStyle/>
          <a:p>
            <a:endParaRPr lang="pt-PT" dirty="0">
              <a:solidFill>
                <a:prstClr val="black">
                  <a:tint val="75000"/>
                </a:prstClr>
              </a:solidFill>
            </a:endParaRPr>
          </a:p>
        </p:txBody>
      </p:sp>
      <p:sp>
        <p:nvSpPr>
          <p:cNvPr id="13" name="Marcador de Posição do Número do Diapositivo 12"/>
          <p:cNvSpPr>
            <a:spLocks noGrp="1"/>
          </p:cNvSpPr>
          <p:nvPr>
            <p:ph type="sldNum" sz="quarter" idx="16"/>
          </p:nvPr>
        </p:nvSpPr>
        <p:spPr>
          <a:xfrm>
            <a:off x="6758400" y="6313220"/>
            <a:ext cx="2133600" cy="365125"/>
          </a:xfrm>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
        <p:nvSpPr>
          <p:cNvPr id="15" name="Título 14"/>
          <p:cNvSpPr>
            <a:spLocks noGrp="1"/>
          </p:cNvSpPr>
          <p:nvPr>
            <p:ph type="title"/>
          </p:nvPr>
        </p:nvSpPr>
        <p:spPr>
          <a:xfrm>
            <a:off x="252000" y="1018923"/>
            <a:ext cx="8640000" cy="523220"/>
          </a:xfrm>
          <a:noFill/>
        </p:spPr>
        <p:txBody>
          <a:bodyPr wrap="square" rtlCol="0">
            <a:spAutoFit/>
          </a:bodyPr>
          <a:lstStyle>
            <a:lvl1pPr algn="l">
              <a:defRPr lang="pt-PT" sz="2800" b="1">
                <a:solidFill>
                  <a:srgbClr val="004275"/>
                </a:solidFill>
                <a:latin typeface="Calibri" panose="020F0502020204030204" pitchFamily="34" charset="0"/>
                <a:ea typeface="+mn-ea"/>
                <a:cs typeface="Verdana"/>
              </a:defRPr>
            </a:lvl1pPr>
          </a:lstStyle>
          <a:p>
            <a:pPr marL="0" lvl="0" algn="l"/>
            <a:r>
              <a:rPr lang="pt-PT" dirty="0" smtClean="0"/>
              <a:t>Clique para editar o estilo</a:t>
            </a:r>
            <a:endParaRPr lang="pt-PT" dirty="0"/>
          </a:p>
        </p:txBody>
      </p:sp>
      <p:sp>
        <p:nvSpPr>
          <p:cNvPr id="19" name="Marcador de Posição do Texto 18"/>
          <p:cNvSpPr>
            <a:spLocks noGrp="1"/>
          </p:cNvSpPr>
          <p:nvPr>
            <p:ph type="body" sz="quarter" idx="17"/>
          </p:nvPr>
        </p:nvSpPr>
        <p:spPr>
          <a:xfrm>
            <a:off x="252000" y="1772816"/>
            <a:ext cx="8640000" cy="4393034"/>
          </a:xfrm>
        </p:spPr>
        <p:txBody>
          <a:bodyPr/>
          <a:lstStyle>
            <a:lvl1pPr marL="270000" indent="-270000">
              <a:spcBef>
                <a:spcPts val="0"/>
              </a:spcBef>
              <a:spcAft>
                <a:spcPts val="600"/>
              </a:spcAft>
              <a:buClr>
                <a:schemeClr val="accent6">
                  <a:lumMod val="75000"/>
                </a:schemeClr>
              </a:buClr>
              <a:defRPr sz="2400">
                <a:solidFill>
                  <a:schemeClr val="tx1">
                    <a:lumMod val="50000"/>
                    <a:lumOff val="50000"/>
                  </a:schemeClr>
                </a:solidFill>
              </a:defRPr>
            </a:lvl1pPr>
            <a:lvl2pPr marL="540000" indent="-268288">
              <a:spcBef>
                <a:spcPts val="0"/>
              </a:spcBef>
              <a:spcAft>
                <a:spcPts val="600"/>
              </a:spcAft>
              <a:buClr>
                <a:schemeClr val="accent6">
                  <a:lumMod val="75000"/>
                </a:schemeClr>
              </a:buClr>
              <a:defRPr sz="2200">
                <a:solidFill>
                  <a:schemeClr val="tx1">
                    <a:lumMod val="50000"/>
                    <a:lumOff val="50000"/>
                  </a:schemeClr>
                </a:solidFill>
              </a:defRPr>
            </a:lvl2pPr>
            <a:lvl3pPr marL="810000" indent="-270000">
              <a:spcBef>
                <a:spcPts val="0"/>
              </a:spcBef>
              <a:spcAft>
                <a:spcPts val="600"/>
              </a:spcAft>
              <a:buClr>
                <a:schemeClr val="accent6">
                  <a:lumMod val="75000"/>
                </a:schemeClr>
              </a:buClr>
              <a:buFont typeface="Wingdings" panose="05000000000000000000" pitchFamily="2" charset="2"/>
              <a:buChar char="§"/>
              <a:defRPr sz="2200">
                <a:solidFill>
                  <a:schemeClr val="tx1">
                    <a:lumMod val="50000"/>
                    <a:lumOff val="50000"/>
                  </a:schemeClr>
                </a:solidFill>
              </a:defRPr>
            </a:lvl3pPr>
            <a:lvl4pPr marL="1080000" indent="-270000">
              <a:spcBef>
                <a:spcPts val="0"/>
              </a:spcBef>
              <a:spcAft>
                <a:spcPts val="600"/>
              </a:spcAft>
              <a:buClr>
                <a:schemeClr val="accent6">
                  <a:lumMod val="75000"/>
                </a:schemeClr>
              </a:buClr>
              <a:buFont typeface="Symbol" panose="05050102010706020507" pitchFamily="18" charset="2"/>
              <a:buChar char=""/>
              <a:defRPr sz="2000">
                <a:solidFill>
                  <a:schemeClr val="tx1">
                    <a:lumMod val="50000"/>
                    <a:lumOff val="50000"/>
                  </a:schemeClr>
                </a:solidFill>
              </a:defRPr>
            </a:lvl4pPr>
            <a:lvl5pPr marL="1350000" indent="-268288">
              <a:spcBef>
                <a:spcPts val="0"/>
              </a:spcBef>
              <a:spcAft>
                <a:spcPts val="600"/>
              </a:spcAft>
              <a:buClr>
                <a:schemeClr val="accent6">
                  <a:lumMod val="75000"/>
                </a:schemeClr>
              </a:buClr>
              <a:defRPr sz="2000">
                <a:solidFill>
                  <a:schemeClr val="tx1">
                    <a:lumMod val="50000"/>
                    <a:lumOff val="50000"/>
                  </a:schemeClr>
                </a:solidFill>
              </a:defRPr>
            </a:lvl5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Tree>
    <p:extLst>
      <p:ext uri="{BB962C8B-B14F-4D97-AF65-F5344CB8AC3E}">
        <p14:creationId xmlns:p14="http://schemas.microsoft.com/office/powerpoint/2010/main" val="1295622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5FAC8657-A11F-4C75-A3D5-8D55946A12D7}" type="datetime1">
              <a:rPr lang="pt-PT" smtClean="0">
                <a:solidFill>
                  <a:prstClr val="black">
                    <a:tint val="75000"/>
                  </a:prstClr>
                </a:solidFill>
              </a:rPr>
              <a:pPr/>
              <a:t>08-04-2016</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
        <p:nvSpPr>
          <p:cNvPr id="5" name="Título 14"/>
          <p:cNvSpPr>
            <a:spLocks noGrp="1"/>
          </p:cNvSpPr>
          <p:nvPr>
            <p:ph type="title"/>
          </p:nvPr>
        </p:nvSpPr>
        <p:spPr>
          <a:xfrm>
            <a:off x="252000" y="1018923"/>
            <a:ext cx="8640000" cy="523220"/>
          </a:xfrm>
          <a:noFill/>
        </p:spPr>
        <p:txBody>
          <a:bodyPr wrap="square" rtlCol="0">
            <a:spAutoFit/>
          </a:bodyPr>
          <a:lstStyle>
            <a:lvl1pPr>
              <a:defRPr lang="pt-PT" sz="2800" b="1">
                <a:solidFill>
                  <a:srgbClr val="004275"/>
                </a:solidFill>
                <a:latin typeface="Calibri" panose="020F0502020204030204" pitchFamily="34" charset="0"/>
                <a:ea typeface="+mn-ea"/>
                <a:cs typeface="Verdana"/>
              </a:defRPr>
            </a:lvl1pPr>
          </a:lstStyle>
          <a:p>
            <a:pPr marL="0" lvl="0" algn="l"/>
            <a:r>
              <a:rPr lang="pt-PT" dirty="0" smtClean="0"/>
              <a:t>Clique para editar o estilo</a:t>
            </a:r>
            <a:endParaRPr lang="pt-PT" dirty="0"/>
          </a:p>
        </p:txBody>
      </p:sp>
    </p:spTree>
    <p:extLst>
      <p:ext uri="{BB962C8B-B14F-4D97-AF65-F5344CB8AC3E}">
        <p14:creationId xmlns:p14="http://schemas.microsoft.com/office/powerpoint/2010/main" val="371234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cto">
    <p:spTree>
      <p:nvGrpSpPr>
        <p:cNvPr id="1" name=""/>
        <p:cNvGrpSpPr/>
        <p:nvPr/>
      </p:nvGrpSpPr>
      <p:grpSpPr>
        <a:xfrm>
          <a:off x="0" y="0"/>
          <a:ext cx="0" cy="0"/>
          <a:chOff x="0" y="0"/>
          <a:chExt cx="0" cy="0"/>
        </a:xfrm>
      </p:grpSpPr>
      <p:sp>
        <p:nvSpPr>
          <p:cNvPr id="11" name="Marcador de Posição da Data 10"/>
          <p:cNvSpPr>
            <a:spLocks noGrp="1"/>
          </p:cNvSpPr>
          <p:nvPr>
            <p:ph type="dt" sz="half" idx="14"/>
          </p:nvPr>
        </p:nvSpPr>
        <p:spPr>
          <a:xfrm>
            <a:off x="252000" y="6313220"/>
            <a:ext cx="2133600" cy="365125"/>
          </a:xfrm>
        </p:spPr>
        <p:txBody>
          <a:bodyPr/>
          <a:lstStyle/>
          <a:p>
            <a:fld id="{39545EA2-0EFF-41D6-8647-EEBDC9D60363}" type="datetime1">
              <a:rPr lang="pt-PT" smtClean="0"/>
              <a:t>08-04-2016</a:t>
            </a:fld>
            <a:endParaRPr lang="pt-PT"/>
          </a:p>
        </p:txBody>
      </p:sp>
      <p:sp>
        <p:nvSpPr>
          <p:cNvPr id="12" name="Marcador de Posição do Rodapé 11"/>
          <p:cNvSpPr>
            <a:spLocks noGrp="1"/>
          </p:cNvSpPr>
          <p:nvPr>
            <p:ph type="ftr" sz="quarter" idx="15"/>
          </p:nvPr>
        </p:nvSpPr>
        <p:spPr>
          <a:xfrm>
            <a:off x="3124200" y="6313220"/>
            <a:ext cx="2895600" cy="365125"/>
          </a:xfrm>
        </p:spPr>
        <p:txBody>
          <a:bodyPr/>
          <a:lstStyle/>
          <a:p>
            <a:endParaRPr lang="pt-PT" dirty="0"/>
          </a:p>
        </p:txBody>
      </p:sp>
      <p:sp>
        <p:nvSpPr>
          <p:cNvPr id="13" name="Marcador de Posição do Número do Diapositivo 12"/>
          <p:cNvSpPr>
            <a:spLocks noGrp="1"/>
          </p:cNvSpPr>
          <p:nvPr>
            <p:ph type="sldNum" sz="quarter" idx="16"/>
          </p:nvPr>
        </p:nvSpPr>
        <p:spPr>
          <a:xfrm>
            <a:off x="6758400" y="6313220"/>
            <a:ext cx="2133600" cy="365125"/>
          </a:xfrm>
        </p:spPr>
        <p:txBody>
          <a:bodyPr/>
          <a:lstStyle/>
          <a:p>
            <a:fld id="{67F6E965-7293-4CD4-850C-9C2661C22C53}" type="slidenum">
              <a:rPr lang="pt-PT" smtClean="0"/>
              <a:t>‹nº›</a:t>
            </a:fld>
            <a:endParaRPr lang="pt-PT"/>
          </a:p>
        </p:txBody>
      </p:sp>
      <p:sp>
        <p:nvSpPr>
          <p:cNvPr id="15" name="Título 14"/>
          <p:cNvSpPr>
            <a:spLocks noGrp="1"/>
          </p:cNvSpPr>
          <p:nvPr>
            <p:ph type="title"/>
          </p:nvPr>
        </p:nvSpPr>
        <p:spPr>
          <a:xfrm>
            <a:off x="252000" y="1018923"/>
            <a:ext cx="8640000" cy="523220"/>
          </a:xfrm>
          <a:noFill/>
        </p:spPr>
        <p:txBody>
          <a:bodyPr wrap="square" rtlCol="0">
            <a:spAutoFit/>
          </a:bodyPr>
          <a:lstStyle>
            <a:lvl1pPr algn="l">
              <a:defRPr lang="pt-PT" sz="2800" b="1">
                <a:solidFill>
                  <a:srgbClr val="004275"/>
                </a:solidFill>
                <a:latin typeface="Calibri" panose="020F0502020204030204" pitchFamily="34" charset="0"/>
                <a:ea typeface="+mn-ea"/>
                <a:cs typeface="Verdana"/>
              </a:defRPr>
            </a:lvl1pPr>
          </a:lstStyle>
          <a:p>
            <a:pPr marL="0" lvl="0" algn="l"/>
            <a:r>
              <a:rPr lang="pt-PT" dirty="0" smtClean="0"/>
              <a:t>Clique para editar o estilo</a:t>
            </a:r>
            <a:endParaRPr lang="pt-PT" dirty="0"/>
          </a:p>
        </p:txBody>
      </p:sp>
      <p:sp>
        <p:nvSpPr>
          <p:cNvPr id="19" name="Marcador de Posição do Texto 18"/>
          <p:cNvSpPr>
            <a:spLocks noGrp="1"/>
          </p:cNvSpPr>
          <p:nvPr>
            <p:ph type="body" sz="quarter" idx="17"/>
          </p:nvPr>
        </p:nvSpPr>
        <p:spPr>
          <a:xfrm>
            <a:off x="252000" y="1772816"/>
            <a:ext cx="8640000" cy="4393034"/>
          </a:xfrm>
        </p:spPr>
        <p:txBody>
          <a:bodyPr/>
          <a:lstStyle>
            <a:lvl1pPr marL="270000" indent="-270000">
              <a:spcBef>
                <a:spcPts val="0"/>
              </a:spcBef>
              <a:spcAft>
                <a:spcPts val="600"/>
              </a:spcAft>
              <a:buClr>
                <a:schemeClr val="accent6">
                  <a:lumMod val="75000"/>
                </a:schemeClr>
              </a:buClr>
              <a:defRPr sz="2400">
                <a:solidFill>
                  <a:schemeClr val="tx1">
                    <a:lumMod val="50000"/>
                    <a:lumOff val="50000"/>
                  </a:schemeClr>
                </a:solidFill>
              </a:defRPr>
            </a:lvl1pPr>
            <a:lvl2pPr marL="540000" indent="-268288">
              <a:spcBef>
                <a:spcPts val="0"/>
              </a:spcBef>
              <a:spcAft>
                <a:spcPts val="600"/>
              </a:spcAft>
              <a:buClr>
                <a:schemeClr val="accent6">
                  <a:lumMod val="75000"/>
                </a:schemeClr>
              </a:buClr>
              <a:defRPr sz="2200">
                <a:solidFill>
                  <a:schemeClr val="tx1">
                    <a:lumMod val="50000"/>
                    <a:lumOff val="50000"/>
                  </a:schemeClr>
                </a:solidFill>
              </a:defRPr>
            </a:lvl2pPr>
            <a:lvl3pPr marL="810000" indent="-270000">
              <a:spcBef>
                <a:spcPts val="0"/>
              </a:spcBef>
              <a:spcAft>
                <a:spcPts val="600"/>
              </a:spcAft>
              <a:buClr>
                <a:schemeClr val="accent6">
                  <a:lumMod val="75000"/>
                </a:schemeClr>
              </a:buClr>
              <a:buFont typeface="Wingdings" panose="05000000000000000000" pitchFamily="2" charset="2"/>
              <a:buChar char="§"/>
              <a:defRPr sz="2200">
                <a:solidFill>
                  <a:schemeClr val="tx1">
                    <a:lumMod val="50000"/>
                    <a:lumOff val="50000"/>
                  </a:schemeClr>
                </a:solidFill>
              </a:defRPr>
            </a:lvl3pPr>
            <a:lvl4pPr marL="1080000" indent="-270000">
              <a:spcBef>
                <a:spcPts val="0"/>
              </a:spcBef>
              <a:spcAft>
                <a:spcPts val="600"/>
              </a:spcAft>
              <a:buClr>
                <a:schemeClr val="accent6">
                  <a:lumMod val="75000"/>
                </a:schemeClr>
              </a:buClr>
              <a:buFont typeface="Symbol" panose="05050102010706020507" pitchFamily="18" charset="2"/>
              <a:buChar char=""/>
              <a:defRPr sz="2000">
                <a:solidFill>
                  <a:schemeClr val="tx1">
                    <a:lumMod val="50000"/>
                    <a:lumOff val="50000"/>
                  </a:schemeClr>
                </a:solidFill>
              </a:defRPr>
            </a:lvl4pPr>
            <a:lvl5pPr marL="1350000" indent="-268288">
              <a:spcBef>
                <a:spcPts val="0"/>
              </a:spcBef>
              <a:spcAft>
                <a:spcPts val="600"/>
              </a:spcAft>
              <a:buClr>
                <a:schemeClr val="accent6">
                  <a:lumMod val="75000"/>
                </a:schemeClr>
              </a:buClr>
              <a:defRPr sz="2000">
                <a:solidFill>
                  <a:schemeClr val="tx1">
                    <a:lumMod val="50000"/>
                    <a:lumOff val="50000"/>
                  </a:schemeClr>
                </a:solidFill>
              </a:defRPr>
            </a:lvl5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Tree>
    <p:extLst>
      <p:ext uri="{BB962C8B-B14F-4D97-AF65-F5344CB8AC3E}">
        <p14:creationId xmlns:p14="http://schemas.microsoft.com/office/powerpoint/2010/main" val="24041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5FAC8657-A11F-4C75-A3D5-8D55946A12D7}" type="datetime1">
              <a:rPr lang="pt-PT" smtClean="0"/>
              <a:t>08-04-2016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67F6E965-7293-4CD4-850C-9C2661C22C53}" type="slidenum">
              <a:rPr lang="pt-PT" smtClean="0"/>
              <a:t>‹nº›</a:t>
            </a:fld>
            <a:endParaRPr lang="pt-PT"/>
          </a:p>
        </p:txBody>
      </p:sp>
      <p:sp>
        <p:nvSpPr>
          <p:cNvPr id="5" name="Título 14"/>
          <p:cNvSpPr>
            <a:spLocks noGrp="1"/>
          </p:cNvSpPr>
          <p:nvPr>
            <p:ph type="title"/>
          </p:nvPr>
        </p:nvSpPr>
        <p:spPr>
          <a:xfrm>
            <a:off x="252000" y="1018923"/>
            <a:ext cx="8640000" cy="523220"/>
          </a:xfrm>
          <a:noFill/>
        </p:spPr>
        <p:txBody>
          <a:bodyPr wrap="square" rtlCol="0">
            <a:spAutoFit/>
          </a:bodyPr>
          <a:lstStyle>
            <a:lvl1pPr>
              <a:defRPr lang="pt-PT" sz="2800" b="1">
                <a:solidFill>
                  <a:srgbClr val="004275"/>
                </a:solidFill>
                <a:latin typeface="Calibri" panose="020F0502020204030204" pitchFamily="34" charset="0"/>
                <a:ea typeface="+mn-ea"/>
                <a:cs typeface="Verdana"/>
              </a:defRPr>
            </a:lvl1pPr>
          </a:lstStyle>
          <a:p>
            <a:pPr marL="0" lvl="0" algn="l"/>
            <a:r>
              <a:rPr lang="pt-PT" dirty="0" smtClean="0"/>
              <a:t>Clique para editar o estilo</a:t>
            </a:r>
            <a:endParaRPr lang="pt-PT" dirty="0"/>
          </a:p>
        </p:txBody>
      </p:sp>
    </p:spTree>
    <p:extLst>
      <p:ext uri="{BB962C8B-B14F-4D97-AF65-F5344CB8AC3E}">
        <p14:creationId xmlns:p14="http://schemas.microsoft.com/office/powerpoint/2010/main" val="288514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C8C4723F-753A-4EAC-B443-FD1EE664A25B}" type="datetime1">
              <a:rPr lang="pt-PT" smtClean="0">
                <a:solidFill>
                  <a:prstClr val="black">
                    <a:tint val="75000"/>
                  </a:prstClr>
                </a:solidFill>
              </a:rPr>
              <a:pPr/>
              <a:t>08-04-2016</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3"/>
          <p:cNvSpPr txBox="1"/>
          <p:nvPr userDrawn="1"/>
        </p:nvSpPr>
        <p:spPr>
          <a:xfrm>
            <a:off x="870573" y="2035165"/>
            <a:ext cx="7261939" cy="692497"/>
          </a:xfrm>
          <a:prstGeom prst="rect">
            <a:avLst/>
          </a:prstGeom>
          <a:noFill/>
        </p:spPr>
        <p:txBody>
          <a:bodyPr wrap="square" rtlCol="0">
            <a:spAutoFit/>
          </a:bodyPr>
          <a:lstStyle/>
          <a:p>
            <a:pPr marL="285750" indent="-285750">
              <a:buClr>
                <a:srgbClr val="E99423"/>
              </a:buClr>
              <a:buFont typeface="Arial"/>
              <a:buChar char="•"/>
            </a:pPr>
            <a:r>
              <a:rPr lang="en-US" sz="1300" dirty="0" err="1" smtClean="0">
                <a:solidFill>
                  <a:prstClr val="black">
                    <a:lumMod val="50000"/>
                    <a:lumOff val="50000"/>
                  </a:prstClr>
                </a:solidFill>
                <a:latin typeface="Verdana"/>
                <a:cs typeface="Verdana"/>
              </a:rPr>
              <a:t>Lorem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ipsum</a:t>
            </a:r>
            <a:r>
              <a:rPr lang="en-US" sz="1300" dirty="0" smtClean="0">
                <a:solidFill>
                  <a:prstClr val="black">
                    <a:lumMod val="50000"/>
                    <a:lumOff val="50000"/>
                  </a:prstClr>
                </a:solidFill>
                <a:latin typeface="Verdana"/>
                <a:cs typeface="Verdana"/>
              </a:rPr>
              <a:t> dolor sit </a:t>
            </a:r>
            <a:r>
              <a:rPr lang="en-US" sz="1300" dirty="0" err="1" smtClean="0">
                <a:solidFill>
                  <a:prstClr val="black">
                    <a:lumMod val="50000"/>
                    <a:lumOff val="50000"/>
                  </a:prstClr>
                </a:solidFill>
                <a:latin typeface="Verdana"/>
                <a:cs typeface="Verdana"/>
              </a:rPr>
              <a:t>amet</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consectetur</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adipiscing</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elit</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Donec</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vel</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libero</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elementum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pretium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nunc</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sed</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posuere</a:t>
            </a:r>
            <a:r>
              <a:rPr lang="en-US" sz="1300" dirty="0" smtClean="0">
                <a:solidFill>
                  <a:prstClr val="black">
                    <a:lumMod val="50000"/>
                    <a:lumOff val="50000"/>
                  </a:prstClr>
                </a:solidFill>
                <a:latin typeface="Verdana"/>
                <a:cs typeface="Verdana"/>
              </a:rPr>
              <a:t> diam. </a:t>
            </a:r>
            <a:r>
              <a:rPr lang="en-US" sz="1300" dirty="0" err="1" smtClean="0">
                <a:solidFill>
                  <a:prstClr val="black">
                    <a:lumMod val="50000"/>
                    <a:lumOff val="50000"/>
                  </a:prstClr>
                </a:solidFill>
                <a:latin typeface="Verdana"/>
                <a:cs typeface="Verdana"/>
              </a:rPr>
              <a:t>Nulla</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leo</a:t>
            </a:r>
            <a:r>
              <a:rPr lang="en-US" sz="1300" dirty="0" smtClean="0">
                <a:solidFill>
                  <a:prstClr val="black">
                    <a:lumMod val="50000"/>
                    <a:lumOff val="50000"/>
                  </a:prstClr>
                </a:solidFill>
                <a:latin typeface="Verdana"/>
                <a:cs typeface="Verdana"/>
              </a:rPr>
              <a:t> magna, </a:t>
            </a:r>
            <a:r>
              <a:rPr lang="en-US" sz="1300" dirty="0" err="1" smtClean="0">
                <a:solidFill>
                  <a:prstClr val="black">
                    <a:lumMod val="50000"/>
                    <a:lumOff val="50000"/>
                  </a:prstClr>
                </a:solidFill>
                <a:latin typeface="Verdana"/>
                <a:cs typeface="Verdana"/>
              </a:rPr>
              <a:t>varius</a:t>
            </a:r>
            <a:r>
              <a:rPr lang="en-US" sz="1300" dirty="0" smtClean="0">
                <a:solidFill>
                  <a:prstClr val="black">
                    <a:lumMod val="50000"/>
                    <a:lumOff val="50000"/>
                  </a:prstClr>
                </a:solidFill>
                <a:latin typeface="Verdana"/>
                <a:cs typeface="Verdana"/>
              </a:rPr>
              <a:t> a </a:t>
            </a:r>
            <a:r>
              <a:rPr lang="en-US" sz="1300" dirty="0" err="1" smtClean="0">
                <a:solidFill>
                  <a:prstClr val="black">
                    <a:lumMod val="50000"/>
                    <a:lumOff val="50000"/>
                  </a:prstClr>
                </a:solidFill>
                <a:latin typeface="Verdana"/>
                <a:cs typeface="Verdana"/>
              </a:rPr>
              <a:t>bibendum</a:t>
            </a:r>
            <a:r>
              <a:rPr lang="en-US" sz="1300" dirty="0" smtClean="0">
                <a:solidFill>
                  <a:prstClr val="black">
                    <a:lumMod val="50000"/>
                    <a:lumOff val="50000"/>
                  </a:prstClr>
                </a:solidFill>
                <a:latin typeface="Verdana"/>
                <a:cs typeface="Verdana"/>
              </a:rPr>
              <a:t> vitae, </a:t>
            </a:r>
            <a:r>
              <a:rPr lang="en-US" sz="1300" dirty="0" err="1" smtClean="0">
                <a:solidFill>
                  <a:prstClr val="black">
                    <a:lumMod val="50000"/>
                    <a:lumOff val="50000"/>
                  </a:prstClr>
                </a:solidFill>
                <a:latin typeface="Verdana"/>
                <a:cs typeface="Verdana"/>
              </a:rPr>
              <a:t>commodo</a:t>
            </a:r>
            <a:r>
              <a:rPr lang="en-US" sz="1300" dirty="0" smtClean="0">
                <a:solidFill>
                  <a:prstClr val="black">
                    <a:lumMod val="50000"/>
                    <a:lumOff val="50000"/>
                  </a:prstClr>
                </a:solidFill>
                <a:latin typeface="Verdana"/>
                <a:cs typeface="Verdana"/>
              </a:rPr>
              <a:t> in </a:t>
            </a:r>
            <a:r>
              <a:rPr lang="en-US" sz="1300" dirty="0" err="1" smtClean="0">
                <a:solidFill>
                  <a:prstClr val="black">
                    <a:lumMod val="50000"/>
                    <a:lumOff val="50000"/>
                  </a:prstClr>
                </a:solidFill>
                <a:latin typeface="Verdana"/>
                <a:cs typeface="Verdana"/>
              </a:rPr>
              <a:t>metus</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Mauris</a:t>
            </a:r>
            <a:r>
              <a:rPr lang="en-US" sz="1300" dirty="0" smtClean="0">
                <a:solidFill>
                  <a:prstClr val="black">
                    <a:lumMod val="50000"/>
                    <a:lumOff val="50000"/>
                  </a:prstClr>
                </a:solidFill>
                <a:latin typeface="Verdana"/>
                <a:cs typeface="Verdana"/>
              </a:rPr>
              <a:t> vitae </a:t>
            </a:r>
            <a:r>
              <a:rPr lang="en-US" sz="1300" dirty="0" err="1" smtClean="0">
                <a:solidFill>
                  <a:prstClr val="black">
                    <a:lumMod val="50000"/>
                    <a:lumOff val="50000"/>
                  </a:prstClr>
                </a:solidFill>
                <a:latin typeface="Verdana"/>
                <a:cs typeface="Verdana"/>
              </a:rPr>
              <a:t>tristique</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urna</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sed</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dapibus</a:t>
            </a:r>
            <a:r>
              <a:rPr lang="en-US" sz="1300" dirty="0" smtClean="0">
                <a:solidFill>
                  <a:prstClr val="black">
                    <a:lumMod val="50000"/>
                    <a:lumOff val="50000"/>
                  </a:prstClr>
                </a:solidFill>
                <a:latin typeface="Verdana"/>
                <a:cs typeface="Verdana"/>
              </a:rPr>
              <a:t> mi. </a:t>
            </a:r>
            <a:endParaRPr lang="en-US" sz="1300" dirty="0">
              <a:solidFill>
                <a:prstClr val="black">
                  <a:lumMod val="50000"/>
                  <a:lumOff val="50000"/>
                </a:prstClr>
              </a:solidFill>
              <a:latin typeface="Verdana"/>
              <a:cs typeface="Verdana"/>
            </a:endParaRPr>
          </a:p>
        </p:txBody>
      </p:sp>
      <p:sp>
        <p:nvSpPr>
          <p:cNvPr id="10" name="TextBox 4"/>
          <p:cNvSpPr txBox="1"/>
          <p:nvPr userDrawn="1"/>
        </p:nvSpPr>
        <p:spPr>
          <a:xfrm>
            <a:off x="870573" y="1196752"/>
            <a:ext cx="7261939" cy="369332"/>
          </a:xfrm>
          <a:prstGeom prst="rect">
            <a:avLst/>
          </a:prstGeom>
          <a:noFill/>
        </p:spPr>
        <p:txBody>
          <a:bodyPr wrap="square" rtlCol="0">
            <a:spAutoFit/>
          </a:bodyPr>
          <a:lstStyle/>
          <a:p>
            <a:r>
              <a:rPr lang="en-US" b="1" dirty="0" err="1" smtClean="0">
                <a:solidFill>
                  <a:srgbClr val="004275"/>
                </a:solidFill>
                <a:latin typeface="Verdana"/>
                <a:cs typeface="Verdana"/>
              </a:rPr>
              <a:t>Lorem</a:t>
            </a:r>
            <a:r>
              <a:rPr lang="en-US" b="1" dirty="0" smtClean="0">
                <a:solidFill>
                  <a:srgbClr val="004275"/>
                </a:solidFill>
                <a:latin typeface="Verdana"/>
                <a:cs typeface="Verdana"/>
              </a:rPr>
              <a:t> </a:t>
            </a:r>
            <a:r>
              <a:rPr lang="en-US" b="1" dirty="0" err="1" smtClean="0">
                <a:solidFill>
                  <a:srgbClr val="004275"/>
                </a:solidFill>
                <a:latin typeface="Verdana"/>
                <a:cs typeface="Verdana"/>
              </a:rPr>
              <a:t>ipsum</a:t>
            </a:r>
            <a:r>
              <a:rPr lang="en-US" b="1" dirty="0" smtClean="0">
                <a:solidFill>
                  <a:srgbClr val="004275"/>
                </a:solidFill>
                <a:latin typeface="Verdana"/>
                <a:cs typeface="Verdana"/>
              </a:rPr>
              <a:t> dolor sit </a:t>
            </a:r>
            <a:r>
              <a:rPr lang="en-US" b="1" dirty="0" err="1" smtClean="0">
                <a:solidFill>
                  <a:srgbClr val="004275"/>
                </a:solidFill>
                <a:latin typeface="Verdana"/>
                <a:cs typeface="Verdana"/>
              </a:rPr>
              <a:t>amet</a:t>
            </a:r>
            <a:endParaRPr lang="en-US" b="1" dirty="0">
              <a:solidFill>
                <a:srgbClr val="004275"/>
              </a:solidFill>
              <a:latin typeface="Verdana"/>
              <a:cs typeface="Verdana"/>
            </a:endParaRPr>
          </a:p>
        </p:txBody>
      </p:sp>
      <p:sp>
        <p:nvSpPr>
          <p:cNvPr id="11" name="TextBox 5"/>
          <p:cNvSpPr txBox="1"/>
          <p:nvPr userDrawn="1"/>
        </p:nvSpPr>
        <p:spPr>
          <a:xfrm>
            <a:off x="869328" y="3170812"/>
            <a:ext cx="7261939" cy="692497"/>
          </a:xfrm>
          <a:prstGeom prst="rect">
            <a:avLst/>
          </a:prstGeom>
          <a:noFill/>
        </p:spPr>
        <p:txBody>
          <a:bodyPr wrap="square" rtlCol="0">
            <a:spAutoFit/>
          </a:bodyPr>
          <a:lstStyle/>
          <a:p>
            <a:pPr marL="285750" indent="-285750">
              <a:buClr>
                <a:srgbClr val="E99423"/>
              </a:buClr>
              <a:buFont typeface="Arial"/>
              <a:buChar char="•"/>
            </a:pPr>
            <a:r>
              <a:rPr lang="en-US" sz="1300" dirty="0" err="1" smtClean="0">
                <a:solidFill>
                  <a:prstClr val="black">
                    <a:lumMod val="50000"/>
                    <a:lumOff val="50000"/>
                  </a:prstClr>
                </a:solidFill>
                <a:latin typeface="Verdana"/>
                <a:cs typeface="Verdana"/>
              </a:rPr>
              <a:t>Lorem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ipsum</a:t>
            </a:r>
            <a:r>
              <a:rPr lang="en-US" sz="1300" dirty="0" smtClean="0">
                <a:solidFill>
                  <a:prstClr val="black">
                    <a:lumMod val="50000"/>
                    <a:lumOff val="50000"/>
                  </a:prstClr>
                </a:solidFill>
                <a:latin typeface="Verdana"/>
                <a:cs typeface="Verdana"/>
              </a:rPr>
              <a:t> dolor sit </a:t>
            </a:r>
            <a:r>
              <a:rPr lang="en-US" sz="1300" dirty="0" err="1" smtClean="0">
                <a:solidFill>
                  <a:prstClr val="black">
                    <a:lumMod val="50000"/>
                    <a:lumOff val="50000"/>
                  </a:prstClr>
                </a:solidFill>
                <a:latin typeface="Verdana"/>
                <a:cs typeface="Verdana"/>
              </a:rPr>
              <a:t>amet</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consectetur</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adipiscing</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elit</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Donec</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vel</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libero</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elementum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pretium</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nunc</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sed</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posuere</a:t>
            </a:r>
            <a:r>
              <a:rPr lang="en-US" sz="1300" dirty="0" smtClean="0">
                <a:solidFill>
                  <a:prstClr val="black">
                    <a:lumMod val="50000"/>
                    <a:lumOff val="50000"/>
                  </a:prstClr>
                </a:solidFill>
                <a:latin typeface="Verdana"/>
                <a:cs typeface="Verdana"/>
              </a:rPr>
              <a:t> diam. </a:t>
            </a:r>
            <a:r>
              <a:rPr lang="en-US" sz="1300" dirty="0" err="1" smtClean="0">
                <a:solidFill>
                  <a:prstClr val="black">
                    <a:lumMod val="50000"/>
                    <a:lumOff val="50000"/>
                  </a:prstClr>
                </a:solidFill>
                <a:latin typeface="Verdana"/>
                <a:cs typeface="Verdana"/>
              </a:rPr>
              <a:t>Nulla</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leo</a:t>
            </a:r>
            <a:r>
              <a:rPr lang="en-US" sz="1300" dirty="0" smtClean="0">
                <a:solidFill>
                  <a:prstClr val="black">
                    <a:lumMod val="50000"/>
                    <a:lumOff val="50000"/>
                  </a:prstClr>
                </a:solidFill>
                <a:latin typeface="Verdana"/>
                <a:cs typeface="Verdana"/>
              </a:rPr>
              <a:t> magna, </a:t>
            </a:r>
            <a:r>
              <a:rPr lang="en-US" sz="1300" dirty="0" err="1" smtClean="0">
                <a:solidFill>
                  <a:prstClr val="black">
                    <a:lumMod val="50000"/>
                    <a:lumOff val="50000"/>
                  </a:prstClr>
                </a:solidFill>
                <a:latin typeface="Verdana"/>
                <a:cs typeface="Verdana"/>
              </a:rPr>
              <a:t>varius</a:t>
            </a:r>
            <a:r>
              <a:rPr lang="en-US" sz="1300" dirty="0" smtClean="0">
                <a:solidFill>
                  <a:prstClr val="black">
                    <a:lumMod val="50000"/>
                    <a:lumOff val="50000"/>
                  </a:prstClr>
                </a:solidFill>
                <a:latin typeface="Verdana"/>
                <a:cs typeface="Verdana"/>
              </a:rPr>
              <a:t> a </a:t>
            </a:r>
            <a:r>
              <a:rPr lang="en-US" sz="1300" dirty="0" err="1" smtClean="0">
                <a:solidFill>
                  <a:prstClr val="black">
                    <a:lumMod val="50000"/>
                    <a:lumOff val="50000"/>
                  </a:prstClr>
                </a:solidFill>
                <a:latin typeface="Verdana"/>
                <a:cs typeface="Verdana"/>
              </a:rPr>
              <a:t>bibendum</a:t>
            </a:r>
            <a:r>
              <a:rPr lang="en-US" sz="1300" dirty="0" smtClean="0">
                <a:solidFill>
                  <a:prstClr val="black">
                    <a:lumMod val="50000"/>
                    <a:lumOff val="50000"/>
                  </a:prstClr>
                </a:solidFill>
                <a:latin typeface="Verdana"/>
                <a:cs typeface="Verdana"/>
              </a:rPr>
              <a:t> vitae, </a:t>
            </a:r>
            <a:r>
              <a:rPr lang="en-US" sz="1300" dirty="0" err="1" smtClean="0">
                <a:solidFill>
                  <a:prstClr val="black">
                    <a:lumMod val="50000"/>
                    <a:lumOff val="50000"/>
                  </a:prstClr>
                </a:solidFill>
                <a:latin typeface="Verdana"/>
                <a:cs typeface="Verdana"/>
              </a:rPr>
              <a:t>commodo</a:t>
            </a:r>
            <a:r>
              <a:rPr lang="en-US" sz="1300" dirty="0" smtClean="0">
                <a:solidFill>
                  <a:prstClr val="black">
                    <a:lumMod val="50000"/>
                    <a:lumOff val="50000"/>
                  </a:prstClr>
                </a:solidFill>
                <a:latin typeface="Verdana"/>
                <a:cs typeface="Verdana"/>
              </a:rPr>
              <a:t> in </a:t>
            </a:r>
            <a:r>
              <a:rPr lang="en-US" sz="1300" dirty="0" err="1" smtClean="0">
                <a:solidFill>
                  <a:prstClr val="black">
                    <a:lumMod val="50000"/>
                    <a:lumOff val="50000"/>
                  </a:prstClr>
                </a:solidFill>
                <a:latin typeface="Verdana"/>
                <a:cs typeface="Verdana"/>
              </a:rPr>
              <a:t>metus</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Mauris</a:t>
            </a:r>
            <a:r>
              <a:rPr lang="en-US" sz="1300" dirty="0" smtClean="0">
                <a:solidFill>
                  <a:prstClr val="black">
                    <a:lumMod val="50000"/>
                    <a:lumOff val="50000"/>
                  </a:prstClr>
                </a:solidFill>
                <a:latin typeface="Verdana"/>
                <a:cs typeface="Verdana"/>
              </a:rPr>
              <a:t> vitae </a:t>
            </a:r>
            <a:r>
              <a:rPr lang="en-US" sz="1300" dirty="0" err="1" smtClean="0">
                <a:solidFill>
                  <a:prstClr val="black">
                    <a:lumMod val="50000"/>
                    <a:lumOff val="50000"/>
                  </a:prstClr>
                </a:solidFill>
                <a:latin typeface="Verdana"/>
                <a:cs typeface="Verdana"/>
              </a:rPr>
              <a:t>tristique</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urna</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sed</a:t>
            </a:r>
            <a:r>
              <a:rPr lang="en-US" sz="1300" dirty="0" smtClean="0">
                <a:solidFill>
                  <a:prstClr val="black">
                    <a:lumMod val="50000"/>
                    <a:lumOff val="50000"/>
                  </a:prstClr>
                </a:solidFill>
                <a:latin typeface="Verdana"/>
                <a:cs typeface="Verdana"/>
              </a:rPr>
              <a:t> </a:t>
            </a:r>
            <a:r>
              <a:rPr lang="en-US" sz="1300" dirty="0" err="1" smtClean="0">
                <a:solidFill>
                  <a:prstClr val="black">
                    <a:lumMod val="50000"/>
                    <a:lumOff val="50000"/>
                  </a:prstClr>
                </a:solidFill>
                <a:latin typeface="Verdana"/>
                <a:cs typeface="Verdana"/>
              </a:rPr>
              <a:t>dapibus</a:t>
            </a:r>
            <a:r>
              <a:rPr lang="en-US" sz="1300" dirty="0" smtClean="0">
                <a:solidFill>
                  <a:prstClr val="black">
                    <a:lumMod val="50000"/>
                    <a:lumOff val="50000"/>
                  </a:prstClr>
                </a:solidFill>
                <a:latin typeface="Verdana"/>
                <a:cs typeface="Verdana"/>
              </a:rPr>
              <a:t> mi. </a:t>
            </a:r>
            <a:endParaRPr lang="en-US" sz="1300" dirty="0">
              <a:solidFill>
                <a:prstClr val="black">
                  <a:lumMod val="50000"/>
                  <a:lumOff val="50000"/>
                </a:prstClr>
              </a:solidFill>
              <a:latin typeface="Verdana"/>
              <a:cs typeface="Verdana"/>
            </a:endParaRPr>
          </a:p>
        </p:txBody>
      </p:sp>
    </p:spTree>
    <p:extLst>
      <p:ext uri="{BB962C8B-B14F-4D97-AF65-F5344CB8AC3E}">
        <p14:creationId xmlns:p14="http://schemas.microsoft.com/office/powerpoint/2010/main" val="364976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9D92027-E35E-4D85-841B-681BD4363809}" type="datetime1">
              <a:rPr lang="pt-PT" smtClean="0">
                <a:solidFill>
                  <a:prstClr val="black">
                    <a:tint val="75000"/>
                  </a:prstClr>
                </a:solidFill>
              </a:rPr>
              <a:pPr/>
              <a:t>08-04-2016</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21129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F81AE851-5E68-448E-A396-2E048CCBE45F}" type="datetime1">
              <a:rPr lang="pt-PT" smtClean="0">
                <a:solidFill>
                  <a:prstClr val="black">
                    <a:tint val="75000"/>
                  </a:prstClr>
                </a:solidFill>
              </a:rPr>
              <a:pPr/>
              <a:t>08-04-2016</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21050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C6D74AC3-149D-4DD1-8C97-5EAF8966CCAB}" type="datetime1">
              <a:rPr lang="pt-PT" smtClean="0">
                <a:solidFill>
                  <a:prstClr val="black">
                    <a:tint val="75000"/>
                  </a:prstClr>
                </a:solidFill>
              </a:rPr>
              <a:pPr/>
              <a:t>08-04-2016</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42186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0D34A985-5EB2-4E5E-AD1A-DDC8341B1E1B}" type="datetime1">
              <a:rPr lang="pt-PT" smtClean="0">
                <a:solidFill>
                  <a:prstClr val="black">
                    <a:tint val="75000"/>
                  </a:prstClr>
                </a:solidFill>
              </a:rPr>
              <a:pPr/>
              <a:t>08-04-2016</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9320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E413BF1-B556-47C4-A7C1-6DECF9737A7E}" type="datetime1">
              <a:rPr lang="pt-PT" smtClean="0">
                <a:solidFill>
                  <a:prstClr val="black">
                    <a:tint val="75000"/>
                  </a:prstClr>
                </a:solidFill>
              </a:rPr>
              <a:pPr/>
              <a:t>08-04-2016</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917449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970F1-9746-472D-AA01-DD9B703FB923}" type="datetime1">
              <a:rPr lang="pt-PT" smtClean="0"/>
              <a:t>08-04-2016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6E965-7293-4CD4-850C-9C2661C22C53}" type="slidenum">
              <a:rPr lang="pt-PT" smtClean="0"/>
              <a:t>‹nº›</a:t>
            </a:fld>
            <a:endParaRPr lang="pt-PT"/>
          </a:p>
        </p:txBody>
      </p:sp>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799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BBAF8-F7CF-484D-9A87-BC8A225ECC42}" type="datetime1">
              <a:rPr lang="pt-PT" smtClean="0">
                <a:solidFill>
                  <a:prstClr val="black">
                    <a:tint val="75000"/>
                  </a:prstClr>
                </a:solidFill>
              </a:rPr>
              <a:pPr/>
              <a:t>08-04-2016</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pic>
        <p:nvPicPr>
          <p:cNvPr id="9" name="Imagem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228387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970F1-9746-472D-AA01-DD9B703FB923}" type="datetime1">
              <a:rPr lang="pt-PT" smtClean="0">
                <a:solidFill>
                  <a:prstClr val="black">
                    <a:tint val="75000"/>
                  </a:prstClr>
                </a:solidFill>
              </a:rPr>
              <a:pPr/>
              <a:t>08-04-2016</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6E965-7293-4CD4-850C-9C2661C22C53}" type="slidenum">
              <a:rPr lang="pt-PT" smtClean="0">
                <a:solidFill>
                  <a:prstClr val="black">
                    <a:tint val="75000"/>
                  </a:prstClr>
                </a:solidFill>
              </a:rPr>
              <a:pPr/>
              <a:t>‹nº›</a:t>
            </a:fld>
            <a:endParaRPr lang="pt-PT">
              <a:solidFill>
                <a:prstClr val="black">
                  <a:tint val="75000"/>
                </a:prstClr>
              </a:solidFill>
            </a:endParaRPr>
          </a:p>
        </p:txBody>
      </p:sp>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61936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051720" y="3429000"/>
            <a:ext cx="5040560" cy="2646878"/>
          </a:xfrm>
          <a:prstGeom prst="rect">
            <a:avLst/>
          </a:prstGeom>
          <a:noFill/>
        </p:spPr>
        <p:txBody>
          <a:bodyPr wrap="square" rtlCol="0">
            <a:spAutoFit/>
          </a:bodyPr>
          <a:lstStyle/>
          <a:p>
            <a:pPr lvl="0" algn="ctr"/>
            <a:r>
              <a:rPr lang="pt-PT" sz="2800" b="1" kern="0" dirty="0" smtClean="0">
                <a:solidFill>
                  <a:prstClr val="white"/>
                </a:solidFill>
                <a:cs typeface="Arial" pitchFamily="34" charset="0"/>
              </a:rPr>
              <a:t>Alterações legislativas recentes em Portugal</a:t>
            </a:r>
            <a:br>
              <a:rPr lang="pt-PT" sz="2800" b="1" kern="0" dirty="0" smtClean="0">
                <a:solidFill>
                  <a:prstClr val="white"/>
                </a:solidFill>
                <a:cs typeface="Arial" pitchFamily="34" charset="0"/>
              </a:rPr>
            </a:br>
            <a:r>
              <a:rPr lang="pt-PT" sz="1200" kern="0" dirty="0" smtClean="0">
                <a:solidFill>
                  <a:prstClr val="white"/>
                </a:solidFill>
                <a:cs typeface="Arial" pitchFamily="34" charset="0"/>
              </a:rPr>
              <a:t/>
            </a:r>
            <a:br>
              <a:rPr lang="pt-PT" sz="1200" kern="0" dirty="0" smtClean="0">
                <a:solidFill>
                  <a:prstClr val="white"/>
                </a:solidFill>
                <a:cs typeface="Arial" pitchFamily="34" charset="0"/>
              </a:rPr>
            </a:br>
            <a:r>
              <a:rPr lang="pt-PT" sz="1400" kern="0" dirty="0" smtClean="0">
                <a:solidFill>
                  <a:prstClr val="white"/>
                </a:solidFill>
                <a:cs typeface="Arial" pitchFamily="34" charset="0"/>
              </a:rPr>
              <a:t/>
            </a:r>
            <a:br>
              <a:rPr lang="pt-PT" sz="1400" kern="0" dirty="0" smtClean="0">
                <a:solidFill>
                  <a:prstClr val="white"/>
                </a:solidFill>
                <a:cs typeface="Arial" pitchFamily="34" charset="0"/>
              </a:rPr>
            </a:br>
            <a:r>
              <a:rPr lang="pt-PT" sz="2000" kern="0" dirty="0">
                <a:solidFill>
                  <a:prstClr val="white"/>
                </a:solidFill>
                <a:cs typeface="Arial" pitchFamily="34" charset="0"/>
              </a:rPr>
              <a:t>José Figueiredo Almaça</a:t>
            </a:r>
            <a:r>
              <a:rPr lang="pt-PT" sz="1600" kern="0" dirty="0">
                <a:solidFill>
                  <a:prstClr val="white"/>
                </a:solidFill>
                <a:cs typeface="Arial" pitchFamily="34" charset="0"/>
              </a:rPr>
              <a:t/>
            </a:r>
            <a:br>
              <a:rPr lang="pt-PT" sz="1600" kern="0" dirty="0">
                <a:solidFill>
                  <a:prstClr val="white"/>
                </a:solidFill>
                <a:cs typeface="Arial" pitchFamily="34" charset="0"/>
              </a:rPr>
            </a:br>
            <a:r>
              <a:rPr lang="pt-PT" sz="1200" dirty="0">
                <a:solidFill>
                  <a:prstClr val="white"/>
                </a:solidFill>
                <a:cs typeface="Arial" pitchFamily="34" charset="0"/>
              </a:rPr>
              <a:t/>
            </a:r>
            <a:br>
              <a:rPr lang="pt-PT" sz="1200" dirty="0">
                <a:solidFill>
                  <a:prstClr val="white"/>
                </a:solidFill>
                <a:cs typeface="Arial" pitchFamily="34" charset="0"/>
              </a:rPr>
            </a:br>
            <a:endParaRPr lang="pt-PT" sz="1200" dirty="0">
              <a:solidFill>
                <a:prstClr val="white"/>
              </a:solidFill>
              <a:cs typeface="Arial" pitchFamily="34" charset="0"/>
            </a:endParaRPr>
          </a:p>
          <a:p>
            <a:pPr lvl="0" algn="ctr"/>
            <a:r>
              <a:rPr lang="pt-PT" sz="2000" kern="0" dirty="0">
                <a:solidFill>
                  <a:prstClr val="white"/>
                </a:solidFill>
                <a:cs typeface="Arial" pitchFamily="34" charset="0"/>
              </a:rPr>
              <a:t>XXVII Assembleia </a:t>
            </a:r>
            <a:r>
              <a:rPr lang="pt-PT" sz="2000" kern="0" dirty="0" smtClean="0">
                <a:solidFill>
                  <a:prstClr val="white"/>
                </a:solidFill>
                <a:cs typeface="Arial" pitchFamily="34" charset="0"/>
              </a:rPr>
              <a:t>Anual </a:t>
            </a:r>
            <a:r>
              <a:rPr lang="pt-PT" sz="2000" kern="0" dirty="0">
                <a:solidFill>
                  <a:prstClr val="white"/>
                </a:solidFill>
                <a:cs typeface="Arial" pitchFamily="34" charset="0"/>
              </a:rPr>
              <a:t>da ASSAL</a:t>
            </a:r>
          </a:p>
          <a:p>
            <a:pPr lvl="0" algn="ctr"/>
            <a:r>
              <a:rPr lang="pt-PT" sz="2000" kern="0" dirty="0">
                <a:solidFill>
                  <a:prstClr val="white"/>
                </a:solidFill>
                <a:cs typeface="Arial" pitchFamily="34" charset="0"/>
              </a:rPr>
              <a:t>Abril de 2016</a:t>
            </a:r>
            <a:endParaRPr lang="pt-PT" sz="1600" dirty="0">
              <a:solidFill>
                <a:prstClr val="white"/>
              </a:solidFill>
            </a:endParaRPr>
          </a:p>
        </p:txBody>
      </p:sp>
    </p:spTree>
    <p:extLst>
      <p:ext uri="{BB962C8B-B14F-4D97-AF65-F5344CB8AC3E}">
        <p14:creationId xmlns:p14="http://schemas.microsoft.com/office/powerpoint/2010/main" val="3228313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4294967295"/>
          </p:nvPr>
        </p:nvSpPr>
        <p:spPr>
          <a:xfrm>
            <a:off x="179512" y="1916832"/>
            <a:ext cx="8784976" cy="4464496"/>
          </a:xfrm>
          <a:prstGeom prst="rect">
            <a:avLst/>
          </a:prstGeom>
        </p:spPr>
        <p:txBody>
          <a:bodyPr>
            <a:normAutofit/>
          </a:bodyPr>
          <a:lstStyle/>
          <a:p>
            <a:pPr algn="just"/>
            <a:r>
              <a:rPr lang="pt-PT" sz="2000" dirty="0">
                <a:solidFill>
                  <a:schemeClr val="accent1">
                    <a:lumMod val="75000"/>
                  </a:schemeClr>
                </a:solidFill>
              </a:rPr>
              <a:t>O </a:t>
            </a:r>
            <a:r>
              <a:rPr lang="pt-PT" sz="2000" dirty="0" smtClean="0">
                <a:solidFill>
                  <a:schemeClr val="accent1">
                    <a:lumMod val="75000"/>
                  </a:schemeClr>
                </a:solidFill>
              </a:rPr>
              <a:t>regime </a:t>
            </a:r>
            <a:r>
              <a:rPr lang="pt-PT" sz="2000" dirty="0">
                <a:solidFill>
                  <a:schemeClr val="accent1">
                    <a:lumMod val="75000"/>
                  </a:schemeClr>
                </a:solidFill>
              </a:rPr>
              <a:t>Solvência </a:t>
            </a:r>
            <a:r>
              <a:rPr lang="pt-PT" sz="2000" dirty="0" smtClean="0">
                <a:solidFill>
                  <a:schemeClr val="accent1">
                    <a:lumMod val="75000"/>
                  </a:schemeClr>
                </a:solidFill>
              </a:rPr>
              <a:t>II, transposto para o </a:t>
            </a:r>
            <a:r>
              <a:rPr lang="pt-PT" sz="2000" b="1" dirty="0" smtClean="0">
                <a:solidFill>
                  <a:schemeClr val="accent1">
                    <a:lumMod val="75000"/>
                  </a:schemeClr>
                </a:solidFill>
                <a:sym typeface="Wingdings"/>
              </a:rPr>
              <a:t>regime </a:t>
            </a:r>
            <a:r>
              <a:rPr lang="pt-PT" sz="2000" b="1" dirty="0">
                <a:solidFill>
                  <a:schemeClr val="accent1">
                    <a:lumMod val="75000"/>
                  </a:schemeClr>
                </a:solidFill>
                <a:sym typeface="Wingdings"/>
              </a:rPr>
              <a:t>jurídico </a:t>
            </a:r>
            <a:r>
              <a:rPr lang="pt-PT" sz="2000" b="1" dirty="0" smtClean="0">
                <a:solidFill>
                  <a:schemeClr val="accent1">
                    <a:lumMod val="75000"/>
                  </a:schemeClr>
                </a:solidFill>
                <a:sym typeface="Wingdings"/>
              </a:rPr>
              <a:t>do </a:t>
            </a:r>
            <a:r>
              <a:rPr lang="pt-PT" sz="2000" b="1" dirty="0">
                <a:solidFill>
                  <a:schemeClr val="accent1">
                    <a:lumMod val="75000"/>
                  </a:schemeClr>
                </a:solidFill>
                <a:sym typeface="Wingdings"/>
              </a:rPr>
              <a:t>acesso e exercício da atividade seguradora e </a:t>
            </a:r>
            <a:r>
              <a:rPr lang="pt-PT" sz="2000" b="1" dirty="0" smtClean="0">
                <a:solidFill>
                  <a:schemeClr val="accent1">
                    <a:lumMod val="75000"/>
                  </a:schemeClr>
                </a:solidFill>
                <a:sym typeface="Wingdings"/>
              </a:rPr>
              <a:t>resseguradora (RJASR)</a:t>
            </a:r>
            <a:r>
              <a:rPr lang="pt-PT" sz="2000" dirty="0" smtClean="0">
                <a:solidFill>
                  <a:schemeClr val="accent1">
                    <a:lumMod val="75000"/>
                  </a:schemeClr>
                </a:solidFill>
                <a:sym typeface="Wingdings"/>
              </a:rPr>
              <a:t>,</a:t>
            </a:r>
            <a:r>
              <a:rPr lang="pt-PT" sz="2000" b="1" dirty="0" smtClean="0">
                <a:solidFill>
                  <a:schemeClr val="accent1">
                    <a:lumMod val="75000"/>
                  </a:schemeClr>
                </a:solidFill>
                <a:sym typeface="Wingdings"/>
              </a:rPr>
              <a:t> </a:t>
            </a:r>
            <a:r>
              <a:rPr lang="pt-PT" sz="2000" dirty="0" smtClean="0">
                <a:solidFill>
                  <a:schemeClr val="accent1">
                    <a:lumMod val="75000"/>
                  </a:schemeClr>
                </a:solidFill>
              </a:rPr>
              <a:t>representa </a:t>
            </a:r>
            <a:r>
              <a:rPr lang="pt-PT" sz="2000" dirty="0">
                <a:solidFill>
                  <a:schemeClr val="accent1">
                    <a:lumMod val="75000"/>
                  </a:schemeClr>
                </a:solidFill>
              </a:rPr>
              <a:t>uma reforma profunda da regulação prudencial das empresas de seguros e de </a:t>
            </a:r>
            <a:r>
              <a:rPr lang="pt-PT" sz="2000" dirty="0" smtClean="0">
                <a:solidFill>
                  <a:schemeClr val="accent1">
                    <a:lumMod val="75000"/>
                  </a:schemeClr>
                </a:solidFill>
              </a:rPr>
              <a:t>resseguros</a:t>
            </a:r>
            <a:endParaRPr lang="pt-PT" sz="2000" dirty="0">
              <a:solidFill>
                <a:schemeClr val="accent1">
                  <a:lumMod val="75000"/>
                </a:schemeClr>
              </a:solidFill>
            </a:endParaRPr>
          </a:p>
        </p:txBody>
      </p:sp>
      <p:sp>
        <p:nvSpPr>
          <p:cNvPr id="12" name="Cortar Rectângulo de Canto Diagonal 11"/>
          <p:cNvSpPr/>
          <p:nvPr/>
        </p:nvSpPr>
        <p:spPr>
          <a:xfrm>
            <a:off x="357188" y="3284984"/>
            <a:ext cx="1643062" cy="3384376"/>
          </a:xfrm>
          <a:prstGeom prst="snip2Diag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800" b="1" dirty="0">
                <a:solidFill>
                  <a:schemeClr val="accent1">
                    <a:lumMod val="50000"/>
                  </a:schemeClr>
                </a:solidFill>
                <a:latin typeface="Arial "/>
              </a:rPr>
              <a:t>Principais </a:t>
            </a:r>
            <a:r>
              <a:rPr lang="pt-PT" sz="1800" b="1" dirty="0" smtClean="0">
                <a:solidFill>
                  <a:schemeClr val="accent1">
                    <a:lumMod val="50000"/>
                  </a:schemeClr>
                </a:solidFill>
                <a:latin typeface="Arial "/>
              </a:rPr>
              <a:t>Objetivos</a:t>
            </a:r>
            <a:endParaRPr lang="pt-PT" sz="1800" b="1" dirty="0">
              <a:solidFill>
                <a:schemeClr val="accent1">
                  <a:lumMod val="50000"/>
                </a:schemeClr>
              </a:solidFill>
              <a:latin typeface="Arial "/>
            </a:endParaRPr>
          </a:p>
        </p:txBody>
      </p:sp>
      <p:sp>
        <p:nvSpPr>
          <p:cNvPr id="13" name="Cortar Rectângulo de Canto Diagonal 12"/>
          <p:cNvSpPr/>
          <p:nvPr/>
        </p:nvSpPr>
        <p:spPr>
          <a:xfrm>
            <a:off x="2071688" y="3284984"/>
            <a:ext cx="6715125" cy="609600"/>
          </a:xfrm>
          <a:prstGeom prst="snip2Diag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800" dirty="0" smtClean="0">
                <a:solidFill>
                  <a:schemeClr val="accent1">
                    <a:lumMod val="50000"/>
                  </a:schemeClr>
                </a:solidFill>
                <a:latin typeface="Calibri" pitchFamily="34" charset="0"/>
              </a:rPr>
              <a:t>Proteção </a:t>
            </a:r>
            <a:r>
              <a:rPr lang="pt-PT" sz="1800" dirty="0">
                <a:solidFill>
                  <a:schemeClr val="accent1">
                    <a:lumMod val="50000"/>
                  </a:schemeClr>
                </a:solidFill>
                <a:latin typeface="Calibri" pitchFamily="34" charset="0"/>
              </a:rPr>
              <a:t>dos tomadores de </a:t>
            </a:r>
            <a:r>
              <a:rPr lang="pt-PT" sz="1800" dirty="0" smtClean="0">
                <a:solidFill>
                  <a:schemeClr val="accent1">
                    <a:lumMod val="50000"/>
                  </a:schemeClr>
                </a:solidFill>
                <a:latin typeface="Calibri" pitchFamily="34" charset="0"/>
              </a:rPr>
              <a:t>seguros, segurados </a:t>
            </a:r>
            <a:r>
              <a:rPr lang="pt-PT" sz="1800" dirty="0">
                <a:solidFill>
                  <a:schemeClr val="accent1">
                    <a:lumMod val="50000"/>
                  </a:schemeClr>
                </a:solidFill>
                <a:latin typeface="Calibri" pitchFamily="34" charset="0"/>
              </a:rPr>
              <a:t>e beneficiários</a:t>
            </a:r>
          </a:p>
        </p:txBody>
      </p:sp>
      <p:sp>
        <p:nvSpPr>
          <p:cNvPr id="14" name="Cortar Rectângulo de Canto Diagonal 13"/>
          <p:cNvSpPr/>
          <p:nvPr/>
        </p:nvSpPr>
        <p:spPr>
          <a:xfrm>
            <a:off x="2071688" y="3966021"/>
            <a:ext cx="6715125" cy="642938"/>
          </a:xfrm>
          <a:prstGeom prst="snip2Diag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pt-PT" sz="1800" dirty="0" smtClean="0">
                <a:solidFill>
                  <a:schemeClr val="accent1">
                    <a:lumMod val="50000"/>
                  </a:schemeClr>
                </a:solidFill>
                <a:latin typeface="Calibri" pitchFamily="34" charset="0"/>
              </a:rPr>
              <a:t>Adoção de uma cultura </a:t>
            </a:r>
            <a:r>
              <a:rPr lang="pt-PT" sz="1800" dirty="0">
                <a:solidFill>
                  <a:schemeClr val="accent1">
                    <a:lumMod val="50000"/>
                  </a:schemeClr>
                </a:solidFill>
                <a:latin typeface="Calibri" pitchFamily="34" charset="0"/>
              </a:rPr>
              <a:t>de gestão de riscos </a:t>
            </a:r>
            <a:r>
              <a:rPr lang="pt-PT" sz="1800" dirty="0" smtClean="0">
                <a:solidFill>
                  <a:schemeClr val="accent1">
                    <a:lumMod val="50000"/>
                  </a:schemeClr>
                </a:solidFill>
                <a:latin typeface="Calibri" pitchFamily="34" charset="0"/>
              </a:rPr>
              <a:t>pelas empresas</a:t>
            </a:r>
            <a:endParaRPr lang="pt-PT" sz="1800" dirty="0">
              <a:solidFill>
                <a:schemeClr val="accent1">
                  <a:lumMod val="50000"/>
                </a:schemeClr>
              </a:solidFill>
              <a:latin typeface="Calibri" pitchFamily="34" charset="0"/>
            </a:endParaRPr>
          </a:p>
        </p:txBody>
      </p:sp>
      <p:sp>
        <p:nvSpPr>
          <p:cNvPr id="15" name="Cortar Rectângulo de Canto Diagonal 13"/>
          <p:cNvSpPr/>
          <p:nvPr/>
        </p:nvSpPr>
        <p:spPr>
          <a:xfrm>
            <a:off x="2071688" y="5466209"/>
            <a:ext cx="6715125" cy="603250"/>
          </a:xfrm>
          <a:prstGeom prst="snip2Diag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pt-PT" sz="1800" dirty="0" smtClean="0">
                <a:solidFill>
                  <a:schemeClr val="accent1">
                    <a:lumMod val="50000"/>
                  </a:schemeClr>
                </a:solidFill>
                <a:latin typeface="Calibri" pitchFamily="34" charset="0"/>
              </a:rPr>
              <a:t>Convergência de práticas entre autoridades de supervisão e empresas a nível europeu (</a:t>
            </a:r>
            <a:r>
              <a:rPr lang="pt-PT" sz="1800" i="1" dirty="0" smtClean="0">
                <a:solidFill>
                  <a:schemeClr val="accent1">
                    <a:lumMod val="50000"/>
                  </a:schemeClr>
                </a:solidFill>
                <a:latin typeface="Calibri" pitchFamily="34" charset="0"/>
              </a:rPr>
              <a:t>level playing field</a:t>
            </a:r>
            <a:r>
              <a:rPr lang="pt-PT" sz="1800" dirty="0" smtClean="0">
                <a:solidFill>
                  <a:schemeClr val="accent1">
                    <a:lumMod val="50000"/>
                  </a:schemeClr>
                </a:solidFill>
                <a:latin typeface="Calibri" pitchFamily="34" charset="0"/>
              </a:rPr>
              <a:t>)</a:t>
            </a:r>
            <a:endParaRPr lang="pt-PT" sz="1800" dirty="0">
              <a:solidFill>
                <a:schemeClr val="accent1">
                  <a:lumMod val="50000"/>
                </a:schemeClr>
              </a:solidFill>
              <a:latin typeface="Calibri" pitchFamily="34" charset="0"/>
            </a:endParaRPr>
          </a:p>
        </p:txBody>
      </p:sp>
      <p:sp>
        <p:nvSpPr>
          <p:cNvPr id="17" name="Cortar Rectângulo de Canto Diagonal 13"/>
          <p:cNvSpPr/>
          <p:nvPr/>
        </p:nvSpPr>
        <p:spPr>
          <a:xfrm>
            <a:off x="2071688" y="4680396"/>
            <a:ext cx="6715125" cy="714375"/>
          </a:xfrm>
          <a:prstGeom prst="snip2Diag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pt-PT" sz="1800" dirty="0" smtClean="0">
                <a:solidFill>
                  <a:schemeClr val="accent1">
                    <a:lumMod val="50000"/>
                  </a:schemeClr>
                </a:solidFill>
                <a:latin typeface="Calibri" pitchFamily="34" charset="0"/>
              </a:rPr>
              <a:t>Aumento da sensibilidade dos requisitos de capital aos riscos assumidos pelas empresas</a:t>
            </a:r>
            <a:endParaRPr lang="pt-PT" sz="1800" dirty="0">
              <a:solidFill>
                <a:schemeClr val="accent1">
                  <a:lumMod val="50000"/>
                </a:schemeClr>
              </a:solidFill>
              <a:latin typeface="Calibri" pitchFamily="34" charset="0"/>
            </a:endParaRPr>
          </a:p>
        </p:txBody>
      </p:sp>
      <p:sp>
        <p:nvSpPr>
          <p:cNvPr id="18" name="Cortar Rectângulo de Canto Diagonal 17"/>
          <p:cNvSpPr/>
          <p:nvPr/>
        </p:nvSpPr>
        <p:spPr>
          <a:xfrm>
            <a:off x="2051720" y="6131768"/>
            <a:ext cx="6715125" cy="537592"/>
          </a:xfrm>
          <a:prstGeom prst="snip2Diag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800" dirty="0" smtClean="0">
                <a:solidFill>
                  <a:schemeClr val="accent1">
                    <a:lumMod val="50000"/>
                  </a:schemeClr>
                </a:solidFill>
                <a:latin typeface="Calibri" pitchFamily="34" charset="0"/>
              </a:rPr>
              <a:t>Reforço da transparência e disciplina de mercado</a:t>
            </a:r>
            <a:endParaRPr lang="pt-PT" sz="1800" dirty="0">
              <a:solidFill>
                <a:schemeClr val="accent1">
                  <a:lumMod val="50000"/>
                </a:schemeClr>
              </a:solidFill>
              <a:latin typeface="Calibri" pitchFamily="34" charset="0"/>
            </a:endParaRPr>
          </a:p>
        </p:txBody>
      </p:sp>
      <p:sp>
        <p:nvSpPr>
          <p:cNvPr id="21" name="Título 17"/>
          <p:cNvSpPr txBox="1">
            <a:spLocks/>
          </p:cNvSpPr>
          <p:nvPr/>
        </p:nvSpPr>
        <p:spPr bwMode="auto">
          <a:xfrm>
            <a:off x="179512" y="940119"/>
            <a:ext cx="8784976" cy="8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b="1">
                <a:solidFill>
                  <a:schemeClr val="accent1">
                    <a:lumMod val="50000"/>
                  </a:schemeClr>
                </a:solidFill>
                <a:latin typeface="Calibri" pitchFamily="34" charset="0"/>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536575" indent="-536575"/>
            <a:r>
              <a:rPr lang="pt-PT" sz="2800" kern="0" dirty="0">
                <a:solidFill>
                  <a:srgbClr val="1F497D">
                    <a:lumMod val="60000"/>
                    <a:lumOff val="40000"/>
                  </a:srgbClr>
                </a:solidFill>
                <a:latin typeface="Calibri"/>
                <a:sym typeface="Wingdings"/>
              </a:rPr>
              <a:t>Transposição</a:t>
            </a:r>
            <a:r>
              <a:rPr lang="pt-PT" sz="2800" b="0" dirty="0">
                <a:solidFill>
                  <a:srgbClr val="1F497D">
                    <a:lumMod val="60000"/>
                    <a:lumOff val="40000"/>
                  </a:srgbClr>
                </a:solidFill>
                <a:latin typeface="Calibri"/>
                <a:ea typeface="+mn-ea"/>
                <a:cs typeface="Verdana"/>
                <a:sym typeface="Wingdings"/>
              </a:rPr>
              <a:t/>
            </a:r>
            <a:br>
              <a:rPr lang="pt-PT" sz="2800" b="0" dirty="0">
                <a:solidFill>
                  <a:srgbClr val="1F497D">
                    <a:lumMod val="60000"/>
                    <a:lumOff val="40000"/>
                  </a:srgbClr>
                </a:solidFill>
                <a:latin typeface="Calibri"/>
                <a:ea typeface="+mn-ea"/>
                <a:cs typeface="Verdana"/>
                <a:sym typeface="Wingdings"/>
              </a:rPr>
            </a:br>
            <a:r>
              <a:rPr lang="pt-PT" sz="2800" b="0" dirty="0">
                <a:solidFill>
                  <a:srgbClr val="1F497D">
                    <a:lumMod val="60000"/>
                    <a:lumOff val="40000"/>
                  </a:srgbClr>
                </a:solidFill>
                <a:latin typeface="Calibri"/>
                <a:ea typeface="+mn-ea"/>
                <a:cs typeface="Verdana"/>
                <a:sym typeface="Wingdings"/>
              </a:rPr>
              <a:t>Processo regulatório </a:t>
            </a:r>
            <a:r>
              <a:rPr lang="pt-PT" sz="2800" b="0" dirty="0" smtClean="0">
                <a:solidFill>
                  <a:srgbClr val="1F497D">
                    <a:lumMod val="60000"/>
                    <a:lumOff val="40000"/>
                  </a:srgbClr>
                </a:solidFill>
                <a:latin typeface="Calibri"/>
                <a:ea typeface="+mn-ea"/>
                <a:cs typeface="Verdana"/>
                <a:sym typeface="Wingdings"/>
              </a:rPr>
              <a:t>nacional - RJASR</a:t>
            </a:r>
            <a:endParaRPr lang="pt-PT" kern="0" dirty="0" smtClean="0">
              <a:solidFill>
                <a:schemeClr val="accent1">
                  <a:lumMod val="75000"/>
                </a:schemeClr>
              </a:solidFill>
              <a:sym typeface="Wingdings"/>
            </a:endParaRPr>
          </a:p>
        </p:txBody>
      </p:sp>
    </p:spTree>
    <p:extLst>
      <p:ext uri="{BB962C8B-B14F-4D97-AF65-F5344CB8AC3E}">
        <p14:creationId xmlns:p14="http://schemas.microsoft.com/office/powerpoint/2010/main" val="426704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C25DF750-A1EF-4712-BE53-E71F37E7A806}" type="slidenum">
              <a:rPr lang="pt-PT" smtClean="0"/>
              <a:pPr/>
              <a:t>11</a:t>
            </a:fld>
            <a:endParaRPr lang="pt-PT"/>
          </a:p>
        </p:txBody>
      </p:sp>
      <p:grpSp>
        <p:nvGrpSpPr>
          <p:cNvPr id="3" name="Group 31"/>
          <p:cNvGrpSpPr>
            <a:grpSpLocks/>
          </p:cNvGrpSpPr>
          <p:nvPr/>
        </p:nvGrpSpPr>
        <p:grpSpPr bwMode="auto">
          <a:xfrm>
            <a:off x="1833707" y="2044972"/>
            <a:ext cx="5946779" cy="4624388"/>
            <a:chOff x="1473" y="1068"/>
            <a:chExt cx="3746" cy="2913"/>
          </a:xfrm>
        </p:grpSpPr>
        <p:sp>
          <p:nvSpPr>
            <p:cNvPr id="32" name="Rectangle 6"/>
            <p:cNvSpPr>
              <a:spLocks noChangeArrowheads="1"/>
            </p:cNvSpPr>
            <p:nvPr/>
          </p:nvSpPr>
          <p:spPr bwMode="auto">
            <a:xfrm>
              <a:off x="1473" y="1068"/>
              <a:ext cx="961" cy="913"/>
            </a:xfrm>
            <a:prstGeom prst="rect">
              <a:avLst/>
            </a:prstGeom>
            <a:solidFill>
              <a:schemeClr val="accent1">
                <a:lumMod val="40000"/>
                <a:lumOff val="60000"/>
              </a:schemeClr>
            </a:solidFill>
            <a:ln w="9525">
              <a:noFill/>
              <a:miter lim="800000"/>
              <a:headEnd/>
              <a:tailEnd/>
            </a:ln>
          </p:spPr>
          <p:txBody>
            <a:bodyPr/>
            <a:lstStyle/>
            <a:p>
              <a:endParaRPr lang="pt-PT" sz="2800">
                <a:latin typeface="Calibri" pitchFamily="34" charset="0"/>
              </a:endParaRPr>
            </a:p>
          </p:txBody>
        </p:sp>
        <p:sp>
          <p:nvSpPr>
            <p:cNvPr id="33" name="Rectangle 7"/>
            <p:cNvSpPr>
              <a:spLocks noChangeArrowheads="1"/>
            </p:cNvSpPr>
            <p:nvPr/>
          </p:nvSpPr>
          <p:spPr bwMode="auto">
            <a:xfrm>
              <a:off x="2528" y="1068"/>
              <a:ext cx="2691" cy="913"/>
            </a:xfrm>
            <a:prstGeom prst="rect">
              <a:avLst/>
            </a:prstGeom>
            <a:solidFill>
              <a:schemeClr val="accent1">
                <a:lumMod val="40000"/>
                <a:lumOff val="60000"/>
              </a:schemeClr>
            </a:solidFill>
            <a:ln w="9525">
              <a:noFill/>
              <a:miter lim="800000"/>
              <a:headEnd/>
              <a:tailEnd/>
            </a:ln>
          </p:spPr>
          <p:txBody>
            <a:bodyPr/>
            <a:lstStyle/>
            <a:p>
              <a:endParaRPr lang="pt-PT" sz="2800">
                <a:latin typeface="Calibri" pitchFamily="34" charset="0"/>
              </a:endParaRPr>
            </a:p>
          </p:txBody>
        </p:sp>
        <p:sp>
          <p:nvSpPr>
            <p:cNvPr id="34" name="Rectangle 8"/>
            <p:cNvSpPr>
              <a:spLocks noChangeArrowheads="1"/>
            </p:cNvSpPr>
            <p:nvPr/>
          </p:nvSpPr>
          <p:spPr bwMode="auto">
            <a:xfrm>
              <a:off x="1473" y="2067"/>
              <a:ext cx="961" cy="913"/>
            </a:xfrm>
            <a:prstGeom prst="rect">
              <a:avLst/>
            </a:prstGeom>
            <a:solidFill>
              <a:schemeClr val="accent6">
                <a:lumMod val="40000"/>
                <a:lumOff val="60000"/>
              </a:schemeClr>
            </a:solidFill>
            <a:ln w="9525">
              <a:noFill/>
              <a:miter lim="800000"/>
              <a:headEnd/>
              <a:tailEnd/>
            </a:ln>
          </p:spPr>
          <p:txBody>
            <a:bodyPr/>
            <a:lstStyle/>
            <a:p>
              <a:endParaRPr lang="pt-PT" sz="2800">
                <a:latin typeface="Calibri" pitchFamily="34" charset="0"/>
              </a:endParaRPr>
            </a:p>
          </p:txBody>
        </p:sp>
        <p:sp>
          <p:nvSpPr>
            <p:cNvPr id="35" name="Rectangle 9"/>
            <p:cNvSpPr>
              <a:spLocks noChangeArrowheads="1"/>
            </p:cNvSpPr>
            <p:nvPr/>
          </p:nvSpPr>
          <p:spPr bwMode="auto">
            <a:xfrm>
              <a:off x="2528" y="2067"/>
              <a:ext cx="2691" cy="913"/>
            </a:xfrm>
            <a:prstGeom prst="rect">
              <a:avLst/>
            </a:prstGeom>
            <a:solidFill>
              <a:schemeClr val="accent6">
                <a:lumMod val="40000"/>
                <a:lumOff val="60000"/>
              </a:schemeClr>
            </a:solidFill>
            <a:ln w="9525">
              <a:noFill/>
              <a:miter lim="800000"/>
              <a:headEnd/>
              <a:tailEnd/>
            </a:ln>
          </p:spPr>
          <p:txBody>
            <a:bodyPr/>
            <a:lstStyle/>
            <a:p>
              <a:endParaRPr lang="pt-PT" sz="2800">
                <a:latin typeface="Calibri" pitchFamily="34" charset="0"/>
              </a:endParaRPr>
            </a:p>
          </p:txBody>
        </p:sp>
        <p:sp>
          <p:nvSpPr>
            <p:cNvPr id="36" name="Rectangle 10"/>
            <p:cNvSpPr>
              <a:spLocks noChangeArrowheads="1"/>
            </p:cNvSpPr>
            <p:nvPr/>
          </p:nvSpPr>
          <p:spPr bwMode="auto">
            <a:xfrm>
              <a:off x="1473" y="3067"/>
              <a:ext cx="961" cy="914"/>
            </a:xfrm>
            <a:prstGeom prst="rect">
              <a:avLst/>
            </a:prstGeom>
            <a:solidFill>
              <a:schemeClr val="accent3">
                <a:lumMod val="40000"/>
                <a:lumOff val="60000"/>
              </a:schemeClr>
            </a:solidFill>
            <a:ln w="9525">
              <a:noFill/>
              <a:miter lim="800000"/>
              <a:headEnd/>
              <a:tailEnd/>
            </a:ln>
          </p:spPr>
          <p:txBody>
            <a:bodyPr/>
            <a:lstStyle/>
            <a:p>
              <a:endParaRPr lang="pt-PT" sz="2800">
                <a:latin typeface="Calibri" pitchFamily="34" charset="0"/>
              </a:endParaRPr>
            </a:p>
          </p:txBody>
        </p:sp>
        <p:sp>
          <p:nvSpPr>
            <p:cNvPr id="37" name="Rectangle 11"/>
            <p:cNvSpPr>
              <a:spLocks noChangeArrowheads="1"/>
            </p:cNvSpPr>
            <p:nvPr/>
          </p:nvSpPr>
          <p:spPr bwMode="auto">
            <a:xfrm>
              <a:off x="2528" y="3067"/>
              <a:ext cx="2691" cy="914"/>
            </a:xfrm>
            <a:prstGeom prst="rect">
              <a:avLst/>
            </a:prstGeom>
            <a:solidFill>
              <a:schemeClr val="accent3">
                <a:lumMod val="40000"/>
                <a:lumOff val="60000"/>
              </a:schemeClr>
            </a:solidFill>
            <a:ln w="9525">
              <a:noFill/>
              <a:miter lim="800000"/>
              <a:headEnd/>
              <a:tailEnd/>
            </a:ln>
          </p:spPr>
          <p:txBody>
            <a:bodyPr/>
            <a:lstStyle/>
            <a:p>
              <a:endParaRPr lang="pt-PT" sz="2800">
                <a:latin typeface="Calibri" pitchFamily="34" charset="0"/>
              </a:endParaRPr>
            </a:p>
          </p:txBody>
        </p:sp>
        <p:sp>
          <p:nvSpPr>
            <p:cNvPr id="38" name="Rectangle 12"/>
            <p:cNvSpPr>
              <a:spLocks noChangeArrowheads="1"/>
            </p:cNvSpPr>
            <p:nvPr/>
          </p:nvSpPr>
          <p:spPr bwMode="auto">
            <a:xfrm>
              <a:off x="2635" y="1093"/>
              <a:ext cx="1293" cy="155"/>
            </a:xfrm>
            <a:prstGeom prst="rect">
              <a:avLst/>
            </a:prstGeom>
            <a:noFill/>
            <a:ln w="9525">
              <a:noFill/>
              <a:miter lim="800000"/>
              <a:headEnd/>
              <a:tailEnd/>
            </a:ln>
          </p:spPr>
          <p:txBody>
            <a:bodyPr wrap="none" lIns="0" tIns="0" rIns="0" bIns="0">
              <a:spAutoFit/>
            </a:bodyPr>
            <a:lstStyle/>
            <a:p>
              <a:r>
                <a:rPr lang="pt-PT" sz="1600" b="1">
                  <a:solidFill>
                    <a:srgbClr val="000000"/>
                  </a:solidFill>
                  <a:latin typeface="Calibri" pitchFamily="34" charset="0"/>
                </a:rPr>
                <a:t>Requisitos quantitativos</a:t>
              </a:r>
              <a:endParaRPr lang="pt-PT" sz="1600">
                <a:latin typeface="Calibri" pitchFamily="34" charset="0"/>
              </a:endParaRPr>
            </a:p>
          </p:txBody>
        </p:sp>
        <p:sp>
          <p:nvSpPr>
            <p:cNvPr id="39" name="Rectangle 13"/>
            <p:cNvSpPr>
              <a:spLocks noChangeArrowheads="1"/>
            </p:cNvSpPr>
            <p:nvPr/>
          </p:nvSpPr>
          <p:spPr bwMode="auto">
            <a:xfrm>
              <a:off x="2636" y="1275"/>
              <a:ext cx="1022" cy="155"/>
            </a:xfrm>
            <a:prstGeom prst="rect">
              <a:avLst/>
            </a:prstGeom>
            <a:noFill/>
            <a:ln w="9525">
              <a:noFill/>
              <a:miter lim="800000"/>
              <a:headEnd/>
              <a:tailEnd/>
            </a:ln>
          </p:spPr>
          <p:txBody>
            <a:bodyPr wrap="none" lIns="0" tIns="0" rIns="0" bIns="0">
              <a:spAutoFit/>
            </a:bodyPr>
            <a:lstStyle/>
            <a:p>
              <a:r>
                <a:rPr lang="pt-PT" sz="1600">
                  <a:solidFill>
                    <a:srgbClr val="000000"/>
                  </a:solidFill>
                  <a:latin typeface="Calibri" pitchFamily="34" charset="0"/>
                </a:rPr>
                <a:t>- Provisões técnicas</a:t>
              </a:r>
              <a:endParaRPr lang="pt-PT" sz="1600">
                <a:latin typeface="Calibri" pitchFamily="34" charset="0"/>
              </a:endParaRPr>
            </a:p>
          </p:txBody>
        </p:sp>
        <p:sp>
          <p:nvSpPr>
            <p:cNvPr id="40" name="Rectangle 14"/>
            <p:cNvSpPr>
              <a:spLocks noChangeArrowheads="1"/>
            </p:cNvSpPr>
            <p:nvPr/>
          </p:nvSpPr>
          <p:spPr bwMode="auto">
            <a:xfrm>
              <a:off x="2641" y="1457"/>
              <a:ext cx="1823" cy="155"/>
            </a:xfrm>
            <a:prstGeom prst="rect">
              <a:avLst/>
            </a:prstGeom>
            <a:noFill/>
            <a:ln w="9525">
              <a:noFill/>
              <a:miter lim="800000"/>
              <a:headEnd/>
              <a:tailEnd/>
            </a:ln>
          </p:spPr>
          <p:txBody>
            <a:bodyPr wrap="none" lIns="0" tIns="0" rIns="0" bIns="0">
              <a:spAutoFit/>
            </a:bodyPr>
            <a:lstStyle/>
            <a:p>
              <a:r>
                <a:rPr lang="pt-PT" sz="1600" dirty="0">
                  <a:solidFill>
                    <a:srgbClr val="000000"/>
                  </a:solidFill>
                  <a:latin typeface="Calibri" pitchFamily="34" charset="0"/>
                </a:rPr>
                <a:t>- </a:t>
              </a:r>
              <a:r>
                <a:rPr lang="pt-PT" sz="1600" dirty="0" smtClean="0">
                  <a:solidFill>
                    <a:srgbClr val="000000"/>
                  </a:solidFill>
                  <a:latin typeface="Calibri" pitchFamily="34" charset="0"/>
                </a:rPr>
                <a:t>Requisitos de capital (SCR </a:t>
              </a:r>
              <a:r>
                <a:rPr lang="pt-PT" sz="1600" dirty="0">
                  <a:solidFill>
                    <a:srgbClr val="000000"/>
                  </a:solidFill>
                  <a:latin typeface="Calibri" pitchFamily="34" charset="0"/>
                </a:rPr>
                <a:t>e </a:t>
              </a:r>
              <a:r>
                <a:rPr lang="pt-PT" sz="1600" dirty="0" smtClean="0">
                  <a:solidFill>
                    <a:srgbClr val="000000"/>
                  </a:solidFill>
                  <a:latin typeface="Calibri" pitchFamily="34" charset="0"/>
                </a:rPr>
                <a:t>MCR)</a:t>
              </a:r>
              <a:endParaRPr lang="pt-PT" sz="1600" dirty="0">
                <a:latin typeface="Calibri" pitchFamily="34" charset="0"/>
              </a:endParaRPr>
            </a:p>
          </p:txBody>
        </p:sp>
        <p:sp>
          <p:nvSpPr>
            <p:cNvPr id="41" name="Rectangle 15"/>
            <p:cNvSpPr>
              <a:spLocks noChangeArrowheads="1"/>
            </p:cNvSpPr>
            <p:nvPr/>
          </p:nvSpPr>
          <p:spPr bwMode="auto">
            <a:xfrm>
              <a:off x="2641" y="1639"/>
              <a:ext cx="806" cy="155"/>
            </a:xfrm>
            <a:prstGeom prst="rect">
              <a:avLst/>
            </a:prstGeom>
            <a:noFill/>
            <a:ln w="9525">
              <a:noFill/>
              <a:miter lim="800000"/>
              <a:headEnd/>
              <a:tailEnd/>
            </a:ln>
          </p:spPr>
          <p:txBody>
            <a:bodyPr wrap="none" lIns="0" tIns="0" rIns="0" bIns="0">
              <a:spAutoFit/>
            </a:bodyPr>
            <a:lstStyle/>
            <a:p>
              <a:r>
                <a:rPr lang="pt-PT" sz="1600">
                  <a:solidFill>
                    <a:srgbClr val="000000"/>
                  </a:solidFill>
                  <a:latin typeface="Calibri" pitchFamily="34" charset="0"/>
                </a:rPr>
                <a:t>- Investimentos</a:t>
              </a:r>
              <a:endParaRPr lang="pt-PT" sz="1600">
                <a:latin typeface="Calibri" pitchFamily="34" charset="0"/>
              </a:endParaRPr>
            </a:p>
          </p:txBody>
        </p:sp>
        <p:sp>
          <p:nvSpPr>
            <p:cNvPr id="42" name="Rectangle 16"/>
            <p:cNvSpPr>
              <a:spLocks noChangeArrowheads="1"/>
            </p:cNvSpPr>
            <p:nvPr/>
          </p:nvSpPr>
          <p:spPr bwMode="auto">
            <a:xfrm>
              <a:off x="2641" y="1821"/>
              <a:ext cx="921" cy="155"/>
            </a:xfrm>
            <a:prstGeom prst="rect">
              <a:avLst/>
            </a:prstGeom>
            <a:noFill/>
            <a:ln w="9525">
              <a:noFill/>
              <a:miter lim="800000"/>
              <a:headEnd/>
              <a:tailEnd/>
            </a:ln>
          </p:spPr>
          <p:txBody>
            <a:bodyPr wrap="none" lIns="0" tIns="0" rIns="0" bIns="0">
              <a:spAutoFit/>
            </a:bodyPr>
            <a:lstStyle/>
            <a:p>
              <a:r>
                <a:rPr lang="pt-PT" sz="1600" dirty="0">
                  <a:solidFill>
                    <a:srgbClr val="000000"/>
                  </a:solidFill>
                  <a:latin typeface="Calibri" pitchFamily="34" charset="0"/>
                </a:rPr>
                <a:t>- Fundos próprios</a:t>
              </a:r>
              <a:endParaRPr lang="pt-PT" sz="1600" dirty="0">
                <a:latin typeface="Calibri" pitchFamily="34" charset="0"/>
              </a:endParaRPr>
            </a:p>
          </p:txBody>
        </p:sp>
        <p:sp>
          <p:nvSpPr>
            <p:cNvPr id="43" name="Rectangle 17"/>
            <p:cNvSpPr>
              <a:spLocks noChangeArrowheads="1"/>
            </p:cNvSpPr>
            <p:nvPr/>
          </p:nvSpPr>
          <p:spPr bwMode="auto">
            <a:xfrm>
              <a:off x="2635" y="2093"/>
              <a:ext cx="2584" cy="155"/>
            </a:xfrm>
            <a:prstGeom prst="rect">
              <a:avLst/>
            </a:prstGeom>
            <a:noFill/>
            <a:ln w="9525">
              <a:noFill/>
              <a:miter lim="800000"/>
              <a:headEnd/>
              <a:tailEnd/>
            </a:ln>
          </p:spPr>
          <p:txBody>
            <a:bodyPr wrap="none" lIns="0" tIns="0" rIns="0" bIns="0">
              <a:spAutoFit/>
            </a:bodyPr>
            <a:lstStyle/>
            <a:p>
              <a:r>
                <a:rPr lang="pt-PT" sz="1600" b="1" dirty="0">
                  <a:solidFill>
                    <a:srgbClr val="000000"/>
                  </a:solidFill>
                  <a:latin typeface="Calibri" pitchFamily="34" charset="0"/>
                </a:rPr>
                <a:t>Requisitos </a:t>
              </a:r>
              <a:r>
                <a:rPr lang="pt-PT" sz="1600" b="1" dirty="0" smtClean="0">
                  <a:solidFill>
                    <a:srgbClr val="000000"/>
                  </a:solidFill>
                  <a:latin typeface="Calibri" pitchFamily="34" charset="0"/>
                </a:rPr>
                <a:t>qualitativos e processo de supervisão</a:t>
              </a:r>
              <a:endParaRPr lang="pt-PT" sz="1600" dirty="0">
                <a:latin typeface="Calibri" pitchFamily="34" charset="0"/>
              </a:endParaRPr>
            </a:p>
          </p:txBody>
        </p:sp>
        <p:sp>
          <p:nvSpPr>
            <p:cNvPr id="44" name="Rectangle 18"/>
            <p:cNvSpPr>
              <a:spLocks noChangeArrowheads="1"/>
            </p:cNvSpPr>
            <p:nvPr/>
          </p:nvSpPr>
          <p:spPr bwMode="auto">
            <a:xfrm>
              <a:off x="2635" y="2266"/>
              <a:ext cx="1277" cy="155"/>
            </a:xfrm>
            <a:prstGeom prst="rect">
              <a:avLst/>
            </a:prstGeom>
            <a:noFill/>
            <a:ln w="9525">
              <a:noFill/>
              <a:miter lim="800000"/>
              <a:headEnd/>
              <a:tailEnd/>
            </a:ln>
          </p:spPr>
          <p:txBody>
            <a:bodyPr wrap="none" lIns="0" tIns="0" rIns="0" bIns="0">
              <a:spAutoFit/>
            </a:bodyPr>
            <a:lstStyle/>
            <a:p>
              <a:r>
                <a:rPr lang="pt-PT" sz="1600">
                  <a:solidFill>
                    <a:srgbClr val="000000"/>
                  </a:solidFill>
                  <a:latin typeface="Calibri" pitchFamily="34" charset="0"/>
                </a:rPr>
                <a:t>- Sistema de governação</a:t>
              </a:r>
              <a:endParaRPr lang="pt-PT" sz="1600">
                <a:latin typeface="Calibri" pitchFamily="34" charset="0"/>
              </a:endParaRPr>
            </a:p>
          </p:txBody>
        </p:sp>
        <p:sp>
          <p:nvSpPr>
            <p:cNvPr id="45" name="Rectangle 19"/>
            <p:cNvSpPr>
              <a:spLocks noChangeArrowheads="1"/>
            </p:cNvSpPr>
            <p:nvPr/>
          </p:nvSpPr>
          <p:spPr bwMode="auto">
            <a:xfrm>
              <a:off x="2641" y="2440"/>
              <a:ext cx="925" cy="155"/>
            </a:xfrm>
            <a:prstGeom prst="rect">
              <a:avLst/>
            </a:prstGeom>
            <a:noFill/>
            <a:ln w="9525">
              <a:noFill/>
              <a:miter lim="800000"/>
              <a:headEnd/>
              <a:tailEnd/>
            </a:ln>
          </p:spPr>
          <p:txBody>
            <a:bodyPr wrap="none" lIns="0" tIns="0" rIns="0" bIns="0">
              <a:spAutoFit/>
            </a:bodyPr>
            <a:lstStyle/>
            <a:p>
              <a:r>
                <a:rPr lang="pt-PT" sz="1600" dirty="0">
                  <a:solidFill>
                    <a:srgbClr val="000000"/>
                  </a:solidFill>
                  <a:latin typeface="Calibri" pitchFamily="34" charset="0"/>
                </a:rPr>
                <a:t>- Gestão de riscos</a:t>
              </a:r>
              <a:endParaRPr lang="pt-PT" sz="1600" dirty="0">
                <a:latin typeface="Calibri" pitchFamily="34" charset="0"/>
              </a:endParaRPr>
            </a:p>
          </p:txBody>
        </p:sp>
        <p:sp>
          <p:nvSpPr>
            <p:cNvPr id="46" name="Rectangle 20"/>
            <p:cNvSpPr>
              <a:spLocks noChangeArrowheads="1"/>
            </p:cNvSpPr>
            <p:nvPr/>
          </p:nvSpPr>
          <p:spPr bwMode="auto">
            <a:xfrm>
              <a:off x="2635" y="2787"/>
              <a:ext cx="1293" cy="155"/>
            </a:xfrm>
            <a:prstGeom prst="rect">
              <a:avLst/>
            </a:prstGeom>
            <a:noFill/>
            <a:ln w="9525">
              <a:noFill/>
              <a:miter lim="800000"/>
              <a:headEnd/>
              <a:tailEnd/>
            </a:ln>
          </p:spPr>
          <p:txBody>
            <a:bodyPr wrap="none" lIns="0" tIns="0" rIns="0" bIns="0">
              <a:spAutoFit/>
            </a:bodyPr>
            <a:lstStyle/>
            <a:p>
              <a:r>
                <a:rPr lang="pt-PT" sz="1600">
                  <a:solidFill>
                    <a:srgbClr val="000000"/>
                  </a:solidFill>
                  <a:latin typeface="Calibri" pitchFamily="34" charset="0"/>
                </a:rPr>
                <a:t>- Processo de supervisão</a:t>
              </a:r>
              <a:endParaRPr lang="pt-PT" sz="1600">
                <a:latin typeface="Calibri" pitchFamily="34" charset="0"/>
              </a:endParaRPr>
            </a:p>
          </p:txBody>
        </p:sp>
        <p:sp>
          <p:nvSpPr>
            <p:cNvPr id="47" name="Rectangle 21"/>
            <p:cNvSpPr>
              <a:spLocks noChangeArrowheads="1"/>
            </p:cNvSpPr>
            <p:nvPr/>
          </p:nvSpPr>
          <p:spPr bwMode="auto">
            <a:xfrm>
              <a:off x="2641" y="3092"/>
              <a:ext cx="1720" cy="155"/>
            </a:xfrm>
            <a:prstGeom prst="rect">
              <a:avLst/>
            </a:prstGeom>
            <a:noFill/>
            <a:ln w="9525">
              <a:noFill/>
              <a:miter lim="800000"/>
              <a:headEnd/>
              <a:tailEnd/>
            </a:ln>
          </p:spPr>
          <p:txBody>
            <a:bodyPr wrap="none" lIns="0" tIns="0" rIns="0" bIns="0">
              <a:spAutoFit/>
            </a:bodyPr>
            <a:lstStyle/>
            <a:p>
              <a:r>
                <a:rPr lang="pt-PT" sz="1600" b="1" dirty="0">
                  <a:solidFill>
                    <a:srgbClr val="000000"/>
                  </a:solidFill>
                  <a:latin typeface="Calibri" pitchFamily="34" charset="0"/>
                </a:rPr>
                <a:t>Reporte e </a:t>
              </a:r>
              <a:r>
                <a:rPr lang="pt-PT" sz="1600" b="1" dirty="0" smtClean="0">
                  <a:solidFill>
                    <a:srgbClr val="000000"/>
                  </a:solidFill>
                  <a:latin typeface="Calibri" pitchFamily="34" charset="0"/>
                </a:rPr>
                <a:t>disciplina de </a:t>
              </a:r>
              <a:r>
                <a:rPr lang="pt-PT" sz="1600" b="1" dirty="0">
                  <a:solidFill>
                    <a:srgbClr val="000000"/>
                  </a:solidFill>
                  <a:latin typeface="Calibri" pitchFamily="34" charset="0"/>
                </a:rPr>
                <a:t>mercado</a:t>
              </a:r>
              <a:endParaRPr lang="pt-PT" sz="1600" dirty="0">
                <a:latin typeface="Calibri" pitchFamily="34" charset="0"/>
              </a:endParaRPr>
            </a:p>
          </p:txBody>
        </p:sp>
        <p:sp>
          <p:nvSpPr>
            <p:cNvPr id="48" name="Rectangle 22"/>
            <p:cNvSpPr>
              <a:spLocks noChangeArrowheads="1"/>
            </p:cNvSpPr>
            <p:nvPr/>
          </p:nvSpPr>
          <p:spPr bwMode="auto">
            <a:xfrm>
              <a:off x="2641" y="3274"/>
              <a:ext cx="1995" cy="155"/>
            </a:xfrm>
            <a:prstGeom prst="rect">
              <a:avLst/>
            </a:prstGeom>
            <a:noFill/>
            <a:ln w="9525">
              <a:noFill/>
              <a:miter lim="800000"/>
              <a:headEnd/>
              <a:tailEnd/>
            </a:ln>
          </p:spPr>
          <p:txBody>
            <a:bodyPr wrap="none" lIns="0" tIns="0" rIns="0" bIns="0">
              <a:spAutoFit/>
            </a:bodyPr>
            <a:lstStyle/>
            <a:p>
              <a:r>
                <a:rPr lang="pt-PT" sz="1600" dirty="0">
                  <a:solidFill>
                    <a:srgbClr val="000000"/>
                  </a:solidFill>
                  <a:latin typeface="Calibri" pitchFamily="34" charset="0"/>
                </a:rPr>
                <a:t>- </a:t>
              </a:r>
              <a:r>
                <a:rPr lang="pt-PT" sz="1600" dirty="0" smtClean="0">
                  <a:solidFill>
                    <a:srgbClr val="000000"/>
                  </a:solidFill>
                  <a:latin typeface="Calibri" pitchFamily="34" charset="0"/>
                </a:rPr>
                <a:t>Divulgação de informação ao </a:t>
              </a:r>
              <a:r>
                <a:rPr lang="pt-PT" sz="1600" dirty="0">
                  <a:solidFill>
                    <a:srgbClr val="000000"/>
                  </a:solidFill>
                  <a:latin typeface="Calibri" pitchFamily="34" charset="0"/>
                </a:rPr>
                <a:t>público</a:t>
              </a:r>
              <a:endParaRPr lang="pt-PT" sz="1600" dirty="0">
                <a:latin typeface="Calibri" pitchFamily="34" charset="0"/>
              </a:endParaRPr>
            </a:p>
          </p:txBody>
        </p:sp>
        <p:sp>
          <p:nvSpPr>
            <p:cNvPr id="49" name="Rectangle 23"/>
            <p:cNvSpPr>
              <a:spLocks noChangeArrowheads="1"/>
            </p:cNvSpPr>
            <p:nvPr/>
          </p:nvSpPr>
          <p:spPr bwMode="auto">
            <a:xfrm>
              <a:off x="2640" y="3457"/>
              <a:ext cx="796" cy="155"/>
            </a:xfrm>
            <a:prstGeom prst="rect">
              <a:avLst/>
            </a:prstGeom>
            <a:noFill/>
            <a:ln w="9525">
              <a:noFill/>
              <a:miter lim="800000"/>
              <a:headEnd/>
              <a:tailEnd/>
            </a:ln>
          </p:spPr>
          <p:txBody>
            <a:bodyPr wrap="none" lIns="0" tIns="0" rIns="0" bIns="0">
              <a:spAutoFit/>
            </a:bodyPr>
            <a:lstStyle/>
            <a:p>
              <a:r>
                <a:rPr lang="pt-PT" sz="1600">
                  <a:solidFill>
                    <a:srgbClr val="000000"/>
                  </a:solidFill>
                  <a:latin typeface="Calibri" pitchFamily="34" charset="0"/>
                </a:rPr>
                <a:t>- Transparência</a:t>
              </a:r>
              <a:endParaRPr lang="pt-PT" sz="1600">
                <a:latin typeface="Calibri" pitchFamily="34" charset="0"/>
              </a:endParaRPr>
            </a:p>
          </p:txBody>
        </p:sp>
        <p:sp>
          <p:nvSpPr>
            <p:cNvPr id="50" name="Rectangle 24"/>
            <p:cNvSpPr>
              <a:spLocks noChangeArrowheads="1"/>
            </p:cNvSpPr>
            <p:nvPr/>
          </p:nvSpPr>
          <p:spPr bwMode="auto">
            <a:xfrm>
              <a:off x="2637" y="3640"/>
              <a:ext cx="1943" cy="155"/>
            </a:xfrm>
            <a:prstGeom prst="rect">
              <a:avLst/>
            </a:prstGeom>
            <a:noFill/>
            <a:ln w="9525">
              <a:noFill/>
              <a:miter lim="800000"/>
              <a:headEnd/>
              <a:tailEnd/>
            </a:ln>
          </p:spPr>
          <p:txBody>
            <a:bodyPr wrap="none" lIns="0" tIns="0" rIns="0" bIns="0">
              <a:spAutoFit/>
            </a:bodyPr>
            <a:lstStyle/>
            <a:p>
              <a:r>
                <a:rPr lang="pt-PT" sz="1600" dirty="0">
                  <a:solidFill>
                    <a:srgbClr val="000000"/>
                  </a:solidFill>
                  <a:latin typeface="Calibri" pitchFamily="34" charset="0"/>
                </a:rPr>
                <a:t>- </a:t>
              </a:r>
              <a:r>
                <a:rPr lang="pt-PT" sz="1600" dirty="0" smtClean="0">
                  <a:solidFill>
                    <a:srgbClr val="000000"/>
                  </a:solidFill>
                  <a:latin typeface="Calibri" pitchFamily="34" charset="0"/>
                </a:rPr>
                <a:t>Reporte à autoridade de supervisão</a:t>
              </a:r>
              <a:endParaRPr lang="pt-PT" sz="1600" dirty="0">
                <a:latin typeface="Calibri" pitchFamily="34" charset="0"/>
              </a:endParaRPr>
            </a:p>
          </p:txBody>
        </p:sp>
        <p:sp>
          <p:nvSpPr>
            <p:cNvPr id="51" name="Rectangle 25"/>
            <p:cNvSpPr>
              <a:spLocks noChangeArrowheads="1"/>
            </p:cNvSpPr>
            <p:nvPr/>
          </p:nvSpPr>
          <p:spPr bwMode="auto">
            <a:xfrm>
              <a:off x="1697" y="1438"/>
              <a:ext cx="467" cy="194"/>
            </a:xfrm>
            <a:prstGeom prst="rect">
              <a:avLst/>
            </a:prstGeom>
            <a:noFill/>
            <a:ln w="9525">
              <a:noFill/>
              <a:miter lim="800000"/>
              <a:headEnd/>
              <a:tailEnd/>
            </a:ln>
          </p:spPr>
          <p:txBody>
            <a:bodyPr wrap="none" lIns="0" tIns="0" rIns="0" bIns="0">
              <a:spAutoFit/>
            </a:bodyPr>
            <a:lstStyle/>
            <a:p>
              <a:r>
                <a:rPr lang="pt-PT" sz="2000" b="1" dirty="0">
                  <a:solidFill>
                    <a:srgbClr val="000000"/>
                  </a:solidFill>
                  <a:latin typeface="Calibri" pitchFamily="34" charset="0"/>
                </a:rPr>
                <a:t>PILAR I</a:t>
              </a:r>
              <a:endParaRPr lang="pt-PT" sz="2000" dirty="0">
                <a:latin typeface="Calibri" pitchFamily="34" charset="0"/>
              </a:endParaRPr>
            </a:p>
          </p:txBody>
        </p:sp>
        <p:sp>
          <p:nvSpPr>
            <p:cNvPr id="52" name="Rectangle 26"/>
            <p:cNvSpPr>
              <a:spLocks noChangeArrowheads="1"/>
            </p:cNvSpPr>
            <p:nvPr/>
          </p:nvSpPr>
          <p:spPr bwMode="auto">
            <a:xfrm>
              <a:off x="1677" y="2437"/>
              <a:ext cx="510" cy="194"/>
            </a:xfrm>
            <a:prstGeom prst="rect">
              <a:avLst/>
            </a:prstGeom>
            <a:noFill/>
            <a:ln w="9525">
              <a:noFill/>
              <a:miter lim="800000"/>
              <a:headEnd/>
              <a:tailEnd/>
            </a:ln>
          </p:spPr>
          <p:txBody>
            <a:bodyPr wrap="none" lIns="0" tIns="0" rIns="0" bIns="0">
              <a:spAutoFit/>
            </a:bodyPr>
            <a:lstStyle/>
            <a:p>
              <a:r>
                <a:rPr lang="pt-PT" sz="2000" b="1">
                  <a:solidFill>
                    <a:srgbClr val="000000"/>
                  </a:solidFill>
                  <a:latin typeface="Calibri" pitchFamily="34" charset="0"/>
                </a:rPr>
                <a:t>PILAR II</a:t>
              </a:r>
              <a:endParaRPr lang="pt-PT" sz="2000">
                <a:latin typeface="Calibri" pitchFamily="34" charset="0"/>
              </a:endParaRPr>
            </a:p>
          </p:txBody>
        </p:sp>
        <p:sp>
          <p:nvSpPr>
            <p:cNvPr id="53" name="Rectangle 27"/>
            <p:cNvSpPr>
              <a:spLocks noChangeArrowheads="1"/>
            </p:cNvSpPr>
            <p:nvPr/>
          </p:nvSpPr>
          <p:spPr bwMode="auto">
            <a:xfrm>
              <a:off x="1657" y="3437"/>
              <a:ext cx="553" cy="194"/>
            </a:xfrm>
            <a:prstGeom prst="rect">
              <a:avLst/>
            </a:prstGeom>
            <a:noFill/>
            <a:ln w="9525">
              <a:noFill/>
              <a:miter lim="800000"/>
              <a:headEnd/>
              <a:tailEnd/>
            </a:ln>
          </p:spPr>
          <p:txBody>
            <a:bodyPr wrap="none" lIns="0" tIns="0" rIns="0" bIns="0">
              <a:spAutoFit/>
            </a:bodyPr>
            <a:lstStyle/>
            <a:p>
              <a:r>
                <a:rPr lang="pt-PT" sz="2000" b="1">
                  <a:solidFill>
                    <a:srgbClr val="000000"/>
                  </a:solidFill>
                  <a:latin typeface="Calibri" pitchFamily="34" charset="0"/>
                </a:rPr>
                <a:t>PILAR III</a:t>
              </a:r>
              <a:endParaRPr lang="pt-PT" sz="2000">
                <a:latin typeface="Calibri" pitchFamily="34" charset="0"/>
              </a:endParaRPr>
            </a:p>
          </p:txBody>
        </p:sp>
        <p:sp>
          <p:nvSpPr>
            <p:cNvPr id="54" name="Rectangle 29"/>
            <p:cNvSpPr>
              <a:spLocks noChangeArrowheads="1"/>
            </p:cNvSpPr>
            <p:nvPr/>
          </p:nvSpPr>
          <p:spPr bwMode="auto">
            <a:xfrm>
              <a:off x="2641" y="2613"/>
              <a:ext cx="2407" cy="155"/>
            </a:xfrm>
            <a:prstGeom prst="rect">
              <a:avLst/>
            </a:prstGeom>
            <a:noFill/>
            <a:ln w="9525">
              <a:noFill/>
              <a:miter lim="800000"/>
              <a:headEnd/>
              <a:tailEnd/>
            </a:ln>
          </p:spPr>
          <p:txBody>
            <a:bodyPr wrap="none" lIns="0" tIns="0" rIns="0" bIns="0">
              <a:spAutoFit/>
            </a:bodyPr>
            <a:lstStyle/>
            <a:p>
              <a:r>
                <a:rPr lang="pt-PT" sz="1600" dirty="0">
                  <a:solidFill>
                    <a:srgbClr val="000000"/>
                  </a:solidFill>
                  <a:latin typeface="Calibri" pitchFamily="34" charset="0"/>
                </a:rPr>
                <a:t>- </a:t>
              </a:r>
              <a:r>
                <a:rPr lang="pt-PT" sz="1600" dirty="0" smtClean="0">
                  <a:solidFill>
                    <a:srgbClr val="000000"/>
                  </a:solidFill>
                  <a:latin typeface="Calibri" pitchFamily="34" charset="0"/>
                </a:rPr>
                <a:t>Autoavaliação do risco e da solvência (ORSA)</a:t>
              </a:r>
              <a:endParaRPr lang="pt-PT" sz="1600" dirty="0">
                <a:latin typeface="Calibri" pitchFamily="34" charset="0"/>
              </a:endParaRPr>
            </a:p>
          </p:txBody>
        </p:sp>
      </p:grpSp>
      <p:sp>
        <p:nvSpPr>
          <p:cNvPr id="30" name="Título 17"/>
          <p:cNvSpPr txBox="1">
            <a:spLocks/>
          </p:cNvSpPr>
          <p:nvPr/>
        </p:nvSpPr>
        <p:spPr bwMode="auto">
          <a:xfrm>
            <a:off x="179512" y="908720"/>
            <a:ext cx="8784976" cy="8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b="1">
                <a:solidFill>
                  <a:schemeClr val="accent1">
                    <a:lumMod val="50000"/>
                  </a:schemeClr>
                </a:solidFill>
                <a:latin typeface="Calibri" pitchFamily="34" charset="0"/>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534988" indent="-534988"/>
            <a:r>
              <a:rPr lang="pt-PT" sz="2800" kern="0" dirty="0">
                <a:solidFill>
                  <a:srgbClr val="1F497D">
                    <a:lumMod val="60000"/>
                    <a:lumOff val="40000"/>
                  </a:srgbClr>
                </a:solidFill>
                <a:latin typeface="Calibri"/>
                <a:sym typeface="Wingdings"/>
              </a:rPr>
              <a:t>Transposição</a:t>
            </a:r>
            <a:r>
              <a:rPr lang="pt-PT" sz="2800" b="0" dirty="0">
                <a:solidFill>
                  <a:srgbClr val="1F497D">
                    <a:lumMod val="60000"/>
                    <a:lumOff val="40000"/>
                  </a:srgbClr>
                </a:solidFill>
                <a:latin typeface="Calibri"/>
                <a:cs typeface="Verdana"/>
                <a:sym typeface="Wingdings"/>
              </a:rPr>
              <a:t/>
            </a:r>
            <a:br>
              <a:rPr lang="pt-PT" sz="2800" b="0" dirty="0">
                <a:solidFill>
                  <a:srgbClr val="1F497D">
                    <a:lumMod val="60000"/>
                    <a:lumOff val="40000"/>
                  </a:srgbClr>
                </a:solidFill>
                <a:latin typeface="Calibri"/>
                <a:cs typeface="Verdana"/>
                <a:sym typeface="Wingdings"/>
              </a:rPr>
            </a:br>
            <a:r>
              <a:rPr lang="pt-PT" sz="2800" b="0" dirty="0">
                <a:solidFill>
                  <a:srgbClr val="1F497D">
                    <a:lumMod val="60000"/>
                    <a:lumOff val="40000"/>
                  </a:srgbClr>
                </a:solidFill>
                <a:latin typeface="Calibri"/>
                <a:cs typeface="Verdana"/>
                <a:sym typeface="Wingdings"/>
              </a:rPr>
              <a:t>Processo regulatório </a:t>
            </a:r>
            <a:r>
              <a:rPr lang="pt-PT" sz="2800" b="0" dirty="0" smtClean="0">
                <a:solidFill>
                  <a:srgbClr val="1F497D">
                    <a:lumMod val="60000"/>
                    <a:lumOff val="40000"/>
                  </a:srgbClr>
                </a:solidFill>
                <a:latin typeface="Calibri"/>
                <a:cs typeface="Verdana"/>
                <a:sym typeface="Wingdings"/>
              </a:rPr>
              <a:t>nacional - RJASR</a:t>
            </a:r>
            <a:endParaRPr lang="pt-PT" sz="2800" b="0" dirty="0" smtClean="0">
              <a:solidFill>
                <a:schemeClr val="accent1">
                  <a:lumMod val="75000"/>
                </a:schemeClr>
              </a:solidFill>
            </a:endParaRPr>
          </a:p>
        </p:txBody>
      </p:sp>
    </p:spTree>
    <p:extLst>
      <p:ext uri="{BB962C8B-B14F-4D97-AF65-F5344CB8AC3E}">
        <p14:creationId xmlns:p14="http://schemas.microsoft.com/office/powerpoint/2010/main" val="1740830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4294967295"/>
          </p:nvPr>
        </p:nvSpPr>
        <p:spPr>
          <a:xfrm>
            <a:off x="179512" y="1916832"/>
            <a:ext cx="8784976" cy="504056"/>
          </a:xfrm>
          <a:prstGeom prst="rect">
            <a:avLst/>
          </a:prstGeom>
        </p:spPr>
        <p:txBody>
          <a:bodyPr>
            <a:normAutofit fontScale="92500" lnSpcReduction="10000"/>
          </a:bodyPr>
          <a:lstStyle/>
          <a:p>
            <a:pPr marL="0" indent="0" algn="ctr">
              <a:buNone/>
            </a:pPr>
            <a:r>
              <a:rPr lang="pt-PT" b="1" u="sng" noProof="0" dirty="0" smtClean="0">
                <a:solidFill>
                  <a:schemeClr val="tx1"/>
                </a:solidFill>
              </a:rPr>
              <a:t>Balanço em SII</a:t>
            </a:r>
          </a:p>
        </p:txBody>
      </p:sp>
      <p:sp>
        <p:nvSpPr>
          <p:cNvPr id="6" name="Rectangle 8"/>
          <p:cNvSpPr>
            <a:spLocks noChangeArrowheads="1"/>
          </p:cNvSpPr>
          <p:nvPr/>
        </p:nvSpPr>
        <p:spPr bwMode="auto">
          <a:xfrm>
            <a:off x="3286116" y="5126307"/>
            <a:ext cx="1644650" cy="1615061"/>
          </a:xfrm>
          <a:prstGeom prst="rect">
            <a:avLst/>
          </a:prstGeom>
          <a:solidFill>
            <a:srgbClr val="FFFF99"/>
          </a:solidFill>
          <a:ln w="6350" cap="rnd">
            <a:solidFill>
              <a:srgbClr val="000000"/>
            </a:solidFill>
            <a:round/>
            <a:headEnd/>
            <a:tailEnd/>
          </a:ln>
        </p:spPr>
        <p:txBody>
          <a:bodyPr anchor="ctr" anchorCtr="1"/>
          <a:lstStyle/>
          <a:p>
            <a:pPr algn="ctr"/>
            <a:r>
              <a:rPr lang="pt-PT" sz="1800" dirty="0" smtClean="0">
                <a:latin typeface="Calibri" pitchFamily="34" charset="0"/>
              </a:rPr>
              <a:t>Melhor estimativa</a:t>
            </a:r>
            <a:endParaRPr lang="pt-PT" sz="1800" dirty="0">
              <a:latin typeface="Calibri" pitchFamily="34" charset="0"/>
            </a:endParaRPr>
          </a:p>
        </p:txBody>
      </p:sp>
      <p:sp>
        <p:nvSpPr>
          <p:cNvPr id="7" name="Rectangle 9"/>
          <p:cNvSpPr>
            <a:spLocks noChangeArrowheads="1"/>
          </p:cNvSpPr>
          <p:nvPr/>
        </p:nvSpPr>
        <p:spPr bwMode="auto">
          <a:xfrm>
            <a:off x="5275294" y="4297633"/>
            <a:ext cx="1644650" cy="420672"/>
          </a:xfrm>
          <a:prstGeom prst="rect">
            <a:avLst/>
          </a:prstGeom>
          <a:solidFill>
            <a:srgbClr val="FAA77E"/>
          </a:solidFill>
          <a:ln w="9525">
            <a:solidFill>
              <a:schemeClr val="tx1"/>
            </a:solidFill>
            <a:miter lim="800000"/>
            <a:headEnd/>
            <a:tailEnd/>
          </a:ln>
        </p:spPr>
        <p:txBody>
          <a:bodyPr anchor="ctr" anchorCtr="1"/>
          <a:lstStyle/>
          <a:p>
            <a:pPr algn="ctr"/>
            <a:r>
              <a:rPr lang="pt-PT" sz="1600" b="1" dirty="0" err="1">
                <a:latin typeface="Calibri" pitchFamily="34" charset="0"/>
              </a:rPr>
              <a:t>MCR</a:t>
            </a:r>
            <a:endParaRPr lang="pt-PT" sz="1600" b="1" dirty="0">
              <a:latin typeface="Calibri" pitchFamily="34" charset="0"/>
            </a:endParaRPr>
          </a:p>
        </p:txBody>
      </p:sp>
      <p:sp>
        <p:nvSpPr>
          <p:cNvPr id="8" name="Rectangle 10"/>
          <p:cNvSpPr>
            <a:spLocks noChangeArrowheads="1"/>
          </p:cNvSpPr>
          <p:nvPr/>
        </p:nvSpPr>
        <p:spPr bwMode="auto">
          <a:xfrm>
            <a:off x="5275294" y="3449907"/>
            <a:ext cx="1644650" cy="852488"/>
          </a:xfrm>
          <a:prstGeom prst="rect">
            <a:avLst/>
          </a:prstGeom>
          <a:solidFill>
            <a:srgbClr val="FFD5AB"/>
          </a:solidFill>
          <a:ln w="6350" cap="rnd">
            <a:solidFill>
              <a:srgbClr val="000000"/>
            </a:solidFill>
            <a:round/>
            <a:headEnd/>
            <a:tailEnd/>
          </a:ln>
        </p:spPr>
        <p:txBody>
          <a:bodyPr/>
          <a:lstStyle/>
          <a:p>
            <a:endParaRPr lang="pt-PT">
              <a:latin typeface="Calibri" pitchFamily="34" charset="0"/>
            </a:endParaRPr>
          </a:p>
        </p:txBody>
      </p:sp>
      <p:sp>
        <p:nvSpPr>
          <p:cNvPr id="9" name="Freeform 11"/>
          <p:cNvSpPr>
            <a:spLocks/>
          </p:cNvSpPr>
          <p:nvPr/>
        </p:nvSpPr>
        <p:spPr bwMode="auto">
          <a:xfrm>
            <a:off x="6975506" y="3464195"/>
            <a:ext cx="252413" cy="1254109"/>
          </a:xfrm>
          <a:custGeom>
            <a:avLst/>
            <a:gdLst/>
            <a:ahLst/>
            <a:cxnLst>
              <a:cxn ang="0">
                <a:pos x="0" y="0"/>
              </a:cxn>
              <a:cxn ang="0">
                <a:pos x="105" y="88"/>
              </a:cxn>
              <a:cxn ang="0">
                <a:pos x="105" y="441"/>
              </a:cxn>
              <a:cxn ang="0">
                <a:pos x="209" y="529"/>
              </a:cxn>
              <a:cxn ang="0">
                <a:pos x="105" y="618"/>
              </a:cxn>
              <a:cxn ang="0">
                <a:pos x="105" y="970"/>
              </a:cxn>
              <a:cxn ang="0">
                <a:pos x="0" y="1059"/>
              </a:cxn>
            </a:cxnLst>
            <a:rect l="0" t="0" r="r" b="b"/>
            <a:pathLst>
              <a:path w="209" h="1059">
                <a:moveTo>
                  <a:pt x="0" y="0"/>
                </a:moveTo>
                <a:cubicBezTo>
                  <a:pt x="58" y="0"/>
                  <a:pt x="105" y="40"/>
                  <a:pt x="105" y="88"/>
                </a:cubicBezTo>
                <a:lnTo>
                  <a:pt x="105" y="441"/>
                </a:lnTo>
                <a:cubicBezTo>
                  <a:pt x="105" y="490"/>
                  <a:pt x="152" y="529"/>
                  <a:pt x="209" y="529"/>
                </a:cubicBezTo>
                <a:cubicBezTo>
                  <a:pt x="152" y="529"/>
                  <a:pt x="105" y="569"/>
                  <a:pt x="105" y="618"/>
                </a:cubicBezTo>
                <a:lnTo>
                  <a:pt x="105" y="970"/>
                </a:lnTo>
                <a:cubicBezTo>
                  <a:pt x="105" y="1019"/>
                  <a:pt x="58" y="1059"/>
                  <a:pt x="0" y="1059"/>
                </a:cubicBezTo>
              </a:path>
            </a:pathLst>
          </a:custGeom>
          <a:noFill/>
          <a:ln w="4763" cap="rnd">
            <a:solidFill>
              <a:srgbClr val="000000"/>
            </a:solidFill>
            <a:prstDash val="solid"/>
            <a:round/>
            <a:headEnd/>
            <a:tailEnd/>
          </a:ln>
        </p:spPr>
        <p:txBody>
          <a:bodyPr/>
          <a:lstStyle/>
          <a:p>
            <a:endParaRPr lang="pt-PT">
              <a:latin typeface="Calibri" pitchFamily="34" charset="0"/>
            </a:endParaRPr>
          </a:p>
        </p:txBody>
      </p:sp>
      <p:sp>
        <p:nvSpPr>
          <p:cNvPr id="10" name="Rectangle 12"/>
          <p:cNvSpPr>
            <a:spLocks noChangeArrowheads="1"/>
          </p:cNvSpPr>
          <p:nvPr/>
        </p:nvSpPr>
        <p:spPr bwMode="auto">
          <a:xfrm>
            <a:off x="7323169" y="4002357"/>
            <a:ext cx="322204" cy="246221"/>
          </a:xfrm>
          <a:prstGeom prst="rect">
            <a:avLst/>
          </a:prstGeom>
          <a:noFill/>
          <a:ln w="9525">
            <a:noFill/>
            <a:miter lim="800000"/>
            <a:headEnd/>
            <a:tailEnd/>
          </a:ln>
        </p:spPr>
        <p:txBody>
          <a:bodyPr wrap="none" lIns="0" tIns="0" rIns="0" bIns="0">
            <a:spAutoFit/>
          </a:bodyPr>
          <a:lstStyle/>
          <a:p>
            <a:r>
              <a:rPr lang="pt-PT" sz="1600" b="1" dirty="0" err="1">
                <a:latin typeface="Calibri" pitchFamily="34" charset="0"/>
              </a:rPr>
              <a:t>SCR</a:t>
            </a:r>
            <a:endParaRPr lang="pt-PT" sz="1600" b="1" dirty="0">
              <a:latin typeface="Calibri" pitchFamily="34" charset="0"/>
            </a:endParaRPr>
          </a:p>
        </p:txBody>
      </p:sp>
      <p:sp>
        <p:nvSpPr>
          <p:cNvPr id="11" name="Rectangle 13"/>
          <p:cNvSpPr>
            <a:spLocks noChangeArrowheads="1"/>
          </p:cNvSpPr>
          <p:nvPr/>
        </p:nvSpPr>
        <p:spPr bwMode="auto">
          <a:xfrm>
            <a:off x="5286380" y="5650176"/>
            <a:ext cx="1117600" cy="430887"/>
          </a:xfrm>
          <a:prstGeom prst="rect">
            <a:avLst/>
          </a:prstGeom>
          <a:noFill/>
          <a:ln w="9525">
            <a:noFill/>
            <a:miter lim="800000"/>
            <a:headEnd/>
            <a:tailEnd/>
          </a:ln>
        </p:spPr>
        <p:txBody>
          <a:bodyPr lIns="0" tIns="0" rIns="0" bIns="0">
            <a:spAutoFit/>
          </a:bodyPr>
          <a:lstStyle/>
          <a:p>
            <a:pPr algn="ctr"/>
            <a:r>
              <a:rPr lang="pt-PT" sz="1400" b="1" dirty="0">
                <a:latin typeface="Calibri" pitchFamily="34" charset="0"/>
              </a:rPr>
              <a:t>PROVISÕES TÉCNICAS </a:t>
            </a:r>
            <a:endParaRPr lang="pt-PT" sz="1400" dirty="0">
              <a:latin typeface="Calibri" pitchFamily="34" charset="0"/>
            </a:endParaRPr>
          </a:p>
        </p:txBody>
      </p:sp>
      <p:sp>
        <p:nvSpPr>
          <p:cNvPr id="12" name="Rectangle 14"/>
          <p:cNvSpPr>
            <a:spLocks noChangeArrowheads="1"/>
          </p:cNvSpPr>
          <p:nvPr/>
        </p:nvSpPr>
        <p:spPr bwMode="auto">
          <a:xfrm>
            <a:off x="5488019" y="2578342"/>
            <a:ext cx="1219200" cy="492443"/>
          </a:xfrm>
          <a:prstGeom prst="rect">
            <a:avLst/>
          </a:prstGeom>
          <a:noFill/>
          <a:ln w="9525">
            <a:noFill/>
            <a:miter lim="800000"/>
            <a:headEnd/>
            <a:tailEnd/>
          </a:ln>
        </p:spPr>
        <p:txBody>
          <a:bodyPr lIns="0" tIns="0" rIns="0" bIns="0">
            <a:spAutoFit/>
          </a:bodyPr>
          <a:lstStyle/>
          <a:p>
            <a:pPr algn="ctr"/>
            <a:r>
              <a:rPr lang="pt-PT" sz="1600" b="1" dirty="0">
                <a:latin typeface="Calibri" pitchFamily="34" charset="0"/>
              </a:rPr>
              <a:t>REQUISITOS DE CAPITAL </a:t>
            </a:r>
            <a:endParaRPr lang="pt-PT" sz="1600" dirty="0">
              <a:latin typeface="Calibri" pitchFamily="34" charset="0"/>
            </a:endParaRPr>
          </a:p>
        </p:txBody>
      </p:sp>
      <p:sp>
        <p:nvSpPr>
          <p:cNvPr id="13" name="Rectangle 15"/>
          <p:cNvSpPr>
            <a:spLocks noChangeArrowheads="1"/>
          </p:cNvSpPr>
          <p:nvPr/>
        </p:nvSpPr>
        <p:spPr bwMode="auto">
          <a:xfrm>
            <a:off x="3286116" y="4718304"/>
            <a:ext cx="1644650" cy="408003"/>
          </a:xfrm>
          <a:prstGeom prst="rect">
            <a:avLst/>
          </a:prstGeom>
          <a:solidFill>
            <a:srgbClr val="FDDF61"/>
          </a:solidFill>
          <a:ln w="6350" cap="rnd">
            <a:solidFill>
              <a:srgbClr val="000000"/>
            </a:solidFill>
            <a:round/>
            <a:headEnd/>
            <a:tailEnd/>
          </a:ln>
        </p:spPr>
        <p:txBody>
          <a:bodyPr anchor="ctr" anchorCtr="1"/>
          <a:lstStyle/>
          <a:p>
            <a:pPr algn="ctr"/>
            <a:r>
              <a:rPr lang="pt-PT" sz="1600" dirty="0">
                <a:latin typeface="Calibri" pitchFamily="34" charset="0"/>
              </a:rPr>
              <a:t>Margem de risco</a:t>
            </a:r>
          </a:p>
        </p:txBody>
      </p:sp>
      <p:sp>
        <p:nvSpPr>
          <p:cNvPr id="14" name="Rectangle 16"/>
          <p:cNvSpPr>
            <a:spLocks noChangeArrowheads="1"/>
          </p:cNvSpPr>
          <p:nvPr/>
        </p:nvSpPr>
        <p:spPr bwMode="auto">
          <a:xfrm>
            <a:off x="1117631" y="3075231"/>
            <a:ext cx="1643063" cy="3666137"/>
          </a:xfrm>
          <a:prstGeom prst="rect">
            <a:avLst/>
          </a:prstGeom>
          <a:solidFill>
            <a:srgbClr val="CCECFF"/>
          </a:solidFill>
          <a:ln w="6350" cap="rnd">
            <a:solidFill>
              <a:srgbClr val="000000"/>
            </a:solidFill>
            <a:round/>
            <a:headEnd/>
            <a:tailEnd/>
          </a:ln>
        </p:spPr>
        <p:txBody>
          <a:bodyPr anchor="ctr" anchorCtr="1"/>
          <a:lstStyle/>
          <a:p>
            <a:pPr algn="ctr"/>
            <a:r>
              <a:rPr lang="pt-PT" sz="1800" dirty="0" smtClean="0">
                <a:latin typeface="Calibri" pitchFamily="34" charset="0"/>
              </a:rPr>
              <a:t>Investimentos, recuperáveis de resseguro, outros ativos</a:t>
            </a:r>
            <a:endParaRPr lang="pt-PT" sz="1800" dirty="0">
              <a:latin typeface="Calibri" pitchFamily="34" charset="0"/>
            </a:endParaRPr>
          </a:p>
        </p:txBody>
      </p:sp>
      <p:sp>
        <p:nvSpPr>
          <p:cNvPr id="15" name="Rectangle 17"/>
          <p:cNvSpPr>
            <a:spLocks noChangeArrowheads="1"/>
          </p:cNvSpPr>
          <p:nvPr/>
        </p:nvSpPr>
        <p:spPr bwMode="auto">
          <a:xfrm>
            <a:off x="5648356" y="6207968"/>
            <a:ext cx="3352800" cy="533400"/>
          </a:xfrm>
          <a:prstGeom prst="rect">
            <a:avLst/>
          </a:prstGeom>
          <a:noFill/>
          <a:ln w="9525">
            <a:noFill/>
            <a:miter lim="800000"/>
            <a:headEnd/>
            <a:tailEnd/>
          </a:ln>
          <a:effectLst/>
        </p:spPr>
        <p:txBody>
          <a:bodyPr wrap="none"/>
          <a:lstStyle/>
          <a:p>
            <a:pPr>
              <a:lnSpc>
                <a:spcPct val="130000"/>
              </a:lnSpc>
            </a:pPr>
            <a:r>
              <a:rPr lang="pt-PT" sz="1400" b="1" dirty="0" err="1">
                <a:latin typeface="Calibri" pitchFamily="34" charset="0"/>
              </a:rPr>
              <a:t>MCR</a:t>
            </a:r>
            <a:r>
              <a:rPr lang="pt-PT" sz="1400" dirty="0">
                <a:latin typeface="Calibri" pitchFamily="34" charset="0"/>
              </a:rPr>
              <a:t> = </a:t>
            </a:r>
            <a:r>
              <a:rPr lang="pt-PT" sz="1400" i="1" dirty="0" err="1">
                <a:latin typeface="Calibri" pitchFamily="34" charset="0"/>
              </a:rPr>
              <a:t>Minimum</a:t>
            </a:r>
            <a:r>
              <a:rPr lang="pt-PT" sz="1400" i="1" dirty="0">
                <a:latin typeface="Calibri" pitchFamily="34" charset="0"/>
              </a:rPr>
              <a:t> Capital </a:t>
            </a:r>
            <a:r>
              <a:rPr lang="pt-PT" sz="1400" i="1" dirty="0" err="1">
                <a:latin typeface="Calibri" pitchFamily="34" charset="0"/>
              </a:rPr>
              <a:t>Requirement</a:t>
            </a:r>
            <a:endParaRPr lang="pt-PT" sz="1400" i="1" dirty="0">
              <a:latin typeface="Calibri" pitchFamily="34" charset="0"/>
            </a:endParaRPr>
          </a:p>
          <a:p>
            <a:pPr>
              <a:lnSpc>
                <a:spcPct val="130000"/>
              </a:lnSpc>
            </a:pPr>
            <a:r>
              <a:rPr lang="pt-PT" sz="1400" b="1" dirty="0" err="1">
                <a:latin typeface="Calibri" pitchFamily="34" charset="0"/>
              </a:rPr>
              <a:t>SCR</a:t>
            </a:r>
            <a:r>
              <a:rPr lang="pt-PT" sz="1400" dirty="0">
                <a:latin typeface="Calibri" pitchFamily="34" charset="0"/>
              </a:rPr>
              <a:t> = </a:t>
            </a:r>
            <a:r>
              <a:rPr lang="pt-PT" sz="1400" i="1" dirty="0">
                <a:latin typeface="Calibri" pitchFamily="34" charset="0"/>
              </a:rPr>
              <a:t>Solvency Capital </a:t>
            </a:r>
            <a:r>
              <a:rPr lang="pt-PT" sz="1400" i="1" dirty="0" err="1">
                <a:latin typeface="Calibri" pitchFamily="34" charset="0"/>
              </a:rPr>
              <a:t>Requirement</a:t>
            </a:r>
            <a:endParaRPr lang="pt-PT" sz="1400" i="1" dirty="0">
              <a:latin typeface="Calibri" pitchFamily="34" charset="0"/>
            </a:endParaRPr>
          </a:p>
        </p:txBody>
      </p:sp>
      <p:sp>
        <p:nvSpPr>
          <p:cNvPr id="18" name="Rectangle 8"/>
          <p:cNvSpPr>
            <a:spLocks noChangeArrowheads="1"/>
          </p:cNvSpPr>
          <p:nvPr/>
        </p:nvSpPr>
        <p:spPr bwMode="auto">
          <a:xfrm>
            <a:off x="3286116" y="3075230"/>
            <a:ext cx="1643074" cy="1643074"/>
          </a:xfrm>
          <a:prstGeom prst="rect">
            <a:avLst/>
          </a:prstGeom>
          <a:solidFill>
            <a:schemeClr val="accent5">
              <a:lumMod val="60000"/>
              <a:lumOff val="40000"/>
            </a:schemeClr>
          </a:solidFill>
          <a:ln w="6350" cap="rnd">
            <a:solidFill>
              <a:srgbClr val="000000"/>
            </a:solidFill>
            <a:round/>
            <a:headEnd/>
            <a:tailEnd/>
          </a:ln>
        </p:spPr>
        <p:txBody>
          <a:bodyPr anchor="ctr" anchorCtr="1"/>
          <a:lstStyle/>
          <a:p>
            <a:pPr algn="ctr"/>
            <a:r>
              <a:rPr lang="pt-PT" sz="1800" dirty="0" smtClean="0">
                <a:latin typeface="Calibri" pitchFamily="34" charset="0"/>
              </a:rPr>
              <a:t>Fundos Próprios de Base</a:t>
            </a:r>
            <a:endParaRPr lang="pt-PT" sz="1800" dirty="0">
              <a:latin typeface="Calibri" pitchFamily="34" charset="0"/>
            </a:endParaRPr>
          </a:p>
        </p:txBody>
      </p:sp>
      <p:sp>
        <p:nvSpPr>
          <p:cNvPr id="5" name="Rectangle 7"/>
          <p:cNvSpPr>
            <a:spLocks noChangeArrowheads="1"/>
          </p:cNvSpPr>
          <p:nvPr/>
        </p:nvSpPr>
        <p:spPr bwMode="auto">
          <a:xfrm>
            <a:off x="3286117" y="3449907"/>
            <a:ext cx="1995528" cy="1268397"/>
          </a:xfrm>
          <a:prstGeom prst="rect">
            <a:avLst/>
          </a:prstGeom>
          <a:noFill/>
          <a:ln w="19050">
            <a:solidFill>
              <a:schemeClr val="tx1"/>
            </a:solidFill>
            <a:prstDash val="dash"/>
            <a:miter lim="800000"/>
            <a:headEnd/>
            <a:tailEnd/>
          </a:ln>
          <a:effectLst/>
        </p:spPr>
        <p:txBody>
          <a:bodyPr wrap="none" anchor="ctr"/>
          <a:lstStyle/>
          <a:p>
            <a:endParaRPr lang="pt-PT">
              <a:latin typeface="Calibri" pitchFamily="34" charset="0"/>
            </a:endParaRPr>
          </a:p>
        </p:txBody>
      </p:sp>
      <p:sp>
        <p:nvSpPr>
          <p:cNvPr id="19" name="Freeform 11"/>
          <p:cNvSpPr>
            <a:spLocks/>
          </p:cNvSpPr>
          <p:nvPr/>
        </p:nvSpPr>
        <p:spPr bwMode="auto">
          <a:xfrm>
            <a:off x="5000628" y="4718304"/>
            <a:ext cx="252413" cy="2023064"/>
          </a:xfrm>
          <a:custGeom>
            <a:avLst/>
            <a:gdLst/>
            <a:ahLst/>
            <a:cxnLst>
              <a:cxn ang="0">
                <a:pos x="0" y="0"/>
              </a:cxn>
              <a:cxn ang="0">
                <a:pos x="105" y="88"/>
              </a:cxn>
              <a:cxn ang="0">
                <a:pos x="105" y="441"/>
              </a:cxn>
              <a:cxn ang="0">
                <a:pos x="209" y="529"/>
              </a:cxn>
              <a:cxn ang="0">
                <a:pos x="105" y="618"/>
              </a:cxn>
              <a:cxn ang="0">
                <a:pos x="105" y="970"/>
              </a:cxn>
              <a:cxn ang="0">
                <a:pos x="0" y="1059"/>
              </a:cxn>
            </a:cxnLst>
            <a:rect l="0" t="0" r="r" b="b"/>
            <a:pathLst>
              <a:path w="209" h="1059">
                <a:moveTo>
                  <a:pt x="0" y="0"/>
                </a:moveTo>
                <a:cubicBezTo>
                  <a:pt x="58" y="0"/>
                  <a:pt x="105" y="40"/>
                  <a:pt x="105" y="88"/>
                </a:cubicBezTo>
                <a:lnTo>
                  <a:pt x="105" y="441"/>
                </a:lnTo>
                <a:cubicBezTo>
                  <a:pt x="105" y="490"/>
                  <a:pt x="152" y="529"/>
                  <a:pt x="209" y="529"/>
                </a:cubicBezTo>
                <a:cubicBezTo>
                  <a:pt x="152" y="529"/>
                  <a:pt x="105" y="569"/>
                  <a:pt x="105" y="618"/>
                </a:cubicBezTo>
                <a:lnTo>
                  <a:pt x="105" y="970"/>
                </a:lnTo>
                <a:cubicBezTo>
                  <a:pt x="105" y="1019"/>
                  <a:pt x="58" y="1059"/>
                  <a:pt x="0" y="1059"/>
                </a:cubicBezTo>
              </a:path>
            </a:pathLst>
          </a:custGeom>
          <a:noFill/>
          <a:ln w="4763" cap="rnd">
            <a:solidFill>
              <a:srgbClr val="000000"/>
            </a:solidFill>
            <a:prstDash val="solid"/>
            <a:round/>
            <a:headEnd/>
            <a:tailEnd/>
          </a:ln>
        </p:spPr>
        <p:txBody>
          <a:bodyPr/>
          <a:lstStyle/>
          <a:p>
            <a:endParaRPr lang="pt-PT">
              <a:latin typeface="Calibri" pitchFamily="34" charset="0"/>
            </a:endParaRPr>
          </a:p>
        </p:txBody>
      </p:sp>
      <p:sp>
        <p:nvSpPr>
          <p:cNvPr id="20" name="Rectangle 13"/>
          <p:cNvSpPr>
            <a:spLocks noChangeArrowheads="1"/>
          </p:cNvSpPr>
          <p:nvPr/>
        </p:nvSpPr>
        <p:spPr bwMode="auto">
          <a:xfrm>
            <a:off x="3286116" y="2572905"/>
            <a:ext cx="1643074" cy="492443"/>
          </a:xfrm>
          <a:prstGeom prst="rect">
            <a:avLst/>
          </a:prstGeom>
          <a:noFill/>
          <a:ln w="9525">
            <a:noFill/>
            <a:miter lim="800000"/>
            <a:headEnd/>
            <a:tailEnd/>
          </a:ln>
        </p:spPr>
        <p:txBody>
          <a:bodyPr wrap="square" lIns="0" tIns="0" rIns="0" bIns="0">
            <a:spAutoFit/>
          </a:bodyPr>
          <a:lstStyle/>
          <a:p>
            <a:pPr algn="ctr"/>
            <a:r>
              <a:rPr lang="pt-PT" sz="1600" b="1" dirty="0" smtClean="0">
                <a:latin typeface="Calibri" pitchFamily="34" charset="0"/>
              </a:rPr>
              <a:t>PASSIVO + </a:t>
            </a:r>
          </a:p>
          <a:p>
            <a:pPr algn="ctr"/>
            <a:r>
              <a:rPr lang="pt-PT" sz="1600" b="1" dirty="0" smtClean="0">
                <a:latin typeface="Calibri" pitchFamily="34" charset="0"/>
              </a:rPr>
              <a:t>CAPITAL PRÓPRIO</a:t>
            </a:r>
            <a:endParaRPr lang="pt-PT" sz="1600" dirty="0">
              <a:latin typeface="Calibri" pitchFamily="34" charset="0"/>
            </a:endParaRPr>
          </a:p>
        </p:txBody>
      </p:sp>
      <p:sp>
        <p:nvSpPr>
          <p:cNvPr id="21" name="Rectangle 13"/>
          <p:cNvSpPr>
            <a:spLocks noChangeArrowheads="1"/>
          </p:cNvSpPr>
          <p:nvPr/>
        </p:nvSpPr>
        <p:spPr bwMode="auto">
          <a:xfrm>
            <a:off x="1382698" y="2646602"/>
            <a:ext cx="1117600" cy="369332"/>
          </a:xfrm>
          <a:prstGeom prst="rect">
            <a:avLst/>
          </a:prstGeom>
          <a:noFill/>
          <a:ln w="9525">
            <a:noFill/>
            <a:miter lim="800000"/>
            <a:headEnd/>
            <a:tailEnd/>
          </a:ln>
        </p:spPr>
        <p:txBody>
          <a:bodyPr lIns="0" tIns="0" rIns="0" bIns="0">
            <a:spAutoFit/>
          </a:bodyPr>
          <a:lstStyle/>
          <a:p>
            <a:pPr algn="ctr"/>
            <a:r>
              <a:rPr lang="pt-PT" b="1" dirty="0" smtClean="0">
                <a:latin typeface="Calibri" pitchFamily="34" charset="0"/>
              </a:rPr>
              <a:t>ATIVO</a:t>
            </a:r>
            <a:endParaRPr lang="pt-PT" dirty="0">
              <a:latin typeface="Calibri" pitchFamily="34" charset="0"/>
            </a:endParaRPr>
          </a:p>
        </p:txBody>
      </p:sp>
      <p:sp>
        <p:nvSpPr>
          <p:cNvPr id="25" name="Título 1"/>
          <p:cNvSpPr>
            <a:spLocks noGrp="1"/>
          </p:cNvSpPr>
          <p:nvPr>
            <p:ph type="title"/>
          </p:nvPr>
        </p:nvSpPr>
        <p:spPr>
          <a:xfrm>
            <a:off x="179512" y="853607"/>
            <a:ext cx="8784976" cy="954107"/>
          </a:xfrm>
        </p:spPr>
        <p:txBody>
          <a:bodyPr/>
          <a:lstStyle/>
          <a:p>
            <a:pPr marL="534988" indent="-534988"/>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Processo regulatório nacional </a:t>
            </a:r>
            <a:r>
              <a:rPr lang="pt-PT" b="0" dirty="0" smtClean="0">
                <a:solidFill>
                  <a:srgbClr val="1F497D">
                    <a:lumMod val="60000"/>
                    <a:lumOff val="40000"/>
                  </a:srgbClr>
                </a:solidFill>
                <a:latin typeface="Calibri"/>
                <a:sym typeface="Wingdings"/>
              </a:rPr>
              <a:t>– RJASR (Pilar I)</a:t>
            </a:r>
            <a:endParaRPr lang="pt-PT" sz="2400" b="0" kern="1200" dirty="0">
              <a:solidFill>
                <a:schemeClr val="accent1">
                  <a:lumMod val="75000"/>
                </a:schemeClr>
              </a:solidFill>
            </a:endParaRPr>
          </a:p>
        </p:txBody>
      </p:sp>
    </p:spTree>
    <p:extLst>
      <p:ext uri="{BB962C8B-B14F-4D97-AF65-F5344CB8AC3E}">
        <p14:creationId xmlns:p14="http://schemas.microsoft.com/office/powerpoint/2010/main" val="2384233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4294967295"/>
          </p:nvPr>
        </p:nvSpPr>
        <p:spPr>
          <a:xfrm>
            <a:off x="179512" y="1916832"/>
            <a:ext cx="8784976" cy="4464496"/>
          </a:xfrm>
          <a:prstGeom prst="rect">
            <a:avLst/>
          </a:prstGeom>
        </p:spPr>
        <p:txBody>
          <a:bodyPr>
            <a:normAutofit lnSpcReduction="10000"/>
          </a:bodyPr>
          <a:lstStyle/>
          <a:p>
            <a:r>
              <a:rPr lang="pt-PT" noProof="0" dirty="0" smtClean="0">
                <a:solidFill>
                  <a:schemeClr val="accent1">
                    <a:lumMod val="75000"/>
                  </a:schemeClr>
                </a:solidFill>
              </a:rPr>
              <a:t>Ativos e passivos avaliados de forma consistente:</a:t>
            </a:r>
          </a:p>
          <a:p>
            <a:pPr lvl="1"/>
            <a:r>
              <a:rPr lang="pt-PT" sz="2200" noProof="0" dirty="0" smtClean="0">
                <a:solidFill>
                  <a:schemeClr val="accent1">
                    <a:lumMod val="75000"/>
                  </a:schemeClr>
                </a:solidFill>
              </a:rPr>
              <a:t>Valores de mercado para ativos</a:t>
            </a:r>
          </a:p>
          <a:p>
            <a:pPr lvl="1" algn="just"/>
            <a:r>
              <a:rPr lang="pt-PT" sz="2200" noProof="0" dirty="0" smtClean="0">
                <a:solidFill>
                  <a:schemeClr val="accent1">
                    <a:lumMod val="75000"/>
                  </a:schemeClr>
                </a:solidFill>
              </a:rPr>
              <a:t>Hipotético “valor de mercado” para passivos</a:t>
            </a:r>
          </a:p>
          <a:p>
            <a:pPr lvl="1" algn="just"/>
            <a:r>
              <a:rPr lang="pt-PT" sz="2200" noProof="0" dirty="0" smtClean="0">
                <a:solidFill>
                  <a:schemeClr val="accent1">
                    <a:lumMod val="75000"/>
                  </a:schemeClr>
                </a:solidFill>
              </a:rPr>
              <a:t>Convergência com as Normas Internacionais de Contabilidade (IAS/</a:t>
            </a:r>
            <a:r>
              <a:rPr lang="pt-PT" sz="2200" noProof="0" dirty="0" err="1" smtClean="0">
                <a:solidFill>
                  <a:schemeClr val="accent1">
                    <a:lumMod val="75000"/>
                  </a:schemeClr>
                </a:solidFill>
              </a:rPr>
              <a:t>IFRS</a:t>
            </a:r>
            <a:r>
              <a:rPr lang="pt-PT" sz="2200" noProof="0" dirty="0" smtClean="0">
                <a:solidFill>
                  <a:schemeClr val="accent1">
                    <a:lumMod val="75000"/>
                  </a:schemeClr>
                </a:solidFill>
              </a:rPr>
              <a:t>), embora existam divergências</a:t>
            </a:r>
          </a:p>
          <a:p>
            <a:r>
              <a:rPr lang="pt-PT" noProof="0" dirty="0" smtClean="0">
                <a:solidFill>
                  <a:schemeClr val="accent1">
                    <a:lumMod val="75000"/>
                  </a:schemeClr>
                </a:solidFill>
              </a:rPr>
              <a:t>Provisões técnicas (i.e. passivos de seguros) dividem-se em:</a:t>
            </a:r>
          </a:p>
          <a:p>
            <a:pPr lvl="1" algn="just"/>
            <a:r>
              <a:rPr lang="pt-PT" sz="2200" u="sng" noProof="0" dirty="0" smtClean="0">
                <a:solidFill>
                  <a:schemeClr val="accent1">
                    <a:lumMod val="75000"/>
                  </a:schemeClr>
                </a:solidFill>
              </a:rPr>
              <a:t>Melhor estimativa</a:t>
            </a:r>
            <a:r>
              <a:rPr lang="pt-PT" sz="2200" noProof="0" dirty="0" smtClean="0">
                <a:solidFill>
                  <a:schemeClr val="accent1">
                    <a:lumMod val="75000"/>
                  </a:schemeClr>
                </a:solidFill>
              </a:rPr>
              <a:t>: média do valor atual das responsabilidades futuras (considerando todos os </a:t>
            </a:r>
            <a:r>
              <a:rPr lang="pt-PT" sz="2200" i="1" noProof="0" dirty="0" smtClean="0">
                <a:solidFill>
                  <a:schemeClr val="accent1">
                    <a:lumMod val="75000"/>
                  </a:schemeClr>
                </a:solidFill>
              </a:rPr>
              <a:t>cash </a:t>
            </a:r>
            <a:r>
              <a:rPr lang="pt-PT" sz="2200" i="1" noProof="0" dirty="0" err="1" smtClean="0">
                <a:solidFill>
                  <a:schemeClr val="accent1">
                    <a:lumMod val="75000"/>
                  </a:schemeClr>
                </a:solidFill>
              </a:rPr>
              <a:t>flows</a:t>
            </a:r>
            <a:r>
              <a:rPr lang="pt-PT" sz="2200" i="1" noProof="0" dirty="0" smtClean="0">
                <a:solidFill>
                  <a:schemeClr val="accent1">
                    <a:lumMod val="75000"/>
                  </a:schemeClr>
                </a:solidFill>
              </a:rPr>
              <a:t> </a:t>
            </a:r>
            <a:r>
              <a:rPr lang="pt-PT" sz="2200" noProof="0" dirty="0" smtClean="0">
                <a:solidFill>
                  <a:schemeClr val="accent1">
                    <a:lumMod val="75000"/>
                  </a:schemeClr>
                </a:solidFill>
              </a:rPr>
              <a:t>até </a:t>
            </a:r>
            <a:r>
              <a:rPr lang="pt-PT" sz="2200" i="1" noProof="0" dirty="0" err="1" smtClean="0">
                <a:solidFill>
                  <a:schemeClr val="accent1">
                    <a:lumMod val="75000"/>
                  </a:schemeClr>
                </a:solidFill>
              </a:rPr>
              <a:t>run-off</a:t>
            </a:r>
            <a:r>
              <a:rPr lang="pt-PT" sz="2200" noProof="0" dirty="0" smtClean="0">
                <a:solidFill>
                  <a:schemeClr val="accent1">
                    <a:lumMod val="75000"/>
                  </a:schemeClr>
                </a:solidFill>
              </a:rPr>
              <a:t>)</a:t>
            </a:r>
          </a:p>
          <a:p>
            <a:pPr lvl="1" algn="just"/>
            <a:r>
              <a:rPr lang="pt-PT" sz="2200" u="sng" noProof="0" dirty="0" smtClean="0">
                <a:solidFill>
                  <a:schemeClr val="accent1">
                    <a:lumMod val="75000"/>
                  </a:schemeClr>
                </a:solidFill>
              </a:rPr>
              <a:t>Margem de risco</a:t>
            </a:r>
            <a:r>
              <a:rPr lang="pt-PT" sz="2200" noProof="0" dirty="0" smtClean="0">
                <a:solidFill>
                  <a:schemeClr val="accent1">
                    <a:lumMod val="75000"/>
                  </a:schemeClr>
                </a:solidFill>
              </a:rPr>
              <a:t>: custo do risco, i.e. o montante adicional exigido por uma 3ª parte para aceitar a assunção das responsabilidades</a:t>
            </a: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pPr/>
              <a:t>13</a:t>
            </a:fld>
            <a:endParaRPr lang="pt-PT"/>
          </a:p>
        </p:txBody>
      </p:sp>
      <p:sp>
        <p:nvSpPr>
          <p:cNvPr id="9" name="Título 1"/>
          <p:cNvSpPr>
            <a:spLocks noGrp="1"/>
          </p:cNvSpPr>
          <p:nvPr>
            <p:ph type="title"/>
          </p:nvPr>
        </p:nvSpPr>
        <p:spPr>
          <a:xfrm>
            <a:off x="179512" y="853607"/>
            <a:ext cx="8784976" cy="954107"/>
          </a:xfrm>
        </p:spPr>
        <p:txBody>
          <a:bodyPr/>
          <a:lstStyle/>
          <a:p>
            <a:pPr marL="534988" indent="-534988"/>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Processo regulatório nacional </a:t>
            </a:r>
            <a:r>
              <a:rPr lang="pt-PT" b="0" dirty="0" smtClean="0">
                <a:solidFill>
                  <a:srgbClr val="1F497D">
                    <a:lumMod val="60000"/>
                    <a:lumOff val="40000"/>
                  </a:srgbClr>
                </a:solidFill>
                <a:latin typeface="Calibri"/>
                <a:sym typeface="Wingdings"/>
              </a:rPr>
              <a:t>– RJASR (Pilar I)</a:t>
            </a:r>
            <a:endParaRPr lang="pt-PT" sz="2400" b="0" kern="1200" dirty="0">
              <a:solidFill>
                <a:schemeClr val="accent1">
                  <a:lumMod val="75000"/>
                </a:schemeClr>
              </a:solidFill>
            </a:endParaRPr>
          </a:p>
        </p:txBody>
      </p:sp>
    </p:spTree>
    <p:extLst>
      <p:ext uri="{BB962C8B-B14F-4D97-AF65-F5344CB8AC3E}">
        <p14:creationId xmlns:p14="http://schemas.microsoft.com/office/powerpoint/2010/main" val="1123255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4294967295"/>
          </p:nvPr>
        </p:nvSpPr>
        <p:spPr>
          <a:xfrm>
            <a:off x="179512" y="1916832"/>
            <a:ext cx="8784976" cy="4464496"/>
          </a:xfrm>
          <a:prstGeom prst="rect">
            <a:avLst/>
          </a:prstGeom>
        </p:spPr>
        <p:txBody>
          <a:bodyPr>
            <a:normAutofit lnSpcReduction="10000"/>
          </a:bodyPr>
          <a:lstStyle/>
          <a:p>
            <a:r>
              <a:rPr lang="pt-PT" noProof="0" dirty="0" smtClean="0">
                <a:solidFill>
                  <a:schemeClr val="accent1">
                    <a:lumMod val="75000"/>
                  </a:schemeClr>
                </a:solidFill>
              </a:rPr>
              <a:t>Dois requisitos de capital:</a:t>
            </a:r>
          </a:p>
          <a:p>
            <a:pPr lvl="1">
              <a:lnSpc>
                <a:spcPct val="100000"/>
              </a:lnSpc>
            </a:pPr>
            <a:r>
              <a:rPr lang="pt-PT" sz="2200" u="sng" noProof="0" dirty="0" smtClean="0">
                <a:solidFill>
                  <a:schemeClr val="accent1">
                    <a:lumMod val="75000"/>
                  </a:schemeClr>
                </a:solidFill>
              </a:rPr>
              <a:t>Requisito de capital de solvência </a:t>
            </a:r>
            <a:r>
              <a:rPr lang="pt-PT" sz="2200" noProof="0" dirty="0" smtClean="0">
                <a:solidFill>
                  <a:schemeClr val="accent1">
                    <a:lumMod val="75000"/>
                  </a:schemeClr>
                </a:solidFill>
              </a:rPr>
              <a:t>(</a:t>
            </a:r>
            <a:r>
              <a:rPr lang="pt-PT" sz="2200" noProof="0" dirty="0" err="1" smtClean="0">
                <a:solidFill>
                  <a:schemeClr val="accent1">
                    <a:lumMod val="75000"/>
                  </a:schemeClr>
                </a:solidFill>
              </a:rPr>
              <a:t>SCR</a:t>
            </a:r>
            <a:r>
              <a:rPr lang="pt-PT" sz="2200" noProof="0" dirty="0" smtClean="0">
                <a:solidFill>
                  <a:schemeClr val="accent1">
                    <a:lumMod val="75000"/>
                  </a:schemeClr>
                </a:solidFill>
              </a:rPr>
              <a:t>):</a:t>
            </a:r>
          </a:p>
          <a:p>
            <a:pPr lvl="2">
              <a:lnSpc>
                <a:spcPct val="100000"/>
              </a:lnSpc>
            </a:pPr>
            <a:r>
              <a:rPr lang="pt-PT" sz="1800" noProof="0" dirty="0" smtClean="0">
                <a:solidFill>
                  <a:schemeClr val="accent1">
                    <a:lumMod val="75000"/>
                  </a:schemeClr>
                </a:solidFill>
              </a:rPr>
              <a:t>Cálculo sofisticado que integra todos os riscos quantificáveis a que a empresa de seguros se encontra exposta</a:t>
            </a:r>
          </a:p>
          <a:p>
            <a:pPr lvl="2">
              <a:lnSpc>
                <a:spcPct val="100000"/>
              </a:lnSpc>
            </a:pPr>
            <a:r>
              <a:rPr lang="pt-PT" sz="1800" noProof="0" dirty="0" smtClean="0">
                <a:solidFill>
                  <a:schemeClr val="accent1">
                    <a:lumMod val="75000"/>
                  </a:schemeClr>
                </a:solidFill>
              </a:rPr>
              <a:t>Aproximação ao capital necessário para suster um choque correspondente ao </a:t>
            </a:r>
            <a:r>
              <a:rPr lang="pt-PT" sz="1800" i="1" noProof="0" dirty="0" err="1" smtClean="0">
                <a:solidFill>
                  <a:schemeClr val="accent1">
                    <a:lumMod val="75000"/>
                  </a:schemeClr>
                </a:solidFill>
              </a:rPr>
              <a:t>Value</a:t>
            </a:r>
            <a:r>
              <a:rPr lang="pt-PT" sz="1800" i="1" noProof="0" dirty="0" smtClean="0">
                <a:solidFill>
                  <a:schemeClr val="accent1">
                    <a:lumMod val="75000"/>
                  </a:schemeClr>
                </a:solidFill>
              </a:rPr>
              <a:t>-</a:t>
            </a:r>
            <a:r>
              <a:rPr lang="pt-PT" sz="1800" i="1" noProof="0" dirty="0" err="1" smtClean="0">
                <a:solidFill>
                  <a:schemeClr val="accent1">
                    <a:lumMod val="75000"/>
                  </a:schemeClr>
                </a:solidFill>
              </a:rPr>
              <a:t>at</a:t>
            </a:r>
            <a:r>
              <a:rPr lang="pt-PT" sz="1800" i="1" noProof="0" dirty="0" smtClean="0">
                <a:solidFill>
                  <a:schemeClr val="accent1">
                    <a:lumMod val="75000"/>
                  </a:schemeClr>
                </a:solidFill>
              </a:rPr>
              <a:t>-Risk</a:t>
            </a:r>
            <a:r>
              <a:rPr lang="pt-PT" sz="1800" noProof="0" dirty="0" smtClean="0">
                <a:solidFill>
                  <a:schemeClr val="accent1">
                    <a:lumMod val="75000"/>
                  </a:schemeClr>
                </a:solidFill>
              </a:rPr>
              <a:t> a 99,5% (evento 1/200 anos) para o horizonte temporal de 1 ano</a:t>
            </a:r>
          </a:p>
          <a:p>
            <a:pPr lvl="2">
              <a:lnSpc>
                <a:spcPct val="100000"/>
              </a:lnSpc>
            </a:pPr>
            <a:r>
              <a:rPr lang="pt-PT" sz="1800" noProof="0" dirty="0" smtClean="0">
                <a:solidFill>
                  <a:schemeClr val="accent1">
                    <a:lumMod val="75000"/>
                  </a:schemeClr>
                </a:solidFill>
              </a:rPr>
              <a:t>Deve ter em conta o efeito das técnicas de mitigação de riscos e, quando apropriado, efeitos de diversificação entre riscos</a:t>
            </a:r>
          </a:p>
          <a:p>
            <a:pPr lvl="2">
              <a:lnSpc>
                <a:spcPct val="100000"/>
              </a:lnSpc>
            </a:pPr>
            <a:r>
              <a:rPr lang="pt-PT" sz="1800" noProof="0" dirty="0" smtClean="0">
                <a:solidFill>
                  <a:schemeClr val="accent1">
                    <a:lumMod val="75000"/>
                  </a:schemeClr>
                </a:solidFill>
              </a:rPr>
              <a:t>Fórmula-padrão europeia ou Modelos Internos aprovados pela autoridade de supervisão</a:t>
            </a:r>
          </a:p>
          <a:p>
            <a:pPr lvl="1">
              <a:lnSpc>
                <a:spcPct val="100000"/>
              </a:lnSpc>
            </a:pPr>
            <a:r>
              <a:rPr lang="pt-PT" sz="2200" u="sng" noProof="0" dirty="0" smtClean="0">
                <a:solidFill>
                  <a:schemeClr val="accent1">
                    <a:lumMod val="75000"/>
                  </a:schemeClr>
                </a:solidFill>
              </a:rPr>
              <a:t>Requisito de capital mínimo </a:t>
            </a:r>
            <a:r>
              <a:rPr lang="pt-PT" sz="2200" noProof="0" dirty="0" smtClean="0">
                <a:solidFill>
                  <a:schemeClr val="accent1">
                    <a:lumMod val="75000"/>
                  </a:schemeClr>
                </a:solidFill>
              </a:rPr>
              <a:t>(</a:t>
            </a:r>
            <a:r>
              <a:rPr lang="pt-PT" sz="2200" noProof="0" dirty="0" err="1" smtClean="0">
                <a:solidFill>
                  <a:schemeClr val="accent1">
                    <a:lumMod val="75000"/>
                  </a:schemeClr>
                </a:solidFill>
              </a:rPr>
              <a:t>MCR</a:t>
            </a:r>
            <a:r>
              <a:rPr lang="pt-PT" sz="2200" noProof="0" dirty="0" smtClean="0">
                <a:solidFill>
                  <a:schemeClr val="accent1">
                    <a:lumMod val="75000"/>
                  </a:schemeClr>
                </a:solidFill>
              </a:rPr>
              <a:t>):</a:t>
            </a:r>
          </a:p>
          <a:p>
            <a:pPr lvl="2">
              <a:lnSpc>
                <a:spcPct val="100000"/>
              </a:lnSpc>
            </a:pPr>
            <a:r>
              <a:rPr lang="pt-PT" sz="1800" noProof="0" dirty="0" smtClean="0">
                <a:solidFill>
                  <a:schemeClr val="accent1">
                    <a:lumMod val="75000"/>
                  </a:schemeClr>
                </a:solidFill>
              </a:rPr>
              <a:t>Limiar mínimo de fundos próprios abaixo do qual se considera existir um  </a:t>
            </a:r>
            <a:r>
              <a:rPr lang="pt-PT" sz="1800" noProof="0" dirty="0" err="1" smtClean="0">
                <a:solidFill>
                  <a:schemeClr val="accent1">
                    <a:lumMod val="75000"/>
                  </a:schemeClr>
                </a:solidFill>
              </a:rPr>
              <a:t>ível</a:t>
            </a:r>
            <a:r>
              <a:rPr lang="pt-PT" sz="1800" noProof="0" dirty="0" smtClean="0">
                <a:solidFill>
                  <a:schemeClr val="accent1">
                    <a:lumMod val="75000"/>
                  </a:schemeClr>
                </a:solidFill>
              </a:rPr>
              <a:t> de risco elevado, desencadeando ações de supervisão mais severas </a:t>
            </a:r>
          </a:p>
          <a:p>
            <a:pPr lvl="2">
              <a:lnSpc>
                <a:spcPct val="100000"/>
              </a:lnSpc>
            </a:pPr>
            <a:r>
              <a:rPr lang="pt-PT" sz="1800" noProof="0" dirty="0" smtClean="0">
                <a:solidFill>
                  <a:schemeClr val="accent1">
                    <a:lumMod val="75000"/>
                  </a:schemeClr>
                </a:solidFill>
              </a:rPr>
              <a:t>Simplicidade e objetividade de cálculo</a:t>
            </a: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pPr/>
              <a:t>14</a:t>
            </a:fld>
            <a:endParaRPr lang="pt-PT"/>
          </a:p>
        </p:txBody>
      </p:sp>
      <p:sp>
        <p:nvSpPr>
          <p:cNvPr id="9" name="Título 1"/>
          <p:cNvSpPr>
            <a:spLocks noGrp="1"/>
          </p:cNvSpPr>
          <p:nvPr>
            <p:ph type="title"/>
          </p:nvPr>
        </p:nvSpPr>
        <p:spPr>
          <a:xfrm>
            <a:off x="179512" y="853607"/>
            <a:ext cx="8784976" cy="954107"/>
          </a:xfrm>
        </p:spPr>
        <p:txBody>
          <a:bodyPr/>
          <a:lstStyle/>
          <a:p>
            <a:pPr marL="534988" indent="-534988"/>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Processo regulatório nacional </a:t>
            </a:r>
            <a:r>
              <a:rPr lang="pt-PT" b="0" dirty="0" smtClean="0">
                <a:solidFill>
                  <a:srgbClr val="1F497D">
                    <a:lumMod val="60000"/>
                    <a:lumOff val="40000"/>
                  </a:srgbClr>
                </a:solidFill>
                <a:latin typeface="Calibri"/>
                <a:sym typeface="Wingdings"/>
              </a:rPr>
              <a:t>– RJASR (Pilar I)</a:t>
            </a:r>
            <a:endParaRPr lang="pt-PT" sz="2400" b="0" kern="1200" dirty="0">
              <a:solidFill>
                <a:schemeClr val="accent1">
                  <a:lumMod val="75000"/>
                </a:schemeClr>
              </a:solidFill>
            </a:endParaRPr>
          </a:p>
        </p:txBody>
      </p:sp>
    </p:spTree>
    <p:extLst>
      <p:ext uri="{BB962C8B-B14F-4D97-AF65-F5344CB8AC3E}">
        <p14:creationId xmlns:p14="http://schemas.microsoft.com/office/powerpoint/2010/main" val="2561363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179512" y="1916832"/>
            <a:ext cx="8784976" cy="4464496"/>
          </a:xfrm>
          <a:prstGeom prst="rect">
            <a:avLst/>
          </a:prstGeom>
        </p:spPr>
        <p:txBody>
          <a:bodyPr/>
          <a:lstStyle/>
          <a:p>
            <a:pPr algn="just"/>
            <a:r>
              <a:rPr lang="pt-PT" b="1" noProof="0" dirty="0" smtClean="0">
                <a:solidFill>
                  <a:schemeClr val="accent1">
                    <a:lumMod val="75000"/>
                  </a:schemeClr>
                </a:solidFill>
              </a:rPr>
              <a:t>Fundos próprios </a:t>
            </a:r>
            <a:r>
              <a:rPr lang="pt-PT" noProof="0" dirty="0" smtClean="0">
                <a:solidFill>
                  <a:schemeClr val="accent1">
                    <a:lumMod val="75000"/>
                  </a:schemeClr>
                </a:solidFill>
              </a:rPr>
              <a:t>são classificáveis em </a:t>
            </a:r>
            <a:r>
              <a:rPr lang="pt-PT" b="1" noProof="0" dirty="0" smtClean="0">
                <a:solidFill>
                  <a:schemeClr val="accent1">
                    <a:lumMod val="75000"/>
                  </a:schemeClr>
                </a:solidFill>
              </a:rPr>
              <a:t>três </a:t>
            </a:r>
            <a:r>
              <a:rPr lang="pt-PT" b="1" dirty="0" smtClean="0">
                <a:solidFill>
                  <a:schemeClr val="accent1">
                    <a:lumMod val="75000"/>
                  </a:schemeClr>
                </a:solidFill>
              </a:rPr>
              <a:t>níveis</a:t>
            </a:r>
            <a:r>
              <a:rPr lang="pt-PT" b="1" i="1" noProof="0" dirty="0" smtClean="0">
                <a:solidFill>
                  <a:schemeClr val="accent1">
                    <a:lumMod val="75000"/>
                  </a:schemeClr>
                </a:solidFill>
              </a:rPr>
              <a:t> </a:t>
            </a:r>
            <a:r>
              <a:rPr lang="pt-PT" noProof="0" dirty="0" smtClean="0">
                <a:solidFill>
                  <a:schemeClr val="accent1">
                    <a:lumMod val="75000"/>
                  </a:schemeClr>
                </a:solidFill>
              </a:rPr>
              <a:t>(por ordem decrescente de qualidade), de acordo com as seguintes caraterísticas:</a:t>
            </a:r>
          </a:p>
          <a:p>
            <a:pPr lvl="1" algn="just"/>
            <a:r>
              <a:rPr lang="pt-PT" u="sng" noProof="0" dirty="0" smtClean="0">
                <a:solidFill>
                  <a:schemeClr val="accent1">
                    <a:lumMod val="75000"/>
                  </a:schemeClr>
                </a:solidFill>
              </a:rPr>
              <a:t>Disponibilidade permanente</a:t>
            </a:r>
            <a:r>
              <a:rPr lang="pt-PT" noProof="0" dirty="0" smtClean="0">
                <a:solidFill>
                  <a:schemeClr val="accent1">
                    <a:lumMod val="75000"/>
                  </a:schemeClr>
                </a:solidFill>
              </a:rPr>
              <a:t>: capacidade de absorção de perdas em situações de continuidade do negócio e de liquidação</a:t>
            </a:r>
          </a:p>
          <a:p>
            <a:pPr lvl="1" algn="just"/>
            <a:r>
              <a:rPr lang="pt-PT" u="sng" noProof="0" dirty="0" smtClean="0">
                <a:solidFill>
                  <a:schemeClr val="accent1">
                    <a:lumMod val="75000"/>
                  </a:schemeClr>
                </a:solidFill>
              </a:rPr>
              <a:t>Subordinação</a:t>
            </a:r>
            <a:r>
              <a:rPr lang="pt-PT" noProof="0" dirty="0" smtClean="0">
                <a:solidFill>
                  <a:schemeClr val="accent1">
                    <a:lumMod val="75000"/>
                  </a:schemeClr>
                </a:solidFill>
              </a:rPr>
              <a:t>: em caso de liquidação, a amortização do item só é possível após a liquidação das responsabilidades de seguros</a:t>
            </a: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pPr/>
              <a:t>15</a:t>
            </a:fld>
            <a:endParaRPr lang="pt-PT"/>
          </a:p>
        </p:txBody>
      </p:sp>
      <p:sp>
        <p:nvSpPr>
          <p:cNvPr id="9" name="Título 1"/>
          <p:cNvSpPr>
            <a:spLocks noGrp="1"/>
          </p:cNvSpPr>
          <p:nvPr>
            <p:ph type="title"/>
          </p:nvPr>
        </p:nvSpPr>
        <p:spPr>
          <a:xfrm>
            <a:off x="179512" y="853607"/>
            <a:ext cx="8784976" cy="954107"/>
          </a:xfrm>
        </p:spPr>
        <p:txBody>
          <a:bodyPr/>
          <a:lstStyle/>
          <a:p>
            <a:pPr marL="534988" indent="-534988"/>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Processo regulatório nacional </a:t>
            </a:r>
            <a:r>
              <a:rPr lang="pt-PT" b="0" dirty="0" smtClean="0">
                <a:solidFill>
                  <a:srgbClr val="1F497D">
                    <a:lumMod val="60000"/>
                    <a:lumOff val="40000"/>
                  </a:srgbClr>
                </a:solidFill>
                <a:latin typeface="Calibri"/>
                <a:sym typeface="Wingdings"/>
              </a:rPr>
              <a:t>– RJASR (Pilar I)</a:t>
            </a:r>
            <a:endParaRPr lang="pt-PT" sz="2400" b="0" kern="1200" dirty="0">
              <a:solidFill>
                <a:schemeClr val="accent1">
                  <a:lumMod val="75000"/>
                </a:schemeClr>
              </a:solidFill>
            </a:endParaRPr>
          </a:p>
        </p:txBody>
      </p:sp>
    </p:spTree>
    <p:extLst>
      <p:ext uri="{BB962C8B-B14F-4D97-AF65-F5344CB8AC3E}">
        <p14:creationId xmlns:p14="http://schemas.microsoft.com/office/powerpoint/2010/main" val="970738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179512" y="1916832"/>
            <a:ext cx="8784976" cy="4464496"/>
          </a:xfrm>
          <a:prstGeom prst="rect">
            <a:avLst/>
          </a:prstGeom>
        </p:spPr>
        <p:txBody>
          <a:bodyPr>
            <a:normAutofit fontScale="92500" lnSpcReduction="10000"/>
          </a:bodyPr>
          <a:lstStyle/>
          <a:p>
            <a:r>
              <a:rPr lang="pt-PT" noProof="0" dirty="0" smtClean="0">
                <a:solidFill>
                  <a:schemeClr val="accent1">
                    <a:lumMod val="75000"/>
                  </a:schemeClr>
                </a:solidFill>
              </a:rPr>
              <a:t>Princípio do gestor prudente dos </a:t>
            </a:r>
            <a:r>
              <a:rPr lang="pt-PT" b="1" noProof="0" dirty="0" smtClean="0">
                <a:solidFill>
                  <a:schemeClr val="accent1">
                    <a:lumMod val="75000"/>
                  </a:schemeClr>
                </a:solidFill>
              </a:rPr>
              <a:t>investimentos</a:t>
            </a:r>
          </a:p>
          <a:p>
            <a:r>
              <a:rPr lang="pt-PT" b="1" noProof="0" dirty="0" smtClean="0">
                <a:solidFill>
                  <a:schemeClr val="accent1">
                    <a:lumMod val="75000"/>
                  </a:schemeClr>
                </a:solidFill>
              </a:rPr>
              <a:t>Sistema de governação</a:t>
            </a:r>
          </a:p>
          <a:p>
            <a:pPr lvl="1"/>
            <a:r>
              <a:rPr lang="pt-PT" noProof="0" dirty="0" smtClean="0">
                <a:solidFill>
                  <a:schemeClr val="accent1">
                    <a:lumMod val="75000"/>
                  </a:schemeClr>
                </a:solidFill>
              </a:rPr>
              <a:t>Requisitos </a:t>
            </a:r>
            <a:r>
              <a:rPr lang="pt-PT" dirty="0">
                <a:solidFill>
                  <a:schemeClr val="accent1">
                    <a:lumMod val="75000"/>
                  </a:schemeClr>
                </a:solidFill>
              </a:rPr>
              <a:t>de </a:t>
            </a:r>
            <a:r>
              <a:rPr lang="pt-PT" dirty="0" smtClean="0">
                <a:solidFill>
                  <a:schemeClr val="accent1">
                    <a:lumMod val="75000"/>
                  </a:schemeClr>
                </a:solidFill>
              </a:rPr>
              <a:t>qualificação e idoneidade </a:t>
            </a:r>
            <a:r>
              <a:rPr lang="pt-PT" dirty="0">
                <a:solidFill>
                  <a:schemeClr val="accent1">
                    <a:lumMod val="75000"/>
                  </a:schemeClr>
                </a:solidFill>
              </a:rPr>
              <a:t>(</a:t>
            </a:r>
            <a:r>
              <a:rPr lang="pt-PT" i="1" noProof="0" dirty="0" err="1" smtClean="0">
                <a:solidFill>
                  <a:schemeClr val="accent1">
                    <a:lumMod val="75000"/>
                  </a:schemeClr>
                </a:solidFill>
              </a:rPr>
              <a:t>fit</a:t>
            </a:r>
            <a:r>
              <a:rPr lang="pt-PT" i="1" noProof="0" dirty="0" smtClean="0">
                <a:solidFill>
                  <a:schemeClr val="accent1">
                    <a:lumMod val="75000"/>
                  </a:schemeClr>
                </a:solidFill>
              </a:rPr>
              <a:t> and </a:t>
            </a:r>
            <a:r>
              <a:rPr lang="pt-PT" i="1" noProof="0" dirty="0" err="1" smtClean="0">
                <a:solidFill>
                  <a:schemeClr val="accent1">
                    <a:lumMod val="75000"/>
                  </a:schemeClr>
                </a:solidFill>
              </a:rPr>
              <a:t>proper</a:t>
            </a:r>
            <a:r>
              <a:rPr lang="pt-PT" noProof="0" dirty="0" smtClean="0">
                <a:solidFill>
                  <a:schemeClr val="accent1">
                    <a:lumMod val="75000"/>
                  </a:schemeClr>
                </a:solidFill>
              </a:rPr>
              <a:t>)</a:t>
            </a:r>
          </a:p>
          <a:p>
            <a:pPr lvl="1"/>
            <a:r>
              <a:rPr lang="pt-PT" noProof="0" dirty="0" smtClean="0">
                <a:solidFill>
                  <a:schemeClr val="accent1">
                    <a:lumMod val="75000"/>
                  </a:schemeClr>
                </a:solidFill>
              </a:rPr>
              <a:t>Sistema de gestão de riscos</a:t>
            </a:r>
          </a:p>
          <a:p>
            <a:pPr lvl="1"/>
            <a:r>
              <a:rPr lang="pt-PT" noProof="0" dirty="0" smtClean="0">
                <a:solidFill>
                  <a:schemeClr val="accent1">
                    <a:lumMod val="75000"/>
                  </a:schemeClr>
                </a:solidFill>
              </a:rPr>
              <a:t>Sistema de controlo interno</a:t>
            </a:r>
          </a:p>
          <a:p>
            <a:pPr lvl="1"/>
            <a:r>
              <a:rPr lang="pt-PT" noProof="0" dirty="0" smtClean="0">
                <a:solidFill>
                  <a:schemeClr val="accent1">
                    <a:lumMod val="75000"/>
                  </a:schemeClr>
                </a:solidFill>
              </a:rPr>
              <a:t>Funções-chave</a:t>
            </a:r>
          </a:p>
          <a:p>
            <a:r>
              <a:rPr lang="pt-PT" noProof="0" dirty="0" smtClean="0">
                <a:solidFill>
                  <a:schemeClr val="accent1">
                    <a:lumMod val="75000"/>
                  </a:schemeClr>
                </a:solidFill>
              </a:rPr>
              <a:t>Autoavaliação do risco e da solvência (</a:t>
            </a:r>
            <a:r>
              <a:rPr lang="pt-PT" b="1" noProof="0" dirty="0" smtClean="0">
                <a:solidFill>
                  <a:schemeClr val="accent1">
                    <a:lumMod val="75000"/>
                  </a:schemeClr>
                </a:solidFill>
              </a:rPr>
              <a:t>ORSA</a:t>
            </a:r>
            <a:r>
              <a:rPr lang="pt-PT" noProof="0" dirty="0" smtClean="0">
                <a:solidFill>
                  <a:schemeClr val="accent1">
                    <a:lumMod val="75000"/>
                  </a:schemeClr>
                </a:solidFill>
              </a:rPr>
              <a:t>)</a:t>
            </a:r>
          </a:p>
          <a:p>
            <a:r>
              <a:rPr lang="pt-PT" b="1" noProof="0" dirty="0" smtClean="0">
                <a:solidFill>
                  <a:schemeClr val="accent1">
                    <a:lumMod val="75000"/>
                  </a:schemeClr>
                </a:solidFill>
              </a:rPr>
              <a:t>Processo de supervisão </a:t>
            </a:r>
          </a:p>
          <a:p>
            <a:r>
              <a:rPr lang="pt-PT" noProof="0" dirty="0" smtClean="0">
                <a:solidFill>
                  <a:schemeClr val="accent1">
                    <a:lumMod val="75000"/>
                  </a:schemeClr>
                </a:solidFill>
              </a:rPr>
              <a:t>Requisito de capital adicional (</a:t>
            </a:r>
            <a:r>
              <a:rPr lang="pt-PT" b="1" i="1" noProof="0" dirty="0" smtClean="0">
                <a:solidFill>
                  <a:schemeClr val="accent1">
                    <a:lumMod val="75000"/>
                  </a:schemeClr>
                </a:solidFill>
              </a:rPr>
              <a:t>capital </a:t>
            </a:r>
            <a:r>
              <a:rPr lang="pt-PT" b="1" i="1" noProof="0" dirty="0" err="1" smtClean="0">
                <a:solidFill>
                  <a:schemeClr val="accent1">
                    <a:lumMod val="75000"/>
                  </a:schemeClr>
                </a:solidFill>
              </a:rPr>
              <a:t>add-on</a:t>
            </a:r>
            <a:r>
              <a:rPr lang="pt-PT" noProof="0" dirty="0" smtClean="0">
                <a:solidFill>
                  <a:schemeClr val="accent1">
                    <a:lumMod val="75000"/>
                  </a:schemeClr>
                </a:solidFill>
              </a:rPr>
              <a:t>)</a:t>
            </a: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pPr/>
              <a:t>16</a:t>
            </a:fld>
            <a:endParaRPr lang="pt-PT"/>
          </a:p>
        </p:txBody>
      </p:sp>
      <p:sp>
        <p:nvSpPr>
          <p:cNvPr id="9" name="Título 1"/>
          <p:cNvSpPr>
            <a:spLocks noGrp="1"/>
          </p:cNvSpPr>
          <p:nvPr>
            <p:ph type="title"/>
          </p:nvPr>
        </p:nvSpPr>
        <p:spPr>
          <a:xfrm>
            <a:off x="179512" y="853607"/>
            <a:ext cx="8784976" cy="954107"/>
          </a:xfrm>
        </p:spPr>
        <p:txBody>
          <a:bodyPr/>
          <a:lstStyle/>
          <a:p>
            <a:pPr marL="534988" indent="-534988"/>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Processo regulatório nacional </a:t>
            </a:r>
            <a:r>
              <a:rPr lang="pt-PT" b="0" dirty="0" smtClean="0">
                <a:solidFill>
                  <a:srgbClr val="1F497D">
                    <a:lumMod val="60000"/>
                    <a:lumOff val="40000"/>
                  </a:srgbClr>
                </a:solidFill>
                <a:latin typeface="Calibri"/>
                <a:sym typeface="Wingdings"/>
              </a:rPr>
              <a:t>– RJASR (Pilar II)</a:t>
            </a:r>
            <a:endParaRPr lang="pt-PT" sz="2400" b="0" kern="1200" dirty="0">
              <a:solidFill>
                <a:schemeClr val="accent1">
                  <a:lumMod val="75000"/>
                </a:schemeClr>
              </a:solidFill>
            </a:endParaRPr>
          </a:p>
        </p:txBody>
      </p:sp>
    </p:spTree>
    <p:extLst>
      <p:ext uri="{BB962C8B-B14F-4D97-AF65-F5344CB8AC3E}">
        <p14:creationId xmlns:p14="http://schemas.microsoft.com/office/powerpoint/2010/main" val="348322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179512" y="1916832"/>
            <a:ext cx="8784976" cy="4464496"/>
          </a:xfrm>
          <a:prstGeom prst="rect">
            <a:avLst/>
          </a:prstGeom>
        </p:spPr>
        <p:txBody>
          <a:bodyPr>
            <a:normAutofit fontScale="92500"/>
          </a:bodyPr>
          <a:lstStyle/>
          <a:p>
            <a:r>
              <a:rPr lang="pt-PT" b="1" noProof="0" dirty="0" smtClean="0">
                <a:solidFill>
                  <a:schemeClr val="accent1">
                    <a:lumMod val="75000"/>
                  </a:schemeClr>
                </a:solidFill>
              </a:rPr>
              <a:t>Princípio do gestor prudente </a:t>
            </a:r>
            <a:r>
              <a:rPr lang="pt-PT" noProof="0" dirty="0" smtClean="0">
                <a:solidFill>
                  <a:schemeClr val="accent1">
                    <a:lumMod val="75000"/>
                  </a:schemeClr>
                </a:solidFill>
              </a:rPr>
              <a:t>dos investimentos:</a:t>
            </a:r>
          </a:p>
          <a:p>
            <a:pPr lvl="1" algn="just"/>
            <a:r>
              <a:rPr lang="pt-PT" sz="2600" noProof="0" dirty="0" smtClean="0">
                <a:solidFill>
                  <a:schemeClr val="accent1">
                    <a:lumMod val="75000"/>
                  </a:schemeClr>
                </a:solidFill>
              </a:rPr>
              <a:t>Empresas devem investir apenas em instrumentos financeiros cujos riscos conseguem identificar, mensurar, monitorizar, gerir, controlar e informar</a:t>
            </a:r>
          </a:p>
          <a:p>
            <a:pPr lvl="1" algn="just"/>
            <a:r>
              <a:rPr lang="pt-PT" sz="2600" noProof="0" dirty="0" smtClean="0">
                <a:solidFill>
                  <a:schemeClr val="accent1">
                    <a:lumMod val="75000"/>
                  </a:schemeClr>
                </a:solidFill>
              </a:rPr>
              <a:t>Ativos a representar as provisões técnicas devem ser investidos no melhor interesse dos tomadores de seguros e beneficiários</a:t>
            </a:r>
          </a:p>
          <a:p>
            <a:pPr lvl="1" algn="just"/>
            <a:r>
              <a:rPr lang="pt-PT" sz="2600" noProof="0" dirty="0" smtClean="0">
                <a:solidFill>
                  <a:schemeClr val="accent1">
                    <a:lumMod val="75000"/>
                  </a:schemeClr>
                </a:solidFill>
              </a:rPr>
              <a:t>O uso de derivados é permitido apenas com o objetivo de redução dos riscos ou para a gestão eficaz da carteira</a:t>
            </a:r>
          </a:p>
          <a:p>
            <a:pPr lvl="1" algn="just"/>
            <a:r>
              <a:rPr lang="pt-PT" sz="2600" noProof="0" dirty="0" smtClean="0">
                <a:solidFill>
                  <a:schemeClr val="accent1">
                    <a:lumMod val="75000"/>
                  </a:schemeClr>
                </a:solidFill>
              </a:rPr>
              <a:t>Inexistência de limites quantitativos</a:t>
            </a:r>
          </a:p>
          <a:p>
            <a:pPr lvl="1" algn="just"/>
            <a:r>
              <a:rPr lang="pt-PT" sz="2600" noProof="0" dirty="0" smtClean="0">
                <a:solidFill>
                  <a:schemeClr val="accent1">
                    <a:lumMod val="75000"/>
                  </a:schemeClr>
                </a:solidFill>
              </a:rPr>
              <a:t>Inexistência de critérios de elegibilidade de ativos</a:t>
            </a: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pPr/>
              <a:t>17</a:t>
            </a:fld>
            <a:endParaRPr lang="pt-PT"/>
          </a:p>
        </p:txBody>
      </p:sp>
      <p:sp>
        <p:nvSpPr>
          <p:cNvPr id="9" name="Título 1"/>
          <p:cNvSpPr>
            <a:spLocks noGrp="1"/>
          </p:cNvSpPr>
          <p:nvPr>
            <p:ph type="title"/>
          </p:nvPr>
        </p:nvSpPr>
        <p:spPr>
          <a:xfrm>
            <a:off x="179512" y="853607"/>
            <a:ext cx="8784976" cy="954107"/>
          </a:xfrm>
        </p:spPr>
        <p:txBody>
          <a:bodyPr/>
          <a:lstStyle/>
          <a:p>
            <a:pPr marL="534988" indent="-534988"/>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Processo regulatório nacional </a:t>
            </a:r>
            <a:r>
              <a:rPr lang="pt-PT" b="0" dirty="0" smtClean="0">
                <a:solidFill>
                  <a:srgbClr val="1F497D">
                    <a:lumMod val="60000"/>
                    <a:lumOff val="40000"/>
                  </a:srgbClr>
                </a:solidFill>
                <a:latin typeface="Calibri"/>
                <a:sym typeface="Wingdings"/>
              </a:rPr>
              <a:t>– RJASR (Pilar II)</a:t>
            </a:r>
            <a:endParaRPr lang="pt-PT" sz="2400" b="0" kern="1200" dirty="0">
              <a:solidFill>
                <a:schemeClr val="accent1">
                  <a:lumMod val="75000"/>
                </a:schemeClr>
              </a:solidFill>
            </a:endParaRPr>
          </a:p>
        </p:txBody>
      </p:sp>
    </p:spTree>
    <p:extLst>
      <p:ext uri="{BB962C8B-B14F-4D97-AF65-F5344CB8AC3E}">
        <p14:creationId xmlns:p14="http://schemas.microsoft.com/office/powerpoint/2010/main" val="3227739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179512" y="1916832"/>
            <a:ext cx="8784976" cy="4464496"/>
          </a:xfrm>
          <a:prstGeom prst="rect">
            <a:avLst/>
          </a:prstGeom>
        </p:spPr>
        <p:txBody>
          <a:bodyPr>
            <a:normAutofit fontScale="92500" lnSpcReduction="10000"/>
          </a:bodyPr>
          <a:lstStyle/>
          <a:p>
            <a:pPr algn="just"/>
            <a:r>
              <a:rPr lang="pt-PT" noProof="0" dirty="0" smtClean="0">
                <a:solidFill>
                  <a:schemeClr val="accent1">
                    <a:lumMod val="75000"/>
                  </a:schemeClr>
                </a:solidFill>
              </a:rPr>
              <a:t>Sistema de governação:</a:t>
            </a:r>
          </a:p>
          <a:p>
            <a:pPr lvl="1" algn="just">
              <a:lnSpc>
                <a:spcPct val="100000"/>
              </a:lnSpc>
              <a:spcAft>
                <a:spcPts val="300"/>
              </a:spcAft>
            </a:pPr>
            <a:r>
              <a:rPr lang="pt-PT" sz="2000" noProof="0" dirty="0" smtClean="0">
                <a:solidFill>
                  <a:schemeClr val="accent1">
                    <a:lumMod val="75000"/>
                  </a:schemeClr>
                </a:solidFill>
              </a:rPr>
              <a:t>Base para a gestão sã e prudente do negócio</a:t>
            </a:r>
          </a:p>
          <a:p>
            <a:pPr lvl="1" algn="just">
              <a:lnSpc>
                <a:spcPct val="100000"/>
              </a:lnSpc>
              <a:spcAft>
                <a:spcPts val="300"/>
              </a:spcAft>
            </a:pPr>
            <a:r>
              <a:rPr lang="pt-PT" sz="2000" b="1" noProof="0" dirty="0" smtClean="0">
                <a:solidFill>
                  <a:schemeClr val="accent1">
                    <a:lumMod val="75000"/>
                  </a:schemeClr>
                </a:solidFill>
              </a:rPr>
              <a:t>Estrutura organizacional </a:t>
            </a:r>
            <a:r>
              <a:rPr lang="pt-PT" sz="2000" noProof="0" dirty="0" smtClean="0">
                <a:solidFill>
                  <a:schemeClr val="accent1">
                    <a:lumMod val="75000"/>
                  </a:schemeClr>
                </a:solidFill>
              </a:rPr>
              <a:t>adequada e transparente, com uma clara alocação de tarefas, uma adequada segregação de funções e um sistema de reporte efetivo</a:t>
            </a:r>
          </a:p>
          <a:p>
            <a:pPr lvl="1" algn="just">
              <a:lnSpc>
                <a:spcPct val="100000"/>
              </a:lnSpc>
              <a:spcAft>
                <a:spcPts val="300"/>
              </a:spcAft>
            </a:pPr>
            <a:r>
              <a:rPr lang="pt-PT" sz="2000" b="1" noProof="0" dirty="0" smtClean="0">
                <a:solidFill>
                  <a:schemeClr val="accent1">
                    <a:lumMod val="75000"/>
                  </a:schemeClr>
                </a:solidFill>
              </a:rPr>
              <a:t>Linhas de comunicação e reporte interno </a:t>
            </a:r>
            <a:r>
              <a:rPr lang="pt-PT" sz="2000" noProof="0" dirty="0" smtClean="0">
                <a:solidFill>
                  <a:schemeClr val="accent1">
                    <a:lumMod val="75000"/>
                  </a:schemeClr>
                </a:solidFill>
              </a:rPr>
              <a:t>claramente definidas a todos os níveis da organização</a:t>
            </a:r>
          </a:p>
          <a:p>
            <a:pPr lvl="1" algn="just">
              <a:lnSpc>
                <a:spcPct val="100000"/>
              </a:lnSpc>
              <a:spcAft>
                <a:spcPts val="300"/>
              </a:spcAft>
            </a:pPr>
            <a:r>
              <a:rPr lang="pt-PT" sz="2000" noProof="0" dirty="0" smtClean="0">
                <a:solidFill>
                  <a:schemeClr val="accent1">
                    <a:lumMod val="75000"/>
                  </a:schemeClr>
                </a:solidFill>
              </a:rPr>
              <a:t>Requisitos de </a:t>
            </a:r>
            <a:r>
              <a:rPr lang="pt-PT" sz="2000" b="1" noProof="0" dirty="0" smtClean="0">
                <a:solidFill>
                  <a:schemeClr val="accent1">
                    <a:lumMod val="75000"/>
                  </a:schemeClr>
                </a:solidFill>
              </a:rPr>
              <a:t>qualificação profissional</a:t>
            </a:r>
            <a:r>
              <a:rPr lang="pt-PT" sz="2000" noProof="0" dirty="0" smtClean="0">
                <a:solidFill>
                  <a:schemeClr val="accent1">
                    <a:lumMod val="75000"/>
                  </a:schemeClr>
                </a:solidFill>
              </a:rPr>
              <a:t> adequados às responsabilidades e funções</a:t>
            </a:r>
          </a:p>
          <a:p>
            <a:pPr lvl="1" algn="just">
              <a:lnSpc>
                <a:spcPct val="100000"/>
              </a:lnSpc>
              <a:spcAft>
                <a:spcPts val="300"/>
              </a:spcAft>
            </a:pPr>
            <a:r>
              <a:rPr lang="pt-PT" sz="2000" noProof="0" dirty="0" smtClean="0">
                <a:solidFill>
                  <a:schemeClr val="accent1">
                    <a:lumMod val="75000"/>
                  </a:schemeClr>
                </a:solidFill>
              </a:rPr>
              <a:t>Requisitos de </a:t>
            </a:r>
            <a:r>
              <a:rPr lang="pt-PT" sz="2000" b="1" noProof="0" dirty="0" smtClean="0">
                <a:solidFill>
                  <a:schemeClr val="accent1">
                    <a:lumMod val="75000"/>
                  </a:schemeClr>
                </a:solidFill>
              </a:rPr>
              <a:t>idoneidade</a:t>
            </a:r>
            <a:r>
              <a:rPr lang="pt-PT" sz="2000" noProof="0" dirty="0" smtClean="0">
                <a:solidFill>
                  <a:schemeClr val="accent1">
                    <a:lumMod val="75000"/>
                  </a:schemeClr>
                </a:solidFill>
              </a:rPr>
              <a:t> que permitam a execução de funções de uma forma sã, honesta e profissional</a:t>
            </a:r>
          </a:p>
          <a:p>
            <a:pPr lvl="1" algn="just">
              <a:lnSpc>
                <a:spcPct val="100000"/>
              </a:lnSpc>
              <a:spcAft>
                <a:spcPts val="300"/>
              </a:spcAft>
            </a:pPr>
            <a:r>
              <a:rPr lang="pt-PT" sz="2000" noProof="0" dirty="0" smtClean="0">
                <a:solidFill>
                  <a:schemeClr val="accent1">
                    <a:lumMod val="75000"/>
                  </a:schemeClr>
                </a:solidFill>
              </a:rPr>
              <a:t>Procedimentos para </a:t>
            </a:r>
            <a:r>
              <a:rPr lang="pt-PT" sz="2000" b="1" noProof="0" dirty="0" smtClean="0">
                <a:solidFill>
                  <a:schemeClr val="accent1">
                    <a:lumMod val="75000"/>
                  </a:schemeClr>
                </a:solidFill>
              </a:rPr>
              <a:t>tomadas de decisão</a:t>
            </a:r>
          </a:p>
          <a:p>
            <a:pPr lvl="1" algn="just">
              <a:lnSpc>
                <a:spcPct val="100000"/>
              </a:lnSpc>
              <a:spcAft>
                <a:spcPts val="300"/>
              </a:spcAft>
            </a:pPr>
            <a:r>
              <a:rPr lang="pt-PT" sz="2000" b="1" noProof="0" dirty="0" smtClean="0">
                <a:solidFill>
                  <a:schemeClr val="accent1">
                    <a:lumMod val="75000"/>
                  </a:schemeClr>
                </a:solidFill>
              </a:rPr>
              <a:t>Sistemas de informação </a:t>
            </a:r>
            <a:r>
              <a:rPr lang="pt-PT" sz="2000" noProof="0" dirty="0" smtClean="0">
                <a:solidFill>
                  <a:schemeClr val="accent1">
                    <a:lumMod val="75000"/>
                  </a:schemeClr>
                </a:solidFill>
              </a:rPr>
              <a:t>que produzam informação suficiente, fidedigna, consistente, oportuna e relevante</a:t>
            </a: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pPr/>
              <a:t>18</a:t>
            </a:fld>
            <a:endParaRPr lang="pt-PT"/>
          </a:p>
        </p:txBody>
      </p:sp>
      <p:sp>
        <p:nvSpPr>
          <p:cNvPr id="9" name="Título 1"/>
          <p:cNvSpPr>
            <a:spLocks noGrp="1"/>
          </p:cNvSpPr>
          <p:nvPr>
            <p:ph type="title"/>
          </p:nvPr>
        </p:nvSpPr>
        <p:spPr>
          <a:xfrm>
            <a:off x="179512" y="822829"/>
            <a:ext cx="8784976" cy="1015663"/>
          </a:xfrm>
        </p:spPr>
        <p:txBody>
          <a:bodyPr/>
          <a:lstStyle/>
          <a:p>
            <a:pPr marL="534988" indent="-534988"/>
            <a:r>
              <a:rPr lang="pt-PT" sz="3200" kern="0" dirty="0">
                <a:solidFill>
                  <a:srgbClr val="1F497D">
                    <a:lumMod val="60000"/>
                    <a:lumOff val="40000"/>
                  </a:srgbClr>
                </a:solidFill>
                <a:latin typeface="Calibri"/>
                <a:sym typeface="Wingdings"/>
              </a:rPr>
              <a:t>Transposição</a:t>
            </a:r>
            <a:r>
              <a:rPr lang="pt-PT" sz="3200" b="0" dirty="0">
                <a:solidFill>
                  <a:srgbClr val="1F497D">
                    <a:lumMod val="60000"/>
                    <a:lumOff val="40000"/>
                  </a:srgbClr>
                </a:solidFill>
                <a:latin typeface="Calibri"/>
                <a:sym typeface="Wingdings"/>
              </a:rPr>
              <a:t/>
            </a:r>
            <a:br>
              <a:rPr lang="pt-PT" sz="3200"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Processo regulatório nacional </a:t>
            </a:r>
            <a:r>
              <a:rPr lang="pt-PT" b="0" dirty="0" smtClean="0">
                <a:solidFill>
                  <a:srgbClr val="1F497D">
                    <a:lumMod val="60000"/>
                    <a:lumOff val="40000"/>
                  </a:srgbClr>
                </a:solidFill>
                <a:latin typeface="Calibri"/>
                <a:sym typeface="Wingdings"/>
              </a:rPr>
              <a:t>– RJASR </a:t>
            </a:r>
            <a:r>
              <a:rPr lang="pt-PT" b="0" dirty="0">
                <a:solidFill>
                  <a:srgbClr val="1F497D">
                    <a:lumMod val="60000"/>
                    <a:lumOff val="40000"/>
                  </a:srgbClr>
                </a:solidFill>
                <a:latin typeface="Calibri"/>
                <a:sym typeface="Wingdings"/>
              </a:rPr>
              <a:t>(Pilar II)</a:t>
            </a:r>
            <a:endParaRPr lang="pt-PT" b="0" kern="1200" dirty="0">
              <a:solidFill>
                <a:schemeClr val="accent1">
                  <a:lumMod val="75000"/>
                </a:schemeClr>
              </a:solidFill>
            </a:endParaRPr>
          </a:p>
        </p:txBody>
      </p:sp>
    </p:spTree>
    <p:extLst>
      <p:ext uri="{BB962C8B-B14F-4D97-AF65-F5344CB8AC3E}">
        <p14:creationId xmlns:p14="http://schemas.microsoft.com/office/powerpoint/2010/main" val="2000917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287524" y="2118047"/>
            <a:ext cx="8568952" cy="411926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Rectângulo 4"/>
          <p:cNvSpPr/>
          <p:nvPr/>
        </p:nvSpPr>
        <p:spPr>
          <a:xfrm>
            <a:off x="683568" y="2660648"/>
            <a:ext cx="3240360" cy="2232248"/>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lgn="ctr"/>
            <a:r>
              <a:rPr lang="pt-PT" dirty="0">
                <a:solidFill>
                  <a:schemeClr val="accent1">
                    <a:lumMod val="50000"/>
                  </a:schemeClr>
                </a:solidFill>
                <a:latin typeface="Calibri" pitchFamily="34" charset="0"/>
              </a:rPr>
              <a:t>Sistema de </a:t>
            </a:r>
            <a:endParaRPr lang="pt-PT" dirty="0" smtClean="0">
              <a:solidFill>
                <a:schemeClr val="accent1">
                  <a:lumMod val="50000"/>
                </a:schemeClr>
              </a:solidFill>
              <a:latin typeface="Calibri" pitchFamily="34" charset="0"/>
            </a:endParaRPr>
          </a:p>
          <a:p>
            <a:pPr marL="0" lvl="1" algn="ctr"/>
            <a:r>
              <a:rPr lang="pt-PT" b="1" dirty="0" smtClean="0">
                <a:solidFill>
                  <a:schemeClr val="accent1">
                    <a:lumMod val="50000"/>
                  </a:schemeClr>
                </a:solidFill>
                <a:latin typeface="Calibri" pitchFamily="34" charset="0"/>
              </a:rPr>
              <a:t>gestão </a:t>
            </a:r>
            <a:r>
              <a:rPr lang="pt-PT" b="1" dirty="0">
                <a:solidFill>
                  <a:schemeClr val="accent1">
                    <a:lumMod val="50000"/>
                  </a:schemeClr>
                </a:solidFill>
                <a:latin typeface="Calibri" pitchFamily="34" charset="0"/>
              </a:rPr>
              <a:t>de riscos</a:t>
            </a:r>
          </a:p>
        </p:txBody>
      </p:sp>
      <p:sp>
        <p:nvSpPr>
          <p:cNvPr id="6" name="Rectângulo 5"/>
          <p:cNvSpPr/>
          <p:nvPr/>
        </p:nvSpPr>
        <p:spPr>
          <a:xfrm>
            <a:off x="5004048" y="2660648"/>
            <a:ext cx="3240360" cy="2232248"/>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lgn="ctr"/>
            <a:r>
              <a:rPr lang="pt-PT" dirty="0">
                <a:solidFill>
                  <a:schemeClr val="accent1">
                    <a:lumMod val="50000"/>
                  </a:schemeClr>
                </a:solidFill>
                <a:latin typeface="Calibri" pitchFamily="34" charset="0"/>
              </a:rPr>
              <a:t>Sistema de </a:t>
            </a:r>
            <a:endParaRPr lang="pt-PT" dirty="0" smtClean="0">
              <a:solidFill>
                <a:schemeClr val="accent1">
                  <a:lumMod val="50000"/>
                </a:schemeClr>
              </a:solidFill>
              <a:latin typeface="Calibri" pitchFamily="34" charset="0"/>
            </a:endParaRPr>
          </a:p>
          <a:p>
            <a:pPr marL="0" lvl="1" algn="ctr"/>
            <a:r>
              <a:rPr lang="pt-PT" b="1" dirty="0" smtClean="0">
                <a:solidFill>
                  <a:schemeClr val="accent1">
                    <a:lumMod val="50000"/>
                  </a:schemeClr>
                </a:solidFill>
                <a:latin typeface="Calibri" pitchFamily="34" charset="0"/>
              </a:rPr>
              <a:t>controlo </a:t>
            </a:r>
            <a:r>
              <a:rPr lang="pt-PT" b="1" dirty="0">
                <a:solidFill>
                  <a:schemeClr val="accent1">
                    <a:lumMod val="50000"/>
                  </a:schemeClr>
                </a:solidFill>
                <a:latin typeface="Calibri" pitchFamily="34" charset="0"/>
              </a:rPr>
              <a:t>interno</a:t>
            </a:r>
          </a:p>
        </p:txBody>
      </p:sp>
      <p:sp>
        <p:nvSpPr>
          <p:cNvPr id="7" name="Rectângulo 6"/>
          <p:cNvSpPr/>
          <p:nvPr/>
        </p:nvSpPr>
        <p:spPr>
          <a:xfrm>
            <a:off x="2195736" y="3583245"/>
            <a:ext cx="1584176" cy="936104"/>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smtClean="0">
                <a:solidFill>
                  <a:schemeClr val="accent1">
                    <a:lumMod val="50000"/>
                  </a:schemeClr>
                </a:solidFill>
                <a:latin typeface="Calibri" pitchFamily="34" charset="0"/>
              </a:rPr>
              <a:t>Função de </a:t>
            </a:r>
            <a:r>
              <a:rPr lang="pt-PT" sz="2000" b="1" dirty="0" smtClean="0">
                <a:solidFill>
                  <a:schemeClr val="accent1">
                    <a:lumMod val="50000"/>
                  </a:schemeClr>
                </a:solidFill>
                <a:latin typeface="Calibri" pitchFamily="34" charset="0"/>
              </a:rPr>
              <a:t>gestão de riscos</a:t>
            </a:r>
            <a:endParaRPr lang="pt-PT" sz="2000" b="1" dirty="0">
              <a:solidFill>
                <a:schemeClr val="accent1">
                  <a:lumMod val="50000"/>
                </a:schemeClr>
              </a:solidFill>
              <a:latin typeface="Calibri" pitchFamily="34" charset="0"/>
            </a:endParaRPr>
          </a:p>
        </p:txBody>
      </p:sp>
      <p:sp>
        <p:nvSpPr>
          <p:cNvPr id="8" name="Rectângulo 7"/>
          <p:cNvSpPr/>
          <p:nvPr/>
        </p:nvSpPr>
        <p:spPr>
          <a:xfrm>
            <a:off x="5790871" y="3583245"/>
            <a:ext cx="1764196" cy="936104"/>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a:solidFill>
                  <a:schemeClr val="accent1">
                    <a:lumMod val="50000"/>
                  </a:schemeClr>
                </a:solidFill>
                <a:latin typeface="Calibri" pitchFamily="34" charset="0"/>
              </a:rPr>
              <a:t>Função de </a:t>
            </a:r>
            <a:r>
              <a:rPr lang="pt-PT" sz="2000" b="1" i="1" dirty="0" smtClean="0">
                <a:solidFill>
                  <a:schemeClr val="accent1">
                    <a:lumMod val="50000"/>
                  </a:schemeClr>
                </a:solidFill>
                <a:latin typeface="Calibri" pitchFamily="34" charset="0"/>
              </a:rPr>
              <a:t>verificação do cumprimento</a:t>
            </a:r>
            <a:endParaRPr lang="pt-PT" sz="2000" b="1" i="1" dirty="0">
              <a:solidFill>
                <a:schemeClr val="accent1">
                  <a:lumMod val="50000"/>
                </a:schemeClr>
              </a:solidFill>
              <a:latin typeface="Calibri" pitchFamily="34" charset="0"/>
            </a:endParaRPr>
          </a:p>
        </p:txBody>
      </p:sp>
      <p:sp>
        <p:nvSpPr>
          <p:cNvPr id="9" name="Oval 8"/>
          <p:cNvSpPr/>
          <p:nvPr/>
        </p:nvSpPr>
        <p:spPr>
          <a:xfrm>
            <a:off x="755576" y="3680521"/>
            <a:ext cx="1224136" cy="792088"/>
          </a:xfrm>
          <a:prstGeom prst="ellipse">
            <a:avLst/>
          </a:prstGeom>
          <a:solidFill>
            <a:schemeClr val="accent1">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solidFill>
                  <a:schemeClr val="bg1"/>
                </a:solidFill>
                <a:latin typeface="Calibri" pitchFamily="34" charset="0"/>
              </a:rPr>
              <a:t>ORSA</a:t>
            </a:r>
            <a:endParaRPr lang="pt-PT" sz="2400" dirty="0">
              <a:solidFill>
                <a:schemeClr val="bg1"/>
              </a:solidFill>
              <a:latin typeface="Calibri" pitchFamily="34" charset="0"/>
            </a:endParaRPr>
          </a:p>
        </p:txBody>
      </p:sp>
      <p:sp>
        <p:nvSpPr>
          <p:cNvPr id="10" name="Rectângulo 9"/>
          <p:cNvSpPr/>
          <p:nvPr/>
        </p:nvSpPr>
        <p:spPr>
          <a:xfrm>
            <a:off x="1043608" y="4653136"/>
            <a:ext cx="1584176" cy="936104"/>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a:solidFill>
                  <a:schemeClr val="accent1">
                    <a:lumMod val="50000"/>
                  </a:schemeClr>
                </a:solidFill>
                <a:latin typeface="Calibri" pitchFamily="34" charset="0"/>
              </a:rPr>
              <a:t>Função </a:t>
            </a:r>
            <a:r>
              <a:rPr lang="pt-PT" sz="2000" b="1" dirty="0">
                <a:solidFill>
                  <a:schemeClr val="accent1">
                    <a:lumMod val="50000"/>
                  </a:schemeClr>
                </a:solidFill>
                <a:latin typeface="Calibri" pitchFamily="34" charset="0"/>
              </a:rPr>
              <a:t>atuarial</a:t>
            </a:r>
          </a:p>
        </p:txBody>
      </p:sp>
      <p:sp>
        <p:nvSpPr>
          <p:cNvPr id="11" name="Rectângulo 10"/>
          <p:cNvSpPr/>
          <p:nvPr/>
        </p:nvSpPr>
        <p:spPr>
          <a:xfrm>
            <a:off x="3635896" y="5625244"/>
            <a:ext cx="1584176" cy="936104"/>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a:solidFill>
                  <a:schemeClr val="accent1">
                    <a:lumMod val="50000"/>
                  </a:schemeClr>
                </a:solidFill>
                <a:latin typeface="Calibri" pitchFamily="34" charset="0"/>
              </a:rPr>
              <a:t>Função de </a:t>
            </a:r>
            <a:r>
              <a:rPr lang="pt-PT" sz="2000" b="1" dirty="0">
                <a:solidFill>
                  <a:schemeClr val="accent1">
                    <a:lumMod val="50000"/>
                  </a:schemeClr>
                </a:solidFill>
                <a:latin typeface="Calibri" pitchFamily="34" charset="0"/>
              </a:rPr>
              <a:t>auditoria interna</a:t>
            </a:r>
          </a:p>
        </p:txBody>
      </p:sp>
      <p:sp>
        <p:nvSpPr>
          <p:cNvPr id="12" name="Seta para a direita 11"/>
          <p:cNvSpPr/>
          <p:nvPr/>
        </p:nvSpPr>
        <p:spPr>
          <a:xfrm rot="19633408">
            <a:off x="5248740" y="5069294"/>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Seta para a direita 12"/>
          <p:cNvSpPr/>
          <p:nvPr/>
        </p:nvSpPr>
        <p:spPr>
          <a:xfrm rot="16200000">
            <a:off x="3995936" y="4869160"/>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Seta para a direita 13"/>
          <p:cNvSpPr/>
          <p:nvPr/>
        </p:nvSpPr>
        <p:spPr>
          <a:xfrm rot="1963131" flipH="1">
            <a:off x="2771800" y="5069027"/>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Seta para a direita 14"/>
          <p:cNvSpPr/>
          <p:nvPr/>
        </p:nvSpPr>
        <p:spPr>
          <a:xfrm rot="20822319">
            <a:off x="5358823" y="5913277"/>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Seta para a direita 15"/>
          <p:cNvSpPr/>
          <p:nvPr/>
        </p:nvSpPr>
        <p:spPr>
          <a:xfrm rot="777681" flipH="1">
            <a:off x="2657153" y="5913278"/>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ângulo 16"/>
          <p:cNvSpPr/>
          <p:nvPr/>
        </p:nvSpPr>
        <p:spPr>
          <a:xfrm>
            <a:off x="2867204" y="2118047"/>
            <a:ext cx="3121560" cy="461665"/>
          </a:xfrm>
          <a:prstGeom prst="rect">
            <a:avLst/>
          </a:prstGeom>
        </p:spPr>
        <p:txBody>
          <a:bodyPr wrap="none">
            <a:spAutoFit/>
          </a:bodyPr>
          <a:lstStyle/>
          <a:p>
            <a:pPr algn="ctr"/>
            <a:r>
              <a:rPr lang="pt-PT" b="1" dirty="0">
                <a:solidFill>
                  <a:schemeClr val="accent1">
                    <a:lumMod val="50000"/>
                  </a:schemeClr>
                </a:solidFill>
                <a:latin typeface="Calibri" pitchFamily="34" charset="0"/>
              </a:rPr>
              <a:t>Sistema de governação</a:t>
            </a:r>
          </a:p>
        </p:txBody>
      </p:sp>
      <p:sp>
        <p:nvSpPr>
          <p:cNvPr id="18" name="Título 1"/>
          <p:cNvSpPr>
            <a:spLocks noGrp="1"/>
          </p:cNvSpPr>
          <p:nvPr>
            <p:ph type="title"/>
          </p:nvPr>
        </p:nvSpPr>
        <p:spPr>
          <a:xfrm>
            <a:off x="179512" y="853607"/>
            <a:ext cx="8784976" cy="954107"/>
          </a:xfrm>
        </p:spPr>
        <p:txBody>
          <a:bodyPr/>
          <a:lstStyle/>
          <a:p>
            <a:pPr marL="534988" indent="-534988"/>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Processo regulatório nacional </a:t>
            </a:r>
            <a:r>
              <a:rPr lang="pt-PT" b="0" dirty="0" smtClean="0">
                <a:solidFill>
                  <a:srgbClr val="1F497D">
                    <a:lumMod val="60000"/>
                    <a:lumOff val="40000"/>
                  </a:srgbClr>
                </a:solidFill>
                <a:latin typeface="Calibri"/>
                <a:sym typeface="Wingdings"/>
              </a:rPr>
              <a:t>– RJASR </a:t>
            </a:r>
            <a:r>
              <a:rPr lang="pt-PT" b="0" dirty="0">
                <a:solidFill>
                  <a:srgbClr val="1F497D">
                    <a:lumMod val="60000"/>
                    <a:lumOff val="40000"/>
                  </a:srgbClr>
                </a:solidFill>
                <a:latin typeface="Calibri"/>
                <a:sym typeface="Wingdings"/>
              </a:rPr>
              <a:t>(Pilar II)</a:t>
            </a:r>
            <a:endParaRPr lang="pt-PT" b="0" kern="1200" dirty="0">
              <a:solidFill>
                <a:schemeClr val="accent1">
                  <a:lumMod val="75000"/>
                </a:schemeClr>
              </a:solidFill>
            </a:endParaRPr>
          </a:p>
        </p:txBody>
      </p:sp>
    </p:spTree>
    <p:extLst>
      <p:ext uri="{BB962C8B-B14F-4D97-AF65-F5344CB8AC3E}">
        <p14:creationId xmlns:p14="http://schemas.microsoft.com/office/powerpoint/2010/main" val="5289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pPr algn="ctr"/>
            <a:r>
              <a:rPr lang="pt-PT" noProof="0" dirty="0" smtClean="0">
                <a:solidFill>
                  <a:schemeClr val="tx2">
                    <a:lumMod val="60000"/>
                    <a:lumOff val="40000"/>
                  </a:schemeClr>
                </a:solidFill>
              </a:rPr>
              <a:t>CONTEÚDO</a:t>
            </a:r>
            <a:endParaRPr lang="pt-PT" noProof="0" dirty="0">
              <a:solidFill>
                <a:schemeClr val="tx2">
                  <a:lumMod val="60000"/>
                  <a:lumOff val="40000"/>
                </a:schemeClr>
              </a:solidFill>
            </a:endParaRPr>
          </a:p>
        </p:txBody>
      </p:sp>
      <p:sp>
        <p:nvSpPr>
          <p:cNvPr id="10" name="Marcador de Posição de Conteúdo 9"/>
          <p:cNvSpPr>
            <a:spLocks noGrp="1"/>
          </p:cNvSpPr>
          <p:nvPr>
            <p:ph idx="1"/>
          </p:nvPr>
        </p:nvSpPr>
        <p:spPr>
          <a:xfrm>
            <a:off x="179512" y="2132856"/>
            <a:ext cx="8784976" cy="3168352"/>
          </a:xfrm>
        </p:spPr>
        <p:txBody>
          <a:bodyPr>
            <a:normAutofit fontScale="92500" lnSpcReduction="20000"/>
          </a:bodyPr>
          <a:lstStyle/>
          <a:p>
            <a:pPr marL="536575" indent="-536575">
              <a:lnSpc>
                <a:spcPct val="100000"/>
              </a:lnSpc>
              <a:spcBef>
                <a:spcPts val="600"/>
              </a:spcBef>
              <a:buAutoNum type="arabicPeriod"/>
            </a:pPr>
            <a:r>
              <a:rPr lang="pt-PT" b="1" dirty="0" smtClean="0">
                <a:solidFill>
                  <a:schemeClr val="tx2">
                    <a:lumMod val="60000"/>
                    <a:lumOff val="40000"/>
                  </a:schemeClr>
                </a:solidFill>
              </a:rPr>
              <a:t>Solvência II - Processo regulatório europeu </a:t>
            </a:r>
          </a:p>
          <a:p>
            <a:pPr marL="536575" indent="-536575">
              <a:lnSpc>
                <a:spcPct val="100000"/>
              </a:lnSpc>
              <a:spcBef>
                <a:spcPts val="600"/>
              </a:spcBef>
              <a:buAutoNum type="arabicPeriod"/>
            </a:pPr>
            <a:r>
              <a:rPr lang="pt-PT" b="1" dirty="0" smtClean="0">
                <a:solidFill>
                  <a:schemeClr val="tx2">
                    <a:lumMod val="60000"/>
                    <a:lumOff val="40000"/>
                  </a:schemeClr>
                </a:solidFill>
              </a:rPr>
              <a:t>Transposição - Processo regulatório nacional</a:t>
            </a:r>
          </a:p>
          <a:p>
            <a:pPr marL="536575" indent="-536575">
              <a:lnSpc>
                <a:spcPct val="100000"/>
              </a:lnSpc>
              <a:spcBef>
                <a:spcPts val="600"/>
              </a:spcBef>
              <a:buFontTx/>
              <a:buAutoNum type="arabicPeriod"/>
            </a:pPr>
            <a:r>
              <a:rPr lang="pt-PT" b="1" dirty="0" smtClean="0">
                <a:solidFill>
                  <a:schemeClr val="tx2">
                    <a:lumMod val="60000"/>
                    <a:lumOff val="40000"/>
                  </a:schemeClr>
                </a:solidFill>
              </a:rPr>
              <a:t>Opções regulatórias nacionais</a:t>
            </a:r>
            <a:endParaRPr lang="pt-PT" b="1" dirty="0">
              <a:solidFill>
                <a:schemeClr val="tx2">
                  <a:lumMod val="60000"/>
                  <a:lumOff val="40000"/>
                </a:schemeClr>
              </a:solidFill>
            </a:endParaRPr>
          </a:p>
          <a:p>
            <a:pPr marL="536575" indent="-536575">
              <a:lnSpc>
                <a:spcPct val="100000"/>
              </a:lnSpc>
              <a:spcBef>
                <a:spcPts val="600"/>
              </a:spcBef>
              <a:buAutoNum type="arabicPeriod"/>
            </a:pPr>
            <a:r>
              <a:rPr lang="pt-PT" b="1" dirty="0" smtClean="0">
                <a:solidFill>
                  <a:schemeClr val="tx2">
                    <a:lumMod val="60000"/>
                    <a:lumOff val="40000"/>
                  </a:schemeClr>
                </a:solidFill>
              </a:rPr>
              <a:t>Regime Processual Especial</a:t>
            </a:r>
          </a:p>
          <a:p>
            <a:pPr marL="536575" indent="-536575">
              <a:lnSpc>
                <a:spcPct val="100000"/>
              </a:lnSpc>
              <a:spcBef>
                <a:spcPts val="600"/>
              </a:spcBef>
              <a:buAutoNum type="arabicPeriod"/>
            </a:pPr>
            <a:r>
              <a:rPr lang="pt-PT" b="1" dirty="0" smtClean="0">
                <a:solidFill>
                  <a:schemeClr val="tx2">
                    <a:lumMod val="60000"/>
                    <a:lumOff val="40000"/>
                  </a:schemeClr>
                </a:solidFill>
              </a:rPr>
              <a:t>Alterações ao regime jurídico do contrato de seguro</a:t>
            </a:r>
          </a:p>
          <a:p>
            <a:pPr marL="536575" indent="-536575">
              <a:spcBef>
                <a:spcPts val="600"/>
              </a:spcBef>
              <a:buFont typeface="Arial" panose="020B0604020202020204" pitchFamily="34" charset="0"/>
              <a:buAutoNum type="arabicPeriod"/>
            </a:pPr>
            <a:r>
              <a:rPr lang="pt-PT" b="1" dirty="0">
                <a:solidFill>
                  <a:schemeClr val="tx2">
                    <a:lumMod val="60000"/>
                    <a:lumOff val="40000"/>
                  </a:schemeClr>
                </a:solidFill>
              </a:rPr>
              <a:t>Impacto das alterações legislativas</a:t>
            </a:r>
          </a:p>
          <a:p>
            <a:pPr marL="536575" indent="-536575">
              <a:lnSpc>
                <a:spcPct val="100000"/>
              </a:lnSpc>
              <a:spcBef>
                <a:spcPts val="600"/>
              </a:spcBef>
              <a:buAutoNum type="arabicPeriod"/>
            </a:pPr>
            <a:endParaRPr lang="pt-PT" b="1" dirty="0" smtClean="0">
              <a:solidFill>
                <a:schemeClr val="tx2">
                  <a:lumMod val="60000"/>
                  <a:lumOff val="40000"/>
                </a:schemeClr>
              </a:solidFill>
            </a:endParaRPr>
          </a:p>
        </p:txBody>
      </p:sp>
      <p:sp>
        <p:nvSpPr>
          <p:cNvPr id="2" name="Marcador de Posição do Número do Diapositivo 1"/>
          <p:cNvSpPr>
            <a:spLocks noGrp="1"/>
          </p:cNvSpPr>
          <p:nvPr>
            <p:ph type="sldNum" sz="quarter" idx="12"/>
          </p:nvPr>
        </p:nvSpPr>
        <p:spPr/>
        <p:txBody>
          <a:bodyPr/>
          <a:lstStyle/>
          <a:p>
            <a:fld id="{7D838E26-1791-4B7E-8E9D-0565D3742933}" type="slidenum">
              <a:rPr lang="pt-PT" smtClean="0"/>
              <a:pPr/>
              <a:t>2</a:t>
            </a:fld>
            <a:endParaRPr lang="pt-PT"/>
          </a:p>
        </p:txBody>
      </p:sp>
    </p:spTree>
    <p:extLst>
      <p:ext uri="{BB962C8B-B14F-4D97-AF65-F5344CB8AC3E}">
        <p14:creationId xmlns:p14="http://schemas.microsoft.com/office/powerpoint/2010/main" val="415917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179512" y="1916832"/>
            <a:ext cx="8784976" cy="4464496"/>
          </a:xfrm>
          <a:prstGeom prst="rect">
            <a:avLst/>
          </a:prstGeom>
        </p:spPr>
        <p:txBody>
          <a:bodyPr/>
          <a:lstStyle/>
          <a:p>
            <a:r>
              <a:rPr lang="pt-PT" b="1" noProof="0" dirty="0" smtClean="0">
                <a:solidFill>
                  <a:schemeClr val="accent1">
                    <a:lumMod val="75000"/>
                  </a:schemeClr>
                </a:solidFill>
              </a:rPr>
              <a:t>Autoavaliação do risco e da solvência (ORSA)</a:t>
            </a:r>
            <a:r>
              <a:rPr lang="pt-PT" noProof="0" dirty="0" smtClean="0">
                <a:solidFill>
                  <a:schemeClr val="accent1">
                    <a:lumMod val="75000"/>
                  </a:schemeClr>
                </a:solidFill>
              </a:rPr>
              <a:t>:</a:t>
            </a:r>
          </a:p>
          <a:p>
            <a:pPr lvl="1"/>
            <a:r>
              <a:rPr lang="pt-PT" noProof="0" dirty="0" smtClean="0">
                <a:solidFill>
                  <a:schemeClr val="accent1">
                    <a:lumMod val="75000"/>
                  </a:schemeClr>
                </a:solidFill>
              </a:rPr>
              <a:t>Empresas devem realizar autoavaliação regular da sua posição de solvência e perfil de risco</a:t>
            </a:r>
          </a:p>
          <a:p>
            <a:pPr lvl="2"/>
            <a:r>
              <a:rPr lang="pt-PT" noProof="0" dirty="0" smtClean="0">
                <a:solidFill>
                  <a:schemeClr val="accent1">
                    <a:lumMod val="75000"/>
                  </a:schemeClr>
                </a:solidFill>
              </a:rPr>
              <a:t>Ferramenta de análise interna, que deve ser utilizada nas decisões estratégicas</a:t>
            </a:r>
          </a:p>
          <a:p>
            <a:pPr lvl="2"/>
            <a:r>
              <a:rPr lang="pt-PT" noProof="0" dirty="0" smtClean="0">
                <a:solidFill>
                  <a:schemeClr val="accent1">
                    <a:lumMod val="75000"/>
                  </a:schemeClr>
                </a:solidFill>
              </a:rPr>
              <a:t>Ferramenta para a realização do processo de supervisão pelo supervisor</a:t>
            </a: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C25DF750-A1EF-4712-BE53-E71F37E7A806}" type="slidenum">
              <a:rPr lang="pt-PT" smtClean="0"/>
              <a:pPr/>
              <a:t>20</a:t>
            </a:fld>
            <a:endParaRPr lang="pt-PT"/>
          </a:p>
        </p:txBody>
      </p:sp>
      <p:sp>
        <p:nvSpPr>
          <p:cNvPr id="6" name="Título 1"/>
          <p:cNvSpPr>
            <a:spLocks noGrp="1"/>
          </p:cNvSpPr>
          <p:nvPr>
            <p:ph type="title"/>
          </p:nvPr>
        </p:nvSpPr>
        <p:spPr>
          <a:xfrm>
            <a:off x="179512" y="853607"/>
            <a:ext cx="8784976" cy="954107"/>
          </a:xfrm>
        </p:spPr>
        <p:txBody>
          <a:bodyPr/>
          <a:lstStyle/>
          <a:p>
            <a:pPr marL="534988" indent="-534988"/>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Processo regulatório nacional </a:t>
            </a:r>
            <a:r>
              <a:rPr lang="pt-PT" b="0" dirty="0" smtClean="0">
                <a:solidFill>
                  <a:srgbClr val="1F497D">
                    <a:lumMod val="60000"/>
                    <a:lumOff val="40000"/>
                  </a:srgbClr>
                </a:solidFill>
                <a:latin typeface="Calibri"/>
                <a:sym typeface="Wingdings"/>
              </a:rPr>
              <a:t>– RJASR (Pilar II)</a:t>
            </a:r>
            <a:endParaRPr lang="pt-PT" sz="2400" b="0" kern="1200" dirty="0">
              <a:solidFill>
                <a:schemeClr val="accent1">
                  <a:lumMod val="75000"/>
                </a:schemeClr>
              </a:solidFill>
            </a:endParaRPr>
          </a:p>
        </p:txBody>
      </p:sp>
    </p:spTree>
    <p:extLst>
      <p:ext uri="{BB962C8B-B14F-4D97-AF65-F5344CB8AC3E}">
        <p14:creationId xmlns:p14="http://schemas.microsoft.com/office/powerpoint/2010/main" val="453425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179512" y="1916832"/>
            <a:ext cx="8784976" cy="4464496"/>
          </a:xfrm>
          <a:prstGeom prst="rect">
            <a:avLst/>
          </a:prstGeom>
        </p:spPr>
        <p:txBody>
          <a:bodyPr>
            <a:normAutofit fontScale="77500" lnSpcReduction="20000"/>
          </a:bodyPr>
          <a:lstStyle/>
          <a:p>
            <a:pPr algn="just"/>
            <a:r>
              <a:rPr lang="pt-PT" b="1" noProof="0" dirty="0" smtClean="0">
                <a:solidFill>
                  <a:schemeClr val="accent1">
                    <a:lumMod val="75000"/>
                  </a:schemeClr>
                </a:solidFill>
              </a:rPr>
              <a:t>Processo de supervisão </a:t>
            </a:r>
            <a:r>
              <a:rPr lang="pt-PT" noProof="0" dirty="0" smtClean="0">
                <a:solidFill>
                  <a:schemeClr val="accent1">
                    <a:lumMod val="75000"/>
                  </a:schemeClr>
                </a:solidFill>
              </a:rPr>
              <a:t>– Abordagem prospetiva e baseada no risco</a:t>
            </a:r>
          </a:p>
          <a:p>
            <a:pPr algn="just"/>
            <a:r>
              <a:rPr lang="pt-PT" b="1" dirty="0" smtClean="0">
                <a:solidFill>
                  <a:schemeClr val="accent1">
                    <a:lumMod val="75000"/>
                  </a:schemeClr>
                </a:solidFill>
              </a:rPr>
              <a:t>Requisito </a:t>
            </a:r>
            <a:r>
              <a:rPr lang="pt-PT" b="1" dirty="0">
                <a:solidFill>
                  <a:schemeClr val="accent1">
                    <a:lumMod val="75000"/>
                  </a:schemeClr>
                </a:solidFill>
              </a:rPr>
              <a:t>de capital adicional (</a:t>
            </a:r>
            <a:r>
              <a:rPr lang="pt-PT" b="1" i="1" dirty="0">
                <a:solidFill>
                  <a:schemeClr val="accent1">
                    <a:lumMod val="75000"/>
                  </a:schemeClr>
                </a:solidFill>
              </a:rPr>
              <a:t>capital </a:t>
            </a:r>
            <a:r>
              <a:rPr lang="pt-PT" b="1" i="1" dirty="0" err="1">
                <a:solidFill>
                  <a:schemeClr val="accent1">
                    <a:lumMod val="75000"/>
                  </a:schemeClr>
                </a:solidFill>
              </a:rPr>
              <a:t>add-on</a:t>
            </a:r>
            <a:r>
              <a:rPr lang="pt-PT" b="1" dirty="0">
                <a:solidFill>
                  <a:schemeClr val="accent1">
                    <a:lumMod val="75000"/>
                  </a:schemeClr>
                </a:solidFill>
              </a:rPr>
              <a:t>) </a:t>
            </a:r>
            <a:r>
              <a:rPr lang="pt-PT" dirty="0" smtClean="0">
                <a:solidFill>
                  <a:schemeClr val="accent1">
                    <a:lumMod val="75000"/>
                  </a:schemeClr>
                </a:solidFill>
              </a:rPr>
              <a:t>- E</a:t>
            </a:r>
            <a:r>
              <a:rPr lang="pt-PT" noProof="0" dirty="0" smtClean="0">
                <a:solidFill>
                  <a:schemeClr val="accent1">
                    <a:lumMod val="75000"/>
                  </a:schemeClr>
                </a:solidFill>
              </a:rPr>
              <a:t>m circunstâncias excecionais, pode ser imposto</a:t>
            </a:r>
            <a:r>
              <a:rPr lang="pt-PT" dirty="0" smtClean="0">
                <a:solidFill>
                  <a:schemeClr val="accent1">
                    <a:lumMod val="75000"/>
                  </a:schemeClr>
                </a:solidFill>
              </a:rPr>
              <a:t> pela </a:t>
            </a:r>
            <a:r>
              <a:rPr lang="pt-PT" dirty="0">
                <a:solidFill>
                  <a:schemeClr val="accent1">
                    <a:lumMod val="75000"/>
                  </a:schemeClr>
                </a:solidFill>
              </a:rPr>
              <a:t>autoridade de </a:t>
            </a:r>
            <a:r>
              <a:rPr lang="pt-PT" dirty="0" smtClean="0">
                <a:solidFill>
                  <a:schemeClr val="accent1">
                    <a:lumMod val="75000"/>
                  </a:schemeClr>
                </a:solidFill>
              </a:rPr>
              <a:t>supervisão</a:t>
            </a:r>
            <a:r>
              <a:rPr lang="pt-PT" noProof="0" dirty="0" smtClean="0">
                <a:solidFill>
                  <a:schemeClr val="accent1">
                    <a:lumMod val="75000"/>
                  </a:schemeClr>
                </a:solidFill>
              </a:rPr>
              <a:t>, quando:</a:t>
            </a:r>
          </a:p>
          <a:p>
            <a:pPr lvl="1" algn="just"/>
            <a:r>
              <a:rPr lang="pt-PT" noProof="0" dirty="0" smtClean="0">
                <a:solidFill>
                  <a:schemeClr val="accent1">
                    <a:lumMod val="75000"/>
                  </a:schemeClr>
                </a:solidFill>
              </a:rPr>
              <a:t>O resultado da fórmula-padrão e/ou modelo interno é significativamente inadequado face ao perfil de risco</a:t>
            </a:r>
          </a:p>
          <a:p>
            <a:pPr lvl="1" algn="just"/>
            <a:r>
              <a:rPr lang="pt-PT" noProof="0" dirty="0" smtClean="0">
                <a:solidFill>
                  <a:schemeClr val="accent1">
                    <a:lumMod val="75000"/>
                  </a:schemeClr>
                </a:solidFill>
              </a:rPr>
              <a:t>Existam deficiências significativas no sistema de governação da empresa de seguros</a:t>
            </a:r>
          </a:p>
          <a:p>
            <a:pPr algn="just"/>
            <a:r>
              <a:rPr lang="pt-PT" noProof="0" dirty="0" smtClean="0">
                <a:solidFill>
                  <a:schemeClr val="accent1">
                    <a:lumMod val="75000"/>
                  </a:schemeClr>
                </a:solidFill>
              </a:rPr>
              <a:t>É uma medida corretiva do </a:t>
            </a:r>
            <a:r>
              <a:rPr lang="pt-PT" noProof="0" dirty="0" err="1" smtClean="0">
                <a:solidFill>
                  <a:schemeClr val="accent1">
                    <a:lumMod val="75000"/>
                  </a:schemeClr>
                </a:solidFill>
              </a:rPr>
              <a:t>SCR</a:t>
            </a:r>
            <a:r>
              <a:rPr lang="pt-PT" noProof="0" dirty="0" smtClean="0">
                <a:solidFill>
                  <a:schemeClr val="accent1">
                    <a:lumMod val="75000"/>
                  </a:schemeClr>
                </a:solidFill>
              </a:rPr>
              <a:t>, que visa assegurar o mesmo nível de proteção dos tomadores de seguro e beneficiários</a:t>
            </a:r>
          </a:p>
          <a:p>
            <a:pPr algn="just"/>
            <a:r>
              <a:rPr lang="pt-PT" noProof="0" dirty="0" smtClean="0">
                <a:solidFill>
                  <a:schemeClr val="accent1">
                    <a:lumMod val="75000"/>
                  </a:schemeClr>
                </a:solidFill>
              </a:rPr>
              <a:t>Deve ser revisto no mínimo anualmente e removido quando as circunstâncias que levaram à sua colocação já foram resolvidas</a:t>
            </a: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pPr/>
              <a:t>21</a:t>
            </a:fld>
            <a:endParaRPr lang="pt-PT"/>
          </a:p>
        </p:txBody>
      </p:sp>
      <p:sp>
        <p:nvSpPr>
          <p:cNvPr id="6" name="Título 1"/>
          <p:cNvSpPr>
            <a:spLocks noGrp="1"/>
          </p:cNvSpPr>
          <p:nvPr>
            <p:ph type="title"/>
          </p:nvPr>
        </p:nvSpPr>
        <p:spPr>
          <a:xfrm>
            <a:off x="179512" y="853607"/>
            <a:ext cx="8784976" cy="954107"/>
          </a:xfrm>
        </p:spPr>
        <p:txBody>
          <a:bodyPr/>
          <a:lstStyle/>
          <a:p>
            <a:pPr marL="534988" indent="-534988"/>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Processo regulatório nacional </a:t>
            </a:r>
            <a:r>
              <a:rPr lang="pt-PT" b="0" dirty="0" smtClean="0">
                <a:solidFill>
                  <a:srgbClr val="1F497D">
                    <a:lumMod val="60000"/>
                    <a:lumOff val="40000"/>
                  </a:srgbClr>
                </a:solidFill>
                <a:latin typeface="Calibri"/>
                <a:sym typeface="Wingdings"/>
              </a:rPr>
              <a:t>– RJASR (Pilar II)</a:t>
            </a:r>
            <a:endParaRPr lang="pt-PT" sz="2400" b="0" kern="1200" dirty="0"/>
          </a:p>
        </p:txBody>
      </p:sp>
    </p:spTree>
    <p:extLst>
      <p:ext uri="{BB962C8B-B14F-4D97-AF65-F5344CB8AC3E}">
        <p14:creationId xmlns:p14="http://schemas.microsoft.com/office/powerpoint/2010/main" val="3938864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179512" y="1916832"/>
            <a:ext cx="8784976" cy="4464496"/>
          </a:xfrm>
          <a:prstGeom prst="rect">
            <a:avLst/>
          </a:prstGeom>
        </p:spPr>
        <p:txBody>
          <a:bodyPr>
            <a:normAutofit fontScale="92500" lnSpcReduction="20000"/>
          </a:bodyPr>
          <a:lstStyle/>
          <a:p>
            <a:pPr algn="just"/>
            <a:r>
              <a:rPr lang="pt-PT" b="1" noProof="0" dirty="0" smtClean="0">
                <a:solidFill>
                  <a:schemeClr val="accent1">
                    <a:lumMod val="75000"/>
                  </a:schemeClr>
                </a:solidFill>
              </a:rPr>
              <a:t>Requisitos de divulgação pública </a:t>
            </a:r>
            <a:r>
              <a:rPr lang="pt-PT" noProof="0" dirty="0" smtClean="0">
                <a:solidFill>
                  <a:schemeClr val="accent1">
                    <a:lumMod val="75000"/>
                  </a:schemeClr>
                </a:solidFill>
              </a:rPr>
              <a:t>visam promover a transparência, a disciplina de mercado e a harmonização da informação</a:t>
            </a:r>
          </a:p>
          <a:p>
            <a:pPr algn="just"/>
            <a:r>
              <a:rPr lang="pt-PT" noProof="0" dirty="0" smtClean="0">
                <a:solidFill>
                  <a:schemeClr val="accent1">
                    <a:lumMod val="75000"/>
                  </a:schemeClr>
                </a:solidFill>
              </a:rPr>
              <a:t>Permite aos tomadores de seguros e outras partes interessadas tomar decisões informadas, com base:</a:t>
            </a:r>
          </a:p>
          <a:p>
            <a:pPr lvl="1" algn="just"/>
            <a:r>
              <a:rPr lang="pt-PT" noProof="0" dirty="0" smtClean="0">
                <a:solidFill>
                  <a:schemeClr val="accent1">
                    <a:lumMod val="75000"/>
                  </a:schemeClr>
                </a:solidFill>
              </a:rPr>
              <a:t>Na capacidade e eficiência da empresa de seguros de monitorizar e gerir os riscos</a:t>
            </a:r>
          </a:p>
          <a:p>
            <a:pPr lvl="1" algn="just"/>
            <a:r>
              <a:rPr lang="pt-PT" noProof="0" dirty="0" smtClean="0">
                <a:solidFill>
                  <a:schemeClr val="accent1">
                    <a:lumMod val="75000"/>
                  </a:schemeClr>
                </a:solidFill>
              </a:rPr>
              <a:t>Na posição financeira e de solvência da empresa de seguros</a:t>
            </a:r>
          </a:p>
          <a:p>
            <a:pPr algn="just"/>
            <a:r>
              <a:rPr lang="pt-PT" noProof="0" dirty="0" smtClean="0">
                <a:solidFill>
                  <a:schemeClr val="accent1">
                    <a:lumMod val="75000"/>
                  </a:schemeClr>
                </a:solidFill>
              </a:rPr>
              <a:t>Mais informação não significa necessariamente melhor informação</a:t>
            </a: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pPr/>
              <a:t>22</a:t>
            </a:fld>
            <a:endParaRPr lang="pt-PT"/>
          </a:p>
        </p:txBody>
      </p:sp>
      <p:sp>
        <p:nvSpPr>
          <p:cNvPr id="5" name="Título 1"/>
          <p:cNvSpPr txBox="1">
            <a:spLocks/>
          </p:cNvSpPr>
          <p:nvPr/>
        </p:nvSpPr>
        <p:spPr bwMode="auto">
          <a:xfrm>
            <a:off x="189364" y="908720"/>
            <a:ext cx="8784976" cy="8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b="1">
                <a:solidFill>
                  <a:schemeClr val="accent1">
                    <a:lumMod val="50000"/>
                  </a:schemeClr>
                </a:solidFill>
                <a:latin typeface="Calibri" pitchFamily="34" charset="0"/>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534988" indent="-534988"/>
            <a:r>
              <a:rPr lang="pt-PT" sz="2800" kern="0" dirty="0">
                <a:solidFill>
                  <a:srgbClr val="1F497D">
                    <a:lumMod val="60000"/>
                    <a:lumOff val="40000"/>
                  </a:srgbClr>
                </a:solidFill>
                <a:latin typeface="Calibri"/>
                <a:sym typeface="Wingdings"/>
              </a:rPr>
              <a:t>Transposição</a:t>
            </a:r>
            <a:r>
              <a:rPr lang="pt-PT" sz="2800" b="0" dirty="0">
                <a:solidFill>
                  <a:srgbClr val="1F497D">
                    <a:lumMod val="60000"/>
                    <a:lumOff val="40000"/>
                  </a:srgbClr>
                </a:solidFill>
                <a:latin typeface="Calibri"/>
                <a:sym typeface="Wingdings"/>
              </a:rPr>
              <a:t/>
            </a:r>
            <a:br>
              <a:rPr lang="pt-PT" sz="2800" b="0" dirty="0">
                <a:solidFill>
                  <a:srgbClr val="1F497D">
                    <a:lumMod val="60000"/>
                    <a:lumOff val="40000"/>
                  </a:srgbClr>
                </a:solidFill>
                <a:latin typeface="Calibri"/>
                <a:sym typeface="Wingdings"/>
              </a:rPr>
            </a:br>
            <a:r>
              <a:rPr lang="pt-PT" sz="2800" b="0" dirty="0">
                <a:solidFill>
                  <a:srgbClr val="1F497D">
                    <a:lumMod val="60000"/>
                    <a:lumOff val="40000"/>
                  </a:srgbClr>
                </a:solidFill>
                <a:latin typeface="Calibri"/>
                <a:sym typeface="Wingdings"/>
              </a:rPr>
              <a:t>Processo regulatório nacional </a:t>
            </a:r>
            <a:r>
              <a:rPr lang="pt-PT" sz="2800" b="0" dirty="0" smtClean="0">
                <a:solidFill>
                  <a:srgbClr val="1F497D">
                    <a:lumMod val="60000"/>
                    <a:lumOff val="40000"/>
                  </a:srgbClr>
                </a:solidFill>
                <a:latin typeface="Calibri"/>
                <a:sym typeface="Wingdings"/>
              </a:rPr>
              <a:t>– RJASR (Pilar III)</a:t>
            </a:r>
            <a:endParaRPr lang="pt-PT" sz="2000" b="0" kern="1200" dirty="0">
              <a:solidFill>
                <a:schemeClr val="accent1">
                  <a:lumMod val="75000"/>
                </a:schemeClr>
              </a:solidFill>
            </a:endParaRPr>
          </a:p>
        </p:txBody>
      </p:sp>
    </p:spTree>
    <p:extLst>
      <p:ext uri="{BB962C8B-B14F-4D97-AF65-F5344CB8AC3E}">
        <p14:creationId xmlns:p14="http://schemas.microsoft.com/office/powerpoint/2010/main" val="1015324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179512" y="1916832"/>
            <a:ext cx="8784976" cy="4464496"/>
          </a:xfrm>
          <a:prstGeom prst="rect">
            <a:avLst/>
          </a:prstGeom>
        </p:spPr>
        <p:txBody>
          <a:bodyPr>
            <a:normAutofit/>
          </a:bodyPr>
          <a:lstStyle/>
          <a:p>
            <a:pPr algn="just"/>
            <a:r>
              <a:rPr lang="pt-PT" sz="2800" noProof="0" dirty="0" smtClean="0">
                <a:solidFill>
                  <a:schemeClr val="accent1">
                    <a:lumMod val="75000"/>
                  </a:schemeClr>
                </a:solidFill>
              </a:rPr>
              <a:t>Empresas devem elaborar um </a:t>
            </a:r>
            <a:r>
              <a:rPr lang="pt-PT" sz="2800" b="1" noProof="0" dirty="0" smtClean="0">
                <a:solidFill>
                  <a:schemeClr val="accent1">
                    <a:lumMod val="75000"/>
                  </a:schemeClr>
                </a:solidFill>
              </a:rPr>
              <a:t>relatório anual sobre a situação financeira e de solvência </a:t>
            </a:r>
            <a:r>
              <a:rPr lang="pt-PT" sz="2800" noProof="0" dirty="0" smtClean="0">
                <a:solidFill>
                  <a:schemeClr val="accent1">
                    <a:lumMod val="75000"/>
                  </a:schemeClr>
                </a:solidFill>
              </a:rPr>
              <a:t>(</a:t>
            </a:r>
            <a:r>
              <a:rPr lang="pt-PT" sz="2800" b="1" noProof="0" dirty="0" smtClean="0">
                <a:solidFill>
                  <a:srgbClr val="FF9900"/>
                </a:solidFill>
              </a:rPr>
              <a:t>SFCR – </a:t>
            </a:r>
            <a:r>
              <a:rPr lang="pt-PT" sz="2800" b="1" i="1" noProof="0" dirty="0" smtClean="0">
                <a:solidFill>
                  <a:srgbClr val="FF9900"/>
                </a:solidFill>
              </a:rPr>
              <a:t>Solvency and Financial </a:t>
            </a:r>
            <a:r>
              <a:rPr lang="pt-PT" sz="2800" b="1" i="1" noProof="0" dirty="0" err="1" smtClean="0">
                <a:solidFill>
                  <a:srgbClr val="FF9900"/>
                </a:solidFill>
              </a:rPr>
              <a:t>Condition</a:t>
            </a:r>
            <a:r>
              <a:rPr lang="pt-PT" sz="2800" b="1" i="1" noProof="0" dirty="0" smtClean="0">
                <a:solidFill>
                  <a:srgbClr val="FF9900"/>
                </a:solidFill>
              </a:rPr>
              <a:t> </a:t>
            </a:r>
            <a:r>
              <a:rPr lang="pt-PT" sz="2800" b="1" i="1" noProof="0" dirty="0" err="1" smtClean="0">
                <a:solidFill>
                  <a:srgbClr val="FF9900"/>
                </a:solidFill>
              </a:rPr>
              <a:t>Report</a:t>
            </a:r>
            <a:r>
              <a:rPr lang="pt-PT" sz="2800" noProof="0" dirty="0" smtClean="0">
                <a:solidFill>
                  <a:schemeClr val="accent1">
                    <a:lumMod val="75000"/>
                  </a:schemeClr>
                </a:solidFill>
              </a:rPr>
              <a:t>) a divulgar ao público</a:t>
            </a:r>
            <a:endParaRPr lang="pt-PT" sz="2800" dirty="0">
              <a:solidFill>
                <a:schemeClr val="accent1">
                  <a:lumMod val="75000"/>
                </a:schemeClr>
              </a:solidFill>
            </a:endParaRPr>
          </a:p>
          <a:p>
            <a:pPr algn="just"/>
            <a:r>
              <a:rPr lang="pt-PT" sz="2800" dirty="0">
                <a:solidFill>
                  <a:schemeClr val="accent1">
                    <a:lumMod val="75000"/>
                  </a:schemeClr>
                </a:solidFill>
              </a:rPr>
              <a:t>Empresas devem elaborar </a:t>
            </a:r>
            <a:r>
              <a:rPr lang="pt-PT" sz="2800" b="1" dirty="0">
                <a:solidFill>
                  <a:schemeClr val="accent1">
                    <a:lumMod val="75000"/>
                  </a:schemeClr>
                </a:solidFill>
              </a:rPr>
              <a:t>relatório</a:t>
            </a:r>
            <a:r>
              <a:rPr lang="pt-PT" sz="2800" dirty="0">
                <a:solidFill>
                  <a:schemeClr val="accent1">
                    <a:lumMod val="75000"/>
                  </a:schemeClr>
                </a:solidFill>
              </a:rPr>
              <a:t> complementar ao SFCR a enviar à </a:t>
            </a:r>
            <a:r>
              <a:rPr lang="pt-PT" sz="2800" b="1" dirty="0">
                <a:solidFill>
                  <a:schemeClr val="accent1">
                    <a:lumMod val="75000"/>
                  </a:schemeClr>
                </a:solidFill>
              </a:rPr>
              <a:t>autoridade de supervisão </a:t>
            </a:r>
            <a:r>
              <a:rPr lang="pt-PT" sz="2800" dirty="0">
                <a:solidFill>
                  <a:schemeClr val="accent1">
                    <a:lumMod val="75000"/>
                  </a:schemeClr>
                </a:solidFill>
              </a:rPr>
              <a:t>(</a:t>
            </a:r>
            <a:r>
              <a:rPr lang="pt-PT" sz="2800" b="1" dirty="0">
                <a:solidFill>
                  <a:srgbClr val="FF9900"/>
                </a:solidFill>
              </a:rPr>
              <a:t>RSR – </a:t>
            </a:r>
            <a:r>
              <a:rPr lang="pt-PT" sz="2800" b="1" i="1" dirty="0">
                <a:solidFill>
                  <a:srgbClr val="FF9900"/>
                </a:solidFill>
              </a:rPr>
              <a:t>Regular </a:t>
            </a:r>
            <a:r>
              <a:rPr lang="pt-PT" sz="2800" b="1" i="1" dirty="0" err="1">
                <a:solidFill>
                  <a:srgbClr val="FF9900"/>
                </a:solidFill>
              </a:rPr>
              <a:t>Supervisory</a:t>
            </a:r>
            <a:r>
              <a:rPr lang="pt-PT" sz="2800" b="1" i="1" dirty="0">
                <a:solidFill>
                  <a:srgbClr val="FF9900"/>
                </a:solidFill>
              </a:rPr>
              <a:t> </a:t>
            </a:r>
            <a:r>
              <a:rPr lang="pt-PT" sz="2800" b="1" i="1" dirty="0" err="1">
                <a:solidFill>
                  <a:srgbClr val="FF9900"/>
                </a:solidFill>
              </a:rPr>
              <a:t>Report</a:t>
            </a:r>
            <a:r>
              <a:rPr lang="pt-PT" sz="2800" dirty="0" smtClean="0">
                <a:solidFill>
                  <a:schemeClr val="accent1">
                    <a:lumMod val="75000"/>
                  </a:schemeClr>
                </a:solidFill>
              </a:rPr>
              <a:t>)</a:t>
            </a:r>
          </a:p>
          <a:p>
            <a:pPr algn="just"/>
            <a:r>
              <a:rPr lang="pt-PT" sz="2800" dirty="0">
                <a:solidFill>
                  <a:schemeClr val="accent1">
                    <a:lumMod val="75000"/>
                  </a:schemeClr>
                </a:solidFill>
              </a:rPr>
              <a:t>Envio anual de </a:t>
            </a:r>
            <a:r>
              <a:rPr lang="pt-PT" sz="2800" i="1" dirty="0" err="1">
                <a:solidFill>
                  <a:schemeClr val="accent1">
                    <a:lumMod val="75000"/>
                  </a:schemeClr>
                </a:solidFill>
              </a:rPr>
              <a:t>templates</a:t>
            </a:r>
            <a:r>
              <a:rPr lang="pt-PT" sz="2800" i="1" dirty="0">
                <a:solidFill>
                  <a:schemeClr val="accent1">
                    <a:lumMod val="75000"/>
                  </a:schemeClr>
                </a:solidFill>
              </a:rPr>
              <a:t> </a:t>
            </a:r>
            <a:r>
              <a:rPr lang="pt-PT" sz="2800" dirty="0">
                <a:solidFill>
                  <a:schemeClr val="accent1">
                    <a:lumMod val="75000"/>
                  </a:schemeClr>
                </a:solidFill>
              </a:rPr>
              <a:t>de reporte harmonizados com informação estatística essencial para a atividade de supervisão</a:t>
            </a:r>
          </a:p>
          <a:p>
            <a:pPr algn="just"/>
            <a:endParaRPr lang="pt-PT" sz="2800" dirty="0">
              <a:solidFill>
                <a:schemeClr val="accent1">
                  <a:lumMod val="75000"/>
                </a:schemeClr>
              </a:solidFill>
            </a:endParaRPr>
          </a:p>
          <a:p>
            <a:pPr algn="just"/>
            <a:endParaRPr lang="pt-PT" noProof="0" dirty="0" smtClean="0">
              <a:solidFill>
                <a:schemeClr val="accent1">
                  <a:lumMod val="75000"/>
                </a:schemeClr>
              </a:solidFill>
            </a:endParaRP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pPr/>
              <a:t>23</a:t>
            </a:fld>
            <a:endParaRPr lang="pt-PT"/>
          </a:p>
        </p:txBody>
      </p:sp>
      <p:sp>
        <p:nvSpPr>
          <p:cNvPr id="6" name="Título 1"/>
          <p:cNvSpPr txBox="1">
            <a:spLocks/>
          </p:cNvSpPr>
          <p:nvPr/>
        </p:nvSpPr>
        <p:spPr bwMode="auto">
          <a:xfrm>
            <a:off x="179512" y="908720"/>
            <a:ext cx="8784976" cy="8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b="1">
                <a:solidFill>
                  <a:schemeClr val="accent1">
                    <a:lumMod val="50000"/>
                  </a:schemeClr>
                </a:solidFill>
                <a:latin typeface="Calibri" pitchFamily="34" charset="0"/>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534988" indent="-534988"/>
            <a:r>
              <a:rPr lang="pt-PT" sz="2800" kern="0" dirty="0">
                <a:solidFill>
                  <a:srgbClr val="1F497D">
                    <a:lumMod val="60000"/>
                    <a:lumOff val="40000"/>
                  </a:srgbClr>
                </a:solidFill>
                <a:latin typeface="Calibri"/>
                <a:sym typeface="Wingdings"/>
              </a:rPr>
              <a:t>Transposição</a:t>
            </a:r>
            <a:r>
              <a:rPr lang="pt-PT" sz="2800" b="0" dirty="0">
                <a:solidFill>
                  <a:srgbClr val="1F497D">
                    <a:lumMod val="60000"/>
                    <a:lumOff val="40000"/>
                  </a:srgbClr>
                </a:solidFill>
                <a:latin typeface="Calibri"/>
                <a:sym typeface="Wingdings"/>
              </a:rPr>
              <a:t/>
            </a:r>
            <a:br>
              <a:rPr lang="pt-PT" sz="2800" b="0" dirty="0">
                <a:solidFill>
                  <a:srgbClr val="1F497D">
                    <a:lumMod val="60000"/>
                    <a:lumOff val="40000"/>
                  </a:srgbClr>
                </a:solidFill>
                <a:latin typeface="Calibri"/>
                <a:sym typeface="Wingdings"/>
              </a:rPr>
            </a:br>
            <a:r>
              <a:rPr lang="pt-PT" sz="2800" b="0" dirty="0">
                <a:solidFill>
                  <a:srgbClr val="1F497D">
                    <a:lumMod val="60000"/>
                    <a:lumOff val="40000"/>
                  </a:srgbClr>
                </a:solidFill>
                <a:latin typeface="Calibri"/>
                <a:sym typeface="Wingdings"/>
              </a:rPr>
              <a:t>Processo regulatório nacional – RJASR (Pilar III)</a:t>
            </a:r>
            <a:endParaRPr lang="pt-PT" sz="2000" b="0" kern="1200" dirty="0">
              <a:solidFill>
                <a:schemeClr val="accent1">
                  <a:lumMod val="75000"/>
                </a:schemeClr>
              </a:solidFill>
            </a:endParaRPr>
          </a:p>
        </p:txBody>
      </p:sp>
    </p:spTree>
    <p:extLst>
      <p:ext uri="{BB962C8B-B14F-4D97-AF65-F5344CB8AC3E}">
        <p14:creationId xmlns:p14="http://schemas.microsoft.com/office/powerpoint/2010/main" val="602594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179512" y="1916832"/>
            <a:ext cx="8784976" cy="4464496"/>
          </a:xfrm>
          <a:prstGeom prst="rect">
            <a:avLst/>
          </a:prstGeom>
        </p:spPr>
        <p:txBody>
          <a:bodyPr>
            <a:normAutofit fontScale="77500" lnSpcReduction="20000"/>
          </a:bodyPr>
          <a:lstStyle/>
          <a:p>
            <a:pPr algn="just"/>
            <a:r>
              <a:rPr lang="pt-PT" b="1" noProof="0" dirty="0" smtClean="0">
                <a:solidFill>
                  <a:schemeClr val="accent1">
                    <a:lumMod val="75000"/>
                  </a:schemeClr>
                </a:solidFill>
              </a:rPr>
              <a:t>Grupos seguradores sujeitos a </a:t>
            </a:r>
            <a:r>
              <a:rPr lang="pt-PT" b="1" noProof="0" dirty="0" smtClean="0">
                <a:solidFill>
                  <a:srgbClr val="FF9900"/>
                </a:solidFill>
              </a:rPr>
              <a:t>supervisão</a:t>
            </a:r>
            <a:r>
              <a:rPr lang="pt-PT" b="1" noProof="0" dirty="0" smtClean="0">
                <a:solidFill>
                  <a:schemeClr val="accent1">
                    <a:lumMod val="75000"/>
                  </a:schemeClr>
                </a:solidFill>
              </a:rPr>
              <a:t> em base consolidada</a:t>
            </a:r>
          </a:p>
          <a:p>
            <a:pPr lvl="1" algn="just">
              <a:lnSpc>
                <a:spcPct val="100000"/>
              </a:lnSpc>
            </a:pPr>
            <a:r>
              <a:rPr lang="pt-PT" sz="3100" noProof="0" dirty="0" smtClean="0">
                <a:solidFill>
                  <a:schemeClr val="accent1">
                    <a:lumMod val="75000"/>
                  </a:schemeClr>
                </a:solidFill>
              </a:rPr>
              <a:t>Responsabilidade do supervisor de grupo</a:t>
            </a:r>
          </a:p>
          <a:p>
            <a:pPr lvl="1" algn="just">
              <a:lnSpc>
                <a:spcPct val="100000"/>
              </a:lnSpc>
            </a:pPr>
            <a:r>
              <a:rPr lang="pt-PT" sz="3100" noProof="0" dirty="0" smtClean="0">
                <a:solidFill>
                  <a:schemeClr val="accent1">
                    <a:lumMod val="75000"/>
                  </a:schemeClr>
                </a:solidFill>
              </a:rPr>
              <a:t>Coordenação entre autoridades de supervisão nacionais assegurada por colégio de supervisores</a:t>
            </a:r>
          </a:p>
          <a:p>
            <a:pPr algn="just"/>
            <a:r>
              <a:rPr lang="pt-PT" b="1" noProof="0" dirty="0" smtClean="0">
                <a:solidFill>
                  <a:srgbClr val="FF9900"/>
                </a:solidFill>
              </a:rPr>
              <a:t>Solvência</a:t>
            </a:r>
            <a:r>
              <a:rPr lang="pt-PT" b="1" noProof="0" dirty="0" smtClean="0">
                <a:solidFill>
                  <a:schemeClr val="accent1">
                    <a:lumMod val="75000"/>
                  </a:schemeClr>
                </a:solidFill>
              </a:rPr>
              <a:t> ao nível do grupo</a:t>
            </a:r>
            <a:r>
              <a:rPr lang="pt-PT" noProof="0" dirty="0" smtClean="0">
                <a:solidFill>
                  <a:schemeClr val="accent1">
                    <a:lumMod val="75000"/>
                  </a:schemeClr>
                </a:solidFill>
              </a:rPr>
              <a:t>:</a:t>
            </a:r>
          </a:p>
          <a:p>
            <a:pPr lvl="1" algn="just">
              <a:lnSpc>
                <a:spcPct val="100000"/>
              </a:lnSpc>
            </a:pPr>
            <a:r>
              <a:rPr lang="pt-PT" sz="3100" noProof="0" dirty="0" smtClean="0">
                <a:solidFill>
                  <a:schemeClr val="accent1">
                    <a:lumMod val="75000"/>
                  </a:schemeClr>
                </a:solidFill>
              </a:rPr>
              <a:t>Cálculo de </a:t>
            </a:r>
            <a:r>
              <a:rPr lang="pt-PT" sz="3100" noProof="0" dirty="0" err="1" smtClean="0">
                <a:solidFill>
                  <a:schemeClr val="accent1">
                    <a:lumMod val="75000"/>
                  </a:schemeClr>
                </a:solidFill>
              </a:rPr>
              <a:t>SCR</a:t>
            </a:r>
            <a:r>
              <a:rPr lang="pt-PT" sz="3100" noProof="0" dirty="0" smtClean="0">
                <a:solidFill>
                  <a:schemeClr val="accent1">
                    <a:lumMod val="75000"/>
                  </a:schemeClr>
                </a:solidFill>
              </a:rPr>
              <a:t> ao nível do grupo</a:t>
            </a:r>
          </a:p>
          <a:p>
            <a:pPr lvl="1" algn="just">
              <a:lnSpc>
                <a:spcPct val="100000"/>
              </a:lnSpc>
            </a:pPr>
            <a:r>
              <a:rPr lang="pt-PT" sz="3100" noProof="0" dirty="0" smtClean="0">
                <a:solidFill>
                  <a:schemeClr val="accent1">
                    <a:lumMod val="75000"/>
                  </a:schemeClr>
                </a:solidFill>
              </a:rPr>
              <a:t>Consideração dos riscos ao nível do grupo (e.g. </a:t>
            </a:r>
            <a:r>
              <a:rPr lang="pt-PT" sz="3100" noProof="0" dirty="0" err="1" smtClean="0">
                <a:solidFill>
                  <a:schemeClr val="accent1">
                    <a:lumMod val="75000"/>
                  </a:schemeClr>
                </a:solidFill>
              </a:rPr>
              <a:t>reputacional</a:t>
            </a:r>
            <a:r>
              <a:rPr lang="pt-PT" sz="3100" noProof="0" dirty="0" smtClean="0">
                <a:solidFill>
                  <a:schemeClr val="accent1">
                    <a:lumMod val="75000"/>
                  </a:schemeClr>
                </a:solidFill>
              </a:rPr>
              <a:t>)</a:t>
            </a:r>
          </a:p>
          <a:p>
            <a:pPr lvl="1" algn="just">
              <a:lnSpc>
                <a:spcPct val="100000"/>
              </a:lnSpc>
            </a:pPr>
            <a:r>
              <a:rPr lang="pt-PT" sz="3100" noProof="0" dirty="0" smtClean="0">
                <a:solidFill>
                  <a:schemeClr val="accent1">
                    <a:lumMod val="75000"/>
                  </a:schemeClr>
                </a:solidFill>
              </a:rPr>
              <a:t>Cálculo dos fundos próprios ao nível do grupo, corrigidos dos efeitos de dupla contagem de capital e das restrições na transferibilidade e fungibilidade de fundos entre empresas</a:t>
            </a:r>
          </a:p>
          <a:p>
            <a:pPr lvl="1" algn="just">
              <a:lnSpc>
                <a:spcPct val="100000"/>
              </a:lnSpc>
            </a:pPr>
            <a:r>
              <a:rPr lang="pt-PT" sz="3100" noProof="0" dirty="0" smtClean="0">
                <a:solidFill>
                  <a:schemeClr val="accent1">
                    <a:lumMod val="75000"/>
                  </a:schemeClr>
                </a:solidFill>
              </a:rPr>
              <a:t>Em termos líquidos, não são reconhecidos os efeitos de diversificação entre empresas</a:t>
            </a:r>
          </a:p>
        </p:txBody>
      </p:sp>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pPr/>
              <a:t>24</a:t>
            </a:fld>
            <a:endParaRPr lang="pt-PT"/>
          </a:p>
        </p:txBody>
      </p:sp>
      <p:sp>
        <p:nvSpPr>
          <p:cNvPr id="5" name="Título 1"/>
          <p:cNvSpPr txBox="1">
            <a:spLocks/>
          </p:cNvSpPr>
          <p:nvPr/>
        </p:nvSpPr>
        <p:spPr bwMode="auto">
          <a:xfrm>
            <a:off x="179512" y="908720"/>
            <a:ext cx="8784976" cy="8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b="1">
                <a:solidFill>
                  <a:schemeClr val="accent1">
                    <a:lumMod val="50000"/>
                  </a:schemeClr>
                </a:solidFill>
                <a:latin typeface="Calibri" pitchFamily="34" charset="0"/>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534988" indent="-534988"/>
            <a:r>
              <a:rPr lang="pt-PT" sz="2800" kern="0" dirty="0">
                <a:solidFill>
                  <a:srgbClr val="1F497D">
                    <a:lumMod val="60000"/>
                    <a:lumOff val="40000"/>
                  </a:srgbClr>
                </a:solidFill>
                <a:latin typeface="Calibri"/>
                <a:sym typeface="Wingdings"/>
              </a:rPr>
              <a:t>Transposição</a:t>
            </a:r>
            <a:r>
              <a:rPr lang="pt-PT" sz="2800" b="0" dirty="0">
                <a:solidFill>
                  <a:srgbClr val="1F497D">
                    <a:lumMod val="60000"/>
                    <a:lumOff val="40000"/>
                  </a:srgbClr>
                </a:solidFill>
                <a:latin typeface="Calibri"/>
                <a:ea typeface="+mn-ea"/>
                <a:cs typeface="+mn-cs"/>
                <a:sym typeface="Wingdings"/>
              </a:rPr>
              <a:t/>
            </a:r>
            <a:br>
              <a:rPr lang="pt-PT" sz="2800" b="0" dirty="0">
                <a:solidFill>
                  <a:srgbClr val="1F497D">
                    <a:lumMod val="60000"/>
                    <a:lumOff val="40000"/>
                  </a:srgbClr>
                </a:solidFill>
                <a:latin typeface="Calibri"/>
                <a:ea typeface="+mn-ea"/>
                <a:cs typeface="+mn-cs"/>
                <a:sym typeface="Wingdings"/>
              </a:rPr>
            </a:br>
            <a:r>
              <a:rPr lang="pt-PT" sz="2800" b="0" dirty="0">
                <a:solidFill>
                  <a:srgbClr val="1F497D">
                    <a:lumMod val="60000"/>
                    <a:lumOff val="40000"/>
                  </a:srgbClr>
                </a:solidFill>
                <a:latin typeface="Calibri"/>
                <a:ea typeface="+mn-ea"/>
                <a:cs typeface="+mn-cs"/>
                <a:sym typeface="Wingdings"/>
              </a:rPr>
              <a:t>Processo regulatório nacional </a:t>
            </a:r>
            <a:r>
              <a:rPr lang="pt-PT" sz="2800" b="0" dirty="0" smtClean="0">
                <a:solidFill>
                  <a:srgbClr val="1F497D">
                    <a:lumMod val="60000"/>
                    <a:lumOff val="40000"/>
                  </a:srgbClr>
                </a:solidFill>
                <a:latin typeface="Calibri"/>
                <a:ea typeface="+mn-ea"/>
                <a:cs typeface="+mn-cs"/>
                <a:sym typeface="Wingdings"/>
              </a:rPr>
              <a:t>– RJASR (Grupos)</a:t>
            </a:r>
            <a:endParaRPr lang="pt-PT" sz="2400" b="0" kern="1200" dirty="0">
              <a:solidFill>
                <a:schemeClr val="accent1">
                  <a:lumMod val="75000"/>
                </a:schemeClr>
              </a:solidFill>
            </a:endParaRPr>
          </a:p>
        </p:txBody>
      </p:sp>
    </p:spTree>
    <p:extLst>
      <p:ext uri="{BB962C8B-B14F-4D97-AF65-F5344CB8AC3E}">
        <p14:creationId xmlns:p14="http://schemas.microsoft.com/office/powerpoint/2010/main" val="3153695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6"/>
          </p:nvPr>
        </p:nvSpPr>
        <p:spPr/>
        <p:txBody>
          <a:bodyPr/>
          <a:lstStyle/>
          <a:p>
            <a:fld id="{67F6E965-7293-4CD4-850C-9C2661C22C53}" type="slidenum">
              <a:rPr lang="pt-PT" smtClean="0">
                <a:solidFill>
                  <a:prstClr val="black">
                    <a:tint val="75000"/>
                  </a:prstClr>
                </a:solidFill>
              </a:rPr>
              <a:pPr/>
              <a:t>25</a:t>
            </a:fld>
            <a:endParaRPr lang="pt-PT">
              <a:solidFill>
                <a:prstClr val="black">
                  <a:tint val="75000"/>
                </a:prstClr>
              </a:solidFill>
            </a:endParaRPr>
          </a:p>
        </p:txBody>
      </p:sp>
      <p:sp>
        <p:nvSpPr>
          <p:cNvPr id="3" name="Título 2"/>
          <p:cNvSpPr>
            <a:spLocks noGrp="1"/>
          </p:cNvSpPr>
          <p:nvPr>
            <p:ph type="title"/>
          </p:nvPr>
        </p:nvSpPr>
        <p:spPr>
          <a:xfrm>
            <a:off x="252000" y="803480"/>
            <a:ext cx="8640000" cy="954107"/>
          </a:xfrm>
        </p:spPr>
        <p:txBody>
          <a:bodyPr/>
          <a:lstStyle/>
          <a:p>
            <a:pPr marL="534988" indent="-534988">
              <a:tabLst>
                <a:tab pos="534988" algn="l"/>
              </a:tabLst>
            </a:pPr>
            <a:r>
              <a:rPr lang="pt-PT" kern="0" dirty="0" smtClean="0">
                <a:solidFill>
                  <a:srgbClr val="1F497D">
                    <a:lumMod val="60000"/>
                    <a:lumOff val="40000"/>
                  </a:srgbClr>
                </a:solidFill>
                <a:latin typeface="Calibri"/>
                <a:sym typeface="Wingdings"/>
              </a:rPr>
              <a:t>Opções regulatórias nacionais </a:t>
            </a:r>
            <a:r>
              <a:rPr lang="pt-PT" b="0" dirty="0" smtClean="0">
                <a:solidFill>
                  <a:srgbClr val="1F497D">
                    <a:lumMod val="60000"/>
                    <a:lumOff val="40000"/>
                  </a:srgbClr>
                </a:solidFill>
                <a:latin typeface="Calibri"/>
                <a:sym typeface="Wingdings"/>
              </a:rPr>
              <a:t/>
            </a:r>
            <a:br>
              <a:rPr lang="pt-PT" b="0" dirty="0" smtClean="0">
                <a:solidFill>
                  <a:srgbClr val="1F497D">
                    <a:lumMod val="60000"/>
                    <a:lumOff val="40000"/>
                  </a:srgbClr>
                </a:solidFill>
                <a:latin typeface="Calibri"/>
                <a:sym typeface="Wingdings"/>
              </a:rPr>
            </a:br>
            <a:r>
              <a:rPr lang="pt-PT" b="0" dirty="0" smtClean="0">
                <a:solidFill>
                  <a:srgbClr val="1F497D">
                    <a:lumMod val="60000"/>
                    <a:lumOff val="40000"/>
                  </a:srgbClr>
                </a:solidFill>
                <a:latin typeface="Calibri"/>
                <a:sym typeface="Wingdings"/>
              </a:rPr>
              <a:t>RJASR</a:t>
            </a:r>
            <a:endParaRPr lang="pt-PT" dirty="0"/>
          </a:p>
        </p:txBody>
      </p:sp>
      <p:sp>
        <p:nvSpPr>
          <p:cNvPr id="4" name="Marcador de Posição do Texto 3"/>
          <p:cNvSpPr>
            <a:spLocks noGrp="1"/>
          </p:cNvSpPr>
          <p:nvPr>
            <p:ph type="body" sz="quarter" idx="17"/>
          </p:nvPr>
        </p:nvSpPr>
        <p:spPr>
          <a:xfrm>
            <a:off x="252000" y="1772816"/>
            <a:ext cx="8640000" cy="4536504"/>
          </a:xfrm>
        </p:spPr>
        <p:txBody>
          <a:bodyPr>
            <a:noAutofit/>
          </a:bodyPr>
          <a:lstStyle/>
          <a:p>
            <a:pPr marL="0" indent="0" algn="just">
              <a:spcBef>
                <a:spcPts val="600"/>
              </a:spcBef>
              <a:spcAft>
                <a:spcPts val="1200"/>
              </a:spcAft>
              <a:buNone/>
              <a:tabLst>
                <a:tab pos="534988" algn="l"/>
              </a:tabLst>
            </a:pPr>
            <a:r>
              <a:rPr lang="pt-PT" sz="1800" dirty="0" smtClean="0">
                <a:solidFill>
                  <a:schemeClr val="accent1">
                    <a:lumMod val="75000"/>
                  </a:schemeClr>
                </a:solidFill>
              </a:rPr>
              <a:t>Decorre </a:t>
            </a:r>
            <a:r>
              <a:rPr lang="pt-PT" sz="1800" dirty="0">
                <a:solidFill>
                  <a:schemeClr val="accent1">
                    <a:lumMod val="75000"/>
                  </a:schemeClr>
                </a:solidFill>
              </a:rPr>
              <a:t>de </a:t>
            </a:r>
            <a:r>
              <a:rPr lang="pt-PT" sz="1800" b="1" dirty="0">
                <a:solidFill>
                  <a:srgbClr val="FF9900"/>
                </a:solidFill>
              </a:rPr>
              <a:t>opção regulatória </a:t>
            </a:r>
            <a:r>
              <a:rPr lang="pt-PT" sz="1800" b="1" dirty="0" smtClean="0">
                <a:solidFill>
                  <a:srgbClr val="FF9900"/>
                </a:solidFill>
              </a:rPr>
              <a:t>nacional </a:t>
            </a:r>
            <a:r>
              <a:rPr lang="pt-PT" sz="1800" dirty="0" smtClean="0">
                <a:solidFill>
                  <a:schemeClr val="accent1">
                    <a:lumMod val="75000"/>
                  </a:schemeClr>
                </a:solidFill>
                <a:sym typeface="Wingdings"/>
              </a:rPr>
              <a:t>no </a:t>
            </a:r>
            <a:r>
              <a:rPr lang="pt-PT" sz="1800" b="1" dirty="0" smtClean="0">
                <a:solidFill>
                  <a:schemeClr val="accent1">
                    <a:lumMod val="75000"/>
                  </a:schemeClr>
                </a:solidFill>
                <a:sym typeface="Wingdings"/>
              </a:rPr>
              <a:t>regime </a:t>
            </a:r>
            <a:r>
              <a:rPr lang="pt-PT" sz="1800" b="1" dirty="0">
                <a:solidFill>
                  <a:schemeClr val="accent1">
                    <a:lumMod val="75000"/>
                  </a:schemeClr>
                </a:solidFill>
                <a:sym typeface="Wingdings"/>
              </a:rPr>
              <a:t>jurídico de acesso e exercício da atividade seguradora e </a:t>
            </a:r>
            <a:r>
              <a:rPr lang="pt-PT" sz="1800" b="1" dirty="0" smtClean="0">
                <a:solidFill>
                  <a:schemeClr val="accent1">
                    <a:lumMod val="75000"/>
                  </a:schemeClr>
                </a:solidFill>
                <a:sym typeface="Wingdings"/>
              </a:rPr>
              <a:t>resseguradora</a:t>
            </a:r>
            <a:r>
              <a:rPr lang="pt-PT" sz="1800" b="1" dirty="0" smtClean="0">
                <a:solidFill>
                  <a:schemeClr val="accent1">
                    <a:lumMod val="75000"/>
                  </a:schemeClr>
                </a:solidFill>
              </a:rPr>
              <a:t>:</a:t>
            </a:r>
            <a:endParaRPr lang="pt-PT" sz="1800" b="1" dirty="0">
              <a:solidFill>
                <a:schemeClr val="accent1">
                  <a:lumMod val="75000"/>
                </a:schemeClr>
              </a:solidFill>
            </a:endParaRPr>
          </a:p>
          <a:p>
            <a:pPr lvl="0" algn="just">
              <a:spcBef>
                <a:spcPts val="600"/>
              </a:spcBef>
              <a:spcAft>
                <a:spcPts val="1200"/>
              </a:spcAft>
              <a:buFont typeface="Calibri" panose="020F0502020204030204" pitchFamily="34" charset="0"/>
              <a:buChar char="—"/>
              <a:tabLst>
                <a:tab pos="534988" algn="l"/>
              </a:tabLst>
            </a:pPr>
            <a:r>
              <a:rPr lang="pt-PT" sz="1600" dirty="0">
                <a:solidFill>
                  <a:schemeClr val="accent1">
                    <a:lumMod val="75000"/>
                  </a:schemeClr>
                </a:solidFill>
              </a:rPr>
              <a:t>A previsão de que qualquer negócio jurídico do qual decorra </a:t>
            </a:r>
            <a:r>
              <a:rPr lang="pt-PT" sz="1600" b="1" dirty="0">
                <a:solidFill>
                  <a:schemeClr val="accent1">
                    <a:lumMod val="75000"/>
                  </a:schemeClr>
                </a:solidFill>
              </a:rPr>
              <a:t>a constituição ou a possibilidade de constituição futura de quaisquer ónus ou encargos sobre direitos de voto ou de capital que configurem participação qualificada em empresa de seguros ou de resseguros deve ser comunicado à ASF</a:t>
            </a:r>
            <a:r>
              <a:rPr lang="pt-PT" sz="1600" dirty="0">
                <a:solidFill>
                  <a:schemeClr val="accent1">
                    <a:lumMod val="75000"/>
                  </a:schemeClr>
                </a:solidFill>
              </a:rPr>
              <a:t>, dependendo a respetiva validade de decisão de não oposição da ASF, se considerar demonstrado que estão garantidas condições de gestão sã e prudente da empresa de seguros ou de resseguros.</a:t>
            </a:r>
          </a:p>
          <a:p>
            <a:pPr algn="just">
              <a:spcBef>
                <a:spcPts val="600"/>
              </a:spcBef>
              <a:spcAft>
                <a:spcPts val="1200"/>
              </a:spcAft>
              <a:buFont typeface="Calibri" panose="020F0502020204030204" pitchFamily="34" charset="0"/>
              <a:buChar char="—"/>
              <a:tabLst>
                <a:tab pos="534988" algn="l"/>
              </a:tabLst>
            </a:pPr>
            <a:r>
              <a:rPr lang="pt-PT" sz="1600" dirty="0">
                <a:solidFill>
                  <a:schemeClr val="accent1">
                    <a:lumMod val="75000"/>
                  </a:schemeClr>
                </a:solidFill>
              </a:rPr>
              <a:t>A instituição de duas modalidades de </a:t>
            </a:r>
            <a:r>
              <a:rPr lang="pt-PT" sz="1600" b="1" dirty="0">
                <a:solidFill>
                  <a:schemeClr val="accent1">
                    <a:lumMod val="75000"/>
                  </a:schemeClr>
                </a:solidFill>
              </a:rPr>
              <a:t>supervisão dos seguros obrigatórios </a:t>
            </a:r>
            <a:r>
              <a:rPr lang="pt-PT" sz="1600" dirty="0">
                <a:solidFill>
                  <a:schemeClr val="accent1">
                    <a:lumMod val="75000"/>
                  </a:schemeClr>
                </a:solidFill>
              </a:rPr>
              <a:t>e seguros que constituam uma das modalidades alternativas de cumprimento de uma obrigação legal: </a:t>
            </a:r>
          </a:p>
          <a:p>
            <a:pPr marL="536575" indent="-536575" algn="just">
              <a:spcBef>
                <a:spcPts val="600"/>
              </a:spcBef>
              <a:spcAft>
                <a:spcPts val="1200"/>
              </a:spcAft>
              <a:buNone/>
              <a:tabLst>
                <a:tab pos="534988" algn="l"/>
              </a:tabLst>
            </a:pPr>
            <a:r>
              <a:rPr lang="pt-PT" sz="1600" dirty="0">
                <a:solidFill>
                  <a:schemeClr val="accent1">
                    <a:lumMod val="75000"/>
                  </a:schemeClr>
                </a:solidFill>
              </a:rPr>
              <a:t>	</a:t>
            </a:r>
            <a:r>
              <a:rPr lang="pt-PT" sz="1600" b="1" dirty="0">
                <a:solidFill>
                  <a:schemeClr val="accent1">
                    <a:lumMod val="75000"/>
                  </a:schemeClr>
                </a:solidFill>
              </a:rPr>
              <a:t>a) </a:t>
            </a:r>
            <a:r>
              <a:rPr lang="pt-PT" sz="1600" dirty="0">
                <a:solidFill>
                  <a:schemeClr val="accent1">
                    <a:lumMod val="75000"/>
                  </a:schemeClr>
                </a:solidFill>
              </a:rPr>
              <a:t>A ASF pode, no exercício das suas atribuições, impor, por norma regulamentar, a utilização de </a:t>
            </a:r>
            <a:r>
              <a:rPr lang="pt-PT" sz="1600" b="1" dirty="0">
                <a:solidFill>
                  <a:schemeClr val="accent1">
                    <a:lumMod val="75000"/>
                  </a:schemeClr>
                </a:solidFill>
              </a:rPr>
              <a:t>cláusulas ou apólices uniformes</a:t>
            </a:r>
            <a:r>
              <a:rPr lang="pt-PT" sz="1600" dirty="0">
                <a:solidFill>
                  <a:schemeClr val="accent1">
                    <a:lumMod val="75000"/>
                  </a:schemeClr>
                </a:solidFill>
              </a:rPr>
              <a:t>;</a:t>
            </a:r>
          </a:p>
          <a:p>
            <a:pPr marL="536575" indent="-536575" algn="just">
              <a:spcBef>
                <a:spcPts val="600"/>
              </a:spcBef>
              <a:spcAft>
                <a:spcPts val="1200"/>
              </a:spcAft>
              <a:buNone/>
              <a:tabLst>
                <a:tab pos="534988" algn="l"/>
              </a:tabLst>
            </a:pPr>
            <a:r>
              <a:rPr lang="pt-PT" sz="1600" dirty="0">
                <a:solidFill>
                  <a:schemeClr val="accent1">
                    <a:lumMod val="75000"/>
                  </a:schemeClr>
                </a:solidFill>
              </a:rPr>
              <a:t>	</a:t>
            </a:r>
            <a:r>
              <a:rPr lang="pt-PT" sz="1600" b="1" dirty="0">
                <a:solidFill>
                  <a:schemeClr val="accent1">
                    <a:lumMod val="75000"/>
                  </a:schemeClr>
                </a:solidFill>
              </a:rPr>
              <a:t>b) </a:t>
            </a:r>
            <a:r>
              <a:rPr lang="pt-PT" sz="1600" dirty="0">
                <a:solidFill>
                  <a:schemeClr val="accent1">
                    <a:lumMod val="75000"/>
                  </a:schemeClr>
                </a:solidFill>
              </a:rPr>
              <a:t>A empresa de seguros que pretenda explorar um seguro obrigatório deve </a:t>
            </a:r>
            <a:r>
              <a:rPr lang="pt-PT" sz="1600" b="1" dirty="0">
                <a:solidFill>
                  <a:schemeClr val="accent1">
                    <a:lumMod val="75000"/>
                  </a:schemeClr>
                </a:solidFill>
              </a:rPr>
              <a:t>comunicar à ASF as condições gerais e especiais da apólice</a:t>
            </a:r>
            <a:r>
              <a:rPr lang="pt-PT" sz="1600" dirty="0">
                <a:solidFill>
                  <a:schemeClr val="accent1">
                    <a:lumMod val="75000"/>
                  </a:schemeClr>
                </a:solidFill>
              </a:rPr>
              <a:t>, bem como das correspondentes alterações, as quais são divulgadas no sítio da ASF na Internet, desde que reconhecida a respetiva conformidade legal.</a:t>
            </a:r>
            <a:endParaRPr lang="pt-PT" sz="1200" dirty="0">
              <a:solidFill>
                <a:schemeClr val="accent1">
                  <a:lumMod val="75000"/>
                </a:schemeClr>
              </a:solidFill>
            </a:endParaRPr>
          </a:p>
        </p:txBody>
      </p:sp>
    </p:spTree>
    <p:extLst>
      <p:ext uri="{BB962C8B-B14F-4D97-AF65-F5344CB8AC3E}">
        <p14:creationId xmlns:p14="http://schemas.microsoft.com/office/powerpoint/2010/main" val="191471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6"/>
          </p:nvPr>
        </p:nvSpPr>
        <p:spPr/>
        <p:txBody>
          <a:bodyPr/>
          <a:lstStyle/>
          <a:p>
            <a:fld id="{67F6E965-7293-4CD4-850C-9C2661C22C53}" type="slidenum">
              <a:rPr lang="pt-PT" smtClean="0">
                <a:solidFill>
                  <a:prstClr val="black">
                    <a:tint val="75000"/>
                  </a:prstClr>
                </a:solidFill>
              </a:rPr>
              <a:pPr/>
              <a:t>26</a:t>
            </a:fld>
            <a:endParaRPr lang="pt-PT">
              <a:solidFill>
                <a:prstClr val="black">
                  <a:tint val="75000"/>
                </a:prstClr>
              </a:solidFill>
            </a:endParaRPr>
          </a:p>
        </p:txBody>
      </p:sp>
      <p:sp>
        <p:nvSpPr>
          <p:cNvPr id="3" name="Título 2"/>
          <p:cNvSpPr>
            <a:spLocks noGrp="1"/>
          </p:cNvSpPr>
          <p:nvPr>
            <p:ph type="title"/>
          </p:nvPr>
        </p:nvSpPr>
        <p:spPr>
          <a:xfrm>
            <a:off x="252000" y="803480"/>
            <a:ext cx="8640000" cy="954107"/>
          </a:xfrm>
        </p:spPr>
        <p:txBody>
          <a:bodyPr/>
          <a:lstStyle/>
          <a:p>
            <a:pPr marL="534988" indent="-534988">
              <a:tabLst>
                <a:tab pos="534988" algn="l"/>
              </a:tabLst>
            </a:pPr>
            <a:r>
              <a:rPr lang="pt-PT" kern="0" dirty="0">
                <a:solidFill>
                  <a:srgbClr val="1F497D">
                    <a:lumMod val="60000"/>
                    <a:lumOff val="40000"/>
                  </a:srgbClr>
                </a:solidFill>
                <a:latin typeface="Calibri"/>
                <a:sym typeface="Wingdings"/>
              </a:rPr>
              <a:t>Opções </a:t>
            </a:r>
            <a:r>
              <a:rPr lang="pt-PT" kern="0" dirty="0" smtClean="0">
                <a:solidFill>
                  <a:srgbClr val="1F497D">
                    <a:lumMod val="60000"/>
                    <a:lumOff val="40000"/>
                  </a:srgbClr>
                </a:solidFill>
                <a:latin typeface="Calibri"/>
                <a:sym typeface="Wingdings"/>
              </a:rPr>
              <a:t>regulatórias </a:t>
            </a:r>
            <a:r>
              <a:rPr lang="pt-PT" kern="0" dirty="0">
                <a:solidFill>
                  <a:srgbClr val="1F497D">
                    <a:lumMod val="60000"/>
                    <a:lumOff val="40000"/>
                  </a:srgbClr>
                </a:solidFill>
                <a:latin typeface="Calibri"/>
                <a:sym typeface="Wingdings"/>
              </a:rPr>
              <a:t>nacionais </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RJASR</a:t>
            </a:r>
            <a:endParaRPr lang="pt-PT" dirty="0"/>
          </a:p>
        </p:txBody>
      </p:sp>
      <p:sp>
        <p:nvSpPr>
          <p:cNvPr id="4" name="Marcador de Posição do Texto 3"/>
          <p:cNvSpPr>
            <a:spLocks noGrp="1"/>
          </p:cNvSpPr>
          <p:nvPr>
            <p:ph type="body" sz="quarter" idx="17"/>
          </p:nvPr>
        </p:nvSpPr>
        <p:spPr>
          <a:xfrm>
            <a:off x="252000" y="1772816"/>
            <a:ext cx="8640000" cy="4536504"/>
          </a:xfrm>
        </p:spPr>
        <p:txBody>
          <a:bodyPr>
            <a:noAutofit/>
          </a:bodyPr>
          <a:lstStyle/>
          <a:p>
            <a:pPr marL="0" indent="0" algn="just">
              <a:spcBef>
                <a:spcPts val="600"/>
              </a:spcBef>
              <a:spcAft>
                <a:spcPts val="1200"/>
              </a:spcAft>
              <a:buNone/>
              <a:tabLst>
                <a:tab pos="534988" algn="l"/>
              </a:tabLst>
            </a:pPr>
            <a:r>
              <a:rPr lang="pt-PT" sz="1800" dirty="0" smtClean="0">
                <a:solidFill>
                  <a:schemeClr val="accent1">
                    <a:lumMod val="75000"/>
                  </a:schemeClr>
                </a:solidFill>
              </a:rPr>
              <a:t>Decorre </a:t>
            </a:r>
            <a:r>
              <a:rPr lang="pt-PT" sz="1800" dirty="0">
                <a:solidFill>
                  <a:schemeClr val="accent1">
                    <a:lumMod val="75000"/>
                  </a:schemeClr>
                </a:solidFill>
              </a:rPr>
              <a:t>de </a:t>
            </a:r>
            <a:r>
              <a:rPr lang="pt-PT" sz="1800" b="1" dirty="0">
                <a:solidFill>
                  <a:srgbClr val="FF9900"/>
                </a:solidFill>
              </a:rPr>
              <a:t>opção regulatória </a:t>
            </a:r>
            <a:r>
              <a:rPr lang="pt-PT" sz="1800" b="1" dirty="0" smtClean="0">
                <a:solidFill>
                  <a:srgbClr val="FF9900"/>
                </a:solidFill>
              </a:rPr>
              <a:t>nacional </a:t>
            </a:r>
            <a:r>
              <a:rPr lang="pt-PT" sz="1800" dirty="0" smtClean="0">
                <a:solidFill>
                  <a:schemeClr val="accent1">
                    <a:lumMod val="75000"/>
                  </a:schemeClr>
                </a:solidFill>
                <a:sym typeface="Wingdings"/>
              </a:rPr>
              <a:t>no</a:t>
            </a:r>
            <a:r>
              <a:rPr lang="pt-PT" sz="1800" b="1" dirty="0" smtClean="0">
                <a:solidFill>
                  <a:schemeClr val="accent1">
                    <a:lumMod val="75000"/>
                  </a:schemeClr>
                </a:solidFill>
                <a:sym typeface="Wingdings"/>
              </a:rPr>
              <a:t> regime </a:t>
            </a:r>
            <a:r>
              <a:rPr lang="pt-PT" sz="1800" b="1" dirty="0">
                <a:solidFill>
                  <a:schemeClr val="accent1">
                    <a:lumMod val="75000"/>
                  </a:schemeClr>
                </a:solidFill>
                <a:sym typeface="Wingdings"/>
              </a:rPr>
              <a:t>jurídico </a:t>
            </a:r>
            <a:r>
              <a:rPr lang="pt-PT" sz="1800" b="1" dirty="0" smtClean="0">
                <a:solidFill>
                  <a:schemeClr val="accent1">
                    <a:lumMod val="75000"/>
                  </a:schemeClr>
                </a:solidFill>
                <a:sym typeface="Wingdings"/>
              </a:rPr>
              <a:t>do </a:t>
            </a:r>
            <a:r>
              <a:rPr lang="pt-PT" sz="1800" b="1" dirty="0">
                <a:solidFill>
                  <a:schemeClr val="accent1">
                    <a:lumMod val="75000"/>
                  </a:schemeClr>
                </a:solidFill>
                <a:sym typeface="Wingdings"/>
              </a:rPr>
              <a:t>acesso e exercício da atividade seguradora e </a:t>
            </a:r>
            <a:r>
              <a:rPr lang="pt-PT" sz="1800" b="1" dirty="0" smtClean="0">
                <a:solidFill>
                  <a:schemeClr val="accent1">
                    <a:lumMod val="75000"/>
                  </a:schemeClr>
                </a:solidFill>
                <a:sym typeface="Wingdings"/>
              </a:rPr>
              <a:t>resseguradora</a:t>
            </a:r>
            <a:r>
              <a:rPr lang="pt-PT" sz="1800" b="1" dirty="0" smtClean="0">
                <a:solidFill>
                  <a:schemeClr val="accent1">
                    <a:lumMod val="75000"/>
                  </a:schemeClr>
                </a:solidFill>
              </a:rPr>
              <a:t>: </a:t>
            </a:r>
            <a:r>
              <a:rPr lang="pt-PT" sz="1800" dirty="0" smtClean="0">
                <a:solidFill>
                  <a:schemeClr val="accent1">
                    <a:lumMod val="75000"/>
                  </a:schemeClr>
                </a:solidFill>
              </a:rPr>
              <a:t>(</a:t>
            </a:r>
            <a:r>
              <a:rPr lang="pt-PT" sz="1800" dirty="0" err="1" smtClean="0">
                <a:solidFill>
                  <a:schemeClr val="accent1">
                    <a:lumMod val="75000"/>
                  </a:schemeClr>
                </a:solidFill>
              </a:rPr>
              <a:t>cont</a:t>
            </a:r>
            <a:r>
              <a:rPr lang="pt-PT" sz="1800" dirty="0" smtClean="0">
                <a:solidFill>
                  <a:schemeClr val="accent1">
                    <a:lumMod val="75000"/>
                  </a:schemeClr>
                </a:solidFill>
              </a:rPr>
              <a:t>.)</a:t>
            </a:r>
            <a:endParaRPr lang="pt-PT" sz="1800" dirty="0">
              <a:solidFill>
                <a:schemeClr val="accent1">
                  <a:lumMod val="75000"/>
                </a:schemeClr>
              </a:solidFill>
            </a:endParaRPr>
          </a:p>
          <a:p>
            <a:pPr algn="just">
              <a:buFont typeface="Calibri" panose="020F0502020204030204" pitchFamily="34" charset="0"/>
              <a:buChar char="—"/>
            </a:pPr>
            <a:r>
              <a:rPr lang="pt-PT" sz="1600" dirty="0">
                <a:solidFill>
                  <a:schemeClr val="accent1">
                    <a:lumMod val="75000"/>
                  </a:schemeClr>
                </a:solidFill>
              </a:rPr>
              <a:t>A previsão de </a:t>
            </a:r>
            <a:r>
              <a:rPr lang="pt-PT" sz="1600" b="1" dirty="0">
                <a:solidFill>
                  <a:schemeClr val="accent1">
                    <a:lumMod val="75000"/>
                  </a:schemeClr>
                </a:solidFill>
              </a:rPr>
              <a:t>regras de conflito de interesses na realização de investimentos</a:t>
            </a:r>
            <a:r>
              <a:rPr lang="pt-PT" sz="1600" dirty="0">
                <a:solidFill>
                  <a:schemeClr val="accent1">
                    <a:lumMod val="75000"/>
                  </a:schemeClr>
                </a:solidFill>
              </a:rPr>
              <a:t>, nos termos das quais:</a:t>
            </a:r>
          </a:p>
          <a:p>
            <a:pPr marL="536575" indent="0" algn="just">
              <a:buNone/>
            </a:pPr>
            <a:r>
              <a:rPr lang="pt-PT" sz="1600" b="1" dirty="0">
                <a:solidFill>
                  <a:schemeClr val="accent1">
                    <a:lumMod val="75000"/>
                  </a:schemeClr>
                </a:solidFill>
              </a:rPr>
              <a:t>a) </a:t>
            </a:r>
            <a:r>
              <a:rPr lang="pt-PT" sz="1600" dirty="0">
                <a:solidFill>
                  <a:schemeClr val="accent1">
                    <a:lumMod val="75000"/>
                  </a:schemeClr>
                </a:solidFill>
              </a:rPr>
              <a:t>No caso de se verificar um conflito de interesses, seja aos seus próprios interesses ou de empresas com as quais se encontre em relação de domínio ou de grupo, seja aos interesses dos membros dos seus órgãos sociais, as empresas de seguros ou as entidades que gerem a respetiva carteira de ativos, devem assegurar que o investimento é efetuado no melhor interesse dos tomadores de seguros, segurados e beneficiários;</a:t>
            </a:r>
          </a:p>
          <a:p>
            <a:pPr marL="536575" lvl="0" indent="0" algn="just">
              <a:buNone/>
            </a:pPr>
            <a:r>
              <a:rPr lang="pt-PT" sz="1600" b="1" dirty="0">
                <a:solidFill>
                  <a:schemeClr val="accent1">
                    <a:lumMod val="75000"/>
                  </a:schemeClr>
                </a:solidFill>
              </a:rPr>
              <a:t>b) </a:t>
            </a:r>
            <a:r>
              <a:rPr lang="pt-PT" sz="1600" dirty="0">
                <a:solidFill>
                  <a:schemeClr val="accent1">
                    <a:lumMod val="75000"/>
                  </a:schemeClr>
                </a:solidFill>
              </a:rPr>
              <a:t>Em seguros de grupo, em caso de conflito entre os interesses do tomador do seguro e dos segurados, devem prevalecer os destes últimos;</a:t>
            </a:r>
          </a:p>
          <a:p>
            <a:pPr marL="536575" lvl="0" indent="0" algn="just">
              <a:buNone/>
            </a:pPr>
            <a:r>
              <a:rPr lang="pt-PT" sz="1600" b="1" dirty="0">
                <a:solidFill>
                  <a:schemeClr val="accent1">
                    <a:lumMod val="75000"/>
                  </a:schemeClr>
                </a:solidFill>
              </a:rPr>
              <a:t>c) </a:t>
            </a:r>
            <a:r>
              <a:rPr lang="pt-PT" sz="1600" dirty="0">
                <a:solidFill>
                  <a:schemeClr val="accent1">
                    <a:lumMod val="75000"/>
                  </a:schemeClr>
                </a:solidFill>
              </a:rPr>
              <a:t>Em contratos de seguro do ramo Vida em que o risco de investimento seja suportado pelos tomadores de seguros ou segurados, a transferência de ativos entre carteiras deve assegurar a neutralidade dos efeitos para todos os tomadores de seguros ou segurados;</a:t>
            </a:r>
          </a:p>
          <a:p>
            <a:pPr marL="536575" indent="0" algn="just">
              <a:buNone/>
            </a:pPr>
            <a:r>
              <a:rPr lang="pt-PT" sz="1600" b="1" dirty="0">
                <a:solidFill>
                  <a:schemeClr val="accent1">
                    <a:lumMod val="75000"/>
                  </a:schemeClr>
                </a:solidFill>
              </a:rPr>
              <a:t>d) </a:t>
            </a:r>
            <a:r>
              <a:rPr lang="pt-PT" sz="1600" dirty="0">
                <a:solidFill>
                  <a:schemeClr val="accent1">
                    <a:lumMod val="75000"/>
                  </a:schemeClr>
                </a:solidFill>
              </a:rPr>
              <a:t>Em contratos de seguro com participação nos resultados, a transferência de ativos afetos às contas de resultados financeiros deve assegurar a neutralidade dos efeitos para todos os beneficiários da participação nos resultados.</a:t>
            </a:r>
            <a:endParaRPr lang="pt-PT" sz="1200" dirty="0">
              <a:solidFill>
                <a:schemeClr val="accent1">
                  <a:lumMod val="75000"/>
                </a:schemeClr>
              </a:solidFill>
            </a:endParaRPr>
          </a:p>
        </p:txBody>
      </p:sp>
    </p:spTree>
    <p:extLst>
      <p:ext uri="{BB962C8B-B14F-4D97-AF65-F5344CB8AC3E}">
        <p14:creationId xmlns:p14="http://schemas.microsoft.com/office/powerpoint/2010/main" val="1410988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6"/>
          </p:nvPr>
        </p:nvSpPr>
        <p:spPr/>
        <p:txBody>
          <a:bodyPr/>
          <a:lstStyle/>
          <a:p>
            <a:fld id="{67F6E965-7293-4CD4-850C-9C2661C22C53}" type="slidenum">
              <a:rPr lang="pt-PT" smtClean="0">
                <a:solidFill>
                  <a:prstClr val="black">
                    <a:tint val="75000"/>
                  </a:prstClr>
                </a:solidFill>
              </a:rPr>
              <a:pPr/>
              <a:t>27</a:t>
            </a:fld>
            <a:endParaRPr lang="pt-PT">
              <a:solidFill>
                <a:prstClr val="black">
                  <a:tint val="75000"/>
                </a:prstClr>
              </a:solidFill>
            </a:endParaRPr>
          </a:p>
        </p:txBody>
      </p:sp>
      <p:sp>
        <p:nvSpPr>
          <p:cNvPr id="3" name="Título 2"/>
          <p:cNvSpPr>
            <a:spLocks noGrp="1"/>
          </p:cNvSpPr>
          <p:nvPr>
            <p:ph type="title"/>
          </p:nvPr>
        </p:nvSpPr>
        <p:spPr>
          <a:xfrm>
            <a:off x="252000" y="803480"/>
            <a:ext cx="8640000" cy="954107"/>
          </a:xfrm>
        </p:spPr>
        <p:txBody>
          <a:bodyPr/>
          <a:lstStyle/>
          <a:p>
            <a:pPr marL="534988" indent="-534988">
              <a:tabLst>
                <a:tab pos="534988" algn="l"/>
              </a:tabLst>
            </a:pPr>
            <a:r>
              <a:rPr lang="pt-PT" kern="0" dirty="0">
                <a:solidFill>
                  <a:srgbClr val="1F497D">
                    <a:lumMod val="60000"/>
                    <a:lumOff val="40000"/>
                  </a:srgbClr>
                </a:solidFill>
                <a:latin typeface="Calibri"/>
                <a:sym typeface="Wingdings"/>
              </a:rPr>
              <a:t>Opções </a:t>
            </a:r>
            <a:r>
              <a:rPr lang="pt-PT" kern="0" dirty="0" smtClean="0">
                <a:solidFill>
                  <a:srgbClr val="1F497D">
                    <a:lumMod val="60000"/>
                    <a:lumOff val="40000"/>
                  </a:srgbClr>
                </a:solidFill>
                <a:latin typeface="Calibri"/>
                <a:sym typeface="Wingdings"/>
              </a:rPr>
              <a:t>regulatórias </a:t>
            </a:r>
            <a:r>
              <a:rPr lang="pt-PT" kern="0" dirty="0">
                <a:solidFill>
                  <a:srgbClr val="1F497D">
                    <a:lumMod val="60000"/>
                    <a:lumOff val="40000"/>
                  </a:srgbClr>
                </a:solidFill>
                <a:latin typeface="Calibri"/>
                <a:sym typeface="Wingdings"/>
              </a:rPr>
              <a:t>nacionais </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a:solidFill>
                  <a:srgbClr val="1F497D">
                    <a:lumMod val="60000"/>
                    <a:lumOff val="40000"/>
                  </a:srgbClr>
                </a:solidFill>
                <a:latin typeface="Calibri"/>
                <a:sym typeface="Wingdings"/>
              </a:rPr>
              <a:t>RJASR</a:t>
            </a:r>
            <a:endParaRPr lang="pt-PT" dirty="0"/>
          </a:p>
        </p:txBody>
      </p:sp>
      <p:sp>
        <p:nvSpPr>
          <p:cNvPr id="4" name="Marcador de Posição do Texto 3"/>
          <p:cNvSpPr>
            <a:spLocks noGrp="1"/>
          </p:cNvSpPr>
          <p:nvPr>
            <p:ph type="body" sz="quarter" idx="17"/>
          </p:nvPr>
        </p:nvSpPr>
        <p:spPr>
          <a:xfrm>
            <a:off x="252000" y="1772816"/>
            <a:ext cx="8640000" cy="4536504"/>
          </a:xfrm>
        </p:spPr>
        <p:txBody>
          <a:bodyPr>
            <a:noAutofit/>
          </a:bodyPr>
          <a:lstStyle/>
          <a:p>
            <a:pPr marL="0" indent="0" algn="just">
              <a:spcBef>
                <a:spcPts val="600"/>
              </a:spcBef>
              <a:spcAft>
                <a:spcPts val="1200"/>
              </a:spcAft>
              <a:buNone/>
              <a:tabLst>
                <a:tab pos="534988" algn="l"/>
              </a:tabLst>
            </a:pPr>
            <a:r>
              <a:rPr lang="pt-PT" sz="1800" dirty="0" smtClean="0">
                <a:solidFill>
                  <a:schemeClr val="accent1">
                    <a:lumMod val="75000"/>
                  </a:schemeClr>
                </a:solidFill>
              </a:rPr>
              <a:t>Decorre </a:t>
            </a:r>
            <a:r>
              <a:rPr lang="pt-PT" sz="1800" dirty="0">
                <a:solidFill>
                  <a:schemeClr val="accent1">
                    <a:lumMod val="75000"/>
                  </a:schemeClr>
                </a:solidFill>
              </a:rPr>
              <a:t>de </a:t>
            </a:r>
            <a:r>
              <a:rPr lang="pt-PT" sz="1800" b="1" dirty="0">
                <a:solidFill>
                  <a:srgbClr val="FF9900"/>
                </a:solidFill>
              </a:rPr>
              <a:t>opção regulatória </a:t>
            </a:r>
            <a:r>
              <a:rPr lang="pt-PT" sz="1800" b="1" dirty="0" smtClean="0">
                <a:solidFill>
                  <a:srgbClr val="FF9900"/>
                </a:solidFill>
              </a:rPr>
              <a:t>nacional </a:t>
            </a:r>
            <a:r>
              <a:rPr lang="pt-PT" sz="1800" dirty="0" smtClean="0">
                <a:solidFill>
                  <a:schemeClr val="accent1">
                    <a:lumMod val="75000"/>
                  </a:schemeClr>
                </a:solidFill>
                <a:sym typeface="Wingdings"/>
              </a:rPr>
              <a:t>no </a:t>
            </a:r>
            <a:r>
              <a:rPr lang="pt-PT" sz="1800" b="1" dirty="0" smtClean="0">
                <a:solidFill>
                  <a:schemeClr val="accent1">
                    <a:lumMod val="75000"/>
                  </a:schemeClr>
                </a:solidFill>
                <a:sym typeface="Wingdings"/>
              </a:rPr>
              <a:t>regime </a:t>
            </a:r>
            <a:r>
              <a:rPr lang="pt-PT" sz="1800" b="1" dirty="0">
                <a:solidFill>
                  <a:schemeClr val="accent1">
                    <a:lumMod val="75000"/>
                  </a:schemeClr>
                </a:solidFill>
                <a:sym typeface="Wingdings"/>
              </a:rPr>
              <a:t>jurídico </a:t>
            </a:r>
            <a:r>
              <a:rPr lang="pt-PT" sz="1800" b="1" dirty="0" smtClean="0">
                <a:solidFill>
                  <a:schemeClr val="accent1">
                    <a:lumMod val="75000"/>
                  </a:schemeClr>
                </a:solidFill>
                <a:sym typeface="Wingdings"/>
              </a:rPr>
              <a:t>do </a:t>
            </a:r>
            <a:r>
              <a:rPr lang="pt-PT" sz="1800" b="1" dirty="0">
                <a:solidFill>
                  <a:schemeClr val="accent1">
                    <a:lumMod val="75000"/>
                  </a:schemeClr>
                </a:solidFill>
                <a:sym typeface="Wingdings"/>
              </a:rPr>
              <a:t>acesso e exercício da atividade seguradora e </a:t>
            </a:r>
            <a:r>
              <a:rPr lang="pt-PT" sz="1800" b="1" dirty="0" smtClean="0">
                <a:solidFill>
                  <a:schemeClr val="accent1">
                    <a:lumMod val="75000"/>
                  </a:schemeClr>
                </a:solidFill>
                <a:sym typeface="Wingdings"/>
              </a:rPr>
              <a:t>resseguradora</a:t>
            </a:r>
            <a:r>
              <a:rPr lang="pt-PT" sz="1800" b="1" dirty="0" smtClean="0">
                <a:solidFill>
                  <a:schemeClr val="accent1">
                    <a:lumMod val="75000"/>
                  </a:schemeClr>
                </a:solidFill>
              </a:rPr>
              <a:t>: </a:t>
            </a:r>
            <a:r>
              <a:rPr lang="pt-PT" sz="1800" dirty="0" smtClean="0">
                <a:solidFill>
                  <a:schemeClr val="accent1">
                    <a:lumMod val="75000"/>
                  </a:schemeClr>
                </a:solidFill>
              </a:rPr>
              <a:t>(</a:t>
            </a:r>
            <a:r>
              <a:rPr lang="pt-PT" sz="1800" dirty="0" err="1" smtClean="0">
                <a:solidFill>
                  <a:schemeClr val="accent1">
                    <a:lumMod val="75000"/>
                  </a:schemeClr>
                </a:solidFill>
              </a:rPr>
              <a:t>cont</a:t>
            </a:r>
            <a:r>
              <a:rPr lang="pt-PT" sz="1800" dirty="0" smtClean="0">
                <a:solidFill>
                  <a:schemeClr val="accent1">
                    <a:lumMod val="75000"/>
                  </a:schemeClr>
                </a:solidFill>
              </a:rPr>
              <a:t>.)</a:t>
            </a:r>
            <a:endParaRPr lang="pt-PT" sz="1800" dirty="0">
              <a:solidFill>
                <a:schemeClr val="accent1">
                  <a:lumMod val="75000"/>
                </a:schemeClr>
              </a:solidFill>
            </a:endParaRPr>
          </a:p>
          <a:p>
            <a:pPr lvl="0" algn="just">
              <a:buFont typeface="Calibri" panose="020F0502020204030204" pitchFamily="34" charset="0"/>
              <a:buChar char="—"/>
            </a:pPr>
            <a:r>
              <a:rPr lang="pt-PT" sz="1400" dirty="0">
                <a:solidFill>
                  <a:schemeClr val="accent1">
                    <a:lumMod val="75000"/>
                  </a:schemeClr>
                </a:solidFill>
              </a:rPr>
              <a:t>A introdução de um </a:t>
            </a:r>
            <a:r>
              <a:rPr lang="pt-PT" sz="1400" b="1" dirty="0">
                <a:solidFill>
                  <a:schemeClr val="accent1">
                    <a:lumMod val="75000"/>
                  </a:schemeClr>
                </a:solidFill>
              </a:rPr>
              <a:t>dever de definição de uma política de conceção e aprovação de produtos de seguros </a:t>
            </a:r>
            <a:r>
              <a:rPr lang="pt-PT" sz="1400" dirty="0">
                <a:solidFill>
                  <a:schemeClr val="accent1">
                    <a:lumMod val="75000"/>
                  </a:schemeClr>
                </a:solidFill>
              </a:rPr>
              <a:t>que </a:t>
            </a:r>
            <a:r>
              <a:rPr lang="pt-PT" sz="1400" dirty="0" smtClean="0">
                <a:solidFill>
                  <a:schemeClr val="accent1">
                    <a:lumMod val="75000"/>
                  </a:schemeClr>
                </a:solidFill>
              </a:rPr>
              <a:t>deve:</a:t>
            </a:r>
            <a:endParaRPr lang="pt-PT" sz="1400" dirty="0">
              <a:solidFill>
                <a:schemeClr val="accent1">
                  <a:lumMod val="75000"/>
                </a:schemeClr>
              </a:solidFill>
            </a:endParaRPr>
          </a:p>
          <a:p>
            <a:pPr marL="360363" lvl="0" indent="0" algn="just">
              <a:buNone/>
            </a:pPr>
            <a:r>
              <a:rPr lang="pt-PT" sz="1400" b="1" dirty="0">
                <a:solidFill>
                  <a:schemeClr val="accent1">
                    <a:lumMod val="75000"/>
                  </a:schemeClr>
                </a:solidFill>
              </a:rPr>
              <a:t>a) </a:t>
            </a:r>
            <a:r>
              <a:rPr lang="pt-PT" sz="1400" dirty="0">
                <a:solidFill>
                  <a:schemeClr val="accent1">
                    <a:lumMod val="75000"/>
                  </a:schemeClr>
                </a:solidFill>
              </a:rPr>
              <a:t>Incluir a identificação do perfil dos respetivos tomadores de seguros ou segurados que constituem o mercado alvo do produto e garantir que todos os riscos relevantes para esse universo são avaliados, bem como que a estratégia de distribuição é consistente com o mercado alvo identificado;</a:t>
            </a:r>
          </a:p>
          <a:p>
            <a:pPr marL="360363" lvl="0" indent="0" algn="just">
              <a:buNone/>
            </a:pPr>
            <a:r>
              <a:rPr lang="pt-PT" sz="1400" b="1" dirty="0">
                <a:solidFill>
                  <a:schemeClr val="accent1">
                    <a:lumMod val="75000"/>
                  </a:schemeClr>
                </a:solidFill>
              </a:rPr>
              <a:t>b) </a:t>
            </a:r>
            <a:r>
              <a:rPr lang="pt-PT" sz="1400" dirty="0">
                <a:solidFill>
                  <a:schemeClr val="accent1">
                    <a:lumMod val="75000"/>
                  </a:schemeClr>
                </a:solidFill>
              </a:rPr>
              <a:t>Garantir que a forma como são concebidos os produtos de seguros e a respetiva estrutura de prémio ou de custos ou suas componentes, não induz ou contribui para agravar situações de conflito com os interesses dos tomadores de seguros, segurados ou beneficiários.</a:t>
            </a:r>
          </a:p>
          <a:p>
            <a:pPr lvl="0" algn="just">
              <a:buFont typeface="Calibri" panose="020F0502020204030204" pitchFamily="34" charset="0"/>
              <a:buChar char="—"/>
            </a:pPr>
            <a:r>
              <a:rPr lang="pt-PT" sz="1400" dirty="0">
                <a:solidFill>
                  <a:schemeClr val="accent1">
                    <a:lumMod val="75000"/>
                  </a:schemeClr>
                </a:solidFill>
              </a:rPr>
              <a:t>A previsão do poder de a ASF </a:t>
            </a:r>
            <a:r>
              <a:rPr lang="pt-PT" sz="1400" b="1" dirty="0">
                <a:solidFill>
                  <a:schemeClr val="accent1">
                    <a:lumMod val="75000"/>
                  </a:schemeClr>
                </a:solidFill>
              </a:rPr>
              <a:t>proibir ou impedir a comercialização de produtos de seguros </a:t>
            </a:r>
            <a:r>
              <a:rPr lang="pt-PT" sz="1400" dirty="0">
                <a:solidFill>
                  <a:schemeClr val="accent1">
                    <a:lumMod val="75000"/>
                  </a:schemeClr>
                </a:solidFill>
              </a:rPr>
              <a:t>que prejudiquem ou possam prejudicar os interesses dos tomadores de seguros, segurados ou beneficiários, designadamente por serem desadequados ao respetivo perfil ou por induzirem ou contribuírem manifestamente para agravar situações de conflito com os seus interesses.    </a:t>
            </a:r>
          </a:p>
          <a:p>
            <a:pPr lvl="0" algn="just">
              <a:buFont typeface="Calibri" panose="020F0502020204030204" pitchFamily="34" charset="0"/>
              <a:buChar char="—"/>
            </a:pPr>
            <a:r>
              <a:rPr lang="pt-PT" sz="1400" dirty="0">
                <a:solidFill>
                  <a:schemeClr val="accent1">
                    <a:lumMod val="75000"/>
                  </a:schemeClr>
                </a:solidFill>
              </a:rPr>
              <a:t>A instituição do </a:t>
            </a:r>
            <a:r>
              <a:rPr lang="pt-PT" sz="1400" b="1" dirty="0">
                <a:solidFill>
                  <a:schemeClr val="accent1">
                    <a:lumMod val="75000"/>
                  </a:schemeClr>
                </a:solidFill>
              </a:rPr>
              <a:t>dever de comunicação à ASF das convenções, protocolos ou outros acordos celebrados entre empresas de seguros</a:t>
            </a:r>
            <a:r>
              <a:rPr lang="pt-PT" sz="1400" dirty="0">
                <a:solidFill>
                  <a:schemeClr val="accent1">
                    <a:lumMod val="75000"/>
                  </a:schemeClr>
                </a:solidFill>
              </a:rPr>
              <a:t> que possam ter impacto no respetivo relacionamento com os tomadores de seguros, segurados, beneficiários e terceiros lesados, designadamente, em matéria de regularização de sinistros.</a:t>
            </a:r>
            <a:endParaRPr lang="pt-PT" sz="1100" dirty="0">
              <a:solidFill>
                <a:schemeClr val="accent1">
                  <a:lumMod val="75000"/>
                </a:schemeClr>
              </a:solidFill>
            </a:endParaRPr>
          </a:p>
        </p:txBody>
      </p:sp>
    </p:spTree>
    <p:extLst>
      <p:ext uri="{BB962C8B-B14F-4D97-AF65-F5344CB8AC3E}">
        <p14:creationId xmlns:p14="http://schemas.microsoft.com/office/powerpoint/2010/main" val="3795620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pPr algn="ctr"/>
            <a:r>
              <a:rPr lang="pt-PT" noProof="0" dirty="0" smtClean="0">
                <a:solidFill>
                  <a:schemeClr val="tx2">
                    <a:lumMod val="60000"/>
                    <a:lumOff val="40000"/>
                  </a:schemeClr>
                </a:solidFill>
              </a:rPr>
              <a:t>CONTEÚDO</a:t>
            </a:r>
            <a:endParaRPr lang="pt-PT" noProof="0" dirty="0">
              <a:solidFill>
                <a:schemeClr val="tx2">
                  <a:lumMod val="60000"/>
                  <a:lumOff val="40000"/>
                </a:schemeClr>
              </a:solidFill>
            </a:endParaRPr>
          </a:p>
        </p:txBody>
      </p:sp>
      <p:sp>
        <p:nvSpPr>
          <p:cNvPr id="10" name="Marcador de Posição de Conteúdo 9"/>
          <p:cNvSpPr>
            <a:spLocks noGrp="1"/>
          </p:cNvSpPr>
          <p:nvPr>
            <p:ph idx="4294967295"/>
          </p:nvPr>
        </p:nvSpPr>
        <p:spPr>
          <a:xfrm>
            <a:off x="179512" y="2132856"/>
            <a:ext cx="8784976" cy="3168352"/>
          </a:xfrm>
          <a:prstGeom prst="rect">
            <a:avLst/>
          </a:prstGeom>
        </p:spPr>
        <p:txBody>
          <a:bodyPr>
            <a:normAutofit fontScale="92500" lnSpcReduction="10000"/>
          </a:bodyPr>
          <a:lstStyle/>
          <a:p>
            <a:pPr marL="536575" indent="-536575">
              <a:lnSpc>
                <a:spcPct val="110000"/>
              </a:lnSpc>
              <a:spcBef>
                <a:spcPts val="600"/>
              </a:spcBef>
              <a:buFontTx/>
              <a:buAutoNum type="arabicPeriod"/>
            </a:pPr>
            <a:r>
              <a:rPr lang="pt-PT" dirty="0">
                <a:solidFill>
                  <a:schemeClr val="bg1">
                    <a:lumMod val="75000"/>
                  </a:schemeClr>
                </a:solidFill>
              </a:rPr>
              <a:t>Solvência II - Processo regulatório europeu </a:t>
            </a:r>
          </a:p>
          <a:p>
            <a:pPr marL="536575" indent="-536575">
              <a:lnSpc>
                <a:spcPct val="100000"/>
              </a:lnSpc>
              <a:spcBef>
                <a:spcPts val="600"/>
              </a:spcBef>
              <a:buAutoNum type="arabicPeriod"/>
            </a:pPr>
            <a:r>
              <a:rPr lang="pt-PT" dirty="0" smtClean="0">
                <a:solidFill>
                  <a:schemeClr val="bg1">
                    <a:lumMod val="75000"/>
                  </a:schemeClr>
                </a:solidFill>
              </a:rPr>
              <a:t>Transposição - Processo regulatório nacional</a:t>
            </a:r>
          </a:p>
          <a:p>
            <a:pPr marL="536575" indent="-536575">
              <a:lnSpc>
                <a:spcPct val="100000"/>
              </a:lnSpc>
              <a:spcBef>
                <a:spcPts val="600"/>
              </a:spcBef>
              <a:buFontTx/>
              <a:buAutoNum type="arabicPeriod"/>
            </a:pPr>
            <a:r>
              <a:rPr lang="pt-PT" dirty="0" smtClean="0">
                <a:solidFill>
                  <a:schemeClr val="bg1">
                    <a:lumMod val="75000"/>
                  </a:schemeClr>
                </a:solidFill>
              </a:rPr>
              <a:t>Opções regulatórias nacionais</a:t>
            </a:r>
            <a:endParaRPr lang="pt-PT" dirty="0">
              <a:solidFill>
                <a:schemeClr val="bg1">
                  <a:lumMod val="75000"/>
                </a:schemeClr>
              </a:solidFill>
            </a:endParaRPr>
          </a:p>
          <a:p>
            <a:pPr marL="536575" indent="-536575">
              <a:lnSpc>
                <a:spcPct val="110000"/>
              </a:lnSpc>
              <a:spcBef>
                <a:spcPts val="600"/>
              </a:spcBef>
              <a:buFont typeface="Arial" panose="020B0604020202020204" pitchFamily="34" charset="0"/>
              <a:buAutoNum type="arabicPeriod"/>
            </a:pPr>
            <a:r>
              <a:rPr lang="pt-PT" b="1" dirty="0">
                <a:solidFill>
                  <a:schemeClr val="tx2">
                    <a:lumMod val="60000"/>
                    <a:lumOff val="40000"/>
                  </a:schemeClr>
                </a:solidFill>
              </a:rPr>
              <a:t>Regime Processual Especial</a:t>
            </a:r>
          </a:p>
          <a:p>
            <a:pPr marL="536575" indent="-536575">
              <a:lnSpc>
                <a:spcPct val="100000"/>
              </a:lnSpc>
              <a:spcBef>
                <a:spcPts val="600"/>
              </a:spcBef>
              <a:buAutoNum type="arabicPeriod"/>
            </a:pPr>
            <a:r>
              <a:rPr lang="pt-PT" dirty="0" smtClean="0">
                <a:solidFill>
                  <a:schemeClr val="bg1">
                    <a:lumMod val="75000"/>
                  </a:schemeClr>
                </a:solidFill>
              </a:rPr>
              <a:t>Alterações ao regime jurídico do contrato de seguro</a:t>
            </a:r>
          </a:p>
          <a:p>
            <a:pPr marL="536575" indent="-536575">
              <a:spcBef>
                <a:spcPts val="600"/>
              </a:spcBef>
              <a:buFont typeface="Arial" panose="020B0604020202020204" pitchFamily="34" charset="0"/>
              <a:buAutoNum type="arabicPeriod"/>
            </a:pPr>
            <a:r>
              <a:rPr lang="pt-PT" dirty="0">
                <a:solidFill>
                  <a:schemeClr val="bg1">
                    <a:lumMod val="75000"/>
                  </a:schemeClr>
                </a:solidFill>
              </a:rPr>
              <a:t>Impacto das alterações legislativas</a:t>
            </a:r>
          </a:p>
          <a:p>
            <a:pPr marL="536575" indent="-536575">
              <a:lnSpc>
                <a:spcPct val="100000"/>
              </a:lnSpc>
              <a:spcBef>
                <a:spcPts val="600"/>
              </a:spcBef>
              <a:buAutoNum type="arabicPeriod"/>
            </a:pPr>
            <a:endParaRPr lang="pt-PT" dirty="0" smtClean="0">
              <a:solidFill>
                <a:schemeClr val="bg1">
                  <a:lumMod val="75000"/>
                </a:schemeClr>
              </a:solidFill>
            </a:endParaRPr>
          </a:p>
        </p:txBody>
      </p:sp>
      <p:sp>
        <p:nvSpPr>
          <p:cNvPr id="2" name="Marcador de Posição do Número do Diapositivo 1"/>
          <p:cNvSpPr>
            <a:spLocks noGrp="1"/>
          </p:cNvSpPr>
          <p:nvPr>
            <p:ph type="sldNum" sz="quarter" idx="4294967295"/>
          </p:nvPr>
        </p:nvSpPr>
        <p:spPr>
          <a:xfrm>
            <a:off x="6553200" y="6356350"/>
            <a:ext cx="2133600" cy="365125"/>
          </a:xfrm>
          <a:prstGeom prst="rect">
            <a:avLst/>
          </a:prstGeom>
        </p:spPr>
        <p:txBody>
          <a:bodyPr/>
          <a:lstStyle/>
          <a:p>
            <a:fld id="{7D838E26-1791-4B7E-8E9D-0565D3742933}" type="slidenum">
              <a:rPr lang="pt-PT" smtClean="0"/>
              <a:pPr/>
              <a:t>28</a:t>
            </a:fld>
            <a:endParaRPr lang="pt-PT"/>
          </a:p>
        </p:txBody>
      </p:sp>
    </p:spTree>
    <p:extLst>
      <p:ext uri="{BB962C8B-B14F-4D97-AF65-F5344CB8AC3E}">
        <p14:creationId xmlns:p14="http://schemas.microsoft.com/office/powerpoint/2010/main" val="2704986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6"/>
          </p:nvPr>
        </p:nvSpPr>
        <p:spPr/>
        <p:txBody>
          <a:bodyPr/>
          <a:lstStyle/>
          <a:p>
            <a:fld id="{67F6E965-7293-4CD4-850C-9C2661C22C53}" type="slidenum">
              <a:rPr lang="pt-PT" smtClean="0">
                <a:solidFill>
                  <a:prstClr val="black">
                    <a:tint val="75000"/>
                  </a:prstClr>
                </a:solidFill>
              </a:rPr>
              <a:pPr/>
              <a:t>29</a:t>
            </a:fld>
            <a:endParaRPr lang="pt-PT">
              <a:solidFill>
                <a:prstClr val="black">
                  <a:tint val="75000"/>
                </a:prstClr>
              </a:solidFill>
            </a:endParaRPr>
          </a:p>
        </p:txBody>
      </p:sp>
      <p:sp>
        <p:nvSpPr>
          <p:cNvPr id="3" name="Título 2"/>
          <p:cNvSpPr>
            <a:spLocks noGrp="1"/>
          </p:cNvSpPr>
          <p:nvPr>
            <p:ph type="title"/>
          </p:nvPr>
        </p:nvSpPr>
        <p:spPr>
          <a:xfrm>
            <a:off x="252000" y="803480"/>
            <a:ext cx="8640000" cy="954107"/>
          </a:xfrm>
        </p:spPr>
        <p:txBody>
          <a:bodyPr/>
          <a:lstStyle/>
          <a:p>
            <a:pPr marL="534988" indent="-534988">
              <a:tabLst>
                <a:tab pos="534988" algn="l"/>
              </a:tabLst>
            </a:pPr>
            <a:r>
              <a:rPr lang="pt-PT" kern="0" dirty="0">
                <a:solidFill>
                  <a:srgbClr val="1F497D">
                    <a:lumMod val="60000"/>
                    <a:lumOff val="40000"/>
                  </a:srgbClr>
                </a:solidFill>
                <a:latin typeface="Calibri"/>
                <a:sym typeface="Wingdings"/>
              </a:rPr>
              <a:t>Regime Processual Especial </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smtClean="0">
                <a:solidFill>
                  <a:srgbClr val="1F497D">
                    <a:lumMod val="60000"/>
                    <a:lumOff val="40000"/>
                  </a:srgbClr>
                </a:solidFill>
                <a:latin typeface="Calibri"/>
                <a:sym typeface="Wingdings"/>
              </a:rPr>
              <a:t>Principais objetivos</a:t>
            </a:r>
            <a:endParaRPr lang="pt-PT" dirty="0"/>
          </a:p>
        </p:txBody>
      </p:sp>
      <p:sp>
        <p:nvSpPr>
          <p:cNvPr id="4" name="Marcador de Posição do Texto 3"/>
          <p:cNvSpPr>
            <a:spLocks noGrp="1"/>
          </p:cNvSpPr>
          <p:nvPr>
            <p:ph type="body" sz="quarter" idx="17"/>
          </p:nvPr>
        </p:nvSpPr>
        <p:spPr>
          <a:xfrm>
            <a:off x="252000" y="1772816"/>
            <a:ext cx="8640000" cy="4536504"/>
          </a:xfrm>
        </p:spPr>
        <p:txBody>
          <a:bodyPr>
            <a:normAutofit fontScale="25000" lnSpcReduction="20000"/>
          </a:bodyPr>
          <a:lstStyle/>
          <a:p>
            <a:pPr marL="0" indent="0">
              <a:buNone/>
            </a:pPr>
            <a:endParaRPr lang="pt-PT" b="1" cap="small" dirty="0" smtClean="0">
              <a:solidFill>
                <a:srgbClr val="0070C0"/>
              </a:solidFill>
              <a:latin typeface="Calibri" panose="020F0502020204030204" pitchFamily="34" charset="0"/>
              <a:cs typeface="Verdana"/>
            </a:endParaRPr>
          </a:p>
          <a:p>
            <a:pPr algn="just">
              <a:spcBef>
                <a:spcPts val="600"/>
              </a:spcBef>
              <a:spcAft>
                <a:spcPts val="1200"/>
              </a:spcAft>
              <a:buFont typeface="Calibri" panose="020F0502020204030204" pitchFamily="34" charset="0"/>
              <a:buChar char="—"/>
              <a:tabLst>
                <a:tab pos="534988" algn="l"/>
              </a:tabLst>
            </a:pPr>
            <a:endParaRPr lang="pt-PT" sz="8000" dirty="0" smtClean="0">
              <a:solidFill>
                <a:schemeClr val="accent1">
                  <a:lumMod val="75000"/>
                </a:schemeClr>
              </a:solidFill>
            </a:endParaRPr>
          </a:p>
          <a:p>
            <a:pPr algn="just">
              <a:spcBef>
                <a:spcPts val="600"/>
              </a:spcBef>
              <a:spcAft>
                <a:spcPts val="1200"/>
              </a:spcAft>
              <a:buFont typeface="Calibri" panose="020F0502020204030204" pitchFamily="34" charset="0"/>
              <a:buChar char="—"/>
              <a:tabLst>
                <a:tab pos="534988" algn="l"/>
              </a:tabLst>
            </a:pPr>
            <a:r>
              <a:rPr lang="pt-PT" sz="8000" dirty="0" smtClean="0">
                <a:solidFill>
                  <a:schemeClr val="accent1">
                    <a:lumMod val="75000"/>
                  </a:schemeClr>
                </a:solidFill>
              </a:rPr>
              <a:t>Garantir </a:t>
            </a:r>
            <a:r>
              <a:rPr lang="pt-PT" sz="8000" dirty="0">
                <a:solidFill>
                  <a:schemeClr val="accent1">
                    <a:lumMod val="75000"/>
                  </a:schemeClr>
                </a:solidFill>
              </a:rPr>
              <a:t>a </a:t>
            </a:r>
            <a:r>
              <a:rPr lang="pt-PT" sz="8000" b="1" dirty="0">
                <a:solidFill>
                  <a:srgbClr val="FF9900"/>
                </a:solidFill>
              </a:rPr>
              <a:t>uniformização do regime </a:t>
            </a:r>
            <a:r>
              <a:rPr lang="pt-PT" sz="8000" dirty="0">
                <a:solidFill>
                  <a:schemeClr val="accent1">
                    <a:lumMod val="75000"/>
                  </a:schemeClr>
                </a:solidFill>
              </a:rPr>
              <a:t>processual aplicável às contraordenações cujo processamento e correspondente aplicação de coimas e sanções acessórias competem à </a:t>
            </a:r>
            <a:r>
              <a:rPr lang="pt-PT" sz="8000" dirty="0" smtClean="0">
                <a:solidFill>
                  <a:schemeClr val="accent1">
                    <a:lumMod val="75000"/>
                  </a:schemeClr>
                </a:solidFill>
              </a:rPr>
              <a:t>ASF, </a:t>
            </a:r>
            <a:r>
              <a:rPr lang="pt-PT" sz="8000" dirty="0">
                <a:solidFill>
                  <a:schemeClr val="accent1">
                    <a:lumMod val="75000"/>
                  </a:schemeClr>
                </a:solidFill>
              </a:rPr>
              <a:t>salvo regime especial.</a:t>
            </a:r>
          </a:p>
          <a:p>
            <a:pPr algn="just">
              <a:spcBef>
                <a:spcPts val="600"/>
              </a:spcBef>
              <a:spcAft>
                <a:spcPts val="1200"/>
              </a:spcAft>
              <a:buFont typeface="Calibri" panose="020F0502020204030204" pitchFamily="34" charset="0"/>
              <a:buChar char="—"/>
              <a:tabLst>
                <a:tab pos="534988" algn="l"/>
              </a:tabLst>
            </a:pPr>
            <a:r>
              <a:rPr lang="pt-PT" sz="8000" dirty="0">
                <a:solidFill>
                  <a:schemeClr val="accent1">
                    <a:lumMod val="75000"/>
                  </a:schemeClr>
                </a:solidFill>
              </a:rPr>
              <a:t>Alinhar o regime processual relativo </a:t>
            </a:r>
            <a:r>
              <a:rPr lang="pt-PT" sz="8000" dirty="0" smtClean="0">
                <a:solidFill>
                  <a:schemeClr val="accent1">
                    <a:lumMod val="75000"/>
                  </a:schemeClr>
                </a:solidFill>
              </a:rPr>
              <a:t>aos </a:t>
            </a:r>
            <a:r>
              <a:rPr lang="pt-PT" sz="8000" dirty="0">
                <a:solidFill>
                  <a:schemeClr val="accent1">
                    <a:lumMod val="75000"/>
                  </a:schemeClr>
                </a:solidFill>
              </a:rPr>
              <a:t>crimes especiais </a:t>
            </a:r>
            <a:r>
              <a:rPr lang="pt-PT" sz="8000" dirty="0" smtClean="0">
                <a:solidFill>
                  <a:schemeClr val="accent1">
                    <a:lumMod val="75000"/>
                  </a:schemeClr>
                </a:solidFill>
              </a:rPr>
              <a:t>e às contraordenações do setor segurador com </a:t>
            </a:r>
            <a:r>
              <a:rPr lang="pt-PT" sz="8000" dirty="0">
                <a:solidFill>
                  <a:schemeClr val="accent1">
                    <a:lumMod val="75000"/>
                  </a:schemeClr>
                </a:solidFill>
              </a:rPr>
              <a:t>o regime processual aplicável pelo </a:t>
            </a:r>
            <a:r>
              <a:rPr lang="pt-PT" sz="8000" b="1" dirty="0">
                <a:solidFill>
                  <a:srgbClr val="FF9900"/>
                </a:solidFill>
              </a:rPr>
              <a:t>Banco de Portugal </a:t>
            </a:r>
            <a:r>
              <a:rPr lang="pt-PT" sz="8000" dirty="0">
                <a:solidFill>
                  <a:schemeClr val="accent1">
                    <a:lumMod val="75000"/>
                  </a:schemeClr>
                </a:solidFill>
              </a:rPr>
              <a:t>e </a:t>
            </a:r>
            <a:r>
              <a:rPr lang="pt-PT" sz="8000" b="1" dirty="0">
                <a:solidFill>
                  <a:srgbClr val="FF9900"/>
                </a:solidFill>
              </a:rPr>
              <a:t>Comissão do Mercado de Valores Mobiliários</a:t>
            </a:r>
            <a:r>
              <a:rPr lang="pt-PT" sz="8000" dirty="0">
                <a:solidFill>
                  <a:schemeClr val="accent1">
                    <a:lumMod val="75000"/>
                  </a:schemeClr>
                </a:solidFill>
              </a:rPr>
              <a:t>.</a:t>
            </a:r>
          </a:p>
          <a:p>
            <a:pPr algn="just">
              <a:spcBef>
                <a:spcPts val="600"/>
              </a:spcBef>
              <a:spcAft>
                <a:spcPts val="1200"/>
              </a:spcAft>
              <a:buFont typeface="Calibri" panose="020F0502020204030204" pitchFamily="34" charset="0"/>
              <a:buChar char="—"/>
              <a:tabLst>
                <a:tab pos="534988" algn="l"/>
              </a:tabLst>
            </a:pPr>
            <a:r>
              <a:rPr lang="pt-PT" sz="8000" b="1" dirty="0">
                <a:solidFill>
                  <a:srgbClr val="FF9900"/>
                </a:solidFill>
              </a:rPr>
              <a:t>Reforço dos instrumentos processuais </a:t>
            </a:r>
            <a:r>
              <a:rPr lang="pt-PT" sz="8000" dirty="0">
                <a:solidFill>
                  <a:schemeClr val="accent1">
                    <a:lumMod val="75000"/>
                  </a:schemeClr>
                </a:solidFill>
              </a:rPr>
              <a:t>ao dispor da ASF de forma a conferir a flexibilidade necessária, dentro do quadro legal aplicável, para a aplicação da medida mais ajustada às finalidades preventivas e repressivas do regime (</a:t>
            </a:r>
            <a:r>
              <a:rPr lang="pt-PT" sz="8000" dirty="0" err="1">
                <a:solidFill>
                  <a:schemeClr val="accent1">
                    <a:lumMod val="75000"/>
                  </a:schemeClr>
                </a:solidFill>
              </a:rPr>
              <a:t>ex</a:t>
            </a:r>
            <a:r>
              <a:rPr lang="pt-PT" sz="8000" dirty="0">
                <a:solidFill>
                  <a:schemeClr val="accent1">
                    <a:lumMod val="75000"/>
                  </a:schemeClr>
                </a:solidFill>
              </a:rPr>
              <a:t>: alargamento das situações de aplicação da medida de advertência, possibilidade de aplicação da sanção de admoestação).</a:t>
            </a:r>
            <a:endParaRPr lang="pt-PT" sz="5600" dirty="0">
              <a:solidFill>
                <a:schemeClr val="accent1">
                  <a:lumMod val="75000"/>
                </a:schemeClr>
              </a:solidFill>
            </a:endParaRPr>
          </a:p>
        </p:txBody>
      </p:sp>
    </p:spTree>
    <p:extLst>
      <p:ext uri="{BB962C8B-B14F-4D97-AF65-F5344CB8AC3E}">
        <p14:creationId xmlns:p14="http://schemas.microsoft.com/office/powerpoint/2010/main" val="183898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pPr algn="ctr"/>
            <a:r>
              <a:rPr lang="pt-PT" noProof="0" dirty="0" smtClean="0">
                <a:solidFill>
                  <a:schemeClr val="tx2">
                    <a:lumMod val="60000"/>
                    <a:lumOff val="40000"/>
                  </a:schemeClr>
                </a:solidFill>
              </a:rPr>
              <a:t>CONTEÚDO</a:t>
            </a:r>
            <a:endParaRPr lang="pt-PT" noProof="0" dirty="0">
              <a:solidFill>
                <a:schemeClr val="tx2">
                  <a:lumMod val="60000"/>
                  <a:lumOff val="40000"/>
                </a:schemeClr>
              </a:solidFill>
            </a:endParaRPr>
          </a:p>
        </p:txBody>
      </p:sp>
      <p:sp>
        <p:nvSpPr>
          <p:cNvPr id="10" name="Marcador de Posição de Conteúdo 9"/>
          <p:cNvSpPr>
            <a:spLocks noGrp="1"/>
          </p:cNvSpPr>
          <p:nvPr>
            <p:ph idx="1"/>
          </p:nvPr>
        </p:nvSpPr>
        <p:spPr>
          <a:xfrm>
            <a:off x="179512" y="2132856"/>
            <a:ext cx="8784976" cy="3168352"/>
          </a:xfrm>
        </p:spPr>
        <p:txBody>
          <a:bodyPr>
            <a:normAutofit fontScale="92500" lnSpcReduction="10000"/>
          </a:bodyPr>
          <a:lstStyle/>
          <a:p>
            <a:pPr marL="536575" indent="-536575">
              <a:lnSpc>
                <a:spcPct val="100000"/>
              </a:lnSpc>
              <a:spcBef>
                <a:spcPts val="600"/>
              </a:spcBef>
              <a:buAutoNum type="arabicPeriod"/>
            </a:pPr>
            <a:r>
              <a:rPr lang="pt-PT" b="1" dirty="0" smtClean="0">
                <a:solidFill>
                  <a:schemeClr val="tx2">
                    <a:lumMod val="60000"/>
                    <a:lumOff val="40000"/>
                  </a:schemeClr>
                </a:solidFill>
              </a:rPr>
              <a:t>Solvência II - Processo regulatório europeu </a:t>
            </a:r>
          </a:p>
          <a:p>
            <a:pPr marL="536575" indent="-536575">
              <a:lnSpc>
                <a:spcPct val="100000"/>
              </a:lnSpc>
              <a:spcBef>
                <a:spcPts val="600"/>
              </a:spcBef>
              <a:buAutoNum type="arabicPeriod"/>
            </a:pPr>
            <a:r>
              <a:rPr lang="pt-PT" dirty="0" smtClean="0">
                <a:solidFill>
                  <a:schemeClr val="bg1">
                    <a:lumMod val="75000"/>
                  </a:schemeClr>
                </a:solidFill>
              </a:rPr>
              <a:t>Transposição - Processo regulatório nacional</a:t>
            </a:r>
          </a:p>
          <a:p>
            <a:pPr marL="536575" indent="-536575">
              <a:lnSpc>
                <a:spcPct val="100000"/>
              </a:lnSpc>
              <a:spcBef>
                <a:spcPts val="600"/>
              </a:spcBef>
              <a:buFontTx/>
              <a:buAutoNum type="arabicPeriod"/>
            </a:pPr>
            <a:r>
              <a:rPr lang="pt-PT" dirty="0" smtClean="0">
                <a:solidFill>
                  <a:schemeClr val="bg1">
                    <a:lumMod val="75000"/>
                  </a:schemeClr>
                </a:solidFill>
              </a:rPr>
              <a:t>Opções regulatórias nacionais</a:t>
            </a:r>
            <a:endParaRPr lang="pt-PT" dirty="0">
              <a:solidFill>
                <a:schemeClr val="bg1">
                  <a:lumMod val="75000"/>
                </a:schemeClr>
              </a:solidFill>
            </a:endParaRPr>
          </a:p>
          <a:p>
            <a:pPr marL="536575" indent="-536575">
              <a:lnSpc>
                <a:spcPct val="100000"/>
              </a:lnSpc>
              <a:spcBef>
                <a:spcPts val="600"/>
              </a:spcBef>
              <a:buAutoNum type="arabicPeriod"/>
            </a:pPr>
            <a:r>
              <a:rPr lang="pt-PT" dirty="0" smtClean="0">
                <a:solidFill>
                  <a:schemeClr val="bg1">
                    <a:lumMod val="75000"/>
                  </a:schemeClr>
                </a:solidFill>
              </a:rPr>
              <a:t>Regime Processual Especial</a:t>
            </a:r>
          </a:p>
          <a:p>
            <a:pPr marL="536575" indent="-536575">
              <a:lnSpc>
                <a:spcPct val="100000"/>
              </a:lnSpc>
              <a:spcBef>
                <a:spcPts val="600"/>
              </a:spcBef>
              <a:buAutoNum type="arabicPeriod"/>
            </a:pPr>
            <a:r>
              <a:rPr lang="pt-PT" dirty="0" smtClean="0">
                <a:solidFill>
                  <a:schemeClr val="bg1">
                    <a:lumMod val="75000"/>
                  </a:schemeClr>
                </a:solidFill>
              </a:rPr>
              <a:t>Alterações ao regime jurídico do contrato de seguro</a:t>
            </a:r>
          </a:p>
          <a:p>
            <a:pPr marL="536575" indent="-536575">
              <a:spcBef>
                <a:spcPts val="600"/>
              </a:spcBef>
              <a:buFont typeface="Arial" panose="020B0604020202020204" pitchFamily="34" charset="0"/>
              <a:buAutoNum type="arabicPeriod"/>
            </a:pPr>
            <a:r>
              <a:rPr lang="pt-PT" dirty="0">
                <a:solidFill>
                  <a:schemeClr val="bg1">
                    <a:lumMod val="75000"/>
                  </a:schemeClr>
                </a:solidFill>
              </a:rPr>
              <a:t>Impacto das alterações legislativas</a:t>
            </a:r>
          </a:p>
          <a:p>
            <a:pPr marL="536575" indent="-536575">
              <a:lnSpc>
                <a:spcPct val="100000"/>
              </a:lnSpc>
              <a:spcBef>
                <a:spcPts val="600"/>
              </a:spcBef>
              <a:buAutoNum type="arabicPeriod"/>
            </a:pPr>
            <a:endParaRPr lang="pt-PT" dirty="0" smtClean="0">
              <a:solidFill>
                <a:schemeClr val="bg1">
                  <a:lumMod val="75000"/>
                </a:schemeClr>
              </a:solidFill>
            </a:endParaRPr>
          </a:p>
        </p:txBody>
      </p:sp>
      <p:sp>
        <p:nvSpPr>
          <p:cNvPr id="2" name="Marcador de Posição do Número do Diapositivo 1"/>
          <p:cNvSpPr>
            <a:spLocks noGrp="1"/>
          </p:cNvSpPr>
          <p:nvPr>
            <p:ph type="sldNum" sz="quarter" idx="12"/>
          </p:nvPr>
        </p:nvSpPr>
        <p:spPr/>
        <p:txBody>
          <a:bodyPr/>
          <a:lstStyle/>
          <a:p>
            <a:fld id="{7D838E26-1791-4B7E-8E9D-0565D3742933}" type="slidenum">
              <a:rPr lang="pt-PT" smtClean="0"/>
              <a:pPr/>
              <a:t>3</a:t>
            </a:fld>
            <a:endParaRPr lang="pt-PT"/>
          </a:p>
        </p:txBody>
      </p:sp>
    </p:spTree>
    <p:extLst>
      <p:ext uri="{BB962C8B-B14F-4D97-AF65-F5344CB8AC3E}">
        <p14:creationId xmlns:p14="http://schemas.microsoft.com/office/powerpoint/2010/main" val="802046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pPr algn="ctr"/>
            <a:r>
              <a:rPr lang="pt-PT" noProof="0" dirty="0" smtClean="0">
                <a:solidFill>
                  <a:schemeClr val="tx2">
                    <a:lumMod val="60000"/>
                    <a:lumOff val="40000"/>
                  </a:schemeClr>
                </a:solidFill>
              </a:rPr>
              <a:t>CONTEÚDO</a:t>
            </a:r>
            <a:endParaRPr lang="pt-PT" noProof="0" dirty="0">
              <a:solidFill>
                <a:schemeClr val="tx2">
                  <a:lumMod val="60000"/>
                  <a:lumOff val="40000"/>
                </a:schemeClr>
              </a:solidFill>
            </a:endParaRPr>
          </a:p>
        </p:txBody>
      </p:sp>
      <p:sp>
        <p:nvSpPr>
          <p:cNvPr id="10" name="Marcador de Posição de Conteúdo 9"/>
          <p:cNvSpPr>
            <a:spLocks noGrp="1"/>
          </p:cNvSpPr>
          <p:nvPr>
            <p:ph idx="4294967295"/>
          </p:nvPr>
        </p:nvSpPr>
        <p:spPr>
          <a:xfrm>
            <a:off x="179512" y="2132856"/>
            <a:ext cx="8784976" cy="3168352"/>
          </a:xfrm>
          <a:prstGeom prst="rect">
            <a:avLst/>
          </a:prstGeom>
        </p:spPr>
        <p:txBody>
          <a:bodyPr>
            <a:normAutofit fontScale="85000" lnSpcReduction="10000"/>
          </a:bodyPr>
          <a:lstStyle/>
          <a:p>
            <a:pPr marL="536575" indent="-536575">
              <a:lnSpc>
                <a:spcPct val="110000"/>
              </a:lnSpc>
              <a:spcBef>
                <a:spcPts val="600"/>
              </a:spcBef>
              <a:buFontTx/>
              <a:buAutoNum type="arabicPeriod"/>
            </a:pPr>
            <a:r>
              <a:rPr lang="pt-PT" dirty="0">
                <a:solidFill>
                  <a:schemeClr val="bg1">
                    <a:lumMod val="75000"/>
                  </a:schemeClr>
                </a:solidFill>
              </a:rPr>
              <a:t>Solvência II - Processo regulatório europeu </a:t>
            </a:r>
          </a:p>
          <a:p>
            <a:pPr marL="536575" indent="-536575">
              <a:lnSpc>
                <a:spcPct val="100000"/>
              </a:lnSpc>
              <a:spcBef>
                <a:spcPts val="600"/>
              </a:spcBef>
              <a:buAutoNum type="arabicPeriod"/>
            </a:pPr>
            <a:r>
              <a:rPr lang="pt-PT" dirty="0" smtClean="0">
                <a:solidFill>
                  <a:schemeClr val="bg1">
                    <a:lumMod val="75000"/>
                  </a:schemeClr>
                </a:solidFill>
              </a:rPr>
              <a:t>Transposição - Processo regulatório nacional</a:t>
            </a:r>
          </a:p>
          <a:p>
            <a:pPr marL="536575" indent="-536575">
              <a:lnSpc>
                <a:spcPct val="100000"/>
              </a:lnSpc>
              <a:spcBef>
                <a:spcPts val="600"/>
              </a:spcBef>
              <a:buFontTx/>
              <a:buAutoNum type="arabicPeriod"/>
            </a:pPr>
            <a:r>
              <a:rPr lang="pt-PT" dirty="0" smtClean="0">
                <a:solidFill>
                  <a:schemeClr val="bg1">
                    <a:lumMod val="75000"/>
                  </a:schemeClr>
                </a:solidFill>
              </a:rPr>
              <a:t>Opções regulatórias nacionais</a:t>
            </a:r>
            <a:endParaRPr lang="pt-PT" dirty="0">
              <a:solidFill>
                <a:schemeClr val="bg1">
                  <a:lumMod val="75000"/>
                </a:schemeClr>
              </a:solidFill>
            </a:endParaRPr>
          </a:p>
          <a:p>
            <a:pPr marL="536575" indent="-536575">
              <a:spcBef>
                <a:spcPts val="600"/>
              </a:spcBef>
              <a:buFontTx/>
              <a:buAutoNum type="arabicPeriod"/>
            </a:pPr>
            <a:r>
              <a:rPr lang="pt-PT" dirty="0">
                <a:solidFill>
                  <a:schemeClr val="bg1">
                    <a:lumMod val="75000"/>
                  </a:schemeClr>
                </a:solidFill>
              </a:rPr>
              <a:t>Regime Processual Especial</a:t>
            </a:r>
          </a:p>
          <a:p>
            <a:pPr marL="536575" indent="-536575">
              <a:lnSpc>
                <a:spcPct val="120000"/>
              </a:lnSpc>
              <a:spcBef>
                <a:spcPts val="600"/>
              </a:spcBef>
              <a:buFont typeface="Arial" panose="020B0604020202020204" pitchFamily="34" charset="0"/>
              <a:buAutoNum type="arabicPeriod"/>
            </a:pPr>
            <a:r>
              <a:rPr lang="pt-PT" b="1" dirty="0">
                <a:solidFill>
                  <a:schemeClr val="tx2">
                    <a:lumMod val="60000"/>
                    <a:lumOff val="40000"/>
                  </a:schemeClr>
                </a:solidFill>
              </a:rPr>
              <a:t>Alterações ao regime jurídico do contrato de </a:t>
            </a:r>
            <a:r>
              <a:rPr lang="pt-PT" b="1" dirty="0" smtClean="0">
                <a:solidFill>
                  <a:schemeClr val="tx2">
                    <a:lumMod val="60000"/>
                    <a:lumOff val="40000"/>
                  </a:schemeClr>
                </a:solidFill>
              </a:rPr>
              <a:t>seguro</a:t>
            </a:r>
          </a:p>
          <a:p>
            <a:pPr marL="536575" indent="-536575">
              <a:spcBef>
                <a:spcPts val="600"/>
              </a:spcBef>
              <a:buFontTx/>
              <a:buAutoNum type="arabicPeriod"/>
            </a:pPr>
            <a:r>
              <a:rPr lang="pt-PT" dirty="0">
                <a:solidFill>
                  <a:schemeClr val="bg1">
                    <a:lumMod val="75000"/>
                  </a:schemeClr>
                </a:solidFill>
              </a:rPr>
              <a:t>Impacto das alterações legislativas</a:t>
            </a:r>
          </a:p>
          <a:p>
            <a:pPr marL="536575" indent="-536575">
              <a:lnSpc>
                <a:spcPct val="120000"/>
              </a:lnSpc>
              <a:spcBef>
                <a:spcPts val="600"/>
              </a:spcBef>
              <a:buFont typeface="Arial" panose="020B0604020202020204" pitchFamily="34" charset="0"/>
              <a:buAutoNum type="arabicPeriod"/>
            </a:pPr>
            <a:endParaRPr lang="pt-PT" b="1" dirty="0" smtClean="0">
              <a:solidFill>
                <a:schemeClr val="tx2">
                  <a:lumMod val="60000"/>
                  <a:lumOff val="40000"/>
                </a:schemeClr>
              </a:solidFill>
            </a:endParaRPr>
          </a:p>
          <a:p>
            <a:pPr marL="536575" indent="-536575">
              <a:lnSpc>
                <a:spcPct val="120000"/>
              </a:lnSpc>
              <a:spcBef>
                <a:spcPts val="600"/>
              </a:spcBef>
              <a:buFont typeface="Arial" panose="020B0604020202020204" pitchFamily="34" charset="0"/>
              <a:buAutoNum type="arabicPeriod"/>
            </a:pPr>
            <a:endParaRPr lang="pt-PT" b="1" dirty="0">
              <a:solidFill>
                <a:schemeClr val="tx2">
                  <a:lumMod val="60000"/>
                  <a:lumOff val="40000"/>
                </a:schemeClr>
              </a:solidFill>
            </a:endParaRPr>
          </a:p>
        </p:txBody>
      </p:sp>
      <p:sp>
        <p:nvSpPr>
          <p:cNvPr id="2" name="Marcador de Posição do Número do Diapositivo 1"/>
          <p:cNvSpPr>
            <a:spLocks noGrp="1"/>
          </p:cNvSpPr>
          <p:nvPr>
            <p:ph type="sldNum" sz="quarter" idx="4294967295"/>
          </p:nvPr>
        </p:nvSpPr>
        <p:spPr>
          <a:xfrm>
            <a:off x="6553200" y="6356350"/>
            <a:ext cx="2133600" cy="365125"/>
          </a:xfrm>
          <a:prstGeom prst="rect">
            <a:avLst/>
          </a:prstGeom>
        </p:spPr>
        <p:txBody>
          <a:bodyPr/>
          <a:lstStyle/>
          <a:p>
            <a:fld id="{7D838E26-1791-4B7E-8E9D-0565D3742933}" type="slidenum">
              <a:rPr lang="pt-PT" smtClean="0"/>
              <a:pPr/>
              <a:t>30</a:t>
            </a:fld>
            <a:endParaRPr lang="pt-PT"/>
          </a:p>
        </p:txBody>
      </p:sp>
    </p:spTree>
    <p:extLst>
      <p:ext uri="{BB962C8B-B14F-4D97-AF65-F5344CB8AC3E}">
        <p14:creationId xmlns:p14="http://schemas.microsoft.com/office/powerpoint/2010/main" val="3301567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6"/>
          </p:nvPr>
        </p:nvSpPr>
        <p:spPr/>
        <p:txBody>
          <a:bodyPr/>
          <a:lstStyle/>
          <a:p>
            <a:fld id="{67F6E965-7293-4CD4-850C-9C2661C22C53}" type="slidenum">
              <a:rPr lang="pt-PT" smtClean="0">
                <a:solidFill>
                  <a:prstClr val="black">
                    <a:tint val="75000"/>
                  </a:prstClr>
                </a:solidFill>
              </a:rPr>
              <a:pPr/>
              <a:t>31</a:t>
            </a:fld>
            <a:endParaRPr lang="pt-PT">
              <a:solidFill>
                <a:prstClr val="black">
                  <a:tint val="75000"/>
                </a:prstClr>
              </a:solidFill>
            </a:endParaRPr>
          </a:p>
        </p:txBody>
      </p:sp>
      <p:sp>
        <p:nvSpPr>
          <p:cNvPr id="3" name="Título 2"/>
          <p:cNvSpPr>
            <a:spLocks noGrp="1"/>
          </p:cNvSpPr>
          <p:nvPr>
            <p:ph type="title"/>
          </p:nvPr>
        </p:nvSpPr>
        <p:spPr>
          <a:xfrm>
            <a:off x="252000" y="803480"/>
            <a:ext cx="8640000" cy="954107"/>
          </a:xfrm>
        </p:spPr>
        <p:txBody>
          <a:bodyPr/>
          <a:lstStyle/>
          <a:p>
            <a:pPr marL="534988" indent="-534988">
              <a:tabLst>
                <a:tab pos="534988" algn="l"/>
              </a:tabLst>
            </a:pPr>
            <a:r>
              <a:rPr lang="pt-PT" kern="0" dirty="0" smtClean="0">
                <a:solidFill>
                  <a:srgbClr val="1F497D">
                    <a:lumMod val="60000"/>
                    <a:lumOff val="40000"/>
                  </a:srgbClr>
                </a:solidFill>
                <a:latin typeface="Calibri"/>
                <a:sym typeface="Wingdings"/>
              </a:rPr>
              <a:t>Alterações ao regime </a:t>
            </a:r>
            <a:r>
              <a:rPr lang="pt-PT" kern="0" dirty="0">
                <a:solidFill>
                  <a:srgbClr val="1F497D">
                    <a:lumMod val="60000"/>
                    <a:lumOff val="40000"/>
                  </a:srgbClr>
                </a:solidFill>
                <a:latin typeface="Calibri"/>
                <a:sym typeface="Wingdings"/>
              </a:rPr>
              <a:t>jurídico do contrato de seguro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smtClean="0">
                <a:solidFill>
                  <a:srgbClr val="1F497D">
                    <a:lumMod val="60000"/>
                    <a:lumOff val="40000"/>
                  </a:srgbClr>
                </a:solidFill>
                <a:latin typeface="Calibri"/>
                <a:sym typeface="Wingdings"/>
              </a:rPr>
              <a:t>Principais objetivos</a:t>
            </a:r>
            <a:endParaRPr lang="pt-PT" dirty="0"/>
          </a:p>
        </p:txBody>
      </p:sp>
      <p:sp>
        <p:nvSpPr>
          <p:cNvPr id="4" name="Marcador de Posição do Texto 3"/>
          <p:cNvSpPr>
            <a:spLocks noGrp="1"/>
          </p:cNvSpPr>
          <p:nvPr>
            <p:ph type="body" sz="quarter" idx="17"/>
          </p:nvPr>
        </p:nvSpPr>
        <p:spPr>
          <a:xfrm>
            <a:off x="252000" y="1772816"/>
            <a:ext cx="8640000" cy="4536504"/>
          </a:xfrm>
        </p:spPr>
        <p:txBody>
          <a:bodyPr>
            <a:normAutofit fontScale="25000" lnSpcReduction="20000"/>
          </a:bodyPr>
          <a:lstStyle/>
          <a:p>
            <a:pPr algn="just">
              <a:spcBef>
                <a:spcPts val="600"/>
              </a:spcBef>
              <a:spcAft>
                <a:spcPts val="1200"/>
              </a:spcAft>
              <a:buFont typeface="Calibri" panose="020F0502020204030204" pitchFamily="34" charset="0"/>
              <a:buChar char="—"/>
              <a:tabLst>
                <a:tab pos="534988" algn="l"/>
              </a:tabLst>
            </a:pPr>
            <a:endParaRPr lang="pt-PT" sz="7200" dirty="0" smtClean="0">
              <a:solidFill>
                <a:schemeClr val="accent1">
                  <a:lumMod val="75000"/>
                </a:schemeClr>
              </a:solidFill>
            </a:endParaRPr>
          </a:p>
          <a:p>
            <a:pPr algn="just">
              <a:spcBef>
                <a:spcPts val="600"/>
              </a:spcBef>
              <a:spcAft>
                <a:spcPts val="1200"/>
              </a:spcAft>
              <a:buFont typeface="Calibri" panose="020F0502020204030204" pitchFamily="34" charset="0"/>
              <a:buChar char="—"/>
              <a:tabLst>
                <a:tab pos="534988" algn="l"/>
              </a:tabLst>
            </a:pPr>
            <a:r>
              <a:rPr lang="pt-PT" sz="8000" dirty="0" smtClean="0">
                <a:solidFill>
                  <a:schemeClr val="accent1">
                    <a:lumMod val="75000"/>
                  </a:schemeClr>
                </a:solidFill>
              </a:rPr>
              <a:t>Aditar </a:t>
            </a:r>
            <a:r>
              <a:rPr lang="pt-PT" sz="8000" dirty="0">
                <a:solidFill>
                  <a:schemeClr val="accent1">
                    <a:lumMod val="75000"/>
                  </a:schemeClr>
                </a:solidFill>
              </a:rPr>
              <a:t>elementos ao dever de </a:t>
            </a:r>
            <a:r>
              <a:rPr lang="pt-PT" sz="8000" b="1" dirty="0">
                <a:solidFill>
                  <a:srgbClr val="FF9900"/>
                </a:solidFill>
              </a:rPr>
              <a:t>informação pré-contratual</a:t>
            </a:r>
            <a:r>
              <a:rPr lang="pt-PT" sz="8000" dirty="0">
                <a:solidFill>
                  <a:schemeClr val="accent1">
                    <a:lumMod val="75000"/>
                  </a:schemeClr>
                </a:solidFill>
              </a:rPr>
              <a:t>, no âmbito dos seguros de vida, em decorrência do estipulado na Diretiva Solvência II</a:t>
            </a:r>
          </a:p>
          <a:p>
            <a:pPr algn="just">
              <a:spcBef>
                <a:spcPts val="600"/>
              </a:spcBef>
              <a:spcAft>
                <a:spcPts val="1200"/>
              </a:spcAft>
              <a:buFont typeface="Calibri" panose="020F0502020204030204" pitchFamily="34" charset="0"/>
              <a:buChar char="—"/>
              <a:tabLst>
                <a:tab pos="534988" algn="l"/>
              </a:tabLst>
            </a:pPr>
            <a:r>
              <a:rPr lang="pt-PT" sz="8000" dirty="0">
                <a:solidFill>
                  <a:schemeClr val="accent1">
                    <a:lumMod val="75000"/>
                  </a:schemeClr>
                </a:solidFill>
              </a:rPr>
              <a:t>Garantir a operacionalidade do mecanismo de reação do proponente de um contrato de seguro </a:t>
            </a:r>
            <a:r>
              <a:rPr lang="pt-PT" sz="8000" b="1" dirty="0">
                <a:solidFill>
                  <a:srgbClr val="FF9900"/>
                </a:solidFill>
              </a:rPr>
              <a:t>portador de deficiência ou de risco agravado de saúde </a:t>
            </a:r>
            <a:r>
              <a:rPr lang="pt-PT" sz="8000" dirty="0">
                <a:solidFill>
                  <a:schemeClr val="accent1">
                    <a:lumMod val="75000"/>
                  </a:schemeClr>
                </a:solidFill>
              </a:rPr>
              <a:t>a uma recusa de celebração de um contrato de seguro ou de agravamento do respetivo prémio, através da possibilidade de reclamação junto da ASF</a:t>
            </a:r>
          </a:p>
          <a:p>
            <a:pPr algn="just">
              <a:spcBef>
                <a:spcPts val="600"/>
              </a:spcBef>
              <a:spcAft>
                <a:spcPts val="1200"/>
              </a:spcAft>
              <a:buFont typeface="Calibri" panose="020F0502020204030204" pitchFamily="34" charset="0"/>
              <a:buChar char="—"/>
              <a:tabLst>
                <a:tab pos="534988" algn="l"/>
              </a:tabLst>
            </a:pPr>
            <a:r>
              <a:rPr lang="pt-PT" sz="8000" dirty="0">
                <a:solidFill>
                  <a:schemeClr val="accent1">
                    <a:lumMod val="75000"/>
                  </a:schemeClr>
                </a:solidFill>
                <a:sym typeface="Wingdings"/>
              </a:rPr>
              <a:t>Contribuir para a </a:t>
            </a:r>
            <a:r>
              <a:rPr lang="pt-PT" sz="8000" b="1" dirty="0">
                <a:solidFill>
                  <a:srgbClr val="FF9900"/>
                </a:solidFill>
                <a:sym typeface="Wingdings"/>
              </a:rPr>
              <a:t>prevenção de situações de branqueamento de capitais e financiamento do terrorismo</a:t>
            </a:r>
            <a:r>
              <a:rPr lang="pt-PT" sz="8000" dirty="0">
                <a:solidFill>
                  <a:schemeClr val="accent1">
                    <a:lumMod val="75000"/>
                  </a:schemeClr>
                </a:solidFill>
                <a:sym typeface="Wingdings"/>
              </a:rPr>
              <a:t>, mediante eliminação das apólices e títulos ao portador, exceto no que respeita ao seguro de transporte e da eliminação da possibilidade de outros meios e modalidades de pagamento do prémio convencionadas pelas partes para além das admitidas no </a:t>
            </a:r>
            <a:r>
              <a:rPr lang="pt-PT" sz="8000" dirty="0" smtClean="0">
                <a:solidFill>
                  <a:schemeClr val="accent1">
                    <a:lumMod val="75000"/>
                  </a:schemeClr>
                </a:solidFill>
                <a:sym typeface="Wingdings"/>
              </a:rPr>
              <a:t>RJCS</a:t>
            </a:r>
            <a:endParaRPr lang="pt-PT" sz="8000" dirty="0">
              <a:solidFill>
                <a:schemeClr val="accent1">
                  <a:lumMod val="75000"/>
                </a:schemeClr>
              </a:solidFill>
              <a:sym typeface="Wingdings"/>
            </a:endParaRPr>
          </a:p>
          <a:p>
            <a:pPr algn="just">
              <a:spcBef>
                <a:spcPts val="600"/>
              </a:spcBef>
              <a:spcAft>
                <a:spcPts val="1200"/>
              </a:spcAft>
              <a:buFont typeface="Calibri" panose="020F0502020204030204" pitchFamily="34" charset="0"/>
              <a:buChar char="—"/>
              <a:tabLst>
                <a:tab pos="534988" algn="l"/>
              </a:tabLst>
            </a:pPr>
            <a:r>
              <a:rPr lang="pt-PT" sz="8000" dirty="0">
                <a:solidFill>
                  <a:schemeClr val="accent1">
                    <a:lumMod val="75000"/>
                  </a:schemeClr>
                </a:solidFill>
              </a:rPr>
              <a:t>Reconduzir o </a:t>
            </a:r>
            <a:r>
              <a:rPr lang="pt-PT" sz="8000" b="1" dirty="0">
                <a:solidFill>
                  <a:srgbClr val="FF9900"/>
                </a:solidFill>
              </a:rPr>
              <a:t>instituto da sub-rogação </a:t>
            </a:r>
            <a:r>
              <a:rPr lang="pt-PT" sz="8000" dirty="0">
                <a:solidFill>
                  <a:schemeClr val="accent1">
                    <a:lumMod val="75000"/>
                  </a:schemeClr>
                </a:solidFill>
              </a:rPr>
              <a:t>[pelo segurador] a um mecanismo de garantia do princípio indemnizatório, portanto circunscrito ao universo das prestações indemnizatórias pagas pelo segurador</a:t>
            </a:r>
            <a:endParaRPr lang="pt-PT" sz="6400" dirty="0">
              <a:solidFill>
                <a:schemeClr val="accent1">
                  <a:lumMod val="75000"/>
                </a:schemeClr>
              </a:solidFill>
            </a:endParaRPr>
          </a:p>
        </p:txBody>
      </p:sp>
    </p:spTree>
    <p:extLst>
      <p:ext uri="{BB962C8B-B14F-4D97-AF65-F5344CB8AC3E}">
        <p14:creationId xmlns:p14="http://schemas.microsoft.com/office/powerpoint/2010/main" val="426829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pPr algn="ctr"/>
            <a:r>
              <a:rPr lang="pt-PT" noProof="0" dirty="0" smtClean="0">
                <a:solidFill>
                  <a:schemeClr val="tx2">
                    <a:lumMod val="60000"/>
                    <a:lumOff val="40000"/>
                  </a:schemeClr>
                </a:solidFill>
              </a:rPr>
              <a:t>CONTEÚDO</a:t>
            </a:r>
            <a:endParaRPr lang="pt-PT" noProof="0" dirty="0">
              <a:solidFill>
                <a:schemeClr val="tx2">
                  <a:lumMod val="60000"/>
                  <a:lumOff val="40000"/>
                </a:schemeClr>
              </a:solidFill>
            </a:endParaRPr>
          </a:p>
        </p:txBody>
      </p:sp>
      <p:sp>
        <p:nvSpPr>
          <p:cNvPr id="10" name="Marcador de Posição de Conteúdo 9"/>
          <p:cNvSpPr>
            <a:spLocks noGrp="1"/>
          </p:cNvSpPr>
          <p:nvPr>
            <p:ph idx="4294967295"/>
          </p:nvPr>
        </p:nvSpPr>
        <p:spPr>
          <a:xfrm>
            <a:off x="179512" y="2132856"/>
            <a:ext cx="8784976" cy="3168352"/>
          </a:xfrm>
          <a:prstGeom prst="rect">
            <a:avLst/>
          </a:prstGeom>
        </p:spPr>
        <p:txBody>
          <a:bodyPr>
            <a:normAutofit fontScale="92500" lnSpcReduction="10000"/>
          </a:bodyPr>
          <a:lstStyle/>
          <a:p>
            <a:pPr marL="536575" indent="-536575">
              <a:lnSpc>
                <a:spcPct val="110000"/>
              </a:lnSpc>
              <a:spcBef>
                <a:spcPts val="600"/>
              </a:spcBef>
              <a:buFontTx/>
              <a:buAutoNum type="arabicPeriod"/>
            </a:pPr>
            <a:r>
              <a:rPr lang="pt-PT" dirty="0">
                <a:solidFill>
                  <a:schemeClr val="bg1">
                    <a:lumMod val="75000"/>
                  </a:schemeClr>
                </a:solidFill>
              </a:rPr>
              <a:t>Solvência II - Processo regulatório europeu </a:t>
            </a:r>
          </a:p>
          <a:p>
            <a:pPr marL="536575" indent="-536575">
              <a:lnSpc>
                <a:spcPct val="100000"/>
              </a:lnSpc>
              <a:spcBef>
                <a:spcPts val="600"/>
              </a:spcBef>
              <a:buAutoNum type="arabicPeriod"/>
            </a:pPr>
            <a:r>
              <a:rPr lang="pt-PT" dirty="0" smtClean="0">
                <a:solidFill>
                  <a:schemeClr val="bg1">
                    <a:lumMod val="75000"/>
                  </a:schemeClr>
                </a:solidFill>
              </a:rPr>
              <a:t>Transposição - Processo regulatório nacional</a:t>
            </a:r>
          </a:p>
          <a:p>
            <a:pPr marL="536575" indent="-536575">
              <a:lnSpc>
                <a:spcPct val="100000"/>
              </a:lnSpc>
              <a:spcBef>
                <a:spcPts val="600"/>
              </a:spcBef>
              <a:buFontTx/>
              <a:buAutoNum type="arabicPeriod"/>
            </a:pPr>
            <a:r>
              <a:rPr lang="pt-PT" dirty="0" smtClean="0">
                <a:solidFill>
                  <a:schemeClr val="bg1">
                    <a:lumMod val="75000"/>
                  </a:schemeClr>
                </a:solidFill>
              </a:rPr>
              <a:t>Opções regulatórias nacionais</a:t>
            </a:r>
            <a:endParaRPr lang="pt-PT" dirty="0">
              <a:solidFill>
                <a:schemeClr val="bg1">
                  <a:lumMod val="75000"/>
                </a:schemeClr>
              </a:solidFill>
            </a:endParaRPr>
          </a:p>
          <a:p>
            <a:pPr marL="536575" indent="-536575">
              <a:spcBef>
                <a:spcPts val="600"/>
              </a:spcBef>
              <a:buFontTx/>
              <a:buAutoNum type="arabicPeriod"/>
            </a:pPr>
            <a:r>
              <a:rPr lang="pt-PT" dirty="0">
                <a:solidFill>
                  <a:schemeClr val="bg1">
                    <a:lumMod val="75000"/>
                  </a:schemeClr>
                </a:solidFill>
              </a:rPr>
              <a:t>Regime Processual Especial</a:t>
            </a:r>
          </a:p>
          <a:p>
            <a:pPr marL="536575" indent="-536575">
              <a:spcBef>
                <a:spcPts val="600"/>
              </a:spcBef>
              <a:buFontTx/>
              <a:buAutoNum type="arabicPeriod"/>
            </a:pPr>
            <a:r>
              <a:rPr lang="pt-PT" dirty="0">
                <a:solidFill>
                  <a:schemeClr val="bg1">
                    <a:lumMod val="75000"/>
                  </a:schemeClr>
                </a:solidFill>
              </a:rPr>
              <a:t>Alterações ao regime jurídico do contrato de seguro</a:t>
            </a:r>
          </a:p>
          <a:p>
            <a:pPr marL="536575" indent="-536575">
              <a:lnSpc>
                <a:spcPct val="120000"/>
              </a:lnSpc>
              <a:spcBef>
                <a:spcPts val="600"/>
              </a:spcBef>
              <a:buFont typeface="Arial" panose="020B0604020202020204" pitchFamily="34" charset="0"/>
              <a:buAutoNum type="arabicPeriod"/>
            </a:pPr>
            <a:r>
              <a:rPr lang="pt-PT" b="1" dirty="0" smtClean="0">
                <a:solidFill>
                  <a:schemeClr val="tx2">
                    <a:lumMod val="60000"/>
                    <a:lumOff val="40000"/>
                  </a:schemeClr>
                </a:solidFill>
              </a:rPr>
              <a:t>Impacto das alterações legislativas</a:t>
            </a:r>
            <a:endParaRPr lang="pt-PT" b="1" dirty="0">
              <a:solidFill>
                <a:schemeClr val="tx2">
                  <a:lumMod val="60000"/>
                  <a:lumOff val="40000"/>
                </a:schemeClr>
              </a:solidFill>
            </a:endParaRPr>
          </a:p>
        </p:txBody>
      </p:sp>
      <p:sp>
        <p:nvSpPr>
          <p:cNvPr id="2" name="Marcador de Posição do Número do Diapositivo 1"/>
          <p:cNvSpPr>
            <a:spLocks noGrp="1"/>
          </p:cNvSpPr>
          <p:nvPr>
            <p:ph type="sldNum" sz="quarter" idx="4294967295"/>
          </p:nvPr>
        </p:nvSpPr>
        <p:spPr>
          <a:xfrm>
            <a:off x="6553200" y="6356350"/>
            <a:ext cx="2133600" cy="365125"/>
          </a:xfrm>
          <a:prstGeom prst="rect">
            <a:avLst/>
          </a:prstGeom>
        </p:spPr>
        <p:txBody>
          <a:bodyPr/>
          <a:lstStyle/>
          <a:p>
            <a:fld id="{7D838E26-1791-4B7E-8E9D-0565D3742933}" type="slidenum">
              <a:rPr lang="pt-PT" smtClean="0"/>
              <a:pPr/>
              <a:t>32</a:t>
            </a:fld>
            <a:endParaRPr lang="pt-PT"/>
          </a:p>
        </p:txBody>
      </p:sp>
    </p:spTree>
    <p:extLst>
      <p:ext uri="{BB962C8B-B14F-4D97-AF65-F5344CB8AC3E}">
        <p14:creationId xmlns:p14="http://schemas.microsoft.com/office/powerpoint/2010/main" val="2289177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4294967295"/>
          </p:nvPr>
        </p:nvSpPr>
        <p:spPr>
          <a:xfrm>
            <a:off x="6553200" y="6356350"/>
            <a:ext cx="2133600" cy="365125"/>
          </a:xfrm>
          <a:prstGeom prst="rect">
            <a:avLst/>
          </a:prstGeom>
        </p:spPr>
        <p:txBody>
          <a:bodyPr/>
          <a:lstStyle/>
          <a:p>
            <a:fld id="{67F6E965-7293-4CD4-850C-9C2661C22C53}" type="slidenum">
              <a:rPr lang="pt-PT" smtClean="0">
                <a:solidFill>
                  <a:prstClr val="black">
                    <a:tint val="75000"/>
                  </a:prstClr>
                </a:solidFill>
              </a:rPr>
              <a:pPr/>
              <a:t>33</a:t>
            </a:fld>
            <a:endParaRPr lang="pt-PT" dirty="0">
              <a:solidFill>
                <a:prstClr val="black">
                  <a:tint val="75000"/>
                </a:prstClr>
              </a:solidFill>
            </a:endParaRPr>
          </a:p>
        </p:txBody>
      </p:sp>
      <p:sp>
        <p:nvSpPr>
          <p:cNvPr id="3" name="CaixaDeTexto 2"/>
          <p:cNvSpPr txBox="1"/>
          <p:nvPr/>
        </p:nvSpPr>
        <p:spPr>
          <a:xfrm>
            <a:off x="251520" y="1772816"/>
            <a:ext cx="8424936" cy="4752528"/>
          </a:xfrm>
          <a:prstGeom prst="rect">
            <a:avLst/>
          </a:prstGeom>
          <a:noFill/>
        </p:spPr>
        <p:txBody>
          <a:bodyPr wrap="square" rtlCol="0" anchor="t" anchorCtr="0">
            <a:noAutofit/>
          </a:bodyPr>
          <a:lstStyle/>
          <a:p>
            <a:pPr marL="285750" indent="-285750" algn="just">
              <a:lnSpc>
                <a:spcPct val="120000"/>
              </a:lnSpc>
              <a:buFontTx/>
              <a:buChar char="-"/>
            </a:pPr>
            <a:endParaRPr lang="pt-PT" sz="1600" dirty="0" smtClean="0">
              <a:solidFill>
                <a:prstClr val="black"/>
              </a:solidFill>
              <a:latin typeface="Myriad Pro" pitchFamily="34" charset="0"/>
            </a:endParaRPr>
          </a:p>
          <a:p>
            <a:pPr marL="285750" indent="-285750" algn="just">
              <a:lnSpc>
                <a:spcPct val="120000"/>
              </a:lnSpc>
              <a:buFontTx/>
              <a:buChar char="-"/>
            </a:pPr>
            <a:r>
              <a:rPr lang="pt-PT" sz="2000" dirty="0" smtClean="0">
                <a:solidFill>
                  <a:srgbClr val="4F81BD">
                    <a:lumMod val="75000"/>
                  </a:srgbClr>
                </a:solidFill>
              </a:rPr>
              <a:t>Sendo </a:t>
            </a:r>
            <a:r>
              <a:rPr lang="pt-PT" sz="2000" dirty="0">
                <a:solidFill>
                  <a:srgbClr val="4F81BD">
                    <a:lumMod val="75000"/>
                  </a:srgbClr>
                </a:solidFill>
              </a:rPr>
              <a:t>um regime estruturalmente diferente do </a:t>
            </a:r>
            <a:r>
              <a:rPr lang="pt-PT" sz="2000" dirty="0" smtClean="0">
                <a:solidFill>
                  <a:srgbClr val="4F81BD">
                    <a:lumMod val="75000"/>
                  </a:srgbClr>
                </a:solidFill>
              </a:rPr>
              <a:t>anterior, estão previstas </a:t>
            </a:r>
            <a:r>
              <a:rPr lang="pt-PT" sz="2000" b="1" dirty="0" smtClean="0">
                <a:solidFill>
                  <a:srgbClr val="FF9900"/>
                </a:solidFill>
              </a:rPr>
              <a:t>medidas </a:t>
            </a:r>
            <a:r>
              <a:rPr lang="pt-PT" sz="2000" b="1" dirty="0">
                <a:solidFill>
                  <a:srgbClr val="FF9900"/>
                </a:solidFill>
              </a:rPr>
              <a:t>de transição ao longo de vários anos</a:t>
            </a:r>
            <a:r>
              <a:rPr lang="pt-PT" sz="2000" dirty="0">
                <a:solidFill>
                  <a:srgbClr val="4F81BD">
                    <a:lumMod val="75000"/>
                  </a:srgbClr>
                </a:solidFill>
              </a:rPr>
              <a:t>, no sentido de assegurar uma transição eficaz e preparada</a:t>
            </a:r>
            <a:r>
              <a:rPr lang="pt-PT" sz="2000" dirty="0" smtClean="0">
                <a:solidFill>
                  <a:srgbClr val="4F81BD">
                    <a:lumMod val="75000"/>
                  </a:srgbClr>
                </a:solidFill>
              </a:rPr>
              <a:t>.</a:t>
            </a:r>
            <a:endParaRPr lang="pt-PT" sz="2000" dirty="0">
              <a:solidFill>
                <a:srgbClr val="4F81BD">
                  <a:lumMod val="75000"/>
                </a:srgbClr>
              </a:solidFill>
            </a:endParaRPr>
          </a:p>
          <a:p>
            <a:pPr marL="285750" indent="-285750" algn="just">
              <a:lnSpc>
                <a:spcPct val="120000"/>
              </a:lnSpc>
              <a:buFontTx/>
              <a:buChar char="-"/>
            </a:pPr>
            <a:r>
              <a:rPr lang="pt-PT" sz="2000" dirty="0" smtClean="0">
                <a:solidFill>
                  <a:srgbClr val="4F81BD">
                    <a:lumMod val="75000"/>
                  </a:srgbClr>
                </a:solidFill>
              </a:rPr>
              <a:t>Necessidade </a:t>
            </a:r>
            <a:r>
              <a:rPr lang="pt-PT" sz="2000" dirty="0">
                <a:solidFill>
                  <a:srgbClr val="4F81BD">
                    <a:lumMod val="75000"/>
                  </a:srgbClr>
                </a:solidFill>
              </a:rPr>
              <a:t>de </a:t>
            </a:r>
            <a:r>
              <a:rPr lang="pt-PT" sz="2000" b="1" dirty="0">
                <a:solidFill>
                  <a:srgbClr val="FF9900"/>
                </a:solidFill>
              </a:rPr>
              <a:t>revisão dos modelos de negócio e do desenho e tarifação de alguns produtos</a:t>
            </a:r>
            <a:r>
              <a:rPr lang="pt-PT" sz="2000" b="1" dirty="0">
                <a:solidFill>
                  <a:srgbClr val="4F81BD">
                    <a:lumMod val="75000"/>
                  </a:srgbClr>
                </a:solidFill>
              </a:rPr>
              <a:t> </a:t>
            </a:r>
            <a:r>
              <a:rPr lang="pt-PT" sz="2000" dirty="0">
                <a:solidFill>
                  <a:srgbClr val="4F81BD">
                    <a:lumMod val="75000"/>
                  </a:srgbClr>
                </a:solidFill>
              </a:rPr>
              <a:t>de seguros, sendo colocadas maiores exigências de capital para produtos que comportam maior risco para os operadores (e.g. produtos de longo prazo, com opções e garantias, cobertura de riscos voláteis</a:t>
            </a:r>
            <a:r>
              <a:rPr lang="pt-PT" sz="2000" dirty="0" smtClean="0">
                <a:solidFill>
                  <a:srgbClr val="4F81BD">
                    <a:lumMod val="75000"/>
                  </a:srgbClr>
                </a:solidFill>
              </a:rPr>
              <a:t>).</a:t>
            </a:r>
            <a:endParaRPr lang="pt-PT" sz="2000" dirty="0">
              <a:solidFill>
                <a:srgbClr val="4F81BD">
                  <a:lumMod val="75000"/>
                </a:srgbClr>
              </a:solidFill>
            </a:endParaRPr>
          </a:p>
          <a:p>
            <a:pPr marL="285750" indent="-285750" algn="just">
              <a:lnSpc>
                <a:spcPct val="120000"/>
              </a:lnSpc>
              <a:buFontTx/>
              <a:buChar char="-"/>
            </a:pPr>
            <a:r>
              <a:rPr lang="pt-PT" sz="2000" dirty="0" smtClean="0">
                <a:solidFill>
                  <a:srgbClr val="4F81BD">
                    <a:lumMod val="75000"/>
                  </a:srgbClr>
                </a:solidFill>
              </a:rPr>
              <a:t>Necessidade </a:t>
            </a:r>
            <a:r>
              <a:rPr lang="pt-PT" sz="2000" dirty="0">
                <a:solidFill>
                  <a:srgbClr val="4F81BD">
                    <a:lumMod val="75000"/>
                  </a:srgbClr>
                </a:solidFill>
              </a:rPr>
              <a:t>de </a:t>
            </a:r>
            <a:r>
              <a:rPr lang="pt-PT" sz="2000" b="1" dirty="0">
                <a:solidFill>
                  <a:srgbClr val="FF9900"/>
                </a:solidFill>
              </a:rPr>
              <a:t>revisão do sistema de governação</a:t>
            </a:r>
            <a:r>
              <a:rPr lang="pt-PT" sz="2000" dirty="0">
                <a:solidFill>
                  <a:srgbClr val="4F81BD">
                    <a:lumMod val="75000"/>
                  </a:srgbClr>
                </a:solidFill>
              </a:rPr>
              <a:t>, das políticas de </a:t>
            </a:r>
            <a:r>
              <a:rPr lang="pt-PT" sz="2000" b="1" dirty="0">
                <a:solidFill>
                  <a:srgbClr val="FF9900"/>
                </a:solidFill>
              </a:rPr>
              <a:t>investimentos</a:t>
            </a:r>
            <a:r>
              <a:rPr lang="pt-PT" sz="2000" dirty="0">
                <a:solidFill>
                  <a:srgbClr val="FF9900"/>
                </a:solidFill>
              </a:rPr>
              <a:t> </a:t>
            </a:r>
            <a:r>
              <a:rPr lang="pt-PT" sz="2000" dirty="0">
                <a:solidFill>
                  <a:srgbClr val="4F81BD">
                    <a:lumMod val="75000"/>
                  </a:srgbClr>
                </a:solidFill>
              </a:rPr>
              <a:t>e de </a:t>
            </a:r>
            <a:r>
              <a:rPr lang="pt-PT" sz="2000" b="1" dirty="0">
                <a:solidFill>
                  <a:srgbClr val="FF9900"/>
                </a:solidFill>
              </a:rPr>
              <a:t>gestão ativo-passivo </a:t>
            </a:r>
            <a:r>
              <a:rPr lang="pt-PT" sz="2000" dirty="0">
                <a:solidFill>
                  <a:srgbClr val="4F81BD">
                    <a:lumMod val="75000"/>
                  </a:srgbClr>
                </a:solidFill>
              </a:rPr>
              <a:t>(ALM), das políticas de </a:t>
            </a:r>
            <a:r>
              <a:rPr lang="pt-PT" sz="2000" b="1" dirty="0">
                <a:solidFill>
                  <a:srgbClr val="FF9900"/>
                </a:solidFill>
              </a:rPr>
              <a:t>resseguro</a:t>
            </a:r>
            <a:r>
              <a:rPr lang="pt-PT" sz="2000" dirty="0">
                <a:solidFill>
                  <a:srgbClr val="4F81BD">
                    <a:lumMod val="75000"/>
                  </a:srgbClr>
                </a:solidFill>
              </a:rPr>
              <a:t> e de transferência/mitigação dos riscos</a:t>
            </a:r>
            <a:r>
              <a:rPr lang="pt-PT" sz="2000" dirty="0" smtClean="0">
                <a:solidFill>
                  <a:srgbClr val="4F81BD">
                    <a:lumMod val="75000"/>
                  </a:srgbClr>
                </a:solidFill>
              </a:rPr>
              <a:t>.</a:t>
            </a:r>
          </a:p>
          <a:p>
            <a:pPr marL="285750" indent="-285750" algn="just">
              <a:lnSpc>
                <a:spcPct val="120000"/>
              </a:lnSpc>
              <a:buFontTx/>
              <a:buChar char="-"/>
            </a:pPr>
            <a:endParaRPr lang="pt-PT" sz="1600" dirty="0" smtClean="0">
              <a:solidFill>
                <a:prstClr val="black"/>
              </a:solidFill>
              <a:latin typeface="Myriad Pro" pitchFamily="34" charset="0"/>
            </a:endParaRPr>
          </a:p>
        </p:txBody>
      </p:sp>
      <p:sp>
        <p:nvSpPr>
          <p:cNvPr id="6" name="CaixaDeTexto 5"/>
          <p:cNvSpPr txBox="1"/>
          <p:nvPr/>
        </p:nvSpPr>
        <p:spPr>
          <a:xfrm>
            <a:off x="251520" y="1052736"/>
            <a:ext cx="8640961" cy="800219"/>
          </a:xfrm>
          <a:prstGeom prst="rect">
            <a:avLst/>
          </a:prstGeom>
          <a:noFill/>
        </p:spPr>
        <p:txBody>
          <a:bodyPr wrap="square" rtlCol="0">
            <a:spAutoFit/>
          </a:bodyPr>
          <a:lstStyle/>
          <a:p>
            <a:pPr marL="536575" indent="-536575"/>
            <a:r>
              <a:rPr lang="pt-PT" sz="2800" b="1" kern="0" dirty="0" smtClean="0">
                <a:solidFill>
                  <a:srgbClr val="1F497D">
                    <a:lumMod val="60000"/>
                    <a:lumOff val="40000"/>
                  </a:srgbClr>
                </a:solidFill>
                <a:sym typeface="Wingdings"/>
              </a:rPr>
              <a:t>Impacto das alterações legislativas</a:t>
            </a:r>
            <a:r>
              <a:rPr lang="pt-PT" dirty="0">
                <a:solidFill>
                  <a:srgbClr val="1F497D">
                    <a:lumMod val="60000"/>
                    <a:lumOff val="40000"/>
                  </a:srgbClr>
                </a:solidFill>
                <a:sym typeface="Wingdings"/>
              </a:rPr>
              <a:t/>
            </a:r>
            <a:br>
              <a:rPr lang="pt-PT" dirty="0">
                <a:solidFill>
                  <a:srgbClr val="1F497D">
                    <a:lumMod val="60000"/>
                    <a:lumOff val="40000"/>
                  </a:srgbClr>
                </a:solidFill>
                <a:sym typeface="Wingdings"/>
              </a:rPr>
            </a:br>
            <a:endParaRPr lang="en-GB" b="1" dirty="0">
              <a:solidFill>
                <a:srgbClr val="005596"/>
              </a:solidFill>
              <a:latin typeface="Myriad Pro" pitchFamily="34" charset="0"/>
            </a:endParaRPr>
          </a:p>
        </p:txBody>
      </p:sp>
    </p:spTree>
    <p:extLst>
      <p:ext uri="{BB962C8B-B14F-4D97-AF65-F5344CB8AC3E}">
        <p14:creationId xmlns:p14="http://schemas.microsoft.com/office/powerpoint/2010/main" val="3409012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4294967295"/>
          </p:nvPr>
        </p:nvSpPr>
        <p:spPr>
          <a:xfrm>
            <a:off x="6553200" y="6356350"/>
            <a:ext cx="2133600" cy="365125"/>
          </a:xfrm>
          <a:prstGeom prst="rect">
            <a:avLst/>
          </a:prstGeom>
        </p:spPr>
        <p:txBody>
          <a:bodyPr/>
          <a:lstStyle/>
          <a:p>
            <a:fld id="{67F6E965-7293-4CD4-850C-9C2661C22C53}" type="slidenum">
              <a:rPr lang="pt-PT" smtClean="0">
                <a:solidFill>
                  <a:prstClr val="black">
                    <a:tint val="75000"/>
                  </a:prstClr>
                </a:solidFill>
              </a:rPr>
              <a:pPr/>
              <a:t>34</a:t>
            </a:fld>
            <a:endParaRPr lang="pt-PT" dirty="0">
              <a:solidFill>
                <a:prstClr val="black">
                  <a:tint val="75000"/>
                </a:prstClr>
              </a:solidFill>
            </a:endParaRPr>
          </a:p>
        </p:txBody>
      </p:sp>
      <p:sp>
        <p:nvSpPr>
          <p:cNvPr id="3" name="CaixaDeTexto 2"/>
          <p:cNvSpPr txBox="1"/>
          <p:nvPr/>
        </p:nvSpPr>
        <p:spPr>
          <a:xfrm>
            <a:off x="251520" y="1772816"/>
            <a:ext cx="8424936" cy="4752528"/>
          </a:xfrm>
          <a:prstGeom prst="rect">
            <a:avLst/>
          </a:prstGeom>
          <a:noFill/>
        </p:spPr>
        <p:txBody>
          <a:bodyPr wrap="square" rtlCol="0" anchor="t" anchorCtr="0">
            <a:noAutofit/>
          </a:bodyPr>
          <a:lstStyle/>
          <a:p>
            <a:pPr marL="268288" algn="just">
              <a:lnSpc>
                <a:spcPct val="120000"/>
              </a:lnSpc>
            </a:pPr>
            <a:r>
              <a:rPr lang="pt-PT" sz="2400" dirty="0" smtClean="0">
                <a:solidFill>
                  <a:srgbClr val="4F81BD">
                    <a:lumMod val="75000"/>
                  </a:srgbClr>
                </a:solidFill>
              </a:rPr>
              <a:t>(</a:t>
            </a:r>
            <a:r>
              <a:rPr lang="pt-PT" sz="2400" i="1" dirty="0" err="1">
                <a:solidFill>
                  <a:srgbClr val="4F81BD">
                    <a:lumMod val="75000"/>
                  </a:srgbClr>
                </a:solidFill>
              </a:rPr>
              <a:t>cont</a:t>
            </a:r>
            <a:r>
              <a:rPr lang="pt-PT" sz="2400" i="1" dirty="0">
                <a:solidFill>
                  <a:srgbClr val="4F81BD">
                    <a:lumMod val="75000"/>
                  </a:srgbClr>
                </a:solidFill>
              </a:rPr>
              <a:t>.</a:t>
            </a:r>
            <a:r>
              <a:rPr lang="pt-PT" sz="2400" dirty="0">
                <a:solidFill>
                  <a:srgbClr val="4F81BD">
                    <a:lumMod val="75000"/>
                  </a:srgbClr>
                </a:solidFill>
              </a:rPr>
              <a:t>)</a:t>
            </a:r>
          </a:p>
          <a:p>
            <a:pPr marL="285750" indent="-285750" algn="just">
              <a:lnSpc>
                <a:spcPct val="120000"/>
              </a:lnSpc>
              <a:buFontTx/>
              <a:buChar char="-"/>
            </a:pPr>
            <a:endParaRPr lang="pt-PT" sz="1600" dirty="0" smtClean="0">
              <a:solidFill>
                <a:prstClr val="black"/>
              </a:solidFill>
              <a:latin typeface="Myriad Pro" pitchFamily="34" charset="0"/>
            </a:endParaRPr>
          </a:p>
          <a:p>
            <a:pPr marL="285750" indent="-285750" algn="just">
              <a:lnSpc>
                <a:spcPct val="120000"/>
              </a:lnSpc>
              <a:buFontTx/>
              <a:buChar char="-"/>
            </a:pPr>
            <a:r>
              <a:rPr lang="pt-PT" sz="2000" dirty="0" smtClean="0">
                <a:solidFill>
                  <a:srgbClr val="4F81BD">
                    <a:lumMod val="75000"/>
                  </a:srgbClr>
                </a:solidFill>
              </a:rPr>
              <a:t>Aumento da </a:t>
            </a:r>
            <a:r>
              <a:rPr lang="pt-PT" sz="2000" b="1" dirty="0" smtClean="0">
                <a:solidFill>
                  <a:srgbClr val="FF9900"/>
                </a:solidFill>
              </a:rPr>
              <a:t>transparência</a:t>
            </a:r>
            <a:r>
              <a:rPr lang="pt-PT" sz="2000" dirty="0" smtClean="0">
                <a:solidFill>
                  <a:srgbClr val="4F81BD">
                    <a:lumMod val="75000"/>
                  </a:srgbClr>
                </a:solidFill>
              </a:rPr>
              <a:t> e </a:t>
            </a:r>
            <a:r>
              <a:rPr lang="pt-PT" sz="2000" b="1" dirty="0" smtClean="0">
                <a:solidFill>
                  <a:srgbClr val="FF9900"/>
                </a:solidFill>
              </a:rPr>
              <a:t>disciplina de mercado</a:t>
            </a:r>
          </a:p>
          <a:p>
            <a:pPr marL="285750" indent="-285750" algn="just">
              <a:lnSpc>
                <a:spcPct val="120000"/>
              </a:lnSpc>
              <a:buFontTx/>
              <a:buChar char="-"/>
            </a:pPr>
            <a:r>
              <a:rPr lang="pt-PT" sz="2000" dirty="0" smtClean="0">
                <a:solidFill>
                  <a:srgbClr val="4F81BD">
                    <a:lumMod val="75000"/>
                  </a:srgbClr>
                </a:solidFill>
              </a:rPr>
              <a:t>Reforço da conduta de mercado e </a:t>
            </a:r>
            <a:r>
              <a:rPr lang="pt-PT" sz="2000" b="1" dirty="0" smtClean="0">
                <a:solidFill>
                  <a:srgbClr val="FF9900"/>
                </a:solidFill>
              </a:rPr>
              <a:t>supervisão comportamental</a:t>
            </a:r>
          </a:p>
          <a:p>
            <a:pPr marL="285750" indent="-285750" algn="just">
              <a:lnSpc>
                <a:spcPct val="120000"/>
              </a:lnSpc>
              <a:buFontTx/>
              <a:buChar char="-"/>
            </a:pPr>
            <a:r>
              <a:rPr lang="pt-PT" sz="2000" dirty="0">
                <a:solidFill>
                  <a:srgbClr val="4F81BD">
                    <a:lumMod val="75000"/>
                  </a:srgbClr>
                </a:solidFill>
              </a:rPr>
              <a:t>Aperfeiçoamento do </a:t>
            </a:r>
            <a:r>
              <a:rPr lang="pt-PT" sz="2000" b="1" dirty="0" smtClean="0">
                <a:solidFill>
                  <a:srgbClr val="FF9900"/>
                </a:solidFill>
              </a:rPr>
              <a:t>regime sancionatório </a:t>
            </a:r>
            <a:r>
              <a:rPr lang="pt-PT" sz="2000" dirty="0">
                <a:solidFill>
                  <a:srgbClr val="4F81BD">
                    <a:lumMod val="75000"/>
                  </a:srgbClr>
                </a:solidFill>
              </a:rPr>
              <a:t>material e processual</a:t>
            </a:r>
          </a:p>
          <a:p>
            <a:pPr marL="285750" indent="-285750" algn="just">
              <a:lnSpc>
                <a:spcPct val="120000"/>
              </a:lnSpc>
              <a:buFontTx/>
              <a:buChar char="-"/>
            </a:pPr>
            <a:endParaRPr lang="pt-PT" sz="2400" b="1" dirty="0" smtClean="0">
              <a:solidFill>
                <a:srgbClr val="FF9900"/>
              </a:solidFill>
            </a:endParaRPr>
          </a:p>
          <a:p>
            <a:pPr marL="285750" indent="-285750" algn="just">
              <a:lnSpc>
                <a:spcPct val="120000"/>
              </a:lnSpc>
              <a:buFontTx/>
              <a:buChar char="-"/>
            </a:pPr>
            <a:endParaRPr lang="pt-PT" sz="2000" b="1" dirty="0">
              <a:solidFill>
                <a:srgbClr val="4F81BD">
                  <a:lumMod val="75000"/>
                </a:srgbClr>
              </a:solidFill>
            </a:endParaRPr>
          </a:p>
          <a:p>
            <a:pPr marL="285750" indent="-285750" algn="just">
              <a:lnSpc>
                <a:spcPct val="120000"/>
              </a:lnSpc>
              <a:buFontTx/>
              <a:buChar char="-"/>
            </a:pPr>
            <a:endParaRPr lang="pt-PT" sz="2000" b="1" dirty="0">
              <a:solidFill>
                <a:srgbClr val="FF9900"/>
              </a:solidFill>
            </a:endParaRPr>
          </a:p>
          <a:p>
            <a:pPr marL="285750" indent="-285750" algn="just">
              <a:lnSpc>
                <a:spcPct val="120000"/>
              </a:lnSpc>
              <a:buFontTx/>
              <a:buChar char="-"/>
            </a:pPr>
            <a:endParaRPr lang="pt-PT" sz="1600" dirty="0" smtClean="0">
              <a:solidFill>
                <a:prstClr val="black"/>
              </a:solidFill>
              <a:latin typeface="Myriad Pro" pitchFamily="34" charset="0"/>
            </a:endParaRPr>
          </a:p>
        </p:txBody>
      </p:sp>
      <p:sp>
        <p:nvSpPr>
          <p:cNvPr id="6" name="CaixaDeTexto 5"/>
          <p:cNvSpPr txBox="1"/>
          <p:nvPr/>
        </p:nvSpPr>
        <p:spPr>
          <a:xfrm>
            <a:off x="251520" y="1052736"/>
            <a:ext cx="8640961" cy="800219"/>
          </a:xfrm>
          <a:prstGeom prst="rect">
            <a:avLst/>
          </a:prstGeom>
          <a:noFill/>
        </p:spPr>
        <p:txBody>
          <a:bodyPr wrap="square" rtlCol="0">
            <a:spAutoFit/>
          </a:bodyPr>
          <a:lstStyle/>
          <a:p>
            <a:pPr marL="536575" indent="-536575"/>
            <a:r>
              <a:rPr lang="pt-PT" sz="2800" b="1" kern="0" dirty="0" smtClean="0">
                <a:solidFill>
                  <a:srgbClr val="1F497D">
                    <a:lumMod val="60000"/>
                    <a:lumOff val="40000"/>
                  </a:srgbClr>
                </a:solidFill>
                <a:sym typeface="Wingdings"/>
              </a:rPr>
              <a:t>Impacto das alterações legislativas</a:t>
            </a:r>
            <a:r>
              <a:rPr lang="pt-PT" dirty="0">
                <a:solidFill>
                  <a:srgbClr val="1F497D">
                    <a:lumMod val="60000"/>
                    <a:lumOff val="40000"/>
                  </a:srgbClr>
                </a:solidFill>
                <a:sym typeface="Wingdings"/>
              </a:rPr>
              <a:t/>
            </a:r>
            <a:br>
              <a:rPr lang="pt-PT" dirty="0">
                <a:solidFill>
                  <a:srgbClr val="1F497D">
                    <a:lumMod val="60000"/>
                    <a:lumOff val="40000"/>
                  </a:srgbClr>
                </a:solidFill>
                <a:sym typeface="Wingdings"/>
              </a:rPr>
            </a:br>
            <a:endParaRPr lang="en-GB" b="1" dirty="0">
              <a:solidFill>
                <a:srgbClr val="005596"/>
              </a:solidFill>
              <a:latin typeface="Myriad Pro"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782571197"/>
              </p:ext>
            </p:extLst>
          </p:nvPr>
        </p:nvGraphicFramePr>
        <p:xfrm>
          <a:off x="611560" y="4437112"/>
          <a:ext cx="6096000" cy="1615440"/>
        </p:xfrm>
        <a:graphic>
          <a:graphicData uri="http://schemas.openxmlformats.org/drawingml/2006/table">
            <a:tbl>
              <a:tblPr firstRow="1" bandRow="1">
                <a:tableStyleId>{BC89EF96-8CEA-46FF-86C4-4CE0E7609802}</a:tableStyleId>
              </a:tblPr>
              <a:tblGrid>
                <a:gridCol w="6096000"/>
              </a:tblGrid>
              <a:tr h="370840">
                <a:tc>
                  <a:txBody>
                    <a:bodyPr/>
                    <a:lstStyle/>
                    <a:p>
                      <a:pPr algn="just"/>
                      <a:r>
                        <a:rPr lang="pt-PT" sz="2000" b="0" kern="1200" dirty="0" smtClean="0">
                          <a:solidFill>
                            <a:srgbClr val="4F81BD">
                              <a:lumMod val="75000"/>
                            </a:srgbClr>
                          </a:solidFill>
                          <a:latin typeface="+mn-lt"/>
                          <a:ea typeface="+mn-ea"/>
                          <a:cs typeface="+mn-cs"/>
                        </a:rPr>
                        <a:t>As </a:t>
                      </a:r>
                      <a:r>
                        <a:rPr lang="pt-PT" sz="2000" b="1" kern="1200" dirty="0" smtClean="0">
                          <a:solidFill>
                            <a:srgbClr val="4F81BD">
                              <a:lumMod val="75000"/>
                            </a:srgbClr>
                          </a:solidFill>
                          <a:latin typeface="+mn-lt"/>
                          <a:ea typeface="+mn-ea"/>
                          <a:cs typeface="+mn-cs"/>
                        </a:rPr>
                        <a:t>alterações legislativas </a:t>
                      </a:r>
                      <a:r>
                        <a:rPr lang="pt-PT" sz="2000" b="0" kern="1200" dirty="0" smtClean="0">
                          <a:solidFill>
                            <a:srgbClr val="4F81BD">
                              <a:lumMod val="75000"/>
                            </a:srgbClr>
                          </a:solidFill>
                          <a:latin typeface="+mn-lt"/>
                          <a:ea typeface="+mn-ea"/>
                          <a:cs typeface="+mn-cs"/>
                        </a:rPr>
                        <a:t>introduzidas em Portugal em setembro de 2015, quer decorrentes da transposição da Diretiva Solvência II, quer decorrentes de opção regulatória nacional, estão em consonância com os </a:t>
                      </a:r>
                      <a:r>
                        <a:rPr lang="pt-PT" sz="2000" b="1" kern="1200" dirty="0" err="1" smtClean="0">
                          <a:solidFill>
                            <a:srgbClr val="FF9900"/>
                          </a:solidFill>
                          <a:latin typeface="+mn-lt"/>
                          <a:ea typeface="+mn-ea"/>
                          <a:cs typeface="+mn-cs"/>
                        </a:rPr>
                        <a:t>Insurance</a:t>
                      </a:r>
                      <a:r>
                        <a:rPr lang="pt-PT" sz="2000" b="1" kern="1200" dirty="0" smtClean="0">
                          <a:solidFill>
                            <a:srgbClr val="FF9900"/>
                          </a:solidFill>
                          <a:latin typeface="+mn-lt"/>
                          <a:ea typeface="+mn-ea"/>
                          <a:cs typeface="+mn-cs"/>
                        </a:rPr>
                        <a:t> Core </a:t>
                      </a:r>
                      <a:r>
                        <a:rPr lang="pt-PT" sz="2000" b="1" kern="1200" dirty="0" err="1" smtClean="0">
                          <a:solidFill>
                            <a:srgbClr val="FF9900"/>
                          </a:solidFill>
                          <a:latin typeface="+mn-lt"/>
                          <a:ea typeface="+mn-ea"/>
                          <a:cs typeface="+mn-cs"/>
                        </a:rPr>
                        <a:t>Principles</a:t>
                      </a:r>
                      <a:r>
                        <a:rPr lang="pt-PT" sz="2000" b="0" kern="1200" dirty="0" smtClean="0">
                          <a:solidFill>
                            <a:srgbClr val="FF9900"/>
                          </a:solidFill>
                          <a:latin typeface="+mn-lt"/>
                          <a:ea typeface="+mn-ea"/>
                          <a:cs typeface="+mn-cs"/>
                        </a:rPr>
                        <a:t> </a:t>
                      </a:r>
                      <a:r>
                        <a:rPr lang="pt-PT" sz="2000" b="0" kern="1200" dirty="0" smtClean="0">
                          <a:solidFill>
                            <a:srgbClr val="4F81BD">
                              <a:lumMod val="75000"/>
                            </a:srgbClr>
                          </a:solidFill>
                          <a:latin typeface="+mn-lt"/>
                          <a:ea typeface="+mn-ea"/>
                          <a:cs typeface="+mn-cs"/>
                        </a:rPr>
                        <a:t>adotados pela IAIS.</a:t>
                      </a:r>
                      <a:endParaRPr lang="pt-PT" sz="2000" b="0" kern="1200" dirty="0">
                        <a:solidFill>
                          <a:srgbClr val="4F81BD">
                            <a:lumMod val="75000"/>
                          </a:srgbClr>
                        </a:solidFill>
                        <a:latin typeface="+mn-lt"/>
                        <a:ea typeface="+mn-ea"/>
                        <a:cs typeface="+mn-cs"/>
                      </a:endParaRPr>
                    </a:p>
                  </a:txBody>
                  <a:tcPr/>
                </a:tc>
              </a:tr>
            </a:tbl>
          </a:graphicData>
        </a:graphic>
      </p:graphicFrame>
    </p:spTree>
    <p:extLst>
      <p:ext uri="{BB962C8B-B14F-4D97-AF65-F5344CB8AC3E}">
        <p14:creationId xmlns:p14="http://schemas.microsoft.com/office/powerpoint/2010/main" val="4001417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574" y="2474606"/>
            <a:ext cx="6774853" cy="1908788"/>
          </a:xfrm>
          <a:prstGeom prst="rect">
            <a:avLst/>
          </a:prstGeom>
        </p:spPr>
      </p:pic>
    </p:spTree>
    <p:extLst>
      <p:ext uri="{BB962C8B-B14F-4D97-AF65-F5344CB8AC3E}">
        <p14:creationId xmlns:p14="http://schemas.microsoft.com/office/powerpoint/2010/main" val="376037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4294967295"/>
          </p:nvPr>
        </p:nvSpPr>
        <p:spPr>
          <a:xfrm>
            <a:off x="7020272" y="6381328"/>
            <a:ext cx="1905000" cy="313184"/>
          </a:xfrm>
          <a:prstGeom prst="rect">
            <a:avLst/>
          </a:prstGeom>
        </p:spPr>
        <p:txBody>
          <a:bodyPr/>
          <a:lstStyle/>
          <a:p>
            <a:fld id="{977805C8-309C-47F1-A93D-988307371ABC}" type="slidenum">
              <a:rPr lang="pt-PT" smtClean="0">
                <a:solidFill>
                  <a:prstClr val="black">
                    <a:tint val="75000"/>
                  </a:prstClr>
                </a:solidFill>
              </a:rPr>
              <a:pPr/>
              <a:t>4</a:t>
            </a:fld>
            <a:endParaRPr lang="pt-PT">
              <a:solidFill>
                <a:prstClr val="black">
                  <a:tint val="75000"/>
                </a:prstClr>
              </a:solidFill>
            </a:endParaRPr>
          </a:p>
        </p:txBody>
      </p:sp>
      <p:graphicFrame>
        <p:nvGraphicFramePr>
          <p:cNvPr id="6" name="Group 54"/>
          <p:cNvGraphicFramePr>
            <a:graphicFrameLocks noGrp="1"/>
          </p:cNvGraphicFramePr>
          <p:nvPr>
            <p:extLst>
              <p:ext uri="{D42A27DB-BD31-4B8C-83A1-F6EECF244321}">
                <p14:modId xmlns:p14="http://schemas.microsoft.com/office/powerpoint/2010/main" val="42853886"/>
              </p:ext>
            </p:extLst>
          </p:nvPr>
        </p:nvGraphicFramePr>
        <p:xfrm>
          <a:off x="323529" y="1932600"/>
          <a:ext cx="8640960" cy="4871173"/>
        </p:xfrm>
        <a:graphic>
          <a:graphicData uri="http://schemas.openxmlformats.org/drawingml/2006/table">
            <a:tbl>
              <a:tblPr/>
              <a:tblGrid>
                <a:gridCol w="1008111"/>
                <a:gridCol w="1296144"/>
                <a:gridCol w="1872208"/>
                <a:gridCol w="1462793"/>
                <a:gridCol w="3001704"/>
              </a:tblGrid>
              <a:tr h="42240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chemeClr val="tx1"/>
                        </a:solidFill>
                        <a:effectLst/>
                        <a:latin typeface="Calibri" pitchFamily="34" charset="0"/>
                      </a:endParaRPr>
                    </a:p>
                  </a:txBody>
                  <a:tcPr horzOverflow="overflow">
                    <a:lnL cap="flat">
                      <a:noFill/>
                    </a:lnL>
                    <a:lnR w="28575" cap="flat" cmpd="sng" algn="ctr">
                      <a:solidFill>
                        <a:srgbClr val="000066"/>
                      </a:solidFill>
                      <a:prstDash val="solid"/>
                      <a:round/>
                      <a:headEnd type="none" w="med" len="med"/>
                      <a:tailEnd type="none" w="med" len="med"/>
                    </a:lnR>
                    <a:lnT cap="flat">
                      <a:noFill/>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200" b="1" i="0" u="none" strike="noStrike" cap="none" normalizeH="0" baseline="0" dirty="0" smtClean="0">
                          <a:ln>
                            <a:noFill/>
                          </a:ln>
                          <a:solidFill>
                            <a:schemeClr val="bg1"/>
                          </a:solidFill>
                          <a:effectLst/>
                          <a:latin typeface="Calibri" pitchFamily="34" charset="0"/>
                        </a:rPr>
                        <a:t>Ato</a:t>
                      </a:r>
                    </a:p>
                  </a:txBody>
                  <a:tcPr anchor="ctr" anchorCtr="1" horzOverflow="overflow">
                    <a:lnL w="28575" cap="flat" cmpd="sng" algn="ctr">
                      <a:solidFill>
                        <a:srgbClr val="000066"/>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200" b="1" i="0" u="none" strike="noStrike" cap="none" normalizeH="0" baseline="0" dirty="0" smtClean="0">
                          <a:ln>
                            <a:noFill/>
                          </a:ln>
                          <a:solidFill>
                            <a:schemeClr val="bg1"/>
                          </a:solidFill>
                          <a:effectLst/>
                          <a:latin typeface="Calibri" pitchFamily="34" charset="0"/>
                        </a:rPr>
                        <a:t>Conteúdo</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200" b="1" i="0" u="none" strike="noStrike" cap="none" normalizeH="0" baseline="0" dirty="0" smtClean="0">
                          <a:ln>
                            <a:noFill/>
                          </a:ln>
                          <a:solidFill>
                            <a:schemeClr val="bg1"/>
                          </a:solidFill>
                          <a:effectLst/>
                          <a:latin typeface="Calibri" pitchFamily="34" charset="0"/>
                        </a:rPr>
                        <a:t>Iniciativa</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200" b="1" i="0" u="none" strike="noStrike" cap="none" normalizeH="0" baseline="0" dirty="0" smtClean="0">
                          <a:ln>
                            <a:noFill/>
                          </a:ln>
                          <a:solidFill>
                            <a:schemeClr val="bg1"/>
                          </a:solidFill>
                          <a:effectLst/>
                          <a:latin typeface="Calibri" pitchFamily="34" charset="0"/>
                        </a:rPr>
                        <a:t>Aprovação / Controlo</a:t>
                      </a:r>
                    </a:p>
                  </a:txBody>
                  <a:tcPr anchor="ctr" anchorCtr="1" horzOverflow="overflow">
                    <a:lnL w="12700" cap="flat" cmpd="sng" algn="ctr">
                      <a:solidFill>
                        <a:schemeClr val="bg1"/>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rgbClr val="000066"/>
                    </a:solidFill>
                  </a:tcPr>
                </a:tc>
              </a:tr>
              <a:tr h="57311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pt-PT" sz="1200" b="1" i="0" u="none" strike="noStrike" kern="1200" cap="none" normalizeH="0" baseline="0" dirty="0" smtClean="0">
                          <a:ln>
                            <a:noFill/>
                          </a:ln>
                          <a:solidFill>
                            <a:srgbClr val="FF9900"/>
                          </a:solidFill>
                          <a:effectLst/>
                          <a:latin typeface="Calibri" pitchFamily="34" charset="0"/>
                          <a:ea typeface="+mn-ea"/>
                          <a:cs typeface="+mn-cs"/>
                        </a:rPr>
                        <a:t>Nível 1</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Diretiva, Regulamento ou Decisão (Atos legislativos)</a:t>
                      </a:r>
                    </a:p>
                  </a:txBody>
                  <a:tcPr anchor="ctr" horzOverflow="overflow">
                    <a:lnL w="28575"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Regras e princípios gerais; opções políticas de base</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Comissão Europeia</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Parlamento Europeu</a:t>
                      </a:r>
                    </a:p>
                    <a:p>
                      <a:pPr marL="0" marR="0" lvl="0" indent="0" algn="l"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Conselho Europeu</a:t>
                      </a:r>
                    </a:p>
                  </a:txBody>
                  <a:tcPr anchor="ctr" horzOverflow="overflow">
                    <a:lnL w="635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r>
              <a:tr h="57311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pt-PT" sz="1200" b="1" i="0" u="none" strike="noStrike" kern="1200" cap="none" normalizeH="0" baseline="0" dirty="0" smtClean="0">
                          <a:ln>
                            <a:noFill/>
                          </a:ln>
                          <a:solidFill>
                            <a:srgbClr val="FF9900"/>
                          </a:solidFill>
                          <a:effectLst/>
                          <a:latin typeface="Calibri" pitchFamily="34" charset="0"/>
                          <a:ea typeface="+mn-ea"/>
                          <a:cs typeface="+mn-cs"/>
                        </a:rPr>
                        <a:t>Nível 2</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Atos delegados (Regulamento / Diretiva)</a:t>
                      </a:r>
                    </a:p>
                  </a:txBody>
                  <a:tcPr anchor="ctr" horzOverflow="overflow">
                    <a:lnL w="28575"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Completam ou alteram elementos não essenciais do Nível 1</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pt-PT" sz="1100" b="0" i="0" u="none" strike="noStrike" cap="none" normalizeH="0" baseline="0" dirty="0" smtClean="0">
                          <a:ln>
                            <a:noFill/>
                          </a:ln>
                          <a:solidFill>
                            <a:srgbClr val="000066"/>
                          </a:solidFill>
                          <a:effectLst/>
                          <a:latin typeface="Calibri" pitchFamily="34" charset="0"/>
                        </a:rPr>
                        <a:t>Comissão Europeia</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Comissão Europeia</a:t>
                      </a:r>
                    </a:p>
                    <a:p>
                      <a:pPr marL="0" marR="0" lvl="0" indent="0" algn="l"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PE e Conselho têm direito de revogação (da delegação) e de oposição (ao ato)</a:t>
                      </a:r>
                    </a:p>
                  </a:txBody>
                  <a:tcPr anchor="ctr" horzOverflow="overflow">
                    <a:lnL w="635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r>
              <a:tr h="896413">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pt-PT" sz="1200" b="1" i="0" u="none" strike="noStrike" kern="1200" cap="none" normalizeH="0" baseline="0" dirty="0" smtClean="0">
                          <a:ln>
                            <a:noFill/>
                          </a:ln>
                          <a:solidFill>
                            <a:srgbClr val="FF9900"/>
                          </a:solidFill>
                          <a:effectLst/>
                          <a:latin typeface="Calibri" pitchFamily="34" charset="0"/>
                          <a:ea typeface="+mn-ea"/>
                          <a:cs typeface="+mn-cs"/>
                        </a:rPr>
                        <a:t>Nível 2</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pt-PT" sz="900" b="1" i="1" u="none" strike="noStrike" kern="1200" cap="none" normalizeH="0" baseline="0" dirty="0" err="1" smtClean="0">
                          <a:ln>
                            <a:noFill/>
                          </a:ln>
                          <a:solidFill>
                            <a:srgbClr val="FF9900"/>
                          </a:solidFill>
                          <a:effectLst/>
                          <a:latin typeface="Calibri" pitchFamily="34" charset="0"/>
                          <a:ea typeface="+mn-ea"/>
                          <a:cs typeface="+mn-cs"/>
                        </a:rPr>
                        <a:t>Regulatory</a:t>
                      </a:r>
                      <a:r>
                        <a:rPr kumimoji="0" lang="pt-PT" sz="900" b="1" i="1" u="none" strike="noStrike" kern="1200" cap="none" normalizeH="0" baseline="0" dirty="0" smtClean="0">
                          <a:ln>
                            <a:noFill/>
                          </a:ln>
                          <a:solidFill>
                            <a:srgbClr val="FF9900"/>
                          </a:solidFill>
                          <a:effectLst/>
                          <a:latin typeface="Calibri" pitchFamily="34" charset="0"/>
                          <a:ea typeface="+mn-ea"/>
                          <a:cs typeface="+mn-cs"/>
                        </a:rPr>
                        <a:t> </a:t>
                      </a:r>
                      <a:r>
                        <a:rPr kumimoji="0" lang="pt-PT" sz="900" b="1" i="1" u="none" strike="noStrike" kern="1200" cap="none" normalizeH="0" baseline="0" dirty="0" err="1" smtClean="0">
                          <a:ln>
                            <a:noFill/>
                          </a:ln>
                          <a:solidFill>
                            <a:srgbClr val="FF9900"/>
                          </a:solidFill>
                          <a:effectLst/>
                          <a:latin typeface="Calibri" pitchFamily="34" charset="0"/>
                          <a:ea typeface="+mn-ea"/>
                          <a:cs typeface="+mn-cs"/>
                        </a:rPr>
                        <a:t>Technical</a:t>
                      </a:r>
                      <a:r>
                        <a:rPr kumimoji="0" lang="pt-PT" sz="900" b="1" i="1" u="none" strike="noStrike" kern="1200" cap="none" normalizeH="0" baseline="0" dirty="0" smtClean="0">
                          <a:ln>
                            <a:noFill/>
                          </a:ln>
                          <a:solidFill>
                            <a:srgbClr val="FF9900"/>
                          </a:solidFill>
                          <a:effectLst/>
                          <a:latin typeface="Calibri" pitchFamily="34" charset="0"/>
                          <a:ea typeface="+mn-ea"/>
                          <a:cs typeface="+mn-cs"/>
                        </a:rPr>
                        <a:t> Standards (</a:t>
                      </a:r>
                      <a:r>
                        <a:rPr kumimoji="0" lang="pt-PT" sz="900" b="1" i="1" u="none" strike="noStrike" kern="1200" cap="none" normalizeH="0" baseline="0" dirty="0" err="1" smtClean="0">
                          <a:ln>
                            <a:noFill/>
                          </a:ln>
                          <a:solidFill>
                            <a:srgbClr val="FF9900"/>
                          </a:solidFill>
                          <a:effectLst/>
                          <a:latin typeface="Calibri" pitchFamily="34" charset="0"/>
                          <a:ea typeface="+mn-ea"/>
                          <a:cs typeface="+mn-cs"/>
                        </a:rPr>
                        <a:t>RTS</a:t>
                      </a:r>
                      <a:r>
                        <a:rPr kumimoji="0" lang="pt-PT" sz="900" b="1" i="1" u="none" strike="noStrike" kern="1200" cap="none" normalizeH="0" baseline="0" dirty="0" smtClean="0">
                          <a:ln>
                            <a:noFill/>
                          </a:ln>
                          <a:solidFill>
                            <a:srgbClr val="FF9900"/>
                          </a:solidFill>
                          <a:effectLst/>
                          <a:latin typeface="Calibri" pitchFamily="34" charset="0"/>
                          <a:ea typeface="+mn-ea"/>
                          <a:cs typeface="+mn-cs"/>
                        </a:rPr>
                        <a:t>)</a:t>
                      </a:r>
                      <a:endParaRPr kumimoji="0" lang="pt-PT" sz="1100" b="1" i="1" u="none" strike="noStrike" kern="1200" cap="none" normalizeH="0" baseline="0" dirty="0" smtClean="0">
                        <a:ln>
                          <a:noFill/>
                        </a:ln>
                        <a:solidFill>
                          <a:srgbClr val="FF9900"/>
                        </a:solidFill>
                        <a:effectLst/>
                        <a:latin typeface="Calibri" pitchFamily="34" charset="0"/>
                        <a:ea typeface="+mn-ea"/>
                        <a:cs typeface="+mn-cs"/>
                      </a:endParaRP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Normas técnicas de regulamentação</a:t>
                      </a:r>
                    </a:p>
                  </a:txBody>
                  <a:tcPr anchor="ctr" horzOverflow="overflow">
                    <a:lnL w="28575"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pt-PT" sz="1100" b="0" i="0" u="none" strike="noStrike" cap="none" normalizeH="0" baseline="0" dirty="0" smtClean="0">
                          <a:ln>
                            <a:noFill/>
                          </a:ln>
                          <a:solidFill>
                            <a:srgbClr val="000066"/>
                          </a:solidFill>
                          <a:effectLst/>
                          <a:latin typeface="Calibri" pitchFamily="34" charset="0"/>
                        </a:rPr>
                        <a:t>Normas de caráter técnico que garantem harmonização</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EIOPA</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pt-PT" sz="1100" b="0" i="0" u="none" strike="noStrike" cap="none" normalizeH="0" baseline="0" dirty="0" smtClean="0">
                          <a:ln>
                            <a:noFill/>
                          </a:ln>
                          <a:solidFill>
                            <a:srgbClr val="000066"/>
                          </a:solidFill>
                          <a:effectLst/>
                          <a:latin typeface="Calibri" pitchFamily="34" charset="0"/>
                        </a:rPr>
                        <a:t>Comissão Europeia </a:t>
                      </a:r>
                    </a:p>
                    <a:p>
                      <a:pPr marL="0" marR="0" lvl="0" indent="0" algn="l"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PE e Conselho têm direito de revogação (da delegação) e de oposição (ao ato)</a:t>
                      </a:r>
                    </a:p>
                  </a:txBody>
                  <a:tcPr anchor="ctr" horzOverflow="overflow">
                    <a:lnL w="635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r>
              <a:tr h="83963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pt-PT" sz="900" b="1" i="1" u="none" strike="noStrike" kern="1200" cap="none" normalizeH="0" baseline="0" dirty="0" err="1" smtClean="0">
                          <a:ln>
                            <a:noFill/>
                          </a:ln>
                          <a:solidFill>
                            <a:srgbClr val="FF9900"/>
                          </a:solidFill>
                          <a:effectLst/>
                          <a:latin typeface="Calibri" pitchFamily="34" charset="0"/>
                          <a:ea typeface="+mn-ea"/>
                          <a:cs typeface="+mn-cs"/>
                        </a:rPr>
                        <a:t>Implementing</a:t>
                      </a:r>
                      <a:r>
                        <a:rPr kumimoji="0" lang="pt-PT" sz="900" b="1" i="1" u="none" strike="noStrike" kern="1200" cap="none" normalizeH="0" baseline="0" dirty="0" smtClean="0">
                          <a:ln>
                            <a:noFill/>
                          </a:ln>
                          <a:solidFill>
                            <a:srgbClr val="FF9900"/>
                          </a:solidFill>
                          <a:effectLst/>
                          <a:latin typeface="Calibri" pitchFamily="34" charset="0"/>
                          <a:ea typeface="+mn-ea"/>
                          <a:cs typeface="+mn-cs"/>
                        </a:rPr>
                        <a:t> </a:t>
                      </a:r>
                      <a:r>
                        <a:rPr kumimoji="0" lang="pt-PT" sz="900" b="1" i="1" u="none" strike="noStrike" kern="1200" cap="none" normalizeH="0" baseline="0" dirty="0" err="1" smtClean="0">
                          <a:ln>
                            <a:noFill/>
                          </a:ln>
                          <a:solidFill>
                            <a:srgbClr val="FF9900"/>
                          </a:solidFill>
                          <a:effectLst/>
                          <a:latin typeface="Calibri" pitchFamily="34" charset="0"/>
                          <a:ea typeface="+mn-ea"/>
                          <a:cs typeface="+mn-cs"/>
                        </a:rPr>
                        <a:t>Technical</a:t>
                      </a:r>
                      <a:r>
                        <a:rPr kumimoji="0" lang="pt-PT" sz="900" b="1" i="1" u="none" strike="noStrike" kern="1200" cap="none" normalizeH="0" baseline="0" dirty="0" smtClean="0">
                          <a:ln>
                            <a:noFill/>
                          </a:ln>
                          <a:solidFill>
                            <a:srgbClr val="FF9900"/>
                          </a:solidFill>
                          <a:effectLst/>
                          <a:latin typeface="Calibri" pitchFamily="34" charset="0"/>
                          <a:ea typeface="+mn-ea"/>
                          <a:cs typeface="+mn-cs"/>
                        </a:rPr>
                        <a:t> Standards (</a:t>
                      </a:r>
                      <a:r>
                        <a:rPr kumimoji="0" lang="pt-PT" sz="900" b="1" i="1" u="none" strike="noStrike" kern="1200" cap="none" normalizeH="0" baseline="0" dirty="0" err="1" smtClean="0">
                          <a:ln>
                            <a:noFill/>
                          </a:ln>
                          <a:solidFill>
                            <a:srgbClr val="FF9900"/>
                          </a:solidFill>
                          <a:effectLst/>
                          <a:latin typeface="Calibri" pitchFamily="34" charset="0"/>
                          <a:ea typeface="+mn-ea"/>
                          <a:cs typeface="+mn-cs"/>
                        </a:rPr>
                        <a:t>ITS</a:t>
                      </a:r>
                      <a:r>
                        <a:rPr kumimoji="0" lang="pt-PT" sz="900" b="1" i="1" u="none" strike="noStrike" kern="1200" cap="none" normalizeH="0" baseline="0" dirty="0" smtClean="0">
                          <a:ln>
                            <a:noFill/>
                          </a:ln>
                          <a:solidFill>
                            <a:srgbClr val="FF9900"/>
                          </a:solidFill>
                          <a:effectLst/>
                          <a:latin typeface="Calibri" pitchFamily="34" charset="0"/>
                          <a:ea typeface="+mn-ea"/>
                          <a:cs typeface="+mn-cs"/>
                        </a:rPr>
                        <a:t>)</a:t>
                      </a:r>
                      <a:endParaRPr kumimoji="0" lang="pt-PT" sz="1200" b="1" i="1" u="none" strike="noStrike" kern="1200" cap="none" normalizeH="0" baseline="0" dirty="0" smtClean="0">
                        <a:ln>
                          <a:noFill/>
                        </a:ln>
                        <a:solidFill>
                          <a:srgbClr val="FF9900"/>
                        </a:solidFill>
                        <a:effectLst/>
                        <a:latin typeface="Calibri" pitchFamily="34" charset="0"/>
                        <a:ea typeface="+mn-ea"/>
                        <a:cs typeface="+mn-cs"/>
                      </a:endParaRP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Normas técnicas de execução</a:t>
                      </a:r>
                    </a:p>
                  </a:txBody>
                  <a:tcPr anchor="ctr" horzOverflow="overflow">
                    <a:lnL w="28575"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Normas de caráter técnico que determinam as condições de aplicação</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EIOPA</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pt-PT" sz="1100" b="0" i="0" u="none" strike="noStrike" cap="none" normalizeH="0" baseline="0" dirty="0" smtClean="0">
                          <a:ln>
                            <a:noFill/>
                          </a:ln>
                          <a:solidFill>
                            <a:srgbClr val="000066"/>
                          </a:solidFill>
                          <a:effectLst/>
                          <a:latin typeface="Calibri" pitchFamily="34" charset="0"/>
                        </a:rPr>
                        <a:t>Comissão Europeia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pt-PT" sz="1100" b="0" i="0" u="none" strike="noStrike" cap="none" normalizeH="0" baseline="0" dirty="0" smtClean="0">
                        <a:ln>
                          <a:noFill/>
                        </a:ln>
                        <a:solidFill>
                          <a:srgbClr val="000066"/>
                        </a:solidFill>
                        <a:effectLst/>
                        <a:latin typeface="Calibri" pitchFamily="34" charset="0"/>
                      </a:endParaRPr>
                    </a:p>
                  </a:txBody>
                  <a:tcPr anchor="ctr" horzOverflow="overflow">
                    <a:lnL w="635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r>
              <a:tr h="73476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pt-PT" sz="1200" b="1" i="0" u="none" strike="noStrike" cap="none" normalizeH="0" baseline="0" dirty="0" smtClean="0">
                          <a:ln>
                            <a:noFill/>
                          </a:ln>
                          <a:solidFill>
                            <a:srgbClr val="FF9900"/>
                          </a:solidFill>
                          <a:effectLst/>
                          <a:latin typeface="Calibri" pitchFamily="34" charset="0"/>
                        </a:rPr>
                        <a:t>Nível 3</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Orientações</a:t>
                      </a:r>
                    </a:p>
                  </a:txBody>
                  <a:tcPr anchor="ctr" horzOverflow="overflow">
                    <a:lnL w="28575"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Orientações para garantir a convergência da supervisão e uma aplicação comum da legislação</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EIOPA</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EIOPA</a:t>
                      </a:r>
                    </a:p>
                  </a:txBody>
                  <a:tcPr anchor="ctr" horzOverflow="overflow">
                    <a:lnL w="635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6350" cap="flat" cmpd="sng" algn="ctr">
                      <a:solidFill>
                        <a:srgbClr val="000066"/>
                      </a:solidFill>
                      <a:prstDash val="solid"/>
                      <a:round/>
                      <a:headEnd type="none" w="med" len="med"/>
                      <a:tailEnd type="none" w="med" len="med"/>
                    </a:lnB>
                    <a:lnTlToBr>
                      <a:noFill/>
                    </a:lnTlToBr>
                    <a:lnBlToTr>
                      <a:noFill/>
                    </a:lnBlToTr>
                    <a:solidFill>
                      <a:schemeClr val="bg1"/>
                    </a:solidFill>
                  </a:tcPr>
                </a:tc>
              </a:tr>
              <a:tr h="57311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pt-PT" sz="1200" b="1" i="0" u="none" strike="noStrike" cap="none" normalizeH="0" baseline="0" dirty="0" smtClean="0">
                          <a:ln>
                            <a:noFill/>
                          </a:ln>
                          <a:solidFill>
                            <a:srgbClr val="FF9900"/>
                          </a:solidFill>
                          <a:effectLst/>
                          <a:latin typeface="Calibri" pitchFamily="34" charset="0"/>
                        </a:rPr>
                        <a:t>Nível 4</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Avaliação</a:t>
                      </a:r>
                    </a:p>
                  </a:txBody>
                  <a:tcPr anchor="ctr" horzOverflow="overflow">
                    <a:lnL w="28575"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Monitorização do cumprimento e da efetiva aplicação do Direito da UE</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Comissão Europeia</a:t>
                      </a:r>
                    </a:p>
                  </a:txBody>
                  <a:tcPr anchor="ctr" horzOverflow="overflow">
                    <a:lnL w="6350" cap="flat" cmpd="sng" algn="ctr">
                      <a:solidFill>
                        <a:srgbClr val="000066"/>
                      </a:solidFill>
                      <a:prstDash val="solid"/>
                      <a:round/>
                      <a:headEnd type="none" w="med" len="med"/>
                      <a:tailEnd type="none" w="med" len="med"/>
                    </a:lnL>
                    <a:lnR w="6350"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pt-PT" sz="1100" b="0" i="0" u="none" strike="noStrike" cap="none" normalizeH="0" baseline="0" dirty="0" smtClean="0">
                          <a:ln>
                            <a:noFill/>
                          </a:ln>
                          <a:solidFill>
                            <a:srgbClr val="000066"/>
                          </a:solidFill>
                          <a:effectLst/>
                          <a:latin typeface="Calibri" pitchFamily="34" charset="0"/>
                        </a:rPr>
                        <a:t>Comissão Europeia</a:t>
                      </a:r>
                    </a:p>
                  </a:txBody>
                  <a:tcPr anchor="ctr" horzOverflow="overflow">
                    <a:lnL w="635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635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ítulo 17"/>
          <p:cNvSpPr txBox="1">
            <a:spLocks/>
          </p:cNvSpPr>
          <p:nvPr/>
        </p:nvSpPr>
        <p:spPr bwMode="auto">
          <a:xfrm>
            <a:off x="179512" y="908720"/>
            <a:ext cx="8784976" cy="8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b="1">
                <a:solidFill>
                  <a:schemeClr val="accent1">
                    <a:lumMod val="50000"/>
                  </a:schemeClr>
                </a:solidFill>
                <a:latin typeface="Calibri" pitchFamily="34" charset="0"/>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534988" indent="-534988">
              <a:tabLst>
                <a:tab pos="534988" algn="l"/>
              </a:tabLst>
            </a:pPr>
            <a:r>
              <a:rPr lang="pt-PT" sz="2800" kern="0" dirty="0">
                <a:solidFill>
                  <a:srgbClr val="1F497D">
                    <a:lumMod val="60000"/>
                    <a:lumOff val="40000"/>
                  </a:srgbClr>
                </a:solidFill>
                <a:sym typeface="Wingdings"/>
              </a:rPr>
              <a:t>Solvência II</a:t>
            </a:r>
            <a:endParaRPr lang="pt-PT" sz="2800" dirty="0">
              <a:solidFill>
                <a:srgbClr val="1F497D">
                  <a:lumMod val="60000"/>
                  <a:lumOff val="40000"/>
                </a:srgbClr>
              </a:solidFill>
              <a:latin typeface="Calibri"/>
              <a:sym typeface="Wingdings"/>
            </a:endParaRPr>
          </a:p>
          <a:p>
            <a:pPr marL="534988"/>
            <a:r>
              <a:rPr lang="pt-PT" sz="2800" b="0" dirty="0" smtClean="0">
                <a:solidFill>
                  <a:srgbClr val="1F497D">
                    <a:lumMod val="60000"/>
                    <a:lumOff val="40000"/>
                  </a:srgbClr>
                </a:solidFill>
              </a:rPr>
              <a:t>Processo regulatório europeu (do tipo </a:t>
            </a:r>
            <a:r>
              <a:rPr lang="pt-PT" sz="2800" b="0" i="1" dirty="0" err="1" smtClean="0">
                <a:solidFill>
                  <a:srgbClr val="1F497D">
                    <a:lumMod val="60000"/>
                    <a:lumOff val="40000"/>
                  </a:srgbClr>
                </a:solidFill>
              </a:rPr>
              <a:t>Lamfalussy</a:t>
            </a:r>
            <a:r>
              <a:rPr lang="pt-PT" sz="2800" b="0" i="1" dirty="0" smtClean="0">
                <a:solidFill>
                  <a:srgbClr val="1F497D">
                    <a:lumMod val="60000"/>
                    <a:lumOff val="40000"/>
                  </a:srgbClr>
                </a:solidFill>
              </a:rPr>
              <a:t>)</a:t>
            </a:r>
            <a:r>
              <a:rPr lang="pt-PT" sz="2800" b="0" dirty="0" smtClean="0">
                <a:solidFill>
                  <a:srgbClr val="1F497D">
                    <a:lumMod val="60000"/>
                    <a:lumOff val="40000"/>
                  </a:srgbClr>
                </a:solidFill>
              </a:rPr>
              <a:t> </a:t>
            </a:r>
            <a:endParaRPr lang="pt-PT" sz="2800" b="0" i="1" dirty="0" smtClean="0">
              <a:solidFill>
                <a:srgbClr val="1F497D">
                  <a:lumMod val="60000"/>
                  <a:lumOff val="40000"/>
                </a:srgbClr>
              </a:solidFill>
            </a:endParaRPr>
          </a:p>
        </p:txBody>
      </p:sp>
    </p:spTree>
    <p:extLst>
      <p:ext uri="{BB962C8B-B14F-4D97-AF65-F5344CB8AC3E}">
        <p14:creationId xmlns:p14="http://schemas.microsoft.com/office/powerpoint/2010/main" val="1546693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ítulo 25"/>
          <p:cNvSpPr>
            <a:spLocks noGrp="1"/>
          </p:cNvSpPr>
          <p:nvPr>
            <p:ph type="title"/>
          </p:nvPr>
        </p:nvSpPr>
        <p:spPr>
          <a:xfrm>
            <a:off x="252000" y="803480"/>
            <a:ext cx="8640000" cy="95410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534988" indent="-534988">
              <a:tabLst>
                <a:tab pos="534988" algn="l"/>
              </a:tabLst>
            </a:pPr>
            <a:r>
              <a:rPr lang="pt-PT" kern="0" dirty="0">
                <a:solidFill>
                  <a:srgbClr val="1F497D">
                    <a:lumMod val="60000"/>
                    <a:lumOff val="40000"/>
                  </a:srgbClr>
                </a:solidFill>
                <a:latin typeface="Calibri"/>
                <a:sym typeface="Wingdings"/>
              </a:rPr>
              <a:t>Solvência II</a:t>
            </a:r>
            <a:r>
              <a:rPr lang="pt-PT" sz="3600" b="0" dirty="0">
                <a:solidFill>
                  <a:srgbClr val="1F497D">
                    <a:lumMod val="60000"/>
                    <a:lumOff val="40000"/>
                  </a:srgbClr>
                </a:solidFill>
                <a:latin typeface="Calibri"/>
                <a:sym typeface="Wingdings"/>
              </a:rPr>
              <a:t/>
            </a:r>
            <a:br>
              <a:rPr lang="pt-PT" sz="3600" b="0" dirty="0">
                <a:solidFill>
                  <a:srgbClr val="1F497D">
                    <a:lumMod val="60000"/>
                    <a:lumOff val="40000"/>
                  </a:srgbClr>
                </a:solidFill>
                <a:latin typeface="Calibri"/>
                <a:sym typeface="Wingdings"/>
              </a:rPr>
            </a:br>
            <a:r>
              <a:rPr lang="pt-PT" b="0" dirty="0">
                <a:solidFill>
                  <a:srgbClr val="1F497D">
                    <a:lumMod val="60000"/>
                    <a:lumOff val="40000"/>
                  </a:srgbClr>
                </a:solidFill>
              </a:rPr>
              <a:t>Processo regulatório europeu </a:t>
            </a:r>
            <a:r>
              <a:rPr lang="pt-PT" b="0" dirty="0" smtClean="0">
                <a:solidFill>
                  <a:srgbClr val="1F497D">
                    <a:lumMod val="60000"/>
                    <a:lumOff val="40000"/>
                  </a:srgbClr>
                </a:solidFill>
              </a:rPr>
              <a:t>- R</a:t>
            </a:r>
            <a:r>
              <a:rPr lang="pt-PT" b="0" dirty="0" smtClean="0">
                <a:solidFill>
                  <a:srgbClr val="1F497D">
                    <a:lumMod val="60000"/>
                    <a:lumOff val="40000"/>
                  </a:srgbClr>
                </a:solidFill>
                <a:latin typeface="Calibri"/>
              </a:rPr>
              <a:t>egime definitivo</a:t>
            </a:r>
            <a:endParaRPr lang="pt-PT" sz="3200" b="0" i="1" dirty="0">
              <a:solidFill>
                <a:schemeClr val="tx2">
                  <a:lumMod val="60000"/>
                  <a:lumOff val="40000"/>
                </a:schemeClr>
              </a:solidFill>
            </a:endParaRPr>
          </a:p>
        </p:txBody>
      </p:sp>
      <p:sp>
        <p:nvSpPr>
          <p:cNvPr id="2" name="Marcador de Posição do Número do Diapositivo 1"/>
          <p:cNvSpPr>
            <a:spLocks noGrp="1"/>
          </p:cNvSpPr>
          <p:nvPr>
            <p:ph type="sldNum" sz="quarter" idx="4294967295"/>
          </p:nvPr>
        </p:nvSpPr>
        <p:spPr>
          <a:xfrm>
            <a:off x="7020272" y="6381328"/>
            <a:ext cx="1905000" cy="313184"/>
          </a:xfrm>
          <a:prstGeom prst="rect">
            <a:avLst/>
          </a:prstGeom>
        </p:spPr>
        <p:txBody>
          <a:bodyPr/>
          <a:lstStyle/>
          <a:p>
            <a:fld id="{2F0CE33D-35C2-415E-A20F-730BAFE8B208}" type="slidenum">
              <a:rPr lang="pt-PT" smtClean="0"/>
              <a:pPr/>
              <a:t>5</a:t>
            </a:fld>
            <a:endParaRPr lang="pt-PT"/>
          </a:p>
        </p:txBody>
      </p:sp>
      <p:sp>
        <p:nvSpPr>
          <p:cNvPr id="3" name="Rectângulo 2"/>
          <p:cNvSpPr/>
          <p:nvPr/>
        </p:nvSpPr>
        <p:spPr>
          <a:xfrm>
            <a:off x="877023" y="2193600"/>
            <a:ext cx="7389955" cy="3816424"/>
          </a:xfrm>
          <a:prstGeom prst="rect">
            <a:avLst/>
          </a:prstGeom>
          <a:noFill/>
          <a:ln w="12700">
            <a:solidFill>
              <a:srgbClr val="558ED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4" name="CaixaDeTexto 3"/>
          <p:cNvSpPr txBox="1"/>
          <p:nvPr/>
        </p:nvSpPr>
        <p:spPr>
          <a:xfrm>
            <a:off x="3419872" y="2041103"/>
            <a:ext cx="2304256" cy="338554"/>
          </a:xfrm>
          <a:prstGeom prst="rect">
            <a:avLst/>
          </a:prstGeom>
          <a:solidFill>
            <a:schemeClr val="bg1"/>
          </a:solidFill>
        </p:spPr>
        <p:txBody>
          <a:bodyPr wrap="square" rtlCol="0">
            <a:spAutoFit/>
          </a:bodyPr>
          <a:lstStyle/>
          <a:p>
            <a:pPr marL="85725" indent="-85725" algn="ctr"/>
            <a:r>
              <a:rPr lang="pt-PT" sz="1600" b="1" dirty="0">
                <a:solidFill>
                  <a:schemeClr val="accent1">
                    <a:lumMod val="75000"/>
                  </a:schemeClr>
                </a:solidFill>
                <a:latin typeface="Calibri" pitchFamily="34" charset="0"/>
              </a:rPr>
              <a:t>REGIME SOLVÊNCIA </a:t>
            </a:r>
            <a:r>
              <a:rPr lang="pt-PT" sz="1600" b="1" dirty="0" smtClean="0">
                <a:solidFill>
                  <a:schemeClr val="accent1">
                    <a:lumMod val="75000"/>
                  </a:schemeClr>
                </a:solidFill>
                <a:latin typeface="Calibri" pitchFamily="34" charset="0"/>
              </a:rPr>
              <a:t>II</a:t>
            </a:r>
            <a:endParaRPr lang="pt-PT" sz="1600" b="1" dirty="0">
              <a:solidFill>
                <a:schemeClr val="accent1">
                  <a:lumMod val="75000"/>
                </a:schemeClr>
              </a:solidFill>
              <a:latin typeface="Calibri" pitchFamily="34" charset="0"/>
            </a:endParaRPr>
          </a:p>
        </p:txBody>
      </p:sp>
      <p:grpSp>
        <p:nvGrpSpPr>
          <p:cNvPr id="23" name="Grupo 22"/>
          <p:cNvGrpSpPr/>
          <p:nvPr/>
        </p:nvGrpSpPr>
        <p:grpSpPr>
          <a:xfrm>
            <a:off x="1196867" y="2528900"/>
            <a:ext cx="6750267" cy="3195972"/>
            <a:chOff x="1975520" y="2528900"/>
            <a:chExt cx="6750267" cy="3195972"/>
          </a:xfrm>
        </p:grpSpPr>
        <p:sp>
          <p:nvSpPr>
            <p:cNvPr id="5" name="Rectângulo arredondado 4"/>
            <p:cNvSpPr/>
            <p:nvPr/>
          </p:nvSpPr>
          <p:spPr>
            <a:xfrm>
              <a:off x="1975520" y="2556520"/>
              <a:ext cx="1080120" cy="3168352"/>
            </a:xfrm>
            <a:prstGeom prst="roundRect">
              <a:avLst>
                <a:gd name="adj" fmla="val 12258"/>
              </a:avLst>
            </a:prstGeom>
            <a:solidFill>
              <a:srgbClr val="C2D7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PT" dirty="0" smtClean="0">
                <a:solidFill>
                  <a:schemeClr val="lt1"/>
                </a:solidFill>
                <a:latin typeface="+mn-lt"/>
              </a:endParaRPr>
            </a:p>
          </p:txBody>
        </p:sp>
        <p:sp>
          <p:nvSpPr>
            <p:cNvPr id="6" name="CaixaDeTexto 5"/>
            <p:cNvSpPr txBox="1"/>
            <p:nvPr/>
          </p:nvSpPr>
          <p:spPr>
            <a:xfrm>
              <a:off x="1975520" y="2556520"/>
              <a:ext cx="1080120" cy="307777"/>
            </a:xfrm>
            <a:prstGeom prst="rect">
              <a:avLst/>
            </a:prstGeom>
            <a:noFill/>
          </p:spPr>
          <p:txBody>
            <a:bodyPr wrap="square" rtlCol="0">
              <a:spAutoFit/>
            </a:bodyPr>
            <a:lstStyle/>
            <a:p>
              <a:pPr marL="85725" indent="-85725" algn="ctr"/>
              <a:r>
                <a:rPr lang="pt-PT" sz="1400" b="1" dirty="0" smtClean="0">
                  <a:latin typeface="Calibri" pitchFamily="34" charset="0"/>
                </a:rPr>
                <a:t>NÍVEL 1</a:t>
              </a:r>
              <a:endParaRPr lang="pt-PT" sz="1400" b="1" dirty="0">
                <a:latin typeface="Calibri" pitchFamily="34" charset="0"/>
              </a:endParaRPr>
            </a:p>
          </p:txBody>
        </p:sp>
        <p:sp>
          <p:nvSpPr>
            <p:cNvPr id="10" name="Rectângulo arredondado 9"/>
            <p:cNvSpPr/>
            <p:nvPr/>
          </p:nvSpPr>
          <p:spPr>
            <a:xfrm>
              <a:off x="3266074" y="2556520"/>
              <a:ext cx="1160512" cy="3168352"/>
            </a:xfrm>
            <a:prstGeom prst="roundRect">
              <a:avLst>
                <a:gd name="adj" fmla="val 12258"/>
              </a:avLst>
            </a:prstGeom>
            <a:solidFill>
              <a:srgbClr val="C2D7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PT" dirty="0" smtClean="0">
                <a:solidFill>
                  <a:schemeClr val="lt1"/>
                </a:solidFill>
                <a:latin typeface="+mn-lt"/>
              </a:endParaRPr>
            </a:p>
          </p:txBody>
        </p:sp>
        <p:sp>
          <p:nvSpPr>
            <p:cNvPr id="11" name="Rectângulo arredondado 10"/>
            <p:cNvSpPr/>
            <p:nvPr/>
          </p:nvSpPr>
          <p:spPr>
            <a:xfrm>
              <a:off x="6007968" y="2556520"/>
              <a:ext cx="1160512" cy="3168352"/>
            </a:xfrm>
            <a:prstGeom prst="roundRect">
              <a:avLst>
                <a:gd name="adj" fmla="val 12258"/>
              </a:avLst>
            </a:prstGeom>
            <a:solidFill>
              <a:srgbClr val="C2D7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PT" dirty="0" smtClean="0">
                <a:solidFill>
                  <a:schemeClr val="lt1"/>
                </a:solidFill>
                <a:latin typeface="+mn-lt"/>
              </a:endParaRPr>
            </a:p>
          </p:txBody>
        </p:sp>
        <p:sp>
          <p:nvSpPr>
            <p:cNvPr id="12" name="Rectângulo arredondado 11"/>
            <p:cNvSpPr/>
            <p:nvPr/>
          </p:nvSpPr>
          <p:spPr>
            <a:xfrm>
              <a:off x="4637020" y="2556520"/>
              <a:ext cx="1160512" cy="3168352"/>
            </a:xfrm>
            <a:prstGeom prst="roundRect">
              <a:avLst>
                <a:gd name="adj" fmla="val 12258"/>
              </a:avLst>
            </a:prstGeom>
            <a:solidFill>
              <a:srgbClr val="C2D7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PT" dirty="0" smtClean="0">
                <a:solidFill>
                  <a:schemeClr val="lt1"/>
                </a:solidFill>
                <a:latin typeface="+mn-lt"/>
              </a:endParaRPr>
            </a:p>
          </p:txBody>
        </p:sp>
        <p:sp>
          <p:nvSpPr>
            <p:cNvPr id="13" name="Mais 12"/>
            <p:cNvSpPr/>
            <p:nvPr/>
          </p:nvSpPr>
          <p:spPr>
            <a:xfrm>
              <a:off x="2908829" y="3708648"/>
              <a:ext cx="504056" cy="576064"/>
            </a:xfrm>
            <a:prstGeom prst="mathPlus">
              <a:avLst/>
            </a:prstGeom>
            <a:solidFill>
              <a:srgbClr val="C2D7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Mais 13"/>
            <p:cNvSpPr/>
            <p:nvPr/>
          </p:nvSpPr>
          <p:spPr>
            <a:xfrm>
              <a:off x="5650721" y="3708648"/>
              <a:ext cx="504056" cy="576064"/>
            </a:xfrm>
            <a:prstGeom prst="mathPlus">
              <a:avLst/>
            </a:prstGeom>
            <a:solidFill>
              <a:srgbClr val="C2D7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Mais 14"/>
            <p:cNvSpPr/>
            <p:nvPr/>
          </p:nvSpPr>
          <p:spPr>
            <a:xfrm>
              <a:off x="4279775" y="3708648"/>
              <a:ext cx="504056" cy="576064"/>
            </a:xfrm>
            <a:prstGeom prst="mathPlus">
              <a:avLst/>
            </a:prstGeom>
            <a:solidFill>
              <a:srgbClr val="C2D7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15"/>
            <p:cNvSpPr txBox="1"/>
            <p:nvPr/>
          </p:nvSpPr>
          <p:spPr>
            <a:xfrm>
              <a:off x="6007968" y="2556520"/>
              <a:ext cx="1080120" cy="307777"/>
            </a:xfrm>
            <a:prstGeom prst="rect">
              <a:avLst/>
            </a:prstGeom>
            <a:noFill/>
          </p:spPr>
          <p:txBody>
            <a:bodyPr wrap="square" rtlCol="0">
              <a:spAutoFit/>
            </a:bodyPr>
            <a:lstStyle/>
            <a:p>
              <a:pPr marL="85725" indent="-85725" algn="ctr"/>
              <a:r>
                <a:rPr lang="pt-PT" sz="1400" b="1" dirty="0" smtClean="0">
                  <a:latin typeface="Calibri" pitchFamily="34" charset="0"/>
                </a:rPr>
                <a:t>NÍVEL 3</a:t>
              </a:r>
              <a:endParaRPr lang="pt-PT" sz="1400" b="1" dirty="0">
                <a:latin typeface="Calibri" pitchFamily="34" charset="0"/>
              </a:endParaRPr>
            </a:p>
          </p:txBody>
        </p:sp>
        <p:sp>
          <p:nvSpPr>
            <p:cNvPr id="17" name="CaixaDeTexto 16"/>
            <p:cNvSpPr txBox="1"/>
            <p:nvPr/>
          </p:nvSpPr>
          <p:spPr>
            <a:xfrm>
              <a:off x="4639816" y="2556520"/>
              <a:ext cx="1080120" cy="307777"/>
            </a:xfrm>
            <a:prstGeom prst="rect">
              <a:avLst/>
            </a:prstGeom>
            <a:noFill/>
          </p:spPr>
          <p:txBody>
            <a:bodyPr wrap="square" rtlCol="0">
              <a:spAutoFit/>
            </a:bodyPr>
            <a:lstStyle/>
            <a:p>
              <a:pPr marL="85725" indent="-85725" algn="ctr"/>
              <a:r>
                <a:rPr lang="pt-PT" sz="1400" b="1" dirty="0" smtClean="0">
                  <a:latin typeface="Calibri" pitchFamily="34" charset="0"/>
                </a:rPr>
                <a:t>NÍVEL 2 </a:t>
              </a:r>
              <a:endParaRPr lang="pt-PT" sz="1400" b="1" dirty="0">
                <a:latin typeface="Calibri" pitchFamily="34" charset="0"/>
              </a:endParaRPr>
            </a:p>
          </p:txBody>
        </p:sp>
        <p:sp>
          <p:nvSpPr>
            <p:cNvPr id="18" name="CaixaDeTexto 17"/>
            <p:cNvSpPr txBox="1"/>
            <p:nvPr/>
          </p:nvSpPr>
          <p:spPr>
            <a:xfrm>
              <a:off x="3271664" y="2556520"/>
              <a:ext cx="1080120" cy="307777"/>
            </a:xfrm>
            <a:prstGeom prst="rect">
              <a:avLst/>
            </a:prstGeom>
            <a:noFill/>
          </p:spPr>
          <p:txBody>
            <a:bodyPr wrap="square" rtlCol="0">
              <a:spAutoFit/>
            </a:bodyPr>
            <a:lstStyle/>
            <a:p>
              <a:pPr marL="85725" indent="-85725" algn="ctr"/>
              <a:r>
                <a:rPr lang="pt-PT" sz="1400" b="1" dirty="0" smtClean="0">
                  <a:latin typeface="Calibri" pitchFamily="34" charset="0"/>
                </a:rPr>
                <a:t>NÍVEL 2</a:t>
              </a:r>
              <a:endParaRPr lang="pt-PT" sz="1400" b="1" dirty="0">
                <a:latin typeface="Calibri" pitchFamily="34" charset="0"/>
              </a:endParaRPr>
            </a:p>
          </p:txBody>
        </p:sp>
        <p:sp>
          <p:nvSpPr>
            <p:cNvPr id="19" name="CaixaDeTexto 18"/>
            <p:cNvSpPr txBox="1"/>
            <p:nvPr/>
          </p:nvSpPr>
          <p:spPr>
            <a:xfrm>
              <a:off x="3271664" y="2988568"/>
              <a:ext cx="1152128" cy="1169551"/>
            </a:xfrm>
            <a:prstGeom prst="rect">
              <a:avLst/>
            </a:prstGeom>
            <a:noFill/>
          </p:spPr>
          <p:txBody>
            <a:bodyPr wrap="square" rtlCol="0">
              <a:spAutoFit/>
            </a:bodyPr>
            <a:lstStyle/>
            <a:p>
              <a:pPr algn="ctr"/>
              <a:r>
                <a:rPr lang="pt-PT" sz="1400" b="1" dirty="0" err="1" smtClean="0">
                  <a:latin typeface="Calibri" pitchFamily="34" charset="0"/>
                </a:rPr>
                <a:t>Reg</a:t>
              </a:r>
              <a:r>
                <a:rPr lang="pt-PT" sz="1400" b="1" dirty="0" smtClean="0">
                  <a:latin typeface="Calibri" pitchFamily="34" charset="0"/>
                </a:rPr>
                <a:t>.  delegado  </a:t>
              </a:r>
            </a:p>
            <a:p>
              <a:pPr algn="ctr"/>
              <a:endParaRPr lang="pt-PT" sz="1400" dirty="0">
                <a:latin typeface="Calibri" pitchFamily="34" charset="0"/>
              </a:endParaRPr>
            </a:p>
            <a:p>
              <a:pPr algn="ctr"/>
              <a:r>
                <a:rPr lang="pt-PT" sz="1400" dirty="0" smtClean="0">
                  <a:latin typeface="Calibri" pitchFamily="34" charset="0"/>
                </a:rPr>
                <a:t>Comissão</a:t>
              </a:r>
            </a:p>
            <a:p>
              <a:pPr algn="ctr"/>
              <a:r>
                <a:rPr lang="pt-PT" sz="1400" dirty="0" smtClean="0">
                  <a:latin typeface="Calibri" pitchFamily="34" charset="0"/>
                </a:rPr>
                <a:t>Europeia</a:t>
              </a:r>
              <a:endParaRPr lang="pt-PT" sz="1400" dirty="0">
                <a:latin typeface="Calibri" pitchFamily="34" charset="0"/>
              </a:endParaRPr>
            </a:p>
          </p:txBody>
        </p:sp>
        <p:sp>
          <p:nvSpPr>
            <p:cNvPr id="20" name="CaixaDeTexto 19"/>
            <p:cNvSpPr txBox="1"/>
            <p:nvPr/>
          </p:nvSpPr>
          <p:spPr>
            <a:xfrm>
              <a:off x="6007968" y="3132584"/>
              <a:ext cx="1152128" cy="954107"/>
            </a:xfrm>
            <a:prstGeom prst="rect">
              <a:avLst/>
            </a:prstGeom>
            <a:noFill/>
          </p:spPr>
          <p:txBody>
            <a:bodyPr wrap="square" rtlCol="0">
              <a:spAutoFit/>
            </a:bodyPr>
            <a:lstStyle/>
            <a:p>
              <a:pPr algn="ctr"/>
              <a:endParaRPr lang="pt-PT" sz="1400" dirty="0" smtClean="0">
                <a:latin typeface="Calibri" pitchFamily="34" charset="0"/>
              </a:endParaRPr>
            </a:p>
            <a:p>
              <a:pPr algn="ctr"/>
              <a:r>
                <a:rPr lang="pt-PT" sz="1400" b="1" dirty="0" smtClean="0">
                  <a:latin typeface="Calibri" pitchFamily="34" charset="0"/>
                </a:rPr>
                <a:t>Orientações</a:t>
              </a:r>
              <a:r>
                <a:rPr lang="pt-PT" sz="1400" dirty="0" smtClean="0">
                  <a:latin typeface="Calibri" pitchFamily="34" charset="0"/>
                </a:rPr>
                <a:t> </a:t>
              </a:r>
            </a:p>
            <a:p>
              <a:pPr algn="ctr"/>
              <a:endParaRPr lang="pt-PT" sz="1400" dirty="0">
                <a:latin typeface="Calibri" pitchFamily="34" charset="0"/>
              </a:endParaRPr>
            </a:p>
            <a:p>
              <a:pPr algn="ctr"/>
              <a:r>
                <a:rPr lang="pt-PT" sz="1400" dirty="0" smtClean="0">
                  <a:latin typeface="Calibri" pitchFamily="34" charset="0"/>
                </a:rPr>
                <a:t>EIOPA</a:t>
              </a:r>
              <a:endParaRPr lang="pt-PT" sz="1400" dirty="0">
                <a:latin typeface="Calibri" pitchFamily="34" charset="0"/>
              </a:endParaRPr>
            </a:p>
          </p:txBody>
        </p:sp>
        <p:sp>
          <p:nvSpPr>
            <p:cNvPr id="21" name="CaixaDeTexto 20"/>
            <p:cNvSpPr txBox="1"/>
            <p:nvPr/>
          </p:nvSpPr>
          <p:spPr>
            <a:xfrm>
              <a:off x="4639816" y="2988568"/>
              <a:ext cx="1152128" cy="1815882"/>
            </a:xfrm>
            <a:prstGeom prst="rect">
              <a:avLst/>
            </a:prstGeom>
            <a:noFill/>
          </p:spPr>
          <p:txBody>
            <a:bodyPr wrap="square" rtlCol="0">
              <a:spAutoFit/>
            </a:bodyPr>
            <a:lstStyle/>
            <a:p>
              <a:pPr algn="ctr"/>
              <a:r>
                <a:rPr lang="pt-PT" sz="1400" b="1" dirty="0" smtClean="0">
                  <a:latin typeface="Calibri" pitchFamily="34" charset="0"/>
                </a:rPr>
                <a:t>ITS</a:t>
              </a:r>
              <a:r>
                <a:rPr lang="pt-PT" sz="1400" dirty="0" smtClean="0">
                  <a:latin typeface="Calibri" pitchFamily="34" charset="0"/>
                </a:rPr>
                <a:t> </a:t>
              </a:r>
            </a:p>
            <a:p>
              <a:pPr algn="ctr"/>
              <a:r>
                <a:rPr lang="pt-PT" sz="1400" dirty="0" smtClean="0">
                  <a:latin typeface="Calibri" pitchFamily="34" charset="0"/>
                </a:rPr>
                <a:t>(NTE)</a:t>
              </a:r>
            </a:p>
            <a:p>
              <a:pPr algn="ctr"/>
              <a:endParaRPr lang="pt-PT" sz="1400" dirty="0" smtClean="0">
                <a:latin typeface="Calibri" pitchFamily="34" charset="0"/>
              </a:endParaRPr>
            </a:p>
            <a:p>
              <a:pPr algn="ctr"/>
              <a:r>
                <a:rPr lang="pt-PT" sz="1400" dirty="0" smtClean="0">
                  <a:latin typeface="Calibri" pitchFamily="34" charset="0"/>
                </a:rPr>
                <a:t>EIOPA </a:t>
              </a:r>
            </a:p>
            <a:p>
              <a:pPr algn="ctr"/>
              <a:r>
                <a:rPr lang="pt-PT" sz="1400" dirty="0" smtClean="0">
                  <a:latin typeface="Calibri" pitchFamily="34" charset="0"/>
                </a:rPr>
                <a:t>(Projetos)</a:t>
              </a:r>
              <a:endParaRPr lang="pt-PT" sz="1400" dirty="0">
                <a:latin typeface="Calibri" pitchFamily="34" charset="0"/>
              </a:endParaRPr>
            </a:p>
            <a:p>
              <a:pPr algn="ctr"/>
              <a:r>
                <a:rPr lang="pt-PT" sz="1400" dirty="0" smtClean="0">
                  <a:latin typeface="Calibri" pitchFamily="34" charset="0"/>
                </a:rPr>
                <a:t>+</a:t>
              </a:r>
            </a:p>
            <a:p>
              <a:pPr algn="ctr"/>
              <a:r>
                <a:rPr lang="pt-PT" sz="1400" dirty="0" smtClean="0">
                  <a:latin typeface="Calibri" pitchFamily="34" charset="0"/>
                </a:rPr>
                <a:t>Comissão</a:t>
              </a:r>
            </a:p>
            <a:p>
              <a:pPr algn="ctr"/>
              <a:r>
                <a:rPr lang="pt-PT" sz="1400" dirty="0" smtClean="0">
                  <a:latin typeface="Calibri" pitchFamily="34" charset="0"/>
                </a:rPr>
                <a:t>Europeia</a:t>
              </a:r>
              <a:endParaRPr lang="pt-PT" sz="1400" dirty="0">
                <a:latin typeface="Calibri" pitchFamily="34" charset="0"/>
              </a:endParaRPr>
            </a:p>
          </p:txBody>
        </p:sp>
        <p:sp>
          <p:nvSpPr>
            <p:cNvPr id="22" name="CaixaDeTexto 21"/>
            <p:cNvSpPr txBox="1"/>
            <p:nvPr/>
          </p:nvSpPr>
          <p:spPr>
            <a:xfrm>
              <a:off x="1975520" y="3204592"/>
              <a:ext cx="1080120" cy="1600438"/>
            </a:xfrm>
            <a:prstGeom prst="rect">
              <a:avLst/>
            </a:prstGeom>
            <a:noFill/>
          </p:spPr>
          <p:txBody>
            <a:bodyPr wrap="square" rtlCol="0">
              <a:spAutoFit/>
            </a:bodyPr>
            <a:lstStyle/>
            <a:p>
              <a:pPr algn="ctr"/>
              <a:r>
                <a:rPr lang="pt-PT" sz="1400" dirty="0" smtClean="0">
                  <a:latin typeface="Calibri" pitchFamily="34" charset="0"/>
                </a:rPr>
                <a:t>Diretiva </a:t>
              </a:r>
            </a:p>
            <a:p>
              <a:pPr algn="ctr"/>
              <a:r>
                <a:rPr lang="pt-PT" sz="1400" dirty="0" smtClean="0">
                  <a:latin typeface="Calibri" pitchFamily="34" charset="0"/>
                </a:rPr>
                <a:t>Solvência II</a:t>
              </a:r>
            </a:p>
            <a:p>
              <a:pPr algn="ctr"/>
              <a:endParaRPr lang="pt-PT" sz="1400" dirty="0" smtClean="0">
                <a:latin typeface="Calibri" pitchFamily="34" charset="0"/>
              </a:endParaRPr>
            </a:p>
            <a:p>
              <a:pPr algn="ctr"/>
              <a:r>
                <a:rPr lang="pt-PT" sz="1400" dirty="0" smtClean="0">
                  <a:latin typeface="Calibri" pitchFamily="34" charset="0"/>
                </a:rPr>
                <a:t>↓</a:t>
              </a:r>
            </a:p>
            <a:p>
              <a:pPr algn="ctr"/>
              <a:endParaRPr lang="pt-PT" sz="1400" dirty="0" smtClean="0">
                <a:latin typeface="Calibri" pitchFamily="34" charset="0"/>
              </a:endParaRPr>
            </a:p>
            <a:p>
              <a:pPr algn="ctr"/>
              <a:r>
                <a:rPr lang="pt-PT" sz="1400" b="1" dirty="0" smtClean="0">
                  <a:latin typeface="Calibri" pitchFamily="34" charset="0"/>
                </a:rPr>
                <a:t>RJASR</a:t>
              </a:r>
              <a:endParaRPr lang="pt-PT" sz="1400" b="1" dirty="0">
                <a:latin typeface="Calibri" pitchFamily="34" charset="0"/>
              </a:endParaRPr>
            </a:p>
            <a:p>
              <a:pPr algn="ctr"/>
              <a:endParaRPr lang="pt-PT" sz="1400" dirty="0">
                <a:latin typeface="Calibri" pitchFamily="34" charset="0"/>
              </a:endParaRPr>
            </a:p>
          </p:txBody>
        </p:sp>
        <p:sp>
          <p:nvSpPr>
            <p:cNvPr id="25" name="Rectângulo arredondado 24"/>
            <p:cNvSpPr/>
            <p:nvPr/>
          </p:nvSpPr>
          <p:spPr>
            <a:xfrm>
              <a:off x="7438885" y="2528900"/>
              <a:ext cx="1286902" cy="3168352"/>
            </a:xfrm>
            <a:prstGeom prst="roundRect">
              <a:avLst>
                <a:gd name="adj" fmla="val 12258"/>
              </a:avLst>
            </a:prstGeom>
            <a:solidFill>
              <a:srgbClr val="C2D7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pt-PT" dirty="0" smtClean="0">
                <a:solidFill>
                  <a:schemeClr val="lt1"/>
                </a:solidFill>
                <a:latin typeface="+mn-lt"/>
              </a:endParaRPr>
            </a:p>
          </p:txBody>
        </p:sp>
        <p:sp>
          <p:nvSpPr>
            <p:cNvPr id="24" name="Mais 23"/>
            <p:cNvSpPr/>
            <p:nvPr/>
          </p:nvSpPr>
          <p:spPr>
            <a:xfrm>
              <a:off x="7088088" y="3708648"/>
              <a:ext cx="504056" cy="576064"/>
            </a:xfrm>
            <a:prstGeom prst="mathPlus">
              <a:avLst/>
            </a:prstGeom>
            <a:solidFill>
              <a:srgbClr val="C2D7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8" name="CaixaDeTexto 27"/>
          <p:cNvSpPr txBox="1"/>
          <p:nvPr/>
        </p:nvSpPr>
        <p:spPr>
          <a:xfrm>
            <a:off x="6763623" y="2535167"/>
            <a:ext cx="1080120" cy="307777"/>
          </a:xfrm>
          <a:prstGeom prst="rect">
            <a:avLst/>
          </a:prstGeom>
          <a:noFill/>
        </p:spPr>
        <p:txBody>
          <a:bodyPr wrap="square" rtlCol="0">
            <a:spAutoFit/>
          </a:bodyPr>
          <a:lstStyle/>
          <a:p>
            <a:pPr marL="1588" indent="-1588" algn="ctr"/>
            <a:r>
              <a:rPr lang="pt-PT" sz="1400" b="1" dirty="0" smtClean="0">
                <a:latin typeface="Calibri" pitchFamily="34" charset="0"/>
              </a:rPr>
              <a:t>ASF</a:t>
            </a:r>
            <a:endParaRPr lang="pt-PT" sz="1400" b="1" dirty="0">
              <a:latin typeface="Calibri" pitchFamily="34" charset="0"/>
            </a:endParaRPr>
          </a:p>
        </p:txBody>
      </p:sp>
      <p:sp>
        <p:nvSpPr>
          <p:cNvPr id="29" name="CaixaDeTexto 28"/>
          <p:cNvSpPr txBox="1"/>
          <p:nvPr/>
        </p:nvSpPr>
        <p:spPr>
          <a:xfrm>
            <a:off x="6660232" y="3204592"/>
            <a:ext cx="1368152" cy="523220"/>
          </a:xfrm>
          <a:prstGeom prst="rect">
            <a:avLst/>
          </a:prstGeom>
          <a:noFill/>
        </p:spPr>
        <p:txBody>
          <a:bodyPr wrap="square" rtlCol="0">
            <a:spAutoFit/>
          </a:bodyPr>
          <a:lstStyle/>
          <a:p>
            <a:r>
              <a:rPr lang="pt-PT" sz="1400" dirty="0" smtClean="0">
                <a:latin typeface="Calibri" pitchFamily="34" charset="0"/>
              </a:rPr>
              <a:t>Normas Regulamentares</a:t>
            </a:r>
            <a:endParaRPr lang="pt-PT" sz="1400" dirty="0">
              <a:latin typeface="Calibri" pitchFamily="34" charset="0"/>
            </a:endParaRPr>
          </a:p>
        </p:txBody>
      </p:sp>
      <p:sp>
        <p:nvSpPr>
          <p:cNvPr id="30" name="CaixaDeTexto 29"/>
          <p:cNvSpPr txBox="1"/>
          <p:nvPr/>
        </p:nvSpPr>
        <p:spPr>
          <a:xfrm>
            <a:off x="6691162" y="4365104"/>
            <a:ext cx="1368152" cy="307777"/>
          </a:xfrm>
          <a:prstGeom prst="rect">
            <a:avLst/>
          </a:prstGeom>
          <a:noFill/>
        </p:spPr>
        <p:txBody>
          <a:bodyPr wrap="square" rtlCol="0">
            <a:spAutoFit/>
          </a:bodyPr>
          <a:lstStyle/>
          <a:p>
            <a:r>
              <a:rPr lang="pt-PT" sz="1400" dirty="0" smtClean="0">
                <a:latin typeface="Calibri" pitchFamily="34" charset="0"/>
              </a:rPr>
              <a:t>Circulares</a:t>
            </a:r>
            <a:endParaRPr lang="pt-PT" sz="1400" dirty="0">
              <a:latin typeface="Calibri" pitchFamily="34" charset="0"/>
            </a:endParaRPr>
          </a:p>
        </p:txBody>
      </p:sp>
    </p:spTree>
    <p:extLst>
      <p:ext uri="{BB962C8B-B14F-4D97-AF65-F5344CB8AC3E}">
        <p14:creationId xmlns:p14="http://schemas.microsoft.com/office/powerpoint/2010/main" val="4132514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pPr algn="ctr"/>
            <a:r>
              <a:rPr lang="pt-PT" noProof="0" dirty="0" smtClean="0">
                <a:solidFill>
                  <a:schemeClr val="tx2">
                    <a:lumMod val="60000"/>
                    <a:lumOff val="40000"/>
                  </a:schemeClr>
                </a:solidFill>
              </a:rPr>
              <a:t>CONTEÚDO</a:t>
            </a:r>
            <a:endParaRPr lang="pt-PT" noProof="0" dirty="0">
              <a:solidFill>
                <a:schemeClr val="tx2">
                  <a:lumMod val="60000"/>
                  <a:lumOff val="40000"/>
                </a:schemeClr>
              </a:solidFill>
            </a:endParaRPr>
          </a:p>
        </p:txBody>
      </p:sp>
      <p:sp>
        <p:nvSpPr>
          <p:cNvPr id="10" name="Marcador de Posição de Conteúdo 9"/>
          <p:cNvSpPr>
            <a:spLocks noGrp="1"/>
          </p:cNvSpPr>
          <p:nvPr>
            <p:ph idx="4294967295"/>
          </p:nvPr>
        </p:nvSpPr>
        <p:spPr>
          <a:xfrm>
            <a:off x="179512" y="2132856"/>
            <a:ext cx="8784976" cy="3168352"/>
          </a:xfrm>
          <a:prstGeom prst="rect">
            <a:avLst/>
          </a:prstGeom>
        </p:spPr>
        <p:txBody>
          <a:bodyPr>
            <a:normAutofit fontScale="92500" lnSpcReduction="10000"/>
          </a:bodyPr>
          <a:lstStyle/>
          <a:p>
            <a:pPr marL="536575" indent="-536575">
              <a:lnSpc>
                <a:spcPct val="110000"/>
              </a:lnSpc>
              <a:spcBef>
                <a:spcPts val="600"/>
              </a:spcBef>
              <a:buFontTx/>
              <a:buAutoNum type="arabicPeriod"/>
            </a:pPr>
            <a:r>
              <a:rPr lang="pt-PT" dirty="0">
                <a:solidFill>
                  <a:schemeClr val="bg1">
                    <a:lumMod val="75000"/>
                  </a:schemeClr>
                </a:solidFill>
              </a:rPr>
              <a:t>Solvência II - Processo regulatório europeu </a:t>
            </a:r>
          </a:p>
          <a:p>
            <a:pPr marL="536575" indent="-536575">
              <a:lnSpc>
                <a:spcPct val="110000"/>
              </a:lnSpc>
              <a:spcBef>
                <a:spcPts val="600"/>
              </a:spcBef>
              <a:buFont typeface="Arial" panose="020B0604020202020204" pitchFamily="34" charset="0"/>
              <a:buAutoNum type="arabicPeriod"/>
            </a:pPr>
            <a:r>
              <a:rPr lang="pt-PT" b="1" dirty="0">
                <a:solidFill>
                  <a:schemeClr val="tx2">
                    <a:lumMod val="60000"/>
                    <a:lumOff val="40000"/>
                  </a:schemeClr>
                </a:solidFill>
              </a:rPr>
              <a:t>Transposição - Processo regulatório nacional</a:t>
            </a:r>
          </a:p>
          <a:p>
            <a:pPr marL="536575" indent="-536575">
              <a:lnSpc>
                <a:spcPct val="100000"/>
              </a:lnSpc>
              <a:spcBef>
                <a:spcPts val="600"/>
              </a:spcBef>
              <a:buFontTx/>
              <a:buAutoNum type="arabicPeriod"/>
            </a:pPr>
            <a:r>
              <a:rPr lang="pt-PT" dirty="0" smtClean="0">
                <a:solidFill>
                  <a:schemeClr val="bg1">
                    <a:lumMod val="75000"/>
                  </a:schemeClr>
                </a:solidFill>
              </a:rPr>
              <a:t>Opções regulatórias nacionais</a:t>
            </a:r>
            <a:endParaRPr lang="pt-PT" dirty="0">
              <a:solidFill>
                <a:schemeClr val="bg1">
                  <a:lumMod val="75000"/>
                </a:schemeClr>
              </a:solidFill>
            </a:endParaRPr>
          </a:p>
          <a:p>
            <a:pPr marL="536575" indent="-536575">
              <a:lnSpc>
                <a:spcPct val="100000"/>
              </a:lnSpc>
              <a:spcBef>
                <a:spcPts val="600"/>
              </a:spcBef>
              <a:buAutoNum type="arabicPeriod"/>
            </a:pPr>
            <a:r>
              <a:rPr lang="pt-PT" dirty="0" smtClean="0">
                <a:solidFill>
                  <a:schemeClr val="bg1">
                    <a:lumMod val="75000"/>
                  </a:schemeClr>
                </a:solidFill>
              </a:rPr>
              <a:t>Regime Processual Especial</a:t>
            </a:r>
          </a:p>
          <a:p>
            <a:pPr marL="536575" indent="-536575">
              <a:lnSpc>
                <a:spcPct val="100000"/>
              </a:lnSpc>
              <a:spcBef>
                <a:spcPts val="600"/>
              </a:spcBef>
              <a:buAutoNum type="arabicPeriod"/>
            </a:pPr>
            <a:r>
              <a:rPr lang="pt-PT" dirty="0" smtClean="0">
                <a:solidFill>
                  <a:schemeClr val="bg1">
                    <a:lumMod val="75000"/>
                  </a:schemeClr>
                </a:solidFill>
              </a:rPr>
              <a:t>Alterações ao regime jurídico do contrato de seguro</a:t>
            </a:r>
          </a:p>
          <a:p>
            <a:pPr marL="536575" indent="-536575">
              <a:spcBef>
                <a:spcPts val="600"/>
              </a:spcBef>
              <a:buFont typeface="Arial" panose="020B0604020202020204" pitchFamily="34" charset="0"/>
              <a:buAutoNum type="arabicPeriod"/>
            </a:pPr>
            <a:r>
              <a:rPr lang="pt-PT" dirty="0">
                <a:solidFill>
                  <a:schemeClr val="bg1">
                    <a:lumMod val="75000"/>
                  </a:schemeClr>
                </a:solidFill>
              </a:rPr>
              <a:t>Impacto das alterações legislativas</a:t>
            </a:r>
          </a:p>
          <a:p>
            <a:pPr marL="536575" indent="-536575">
              <a:lnSpc>
                <a:spcPct val="100000"/>
              </a:lnSpc>
              <a:spcBef>
                <a:spcPts val="600"/>
              </a:spcBef>
              <a:buAutoNum type="arabicPeriod"/>
            </a:pPr>
            <a:endParaRPr lang="pt-PT" dirty="0" smtClean="0">
              <a:solidFill>
                <a:schemeClr val="bg1">
                  <a:lumMod val="75000"/>
                </a:schemeClr>
              </a:solidFill>
            </a:endParaRPr>
          </a:p>
        </p:txBody>
      </p:sp>
      <p:sp>
        <p:nvSpPr>
          <p:cNvPr id="2" name="Marcador de Posição do Número do Diapositivo 1"/>
          <p:cNvSpPr>
            <a:spLocks noGrp="1"/>
          </p:cNvSpPr>
          <p:nvPr>
            <p:ph type="sldNum" sz="quarter" idx="4294967295"/>
          </p:nvPr>
        </p:nvSpPr>
        <p:spPr>
          <a:xfrm>
            <a:off x="6553200" y="6356350"/>
            <a:ext cx="2133600" cy="365125"/>
          </a:xfrm>
          <a:prstGeom prst="rect">
            <a:avLst/>
          </a:prstGeom>
        </p:spPr>
        <p:txBody>
          <a:bodyPr/>
          <a:lstStyle/>
          <a:p>
            <a:fld id="{7D838E26-1791-4B7E-8E9D-0565D3742933}" type="slidenum">
              <a:rPr lang="pt-PT" smtClean="0"/>
              <a:pPr/>
              <a:t>6</a:t>
            </a:fld>
            <a:endParaRPr lang="pt-PT"/>
          </a:p>
        </p:txBody>
      </p:sp>
    </p:spTree>
    <p:extLst>
      <p:ext uri="{BB962C8B-B14F-4D97-AF65-F5344CB8AC3E}">
        <p14:creationId xmlns:p14="http://schemas.microsoft.com/office/powerpoint/2010/main" val="2814674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6"/>
          </p:nvPr>
        </p:nvSpPr>
        <p:spPr/>
        <p:txBody>
          <a:bodyPr/>
          <a:lstStyle/>
          <a:p>
            <a:fld id="{67F6E965-7293-4CD4-850C-9C2661C22C53}" type="slidenum">
              <a:rPr lang="pt-PT" smtClean="0">
                <a:solidFill>
                  <a:prstClr val="black">
                    <a:tint val="75000"/>
                  </a:prstClr>
                </a:solidFill>
              </a:rPr>
              <a:pPr/>
              <a:t>7</a:t>
            </a:fld>
            <a:endParaRPr lang="pt-PT">
              <a:solidFill>
                <a:prstClr val="black">
                  <a:tint val="75000"/>
                </a:prstClr>
              </a:solidFill>
            </a:endParaRPr>
          </a:p>
        </p:txBody>
      </p:sp>
      <p:sp>
        <p:nvSpPr>
          <p:cNvPr id="3" name="Título 2"/>
          <p:cNvSpPr>
            <a:spLocks noGrp="1"/>
          </p:cNvSpPr>
          <p:nvPr>
            <p:ph type="title"/>
          </p:nvPr>
        </p:nvSpPr>
        <p:spPr>
          <a:xfrm>
            <a:off x="252000" y="803480"/>
            <a:ext cx="8640000" cy="954107"/>
          </a:xfrm>
        </p:spPr>
        <p:txBody>
          <a:bodyPr/>
          <a:lstStyle/>
          <a:p>
            <a:pPr marL="534988" indent="-534988">
              <a:tabLst>
                <a:tab pos="534988" algn="l"/>
              </a:tabLst>
            </a:pPr>
            <a:r>
              <a:rPr lang="pt-PT" kern="0" dirty="0" smtClean="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smtClean="0">
                <a:solidFill>
                  <a:srgbClr val="1F497D">
                    <a:lumMod val="60000"/>
                    <a:lumOff val="40000"/>
                  </a:srgbClr>
                </a:solidFill>
                <a:latin typeface="Calibri"/>
                <a:sym typeface="Wingdings"/>
              </a:rPr>
              <a:t>Processo regulatório nacional</a:t>
            </a:r>
            <a:endParaRPr lang="pt-PT" dirty="0"/>
          </a:p>
        </p:txBody>
      </p:sp>
      <p:sp>
        <p:nvSpPr>
          <p:cNvPr id="4" name="Marcador de Posição do Texto 3"/>
          <p:cNvSpPr>
            <a:spLocks noGrp="1"/>
          </p:cNvSpPr>
          <p:nvPr>
            <p:ph type="body" sz="quarter" idx="17"/>
          </p:nvPr>
        </p:nvSpPr>
        <p:spPr/>
        <p:txBody>
          <a:bodyPr>
            <a:normAutofit fontScale="92500" lnSpcReduction="20000"/>
          </a:bodyPr>
          <a:lstStyle/>
          <a:p>
            <a:endParaRPr lang="pt-PT" b="1" cap="small" dirty="0" smtClean="0">
              <a:solidFill>
                <a:schemeClr val="accent1">
                  <a:lumMod val="75000"/>
                </a:schemeClr>
              </a:solidFill>
            </a:endParaRPr>
          </a:p>
          <a:p>
            <a:pPr marL="0" indent="0">
              <a:buNone/>
            </a:pPr>
            <a:r>
              <a:rPr lang="pt-PT" b="1" cap="small" dirty="0">
                <a:solidFill>
                  <a:srgbClr val="0070C0"/>
                </a:solidFill>
                <a:latin typeface="Calibri" panose="020F0502020204030204" pitchFamily="34" charset="0"/>
                <a:cs typeface="Verdana"/>
              </a:rPr>
              <a:t>Lei n.º 147/2015, de 9 de setembro</a:t>
            </a:r>
          </a:p>
          <a:p>
            <a:endParaRPr lang="pt-PT" b="1" dirty="0" smtClean="0">
              <a:solidFill>
                <a:schemeClr val="accent1">
                  <a:lumMod val="75000"/>
                </a:schemeClr>
              </a:solidFill>
            </a:endParaRPr>
          </a:p>
          <a:p>
            <a:r>
              <a:rPr lang="pt-PT" dirty="0" smtClean="0">
                <a:solidFill>
                  <a:schemeClr val="accent1">
                    <a:lumMod val="75000"/>
                  </a:schemeClr>
                </a:solidFill>
              </a:rPr>
              <a:t>Em </a:t>
            </a:r>
            <a:r>
              <a:rPr lang="pt-PT" b="1" dirty="0" smtClean="0">
                <a:solidFill>
                  <a:schemeClr val="accent1">
                    <a:lumMod val="75000"/>
                  </a:schemeClr>
                </a:solidFill>
              </a:rPr>
              <a:t>setembro de 2015</a:t>
            </a:r>
            <a:r>
              <a:rPr lang="pt-PT" dirty="0" smtClean="0">
                <a:solidFill>
                  <a:schemeClr val="accent1">
                    <a:lumMod val="75000"/>
                  </a:schemeClr>
                </a:solidFill>
              </a:rPr>
              <a:t> foi publicada a Lei que transpôs </a:t>
            </a:r>
            <a:r>
              <a:rPr lang="pt-PT" dirty="0">
                <a:solidFill>
                  <a:schemeClr val="accent1">
                    <a:lumMod val="75000"/>
                  </a:schemeClr>
                </a:solidFill>
              </a:rPr>
              <a:t>para a ordem jurídica </a:t>
            </a:r>
            <a:r>
              <a:rPr lang="pt-PT" dirty="0" smtClean="0">
                <a:solidFill>
                  <a:schemeClr val="accent1">
                    <a:lumMod val="75000"/>
                  </a:schemeClr>
                </a:solidFill>
              </a:rPr>
              <a:t>interna a </a:t>
            </a:r>
            <a:r>
              <a:rPr lang="pt-PT" b="1" dirty="0" smtClean="0">
                <a:solidFill>
                  <a:schemeClr val="accent1">
                    <a:lumMod val="75000"/>
                  </a:schemeClr>
                </a:solidFill>
              </a:rPr>
              <a:t>Diretiva Solvência II</a:t>
            </a:r>
            <a:r>
              <a:rPr lang="pt-PT" dirty="0" smtClean="0">
                <a:solidFill>
                  <a:schemeClr val="accent1">
                    <a:lumMod val="75000"/>
                  </a:schemeClr>
                </a:solidFill>
              </a:rPr>
              <a:t>: </a:t>
            </a:r>
          </a:p>
          <a:p>
            <a:pPr marL="0" indent="0" algn="just">
              <a:spcBef>
                <a:spcPts val="600"/>
              </a:spcBef>
              <a:spcAft>
                <a:spcPts val="1200"/>
              </a:spcAft>
              <a:buNone/>
              <a:tabLst>
                <a:tab pos="534988" algn="l"/>
              </a:tabLst>
            </a:pPr>
            <a:r>
              <a:rPr lang="pt-PT" sz="2000" dirty="0" smtClean="0">
                <a:solidFill>
                  <a:schemeClr val="accent1">
                    <a:lumMod val="75000"/>
                  </a:schemeClr>
                </a:solidFill>
              </a:rPr>
              <a:t>Aprova o novo </a:t>
            </a:r>
            <a:r>
              <a:rPr lang="pt-PT" sz="2000" dirty="0">
                <a:solidFill>
                  <a:srgbClr val="FF9900"/>
                </a:solidFill>
              </a:rPr>
              <a:t>r</a:t>
            </a:r>
            <a:r>
              <a:rPr lang="pt-PT" sz="2000" dirty="0" smtClean="0">
                <a:solidFill>
                  <a:srgbClr val="FF9900"/>
                </a:solidFill>
              </a:rPr>
              <a:t>egime jurídico do acesso e exercício da atividade seguradora e resseguradora</a:t>
            </a:r>
            <a:r>
              <a:rPr lang="pt-PT" sz="2000" dirty="0" smtClean="0">
                <a:solidFill>
                  <a:schemeClr val="accent1">
                    <a:lumMod val="75000"/>
                  </a:schemeClr>
                </a:solidFill>
              </a:rPr>
              <a:t>, bem como os regimes processuais aplicáveis aos crimes especiais do setor segurador e dos fundos de pensões e às contraordenações cujo processamento compete à Autoridade de Supervisão de Seguros e Fundos de Pensões, </a:t>
            </a:r>
            <a:r>
              <a:rPr lang="pt-PT" sz="2000" dirty="0">
                <a:solidFill>
                  <a:srgbClr val="FF9900"/>
                </a:solidFill>
              </a:rPr>
              <a:t>transpondo a Diretiva n.º 2009/138/CE, do Parlamento Europeu e do Conselho, de 25 de novembro de </a:t>
            </a:r>
            <a:r>
              <a:rPr lang="pt-PT" sz="2000" dirty="0" smtClean="0">
                <a:solidFill>
                  <a:srgbClr val="FF9900"/>
                </a:solidFill>
              </a:rPr>
              <a:t>2009</a:t>
            </a:r>
            <a:r>
              <a:rPr lang="pt-PT" sz="2100" dirty="0">
                <a:solidFill>
                  <a:schemeClr val="accent1">
                    <a:lumMod val="75000"/>
                  </a:schemeClr>
                </a:solidFill>
              </a:rPr>
              <a:t>,</a:t>
            </a:r>
            <a:r>
              <a:rPr lang="pt-PT" sz="2000" dirty="0" smtClean="0">
                <a:solidFill>
                  <a:srgbClr val="FF9900"/>
                </a:solidFill>
              </a:rPr>
              <a:t> </a:t>
            </a:r>
            <a:r>
              <a:rPr lang="pt-PT" sz="2000" dirty="0">
                <a:solidFill>
                  <a:schemeClr val="accent1">
                    <a:lumMod val="75000"/>
                  </a:schemeClr>
                </a:solidFill>
              </a:rPr>
              <a:t>procede à quinta alteração ao Decreto-Lei n.º 12/2006, de 20 de janeiro, à primeira alteração ao regime jurídico do contrato de seguro, aprovado pelo Decreto-Lei n.º 72/2008, de 16 de abril, à segunda alteração ao Decreto -Lei n.º 40/2014, de 18 de março, e revoga o Decreto de 21 de outubro de 1907 e o </a:t>
            </a:r>
            <a:r>
              <a:rPr lang="pt-PT" sz="2000" dirty="0" smtClean="0">
                <a:solidFill>
                  <a:schemeClr val="accent1">
                    <a:lumMod val="75000"/>
                  </a:schemeClr>
                </a:solidFill>
              </a:rPr>
              <a:t>Decreto-Lei </a:t>
            </a:r>
            <a:r>
              <a:rPr lang="pt-PT" sz="2000" dirty="0">
                <a:solidFill>
                  <a:schemeClr val="accent1">
                    <a:lumMod val="75000"/>
                  </a:schemeClr>
                </a:solidFill>
              </a:rPr>
              <a:t>n.º 90/2003, de 30 de abril.</a:t>
            </a:r>
            <a:r>
              <a:rPr lang="pt-PT" sz="2000" dirty="0">
                <a:solidFill>
                  <a:srgbClr val="FF9900"/>
                </a:solidFill>
              </a:rPr>
              <a:t> </a:t>
            </a:r>
            <a:endParaRPr lang="pt-PT" sz="2000" dirty="0">
              <a:solidFill>
                <a:srgbClr val="FF9900"/>
              </a:solidFill>
              <a:sym typeface="Wingdings"/>
            </a:endParaRPr>
          </a:p>
        </p:txBody>
      </p:sp>
    </p:spTree>
    <p:extLst>
      <p:ext uri="{BB962C8B-B14F-4D97-AF65-F5344CB8AC3E}">
        <p14:creationId xmlns:p14="http://schemas.microsoft.com/office/powerpoint/2010/main" val="201883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6"/>
          </p:nvPr>
        </p:nvSpPr>
        <p:spPr/>
        <p:txBody>
          <a:bodyPr/>
          <a:lstStyle/>
          <a:p>
            <a:fld id="{67F6E965-7293-4CD4-850C-9C2661C22C53}" type="slidenum">
              <a:rPr lang="pt-PT" smtClean="0">
                <a:solidFill>
                  <a:prstClr val="black">
                    <a:tint val="75000"/>
                  </a:prstClr>
                </a:solidFill>
              </a:rPr>
              <a:pPr/>
              <a:t>8</a:t>
            </a:fld>
            <a:endParaRPr lang="pt-PT">
              <a:solidFill>
                <a:prstClr val="black">
                  <a:tint val="75000"/>
                </a:prstClr>
              </a:solidFill>
            </a:endParaRPr>
          </a:p>
        </p:txBody>
      </p:sp>
      <p:sp>
        <p:nvSpPr>
          <p:cNvPr id="3" name="Título 2"/>
          <p:cNvSpPr>
            <a:spLocks noGrp="1"/>
          </p:cNvSpPr>
          <p:nvPr>
            <p:ph type="title"/>
          </p:nvPr>
        </p:nvSpPr>
        <p:spPr>
          <a:xfrm>
            <a:off x="252000" y="803480"/>
            <a:ext cx="8640000" cy="954107"/>
          </a:xfrm>
        </p:spPr>
        <p:txBody>
          <a:bodyPr/>
          <a:lstStyle/>
          <a:p>
            <a:pPr marL="534988" indent="-534988">
              <a:tabLst>
                <a:tab pos="534988" algn="l"/>
              </a:tabLst>
            </a:pPr>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smtClean="0">
                <a:solidFill>
                  <a:srgbClr val="1F497D">
                    <a:lumMod val="60000"/>
                    <a:lumOff val="40000"/>
                  </a:srgbClr>
                </a:solidFill>
                <a:latin typeface="Calibri"/>
                <a:sym typeface="Wingdings"/>
              </a:rPr>
              <a:t>Processo regulatório nacional</a:t>
            </a:r>
            <a:endParaRPr lang="pt-PT" dirty="0"/>
          </a:p>
        </p:txBody>
      </p:sp>
      <p:sp>
        <p:nvSpPr>
          <p:cNvPr id="4" name="Marcador de Posição do Texto 3"/>
          <p:cNvSpPr>
            <a:spLocks noGrp="1"/>
          </p:cNvSpPr>
          <p:nvPr>
            <p:ph type="body" sz="quarter" idx="17"/>
          </p:nvPr>
        </p:nvSpPr>
        <p:spPr/>
        <p:txBody>
          <a:bodyPr>
            <a:normAutofit fontScale="92500" lnSpcReduction="20000"/>
          </a:bodyPr>
          <a:lstStyle/>
          <a:p>
            <a:pPr marL="0" indent="0">
              <a:buNone/>
            </a:pPr>
            <a:endParaRPr lang="pt-PT" b="1" cap="small" dirty="0" smtClean="0">
              <a:solidFill>
                <a:srgbClr val="0070C0"/>
              </a:solidFill>
              <a:latin typeface="Calibri" panose="020F0502020204030204" pitchFamily="34" charset="0"/>
              <a:cs typeface="Verdana"/>
            </a:endParaRPr>
          </a:p>
          <a:p>
            <a:pPr marL="0" indent="0">
              <a:buNone/>
            </a:pPr>
            <a:r>
              <a:rPr lang="pt-PT" b="1" cap="small" dirty="0" smtClean="0">
                <a:solidFill>
                  <a:srgbClr val="0070C0"/>
                </a:solidFill>
                <a:latin typeface="Calibri" panose="020F0502020204030204" pitchFamily="34" charset="0"/>
                <a:cs typeface="Verdana"/>
              </a:rPr>
              <a:t>Lei </a:t>
            </a:r>
            <a:r>
              <a:rPr lang="pt-PT" b="1" cap="small" dirty="0">
                <a:solidFill>
                  <a:srgbClr val="0070C0"/>
                </a:solidFill>
                <a:latin typeface="Calibri" panose="020F0502020204030204" pitchFamily="34" charset="0"/>
                <a:cs typeface="Verdana"/>
              </a:rPr>
              <a:t>n.º 147/2015, de 9 de setembro</a:t>
            </a:r>
          </a:p>
          <a:p>
            <a:pPr marL="0" indent="0" algn="just">
              <a:spcBef>
                <a:spcPts val="600"/>
              </a:spcBef>
              <a:spcAft>
                <a:spcPts val="1200"/>
              </a:spcAft>
              <a:buNone/>
              <a:tabLst>
                <a:tab pos="534988" algn="l"/>
              </a:tabLst>
            </a:pPr>
            <a:r>
              <a:rPr lang="pt-PT" sz="2000" b="1" cap="small" dirty="0" smtClean="0">
                <a:solidFill>
                  <a:schemeClr val="accent1">
                    <a:lumMod val="75000"/>
                  </a:schemeClr>
                </a:solidFill>
                <a:sym typeface="Wingdings"/>
              </a:rPr>
              <a:t>Componentes:</a:t>
            </a:r>
            <a:endParaRPr lang="pt-PT" sz="2000" b="1" cap="small" dirty="0">
              <a:solidFill>
                <a:schemeClr val="accent1">
                  <a:lumMod val="75000"/>
                </a:schemeClr>
              </a:solidFill>
              <a:sym typeface="Wingdings"/>
            </a:endParaRPr>
          </a:p>
          <a:p>
            <a:pPr marL="457200" indent="-457200" algn="just">
              <a:spcBef>
                <a:spcPts val="600"/>
              </a:spcBef>
              <a:spcAft>
                <a:spcPts val="1200"/>
              </a:spcAft>
              <a:buAutoNum type="arabicPeriod"/>
              <a:tabLst>
                <a:tab pos="534988" algn="l"/>
              </a:tabLst>
            </a:pPr>
            <a:r>
              <a:rPr lang="pt-PT" sz="2000" dirty="0">
                <a:solidFill>
                  <a:schemeClr val="accent1">
                    <a:lumMod val="75000"/>
                  </a:schemeClr>
                </a:solidFill>
                <a:sym typeface="Wingdings"/>
              </a:rPr>
              <a:t>Diploma Preambular</a:t>
            </a:r>
          </a:p>
          <a:p>
            <a:pPr marL="457200" indent="-457200" algn="just">
              <a:spcBef>
                <a:spcPts val="600"/>
              </a:spcBef>
              <a:spcAft>
                <a:spcPts val="1200"/>
              </a:spcAft>
              <a:buAutoNum type="arabicPeriod"/>
              <a:tabLst>
                <a:tab pos="534988" algn="l"/>
              </a:tabLst>
            </a:pPr>
            <a:r>
              <a:rPr lang="pt-PT" sz="2000" dirty="0">
                <a:solidFill>
                  <a:schemeClr val="accent1">
                    <a:lumMod val="75000"/>
                  </a:schemeClr>
                </a:solidFill>
                <a:sym typeface="Wingdings"/>
              </a:rPr>
              <a:t>Regime jurídico </a:t>
            </a:r>
            <a:r>
              <a:rPr lang="pt-PT" sz="2000" dirty="0" smtClean="0">
                <a:solidFill>
                  <a:schemeClr val="accent1">
                    <a:lumMod val="75000"/>
                  </a:schemeClr>
                </a:solidFill>
                <a:sym typeface="Wingdings"/>
              </a:rPr>
              <a:t>do </a:t>
            </a:r>
            <a:r>
              <a:rPr lang="pt-PT" sz="2000" dirty="0">
                <a:solidFill>
                  <a:schemeClr val="accent1">
                    <a:lumMod val="75000"/>
                  </a:schemeClr>
                </a:solidFill>
                <a:sym typeface="Wingdings"/>
              </a:rPr>
              <a:t>acesso e exercício da atividade seguradora e resseguradora </a:t>
            </a:r>
            <a:r>
              <a:rPr lang="pt-PT" sz="2100" b="1" dirty="0">
                <a:solidFill>
                  <a:srgbClr val="FF9900"/>
                </a:solidFill>
                <a:sym typeface="Wingdings"/>
              </a:rPr>
              <a:t>(Anexo I)</a:t>
            </a:r>
          </a:p>
          <a:p>
            <a:pPr marL="457200" indent="-457200" algn="just">
              <a:spcBef>
                <a:spcPts val="600"/>
              </a:spcBef>
              <a:spcAft>
                <a:spcPts val="1200"/>
              </a:spcAft>
              <a:buFont typeface="Arial" panose="020B0604020202020204" pitchFamily="34" charset="0"/>
              <a:buAutoNum type="arabicPeriod"/>
              <a:tabLst>
                <a:tab pos="534988" algn="l"/>
              </a:tabLst>
            </a:pPr>
            <a:r>
              <a:rPr lang="pt-PT" sz="2000" dirty="0">
                <a:solidFill>
                  <a:schemeClr val="accent1">
                    <a:lumMod val="75000"/>
                  </a:schemeClr>
                </a:solidFill>
              </a:rPr>
              <a:t>Regime processual aplicável aos crimes especiais do setor segurador e dos fundos de pensões e aplicável às contraordenações cujo processamento compete à Autoridade de Supervisão de Seguros e Fundos de Pensões </a:t>
            </a:r>
            <a:r>
              <a:rPr lang="pt-PT" sz="2100" b="1" dirty="0">
                <a:solidFill>
                  <a:srgbClr val="FF9900"/>
                </a:solidFill>
              </a:rPr>
              <a:t>(Anexo II)</a:t>
            </a:r>
          </a:p>
          <a:p>
            <a:pPr marL="457200" lvl="0" indent="-457200" algn="just">
              <a:spcBef>
                <a:spcPts val="600"/>
              </a:spcBef>
              <a:spcAft>
                <a:spcPts val="1200"/>
              </a:spcAft>
              <a:buFont typeface="Arial" panose="020B0604020202020204" pitchFamily="34" charset="0"/>
              <a:buAutoNum type="arabicPeriod"/>
              <a:tabLst>
                <a:tab pos="534988" algn="l"/>
              </a:tabLst>
            </a:pPr>
            <a:r>
              <a:rPr lang="pt-PT" sz="2000" dirty="0">
                <a:solidFill>
                  <a:schemeClr val="accent1">
                    <a:lumMod val="75000"/>
                  </a:schemeClr>
                </a:solidFill>
                <a:sym typeface="Wingdings"/>
              </a:rPr>
              <a:t>Republicação do </a:t>
            </a:r>
            <a:r>
              <a:rPr lang="pt-PT" sz="2000" dirty="0">
                <a:solidFill>
                  <a:schemeClr val="accent1">
                    <a:lumMod val="75000"/>
                  </a:schemeClr>
                </a:solidFill>
              </a:rPr>
              <a:t>Decreto-Lei n.º 12/2006, de 20 de janeiro, que regula a constituição e o funcionamento dos fundos de pensões e das entidades gestoras de fundos de pensões </a:t>
            </a:r>
            <a:r>
              <a:rPr lang="pt-PT" sz="2100" b="1" dirty="0">
                <a:solidFill>
                  <a:srgbClr val="FF9900"/>
                </a:solidFill>
              </a:rPr>
              <a:t>(Anexo III) </a:t>
            </a:r>
            <a:endParaRPr lang="pt-PT" sz="2100" b="1" dirty="0">
              <a:solidFill>
                <a:srgbClr val="FF9900"/>
              </a:solidFill>
              <a:sym typeface="Wingdings"/>
            </a:endParaRPr>
          </a:p>
        </p:txBody>
      </p:sp>
    </p:spTree>
    <p:extLst>
      <p:ext uri="{BB962C8B-B14F-4D97-AF65-F5344CB8AC3E}">
        <p14:creationId xmlns:p14="http://schemas.microsoft.com/office/powerpoint/2010/main" val="395777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6"/>
          </p:nvPr>
        </p:nvSpPr>
        <p:spPr/>
        <p:txBody>
          <a:bodyPr/>
          <a:lstStyle/>
          <a:p>
            <a:fld id="{67F6E965-7293-4CD4-850C-9C2661C22C53}" type="slidenum">
              <a:rPr lang="pt-PT" smtClean="0">
                <a:solidFill>
                  <a:prstClr val="black">
                    <a:tint val="75000"/>
                  </a:prstClr>
                </a:solidFill>
              </a:rPr>
              <a:pPr/>
              <a:t>9</a:t>
            </a:fld>
            <a:endParaRPr lang="pt-PT">
              <a:solidFill>
                <a:prstClr val="black">
                  <a:tint val="75000"/>
                </a:prstClr>
              </a:solidFill>
            </a:endParaRPr>
          </a:p>
        </p:txBody>
      </p:sp>
      <p:sp>
        <p:nvSpPr>
          <p:cNvPr id="3" name="Título 2"/>
          <p:cNvSpPr>
            <a:spLocks noGrp="1"/>
          </p:cNvSpPr>
          <p:nvPr>
            <p:ph type="title"/>
          </p:nvPr>
        </p:nvSpPr>
        <p:spPr>
          <a:xfrm>
            <a:off x="252000" y="803480"/>
            <a:ext cx="8640000" cy="954107"/>
          </a:xfrm>
        </p:spPr>
        <p:txBody>
          <a:bodyPr/>
          <a:lstStyle/>
          <a:p>
            <a:pPr marL="534988" indent="-534988">
              <a:tabLst>
                <a:tab pos="534988" algn="l"/>
              </a:tabLst>
            </a:pPr>
            <a:r>
              <a:rPr lang="pt-PT" kern="0" dirty="0">
                <a:solidFill>
                  <a:srgbClr val="1F497D">
                    <a:lumMod val="60000"/>
                    <a:lumOff val="40000"/>
                  </a:srgbClr>
                </a:solidFill>
                <a:latin typeface="Calibri"/>
                <a:sym typeface="Wingdings"/>
              </a:rPr>
              <a:t>Transposição</a:t>
            </a:r>
            <a:r>
              <a:rPr lang="pt-PT" b="0" dirty="0">
                <a:solidFill>
                  <a:srgbClr val="1F497D">
                    <a:lumMod val="60000"/>
                    <a:lumOff val="40000"/>
                  </a:srgbClr>
                </a:solidFill>
                <a:latin typeface="Calibri"/>
                <a:sym typeface="Wingdings"/>
              </a:rPr>
              <a:t/>
            </a:r>
            <a:br>
              <a:rPr lang="pt-PT" b="0" dirty="0">
                <a:solidFill>
                  <a:srgbClr val="1F497D">
                    <a:lumMod val="60000"/>
                    <a:lumOff val="40000"/>
                  </a:srgbClr>
                </a:solidFill>
                <a:latin typeface="Calibri"/>
                <a:sym typeface="Wingdings"/>
              </a:rPr>
            </a:br>
            <a:r>
              <a:rPr lang="pt-PT" b="0" dirty="0" smtClean="0">
                <a:solidFill>
                  <a:srgbClr val="1F497D">
                    <a:lumMod val="60000"/>
                    <a:lumOff val="40000"/>
                  </a:srgbClr>
                </a:solidFill>
                <a:latin typeface="Calibri"/>
                <a:sym typeface="Wingdings"/>
              </a:rPr>
              <a:t>Processo regulatório nacional</a:t>
            </a:r>
            <a:endParaRPr lang="pt-PT" dirty="0"/>
          </a:p>
        </p:txBody>
      </p:sp>
      <p:sp>
        <p:nvSpPr>
          <p:cNvPr id="4" name="Marcador de Posição do Texto 3"/>
          <p:cNvSpPr>
            <a:spLocks noGrp="1"/>
          </p:cNvSpPr>
          <p:nvPr>
            <p:ph type="body" sz="quarter" idx="17"/>
          </p:nvPr>
        </p:nvSpPr>
        <p:spPr>
          <a:xfrm>
            <a:off x="252000" y="1772816"/>
            <a:ext cx="8640000" cy="4536504"/>
          </a:xfrm>
        </p:spPr>
        <p:txBody>
          <a:bodyPr>
            <a:normAutofit fontScale="25000" lnSpcReduction="20000"/>
          </a:bodyPr>
          <a:lstStyle/>
          <a:p>
            <a:pPr marL="0" indent="0">
              <a:buNone/>
            </a:pPr>
            <a:endParaRPr lang="pt-PT" b="1" cap="small" dirty="0" smtClean="0">
              <a:solidFill>
                <a:srgbClr val="0070C0"/>
              </a:solidFill>
              <a:latin typeface="Calibri" panose="020F0502020204030204" pitchFamily="34" charset="0"/>
              <a:cs typeface="Verdana"/>
            </a:endParaRPr>
          </a:p>
          <a:p>
            <a:pPr marL="0" lvl="0" indent="0">
              <a:buClr>
                <a:srgbClr val="F79646">
                  <a:lumMod val="75000"/>
                </a:srgbClr>
              </a:buClr>
              <a:buNone/>
            </a:pPr>
            <a:r>
              <a:rPr lang="pt-PT" sz="8800" b="1" cap="small" dirty="0">
                <a:solidFill>
                  <a:srgbClr val="0070C0"/>
                </a:solidFill>
                <a:latin typeface="Calibri" panose="020F0502020204030204" pitchFamily="34" charset="0"/>
                <a:cs typeface="Verdana"/>
              </a:rPr>
              <a:t>Lei n.º 147/2015, de 9 de setembro</a:t>
            </a:r>
          </a:p>
          <a:p>
            <a:pPr marL="0" lvl="0" indent="0" algn="just">
              <a:spcBef>
                <a:spcPts val="600"/>
              </a:spcBef>
              <a:spcAft>
                <a:spcPts val="1200"/>
              </a:spcAft>
              <a:buClr>
                <a:srgbClr val="F79646">
                  <a:lumMod val="75000"/>
                </a:srgbClr>
              </a:buClr>
              <a:buNone/>
              <a:tabLst>
                <a:tab pos="534988" algn="l"/>
              </a:tabLst>
            </a:pPr>
            <a:r>
              <a:rPr lang="pt-PT" sz="7600" b="1" cap="small" dirty="0" smtClean="0">
                <a:solidFill>
                  <a:srgbClr val="4F81BD">
                    <a:lumMod val="75000"/>
                  </a:srgbClr>
                </a:solidFill>
                <a:sym typeface="Wingdings"/>
              </a:rPr>
              <a:t>Objeto: </a:t>
            </a:r>
            <a:endParaRPr lang="pt-PT" sz="6400" dirty="0" smtClean="0">
              <a:solidFill>
                <a:schemeClr val="accent1">
                  <a:lumMod val="75000"/>
                </a:schemeClr>
              </a:solidFill>
            </a:endParaRPr>
          </a:p>
          <a:p>
            <a:pPr marL="457200" indent="-457200" algn="just">
              <a:spcBef>
                <a:spcPts val="600"/>
              </a:spcBef>
              <a:spcAft>
                <a:spcPts val="1200"/>
              </a:spcAft>
              <a:buFont typeface="Arial" panose="020B0604020202020204" pitchFamily="34" charset="0"/>
              <a:buAutoNum type="arabicPeriod"/>
              <a:tabLst>
                <a:tab pos="534988" algn="l"/>
              </a:tabLst>
            </a:pPr>
            <a:r>
              <a:rPr lang="pt-PT" sz="6400" dirty="0">
                <a:solidFill>
                  <a:schemeClr val="accent1">
                    <a:lumMod val="75000"/>
                  </a:schemeClr>
                </a:solidFill>
              </a:rPr>
              <a:t>Aprova o novo </a:t>
            </a:r>
            <a:r>
              <a:rPr lang="pt-PT" sz="6400" b="1" dirty="0">
                <a:solidFill>
                  <a:schemeClr val="accent1">
                    <a:lumMod val="75000"/>
                  </a:schemeClr>
                </a:solidFill>
              </a:rPr>
              <a:t>regime jurídico do acesso e exercício da atividade seguradora e resseguradora (RJASR)</a:t>
            </a:r>
            <a:r>
              <a:rPr lang="pt-PT" sz="6400" dirty="0">
                <a:solidFill>
                  <a:schemeClr val="accent1">
                    <a:lumMod val="75000"/>
                  </a:schemeClr>
                </a:solidFill>
              </a:rPr>
              <a:t>, transpondo para a ordem jurídica interna a Diretiva Solvência II </a:t>
            </a:r>
            <a:endParaRPr lang="pt-PT" sz="6400" dirty="0" smtClean="0">
              <a:solidFill>
                <a:schemeClr val="accent1">
                  <a:lumMod val="75000"/>
                </a:schemeClr>
              </a:solidFill>
            </a:endParaRPr>
          </a:p>
          <a:p>
            <a:pPr marL="457200" indent="-457200" algn="just">
              <a:spcBef>
                <a:spcPts val="600"/>
              </a:spcBef>
              <a:spcAft>
                <a:spcPts val="1200"/>
              </a:spcAft>
              <a:buFont typeface="Arial" panose="020B0604020202020204" pitchFamily="34" charset="0"/>
              <a:buAutoNum type="arabicPeriod"/>
              <a:tabLst>
                <a:tab pos="534988" algn="l"/>
              </a:tabLst>
            </a:pPr>
            <a:r>
              <a:rPr lang="pt-PT" sz="6400" dirty="0" smtClean="0">
                <a:solidFill>
                  <a:schemeClr val="accent1">
                    <a:lumMod val="75000"/>
                  </a:schemeClr>
                </a:solidFill>
              </a:rPr>
              <a:t>Aprova </a:t>
            </a:r>
            <a:r>
              <a:rPr lang="pt-PT" sz="6400" dirty="0">
                <a:solidFill>
                  <a:schemeClr val="accent1">
                    <a:lumMod val="75000"/>
                  </a:schemeClr>
                </a:solidFill>
              </a:rPr>
              <a:t>o </a:t>
            </a:r>
            <a:r>
              <a:rPr lang="pt-PT" sz="6400" b="1" dirty="0">
                <a:solidFill>
                  <a:schemeClr val="accent1">
                    <a:lumMod val="75000"/>
                  </a:schemeClr>
                </a:solidFill>
              </a:rPr>
              <a:t>regime processual </a:t>
            </a:r>
            <a:r>
              <a:rPr lang="pt-PT" sz="6400" dirty="0">
                <a:solidFill>
                  <a:schemeClr val="accent1">
                    <a:lumMod val="75000"/>
                  </a:schemeClr>
                </a:solidFill>
              </a:rPr>
              <a:t>aplicável aos crimes especiais do setor segurador e dos fundos de pensões e </a:t>
            </a:r>
            <a:r>
              <a:rPr lang="pt-PT" sz="6400" dirty="0" smtClean="0">
                <a:solidFill>
                  <a:schemeClr val="accent1">
                    <a:lumMod val="75000"/>
                  </a:schemeClr>
                </a:solidFill>
              </a:rPr>
              <a:t>às </a:t>
            </a:r>
            <a:r>
              <a:rPr lang="pt-PT" sz="6400" dirty="0">
                <a:solidFill>
                  <a:schemeClr val="accent1">
                    <a:lumMod val="75000"/>
                  </a:schemeClr>
                </a:solidFill>
              </a:rPr>
              <a:t>contraordenações cujo processamento compete à Autoridade de Supervisão de Seguros e Fundos de Pensões </a:t>
            </a:r>
          </a:p>
          <a:p>
            <a:pPr marL="457200" indent="-457200" algn="just">
              <a:spcBef>
                <a:spcPts val="600"/>
              </a:spcBef>
              <a:spcAft>
                <a:spcPts val="1200"/>
              </a:spcAft>
              <a:buFont typeface="Arial" panose="020B0604020202020204" pitchFamily="34" charset="0"/>
              <a:buAutoNum type="arabicPeriod"/>
              <a:tabLst>
                <a:tab pos="534988" algn="l"/>
              </a:tabLst>
            </a:pPr>
            <a:r>
              <a:rPr lang="pt-PT" sz="6400" dirty="0">
                <a:solidFill>
                  <a:schemeClr val="accent1">
                    <a:lumMod val="75000"/>
                  </a:schemeClr>
                </a:solidFill>
              </a:rPr>
              <a:t>Altera o </a:t>
            </a:r>
            <a:r>
              <a:rPr lang="pt-PT" sz="6400" b="1" dirty="0">
                <a:solidFill>
                  <a:schemeClr val="accent1">
                    <a:lumMod val="75000"/>
                  </a:schemeClr>
                </a:solidFill>
              </a:rPr>
              <a:t>Decreto-Lei n.º 12/2006, de 20 de janeiro</a:t>
            </a:r>
            <a:r>
              <a:rPr lang="pt-PT" sz="6400" dirty="0">
                <a:solidFill>
                  <a:schemeClr val="accent1">
                    <a:lumMod val="75000"/>
                  </a:schemeClr>
                </a:solidFill>
              </a:rPr>
              <a:t>, que regula a constituição e o funcionamento dos fundos de pensões e das entidades gestoras de </a:t>
            </a:r>
            <a:r>
              <a:rPr lang="pt-PT" sz="6400" b="1" dirty="0">
                <a:solidFill>
                  <a:schemeClr val="accent1">
                    <a:lumMod val="75000"/>
                  </a:schemeClr>
                </a:solidFill>
              </a:rPr>
              <a:t>fundos de </a:t>
            </a:r>
            <a:r>
              <a:rPr lang="pt-PT" sz="6400" b="1" dirty="0" smtClean="0">
                <a:solidFill>
                  <a:schemeClr val="accent1">
                    <a:lumMod val="75000"/>
                  </a:schemeClr>
                </a:solidFill>
              </a:rPr>
              <a:t>pensões</a:t>
            </a:r>
            <a:endParaRPr lang="pt-PT" sz="6400" dirty="0">
              <a:solidFill>
                <a:schemeClr val="accent1">
                  <a:lumMod val="75000"/>
                </a:schemeClr>
              </a:solidFill>
            </a:endParaRPr>
          </a:p>
          <a:p>
            <a:pPr marL="457200" indent="-457200" algn="just">
              <a:spcBef>
                <a:spcPts val="600"/>
              </a:spcBef>
              <a:spcAft>
                <a:spcPts val="1200"/>
              </a:spcAft>
              <a:buFont typeface="Arial" panose="020B0604020202020204" pitchFamily="34" charset="0"/>
              <a:buAutoNum type="arabicPeriod"/>
              <a:tabLst>
                <a:tab pos="534988" algn="l"/>
              </a:tabLst>
            </a:pPr>
            <a:r>
              <a:rPr lang="pt-PT" sz="6400" dirty="0">
                <a:solidFill>
                  <a:schemeClr val="accent1">
                    <a:lumMod val="75000"/>
                  </a:schemeClr>
                </a:solidFill>
              </a:rPr>
              <a:t>Altera o </a:t>
            </a:r>
            <a:r>
              <a:rPr lang="pt-PT" sz="6400" b="1" dirty="0">
                <a:solidFill>
                  <a:schemeClr val="accent1">
                    <a:lumMod val="75000"/>
                  </a:schemeClr>
                </a:solidFill>
              </a:rPr>
              <a:t>regime jurídico do contrato de seguro</a:t>
            </a:r>
            <a:r>
              <a:rPr lang="pt-PT" sz="6400" dirty="0">
                <a:solidFill>
                  <a:schemeClr val="accent1">
                    <a:lumMod val="75000"/>
                  </a:schemeClr>
                </a:solidFill>
              </a:rPr>
              <a:t>, aprovado pelo Decreto-Lei n.º 72/2008, de 16 de </a:t>
            </a:r>
            <a:r>
              <a:rPr lang="pt-PT" sz="6400" dirty="0" smtClean="0">
                <a:solidFill>
                  <a:schemeClr val="accent1">
                    <a:lumMod val="75000"/>
                  </a:schemeClr>
                </a:solidFill>
              </a:rPr>
              <a:t>abril</a:t>
            </a:r>
            <a:endParaRPr lang="pt-PT" sz="6400" dirty="0">
              <a:solidFill>
                <a:schemeClr val="accent1">
                  <a:lumMod val="75000"/>
                </a:schemeClr>
              </a:solidFill>
            </a:endParaRPr>
          </a:p>
          <a:p>
            <a:pPr marL="457200" indent="-457200" algn="just">
              <a:spcBef>
                <a:spcPts val="600"/>
              </a:spcBef>
              <a:spcAft>
                <a:spcPts val="1200"/>
              </a:spcAft>
              <a:buFont typeface="Arial" panose="020B0604020202020204" pitchFamily="34" charset="0"/>
              <a:buAutoNum type="arabicPeriod"/>
              <a:tabLst>
                <a:tab pos="534988" algn="l"/>
              </a:tabLst>
            </a:pPr>
            <a:r>
              <a:rPr lang="pt-PT" sz="6400" dirty="0">
                <a:solidFill>
                  <a:schemeClr val="accent1">
                    <a:lumMod val="75000"/>
                  </a:schemeClr>
                </a:solidFill>
              </a:rPr>
              <a:t>Estabelece o </a:t>
            </a:r>
            <a:r>
              <a:rPr lang="pt-PT" sz="6400" b="1" dirty="0">
                <a:solidFill>
                  <a:schemeClr val="accent1">
                    <a:lumMod val="75000"/>
                  </a:schemeClr>
                </a:solidFill>
              </a:rPr>
              <a:t>regime de aplicação no tempo </a:t>
            </a:r>
            <a:r>
              <a:rPr lang="pt-PT" sz="6400" dirty="0">
                <a:solidFill>
                  <a:schemeClr val="accent1">
                    <a:lumMod val="75000"/>
                  </a:schemeClr>
                </a:solidFill>
              </a:rPr>
              <a:t>às situações </a:t>
            </a:r>
            <a:r>
              <a:rPr lang="pt-PT" sz="6400" dirty="0" smtClean="0">
                <a:solidFill>
                  <a:schemeClr val="accent1">
                    <a:lumMod val="75000"/>
                  </a:schemeClr>
                </a:solidFill>
              </a:rPr>
              <a:t>preexistente</a:t>
            </a:r>
            <a:endParaRPr lang="pt-PT" sz="6400" dirty="0">
              <a:solidFill>
                <a:schemeClr val="accent1">
                  <a:lumMod val="75000"/>
                </a:schemeClr>
              </a:solidFill>
            </a:endParaRPr>
          </a:p>
          <a:p>
            <a:pPr marL="457200" indent="-457200" algn="just">
              <a:spcBef>
                <a:spcPts val="600"/>
              </a:spcBef>
              <a:spcAft>
                <a:spcPts val="1200"/>
              </a:spcAft>
              <a:buFont typeface="Arial" panose="020B0604020202020204" pitchFamily="34" charset="0"/>
              <a:buAutoNum type="arabicPeriod"/>
              <a:tabLst>
                <a:tab pos="534988" algn="l"/>
              </a:tabLst>
            </a:pPr>
            <a:r>
              <a:rPr lang="pt-PT" sz="6400" dirty="0">
                <a:solidFill>
                  <a:schemeClr val="accent1">
                    <a:lumMod val="75000"/>
                  </a:schemeClr>
                </a:solidFill>
              </a:rPr>
              <a:t>Estabelece o </a:t>
            </a:r>
            <a:r>
              <a:rPr lang="pt-PT" sz="6400" b="1" dirty="0">
                <a:solidFill>
                  <a:schemeClr val="accent1">
                    <a:lumMod val="75000"/>
                  </a:schemeClr>
                </a:solidFill>
              </a:rPr>
              <a:t>regime transitório </a:t>
            </a:r>
            <a:r>
              <a:rPr lang="pt-PT" sz="6400" dirty="0" smtClean="0">
                <a:solidFill>
                  <a:schemeClr val="accent1">
                    <a:lumMod val="75000"/>
                  </a:schemeClr>
                </a:solidFill>
              </a:rPr>
              <a:t>aplicável</a:t>
            </a:r>
            <a:endParaRPr lang="pt-PT" sz="6400" dirty="0">
              <a:solidFill>
                <a:schemeClr val="accent1">
                  <a:lumMod val="75000"/>
                </a:schemeClr>
              </a:solidFill>
            </a:endParaRPr>
          </a:p>
        </p:txBody>
      </p:sp>
    </p:spTree>
    <p:extLst>
      <p:ext uri="{BB962C8B-B14F-4D97-AF65-F5344CB8AC3E}">
        <p14:creationId xmlns:p14="http://schemas.microsoft.com/office/powerpoint/2010/main" val="2846081112"/>
      </p:ext>
    </p:extLst>
  </p:cSld>
  <p:clrMapOvr>
    <a:masterClrMapping/>
  </p:clrMapOvr>
</p:sld>
</file>

<file path=ppt/theme/theme1.xml><?xml version="1.0" encoding="utf-8"?>
<a:theme xmlns:a="http://schemas.openxmlformats.org/drawingml/2006/main" name="ASF_Apresentaçã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vo no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SF_Apresentaçã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ASF_Apresentação</Template>
  <TotalTime>3657</TotalTime>
  <Words>2997</Words>
  <Application>Microsoft Office PowerPoint</Application>
  <PresentationFormat>Apresentação no Ecrã (4:3)</PresentationFormat>
  <Paragraphs>362</Paragraphs>
  <Slides>35</Slides>
  <Notes>15</Notes>
  <HiddenSlides>0</HiddenSlides>
  <MMClips>0</MMClips>
  <ScaleCrop>false</ScaleCrop>
  <HeadingPairs>
    <vt:vector size="4" baseType="variant">
      <vt:variant>
        <vt:lpstr>Tema</vt:lpstr>
      </vt:variant>
      <vt:variant>
        <vt:i4>3</vt:i4>
      </vt:variant>
      <vt:variant>
        <vt:lpstr>Títulos dos diapositivos</vt:lpstr>
      </vt:variant>
      <vt:variant>
        <vt:i4>35</vt:i4>
      </vt:variant>
    </vt:vector>
  </HeadingPairs>
  <TitlesOfParts>
    <vt:vector size="38" baseType="lpstr">
      <vt:lpstr>ASF_Apresentação</vt:lpstr>
      <vt:lpstr>Novo nome</vt:lpstr>
      <vt:lpstr>1_ASF_Apresentação</vt:lpstr>
      <vt:lpstr>Apresentação do PowerPoint</vt:lpstr>
      <vt:lpstr>CONTEÚDO</vt:lpstr>
      <vt:lpstr>CONTEÚDO</vt:lpstr>
      <vt:lpstr>Apresentação do PowerPoint</vt:lpstr>
      <vt:lpstr>Solvência II Processo regulatório europeu - Regime definitivo</vt:lpstr>
      <vt:lpstr>CONTEÚDO</vt:lpstr>
      <vt:lpstr>Transposição Processo regulatório nacional</vt:lpstr>
      <vt:lpstr>Transposição Processo regulatório nacional</vt:lpstr>
      <vt:lpstr>Transposição Processo regulatório nacional</vt:lpstr>
      <vt:lpstr>Apresentação do PowerPoint</vt:lpstr>
      <vt:lpstr>Apresentação do PowerPoint</vt:lpstr>
      <vt:lpstr>Transposição Processo regulatório nacional – RJASR (Pilar I)</vt:lpstr>
      <vt:lpstr>Transposição Processo regulatório nacional – RJASR (Pilar I)</vt:lpstr>
      <vt:lpstr>Transposição Processo regulatório nacional – RJASR (Pilar I)</vt:lpstr>
      <vt:lpstr>Transposição Processo regulatório nacional – RJASR (Pilar I)</vt:lpstr>
      <vt:lpstr>Transposição Processo regulatório nacional – RJASR (Pilar II)</vt:lpstr>
      <vt:lpstr>Transposição Processo regulatório nacional – RJASR (Pilar II)</vt:lpstr>
      <vt:lpstr>Transposição Processo regulatório nacional – RJASR (Pilar II)</vt:lpstr>
      <vt:lpstr>Transposição Processo regulatório nacional – RJASR (Pilar II)</vt:lpstr>
      <vt:lpstr>Transposição Processo regulatório nacional – RJASR (Pilar II)</vt:lpstr>
      <vt:lpstr>Transposição Processo regulatório nacional – RJASR (Pilar II)</vt:lpstr>
      <vt:lpstr>Apresentação do PowerPoint</vt:lpstr>
      <vt:lpstr>Apresentação do PowerPoint</vt:lpstr>
      <vt:lpstr>Apresentação do PowerPoint</vt:lpstr>
      <vt:lpstr>Opções regulatórias nacionais  RJASR</vt:lpstr>
      <vt:lpstr>Opções regulatórias nacionais  RJASR</vt:lpstr>
      <vt:lpstr>Opções regulatórias nacionais  RJASR</vt:lpstr>
      <vt:lpstr>CONTEÚDO</vt:lpstr>
      <vt:lpstr>Regime Processual Especial  Principais objetivos</vt:lpstr>
      <vt:lpstr>CONTEÚDO</vt:lpstr>
      <vt:lpstr>Alterações ao regime jurídico do contrato de seguro Principais objetivos</vt:lpstr>
      <vt:lpstr>CONTEÚDO</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Moitinho Byrne</dc:creator>
  <cp:lastModifiedBy>ASF</cp:lastModifiedBy>
  <cp:revision>244</cp:revision>
  <cp:lastPrinted>2016-04-08T14:59:32Z</cp:lastPrinted>
  <dcterms:created xsi:type="dcterms:W3CDTF">2015-02-25T11:33:00Z</dcterms:created>
  <dcterms:modified xsi:type="dcterms:W3CDTF">2016-04-08T16:26:03Z</dcterms:modified>
</cp:coreProperties>
</file>