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7" r:id="rId6"/>
    <p:sldId id="297" r:id="rId7"/>
    <p:sldId id="300" r:id="rId8"/>
    <p:sldId id="301" r:id="rId9"/>
    <p:sldId id="277" r:id="rId10"/>
    <p:sldId id="292" r:id="rId11"/>
    <p:sldId id="283" r:id="rId12"/>
    <p:sldId id="284" r:id="rId13"/>
    <p:sldId id="290" r:id="rId14"/>
    <p:sldId id="296" r:id="rId15"/>
    <p:sldId id="299" r:id="rId16"/>
    <p:sldId id="286" r:id="rId17"/>
    <p:sldId id="294" r:id="rId18"/>
    <p:sldId id="295" r:id="rId19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43" autoAdjust="0"/>
  </p:normalViewPr>
  <p:slideViewPr>
    <p:cSldViewPr>
      <p:cViewPr>
        <p:scale>
          <a:sx n="44" d="100"/>
          <a:sy n="44" d="100"/>
        </p:scale>
        <p:origin x="-828" y="-7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2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5" y="102299"/>
            <a:ext cx="2770719" cy="6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3527" y="9395010"/>
            <a:ext cx="37029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6008A71F-B966-4892-A944-FAB01F16F421}" type="slidenum">
              <a:rPr lang="en-US" sz="1200" b="0"/>
              <a:pPr algn="r">
                <a:buFont typeface="Wingdings" pitchFamily="2" charset="2"/>
                <a:buNone/>
                <a:defRPr/>
              </a:pPr>
              <a:t>‹Nº›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01.07.2014</a:t>
            </a:fld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4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1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06400" y="6559200"/>
            <a:ext cx="1483200" cy="219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31 October 2013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71200" y="6382800"/>
            <a:ext cx="6224400" cy="2160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Recovery and Resolution of Cross-border Insurers and G-SIIs 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C84D-5E05-463D-98E1-5E4EA70A4767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325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0C05B-3A2C-4052-B395-068F2EC1BF4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5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A0718-7811-4BE6-B6FD-5DADE73F38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</a:rPr>
              <a:t>e frRestringido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  <p:sldLayoutId id="2147483928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  <p:sldLayoutId id="2147483929" r:id="rId6"/>
    <p:sldLayoutId id="2147483930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>
          <a:xfrm>
            <a:off x="1691680" y="1988840"/>
            <a:ext cx="7162800" cy="1152128"/>
          </a:xfrm>
        </p:spPr>
        <p:txBody>
          <a:bodyPr/>
          <a:lstStyle/>
          <a:p>
            <a:r>
              <a:rPr lang="en-US" sz="2400" dirty="0" smtClean="0"/>
              <a:t>Cumplimiento, resolución, disolución y esquemas de protección de los asegurados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dirty="0" smtClean="0"/>
              <a:t>Seminario regional sobre prácticas de supervisión en función del riesgo</a:t>
            </a:r>
          </a:p>
          <a:p>
            <a:endParaRPr lang="es-ES" dirty="0"/>
          </a:p>
          <a:p>
            <a:r>
              <a:rPr lang="en-US" sz="1600" dirty="0" smtClean="0"/>
              <a:t>San José, Costa Rica, 8–10 julio 2014</a:t>
            </a:r>
          </a:p>
          <a:p>
            <a:endParaRPr lang="es-ES" dirty="0"/>
          </a:p>
          <a:p>
            <a:r>
              <a:rPr lang="en-US" sz="1400" dirty="0" smtClean="0"/>
              <a:t>Gunilla Löfvendahl</a:t>
            </a:r>
          </a:p>
          <a:p>
            <a:r>
              <a:rPr lang="en-US" sz="1400" dirty="0" smtClean="0"/>
              <a:t>Senior Financial Sector Specialist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Recuperación - grupos aseguradores </a:t>
            </a:r>
            <a:r>
              <a:rPr sz="2000" dirty="0" smtClean="0"/>
              <a:t>(al menos para G-SII)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772816"/>
            <a:ext cx="7488832" cy="4248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smtClean="0"/>
              <a:t>¿Demasiado grande para gestionar/quebrar?  ¿Imponer mejores estructuras? Demostrar al menos cómo podrían resolverse los problemas 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Las reglas se aplican a todas las compañías del grupo que hayan sido designadas como G-SII, aunque pueden aplicarse también a otras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Los planes de recuperación y resolución (RRP) deben establecerse antes de que surjan los problemas, identificando opciones para recuperar la fortaleza y viabilidad financieras, detallando la estrategia y los planes operativos para su consecución, etc. Por ejemplo: 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cómo funcionaría en la práctica la transferencia de una cartera (momento, aspectos legales, costes y recursos)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cómo hacer frente a la liquidez en posibles situaciones de crisis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Los RRP deben ser revisados regularmente por altos cargos de las autoridades de origen y acogida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Los grupos debe desarrollar un Plan de gestión del riesgo sistémico (SRMP)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La información de la Evaluación del propio riesgo y solvencia (ORSA) podría ayudar a valorar la solvencia del grupo en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dirty="0" err="1" smtClean="0"/>
              <a:t>conjunto</a:t>
            </a:r>
            <a:r>
              <a:rPr lang="en-GB" sz="1600" dirty="0" smtClean="0"/>
              <a:t> y medidas para todo el grupo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969409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Resolución y autoridad de resolución </a:t>
            </a:r>
            <a:r>
              <a:rPr sz="2000" dirty="0" smtClean="0"/>
              <a:t>(al menos para G-SII)</a:t>
            </a:r>
            <a:endParaRPr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700808"/>
            <a:ext cx="7488832" cy="4464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smtClean="0"/>
              <a:t>Los países deben tener potestades y herramientas para reestructura y resolver instituciones financieras en crisis sin que el peso recaiga en los contribuyentes –  crear una autoridad de resolución (puede ser el supervisor)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La resolución ordenada exige actuaciones adecuadas antes de la fase de inviabilidad – cooperación e intercambio de información de forma continua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Cooperar y coordinar la gestión de crisis y las actuaciones de resolución entre países – contar con mecanismos eficaces: 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supervisor para todo el grupo y participación de otros supervisores relevantes en un colegio de supervisión</a:t>
            </a:r>
          </a:p>
          <a:p>
            <a:pPr lvl="1">
              <a:lnSpc>
                <a:spcPct val="100000"/>
              </a:lnSpc>
            </a:pPr>
            <a:r>
              <a:rPr lang="en-GB" sz="1600" dirty="0" err="1"/>
              <a:t>r</a:t>
            </a:r>
            <a:r>
              <a:rPr lang="en-GB" sz="1600" dirty="0" err="1" smtClean="0"/>
              <a:t>ecuperación</a:t>
            </a:r>
            <a:r>
              <a:rPr lang="en-GB" sz="1600" dirty="0" smtClean="0"/>
              <a:t> sostenida y planificación de resolución</a:t>
            </a:r>
          </a:p>
          <a:p>
            <a:pPr lvl="1">
              <a:lnSpc>
                <a:spcPct val="100000"/>
              </a:lnSpc>
            </a:pPr>
            <a:r>
              <a:rPr lang="en-GB" sz="1600" dirty="0" err="1"/>
              <a:t>g</a:t>
            </a:r>
            <a:r>
              <a:rPr lang="en-GB" sz="1600" dirty="0" err="1" smtClean="0"/>
              <a:t>rupos</a:t>
            </a:r>
            <a:r>
              <a:rPr lang="en-GB" sz="1600" dirty="0" smtClean="0"/>
              <a:t> de gestión transfronteriza de crisis (CMG): supervisores, bancos centrales, autoridades de resolución y ministros de finanzas del país de origen y de acogida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El enfoque dependerá de la causa y el estado de la quiebra (si la compañía todavía se considera con valor y existen soluciones) – otras partes del grupo pueden no verse afectadas o pueden salvarse. ¿Ejemplos de situaciones?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Puede ser necesario apoyo financiero público de forma temporal</a:t>
            </a:r>
          </a:p>
          <a:p>
            <a:pPr>
              <a:lnSpc>
                <a:spcPct val="100000"/>
              </a:lnSpc>
            </a:pPr>
            <a:endParaRPr lang="es-ES" sz="1600" dirty="0" smtClean="0"/>
          </a:p>
          <a:p>
            <a:pPr marL="0" indent="0">
              <a:lnSpc>
                <a:spcPct val="100000"/>
              </a:lnSpc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731342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Potestades y herramientas de resolución </a:t>
            </a:r>
            <a:r>
              <a:rPr sz="2000" dirty="0" smtClean="0"/>
              <a:t>(al menos para G-SII)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 smtClean="0"/>
              <a:t>Evaluar si la factibilidad de la resolución: </a:t>
            </a:r>
            <a:endParaRPr lang="es-ES" sz="1400" dirty="0" smtClean="0"/>
          </a:p>
          <a:p>
            <a:pPr lvl="1">
              <a:lnSpc>
                <a:spcPct val="100000"/>
              </a:lnSpc>
            </a:pPr>
            <a:r>
              <a:rPr lang="en-GB" sz="1400" dirty="0"/>
              <a:t>Evaluar si las estrategias de resolución son factibles y creíbles teniendo en cuenta el impacto de la quiebra (operaciones intragrupo, reaseguro, cartas de crédito, etc.) </a:t>
            </a:r>
            <a:endParaRPr lang="es-ES" sz="1400" dirty="0" smtClean="0"/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Identificar medidas de mejora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Asuntos por aclarar: resolución forzada, consulta con los asegurados, orden de prelación, proceso transparente, retirada de los asegurados 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Herramientas de resolución habituales que pueden aplicarse a todos los asegurados:</a:t>
            </a:r>
            <a:endParaRPr lang="es-ES" sz="1400" dirty="0"/>
          </a:p>
          <a:p>
            <a:pPr lvl="1">
              <a:lnSpc>
                <a:spcPct val="100000"/>
              </a:lnSpc>
            </a:pPr>
            <a:r>
              <a:rPr lang="en-GB" sz="1400" dirty="0"/>
              <a:t>Transferencia o fusión de carteras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Run-off (detener nuevas actividades, continuar la administración de las obligaciones contractuales existentes)</a:t>
            </a:r>
            <a:endParaRPr lang="es-ES" sz="1400" dirty="0"/>
          </a:p>
          <a:p>
            <a:pPr>
              <a:lnSpc>
                <a:spcPct val="100000"/>
              </a:lnSpc>
            </a:pPr>
            <a:r>
              <a:rPr lang="en-GB" sz="1400" dirty="0" smtClean="0"/>
              <a:t>También potestades adecuadas para: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intervenir a nivel de la sociedad de cartera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rescindir los contratos financieros y reducir el valor contable del pasivo ("bail-in"), ¿también para las pólizas de seguro?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transferencia o venta del activo y el pasivo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asegurar la continuación del negocio operativo distinto del seguro que sea significativo para el funcionamiento sistémico.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657026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7D235-2685-4EBF-BF36-3931E24F4132}" type="slidenum">
              <a:rPr lang="en-US" sz="1200" smtClean="0"/>
              <a:pPr/>
              <a:t>13</a:t>
            </a:fld>
            <a:endParaRPr lang="es-ES" sz="12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614"/>
            <a:ext cx="7473951" cy="792186"/>
          </a:xfrm>
        </p:spPr>
        <p:txBody>
          <a:bodyPr/>
          <a:lstStyle/>
          <a:p>
            <a:r>
              <a:rPr dirty="0" smtClean="0"/>
              <a:t>ICP 12: disolución y salida del mercado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smtClean="0"/>
              <a:t>Procedimiento para hacer frente a la disolución y las insolvencias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Nombrar a un administrador o liquidador para que asuma las funciones y obligaciones de Consejo y la Alta Dirección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"Run-off" (seguimiento de contratos o carteras canceladas) con participación directa o indirecta de los supervisores (dependiendo de si la sociedad es solvente o insolvente) 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Liquidación en los tribunales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Protección de los derechos y beneficios de los asegurados/beneficiarios en caso de insolvencia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Derechos preferentes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Esquemas de protección/fondos de garantía</a:t>
            </a:r>
          </a:p>
          <a:p>
            <a:pPr>
              <a:lnSpc>
                <a:spcPct val="100000"/>
              </a:lnSpc>
            </a:pPr>
            <a:endParaRPr lang="es-ES" sz="1600" dirty="0" smtClean="0"/>
          </a:p>
          <a:p>
            <a:pPr>
              <a:lnSpc>
                <a:spcPct val="100000"/>
              </a:lnSpc>
            </a:pP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208266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2EFF-D988-45DF-AD74-A08F1CB3109A}" type="slidenum">
              <a:rPr lang="en-US" altLang="en-US"/>
              <a:pPr/>
              <a:t>14</a:t>
            </a:fld>
            <a:endParaRPr lang="es-ES" alt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Derechos preferentes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sz="1800"/>
              <a:t>En caso de quiebra, los activos no serán suficientes para cubrir las reclamaciones de todos los acreedores</a:t>
            </a:r>
          </a:p>
          <a:p>
            <a:r>
              <a:rPr lang="en-GB" altLang="en-US" sz="1800"/>
              <a:t>La legislación podría definir el orden de prelación y en tal caso debería conceder un tratamiento preferente a los asegurados (también suelen tener una categoría especial las autoridades tributarias o entidades públicas similares, empleados y acreedores con derecho de pignoración o hipoteca en los activos de la sociedad)</a:t>
            </a:r>
          </a:p>
          <a:p>
            <a:r>
              <a:rPr lang="en-GB" altLang="en-US" sz="1800"/>
              <a:t>Estos derechos podrían identificar un activo o conjuntos de activos específicos, o estar relacionados con todos los activos en general</a:t>
            </a:r>
          </a:p>
          <a:p>
            <a:r>
              <a:rPr lang="en-GB" altLang="en-US" sz="1800"/>
              <a:t>Tomar medidas especiales para proteger los activos identificados con fines de los asegurados (ej. activos correspondientes a las provisiones técnicas) </a:t>
            </a:r>
          </a:p>
        </p:txBody>
      </p:sp>
    </p:spTree>
    <p:extLst>
      <p:ext uri="{BB962C8B-B14F-4D97-AF65-F5344CB8AC3E}">
        <p14:creationId xmlns:p14="http://schemas.microsoft.com/office/powerpoint/2010/main" val="36287308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Esquemas de protección de los asegurados (PPS)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412776"/>
            <a:ext cx="7488832" cy="4752528"/>
          </a:xfrm>
        </p:spPr>
        <p:txBody>
          <a:bodyPr/>
          <a:lstStyle/>
          <a:p>
            <a:r>
              <a:rPr lang="en-GB" sz="1200" dirty="0" smtClean="0"/>
              <a:t>Con el fin de proteger a los asegurados en caso de disolución; costes recaen en el sector (indirectamente, en los asegurados)</a:t>
            </a:r>
          </a:p>
          <a:p>
            <a:r>
              <a:rPr lang="en-GB" sz="1200" dirty="0" smtClean="0"/>
              <a:t>Consideraciones a la hora de decidir crear un PPS</a:t>
            </a:r>
          </a:p>
          <a:p>
            <a:pPr lvl="1"/>
            <a:r>
              <a:rPr lang="en-GB" sz="1200" dirty="0" smtClean="0"/>
              <a:t>¿Existe la necesidad y quién debería financiar la protección (vida, no vida, obligatorio, etc)?</a:t>
            </a:r>
          </a:p>
          <a:p>
            <a:pPr lvl="1"/>
            <a:r>
              <a:rPr lang="en-GB" sz="1200" dirty="0" smtClean="0"/>
              <a:t>¿Tamaño y concentración del mercado asegurador? ¿Operaciones transfronterizas?</a:t>
            </a:r>
          </a:p>
          <a:p>
            <a:pPr lvl="1"/>
            <a:r>
              <a:rPr lang="en-GB" sz="1200" dirty="0" smtClean="0"/>
              <a:t>¿Cómo se organizará y regirá (privado o público, gestión y controles)? ¿Cooperación entre PPS y supervisor de seguros (ej. preaviso)?</a:t>
            </a:r>
          </a:p>
          <a:p>
            <a:pPr lvl="1"/>
            <a:r>
              <a:rPr lang="en-GB" sz="1200" dirty="0" smtClean="0"/>
              <a:t>¿Qué sociedades participan (participación obligatoria u opcional, nacional o extranjera)?</a:t>
            </a:r>
          </a:p>
          <a:p>
            <a:pPr lvl="1"/>
            <a:r>
              <a:rPr lang="en-GB" sz="1200" dirty="0" smtClean="0"/>
              <a:t>¿Base de financiación: a priori (financiación) o a posteriori (necesidades de financiación), cantidad fija o en base al perfil de riesgo? ¿Qué debe incluir (continuidad de cobertura o compensación)?</a:t>
            </a:r>
          </a:p>
          <a:p>
            <a:pPr lvl="1"/>
            <a:r>
              <a:rPr lang="en-GB" sz="1200" dirty="0" smtClean="0"/>
              <a:t>¿Cómo gestionar las reclamaciones (pagos directos de la PPS o indirectos a través del asegurador/sucesor/liquidador? </a:t>
            </a:r>
          </a:p>
          <a:p>
            <a:r>
              <a:rPr lang="en-GB" sz="1200" dirty="0" smtClean="0"/>
              <a:t> ¿Posibles efectos negativos del PPS: riesgo moral y distorsiones en el mercado?</a:t>
            </a:r>
          </a:p>
          <a:p>
            <a:pPr lvl="1"/>
            <a:r>
              <a:rPr lang="en-GB" sz="1200" dirty="0" smtClean="0"/>
              <a:t>Excesiva asunción de riesgo por los aseguradores</a:t>
            </a:r>
          </a:p>
          <a:p>
            <a:pPr lvl="1"/>
            <a:r>
              <a:rPr lang="en-GB" sz="1200" dirty="0" smtClean="0"/>
              <a:t>Asegurados menos atentos a la hora de elegir y monitorear</a:t>
            </a:r>
          </a:p>
          <a:p>
            <a:pPr lvl="1"/>
            <a:r>
              <a:rPr lang="en-GB" sz="1200" dirty="0" smtClean="0"/>
              <a:t>Posibilidad de arbitraje (si no todos las aseguradoras son miembros)</a:t>
            </a:r>
          </a:p>
          <a:p>
            <a:pPr lvl="1"/>
            <a:r>
              <a:rPr lang="en-GB" sz="1200" dirty="0" smtClean="0"/>
              <a:t>Concentración del mercado y numerosas insolvencias al mismo tiempo – PPS insolventes</a:t>
            </a:r>
          </a:p>
          <a:p>
            <a:pPr lvl="1"/>
            <a:r>
              <a:rPr lang="en-GB" sz="1200" dirty="0" smtClean="0"/>
              <a:t>Costes vs beneficios (costes transferidos a los asegurados producen productos demasiado onerosos)</a:t>
            </a:r>
          </a:p>
          <a:p>
            <a:pPr lvl="1"/>
            <a:r>
              <a:rPr lang="en-GB" sz="1200" dirty="0" smtClean="0"/>
              <a:t>No ataja las deficiencias más profundas del sector asegurador o el mercado financiero, que son la causa de las insolvencias </a:t>
            </a:r>
          </a:p>
          <a:p>
            <a:r>
              <a:rPr lang="en-GB" sz="1200" dirty="0" smtClean="0"/>
              <a:t>¿Cómo pueden mitigarse los efectos negativos?</a:t>
            </a:r>
          </a:p>
          <a:p>
            <a:pPr lvl="1"/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35428155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Agenda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smtClean="0"/>
              <a:t>Aseguradoras en apuros y supervisores apurados</a:t>
            </a:r>
          </a:p>
          <a:p>
            <a:r>
              <a:rPr dirty="0" smtClean="0"/>
              <a:t>Cumplimiento de la normativa supervisora</a:t>
            </a:r>
          </a:p>
          <a:p>
            <a:r>
              <a:rPr dirty="0" smtClean="0"/>
              <a:t>Recuperación y resolución</a:t>
            </a:r>
          </a:p>
          <a:p>
            <a:r>
              <a:rPr dirty="0" smtClean="0"/>
              <a:t>Salida ordenada del mercado</a:t>
            </a:r>
          </a:p>
          <a:p>
            <a:r>
              <a:rPr dirty="0" smtClean="0"/>
              <a:t>Esquemas de protección de los asegurados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00052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El origen de los problemas – ejemplos típicos*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 smtClean="0"/>
              <a:t>Deficiencias en la gestión del riesgo y la gobernanza</a:t>
            </a:r>
          </a:p>
          <a:p>
            <a:pPr lvl="1"/>
            <a:r>
              <a:rPr lang="en-GB" sz="1400" dirty="0" smtClean="0"/>
              <a:t>No identificar y gestionar los riesgos procedentes de otras entidades del grupo – riesgo de grupo, grandes exposiciones</a:t>
            </a:r>
          </a:p>
          <a:p>
            <a:pPr lvl="1"/>
            <a:r>
              <a:rPr lang="en-GB" sz="1400" dirty="0" smtClean="0"/>
              <a:t>Falta de autonomía de las entidades pertenecientes al grupo</a:t>
            </a:r>
          </a:p>
          <a:p>
            <a:pPr lvl="1"/>
            <a:r>
              <a:rPr lang="en-GB" sz="1400" dirty="0" smtClean="0"/>
              <a:t>Dominio de los líderes y falta de independencia y control</a:t>
            </a:r>
          </a:p>
          <a:p>
            <a:pPr lvl="1"/>
            <a:r>
              <a:rPr lang="en-GB" sz="1400" dirty="0" smtClean="0"/>
              <a:t>Experiencia y aptitudes inadecuadas de los miembros del Consejo</a:t>
            </a:r>
          </a:p>
          <a:p>
            <a:pPr lvl="1"/>
            <a:r>
              <a:rPr lang="en-GB" sz="1400" dirty="0" smtClean="0"/>
              <a:t>Comportamiento gregario e incentivos erróneos mediante remuneración</a:t>
            </a:r>
          </a:p>
          <a:p>
            <a:pPr lvl="1"/>
            <a:r>
              <a:rPr lang="en-GB" sz="1400" dirty="0" smtClean="0"/>
              <a:t>Inadecuada cultura de riesgos y corporativa</a:t>
            </a:r>
          </a:p>
          <a:p>
            <a:r>
              <a:rPr lang="en-GB" sz="1400" dirty="0" smtClean="0"/>
              <a:t>Precios y provisiones demasiado bajos</a:t>
            </a:r>
          </a:p>
          <a:p>
            <a:r>
              <a:rPr lang="en-GB" sz="1400" dirty="0" smtClean="0"/>
              <a:t>Rendimiento de inversiones inferior a los supuestos para provisiones y precios</a:t>
            </a:r>
          </a:p>
          <a:p>
            <a:r>
              <a:rPr lang="en-GB" sz="1400" dirty="0" smtClean="0"/>
              <a:t>Impacto de acontecimientos externos (ej. cambios en tasas de mortalidad)</a:t>
            </a:r>
          </a:p>
          <a:p>
            <a:r>
              <a:rPr lang="en-GB" sz="1400" dirty="0" smtClean="0"/>
              <a:t>Impacto de pérdidas catastróficas y otros riesgo de concentración</a:t>
            </a:r>
          </a:p>
          <a:p>
            <a:r>
              <a:rPr lang="en-GB" sz="1400" dirty="0" smtClean="0"/>
              <a:t>Daño reputacional (también causado por otras entidades del grupo) que repercute en nuevos problemas</a:t>
            </a:r>
          </a:p>
          <a:p>
            <a:endParaRPr lang="es-ES" sz="1400" dirty="0" smtClean="0"/>
          </a:p>
          <a:p>
            <a:pPr marL="0" indent="0">
              <a:buNone/>
            </a:pPr>
            <a:r>
              <a:rPr lang="en-GB" sz="1000" dirty="0" smtClean="0"/>
              <a:t>* HIH (2001), quiebras europeas (2002), GFC (2008)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6004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El supervisor no detecta los problemas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600" dirty="0" smtClean="0"/>
              <a:t>Proceso de calificación de riesgos deficiente y análisis e inspecciones  insuficientes de las instituciones</a:t>
            </a:r>
          </a:p>
          <a:p>
            <a:r>
              <a:rPr lang="en-GB" sz="1600" dirty="0" smtClean="0"/>
              <a:t>Asumir que los grupos grandes y complejos siempre están bien gestionados y controlados</a:t>
            </a:r>
          </a:p>
          <a:p>
            <a:r>
              <a:rPr lang="en-GB" sz="1600" dirty="0" smtClean="0"/>
              <a:t>Requerimientos de solvencia inadecuados para la entidad y el grupo</a:t>
            </a:r>
          </a:p>
          <a:p>
            <a:r>
              <a:rPr lang="en-GB" sz="1600" dirty="0" smtClean="0"/>
              <a:t>Falta de recursos y aptitudes para entender:</a:t>
            </a:r>
          </a:p>
          <a:p>
            <a:pPr lvl="1"/>
            <a:r>
              <a:rPr lang="en-GB" sz="1600" dirty="0" smtClean="0"/>
              <a:t>mecanismos de reaseguro</a:t>
            </a:r>
          </a:p>
          <a:p>
            <a:pPr lvl="1"/>
            <a:r>
              <a:rPr lang="en-GB" sz="1600" dirty="0" smtClean="0"/>
              <a:t>suficiencia del pasivo</a:t>
            </a:r>
          </a:p>
          <a:p>
            <a:pPr lvl="1"/>
            <a:r>
              <a:rPr lang="en-GB" sz="1600" dirty="0" smtClean="0"/>
              <a:t>prácticas de gestión del riesgo</a:t>
            </a:r>
          </a:p>
          <a:p>
            <a:pPr lvl="1"/>
            <a:r>
              <a:rPr lang="en-GB" sz="1600" dirty="0" smtClean="0"/>
              <a:t>correlación e interrelación de riesgos</a:t>
            </a:r>
          </a:p>
          <a:p>
            <a:r>
              <a:rPr lang="en-GB" sz="1600" dirty="0" smtClean="0"/>
              <a:t>Falta de supervisión a nivel de grupo y cooperación con otros supervisores</a:t>
            </a:r>
          </a:p>
          <a:p>
            <a:r>
              <a:rPr lang="en-GB" sz="1600" dirty="0" smtClean="0"/>
              <a:t>Falta de vigilancia macroprudencial y detección de riesgos emergentes</a:t>
            </a:r>
          </a:p>
          <a:p>
            <a:r>
              <a:rPr lang="en-GB" sz="1600" dirty="0" smtClean="0"/>
              <a:t>Falta de herramientas de supervisión, especialmente potestad interventora, o de la voluntad para utilizarlas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091020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Complicaciones relacionadas con el grupo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628800"/>
            <a:ext cx="7488832" cy="4536504"/>
          </a:xfrm>
        </p:spPr>
        <p:txBody>
          <a:bodyPr/>
          <a:lstStyle/>
          <a:p>
            <a:r>
              <a:rPr lang="en-GB" sz="1100" dirty="0" smtClean="0"/>
              <a:t>Grupos con filiales en diversos países: creciente complejidad (sucursales en menor medida)</a:t>
            </a:r>
          </a:p>
          <a:p>
            <a:r>
              <a:rPr lang="en-GB" sz="1100" dirty="0" smtClean="0"/>
              <a:t>La insolvencia de una entidad puede causar problemas a otras del grupo: posibilidad de detectarlos (cooperación e intercambio de información)</a:t>
            </a:r>
          </a:p>
          <a:p>
            <a:pPr lvl="1"/>
            <a:r>
              <a:rPr lang="en-GB" sz="1100" dirty="0" smtClean="0"/>
              <a:t>Interconectividad mediante transacciones intragrupo (reaseguro, préstamos, garantías, etc) – fuerza/contagio – atención en caso de "run-off": evitar que se utilice en perjuicio de algunas entidades </a:t>
            </a:r>
          </a:p>
          <a:p>
            <a:pPr lvl="1"/>
            <a:r>
              <a:rPr lang="en-GB" sz="1100" dirty="0" smtClean="0"/>
              <a:t>Riesgo de  reputación puede afectar a entidades del grupo</a:t>
            </a:r>
          </a:p>
          <a:p>
            <a:r>
              <a:rPr lang="en-GB" sz="1100" dirty="0" smtClean="0"/>
              <a:t>Definir insolvencia y el límite a partir del cual se prohíbe continuar con la actividad; diferentes niveles según el país; ¿puede ser insolvente todo el grupo?</a:t>
            </a:r>
          </a:p>
          <a:p>
            <a:r>
              <a:rPr lang="en-GB" sz="1100" dirty="0" smtClean="0"/>
              <a:t>Diferentes prácticas supervisoras y requisitos jurídicos y reguladores</a:t>
            </a:r>
          </a:p>
          <a:p>
            <a:pPr lvl="1"/>
            <a:r>
              <a:rPr lang="en-GB" sz="1100" dirty="0" smtClean="0"/>
              <a:t>Cuantificación del activo y el pasivo</a:t>
            </a:r>
          </a:p>
          <a:p>
            <a:pPr lvl="1"/>
            <a:r>
              <a:rPr lang="en-GB" sz="1100" dirty="0" smtClean="0"/>
              <a:t>Requerimientos de capital regulador</a:t>
            </a:r>
          </a:p>
          <a:p>
            <a:pPr lvl="1"/>
            <a:r>
              <a:rPr lang="en-GB" sz="1100" dirty="0" smtClean="0"/>
              <a:t>Procesos/detonantes y potestades de intervención</a:t>
            </a:r>
          </a:p>
          <a:p>
            <a:pPr lvl="1"/>
            <a:r>
              <a:rPr lang="en-GB" sz="1100" dirty="0" smtClean="0"/>
              <a:t>Prioridad otorgada a asegurados o esquemas de protección</a:t>
            </a:r>
          </a:p>
          <a:p>
            <a:r>
              <a:rPr lang="en-GB" sz="1100" dirty="0" smtClean="0"/>
              <a:t>Compartimentación ("</a:t>
            </a:r>
            <a:r>
              <a:rPr lang="en-GB" sz="1100" i="1" dirty="0" smtClean="0"/>
              <a:t>ring-fencing</a:t>
            </a:r>
            <a:r>
              <a:rPr lang="en-GB" sz="1100" dirty="0" smtClean="0"/>
              <a:t>")para evitar el libre flujo de capitales de una entidad/país a otra/o (congelación de activos) </a:t>
            </a:r>
          </a:p>
          <a:p>
            <a:r>
              <a:rPr lang="en-GB" sz="1100" dirty="0" smtClean="0"/>
              <a:t>Diferentes procedimientos en caso de quiebra y concurso de liquidadores (y acreedores); tomar medidas adecuadas antes de la fase de no viabilidad</a:t>
            </a:r>
          </a:p>
          <a:p>
            <a:pPr lvl="1"/>
            <a:r>
              <a:rPr lang="en-GB" sz="1100" dirty="0" smtClean="0"/>
              <a:t>Mecanismos de coordinación y cooperación, colegios supervisores eficaces y gestión de la conectividad intragrupo</a:t>
            </a:r>
          </a:p>
          <a:p>
            <a:pPr lvl="1"/>
            <a:r>
              <a:rPr lang="en-GB" sz="1100" dirty="0" smtClean="0"/>
              <a:t>Estructurar las entidades locales de un grupo para que cumplan los requisitos locales y la legislación concursal nacional </a:t>
            </a:r>
          </a:p>
          <a:p>
            <a:endParaRPr lang="es-ES" sz="1200" dirty="0" smtClean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0859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FB7673-F9E8-4E11-910A-361159959D6B}" type="slidenum">
              <a:rPr lang="en-US" sz="1200" smtClean="0"/>
              <a:pPr/>
              <a:t>6</a:t>
            </a:fld>
            <a:endParaRPr lang="es-E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614"/>
            <a:ext cx="7473951" cy="792186"/>
          </a:xfrm>
        </p:spPr>
        <p:txBody>
          <a:bodyPr/>
          <a:lstStyle/>
          <a:p>
            <a:r>
              <a:rPr dirty="0" smtClean="0"/>
              <a:t>Solvencia y niveles de intervención</a:t>
            </a:r>
            <a:endParaRPr lang="es-E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772816"/>
            <a:ext cx="7488832" cy="4464496"/>
          </a:xfrm>
        </p:spPr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GB" sz="1400" dirty="0" smtClean="0">
                <a:solidFill>
                  <a:srgbClr val="000000"/>
                </a:solidFill>
              </a:rPr>
              <a:t>Niveles de control de solvencia para monitorear los niveles de capital mínimos y actuar en consecuencia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GB" sz="1400" dirty="0"/>
              <a:t>Nivel de capital prescrito (PCR): intervenciones proactivas por motivos distintos a la insuficiencia del capital </a:t>
            </a:r>
            <a:endParaRPr lang="es-ES" sz="1400" dirty="0" smtClean="0">
              <a:solidFill>
                <a:srgbClr val="000000"/>
              </a:solidFill>
            </a:endParaRP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sz="1400" dirty="0" smtClean="0"/>
              <a:t>Requerimientos mínimos de capital (MCR): contundente actuación supervisora reactiva si aún no se ha producido una actuación correctiva (situación bastante deteriorada, pero activo aún superior al pasivo).</a:t>
            </a:r>
          </a:p>
          <a:p>
            <a:r>
              <a:rPr sz="1400" dirty="0" smtClean="0"/>
              <a:t>Requerimiento reactivo de capital adicional o reducción de riesgo cuando se han alcanzado los niveles de control (no hay que esperar a que se alcance el nivel MCR)</a:t>
            </a:r>
          </a:p>
          <a:p>
            <a:r>
              <a:rPr sz="1400" dirty="0" smtClean="0"/>
              <a:t>Suplementos de capital proactivos</a:t>
            </a:r>
          </a:p>
          <a:p>
            <a:pPr lvl="1"/>
            <a:r>
              <a:rPr lang="en-GB" sz="1400" dirty="0">
                <a:solidFill>
                  <a:srgbClr val="000000"/>
                </a:solidFill>
              </a:rPr>
              <a:t>cuando los riesgos no quedan reflejados en MCR </a:t>
            </a:r>
          </a:p>
          <a:p>
            <a:pPr lvl="1"/>
            <a:r>
              <a:rPr lang="en-GB" sz="1400" dirty="0" smtClean="0">
                <a:solidFill>
                  <a:srgbClr val="000000"/>
                </a:solidFill>
              </a:rPr>
              <a:t>Mayor absorción de pérdidas (HLA) exigida a los G-SII, por el mayor riesgo que comportan para el sistema financiero mundial (no tradicional e interconectividad) 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Los supervisores deben tener la potestad de tomar para exigir el cumplimiento de las normas antes de que los problemas ya no tengan solución</a:t>
            </a:r>
          </a:p>
          <a:p>
            <a:endParaRPr lang="es-ES" sz="1400" dirty="0" smtClean="0"/>
          </a:p>
          <a:p>
            <a:endParaRPr lang="es-ES" sz="1800" dirty="0" smtClean="0"/>
          </a:p>
          <a:p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210231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C84D-5E05-463D-98E1-5E4EA70A4767}" type="slidenum">
              <a:rPr lang="es-ES_tradnl" smtClean="0"/>
              <a:t>7</a:t>
            </a:fld>
            <a:endParaRPr lang="es-ES_trad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 la viabilidad a la inviabilidad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marL="0" indent="0">
              <a:buNone/>
            </a:pPr>
            <a:r>
              <a:rPr lang="es-ES_tradnl" sz="1050" dirty="0" smtClean="0"/>
              <a:t>Recuperación: medidas adoptadas por la aseguradora/grupo para remediar los problemas</a:t>
            </a:r>
          </a:p>
          <a:p>
            <a:pPr marL="0" indent="0">
              <a:buNone/>
            </a:pPr>
            <a:r>
              <a:rPr lang="es-ES_tradnl" sz="1050" dirty="0" smtClean="0"/>
              <a:t>Resolución: medidas adoptadas por la autoridad frente a problemas serios de una aseguradora/grupo que ponen en peligro al asegurador/grupo</a:t>
            </a:r>
            <a:endParaRPr lang="es-ES_tradnl" sz="1050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39763" y="1763713"/>
            <a:ext cx="8035926" cy="4017962"/>
            <a:chOff x="403" y="1111"/>
            <a:chExt cx="5062" cy="253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" y="1117"/>
              <a:ext cx="5056" cy="2521"/>
            </a:xfrm>
            <a:prstGeom prst="rect">
              <a:avLst/>
            </a:prstGeom>
            <a:noFill/>
            <a:ln w="9525" cap="flat" cmpd="sng" algn="ctr">
              <a:solidFill>
                <a:srgbClr val="3333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976" y="3292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3" y="1111"/>
              <a:ext cx="5054" cy="253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686" y="2025"/>
              <a:ext cx="605" cy="6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767" y="2068"/>
              <a:ext cx="4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Supervisor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767" y="2172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767" y="2275"/>
              <a:ext cx="4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aseguradora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767" y="2378"/>
              <a:ext cx="3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dirty="0" smtClean="0">
                  <a:solidFill>
                    <a:srgbClr val="000000"/>
                  </a:solidFill>
                </a:rPr>
                <a:t>p</a:t>
              </a: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ierden el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767" y="2481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control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5036" y="2481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686" y="1520"/>
              <a:ext cx="605" cy="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774" y="1597"/>
              <a:ext cx="50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Disolución y </a:t>
              </a:r>
              <a:b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salida</a:t>
              </a:r>
              <a:r>
                <a:rPr kumimoji="0" lang="es-ES_tradnl" altLang="en-US" sz="11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del</a:t>
              </a:r>
              <a:br>
                <a:rPr kumimoji="0" lang="es-ES_tradnl" altLang="en-US" sz="11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ES_tradnl" altLang="en-US" sz="11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mercado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5093" y="15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042" y="1873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679" y="1513"/>
              <a:ext cx="14" cy="1500"/>
            </a:xfrm>
            <a:custGeom>
              <a:avLst/>
              <a:gdLst>
                <a:gd name="T0" fmla="*/ 41 w 86"/>
                <a:gd name="T1" fmla="*/ 0 h 8921"/>
                <a:gd name="T2" fmla="*/ 0 w 86"/>
                <a:gd name="T3" fmla="*/ 208 h 8921"/>
                <a:gd name="T4" fmla="*/ 0 w 86"/>
                <a:gd name="T5" fmla="*/ 375 h 8921"/>
                <a:gd name="T6" fmla="*/ 42 w 86"/>
                <a:gd name="T7" fmla="*/ 583 h 8921"/>
                <a:gd name="T8" fmla="*/ 83 w 86"/>
                <a:gd name="T9" fmla="*/ 709 h 8921"/>
                <a:gd name="T10" fmla="*/ 83 w 86"/>
                <a:gd name="T11" fmla="*/ 875 h 8921"/>
                <a:gd name="T12" fmla="*/ 83 w 86"/>
                <a:gd name="T13" fmla="*/ 875 h 8921"/>
                <a:gd name="T14" fmla="*/ 42 w 86"/>
                <a:gd name="T15" fmla="*/ 1000 h 8921"/>
                <a:gd name="T16" fmla="*/ 0 w 86"/>
                <a:gd name="T17" fmla="*/ 1209 h 8921"/>
                <a:gd name="T18" fmla="*/ 0 w 86"/>
                <a:gd name="T19" fmla="*/ 1376 h 8921"/>
                <a:gd name="T20" fmla="*/ 42 w 86"/>
                <a:gd name="T21" fmla="*/ 1584 h 8921"/>
                <a:gd name="T22" fmla="*/ 84 w 86"/>
                <a:gd name="T23" fmla="*/ 1709 h 8921"/>
                <a:gd name="T24" fmla="*/ 84 w 86"/>
                <a:gd name="T25" fmla="*/ 1876 h 8921"/>
                <a:gd name="T26" fmla="*/ 84 w 86"/>
                <a:gd name="T27" fmla="*/ 1876 h 8921"/>
                <a:gd name="T28" fmla="*/ 42 w 86"/>
                <a:gd name="T29" fmla="*/ 2001 h 8921"/>
                <a:gd name="T30" fmla="*/ 1 w 86"/>
                <a:gd name="T31" fmla="*/ 2209 h 8921"/>
                <a:gd name="T32" fmla="*/ 1 w 86"/>
                <a:gd name="T33" fmla="*/ 2376 h 8921"/>
                <a:gd name="T34" fmla="*/ 42 w 86"/>
                <a:gd name="T35" fmla="*/ 2584 h 8921"/>
                <a:gd name="T36" fmla="*/ 84 w 86"/>
                <a:gd name="T37" fmla="*/ 2710 h 8921"/>
                <a:gd name="T38" fmla="*/ 84 w 86"/>
                <a:gd name="T39" fmla="*/ 2876 h 8921"/>
                <a:gd name="T40" fmla="*/ 84 w 86"/>
                <a:gd name="T41" fmla="*/ 2876 h 8921"/>
                <a:gd name="T42" fmla="*/ 43 w 86"/>
                <a:gd name="T43" fmla="*/ 3001 h 8921"/>
                <a:gd name="T44" fmla="*/ 1 w 86"/>
                <a:gd name="T45" fmla="*/ 3210 h 8921"/>
                <a:gd name="T46" fmla="*/ 1 w 86"/>
                <a:gd name="T47" fmla="*/ 3377 h 8921"/>
                <a:gd name="T48" fmla="*/ 43 w 86"/>
                <a:gd name="T49" fmla="*/ 3585 h 8921"/>
                <a:gd name="T50" fmla="*/ 84 w 86"/>
                <a:gd name="T51" fmla="*/ 3710 h 8921"/>
                <a:gd name="T52" fmla="*/ 85 w 86"/>
                <a:gd name="T53" fmla="*/ 3877 h 8921"/>
                <a:gd name="T54" fmla="*/ 85 w 86"/>
                <a:gd name="T55" fmla="*/ 3877 h 8921"/>
                <a:gd name="T56" fmla="*/ 43 w 86"/>
                <a:gd name="T57" fmla="*/ 4002 h 8921"/>
                <a:gd name="T58" fmla="*/ 1 w 86"/>
                <a:gd name="T59" fmla="*/ 4210 h 8921"/>
                <a:gd name="T60" fmla="*/ 1 w 86"/>
                <a:gd name="T61" fmla="*/ 4377 h 8921"/>
                <a:gd name="T62" fmla="*/ 43 w 86"/>
                <a:gd name="T63" fmla="*/ 4585 h 8921"/>
                <a:gd name="T64" fmla="*/ 85 w 86"/>
                <a:gd name="T65" fmla="*/ 4711 h 8921"/>
                <a:gd name="T66" fmla="*/ 85 w 86"/>
                <a:gd name="T67" fmla="*/ 4877 h 8921"/>
                <a:gd name="T68" fmla="*/ 85 w 86"/>
                <a:gd name="T69" fmla="*/ 4877 h 8921"/>
                <a:gd name="T70" fmla="*/ 43 w 86"/>
                <a:gd name="T71" fmla="*/ 5002 h 8921"/>
                <a:gd name="T72" fmla="*/ 2 w 86"/>
                <a:gd name="T73" fmla="*/ 5211 h 8921"/>
                <a:gd name="T74" fmla="*/ 2 w 86"/>
                <a:gd name="T75" fmla="*/ 5378 h 8921"/>
                <a:gd name="T76" fmla="*/ 43 w 86"/>
                <a:gd name="T77" fmla="*/ 5586 h 8921"/>
                <a:gd name="T78" fmla="*/ 85 w 86"/>
                <a:gd name="T79" fmla="*/ 5711 h 8921"/>
                <a:gd name="T80" fmla="*/ 85 w 86"/>
                <a:gd name="T81" fmla="*/ 5878 h 8921"/>
                <a:gd name="T82" fmla="*/ 85 w 86"/>
                <a:gd name="T83" fmla="*/ 5878 h 8921"/>
                <a:gd name="T84" fmla="*/ 44 w 86"/>
                <a:gd name="T85" fmla="*/ 6003 h 8921"/>
                <a:gd name="T86" fmla="*/ 2 w 86"/>
                <a:gd name="T87" fmla="*/ 6211 h 8921"/>
                <a:gd name="T88" fmla="*/ 2 w 86"/>
                <a:gd name="T89" fmla="*/ 6378 h 8921"/>
                <a:gd name="T90" fmla="*/ 44 w 86"/>
                <a:gd name="T91" fmla="*/ 6586 h 8921"/>
                <a:gd name="T92" fmla="*/ 86 w 86"/>
                <a:gd name="T93" fmla="*/ 6712 h 8921"/>
                <a:gd name="T94" fmla="*/ 86 w 86"/>
                <a:gd name="T95" fmla="*/ 6878 h 8921"/>
                <a:gd name="T96" fmla="*/ 86 w 86"/>
                <a:gd name="T97" fmla="*/ 6878 h 8921"/>
                <a:gd name="T98" fmla="*/ 44 w 86"/>
                <a:gd name="T99" fmla="*/ 7003 h 8921"/>
                <a:gd name="T100" fmla="*/ 2 w 86"/>
                <a:gd name="T101" fmla="*/ 7212 h 8921"/>
                <a:gd name="T102" fmla="*/ 3 w 86"/>
                <a:gd name="T103" fmla="*/ 7379 h 8921"/>
                <a:gd name="T104" fmla="*/ 44 w 86"/>
                <a:gd name="T105" fmla="*/ 7587 h 8921"/>
                <a:gd name="T106" fmla="*/ 86 w 86"/>
                <a:gd name="T107" fmla="*/ 7712 h 8921"/>
                <a:gd name="T108" fmla="*/ 86 w 86"/>
                <a:gd name="T109" fmla="*/ 7879 h 8921"/>
                <a:gd name="T110" fmla="*/ 86 w 86"/>
                <a:gd name="T111" fmla="*/ 7879 h 8921"/>
                <a:gd name="T112" fmla="*/ 44 w 86"/>
                <a:gd name="T113" fmla="*/ 8004 h 8921"/>
                <a:gd name="T114" fmla="*/ 3 w 86"/>
                <a:gd name="T115" fmla="*/ 8212 h 8921"/>
                <a:gd name="T116" fmla="*/ 3 w 86"/>
                <a:gd name="T117" fmla="*/ 8379 h 8921"/>
                <a:gd name="T118" fmla="*/ 45 w 86"/>
                <a:gd name="T119" fmla="*/ 8587 h 8921"/>
                <a:gd name="T120" fmla="*/ 86 w 86"/>
                <a:gd name="T121" fmla="*/ 8713 h 8921"/>
                <a:gd name="T122" fmla="*/ 86 w 86"/>
                <a:gd name="T123" fmla="*/ 8879 h 8921"/>
                <a:gd name="T124" fmla="*/ 86 w 86"/>
                <a:gd name="T125" fmla="*/ 8879 h 8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" h="8921">
                  <a:moveTo>
                    <a:pt x="83" y="41"/>
                  </a:moveTo>
                  <a:lnTo>
                    <a:pt x="83" y="42"/>
                  </a:lnTo>
                  <a:cubicBezTo>
                    <a:pt x="83" y="65"/>
                    <a:pt x="64" y="83"/>
                    <a:pt x="41" y="83"/>
                  </a:cubicBezTo>
                  <a:cubicBezTo>
                    <a:pt x="18" y="83"/>
                    <a:pt x="0" y="65"/>
                    <a:pt x="0" y="42"/>
                  </a:cubicBez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lose/>
                  <a:moveTo>
                    <a:pt x="83" y="208"/>
                  </a:moveTo>
                  <a:lnTo>
                    <a:pt x="83" y="208"/>
                  </a:lnTo>
                  <a:cubicBezTo>
                    <a:pt x="83" y="231"/>
                    <a:pt x="65" y="250"/>
                    <a:pt x="42" y="250"/>
                  </a:cubicBezTo>
                  <a:cubicBezTo>
                    <a:pt x="19" y="250"/>
                    <a:pt x="0" y="231"/>
                    <a:pt x="0" y="208"/>
                  </a:cubicBezTo>
                  <a:lnTo>
                    <a:pt x="0" y="208"/>
                  </a:lnTo>
                  <a:cubicBezTo>
                    <a:pt x="0" y="185"/>
                    <a:pt x="19" y="167"/>
                    <a:pt x="42" y="167"/>
                  </a:cubicBezTo>
                  <a:cubicBezTo>
                    <a:pt x="65" y="167"/>
                    <a:pt x="83" y="185"/>
                    <a:pt x="83" y="208"/>
                  </a:cubicBezTo>
                  <a:close/>
                  <a:moveTo>
                    <a:pt x="83" y="375"/>
                  </a:moveTo>
                  <a:lnTo>
                    <a:pt x="83" y="375"/>
                  </a:lnTo>
                  <a:cubicBezTo>
                    <a:pt x="83" y="398"/>
                    <a:pt x="65" y="417"/>
                    <a:pt x="42" y="417"/>
                  </a:cubicBezTo>
                  <a:cubicBezTo>
                    <a:pt x="19" y="417"/>
                    <a:pt x="0" y="398"/>
                    <a:pt x="0" y="375"/>
                  </a:cubicBezTo>
                  <a:lnTo>
                    <a:pt x="0" y="375"/>
                  </a:lnTo>
                  <a:cubicBezTo>
                    <a:pt x="0" y="352"/>
                    <a:pt x="19" y="333"/>
                    <a:pt x="42" y="333"/>
                  </a:cubicBezTo>
                  <a:cubicBezTo>
                    <a:pt x="65" y="333"/>
                    <a:pt x="83" y="352"/>
                    <a:pt x="83" y="375"/>
                  </a:cubicBezTo>
                  <a:close/>
                  <a:moveTo>
                    <a:pt x="83" y="542"/>
                  </a:moveTo>
                  <a:lnTo>
                    <a:pt x="83" y="542"/>
                  </a:lnTo>
                  <a:cubicBezTo>
                    <a:pt x="83" y="565"/>
                    <a:pt x="65" y="583"/>
                    <a:pt x="42" y="583"/>
                  </a:cubicBezTo>
                  <a:cubicBezTo>
                    <a:pt x="19" y="583"/>
                    <a:pt x="0" y="565"/>
                    <a:pt x="0" y="542"/>
                  </a:cubicBezTo>
                  <a:lnTo>
                    <a:pt x="0" y="542"/>
                  </a:lnTo>
                  <a:cubicBezTo>
                    <a:pt x="0" y="519"/>
                    <a:pt x="19" y="500"/>
                    <a:pt x="42" y="500"/>
                  </a:cubicBezTo>
                  <a:cubicBezTo>
                    <a:pt x="65" y="500"/>
                    <a:pt x="83" y="519"/>
                    <a:pt x="83" y="542"/>
                  </a:cubicBezTo>
                  <a:close/>
                  <a:moveTo>
                    <a:pt x="83" y="708"/>
                  </a:moveTo>
                  <a:lnTo>
                    <a:pt x="83" y="709"/>
                  </a:lnTo>
                  <a:cubicBezTo>
                    <a:pt x="83" y="732"/>
                    <a:pt x="65" y="750"/>
                    <a:pt x="42" y="750"/>
                  </a:cubicBezTo>
                  <a:cubicBezTo>
                    <a:pt x="19" y="750"/>
                    <a:pt x="0" y="732"/>
                    <a:pt x="0" y="709"/>
                  </a:cubicBezTo>
                  <a:lnTo>
                    <a:pt x="0" y="708"/>
                  </a:lnTo>
                  <a:cubicBezTo>
                    <a:pt x="0" y="685"/>
                    <a:pt x="19" y="667"/>
                    <a:pt x="42" y="667"/>
                  </a:cubicBezTo>
                  <a:cubicBezTo>
                    <a:pt x="65" y="667"/>
                    <a:pt x="83" y="685"/>
                    <a:pt x="83" y="708"/>
                  </a:cubicBezTo>
                  <a:close/>
                  <a:moveTo>
                    <a:pt x="83" y="875"/>
                  </a:moveTo>
                  <a:lnTo>
                    <a:pt x="83" y="875"/>
                  </a:lnTo>
                  <a:cubicBezTo>
                    <a:pt x="83" y="898"/>
                    <a:pt x="65" y="917"/>
                    <a:pt x="42" y="917"/>
                  </a:cubicBezTo>
                  <a:cubicBezTo>
                    <a:pt x="19" y="917"/>
                    <a:pt x="0" y="898"/>
                    <a:pt x="0" y="875"/>
                  </a:cubicBezTo>
                  <a:lnTo>
                    <a:pt x="0" y="875"/>
                  </a:lnTo>
                  <a:cubicBezTo>
                    <a:pt x="0" y="852"/>
                    <a:pt x="19" y="834"/>
                    <a:pt x="42" y="834"/>
                  </a:cubicBezTo>
                  <a:cubicBezTo>
                    <a:pt x="65" y="834"/>
                    <a:pt x="83" y="852"/>
                    <a:pt x="83" y="875"/>
                  </a:cubicBezTo>
                  <a:close/>
                  <a:moveTo>
                    <a:pt x="83" y="1042"/>
                  </a:moveTo>
                  <a:lnTo>
                    <a:pt x="83" y="1042"/>
                  </a:lnTo>
                  <a:cubicBezTo>
                    <a:pt x="83" y="1065"/>
                    <a:pt x="65" y="1084"/>
                    <a:pt x="42" y="1084"/>
                  </a:cubicBezTo>
                  <a:cubicBezTo>
                    <a:pt x="19" y="1084"/>
                    <a:pt x="0" y="1065"/>
                    <a:pt x="0" y="1042"/>
                  </a:cubicBezTo>
                  <a:lnTo>
                    <a:pt x="0" y="1042"/>
                  </a:lnTo>
                  <a:cubicBezTo>
                    <a:pt x="0" y="1019"/>
                    <a:pt x="19" y="1000"/>
                    <a:pt x="42" y="1000"/>
                  </a:cubicBezTo>
                  <a:cubicBezTo>
                    <a:pt x="65" y="1000"/>
                    <a:pt x="83" y="1019"/>
                    <a:pt x="83" y="1042"/>
                  </a:cubicBezTo>
                  <a:close/>
                  <a:moveTo>
                    <a:pt x="84" y="1209"/>
                  </a:moveTo>
                  <a:lnTo>
                    <a:pt x="84" y="1209"/>
                  </a:lnTo>
                  <a:cubicBezTo>
                    <a:pt x="84" y="1232"/>
                    <a:pt x="65" y="1250"/>
                    <a:pt x="42" y="1250"/>
                  </a:cubicBezTo>
                  <a:cubicBezTo>
                    <a:pt x="19" y="1250"/>
                    <a:pt x="0" y="1232"/>
                    <a:pt x="0" y="1209"/>
                  </a:cubicBezTo>
                  <a:lnTo>
                    <a:pt x="0" y="1209"/>
                  </a:lnTo>
                  <a:cubicBezTo>
                    <a:pt x="0" y="1186"/>
                    <a:pt x="19" y="1167"/>
                    <a:pt x="42" y="1167"/>
                  </a:cubicBezTo>
                  <a:cubicBezTo>
                    <a:pt x="65" y="1167"/>
                    <a:pt x="84" y="1186"/>
                    <a:pt x="84" y="1209"/>
                  </a:cubicBezTo>
                  <a:close/>
                  <a:moveTo>
                    <a:pt x="84" y="1375"/>
                  </a:moveTo>
                  <a:lnTo>
                    <a:pt x="84" y="1376"/>
                  </a:lnTo>
                  <a:cubicBezTo>
                    <a:pt x="84" y="1399"/>
                    <a:pt x="65" y="1417"/>
                    <a:pt x="42" y="1417"/>
                  </a:cubicBezTo>
                  <a:cubicBezTo>
                    <a:pt x="19" y="1417"/>
                    <a:pt x="0" y="1399"/>
                    <a:pt x="0" y="1376"/>
                  </a:cubicBezTo>
                  <a:lnTo>
                    <a:pt x="0" y="1375"/>
                  </a:lnTo>
                  <a:cubicBezTo>
                    <a:pt x="0" y="1352"/>
                    <a:pt x="19" y="1334"/>
                    <a:pt x="42" y="1334"/>
                  </a:cubicBezTo>
                  <a:cubicBezTo>
                    <a:pt x="65" y="1334"/>
                    <a:pt x="84" y="1352"/>
                    <a:pt x="84" y="1375"/>
                  </a:cubicBezTo>
                  <a:close/>
                  <a:moveTo>
                    <a:pt x="84" y="1542"/>
                  </a:moveTo>
                  <a:lnTo>
                    <a:pt x="84" y="1542"/>
                  </a:lnTo>
                  <a:cubicBezTo>
                    <a:pt x="84" y="1565"/>
                    <a:pt x="65" y="1584"/>
                    <a:pt x="42" y="1584"/>
                  </a:cubicBezTo>
                  <a:cubicBezTo>
                    <a:pt x="19" y="1584"/>
                    <a:pt x="0" y="1565"/>
                    <a:pt x="0" y="1542"/>
                  </a:cubicBezTo>
                  <a:lnTo>
                    <a:pt x="0" y="1542"/>
                  </a:lnTo>
                  <a:cubicBezTo>
                    <a:pt x="0" y="1519"/>
                    <a:pt x="19" y="1501"/>
                    <a:pt x="42" y="1501"/>
                  </a:cubicBezTo>
                  <a:cubicBezTo>
                    <a:pt x="65" y="1501"/>
                    <a:pt x="84" y="1519"/>
                    <a:pt x="84" y="1542"/>
                  </a:cubicBezTo>
                  <a:close/>
                  <a:moveTo>
                    <a:pt x="84" y="1709"/>
                  </a:moveTo>
                  <a:lnTo>
                    <a:pt x="84" y="1709"/>
                  </a:lnTo>
                  <a:cubicBezTo>
                    <a:pt x="84" y="1732"/>
                    <a:pt x="65" y="1751"/>
                    <a:pt x="42" y="1751"/>
                  </a:cubicBezTo>
                  <a:cubicBezTo>
                    <a:pt x="19" y="1751"/>
                    <a:pt x="0" y="1732"/>
                    <a:pt x="0" y="1709"/>
                  </a:cubicBezTo>
                  <a:lnTo>
                    <a:pt x="0" y="1709"/>
                  </a:lnTo>
                  <a:cubicBezTo>
                    <a:pt x="0" y="1686"/>
                    <a:pt x="19" y="1667"/>
                    <a:pt x="42" y="1667"/>
                  </a:cubicBezTo>
                  <a:cubicBezTo>
                    <a:pt x="65" y="1667"/>
                    <a:pt x="84" y="1686"/>
                    <a:pt x="84" y="1709"/>
                  </a:cubicBezTo>
                  <a:close/>
                  <a:moveTo>
                    <a:pt x="84" y="1876"/>
                  </a:moveTo>
                  <a:lnTo>
                    <a:pt x="84" y="1876"/>
                  </a:lnTo>
                  <a:cubicBezTo>
                    <a:pt x="84" y="1899"/>
                    <a:pt x="65" y="1917"/>
                    <a:pt x="42" y="1917"/>
                  </a:cubicBezTo>
                  <a:cubicBezTo>
                    <a:pt x="19" y="1917"/>
                    <a:pt x="0" y="1899"/>
                    <a:pt x="0" y="1876"/>
                  </a:cubicBezTo>
                  <a:lnTo>
                    <a:pt x="0" y="1876"/>
                  </a:lnTo>
                  <a:cubicBezTo>
                    <a:pt x="0" y="1853"/>
                    <a:pt x="19" y="1834"/>
                    <a:pt x="42" y="1834"/>
                  </a:cubicBezTo>
                  <a:cubicBezTo>
                    <a:pt x="65" y="1834"/>
                    <a:pt x="84" y="1853"/>
                    <a:pt x="84" y="1876"/>
                  </a:cubicBezTo>
                  <a:close/>
                  <a:moveTo>
                    <a:pt x="84" y="2042"/>
                  </a:moveTo>
                  <a:lnTo>
                    <a:pt x="84" y="2043"/>
                  </a:lnTo>
                  <a:cubicBezTo>
                    <a:pt x="84" y="2066"/>
                    <a:pt x="65" y="2084"/>
                    <a:pt x="42" y="2084"/>
                  </a:cubicBezTo>
                  <a:cubicBezTo>
                    <a:pt x="19" y="2084"/>
                    <a:pt x="1" y="2066"/>
                    <a:pt x="1" y="2043"/>
                  </a:cubicBezTo>
                  <a:lnTo>
                    <a:pt x="1" y="2042"/>
                  </a:lnTo>
                  <a:cubicBezTo>
                    <a:pt x="1" y="2019"/>
                    <a:pt x="19" y="2001"/>
                    <a:pt x="42" y="2001"/>
                  </a:cubicBezTo>
                  <a:cubicBezTo>
                    <a:pt x="65" y="2001"/>
                    <a:pt x="84" y="2019"/>
                    <a:pt x="84" y="2042"/>
                  </a:cubicBezTo>
                  <a:close/>
                  <a:moveTo>
                    <a:pt x="84" y="2209"/>
                  </a:moveTo>
                  <a:lnTo>
                    <a:pt x="84" y="2209"/>
                  </a:lnTo>
                  <a:cubicBezTo>
                    <a:pt x="84" y="2232"/>
                    <a:pt x="65" y="2251"/>
                    <a:pt x="42" y="2251"/>
                  </a:cubicBezTo>
                  <a:cubicBezTo>
                    <a:pt x="19" y="2251"/>
                    <a:pt x="1" y="2232"/>
                    <a:pt x="1" y="2209"/>
                  </a:cubicBezTo>
                  <a:lnTo>
                    <a:pt x="1" y="2209"/>
                  </a:lnTo>
                  <a:cubicBezTo>
                    <a:pt x="1" y="2186"/>
                    <a:pt x="19" y="2168"/>
                    <a:pt x="42" y="2168"/>
                  </a:cubicBezTo>
                  <a:cubicBezTo>
                    <a:pt x="65" y="2168"/>
                    <a:pt x="84" y="2186"/>
                    <a:pt x="84" y="2209"/>
                  </a:cubicBezTo>
                  <a:close/>
                  <a:moveTo>
                    <a:pt x="84" y="2376"/>
                  </a:moveTo>
                  <a:lnTo>
                    <a:pt x="84" y="2376"/>
                  </a:lnTo>
                  <a:cubicBezTo>
                    <a:pt x="84" y="2399"/>
                    <a:pt x="65" y="2418"/>
                    <a:pt x="42" y="2418"/>
                  </a:cubicBezTo>
                  <a:cubicBezTo>
                    <a:pt x="19" y="2418"/>
                    <a:pt x="1" y="2399"/>
                    <a:pt x="1" y="2376"/>
                  </a:cubicBezTo>
                  <a:lnTo>
                    <a:pt x="1" y="2376"/>
                  </a:lnTo>
                  <a:cubicBezTo>
                    <a:pt x="1" y="2353"/>
                    <a:pt x="19" y="2334"/>
                    <a:pt x="42" y="2334"/>
                  </a:cubicBezTo>
                  <a:cubicBezTo>
                    <a:pt x="65" y="2334"/>
                    <a:pt x="84" y="2353"/>
                    <a:pt x="84" y="2376"/>
                  </a:cubicBezTo>
                  <a:close/>
                  <a:moveTo>
                    <a:pt x="84" y="2543"/>
                  </a:moveTo>
                  <a:lnTo>
                    <a:pt x="84" y="2543"/>
                  </a:lnTo>
                  <a:cubicBezTo>
                    <a:pt x="84" y="2566"/>
                    <a:pt x="65" y="2584"/>
                    <a:pt x="42" y="2584"/>
                  </a:cubicBezTo>
                  <a:cubicBezTo>
                    <a:pt x="19" y="2584"/>
                    <a:pt x="1" y="2566"/>
                    <a:pt x="1" y="2543"/>
                  </a:cubicBezTo>
                  <a:lnTo>
                    <a:pt x="1" y="2543"/>
                  </a:lnTo>
                  <a:cubicBezTo>
                    <a:pt x="1" y="2520"/>
                    <a:pt x="19" y="2501"/>
                    <a:pt x="42" y="2501"/>
                  </a:cubicBezTo>
                  <a:cubicBezTo>
                    <a:pt x="65" y="2501"/>
                    <a:pt x="84" y="2520"/>
                    <a:pt x="84" y="2543"/>
                  </a:cubicBezTo>
                  <a:close/>
                  <a:moveTo>
                    <a:pt x="84" y="2709"/>
                  </a:moveTo>
                  <a:lnTo>
                    <a:pt x="84" y="2710"/>
                  </a:lnTo>
                  <a:cubicBezTo>
                    <a:pt x="84" y="2733"/>
                    <a:pt x="65" y="2751"/>
                    <a:pt x="42" y="2751"/>
                  </a:cubicBezTo>
                  <a:cubicBezTo>
                    <a:pt x="19" y="2751"/>
                    <a:pt x="1" y="2733"/>
                    <a:pt x="1" y="2710"/>
                  </a:cubicBezTo>
                  <a:lnTo>
                    <a:pt x="1" y="2709"/>
                  </a:lnTo>
                  <a:cubicBezTo>
                    <a:pt x="1" y="2686"/>
                    <a:pt x="19" y="2668"/>
                    <a:pt x="42" y="2668"/>
                  </a:cubicBezTo>
                  <a:cubicBezTo>
                    <a:pt x="65" y="2668"/>
                    <a:pt x="84" y="2686"/>
                    <a:pt x="84" y="2709"/>
                  </a:cubicBezTo>
                  <a:close/>
                  <a:moveTo>
                    <a:pt x="84" y="2876"/>
                  </a:moveTo>
                  <a:lnTo>
                    <a:pt x="84" y="2876"/>
                  </a:lnTo>
                  <a:cubicBezTo>
                    <a:pt x="84" y="2899"/>
                    <a:pt x="66" y="2918"/>
                    <a:pt x="42" y="2918"/>
                  </a:cubicBezTo>
                  <a:cubicBezTo>
                    <a:pt x="19" y="2918"/>
                    <a:pt x="1" y="2899"/>
                    <a:pt x="1" y="2876"/>
                  </a:cubicBezTo>
                  <a:lnTo>
                    <a:pt x="1" y="2876"/>
                  </a:lnTo>
                  <a:cubicBezTo>
                    <a:pt x="1" y="2853"/>
                    <a:pt x="19" y="2835"/>
                    <a:pt x="42" y="2835"/>
                  </a:cubicBezTo>
                  <a:cubicBezTo>
                    <a:pt x="66" y="2835"/>
                    <a:pt x="84" y="2853"/>
                    <a:pt x="84" y="2876"/>
                  </a:cubicBezTo>
                  <a:close/>
                  <a:moveTo>
                    <a:pt x="84" y="3043"/>
                  </a:moveTo>
                  <a:lnTo>
                    <a:pt x="84" y="3043"/>
                  </a:lnTo>
                  <a:cubicBezTo>
                    <a:pt x="84" y="3066"/>
                    <a:pt x="66" y="3085"/>
                    <a:pt x="43" y="3085"/>
                  </a:cubicBezTo>
                  <a:cubicBezTo>
                    <a:pt x="20" y="3085"/>
                    <a:pt x="1" y="3066"/>
                    <a:pt x="1" y="3043"/>
                  </a:cubicBezTo>
                  <a:lnTo>
                    <a:pt x="1" y="3043"/>
                  </a:lnTo>
                  <a:cubicBezTo>
                    <a:pt x="1" y="3020"/>
                    <a:pt x="20" y="3001"/>
                    <a:pt x="43" y="3001"/>
                  </a:cubicBezTo>
                  <a:cubicBezTo>
                    <a:pt x="66" y="3001"/>
                    <a:pt x="84" y="3020"/>
                    <a:pt x="84" y="3043"/>
                  </a:cubicBezTo>
                  <a:close/>
                  <a:moveTo>
                    <a:pt x="84" y="3210"/>
                  </a:moveTo>
                  <a:lnTo>
                    <a:pt x="84" y="3210"/>
                  </a:lnTo>
                  <a:cubicBezTo>
                    <a:pt x="84" y="3233"/>
                    <a:pt x="66" y="3251"/>
                    <a:pt x="43" y="3251"/>
                  </a:cubicBezTo>
                  <a:cubicBezTo>
                    <a:pt x="20" y="3251"/>
                    <a:pt x="1" y="3233"/>
                    <a:pt x="1" y="3210"/>
                  </a:cubicBezTo>
                  <a:lnTo>
                    <a:pt x="1" y="3210"/>
                  </a:lnTo>
                  <a:cubicBezTo>
                    <a:pt x="1" y="3187"/>
                    <a:pt x="20" y="3168"/>
                    <a:pt x="43" y="3168"/>
                  </a:cubicBezTo>
                  <a:cubicBezTo>
                    <a:pt x="66" y="3168"/>
                    <a:pt x="84" y="3187"/>
                    <a:pt x="84" y="3210"/>
                  </a:cubicBezTo>
                  <a:close/>
                  <a:moveTo>
                    <a:pt x="84" y="3376"/>
                  </a:moveTo>
                  <a:lnTo>
                    <a:pt x="84" y="3377"/>
                  </a:lnTo>
                  <a:cubicBezTo>
                    <a:pt x="84" y="3400"/>
                    <a:pt x="66" y="3418"/>
                    <a:pt x="43" y="3418"/>
                  </a:cubicBezTo>
                  <a:cubicBezTo>
                    <a:pt x="20" y="3418"/>
                    <a:pt x="1" y="3400"/>
                    <a:pt x="1" y="3377"/>
                  </a:cubicBezTo>
                  <a:lnTo>
                    <a:pt x="1" y="3376"/>
                  </a:lnTo>
                  <a:cubicBezTo>
                    <a:pt x="1" y="3353"/>
                    <a:pt x="20" y="3335"/>
                    <a:pt x="43" y="3335"/>
                  </a:cubicBezTo>
                  <a:cubicBezTo>
                    <a:pt x="66" y="3335"/>
                    <a:pt x="84" y="3353"/>
                    <a:pt x="84" y="3376"/>
                  </a:cubicBezTo>
                  <a:close/>
                  <a:moveTo>
                    <a:pt x="84" y="3543"/>
                  </a:moveTo>
                  <a:lnTo>
                    <a:pt x="84" y="3543"/>
                  </a:lnTo>
                  <a:cubicBezTo>
                    <a:pt x="84" y="3566"/>
                    <a:pt x="66" y="3585"/>
                    <a:pt x="43" y="3585"/>
                  </a:cubicBezTo>
                  <a:cubicBezTo>
                    <a:pt x="20" y="3585"/>
                    <a:pt x="1" y="3566"/>
                    <a:pt x="1" y="3543"/>
                  </a:cubicBezTo>
                  <a:lnTo>
                    <a:pt x="1" y="3543"/>
                  </a:lnTo>
                  <a:cubicBezTo>
                    <a:pt x="1" y="3520"/>
                    <a:pt x="20" y="3502"/>
                    <a:pt x="43" y="3502"/>
                  </a:cubicBezTo>
                  <a:cubicBezTo>
                    <a:pt x="66" y="3502"/>
                    <a:pt x="84" y="3520"/>
                    <a:pt x="84" y="3543"/>
                  </a:cubicBezTo>
                  <a:close/>
                  <a:moveTo>
                    <a:pt x="84" y="3710"/>
                  </a:moveTo>
                  <a:lnTo>
                    <a:pt x="84" y="3710"/>
                  </a:lnTo>
                  <a:cubicBezTo>
                    <a:pt x="84" y="3733"/>
                    <a:pt x="66" y="3752"/>
                    <a:pt x="43" y="3752"/>
                  </a:cubicBezTo>
                  <a:cubicBezTo>
                    <a:pt x="20" y="3752"/>
                    <a:pt x="1" y="3733"/>
                    <a:pt x="1" y="3710"/>
                  </a:cubicBezTo>
                  <a:lnTo>
                    <a:pt x="1" y="3710"/>
                  </a:lnTo>
                  <a:cubicBezTo>
                    <a:pt x="1" y="3687"/>
                    <a:pt x="20" y="3668"/>
                    <a:pt x="43" y="3668"/>
                  </a:cubicBezTo>
                  <a:cubicBezTo>
                    <a:pt x="66" y="3668"/>
                    <a:pt x="84" y="3687"/>
                    <a:pt x="84" y="3710"/>
                  </a:cubicBezTo>
                  <a:close/>
                  <a:moveTo>
                    <a:pt x="85" y="3877"/>
                  </a:moveTo>
                  <a:lnTo>
                    <a:pt x="85" y="3877"/>
                  </a:lnTo>
                  <a:cubicBezTo>
                    <a:pt x="85" y="3900"/>
                    <a:pt x="66" y="3918"/>
                    <a:pt x="43" y="3918"/>
                  </a:cubicBezTo>
                  <a:cubicBezTo>
                    <a:pt x="20" y="3918"/>
                    <a:pt x="1" y="3900"/>
                    <a:pt x="1" y="3877"/>
                  </a:cubicBezTo>
                  <a:lnTo>
                    <a:pt x="1" y="3877"/>
                  </a:lnTo>
                  <a:cubicBezTo>
                    <a:pt x="1" y="3854"/>
                    <a:pt x="20" y="3835"/>
                    <a:pt x="43" y="3835"/>
                  </a:cubicBezTo>
                  <a:cubicBezTo>
                    <a:pt x="66" y="3835"/>
                    <a:pt x="85" y="3854"/>
                    <a:pt x="85" y="3877"/>
                  </a:cubicBezTo>
                  <a:close/>
                  <a:moveTo>
                    <a:pt x="85" y="4043"/>
                  </a:moveTo>
                  <a:lnTo>
                    <a:pt x="85" y="4044"/>
                  </a:lnTo>
                  <a:cubicBezTo>
                    <a:pt x="85" y="4067"/>
                    <a:pt x="66" y="4085"/>
                    <a:pt x="43" y="4085"/>
                  </a:cubicBezTo>
                  <a:cubicBezTo>
                    <a:pt x="20" y="4085"/>
                    <a:pt x="1" y="4067"/>
                    <a:pt x="1" y="4044"/>
                  </a:cubicBezTo>
                  <a:lnTo>
                    <a:pt x="1" y="4043"/>
                  </a:lnTo>
                  <a:cubicBezTo>
                    <a:pt x="1" y="4020"/>
                    <a:pt x="20" y="4002"/>
                    <a:pt x="43" y="4002"/>
                  </a:cubicBezTo>
                  <a:cubicBezTo>
                    <a:pt x="66" y="4002"/>
                    <a:pt x="85" y="4020"/>
                    <a:pt x="85" y="4043"/>
                  </a:cubicBezTo>
                  <a:close/>
                  <a:moveTo>
                    <a:pt x="85" y="4210"/>
                  </a:moveTo>
                  <a:lnTo>
                    <a:pt x="85" y="4210"/>
                  </a:lnTo>
                  <a:cubicBezTo>
                    <a:pt x="85" y="4233"/>
                    <a:pt x="66" y="4252"/>
                    <a:pt x="43" y="4252"/>
                  </a:cubicBezTo>
                  <a:cubicBezTo>
                    <a:pt x="20" y="4252"/>
                    <a:pt x="1" y="4233"/>
                    <a:pt x="1" y="4210"/>
                  </a:cubicBezTo>
                  <a:lnTo>
                    <a:pt x="1" y="4210"/>
                  </a:lnTo>
                  <a:cubicBezTo>
                    <a:pt x="1" y="4187"/>
                    <a:pt x="20" y="4169"/>
                    <a:pt x="43" y="4169"/>
                  </a:cubicBezTo>
                  <a:cubicBezTo>
                    <a:pt x="66" y="4169"/>
                    <a:pt x="85" y="4187"/>
                    <a:pt x="85" y="4210"/>
                  </a:cubicBezTo>
                  <a:close/>
                  <a:moveTo>
                    <a:pt x="85" y="4377"/>
                  </a:moveTo>
                  <a:lnTo>
                    <a:pt x="85" y="4377"/>
                  </a:lnTo>
                  <a:cubicBezTo>
                    <a:pt x="85" y="4400"/>
                    <a:pt x="66" y="4419"/>
                    <a:pt x="43" y="4419"/>
                  </a:cubicBezTo>
                  <a:cubicBezTo>
                    <a:pt x="20" y="4419"/>
                    <a:pt x="1" y="4400"/>
                    <a:pt x="1" y="4377"/>
                  </a:cubicBezTo>
                  <a:lnTo>
                    <a:pt x="1" y="4377"/>
                  </a:lnTo>
                  <a:cubicBezTo>
                    <a:pt x="1" y="4354"/>
                    <a:pt x="20" y="4335"/>
                    <a:pt x="43" y="4335"/>
                  </a:cubicBezTo>
                  <a:cubicBezTo>
                    <a:pt x="66" y="4335"/>
                    <a:pt x="85" y="4354"/>
                    <a:pt x="85" y="4377"/>
                  </a:cubicBezTo>
                  <a:close/>
                  <a:moveTo>
                    <a:pt x="85" y="4544"/>
                  </a:moveTo>
                  <a:lnTo>
                    <a:pt x="85" y="4544"/>
                  </a:lnTo>
                  <a:cubicBezTo>
                    <a:pt x="85" y="4567"/>
                    <a:pt x="66" y="4585"/>
                    <a:pt x="43" y="4585"/>
                  </a:cubicBezTo>
                  <a:cubicBezTo>
                    <a:pt x="20" y="4585"/>
                    <a:pt x="1" y="4567"/>
                    <a:pt x="1" y="4544"/>
                  </a:cubicBezTo>
                  <a:lnTo>
                    <a:pt x="1" y="4544"/>
                  </a:lnTo>
                  <a:cubicBezTo>
                    <a:pt x="1" y="4521"/>
                    <a:pt x="20" y="4502"/>
                    <a:pt x="43" y="4502"/>
                  </a:cubicBezTo>
                  <a:cubicBezTo>
                    <a:pt x="66" y="4502"/>
                    <a:pt x="85" y="4521"/>
                    <a:pt x="85" y="4544"/>
                  </a:cubicBezTo>
                  <a:close/>
                  <a:moveTo>
                    <a:pt x="85" y="4710"/>
                  </a:moveTo>
                  <a:lnTo>
                    <a:pt x="85" y="4711"/>
                  </a:lnTo>
                  <a:cubicBezTo>
                    <a:pt x="85" y="4734"/>
                    <a:pt x="66" y="4752"/>
                    <a:pt x="43" y="4752"/>
                  </a:cubicBezTo>
                  <a:cubicBezTo>
                    <a:pt x="20" y="4752"/>
                    <a:pt x="2" y="4734"/>
                    <a:pt x="2" y="4711"/>
                  </a:cubicBezTo>
                  <a:lnTo>
                    <a:pt x="2" y="4710"/>
                  </a:lnTo>
                  <a:cubicBezTo>
                    <a:pt x="2" y="4687"/>
                    <a:pt x="20" y="4669"/>
                    <a:pt x="43" y="4669"/>
                  </a:cubicBezTo>
                  <a:cubicBezTo>
                    <a:pt x="66" y="4669"/>
                    <a:pt x="85" y="4687"/>
                    <a:pt x="85" y="4710"/>
                  </a:cubicBezTo>
                  <a:close/>
                  <a:moveTo>
                    <a:pt x="85" y="4877"/>
                  </a:moveTo>
                  <a:lnTo>
                    <a:pt x="85" y="4877"/>
                  </a:lnTo>
                  <a:cubicBezTo>
                    <a:pt x="85" y="4900"/>
                    <a:pt x="66" y="4919"/>
                    <a:pt x="43" y="4919"/>
                  </a:cubicBezTo>
                  <a:cubicBezTo>
                    <a:pt x="20" y="4919"/>
                    <a:pt x="2" y="4900"/>
                    <a:pt x="2" y="4877"/>
                  </a:cubicBezTo>
                  <a:lnTo>
                    <a:pt x="2" y="4877"/>
                  </a:lnTo>
                  <a:cubicBezTo>
                    <a:pt x="2" y="4854"/>
                    <a:pt x="20" y="4836"/>
                    <a:pt x="43" y="4836"/>
                  </a:cubicBezTo>
                  <a:cubicBezTo>
                    <a:pt x="66" y="4836"/>
                    <a:pt x="85" y="4854"/>
                    <a:pt x="85" y="4877"/>
                  </a:cubicBezTo>
                  <a:close/>
                  <a:moveTo>
                    <a:pt x="85" y="5044"/>
                  </a:moveTo>
                  <a:lnTo>
                    <a:pt x="85" y="5044"/>
                  </a:lnTo>
                  <a:cubicBezTo>
                    <a:pt x="85" y="5067"/>
                    <a:pt x="66" y="5086"/>
                    <a:pt x="43" y="5086"/>
                  </a:cubicBezTo>
                  <a:cubicBezTo>
                    <a:pt x="20" y="5086"/>
                    <a:pt x="2" y="5067"/>
                    <a:pt x="2" y="5044"/>
                  </a:cubicBezTo>
                  <a:lnTo>
                    <a:pt x="2" y="5044"/>
                  </a:lnTo>
                  <a:cubicBezTo>
                    <a:pt x="2" y="5021"/>
                    <a:pt x="20" y="5002"/>
                    <a:pt x="43" y="5002"/>
                  </a:cubicBezTo>
                  <a:cubicBezTo>
                    <a:pt x="66" y="5002"/>
                    <a:pt x="85" y="5021"/>
                    <a:pt x="85" y="5044"/>
                  </a:cubicBezTo>
                  <a:close/>
                  <a:moveTo>
                    <a:pt x="85" y="5211"/>
                  </a:moveTo>
                  <a:lnTo>
                    <a:pt x="85" y="5211"/>
                  </a:lnTo>
                  <a:cubicBezTo>
                    <a:pt x="85" y="5234"/>
                    <a:pt x="66" y="5252"/>
                    <a:pt x="43" y="5252"/>
                  </a:cubicBezTo>
                  <a:cubicBezTo>
                    <a:pt x="20" y="5252"/>
                    <a:pt x="2" y="5234"/>
                    <a:pt x="2" y="5211"/>
                  </a:cubicBezTo>
                  <a:lnTo>
                    <a:pt x="2" y="5211"/>
                  </a:lnTo>
                  <a:cubicBezTo>
                    <a:pt x="2" y="5188"/>
                    <a:pt x="20" y="5169"/>
                    <a:pt x="43" y="5169"/>
                  </a:cubicBezTo>
                  <a:cubicBezTo>
                    <a:pt x="66" y="5169"/>
                    <a:pt x="85" y="5188"/>
                    <a:pt x="85" y="5211"/>
                  </a:cubicBezTo>
                  <a:close/>
                  <a:moveTo>
                    <a:pt x="85" y="5377"/>
                  </a:moveTo>
                  <a:lnTo>
                    <a:pt x="85" y="5378"/>
                  </a:lnTo>
                  <a:cubicBezTo>
                    <a:pt x="85" y="5401"/>
                    <a:pt x="66" y="5419"/>
                    <a:pt x="43" y="5419"/>
                  </a:cubicBezTo>
                  <a:cubicBezTo>
                    <a:pt x="20" y="5419"/>
                    <a:pt x="2" y="5401"/>
                    <a:pt x="2" y="5378"/>
                  </a:cubicBezTo>
                  <a:lnTo>
                    <a:pt x="2" y="5377"/>
                  </a:lnTo>
                  <a:cubicBezTo>
                    <a:pt x="2" y="5354"/>
                    <a:pt x="20" y="5336"/>
                    <a:pt x="43" y="5336"/>
                  </a:cubicBezTo>
                  <a:cubicBezTo>
                    <a:pt x="66" y="5336"/>
                    <a:pt x="85" y="5354"/>
                    <a:pt x="85" y="5377"/>
                  </a:cubicBezTo>
                  <a:close/>
                  <a:moveTo>
                    <a:pt x="85" y="5544"/>
                  </a:moveTo>
                  <a:lnTo>
                    <a:pt x="85" y="5544"/>
                  </a:lnTo>
                  <a:cubicBezTo>
                    <a:pt x="85" y="5567"/>
                    <a:pt x="67" y="5586"/>
                    <a:pt x="43" y="5586"/>
                  </a:cubicBezTo>
                  <a:cubicBezTo>
                    <a:pt x="20" y="5586"/>
                    <a:pt x="2" y="5567"/>
                    <a:pt x="2" y="5544"/>
                  </a:cubicBezTo>
                  <a:lnTo>
                    <a:pt x="2" y="5544"/>
                  </a:lnTo>
                  <a:cubicBezTo>
                    <a:pt x="2" y="5521"/>
                    <a:pt x="20" y="5503"/>
                    <a:pt x="43" y="5503"/>
                  </a:cubicBezTo>
                  <a:cubicBezTo>
                    <a:pt x="67" y="5503"/>
                    <a:pt x="85" y="5521"/>
                    <a:pt x="85" y="5544"/>
                  </a:cubicBezTo>
                  <a:close/>
                  <a:moveTo>
                    <a:pt x="85" y="5711"/>
                  </a:moveTo>
                  <a:lnTo>
                    <a:pt x="85" y="5711"/>
                  </a:lnTo>
                  <a:cubicBezTo>
                    <a:pt x="85" y="5734"/>
                    <a:pt x="67" y="5753"/>
                    <a:pt x="44" y="5753"/>
                  </a:cubicBezTo>
                  <a:cubicBezTo>
                    <a:pt x="21" y="5753"/>
                    <a:pt x="2" y="5734"/>
                    <a:pt x="2" y="5711"/>
                  </a:cubicBezTo>
                  <a:lnTo>
                    <a:pt x="2" y="5711"/>
                  </a:lnTo>
                  <a:cubicBezTo>
                    <a:pt x="2" y="5688"/>
                    <a:pt x="21" y="5669"/>
                    <a:pt x="44" y="5669"/>
                  </a:cubicBezTo>
                  <a:cubicBezTo>
                    <a:pt x="67" y="5669"/>
                    <a:pt x="85" y="5688"/>
                    <a:pt x="85" y="5711"/>
                  </a:cubicBezTo>
                  <a:close/>
                  <a:moveTo>
                    <a:pt x="85" y="5878"/>
                  </a:moveTo>
                  <a:lnTo>
                    <a:pt x="85" y="5878"/>
                  </a:lnTo>
                  <a:cubicBezTo>
                    <a:pt x="85" y="5901"/>
                    <a:pt x="67" y="5919"/>
                    <a:pt x="44" y="5919"/>
                  </a:cubicBezTo>
                  <a:cubicBezTo>
                    <a:pt x="21" y="5919"/>
                    <a:pt x="2" y="5901"/>
                    <a:pt x="2" y="5878"/>
                  </a:cubicBezTo>
                  <a:lnTo>
                    <a:pt x="2" y="5878"/>
                  </a:lnTo>
                  <a:cubicBezTo>
                    <a:pt x="2" y="5855"/>
                    <a:pt x="21" y="5836"/>
                    <a:pt x="44" y="5836"/>
                  </a:cubicBezTo>
                  <a:cubicBezTo>
                    <a:pt x="67" y="5836"/>
                    <a:pt x="85" y="5855"/>
                    <a:pt x="85" y="5878"/>
                  </a:cubicBezTo>
                  <a:close/>
                  <a:moveTo>
                    <a:pt x="85" y="6044"/>
                  </a:moveTo>
                  <a:lnTo>
                    <a:pt x="85" y="6045"/>
                  </a:lnTo>
                  <a:cubicBezTo>
                    <a:pt x="85" y="6068"/>
                    <a:pt x="67" y="6086"/>
                    <a:pt x="44" y="6086"/>
                  </a:cubicBezTo>
                  <a:cubicBezTo>
                    <a:pt x="21" y="6086"/>
                    <a:pt x="2" y="6068"/>
                    <a:pt x="2" y="6045"/>
                  </a:cubicBezTo>
                  <a:lnTo>
                    <a:pt x="2" y="6044"/>
                  </a:lnTo>
                  <a:cubicBezTo>
                    <a:pt x="2" y="6021"/>
                    <a:pt x="21" y="6003"/>
                    <a:pt x="44" y="6003"/>
                  </a:cubicBezTo>
                  <a:cubicBezTo>
                    <a:pt x="67" y="6003"/>
                    <a:pt x="85" y="6021"/>
                    <a:pt x="85" y="6044"/>
                  </a:cubicBezTo>
                  <a:close/>
                  <a:moveTo>
                    <a:pt x="85" y="6211"/>
                  </a:moveTo>
                  <a:lnTo>
                    <a:pt x="85" y="6211"/>
                  </a:lnTo>
                  <a:cubicBezTo>
                    <a:pt x="85" y="6234"/>
                    <a:pt x="67" y="6253"/>
                    <a:pt x="44" y="6253"/>
                  </a:cubicBezTo>
                  <a:cubicBezTo>
                    <a:pt x="21" y="6253"/>
                    <a:pt x="2" y="6234"/>
                    <a:pt x="2" y="6211"/>
                  </a:cubicBezTo>
                  <a:lnTo>
                    <a:pt x="2" y="6211"/>
                  </a:lnTo>
                  <a:cubicBezTo>
                    <a:pt x="2" y="6188"/>
                    <a:pt x="21" y="6170"/>
                    <a:pt x="44" y="6170"/>
                  </a:cubicBezTo>
                  <a:cubicBezTo>
                    <a:pt x="67" y="6170"/>
                    <a:pt x="85" y="6188"/>
                    <a:pt x="85" y="6211"/>
                  </a:cubicBezTo>
                  <a:close/>
                  <a:moveTo>
                    <a:pt x="85" y="6378"/>
                  </a:moveTo>
                  <a:lnTo>
                    <a:pt x="85" y="6378"/>
                  </a:lnTo>
                  <a:cubicBezTo>
                    <a:pt x="85" y="6401"/>
                    <a:pt x="67" y="6420"/>
                    <a:pt x="44" y="6420"/>
                  </a:cubicBezTo>
                  <a:cubicBezTo>
                    <a:pt x="21" y="6420"/>
                    <a:pt x="2" y="6401"/>
                    <a:pt x="2" y="6378"/>
                  </a:cubicBezTo>
                  <a:lnTo>
                    <a:pt x="2" y="6378"/>
                  </a:lnTo>
                  <a:cubicBezTo>
                    <a:pt x="2" y="6355"/>
                    <a:pt x="21" y="6336"/>
                    <a:pt x="44" y="6336"/>
                  </a:cubicBezTo>
                  <a:cubicBezTo>
                    <a:pt x="67" y="6336"/>
                    <a:pt x="85" y="6355"/>
                    <a:pt x="85" y="6378"/>
                  </a:cubicBezTo>
                  <a:close/>
                  <a:moveTo>
                    <a:pt x="86" y="6545"/>
                  </a:moveTo>
                  <a:lnTo>
                    <a:pt x="86" y="6545"/>
                  </a:lnTo>
                  <a:cubicBezTo>
                    <a:pt x="86" y="6568"/>
                    <a:pt x="67" y="6586"/>
                    <a:pt x="44" y="6586"/>
                  </a:cubicBezTo>
                  <a:cubicBezTo>
                    <a:pt x="21" y="6586"/>
                    <a:pt x="2" y="6568"/>
                    <a:pt x="2" y="6545"/>
                  </a:cubicBezTo>
                  <a:lnTo>
                    <a:pt x="2" y="6545"/>
                  </a:lnTo>
                  <a:cubicBezTo>
                    <a:pt x="2" y="6522"/>
                    <a:pt x="21" y="6503"/>
                    <a:pt x="44" y="6503"/>
                  </a:cubicBezTo>
                  <a:cubicBezTo>
                    <a:pt x="67" y="6503"/>
                    <a:pt x="86" y="6522"/>
                    <a:pt x="86" y="6545"/>
                  </a:cubicBezTo>
                  <a:close/>
                  <a:moveTo>
                    <a:pt x="86" y="6711"/>
                  </a:moveTo>
                  <a:lnTo>
                    <a:pt x="86" y="6712"/>
                  </a:lnTo>
                  <a:cubicBezTo>
                    <a:pt x="86" y="6735"/>
                    <a:pt x="67" y="6753"/>
                    <a:pt x="44" y="6753"/>
                  </a:cubicBezTo>
                  <a:cubicBezTo>
                    <a:pt x="21" y="6753"/>
                    <a:pt x="2" y="6735"/>
                    <a:pt x="2" y="6712"/>
                  </a:cubicBezTo>
                  <a:lnTo>
                    <a:pt x="2" y="6711"/>
                  </a:lnTo>
                  <a:cubicBezTo>
                    <a:pt x="2" y="6688"/>
                    <a:pt x="21" y="6670"/>
                    <a:pt x="44" y="6670"/>
                  </a:cubicBezTo>
                  <a:cubicBezTo>
                    <a:pt x="67" y="6670"/>
                    <a:pt x="86" y="6688"/>
                    <a:pt x="86" y="6711"/>
                  </a:cubicBezTo>
                  <a:close/>
                  <a:moveTo>
                    <a:pt x="86" y="6878"/>
                  </a:moveTo>
                  <a:lnTo>
                    <a:pt x="86" y="6878"/>
                  </a:lnTo>
                  <a:cubicBezTo>
                    <a:pt x="86" y="6901"/>
                    <a:pt x="67" y="6920"/>
                    <a:pt x="44" y="6920"/>
                  </a:cubicBezTo>
                  <a:cubicBezTo>
                    <a:pt x="21" y="6920"/>
                    <a:pt x="2" y="6901"/>
                    <a:pt x="2" y="6878"/>
                  </a:cubicBezTo>
                  <a:lnTo>
                    <a:pt x="2" y="6878"/>
                  </a:lnTo>
                  <a:cubicBezTo>
                    <a:pt x="2" y="6855"/>
                    <a:pt x="21" y="6837"/>
                    <a:pt x="44" y="6837"/>
                  </a:cubicBezTo>
                  <a:cubicBezTo>
                    <a:pt x="67" y="6837"/>
                    <a:pt x="86" y="6855"/>
                    <a:pt x="86" y="6878"/>
                  </a:cubicBezTo>
                  <a:close/>
                  <a:moveTo>
                    <a:pt x="86" y="7045"/>
                  </a:moveTo>
                  <a:lnTo>
                    <a:pt x="86" y="7045"/>
                  </a:lnTo>
                  <a:cubicBezTo>
                    <a:pt x="86" y="7068"/>
                    <a:pt x="67" y="7087"/>
                    <a:pt x="44" y="7087"/>
                  </a:cubicBezTo>
                  <a:cubicBezTo>
                    <a:pt x="21" y="7087"/>
                    <a:pt x="2" y="7068"/>
                    <a:pt x="2" y="7045"/>
                  </a:cubicBezTo>
                  <a:lnTo>
                    <a:pt x="2" y="7045"/>
                  </a:lnTo>
                  <a:cubicBezTo>
                    <a:pt x="2" y="7022"/>
                    <a:pt x="21" y="7003"/>
                    <a:pt x="44" y="7003"/>
                  </a:cubicBezTo>
                  <a:cubicBezTo>
                    <a:pt x="67" y="7003"/>
                    <a:pt x="86" y="7022"/>
                    <a:pt x="86" y="7045"/>
                  </a:cubicBezTo>
                  <a:close/>
                  <a:moveTo>
                    <a:pt x="86" y="7212"/>
                  </a:moveTo>
                  <a:lnTo>
                    <a:pt x="86" y="7212"/>
                  </a:lnTo>
                  <a:cubicBezTo>
                    <a:pt x="86" y="7235"/>
                    <a:pt x="67" y="7253"/>
                    <a:pt x="44" y="7253"/>
                  </a:cubicBezTo>
                  <a:cubicBezTo>
                    <a:pt x="21" y="7253"/>
                    <a:pt x="2" y="7235"/>
                    <a:pt x="2" y="7212"/>
                  </a:cubicBezTo>
                  <a:lnTo>
                    <a:pt x="2" y="7212"/>
                  </a:lnTo>
                  <a:cubicBezTo>
                    <a:pt x="2" y="7189"/>
                    <a:pt x="21" y="7170"/>
                    <a:pt x="44" y="7170"/>
                  </a:cubicBezTo>
                  <a:cubicBezTo>
                    <a:pt x="67" y="7170"/>
                    <a:pt x="86" y="7189"/>
                    <a:pt x="86" y="7212"/>
                  </a:cubicBezTo>
                  <a:close/>
                  <a:moveTo>
                    <a:pt x="86" y="7378"/>
                  </a:moveTo>
                  <a:lnTo>
                    <a:pt x="86" y="7379"/>
                  </a:lnTo>
                  <a:cubicBezTo>
                    <a:pt x="86" y="7402"/>
                    <a:pt x="67" y="7420"/>
                    <a:pt x="44" y="7420"/>
                  </a:cubicBezTo>
                  <a:cubicBezTo>
                    <a:pt x="21" y="7420"/>
                    <a:pt x="3" y="7402"/>
                    <a:pt x="3" y="7379"/>
                  </a:cubicBezTo>
                  <a:lnTo>
                    <a:pt x="3" y="7378"/>
                  </a:lnTo>
                  <a:cubicBezTo>
                    <a:pt x="3" y="7355"/>
                    <a:pt x="21" y="7337"/>
                    <a:pt x="44" y="7337"/>
                  </a:cubicBezTo>
                  <a:cubicBezTo>
                    <a:pt x="67" y="7337"/>
                    <a:pt x="86" y="7355"/>
                    <a:pt x="86" y="7378"/>
                  </a:cubicBezTo>
                  <a:close/>
                  <a:moveTo>
                    <a:pt x="86" y="7545"/>
                  </a:moveTo>
                  <a:lnTo>
                    <a:pt x="86" y="7545"/>
                  </a:lnTo>
                  <a:cubicBezTo>
                    <a:pt x="86" y="7568"/>
                    <a:pt x="67" y="7587"/>
                    <a:pt x="44" y="7587"/>
                  </a:cubicBezTo>
                  <a:cubicBezTo>
                    <a:pt x="21" y="7587"/>
                    <a:pt x="3" y="7568"/>
                    <a:pt x="3" y="7545"/>
                  </a:cubicBezTo>
                  <a:lnTo>
                    <a:pt x="3" y="7545"/>
                  </a:lnTo>
                  <a:cubicBezTo>
                    <a:pt x="3" y="7522"/>
                    <a:pt x="21" y="7504"/>
                    <a:pt x="44" y="7504"/>
                  </a:cubicBezTo>
                  <a:cubicBezTo>
                    <a:pt x="67" y="7504"/>
                    <a:pt x="86" y="7522"/>
                    <a:pt x="86" y="7545"/>
                  </a:cubicBezTo>
                  <a:close/>
                  <a:moveTo>
                    <a:pt x="86" y="7712"/>
                  </a:moveTo>
                  <a:lnTo>
                    <a:pt x="86" y="7712"/>
                  </a:lnTo>
                  <a:cubicBezTo>
                    <a:pt x="86" y="7735"/>
                    <a:pt x="67" y="7754"/>
                    <a:pt x="44" y="7754"/>
                  </a:cubicBezTo>
                  <a:cubicBezTo>
                    <a:pt x="21" y="7754"/>
                    <a:pt x="3" y="7735"/>
                    <a:pt x="3" y="7712"/>
                  </a:cubicBezTo>
                  <a:lnTo>
                    <a:pt x="3" y="7712"/>
                  </a:lnTo>
                  <a:cubicBezTo>
                    <a:pt x="3" y="7689"/>
                    <a:pt x="21" y="7670"/>
                    <a:pt x="44" y="7670"/>
                  </a:cubicBezTo>
                  <a:cubicBezTo>
                    <a:pt x="67" y="7670"/>
                    <a:pt x="86" y="7689"/>
                    <a:pt x="86" y="7712"/>
                  </a:cubicBezTo>
                  <a:close/>
                  <a:moveTo>
                    <a:pt x="86" y="7879"/>
                  </a:moveTo>
                  <a:lnTo>
                    <a:pt x="86" y="7879"/>
                  </a:lnTo>
                  <a:cubicBezTo>
                    <a:pt x="86" y="7902"/>
                    <a:pt x="67" y="7920"/>
                    <a:pt x="44" y="7920"/>
                  </a:cubicBezTo>
                  <a:cubicBezTo>
                    <a:pt x="21" y="7920"/>
                    <a:pt x="3" y="7902"/>
                    <a:pt x="3" y="7879"/>
                  </a:cubicBezTo>
                  <a:lnTo>
                    <a:pt x="3" y="7879"/>
                  </a:lnTo>
                  <a:cubicBezTo>
                    <a:pt x="3" y="7856"/>
                    <a:pt x="21" y="7837"/>
                    <a:pt x="44" y="7837"/>
                  </a:cubicBezTo>
                  <a:cubicBezTo>
                    <a:pt x="67" y="7837"/>
                    <a:pt x="86" y="7856"/>
                    <a:pt x="86" y="7879"/>
                  </a:cubicBezTo>
                  <a:close/>
                  <a:moveTo>
                    <a:pt x="86" y="8045"/>
                  </a:moveTo>
                  <a:lnTo>
                    <a:pt x="86" y="8046"/>
                  </a:lnTo>
                  <a:cubicBezTo>
                    <a:pt x="86" y="8069"/>
                    <a:pt x="67" y="8087"/>
                    <a:pt x="44" y="8087"/>
                  </a:cubicBezTo>
                  <a:cubicBezTo>
                    <a:pt x="21" y="8087"/>
                    <a:pt x="3" y="8069"/>
                    <a:pt x="3" y="8046"/>
                  </a:cubicBezTo>
                  <a:lnTo>
                    <a:pt x="3" y="8045"/>
                  </a:lnTo>
                  <a:cubicBezTo>
                    <a:pt x="3" y="8022"/>
                    <a:pt x="21" y="8004"/>
                    <a:pt x="44" y="8004"/>
                  </a:cubicBezTo>
                  <a:cubicBezTo>
                    <a:pt x="67" y="8004"/>
                    <a:pt x="86" y="8022"/>
                    <a:pt x="86" y="8045"/>
                  </a:cubicBezTo>
                  <a:close/>
                  <a:moveTo>
                    <a:pt x="86" y="8212"/>
                  </a:moveTo>
                  <a:lnTo>
                    <a:pt x="86" y="8212"/>
                  </a:lnTo>
                  <a:cubicBezTo>
                    <a:pt x="86" y="8235"/>
                    <a:pt x="68" y="8254"/>
                    <a:pt x="44" y="8254"/>
                  </a:cubicBezTo>
                  <a:cubicBezTo>
                    <a:pt x="21" y="8254"/>
                    <a:pt x="3" y="8235"/>
                    <a:pt x="3" y="8212"/>
                  </a:cubicBezTo>
                  <a:lnTo>
                    <a:pt x="3" y="8212"/>
                  </a:lnTo>
                  <a:cubicBezTo>
                    <a:pt x="3" y="8189"/>
                    <a:pt x="21" y="8171"/>
                    <a:pt x="44" y="8171"/>
                  </a:cubicBezTo>
                  <a:cubicBezTo>
                    <a:pt x="68" y="8171"/>
                    <a:pt x="86" y="8189"/>
                    <a:pt x="86" y="8212"/>
                  </a:cubicBezTo>
                  <a:close/>
                  <a:moveTo>
                    <a:pt x="86" y="8379"/>
                  </a:moveTo>
                  <a:lnTo>
                    <a:pt x="86" y="8379"/>
                  </a:lnTo>
                  <a:cubicBezTo>
                    <a:pt x="86" y="8402"/>
                    <a:pt x="68" y="8421"/>
                    <a:pt x="45" y="8421"/>
                  </a:cubicBezTo>
                  <a:cubicBezTo>
                    <a:pt x="22" y="8421"/>
                    <a:pt x="3" y="8402"/>
                    <a:pt x="3" y="8379"/>
                  </a:cubicBezTo>
                  <a:lnTo>
                    <a:pt x="3" y="8379"/>
                  </a:lnTo>
                  <a:cubicBezTo>
                    <a:pt x="3" y="8356"/>
                    <a:pt x="22" y="8337"/>
                    <a:pt x="45" y="8337"/>
                  </a:cubicBezTo>
                  <a:cubicBezTo>
                    <a:pt x="68" y="8337"/>
                    <a:pt x="86" y="8356"/>
                    <a:pt x="86" y="8379"/>
                  </a:cubicBezTo>
                  <a:close/>
                  <a:moveTo>
                    <a:pt x="86" y="8546"/>
                  </a:moveTo>
                  <a:lnTo>
                    <a:pt x="86" y="8546"/>
                  </a:lnTo>
                  <a:cubicBezTo>
                    <a:pt x="86" y="8569"/>
                    <a:pt x="68" y="8587"/>
                    <a:pt x="45" y="8587"/>
                  </a:cubicBezTo>
                  <a:cubicBezTo>
                    <a:pt x="22" y="8587"/>
                    <a:pt x="3" y="8569"/>
                    <a:pt x="3" y="8546"/>
                  </a:cubicBezTo>
                  <a:lnTo>
                    <a:pt x="3" y="8546"/>
                  </a:lnTo>
                  <a:cubicBezTo>
                    <a:pt x="3" y="8523"/>
                    <a:pt x="22" y="8504"/>
                    <a:pt x="45" y="8504"/>
                  </a:cubicBezTo>
                  <a:cubicBezTo>
                    <a:pt x="68" y="8504"/>
                    <a:pt x="86" y="8523"/>
                    <a:pt x="86" y="8546"/>
                  </a:cubicBezTo>
                  <a:close/>
                  <a:moveTo>
                    <a:pt x="86" y="8712"/>
                  </a:moveTo>
                  <a:lnTo>
                    <a:pt x="86" y="8713"/>
                  </a:lnTo>
                  <a:cubicBezTo>
                    <a:pt x="86" y="8736"/>
                    <a:pt x="68" y="8754"/>
                    <a:pt x="45" y="8754"/>
                  </a:cubicBezTo>
                  <a:cubicBezTo>
                    <a:pt x="22" y="8754"/>
                    <a:pt x="3" y="8736"/>
                    <a:pt x="3" y="8713"/>
                  </a:cubicBezTo>
                  <a:lnTo>
                    <a:pt x="3" y="8712"/>
                  </a:lnTo>
                  <a:cubicBezTo>
                    <a:pt x="3" y="8689"/>
                    <a:pt x="22" y="8671"/>
                    <a:pt x="45" y="8671"/>
                  </a:cubicBezTo>
                  <a:cubicBezTo>
                    <a:pt x="68" y="8671"/>
                    <a:pt x="86" y="8689"/>
                    <a:pt x="86" y="8712"/>
                  </a:cubicBezTo>
                  <a:close/>
                  <a:moveTo>
                    <a:pt x="86" y="8879"/>
                  </a:moveTo>
                  <a:lnTo>
                    <a:pt x="86" y="8879"/>
                  </a:lnTo>
                  <a:cubicBezTo>
                    <a:pt x="86" y="8902"/>
                    <a:pt x="68" y="8921"/>
                    <a:pt x="45" y="8921"/>
                  </a:cubicBezTo>
                  <a:cubicBezTo>
                    <a:pt x="22" y="8921"/>
                    <a:pt x="3" y="8902"/>
                    <a:pt x="3" y="8879"/>
                  </a:cubicBezTo>
                  <a:lnTo>
                    <a:pt x="3" y="8879"/>
                  </a:lnTo>
                  <a:cubicBezTo>
                    <a:pt x="3" y="8856"/>
                    <a:pt x="22" y="8838"/>
                    <a:pt x="45" y="8838"/>
                  </a:cubicBezTo>
                  <a:cubicBezTo>
                    <a:pt x="68" y="8838"/>
                    <a:pt x="86" y="8856"/>
                    <a:pt x="86" y="8879"/>
                  </a:cubicBezTo>
                  <a:close/>
                </a:path>
              </a:pathLst>
            </a:custGeom>
            <a:solidFill>
              <a:srgbClr val="800080"/>
            </a:solidFill>
            <a:ln w="1588" cap="flat">
              <a:solidFill>
                <a:srgbClr val="8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471" y="1112"/>
              <a:ext cx="9" cy="2430"/>
            </a:xfrm>
            <a:custGeom>
              <a:avLst/>
              <a:gdLst>
                <a:gd name="T0" fmla="*/ 0 w 54"/>
                <a:gd name="T1" fmla="*/ 25 h 14450"/>
                <a:gd name="T2" fmla="*/ 26 w 54"/>
                <a:gd name="T3" fmla="*/ 550 h 14450"/>
                <a:gd name="T4" fmla="*/ 51 w 54"/>
                <a:gd name="T5" fmla="*/ 725 h 14450"/>
                <a:gd name="T6" fmla="*/ 26 w 54"/>
                <a:gd name="T7" fmla="*/ 700 h 14450"/>
                <a:gd name="T8" fmla="*/ 1 w 54"/>
                <a:gd name="T9" fmla="*/ 1225 h 14450"/>
                <a:gd name="T10" fmla="*/ 51 w 54"/>
                <a:gd name="T11" fmla="*/ 1575 h 14450"/>
                <a:gd name="T12" fmla="*/ 51 w 54"/>
                <a:gd name="T13" fmla="*/ 1425 h 14450"/>
                <a:gd name="T14" fmla="*/ 1 w 54"/>
                <a:gd name="T15" fmla="*/ 1775 h 14450"/>
                <a:gd name="T16" fmla="*/ 26 w 54"/>
                <a:gd name="T17" fmla="*/ 2300 h 14450"/>
                <a:gd name="T18" fmla="*/ 51 w 54"/>
                <a:gd name="T19" fmla="*/ 2475 h 14450"/>
                <a:gd name="T20" fmla="*/ 26 w 54"/>
                <a:gd name="T21" fmla="*/ 2450 h 14450"/>
                <a:gd name="T22" fmla="*/ 1 w 54"/>
                <a:gd name="T23" fmla="*/ 2975 h 14450"/>
                <a:gd name="T24" fmla="*/ 51 w 54"/>
                <a:gd name="T25" fmla="*/ 3325 h 14450"/>
                <a:gd name="T26" fmla="*/ 51 w 54"/>
                <a:gd name="T27" fmla="*/ 3175 h 14450"/>
                <a:gd name="T28" fmla="*/ 1 w 54"/>
                <a:gd name="T29" fmla="*/ 3525 h 14450"/>
                <a:gd name="T30" fmla="*/ 26 w 54"/>
                <a:gd name="T31" fmla="*/ 4050 h 14450"/>
                <a:gd name="T32" fmla="*/ 51 w 54"/>
                <a:gd name="T33" fmla="*/ 4225 h 14450"/>
                <a:gd name="T34" fmla="*/ 26 w 54"/>
                <a:gd name="T35" fmla="*/ 4200 h 14450"/>
                <a:gd name="T36" fmla="*/ 2 w 54"/>
                <a:gd name="T37" fmla="*/ 4725 h 14450"/>
                <a:gd name="T38" fmla="*/ 52 w 54"/>
                <a:gd name="T39" fmla="*/ 5075 h 14450"/>
                <a:gd name="T40" fmla="*/ 52 w 54"/>
                <a:gd name="T41" fmla="*/ 4925 h 14450"/>
                <a:gd name="T42" fmla="*/ 2 w 54"/>
                <a:gd name="T43" fmla="*/ 5275 h 14450"/>
                <a:gd name="T44" fmla="*/ 27 w 54"/>
                <a:gd name="T45" fmla="*/ 5800 h 14450"/>
                <a:gd name="T46" fmla="*/ 52 w 54"/>
                <a:gd name="T47" fmla="*/ 5975 h 14450"/>
                <a:gd name="T48" fmla="*/ 27 w 54"/>
                <a:gd name="T49" fmla="*/ 5950 h 14450"/>
                <a:gd name="T50" fmla="*/ 2 w 54"/>
                <a:gd name="T51" fmla="*/ 6475 h 14450"/>
                <a:gd name="T52" fmla="*/ 52 w 54"/>
                <a:gd name="T53" fmla="*/ 6825 h 14450"/>
                <a:gd name="T54" fmla="*/ 52 w 54"/>
                <a:gd name="T55" fmla="*/ 6675 h 14450"/>
                <a:gd name="T56" fmla="*/ 2 w 54"/>
                <a:gd name="T57" fmla="*/ 7025 h 14450"/>
                <a:gd name="T58" fmla="*/ 27 w 54"/>
                <a:gd name="T59" fmla="*/ 7550 h 14450"/>
                <a:gd name="T60" fmla="*/ 52 w 54"/>
                <a:gd name="T61" fmla="*/ 7725 h 14450"/>
                <a:gd name="T62" fmla="*/ 27 w 54"/>
                <a:gd name="T63" fmla="*/ 7700 h 14450"/>
                <a:gd name="T64" fmla="*/ 2 w 54"/>
                <a:gd name="T65" fmla="*/ 8225 h 14450"/>
                <a:gd name="T66" fmla="*/ 52 w 54"/>
                <a:gd name="T67" fmla="*/ 8575 h 14450"/>
                <a:gd name="T68" fmla="*/ 52 w 54"/>
                <a:gd name="T69" fmla="*/ 8425 h 14450"/>
                <a:gd name="T70" fmla="*/ 2 w 54"/>
                <a:gd name="T71" fmla="*/ 8775 h 14450"/>
                <a:gd name="T72" fmla="*/ 28 w 54"/>
                <a:gd name="T73" fmla="*/ 9300 h 14450"/>
                <a:gd name="T74" fmla="*/ 53 w 54"/>
                <a:gd name="T75" fmla="*/ 9475 h 14450"/>
                <a:gd name="T76" fmla="*/ 28 w 54"/>
                <a:gd name="T77" fmla="*/ 9450 h 14450"/>
                <a:gd name="T78" fmla="*/ 3 w 54"/>
                <a:gd name="T79" fmla="*/ 9975 h 14450"/>
                <a:gd name="T80" fmla="*/ 53 w 54"/>
                <a:gd name="T81" fmla="*/ 10325 h 14450"/>
                <a:gd name="T82" fmla="*/ 53 w 54"/>
                <a:gd name="T83" fmla="*/ 10175 h 14450"/>
                <a:gd name="T84" fmla="*/ 3 w 54"/>
                <a:gd name="T85" fmla="*/ 10525 h 14450"/>
                <a:gd name="T86" fmla="*/ 28 w 54"/>
                <a:gd name="T87" fmla="*/ 11050 h 14450"/>
                <a:gd name="T88" fmla="*/ 53 w 54"/>
                <a:gd name="T89" fmla="*/ 11225 h 14450"/>
                <a:gd name="T90" fmla="*/ 28 w 54"/>
                <a:gd name="T91" fmla="*/ 11200 h 14450"/>
                <a:gd name="T92" fmla="*/ 3 w 54"/>
                <a:gd name="T93" fmla="*/ 11725 h 14450"/>
                <a:gd name="T94" fmla="*/ 53 w 54"/>
                <a:gd name="T95" fmla="*/ 12075 h 14450"/>
                <a:gd name="T96" fmla="*/ 53 w 54"/>
                <a:gd name="T97" fmla="*/ 11925 h 14450"/>
                <a:gd name="T98" fmla="*/ 3 w 54"/>
                <a:gd name="T99" fmla="*/ 12275 h 14450"/>
                <a:gd name="T100" fmla="*/ 28 w 54"/>
                <a:gd name="T101" fmla="*/ 12800 h 14450"/>
                <a:gd name="T102" fmla="*/ 53 w 54"/>
                <a:gd name="T103" fmla="*/ 12975 h 14450"/>
                <a:gd name="T104" fmla="*/ 28 w 54"/>
                <a:gd name="T105" fmla="*/ 12950 h 14450"/>
                <a:gd name="T106" fmla="*/ 4 w 54"/>
                <a:gd name="T107" fmla="*/ 13475 h 14450"/>
                <a:gd name="T108" fmla="*/ 54 w 54"/>
                <a:gd name="T109" fmla="*/ 13825 h 14450"/>
                <a:gd name="T110" fmla="*/ 54 w 54"/>
                <a:gd name="T111" fmla="*/ 13675 h 14450"/>
                <a:gd name="T112" fmla="*/ 4 w 54"/>
                <a:gd name="T113" fmla="*/ 14025 h 14450"/>
                <a:gd name="T114" fmla="*/ 29 w 54"/>
                <a:gd name="T115" fmla="*/ 14450 h 14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14450">
                  <a:moveTo>
                    <a:pt x="50" y="25"/>
                  </a:moveTo>
                  <a:lnTo>
                    <a:pt x="51" y="175"/>
                  </a:lnTo>
                  <a:cubicBezTo>
                    <a:pt x="51" y="189"/>
                    <a:pt x="39" y="200"/>
                    <a:pt x="26" y="200"/>
                  </a:cubicBezTo>
                  <a:cubicBezTo>
                    <a:pt x="12" y="200"/>
                    <a:pt x="1" y="189"/>
                    <a:pt x="1" y="175"/>
                  </a:cubicBezTo>
                  <a:lnTo>
                    <a:pt x="0" y="25"/>
                  </a:ln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1" y="375"/>
                  </a:moveTo>
                  <a:lnTo>
                    <a:pt x="51" y="525"/>
                  </a:lnTo>
                  <a:cubicBezTo>
                    <a:pt x="51" y="539"/>
                    <a:pt x="39" y="550"/>
                    <a:pt x="26" y="550"/>
                  </a:cubicBezTo>
                  <a:cubicBezTo>
                    <a:pt x="12" y="550"/>
                    <a:pt x="1" y="539"/>
                    <a:pt x="1" y="525"/>
                  </a:cubicBezTo>
                  <a:lnTo>
                    <a:pt x="1" y="375"/>
                  </a:lnTo>
                  <a:cubicBezTo>
                    <a:pt x="1" y="362"/>
                    <a:pt x="12" y="350"/>
                    <a:pt x="26" y="350"/>
                  </a:cubicBezTo>
                  <a:cubicBezTo>
                    <a:pt x="39" y="350"/>
                    <a:pt x="51" y="362"/>
                    <a:pt x="51" y="375"/>
                  </a:cubicBezTo>
                  <a:close/>
                  <a:moveTo>
                    <a:pt x="51" y="725"/>
                  </a:moveTo>
                  <a:lnTo>
                    <a:pt x="51" y="875"/>
                  </a:lnTo>
                  <a:cubicBezTo>
                    <a:pt x="51" y="889"/>
                    <a:pt x="39" y="900"/>
                    <a:pt x="26" y="900"/>
                  </a:cubicBezTo>
                  <a:cubicBezTo>
                    <a:pt x="12" y="900"/>
                    <a:pt x="1" y="889"/>
                    <a:pt x="1" y="875"/>
                  </a:cubicBezTo>
                  <a:lnTo>
                    <a:pt x="1" y="725"/>
                  </a:lnTo>
                  <a:cubicBezTo>
                    <a:pt x="1" y="712"/>
                    <a:pt x="12" y="700"/>
                    <a:pt x="26" y="700"/>
                  </a:cubicBezTo>
                  <a:cubicBezTo>
                    <a:pt x="39" y="700"/>
                    <a:pt x="51" y="712"/>
                    <a:pt x="51" y="725"/>
                  </a:cubicBezTo>
                  <a:close/>
                  <a:moveTo>
                    <a:pt x="51" y="1075"/>
                  </a:moveTo>
                  <a:lnTo>
                    <a:pt x="51" y="1225"/>
                  </a:lnTo>
                  <a:cubicBezTo>
                    <a:pt x="51" y="1239"/>
                    <a:pt x="40" y="1250"/>
                    <a:pt x="26" y="1250"/>
                  </a:cubicBezTo>
                  <a:cubicBezTo>
                    <a:pt x="12" y="1250"/>
                    <a:pt x="1" y="1239"/>
                    <a:pt x="1" y="1225"/>
                  </a:cubicBezTo>
                  <a:lnTo>
                    <a:pt x="1" y="1075"/>
                  </a:lnTo>
                  <a:cubicBezTo>
                    <a:pt x="1" y="1062"/>
                    <a:pt x="12" y="1050"/>
                    <a:pt x="26" y="1050"/>
                  </a:cubicBezTo>
                  <a:cubicBezTo>
                    <a:pt x="40" y="1050"/>
                    <a:pt x="51" y="1062"/>
                    <a:pt x="51" y="1075"/>
                  </a:cubicBezTo>
                  <a:close/>
                  <a:moveTo>
                    <a:pt x="51" y="1425"/>
                  </a:moveTo>
                  <a:lnTo>
                    <a:pt x="51" y="1575"/>
                  </a:lnTo>
                  <a:cubicBezTo>
                    <a:pt x="51" y="1589"/>
                    <a:pt x="40" y="1600"/>
                    <a:pt x="26" y="1600"/>
                  </a:cubicBezTo>
                  <a:cubicBezTo>
                    <a:pt x="12" y="1600"/>
                    <a:pt x="1" y="1589"/>
                    <a:pt x="1" y="1575"/>
                  </a:cubicBezTo>
                  <a:lnTo>
                    <a:pt x="1" y="1425"/>
                  </a:lnTo>
                  <a:cubicBezTo>
                    <a:pt x="1" y="1412"/>
                    <a:pt x="12" y="1400"/>
                    <a:pt x="26" y="1400"/>
                  </a:cubicBezTo>
                  <a:cubicBezTo>
                    <a:pt x="40" y="1400"/>
                    <a:pt x="51" y="1412"/>
                    <a:pt x="51" y="1425"/>
                  </a:cubicBezTo>
                  <a:close/>
                  <a:moveTo>
                    <a:pt x="51" y="1775"/>
                  </a:moveTo>
                  <a:lnTo>
                    <a:pt x="51" y="1925"/>
                  </a:lnTo>
                  <a:cubicBezTo>
                    <a:pt x="51" y="1939"/>
                    <a:pt x="40" y="1950"/>
                    <a:pt x="26" y="1950"/>
                  </a:cubicBezTo>
                  <a:cubicBezTo>
                    <a:pt x="12" y="1950"/>
                    <a:pt x="1" y="1939"/>
                    <a:pt x="1" y="1925"/>
                  </a:cubicBezTo>
                  <a:lnTo>
                    <a:pt x="1" y="1775"/>
                  </a:lnTo>
                  <a:cubicBezTo>
                    <a:pt x="1" y="1762"/>
                    <a:pt x="12" y="1750"/>
                    <a:pt x="26" y="1750"/>
                  </a:cubicBezTo>
                  <a:cubicBezTo>
                    <a:pt x="40" y="1750"/>
                    <a:pt x="51" y="1762"/>
                    <a:pt x="51" y="1775"/>
                  </a:cubicBezTo>
                  <a:close/>
                  <a:moveTo>
                    <a:pt x="51" y="2125"/>
                  </a:moveTo>
                  <a:lnTo>
                    <a:pt x="51" y="2275"/>
                  </a:lnTo>
                  <a:cubicBezTo>
                    <a:pt x="51" y="2289"/>
                    <a:pt x="40" y="2300"/>
                    <a:pt x="26" y="2300"/>
                  </a:cubicBezTo>
                  <a:cubicBezTo>
                    <a:pt x="12" y="2300"/>
                    <a:pt x="1" y="2289"/>
                    <a:pt x="1" y="2275"/>
                  </a:cubicBezTo>
                  <a:lnTo>
                    <a:pt x="1" y="2125"/>
                  </a:lnTo>
                  <a:cubicBezTo>
                    <a:pt x="1" y="2112"/>
                    <a:pt x="12" y="2100"/>
                    <a:pt x="26" y="2100"/>
                  </a:cubicBezTo>
                  <a:cubicBezTo>
                    <a:pt x="40" y="2100"/>
                    <a:pt x="51" y="2112"/>
                    <a:pt x="51" y="2125"/>
                  </a:cubicBezTo>
                  <a:close/>
                  <a:moveTo>
                    <a:pt x="51" y="2475"/>
                  </a:moveTo>
                  <a:lnTo>
                    <a:pt x="51" y="2625"/>
                  </a:lnTo>
                  <a:cubicBezTo>
                    <a:pt x="51" y="2639"/>
                    <a:pt x="40" y="2650"/>
                    <a:pt x="26" y="2650"/>
                  </a:cubicBezTo>
                  <a:cubicBezTo>
                    <a:pt x="12" y="2650"/>
                    <a:pt x="1" y="2639"/>
                    <a:pt x="1" y="2625"/>
                  </a:cubicBezTo>
                  <a:lnTo>
                    <a:pt x="1" y="2475"/>
                  </a:lnTo>
                  <a:cubicBezTo>
                    <a:pt x="1" y="2462"/>
                    <a:pt x="12" y="2450"/>
                    <a:pt x="26" y="2450"/>
                  </a:cubicBezTo>
                  <a:cubicBezTo>
                    <a:pt x="40" y="2450"/>
                    <a:pt x="51" y="2462"/>
                    <a:pt x="51" y="2475"/>
                  </a:cubicBezTo>
                  <a:close/>
                  <a:moveTo>
                    <a:pt x="51" y="2825"/>
                  </a:moveTo>
                  <a:lnTo>
                    <a:pt x="51" y="2975"/>
                  </a:lnTo>
                  <a:cubicBezTo>
                    <a:pt x="51" y="2989"/>
                    <a:pt x="40" y="3000"/>
                    <a:pt x="26" y="3000"/>
                  </a:cubicBezTo>
                  <a:cubicBezTo>
                    <a:pt x="12" y="3000"/>
                    <a:pt x="1" y="2989"/>
                    <a:pt x="1" y="2975"/>
                  </a:cubicBezTo>
                  <a:lnTo>
                    <a:pt x="1" y="2825"/>
                  </a:lnTo>
                  <a:cubicBezTo>
                    <a:pt x="1" y="2812"/>
                    <a:pt x="12" y="2800"/>
                    <a:pt x="26" y="2800"/>
                  </a:cubicBezTo>
                  <a:cubicBezTo>
                    <a:pt x="40" y="2800"/>
                    <a:pt x="51" y="2812"/>
                    <a:pt x="51" y="2825"/>
                  </a:cubicBezTo>
                  <a:close/>
                  <a:moveTo>
                    <a:pt x="51" y="3175"/>
                  </a:moveTo>
                  <a:lnTo>
                    <a:pt x="51" y="3325"/>
                  </a:lnTo>
                  <a:cubicBezTo>
                    <a:pt x="51" y="3339"/>
                    <a:pt x="40" y="3350"/>
                    <a:pt x="26" y="3350"/>
                  </a:cubicBezTo>
                  <a:cubicBezTo>
                    <a:pt x="12" y="3350"/>
                    <a:pt x="1" y="3339"/>
                    <a:pt x="1" y="3325"/>
                  </a:cubicBezTo>
                  <a:lnTo>
                    <a:pt x="1" y="3175"/>
                  </a:lnTo>
                  <a:cubicBezTo>
                    <a:pt x="1" y="3162"/>
                    <a:pt x="12" y="3150"/>
                    <a:pt x="26" y="3150"/>
                  </a:cubicBezTo>
                  <a:cubicBezTo>
                    <a:pt x="40" y="3150"/>
                    <a:pt x="51" y="3162"/>
                    <a:pt x="51" y="3175"/>
                  </a:cubicBezTo>
                  <a:close/>
                  <a:moveTo>
                    <a:pt x="51" y="3525"/>
                  </a:moveTo>
                  <a:lnTo>
                    <a:pt x="51" y="3675"/>
                  </a:lnTo>
                  <a:cubicBezTo>
                    <a:pt x="51" y="3689"/>
                    <a:pt x="40" y="3700"/>
                    <a:pt x="26" y="3700"/>
                  </a:cubicBezTo>
                  <a:cubicBezTo>
                    <a:pt x="12" y="3700"/>
                    <a:pt x="1" y="3689"/>
                    <a:pt x="1" y="3675"/>
                  </a:cubicBezTo>
                  <a:lnTo>
                    <a:pt x="1" y="3525"/>
                  </a:lnTo>
                  <a:cubicBezTo>
                    <a:pt x="1" y="3512"/>
                    <a:pt x="12" y="3500"/>
                    <a:pt x="26" y="3500"/>
                  </a:cubicBezTo>
                  <a:cubicBezTo>
                    <a:pt x="40" y="3500"/>
                    <a:pt x="51" y="3512"/>
                    <a:pt x="51" y="3525"/>
                  </a:cubicBezTo>
                  <a:close/>
                  <a:moveTo>
                    <a:pt x="51" y="3875"/>
                  </a:moveTo>
                  <a:lnTo>
                    <a:pt x="51" y="4025"/>
                  </a:lnTo>
                  <a:cubicBezTo>
                    <a:pt x="51" y="4039"/>
                    <a:pt x="40" y="4050"/>
                    <a:pt x="26" y="4050"/>
                  </a:cubicBezTo>
                  <a:cubicBezTo>
                    <a:pt x="13" y="4050"/>
                    <a:pt x="1" y="4039"/>
                    <a:pt x="1" y="4025"/>
                  </a:cubicBezTo>
                  <a:lnTo>
                    <a:pt x="1" y="3875"/>
                  </a:lnTo>
                  <a:cubicBezTo>
                    <a:pt x="1" y="3862"/>
                    <a:pt x="13" y="3850"/>
                    <a:pt x="26" y="3850"/>
                  </a:cubicBezTo>
                  <a:cubicBezTo>
                    <a:pt x="40" y="3850"/>
                    <a:pt x="51" y="3862"/>
                    <a:pt x="51" y="3875"/>
                  </a:cubicBezTo>
                  <a:close/>
                  <a:moveTo>
                    <a:pt x="51" y="4225"/>
                  </a:moveTo>
                  <a:lnTo>
                    <a:pt x="51" y="4375"/>
                  </a:lnTo>
                  <a:cubicBezTo>
                    <a:pt x="51" y="4389"/>
                    <a:pt x="40" y="4400"/>
                    <a:pt x="26" y="4400"/>
                  </a:cubicBezTo>
                  <a:cubicBezTo>
                    <a:pt x="13" y="4400"/>
                    <a:pt x="1" y="4389"/>
                    <a:pt x="1" y="4375"/>
                  </a:cubicBezTo>
                  <a:lnTo>
                    <a:pt x="1" y="4225"/>
                  </a:lnTo>
                  <a:cubicBezTo>
                    <a:pt x="1" y="4212"/>
                    <a:pt x="13" y="4200"/>
                    <a:pt x="26" y="4200"/>
                  </a:cubicBezTo>
                  <a:cubicBezTo>
                    <a:pt x="40" y="4200"/>
                    <a:pt x="51" y="4212"/>
                    <a:pt x="51" y="4225"/>
                  </a:cubicBezTo>
                  <a:close/>
                  <a:moveTo>
                    <a:pt x="51" y="4575"/>
                  </a:moveTo>
                  <a:lnTo>
                    <a:pt x="52" y="4725"/>
                  </a:lnTo>
                  <a:cubicBezTo>
                    <a:pt x="52" y="4739"/>
                    <a:pt x="40" y="4750"/>
                    <a:pt x="27" y="4750"/>
                  </a:cubicBezTo>
                  <a:cubicBezTo>
                    <a:pt x="13" y="4750"/>
                    <a:pt x="2" y="4739"/>
                    <a:pt x="2" y="4725"/>
                  </a:cubicBezTo>
                  <a:lnTo>
                    <a:pt x="1" y="4575"/>
                  </a:lnTo>
                  <a:cubicBezTo>
                    <a:pt x="1" y="4562"/>
                    <a:pt x="13" y="4550"/>
                    <a:pt x="26" y="4550"/>
                  </a:cubicBezTo>
                  <a:cubicBezTo>
                    <a:pt x="40" y="4550"/>
                    <a:pt x="51" y="4562"/>
                    <a:pt x="51" y="4575"/>
                  </a:cubicBezTo>
                  <a:close/>
                  <a:moveTo>
                    <a:pt x="52" y="4925"/>
                  </a:moveTo>
                  <a:lnTo>
                    <a:pt x="52" y="5075"/>
                  </a:lnTo>
                  <a:cubicBezTo>
                    <a:pt x="52" y="5089"/>
                    <a:pt x="40" y="5100"/>
                    <a:pt x="27" y="5100"/>
                  </a:cubicBezTo>
                  <a:cubicBezTo>
                    <a:pt x="13" y="5100"/>
                    <a:pt x="2" y="5089"/>
                    <a:pt x="2" y="5075"/>
                  </a:cubicBezTo>
                  <a:lnTo>
                    <a:pt x="2" y="4925"/>
                  </a:lnTo>
                  <a:cubicBezTo>
                    <a:pt x="2" y="4912"/>
                    <a:pt x="13" y="4900"/>
                    <a:pt x="27" y="4900"/>
                  </a:cubicBezTo>
                  <a:cubicBezTo>
                    <a:pt x="40" y="4900"/>
                    <a:pt x="52" y="4912"/>
                    <a:pt x="52" y="4925"/>
                  </a:cubicBezTo>
                  <a:close/>
                  <a:moveTo>
                    <a:pt x="52" y="5275"/>
                  </a:moveTo>
                  <a:lnTo>
                    <a:pt x="52" y="5425"/>
                  </a:lnTo>
                  <a:cubicBezTo>
                    <a:pt x="52" y="5439"/>
                    <a:pt x="41" y="5450"/>
                    <a:pt x="27" y="5450"/>
                  </a:cubicBezTo>
                  <a:cubicBezTo>
                    <a:pt x="13" y="5450"/>
                    <a:pt x="2" y="5439"/>
                    <a:pt x="2" y="5425"/>
                  </a:cubicBezTo>
                  <a:lnTo>
                    <a:pt x="2" y="5275"/>
                  </a:lnTo>
                  <a:cubicBezTo>
                    <a:pt x="2" y="5262"/>
                    <a:pt x="13" y="5250"/>
                    <a:pt x="27" y="5250"/>
                  </a:cubicBezTo>
                  <a:cubicBezTo>
                    <a:pt x="40" y="5250"/>
                    <a:pt x="52" y="5262"/>
                    <a:pt x="52" y="5275"/>
                  </a:cubicBezTo>
                  <a:close/>
                  <a:moveTo>
                    <a:pt x="52" y="5625"/>
                  </a:moveTo>
                  <a:lnTo>
                    <a:pt x="52" y="5775"/>
                  </a:lnTo>
                  <a:cubicBezTo>
                    <a:pt x="52" y="5789"/>
                    <a:pt x="41" y="5800"/>
                    <a:pt x="27" y="5800"/>
                  </a:cubicBezTo>
                  <a:cubicBezTo>
                    <a:pt x="13" y="5800"/>
                    <a:pt x="2" y="5789"/>
                    <a:pt x="2" y="5775"/>
                  </a:cubicBezTo>
                  <a:lnTo>
                    <a:pt x="2" y="5625"/>
                  </a:lnTo>
                  <a:cubicBezTo>
                    <a:pt x="2" y="5612"/>
                    <a:pt x="13" y="5600"/>
                    <a:pt x="27" y="5600"/>
                  </a:cubicBezTo>
                  <a:cubicBezTo>
                    <a:pt x="41" y="5600"/>
                    <a:pt x="52" y="5612"/>
                    <a:pt x="52" y="5625"/>
                  </a:cubicBezTo>
                  <a:close/>
                  <a:moveTo>
                    <a:pt x="52" y="5975"/>
                  </a:moveTo>
                  <a:lnTo>
                    <a:pt x="52" y="6125"/>
                  </a:lnTo>
                  <a:cubicBezTo>
                    <a:pt x="52" y="6139"/>
                    <a:pt x="41" y="6150"/>
                    <a:pt x="27" y="6150"/>
                  </a:cubicBezTo>
                  <a:cubicBezTo>
                    <a:pt x="13" y="6150"/>
                    <a:pt x="2" y="6139"/>
                    <a:pt x="2" y="6125"/>
                  </a:cubicBezTo>
                  <a:lnTo>
                    <a:pt x="2" y="5975"/>
                  </a:lnTo>
                  <a:cubicBezTo>
                    <a:pt x="2" y="5962"/>
                    <a:pt x="13" y="5950"/>
                    <a:pt x="27" y="5950"/>
                  </a:cubicBezTo>
                  <a:cubicBezTo>
                    <a:pt x="41" y="5950"/>
                    <a:pt x="52" y="5962"/>
                    <a:pt x="52" y="5975"/>
                  </a:cubicBezTo>
                  <a:close/>
                  <a:moveTo>
                    <a:pt x="52" y="6325"/>
                  </a:moveTo>
                  <a:lnTo>
                    <a:pt x="52" y="6475"/>
                  </a:lnTo>
                  <a:cubicBezTo>
                    <a:pt x="52" y="6489"/>
                    <a:pt x="41" y="6500"/>
                    <a:pt x="27" y="6500"/>
                  </a:cubicBezTo>
                  <a:cubicBezTo>
                    <a:pt x="13" y="6500"/>
                    <a:pt x="2" y="6489"/>
                    <a:pt x="2" y="6475"/>
                  </a:cubicBezTo>
                  <a:lnTo>
                    <a:pt x="2" y="6325"/>
                  </a:lnTo>
                  <a:cubicBezTo>
                    <a:pt x="2" y="6312"/>
                    <a:pt x="13" y="6300"/>
                    <a:pt x="27" y="6300"/>
                  </a:cubicBezTo>
                  <a:cubicBezTo>
                    <a:pt x="41" y="6300"/>
                    <a:pt x="52" y="6312"/>
                    <a:pt x="52" y="6325"/>
                  </a:cubicBezTo>
                  <a:close/>
                  <a:moveTo>
                    <a:pt x="52" y="6675"/>
                  </a:moveTo>
                  <a:lnTo>
                    <a:pt x="52" y="6825"/>
                  </a:lnTo>
                  <a:cubicBezTo>
                    <a:pt x="52" y="6839"/>
                    <a:pt x="41" y="6850"/>
                    <a:pt x="27" y="6850"/>
                  </a:cubicBezTo>
                  <a:cubicBezTo>
                    <a:pt x="13" y="6850"/>
                    <a:pt x="2" y="6839"/>
                    <a:pt x="2" y="6825"/>
                  </a:cubicBezTo>
                  <a:lnTo>
                    <a:pt x="2" y="6675"/>
                  </a:lnTo>
                  <a:cubicBezTo>
                    <a:pt x="2" y="6662"/>
                    <a:pt x="13" y="6650"/>
                    <a:pt x="27" y="6650"/>
                  </a:cubicBezTo>
                  <a:cubicBezTo>
                    <a:pt x="41" y="6650"/>
                    <a:pt x="52" y="6662"/>
                    <a:pt x="52" y="6675"/>
                  </a:cubicBezTo>
                  <a:close/>
                  <a:moveTo>
                    <a:pt x="52" y="7025"/>
                  </a:moveTo>
                  <a:lnTo>
                    <a:pt x="52" y="7175"/>
                  </a:lnTo>
                  <a:cubicBezTo>
                    <a:pt x="52" y="7189"/>
                    <a:pt x="41" y="7200"/>
                    <a:pt x="27" y="7200"/>
                  </a:cubicBezTo>
                  <a:cubicBezTo>
                    <a:pt x="13" y="7200"/>
                    <a:pt x="2" y="7189"/>
                    <a:pt x="2" y="7175"/>
                  </a:cubicBezTo>
                  <a:lnTo>
                    <a:pt x="2" y="7025"/>
                  </a:lnTo>
                  <a:cubicBezTo>
                    <a:pt x="2" y="7012"/>
                    <a:pt x="13" y="7000"/>
                    <a:pt x="27" y="7000"/>
                  </a:cubicBezTo>
                  <a:cubicBezTo>
                    <a:pt x="41" y="7000"/>
                    <a:pt x="52" y="7012"/>
                    <a:pt x="52" y="7025"/>
                  </a:cubicBezTo>
                  <a:close/>
                  <a:moveTo>
                    <a:pt x="52" y="7375"/>
                  </a:moveTo>
                  <a:lnTo>
                    <a:pt x="52" y="7525"/>
                  </a:lnTo>
                  <a:cubicBezTo>
                    <a:pt x="52" y="7539"/>
                    <a:pt x="41" y="7550"/>
                    <a:pt x="27" y="7550"/>
                  </a:cubicBezTo>
                  <a:cubicBezTo>
                    <a:pt x="13" y="7550"/>
                    <a:pt x="2" y="7539"/>
                    <a:pt x="2" y="7525"/>
                  </a:cubicBezTo>
                  <a:lnTo>
                    <a:pt x="2" y="7375"/>
                  </a:lnTo>
                  <a:cubicBezTo>
                    <a:pt x="2" y="7362"/>
                    <a:pt x="13" y="7350"/>
                    <a:pt x="27" y="7350"/>
                  </a:cubicBezTo>
                  <a:cubicBezTo>
                    <a:pt x="41" y="7350"/>
                    <a:pt x="52" y="7362"/>
                    <a:pt x="52" y="7375"/>
                  </a:cubicBezTo>
                  <a:close/>
                  <a:moveTo>
                    <a:pt x="52" y="7725"/>
                  </a:moveTo>
                  <a:lnTo>
                    <a:pt x="52" y="7875"/>
                  </a:lnTo>
                  <a:cubicBezTo>
                    <a:pt x="52" y="7889"/>
                    <a:pt x="41" y="7900"/>
                    <a:pt x="27" y="7900"/>
                  </a:cubicBezTo>
                  <a:cubicBezTo>
                    <a:pt x="13" y="7900"/>
                    <a:pt x="2" y="7889"/>
                    <a:pt x="2" y="7875"/>
                  </a:cubicBezTo>
                  <a:lnTo>
                    <a:pt x="2" y="7725"/>
                  </a:lnTo>
                  <a:cubicBezTo>
                    <a:pt x="2" y="7712"/>
                    <a:pt x="13" y="7700"/>
                    <a:pt x="27" y="7700"/>
                  </a:cubicBezTo>
                  <a:cubicBezTo>
                    <a:pt x="41" y="7700"/>
                    <a:pt x="52" y="7712"/>
                    <a:pt x="52" y="7725"/>
                  </a:cubicBezTo>
                  <a:close/>
                  <a:moveTo>
                    <a:pt x="52" y="8075"/>
                  </a:moveTo>
                  <a:lnTo>
                    <a:pt x="52" y="8225"/>
                  </a:lnTo>
                  <a:cubicBezTo>
                    <a:pt x="52" y="8239"/>
                    <a:pt x="41" y="8250"/>
                    <a:pt x="27" y="8250"/>
                  </a:cubicBezTo>
                  <a:cubicBezTo>
                    <a:pt x="14" y="8250"/>
                    <a:pt x="2" y="8239"/>
                    <a:pt x="2" y="8225"/>
                  </a:cubicBezTo>
                  <a:lnTo>
                    <a:pt x="2" y="8075"/>
                  </a:lnTo>
                  <a:cubicBezTo>
                    <a:pt x="2" y="8062"/>
                    <a:pt x="13" y="8050"/>
                    <a:pt x="27" y="8050"/>
                  </a:cubicBezTo>
                  <a:cubicBezTo>
                    <a:pt x="41" y="8050"/>
                    <a:pt x="52" y="8062"/>
                    <a:pt x="52" y="8075"/>
                  </a:cubicBezTo>
                  <a:close/>
                  <a:moveTo>
                    <a:pt x="52" y="8425"/>
                  </a:moveTo>
                  <a:lnTo>
                    <a:pt x="52" y="8575"/>
                  </a:lnTo>
                  <a:cubicBezTo>
                    <a:pt x="52" y="8589"/>
                    <a:pt x="41" y="8600"/>
                    <a:pt x="27" y="8600"/>
                  </a:cubicBezTo>
                  <a:cubicBezTo>
                    <a:pt x="14" y="8600"/>
                    <a:pt x="2" y="8589"/>
                    <a:pt x="2" y="8575"/>
                  </a:cubicBezTo>
                  <a:lnTo>
                    <a:pt x="2" y="8425"/>
                  </a:lnTo>
                  <a:cubicBezTo>
                    <a:pt x="2" y="8412"/>
                    <a:pt x="14" y="8400"/>
                    <a:pt x="27" y="8400"/>
                  </a:cubicBezTo>
                  <a:cubicBezTo>
                    <a:pt x="41" y="8400"/>
                    <a:pt x="52" y="8412"/>
                    <a:pt x="52" y="8425"/>
                  </a:cubicBezTo>
                  <a:close/>
                  <a:moveTo>
                    <a:pt x="52" y="8775"/>
                  </a:moveTo>
                  <a:lnTo>
                    <a:pt x="53" y="8925"/>
                  </a:lnTo>
                  <a:cubicBezTo>
                    <a:pt x="53" y="8939"/>
                    <a:pt x="41" y="8950"/>
                    <a:pt x="28" y="8950"/>
                  </a:cubicBezTo>
                  <a:cubicBezTo>
                    <a:pt x="14" y="8950"/>
                    <a:pt x="3" y="8939"/>
                    <a:pt x="3" y="8925"/>
                  </a:cubicBezTo>
                  <a:lnTo>
                    <a:pt x="2" y="8775"/>
                  </a:lnTo>
                  <a:cubicBezTo>
                    <a:pt x="2" y="8762"/>
                    <a:pt x="14" y="8750"/>
                    <a:pt x="27" y="8750"/>
                  </a:cubicBezTo>
                  <a:cubicBezTo>
                    <a:pt x="41" y="8750"/>
                    <a:pt x="52" y="8762"/>
                    <a:pt x="52" y="8775"/>
                  </a:cubicBezTo>
                  <a:close/>
                  <a:moveTo>
                    <a:pt x="53" y="9125"/>
                  </a:moveTo>
                  <a:lnTo>
                    <a:pt x="53" y="9275"/>
                  </a:lnTo>
                  <a:cubicBezTo>
                    <a:pt x="53" y="9289"/>
                    <a:pt x="41" y="9300"/>
                    <a:pt x="28" y="9300"/>
                  </a:cubicBezTo>
                  <a:cubicBezTo>
                    <a:pt x="14" y="9300"/>
                    <a:pt x="3" y="9289"/>
                    <a:pt x="3" y="9275"/>
                  </a:cubicBezTo>
                  <a:lnTo>
                    <a:pt x="3" y="9125"/>
                  </a:lnTo>
                  <a:cubicBezTo>
                    <a:pt x="3" y="9112"/>
                    <a:pt x="14" y="9100"/>
                    <a:pt x="28" y="9100"/>
                  </a:cubicBezTo>
                  <a:cubicBezTo>
                    <a:pt x="41" y="9100"/>
                    <a:pt x="53" y="9112"/>
                    <a:pt x="53" y="9125"/>
                  </a:cubicBezTo>
                  <a:close/>
                  <a:moveTo>
                    <a:pt x="53" y="9475"/>
                  </a:moveTo>
                  <a:lnTo>
                    <a:pt x="53" y="9625"/>
                  </a:lnTo>
                  <a:cubicBezTo>
                    <a:pt x="53" y="9639"/>
                    <a:pt x="41" y="9650"/>
                    <a:pt x="28" y="9650"/>
                  </a:cubicBezTo>
                  <a:cubicBezTo>
                    <a:pt x="14" y="9650"/>
                    <a:pt x="3" y="9639"/>
                    <a:pt x="3" y="9625"/>
                  </a:cubicBezTo>
                  <a:lnTo>
                    <a:pt x="3" y="9475"/>
                  </a:lnTo>
                  <a:cubicBezTo>
                    <a:pt x="3" y="9462"/>
                    <a:pt x="14" y="9450"/>
                    <a:pt x="28" y="9450"/>
                  </a:cubicBezTo>
                  <a:cubicBezTo>
                    <a:pt x="41" y="9450"/>
                    <a:pt x="53" y="9462"/>
                    <a:pt x="53" y="9475"/>
                  </a:cubicBezTo>
                  <a:close/>
                  <a:moveTo>
                    <a:pt x="53" y="9825"/>
                  </a:moveTo>
                  <a:lnTo>
                    <a:pt x="53" y="9975"/>
                  </a:lnTo>
                  <a:cubicBezTo>
                    <a:pt x="53" y="9989"/>
                    <a:pt x="42" y="10000"/>
                    <a:pt x="28" y="10000"/>
                  </a:cubicBezTo>
                  <a:cubicBezTo>
                    <a:pt x="14" y="10000"/>
                    <a:pt x="3" y="9989"/>
                    <a:pt x="3" y="9975"/>
                  </a:cubicBezTo>
                  <a:lnTo>
                    <a:pt x="3" y="9825"/>
                  </a:lnTo>
                  <a:cubicBezTo>
                    <a:pt x="3" y="9812"/>
                    <a:pt x="14" y="9800"/>
                    <a:pt x="28" y="9800"/>
                  </a:cubicBezTo>
                  <a:cubicBezTo>
                    <a:pt x="42" y="9800"/>
                    <a:pt x="53" y="9812"/>
                    <a:pt x="53" y="9825"/>
                  </a:cubicBezTo>
                  <a:close/>
                  <a:moveTo>
                    <a:pt x="53" y="10175"/>
                  </a:moveTo>
                  <a:lnTo>
                    <a:pt x="53" y="10325"/>
                  </a:lnTo>
                  <a:cubicBezTo>
                    <a:pt x="53" y="10339"/>
                    <a:pt x="42" y="10350"/>
                    <a:pt x="28" y="10350"/>
                  </a:cubicBezTo>
                  <a:cubicBezTo>
                    <a:pt x="14" y="10350"/>
                    <a:pt x="3" y="10339"/>
                    <a:pt x="3" y="10325"/>
                  </a:cubicBezTo>
                  <a:lnTo>
                    <a:pt x="3" y="10175"/>
                  </a:lnTo>
                  <a:cubicBezTo>
                    <a:pt x="3" y="10162"/>
                    <a:pt x="14" y="10150"/>
                    <a:pt x="28" y="10150"/>
                  </a:cubicBezTo>
                  <a:cubicBezTo>
                    <a:pt x="42" y="10150"/>
                    <a:pt x="53" y="10162"/>
                    <a:pt x="53" y="10175"/>
                  </a:cubicBezTo>
                  <a:close/>
                  <a:moveTo>
                    <a:pt x="53" y="10525"/>
                  </a:moveTo>
                  <a:lnTo>
                    <a:pt x="53" y="10675"/>
                  </a:lnTo>
                  <a:cubicBezTo>
                    <a:pt x="53" y="10689"/>
                    <a:pt x="42" y="10700"/>
                    <a:pt x="28" y="10700"/>
                  </a:cubicBezTo>
                  <a:cubicBezTo>
                    <a:pt x="14" y="10700"/>
                    <a:pt x="3" y="10689"/>
                    <a:pt x="3" y="10675"/>
                  </a:cubicBezTo>
                  <a:lnTo>
                    <a:pt x="3" y="10525"/>
                  </a:lnTo>
                  <a:cubicBezTo>
                    <a:pt x="3" y="10512"/>
                    <a:pt x="14" y="10500"/>
                    <a:pt x="28" y="10500"/>
                  </a:cubicBezTo>
                  <a:cubicBezTo>
                    <a:pt x="42" y="10500"/>
                    <a:pt x="53" y="10512"/>
                    <a:pt x="53" y="10525"/>
                  </a:cubicBezTo>
                  <a:close/>
                  <a:moveTo>
                    <a:pt x="53" y="10875"/>
                  </a:moveTo>
                  <a:lnTo>
                    <a:pt x="53" y="11025"/>
                  </a:lnTo>
                  <a:cubicBezTo>
                    <a:pt x="53" y="11039"/>
                    <a:pt x="42" y="11050"/>
                    <a:pt x="28" y="11050"/>
                  </a:cubicBezTo>
                  <a:cubicBezTo>
                    <a:pt x="14" y="11050"/>
                    <a:pt x="3" y="11039"/>
                    <a:pt x="3" y="11025"/>
                  </a:cubicBezTo>
                  <a:lnTo>
                    <a:pt x="3" y="10875"/>
                  </a:lnTo>
                  <a:cubicBezTo>
                    <a:pt x="3" y="10862"/>
                    <a:pt x="14" y="10850"/>
                    <a:pt x="28" y="10850"/>
                  </a:cubicBezTo>
                  <a:cubicBezTo>
                    <a:pt x="42" y="10850"/>
                    <a:pt x="53" y="10862"/>
                    <a:pt x="53" y="10875"/>
                  </a:cubicBezTo>
                  <a:close/>
                  <a:moveTo>
                    <a:pt x="53" y="11225"/>
                  </a:moveTo>
                  <a:lnTo>
                    <a:pt x="53" y="11375"/>
                  </a:lnTo>
                  <a:cubicBezTo>
                    <a:pt x="53" y="11389"/>
                    <a:pt x="42" y="11400"/>
                    <a:pt x="28" y="11400"/>
                  </a:cubicBezTo>
                  <a:cubicBezTo>
                    <a:pt x="14" y="11400"/>
                    <a:pt x="3" y="11389"/>
                    <a:pt x="3" y="11375"/>
                  </a:cubicBezTo>
                  <a:lnTo>
                    <a:pt x="3" y="11225"/>
                  </a:lnTo>
                  <a:cubicBezTo>
                    <a:pt x="3" y="11212"/>
                    <a:pt x="14" y="11200"/>
                    <a:pt x="28" y="11200"/>
                  </a:cubicBezTo>
                  <a:cubicBezTo>
                    <a:pt x="42" y="11200"/>
                    <a:pt x="53" y="11212"/>
                    <a:pt x="53" y="11225"/>
                  </a:cubicBezTo>
                  <a:close/>
                  <a:moveTo>
                    <a:pt x="53" y="11575"/>
                  </a:moveTo>
                  <a:lnTo>
                    <a:pt x="53" y="11725"/>
                  </a:lnTo>
                  <a:cubicBezTo>
                    <a:pt x="53" y="11739"/>
                    <a:pt x="42" y="11750"/>
                    <a:pt x="28" y="11750"/>
                  </a:cubicBezTo>
                  <a:cubicBezTo>
                    <a:pt x="14" y="11750"/>
                    <a:pt x="3" y="11739"/>
                    <a:pt x="3" y="11725"/>
                  </a:cubicBezTo>
                  <a:lnTo>
                    <a:pt x="3" y="11575"/>
                  </a:lnTo>
                  <a:cubicBezTo>
                    <a:pt x="3" y="11562"/>
                    <a:pt x="14" y="11550"/>
                    <a:pt x="28" y="11550"/>
                  </a:cubicBezTo>
                  <a:cubicBezTo>
                    <a:pt x="42" y="11550"/>
                    <a:pt x="53" y="11562"/>
                    <a:pt x="53" y="11575"/>
                  </a:cubicBezTo>
                  <a:close/>
                  <a:moveTo>
                    <a:pt x="53" y="11925"/>
                  </a:moveTo>
                  <a:lnTo>
                    <a:pt x="53" y="12075"/>
                  </a:lnTo>
                  <a:cubicBezTo>
                    <a:pt x="53" y="12089"/>
                    <a:pt x="42" y="12100"/>
                    <a:pt x="28" y="12100"/>
                  </a:cubicBezTo>
                  <a:cubicBezTo>
                    <a:pt x="14" y="12100"/>
                    <a:pt x="3" y="12089"/>
                    <a:pt x="3" y="12075"/>
                  </a:cubicBezTo>
                  <a:lnTo>
                    <a:pt x="3" y="11925"/>
                  </a:lnTo>
                  <a:cubicBezTo>
                    <a:pt x="3" y="11912"/>
                    <a:pt x="14" y="11900"/>
                    <a:pt x="28" y="11900"/>
                  </a:cubicBezTo>
                  <a:cubicBezTo>
                    <a:pt x="42" y="11900"/>
                    <a:pt x="53" y="11912"/>
                    <a:pt x="53" y="11925"/>
                  </a:cubicBezTo>
                  <a:close/>
                  <a:moveTo>
                    <a:pt x="53" y="12275"/>
                  </a:moveTo>
                  <a:lnTo>
                    <a:pt x="53" y="12425"/>
                  </a:lnTo>
                  <a:cubicBezTo>
                    <a:pt x="53" y="12439"/>
                    <a:pt x="42" y="12450"/>
                    <a:pt x="28" y="12450"/>
                  </a:cubicBezTo>
                  <a:cubicBezTo>
                    <a:pt x="15" y="12450"/>
                    <a:pt x="3" y="12439"/>
                    <a:pt x="3" y="12425"/>
                  </a:cubicBezTo>
                  <a:lnTo>
                    <a:pt x="3" y="12275"/>
                  </a:lnTo>
                  <a:cubicBezTo>
                    <a:pt x="3" y="12262"/>
                    <a:pt x="14" y="12250"/>
                    <a:pt x="28" y="12250"/>
                  </a:cubicBezTo>
                  <a:cubicBezTo>
                    <a:pt x="42" y="12250"/>
                    <a:pt x="53" y="12262"/>
                    <a:pt x="53" y="12275"/>
                  </a:cubicBezTo>
                  <a:close/>
                  <a:moveTo>
                    <a:pt x="53" y="12625"/>
                  </a:moveTo>
                  <a:lnTo>
                    <a:pt x="53" y="12775"/>
                  </a:lnTo>
                  <a:cubicBezTo>
                    <a:pt x="53" y="12789"/>
                    <a:pt x="42" y="12800"/>
                    <a:pt x="28" y="12800"/>
                  </a:cubicBezTo>
                  <a:cubicBezTo>
                    <a:pt x="15" y="12800"/>
                    <a:pt x="3" y="12789"/>
                    <a:pt x="3" y="12775"/>
                  </a:cubicBezTo>
                  <a:lnTo>
                    <a:pt x="3" y="12625"/>
                  </a:lnTo>
                  <a:cubicBezTo>
                    <a:pt x="3" y="12612"/>
                    <a:pt x="15" y="12600"/>
                    <a:pt x="28" y="12600"/>
                  </a:cubicBezTo>
                  <a:cubicBezTo>
                    <a:pt x="42" y="12600"/>
                    <a:pt x="53" y="12612"/>
                    <a:pt x="53" y="12625"/>
                  </a:cubicBezTo>
                  <a:close/>
                  <a:moveTo>
                    <a:pt x="53" y="12975"/>
                  </a:moveTo>
                  <a:lnTo>
                    <a:pt x="53" y="13125"/>
                  </a:lnTo>
                  <a:cubicBezTo>
                    <a:pt x="53" y="13139"/>
                    <a:pt x="42" y="13150"/>
                    <a:pt x="29" y="13150"/>
                  </a:cubicBezTo>
                  <a:cubicBezTo>
                    <a:pt x="15" y="13150"/>
                    <a:pt x="3" y="13139"/>
                    <a:pt x="3" y="13125"/>
                  </a:cubicBezTo>
                  <a:lnTo>
                    <a:pt x="3" y="12975"/>
                  </a:lnTo>
                  <a:cubicBezTo>
                    <a:pt x="3" y="12962"/>
                    <a:pt x="15" y="12950"/>
                    <a:pt x="28" y="12950"/>
                  </a:cubicBezTo>
                  <a:cubicBezTo>
                    <a:pt x="42" y="12950"/>
                    <a:pt x="53" y="12962"/>
                    <a:pt x="53" y="12975"/>
                  </a:cubicBezTo>
                  <a:close/>
                  <a:moveTo>
                    <a:pt x="54" y="13325"/>
                  </a:moveTo>
                  <a:lnTo>
                    <a:pt x="54" y="13475"/>
                  </a:lnTo>
                  <a:cubicBezTo>
                    <a:pt x="54" y="13489"/>
                    <a:pt x="42" y="13500"/>
                    <a:pt x="29" y="13500"/>
                  </a:cubicBezTo>
                  <a:cubicBezTo>
                    <a:pt x="15" y="13500"/>
                    <a:pt x="4" y="13489"/>
                    <a:pt x="4" y="13475"/>
                  </a:cubicBezTo>
                  <a:lnTo>
                    <a:pt x="4" y="13325"/>
                  </a:lnTo>
                  <a:cubicBezTo>
                    <a:pt x="4" y="13312"/>
                    <a:pt x="15" y="13300"/>
                    <a:pt x="29" y="13300"/>
                  </a:cubicBezTo>
                  <a:cubicBezTo>
                    <a:pt x="42" y="13300"/>
                    <a:pt x="54" y="13312"/>
                    <a:pt x="54" y="13325"/>
                  </a:cubicBezTo>
                  <a:close/>
                  <a:moveTo>
                    <a:pt x="54" y="13675"/>
                  </a:moveTo>
                  <a:lnTo>
                    <a:pt x="54" y="13825"/>
                  </a:lnTo>
                  <a:cubicBezTo>
                    <a:pt x="54" y="13839"/>
                    <a:pt x="42" y="13850"/>
                    <a:pt x="29" y="13850"/>
                  </a:cubicBezTo>
                  <a:cubicBezTo>
                    <a:pt x="15" y="13850"/>
                    <a:pt x="4" y="13839"/>
                    <a:pt x="4" y="13825"/>
                  </a:cubicBezTo>
                  <a:lnTo>
                    <a:pt x="4" y="13675"/>
                  </a:lnTo>
                  <a:cubicBezTo>
                    <a:pt x="4" y="13662"/>
                    <a:pt x="15" y="13650"/>
                    <a:pt x="29" y="13650"/>
                  </a:cubicBezTo>
                  <a:cubicBezTo>
                    <a:pt x="42" y="13650"/>
                    <a:pt x="54" y="13662"/>
                    <a:pt x="54" y="13675"/>
                  </a:cubicBezTo>
                  <a:close/>
                  <a:moveTo>
                    <a:pt x="54" y="14025"/>
                  </a:moveTo>
                  <a:lnTo>
                    <a:pt x="54" y="14175"/>
                  </a:lnTo>
                  <a:cubicBezTo>
                    <a:pt x="54" y="14189"/>
                    <a:pt x="43" y="14200"/>
                    <a:pt x="29" y="14200"/>
                  </a:cubicBezTo>
                  <a:cubicBezTo>
                    <a:pt x="15" y="14200"/>
                    <a:pt x="4" y="14189"/>
                    <a:pt x="4" y="14175"/>
                  </a:cubicBezTo>
                  <a:lnTo>
                    <a:pt x="4" y="14025"/>
                  </a:lnTo>
                  <a:cubicBezTo>
                    <a:pt x="4" y="14012"/>
                    <a:pt x="15" y="14000"/>
                    <a:pt x="29" y="14000"/>
                  </a:cubicBezTo>
                  <a:cubicBezTo>
                    <a:pt x="43" y="14000"/>
                    <a:pt x="54" y="14012"/>
                    <a:pt x="54" y="14025"/>
                  </a:cubicBezTo>
                  <a:close/>
                  <a:moveTo>
                    <a:pt x="54" y="14375"/>
                  </a:moveTo>
                  <a:lnTo>
                    <a:pt x="54" y="14425"/>
                  </a:lnTo>
                  <a:cubicBezTo>
                    <a:pt x="54" y="14439"/>
                    <a:pt x="43" y="14450"/>
                    <a:pt x="29" y="14450"/>
                  </a:cubicBezTo>
                  <a:cubicBezTo>
                    <a:pt x="15" y="14450"/>
                    <a:pt x="4" y="14439"/>
                    <a:pt x="4" y="14425"/>
                  </a:cubicBezTo>
                  <a:lnTo>
                    <a:pt x="4" y="14375"/>
                  </a:lnTo>
                  <a:cubicBezTo>
                    <a:pt x="4" y="14362"/>
                    <a:pt x="15" y="14350"/>
                    <a:pt x="29" y="14350"/>
                  </a:cubicBezTo>
                  <a:cubicBezTo>
                    <a:pt x="43" y="14350"/>
                    <a:pt x="54" y="14362"/>
                    <a:pt x="54" y="14375"/>
                  </a:cubicBezTo>
                  <a:close/>
                </a:path>
              </a:pathLst>
            </a:custGeom>
            <a:solidFill>
              <a:srgbClr val="FF9900"/>
            </a:solidFill>
            <a:ln w="1588" cap="flat">
              <a:solidFill>
                <a:srgbClr val="FF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2361" y="1112"/>
              <a:ext cx="9" cy="2429"/>
            </a:xfrm>
            <a:custGeom>
              <a:avLst/>
              <a:gdLst>
                <a:gd name="T0" fmla="*/ 0 w 107"/>
                <a:gd name="T1" fmla="*/ 50 h 28894"/>
                <a:gd name="T2" fmla="*/ 51 w 107"/>
                <a:gd name="T3" fmla="*/ 1100 h 28894"/>
                <a:gd name="T4" fmla="*/ 101 w 107"/>
                <a:gd name="T5" fmla="*/ 1450 h 28894"/>
                <a:gd name="T6" fmla="*/ 51 w 107"/>
                <a:gd name="T7" fmla="*/ 1400 h 28894"/>
                <a:gd name="T8" fmla="*/ 1 w 107"/>
                <a:gd name="T9" fmla="*/ 2450 h 28894"/>
                <a:gd name="T10" fmla="*/ 101 w 107"/>
                <a:gd name="T11" fmla="*/ 3150 h 28894"/>
                <a:gd name="T12" fmla="*/ 101 w 107"/>
                <a:gd name="T13" fmla="*/ 2850 h 28894"/>
                <a:gd name="T14" fmla="*/ 1 w 107"/>
                <a:gd name="T15" fmla="*/ 3550 h 28894"/>
                <a:gd name="T16" fmla="*/ 52 w 107"/>
                <a:gd name="T17" fmla="*/ 4600 h 28894"/>
                <a:gd name="T18" fmla="*/ 102 w 107"/>
                <a:gd name="T19" fmla="*/ 4950 h 28894"/>
                <a:gd name="T20" fmla="*/ 52 w 107"/>
                <a:gd name="T21" fmla="*/ 4900 h 28894"/>
                <a:gd name="T22" fmla="*/ 2 w 107"/>
                <a:gd name="T23" fmla="*/ 5950 h 28894"/>
                <a:gd name="T24" fmla="*/ 102 w 107"/>
                <a:gd name="T25" fmla="*/ 6650 h 28894"/>
                <a:gd name="T26" fmla="*/ 102 w 107"/>
                <a:gd name="T27" fmla="*/ 6350 h 28894"/>
                <a:gd name="T28" fmla="*/ 2 w 107"/>
                <a:gd name="T29" fmla="*/ 7050 h 28894"/>
                <a:gd name="T30" fmla="*/ 52 w 107"/>
                <a:gd name="T31" fmla="*/ 8100 h 28894"/>
                <a:gd name="T32" fmla="*/ 102 w 107"/>
                <a:gd name="T33" fmla="*/ 8450 h 28894"/>
                <a:gd name="T34" fmla="*/ 52 w 107"/>
                <a:gd name="T35" fmla="*/ 8400 h 28894"/>
                <a:gd name="T36" fmla="*/ 3 w 107"/>
                <a:gd name="T37" fmla="*/ 9450 h 28894"/>
                <a:gd name="T38" fmla="*/ 103 w 107"/>
                <a:gd name="T39" fmla="*/ 10150 h 28894"/>
                <a:gd name="T40" fmla="*/ 103 w 107"/>
                <a:gd name="T41" fmla="*/ 9850 h 28894"/>
                <a:gd name="T42" fmla="*/ 3 w 107"/>
                <a:gd name="T43" fmla="*/ 10550 h 28894"/>
                <a:gd name="T44" fmla="*/ 53 w 107"/>
                <a:gd name="T45" fmla="*/ 11600 h 28894"/>
                <a:gd name="T46" fmla="*/ 103 w 107"/>
                <a:gd name="T47" fmla="*/ 11950 h 28894"/>
                <a:gd name="T48" fmla="*/ 53 w 107"/>
                <a:gd name="T49" fmla="*/ 11900 h 28894"/>
                <a:gd name="T50" fmla="*/ 3 w 107"/>
                <a:gd name="T51" fmla="*/ 12950 h 28894"/>
                <a:gd name="T52" fmla="*/ 104 w 107"/>
                <a:gd name="T53" fmla="*/ 13650 h 28894"/>
                <a:gd name="T54" fmla="*/ 104 w 107"/>
                <a:gd name="T55" fmla="*/ 13350 h 28894"/>
                <a:gd name="T56" fmla="*/ 4 w 107"/>
                <a:gd name="T57" fmla="*/ 14050 h 28894"/>
                <a:gd name="T58" fmla="*/ 54 w 107"/>
                <a:gd name="T59" fmla="*/ 15100 h 28894"/>
                <a:gd name="T60" fmla="*/ 104 w 107"/>
                <a:gd name="T61" fmla="*/ 15450 h 28894"/>
                <a:gd name="T62" fmla="*/ 54 w 107"/>
                <a:gd name="T63" fmla="*/ 15400 h 28894"/>
                <a:gd name="T64" fmla="*/ 4 w 107"/>
                <a:gd name="T65" fmla="*/ 16450 h 28894"/>
                <a:gd name="T66" fmla="*/ 104 w 107"/>
                <a:gd name="T67" fmla="*/ 17150 h 28894"/>
                <a:gd name="T68" fmla="*/ 104 w 107"/>
                <a:gd name="T69" fmla="*/ 16850 h 28894"/>
                <a:gd name="T70" fmla="*/ 4 w 107"/>
                <a:gd name="T71" fmla="*/ 17550 h 28894"/>
                <a:gd name="T72" fmla="*/ 55 w 107"/>
                <a:gd name="T73" fmla="*/ 18600 h 28894"/>
                <a:gd name="T74" fmla="*/ 105 w 107"/>
                <a:gd name="T75" fmla="*/ 18950 h 28894"/>
                <a:gd name="T76" fmla="*/ 55 w 107"/>
                <a:gd name="T77" fmla="*/ 18900 h 28894"/>
                <a:gd name="T78" fmla="*/ 5 w 107"/>
                <a:gd name="T79" fmla="*/ 19950 h 28894"/>
                <a:gd name="T80" fmla="*/ 105 w 107"/>
                <a:gd name="T81" fmla="*/ 20650 h 28894"/>
                <a:gd name="T82" fmla="*/ 105 w 107"/>
                <a:gd name="T83" fmla="*/ 20350 h 28894"/>
                <a:gd name="T84" fmla="*/ 5 w 107"/>
                <a:gd name="T85" fmla="*/ 21050 h 28894"/>
                <a:gd name="T86" fmla="*/ 56 w 107"/>
                <a:gd name="T87" fmla="*/ 22100 h 28894"/>
                <a:gd name="T88" fmla="*/ 106 w 107"/>
                <a:gd name="T89" fmla="*/ 22450 h 28894"/>
                <a:gd name="T90" fmla="*/ 56 w 107"/>
                <a:gd name="T91" fmla="*/ 22400 h 28894"/>
                <a:gd name="T92" fmla="*/ 6 w 107"/>
                <a:gd name="T93" fmla="*/ 23450 h 28894"/>
                <a:gd name="T94" fmla="*/ 106 w 107"/>
                <a:gd name="T95" fmla="*/ 24150 h 28894"/>
                <a:gd name="T96" fmla="*/ 106 w 107"/>
                <a:gd name="T97" fmla="*/ 23850 h 28894"/>
                <a:gd name="T98" fmla="*/ 6 w 107"/>
                <a:gd name="T99" fmla="*/ 24550 h 28894"/>
                <a:gd name="T100" fmla="*/ 56 w 107"/>
                <a:gd name="T101" fmla="*/ 25600 h 28894"/>
                <a:gd name="T102" fmla="*/ 106 w 107"/>
                <a:gd name="T103" fmla="*/ 25950 h 28894"/>
                <a:gd name="T104" fmla="*/ 56 w 107"/>
                <a:gd name="T105" fmla="*/ 25900 h 28894"/>
                <a:gd name="T106" fmla="*/ 7 w 107"/>
                <a:gd name="T107" fmla="*/ 26950 h 28894"/>
                <a:gd name="T108" fmla="*/ 107 w 107"/>
                <a:gd name="T109" fmla="*/ 27650 h 28894"/>
                <a:gd name="T110" fmla="*/ 107 w 107"/>
                <a:gd name="T111" fmla="*/ 27350 h 28894"/>
                <a:gd name="T112" fmla="*/ 7 w 107"/>
                <a:gd name="T113" fmla="*/ 28050 h 28894"/>
                <a:gd name="T114" fmla="*/ 57 w 107"/>
                <a:gd name="T115" fmla="*/ 28894 h 28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28894">
                  <a:moveTo>
                    <a:pt x="100" y="50"/>
                  </a:moveTo>
                  <a:lnTo>
                    <a:pt x="101" y="350"/>
                  </a:lnTo>
                  <a:cubicBezTo>
                    <a:pt x="101" y="378"/>
                    <a:pt x="78" y="400"/>
                    <a:pt x="51" y="400"/>
                  </a:cubicBezTo>
                  <a:cubicBezTo>
                    <a:pt x="23" y="400"/>
                    <a:pt x="1" y="378"/>
                    <a:pt x="1" y="350"/>
                  </a:cubicBezTo>
                  <a:lnTo>
                    <a:pt x="0" y="50"/>
                  </a:lnTo>
                  <a:cubicBezTo>
                    <a:pt x="0" y="23"/>
                    <a:pt x="23" y="0"/>
                    <a:pt x="50" y="0"/>
                  </a:cubicBezTo>
                  <a:cubicBezTo>
                    <a:pt x="78" y="0"/>
                    <a:pt x="100" y="23"/>
                    <a:pt x="100" y="50"/>
                  </a:cubicBezTo>
                  <a:close/>
                  <a:moveTo>
                    <a:pt x="101" y="750"/>
                  </a:moveTo>
                  <a:lnTo>
                    <a:pt x="101" y="1050"/>
                  </a:lnTo>
                  <a:cubicBezTo>
                    <a:pt x="101" y="1078"/>
                    <a:pt x="78" y="1100"/>
                    <a:pt x="51" y="1100"/>
                  </a:cubicBezTo>
                  <a:cubicBezTo>
                    <a:pt x="23" y="1100"/>
                    <a:pt x="1" y="1078"/>
                    <a:pt x="1" y="1050"/>
                  </a:cubicBezTo>
                  <a:lnTo>
                    <a:pt x="1" y="750"/>
                  </a:lnTo>
                  <a:cubicBezTo>
                    <a:pt x="1" y="723"/>
                    <a:pt x="23" y="700"/>
                    <a:pt x="51" y="700"/>
                  </a:cubicBezTo>
                  <a:cubicBezTo>
                    <a:pt x="78" y="700"/>
                    <a:pt x="101" y="723"/>
                    <a:pt x="101" y="750"/>
                  </a:cubicBezTo>
                  <a:close/>
                  <a:moveTo>
                    <a:pt x="101" y="1450"/>
                  </a:moveTo>
                  <a:lnTo>
                    <a:pt x="101" y="1750"/>
                  </a:lnTo>
                  <a:cubicBezTo>
                    <a:pt x="101" y="1778"/>
                    <a:pt x="78" y="1800"/>
                    <a:pt x="51" y="1800"/>
                  </a:cubicBezTo>
                  <a:cubicBezTo>
                    <a:pt x="23" y="1800"/>
                    <a:pt x="1" y="1778"/>
                    <a:pt x="1" y="1750"/>
                  </a:cubicBezTo>
                  <a:lnTo>
                    <a:pt x="1" y="1450"/>
                  </a:lnTo>
                  <a:cubicBezTo>
                    <a:pt x="1" y="1423"/>
                    <a:pt x="23" y="1400"/>
                    <a:pt x="51" y="1400"/>
                  </a:cubicBezTo>
                  <a:cubicBezTo>
                    <a:pt x="78" y="1400"/>
                    <a:pt x="101" y="1423"/>
                    <a:pt x="101" y="1450"/>
                  </a:cubicBezTo>
                  <a:close/>
                  <a:moveTo>
                    <a:pt x="101" y="2150"/>
                  </a:moveTo>
                  <a:lnTo>
                    <a:pt x="101" y="2450"/>
                  </a:lnTo>
                  <a:cubicBezTo>
                    <a:pt x="101" y="2478"/>
                    <a:pt x="79" y="2500"/>
                    <a:pt x="51" y="2500"/>
                  </a:cubicBezTo>
                  <a:cubicBezTo>
                    <a:pt x="23" y="2500"/>
                    <a:pt x="1" y="2478"/>
                    <a:pt x="1" y="2450"/>
                  </a:cubicBezTo>
                  <a:lnTo>
                    <a:pt x="1" y="2150"/>
                  </a:lnTo>
                  <a:cubicBezTo>
                    <a:pt x="1" y="2123"/>
                    <a:pt x="23" y="2100"/>
                    <a:pt x="51" y="2100"/>
                  </a:cubicBezTo>
                  <a:cubicBezTo>
                    <a:pt x="79" y="2100"/>
                    <a:pt x="101" y="2123"/>
                    <a:pt x="101" y="2150"/>
                  </a:cubicBezTo>
                  <a:close/>
                  <a:moveTo>
                    <a:pt x="101" y="2850"/>
                  </a:moveTo>
                  <a:lnTo>
                    <a:pt x="101" y="3150"/>
                  </a:lnTo>
                  <a:cubicBezTo>
                    <a:pt x="101" y="3178"/>
                    <a:pt x="79" y="3200"/>
                    <a:pt x="51" y="3200"/>
                  </a:cubicBezTo>
                  <a:cubicBezTo>
                    <a:pt x="24" y="3200"/>
                    <a:pt x="1" y="3178"/>
                    <a:pt x="1" y="3150"/>
                  </a:cubicBezTo>
                  <a:lnTo>
                    <a:pt x="1" y="2850"/>
                  </a:lnTo>
                  <a:cubicBezTo>
                    <a:pt x="1" y="2823"/>
                    <a:pt x="23" y="2800"/>
                    <a:pt x="51" y="2800"/>
                  </a:cubicBezTo>
                  <a:cubicBezTo>
                    <a:pt x="79" y="2800"/>
                    <a:pt x="101" y="2823"/>
                    <a:pt x="101" y="2850"/>
                  </a:cubicBezTo>
                  <a:close/>
                  <a:moveTo>
                    <a:pt x="101" y="3550"/>
                  </a:moveTo>
                  <a:lnTo>
                    <a:pt x="101" y="3850"/>
                  </a:lnTo>
                  <a:cubicBezTo>
                    <a:pt x="101" y="3878"/>
                    <a:pt x="79" y="3900"/>
                    <a:pt x="51" y="3900"/>
                  </a:cubicBezTo>
                  <a:cubicBezTo>
                    <a:pt x="24" y="3900"/>
                    <a:pt x="1" y="3878"/>
                    <a:pt x="1" y="3850"/>
                  </a:cubicBezTo>
                  <a:lnTo>
                    <a:pt x="1" y="3550"/>
                  </a:lnTo>
                  <a:cubicBezTo>
                    <a:pt x="1" y="3523"/>
                    <a:pt x="24" y="3500"/>
                    <a:pt x="51" y="3500"/>
                  </a:cubicBezTo>
                  <a:cubicBezTo>
                    <a:pt x="79" y="3500"/>
                    <a:pt x="101" y="3523"/>
                    <a:pt x="101" y="3550"/>
                  </a:cubicBezTo>
                  <a:close/>
                  <a:moveTo>
                    <a:pt x="101" y="4250"/>
                  </a:moveTo>
                  <a:lnTo>
                    <a:pt x="101" y="4550"/>
                  </a:lnTo>
                  <a:cubicBezTo>
                    <a:pt x="102" y="4578"/>
                    <a:pt x="79" y="4600"/>
                    <a:pt x="52" y="4600"/>
                  </a:cubicBezTo>
                  <a:cubicBezTo>
                    <a:pt x="24" y="4600"/>
                    <a:pt x="2" y="4578"/>
                    <a:pt x="1" y="4550"/>
                  </a:cubicBezTo>
                  <a:lnTo>
                    <a:pt x="1" y="4250"/>
                  </a:lnTo>
                  <a:cubicBezTo>
                    <a:pt x="1" y="4223"/>
                    <a:pt x="24" y="4200"/>
                    <a:pt x="51" y="4200"/>
                  </a:cubicBezTo>
                  <a:cubicBezTo>
                    <a:pt x="79" y="4200"/>
                    <a:pt x="101" y="4223"/>
                    <a:pt x="101" y="4250"/>
                  </a:cubicBezTo>
                  <a:close/>
                  <a:moveTo>
                    <a:pt x="102" y="4950"/>
                  </a:moveTo>
                  <a:lnTo>
                    <a:pt x="102" y="5250"/>
                  </a:lnTo>
                  <a:cubicBezTo>
                    <a:pt x="102" y="5278"/>
                    <a:pt x="79" y="5300"/>
                    <a:pt x="52" y="5300"/>
                  </a:cubicBezTo>
                  <a:cubicBezTo>
                    <a:pt x="24" y="5300"/>
                    <a:pt x="2" y="5278"/>
                    <a:pt x="2" y="5250"/>
                  </a:cubicBezTo>
                  <a:lnTo>
                    <a:pt x="2" y="4950"/>
                  </a:lnTo>
                  <a:cubicBezTo>
                    <a:pt x="2" y="4923"/>
                    <a:pt x="24" y="4900"/>
                    <a:pt x="52" y="4900"/>
                  </a:cubicBezTo>
                  <a:cubicBezTo>
                    <a:pt x="79" y="4900"/>
                    <a:pt x="102" y="4923"/>
                    <a:pt x="102" y="4950"/>
                  </a:cubicBezTo>
                  <a:close/>
                  <a:moveTo>
                    <a:pt x="102" y="5650"/>
                  </a:moveTo>
                  <a:lnTo>
                    <a:pt x="102" y="5950"/>
                  </a:lnTo>
                  <a:cubicBezTo>
                    <a:pt x="102" y="5978"/>
                    <a:pt x="79" y="6000"/>
                    <a:pt x="52" y="6000"/>
                  </a:cubicBezTo>
                  <a:cubicBezTo>
                    <a:pt x="24" y="6000"/>
                    <a:pt x="2" y="5978"/>
                    <a:pt x="2" y="5950"/>
                  </a:cubicBezTo>
                  <a:lnTo>
                    <a:pt x="2" y="5650"/>
                  </a:lnTo>
                  <a:cubicBezTo>
                    <a:pt x="2" y="5623"/>
                    <a:pt x="24" y="5600"/>
                    <a:pt x="52" y="5600"/>
                  </a:cubicBezTo>
                  <a:cubicBezTo>
                    <a:pt x="79" y="5600"/>
                    <a:pt x="102" y="5623"/>
                    <a:pt x="102" y="5650"/>
                  </a:cubicBezTo>
                  <a:close/>
                  <a:moveTo>
                    <a:pt x="102" y="6350"/>
                  </a:moveTo>
                  <a:lnTo>
                    <a:pt x="102" y="6650"/>
                  </a:lnTo>
                  <a:cubicBezTo>
                    <a:pt x="102" y="6678"/>
                    <a:pt x="80" y="6700"/>
                    <a:pt x="52" y="6700"/>
                  </a:cubicBezTo>
                  <a:cubicBezTo>
                    <a:pt x="24" y="6700"/>
                    <a:pt x="2" y="6678"/>
                    <a:pt x="2" y="6650"/>
                  </a:cubicBezTo>
                  <a:lnTo>
                    <a:pt x="2" y="6350"/>
                  </a:lnTo>
                  <a:cubicBezTo>
                    <a:pt x="2" y="6323"/>
                    <a:pt x="24" y="6300"/>
                    <a:pt x="52" y="6300"/>
                  </a:cubicBezTo>
                  <a:cubicBezTo>
                    <a:pt x="80" y="6300"/>
                    <a:pt x="102" y="6323"/>
                    <a:pt x="102" y="6350"/>
                  </a:cubicBezTo>
                  <a:close/>
                  <a:moveTo>
                    <a:pt x="102" y="7050"/>
                  </a:moveTo>
                  <a:lnTo>
                    <a:pt x="102" y="7350"/>
                  </a:lnTo>
                  <a:cubicBezTo>
                    <a:pt x="102" y="7378"/>
                    <a:pt x="80" y="7400"/>
                    <a:pt x="52" y="7400"/>
                  </a:cubicBezTo>
                  <a:cubicBezTo>
                    <a:pt x="25" y="7400"/>
                    <a:pt x="2" y="7378"/>
                    <a:pt x="2" y="7350"/>
                  </a:cubicBezTo>
                  <a:lnTo>
                    <a:pt x="2" y="7050"/>
                  </a:lnTo>
                  <a:cubicBezTo>
                    <a:pt x="2" y="7023"/>
                    <a:pt x="24" y="7000"/>
                    <a:pt x="52" y="7000"/>
                  </a:cubicBezTo>
                  <a:cubicBezTo>
                    <a:pt x="80" y="7000"/>
                    <a:pt x="102" y="7023"/>
                    <a:pt x="102" y="7050"/>
                  </a:cubicBezTo>
                  <a:close/>
                  <a:moveTo>
                    <a:pt x="102" y="7750"/>
                  </a:moveTo>
                  <a:lnTo>
                    <a:pt x="102" y="8050"/>
                  </a:lnTo>
                  <a:cubicBezTo>
                    <a:pt x="102" y="8078"/>
                    <a:pt x="80" y="8100"/>
                    <a:pt x="52" y="8100"/>
                  </a:cubicBezTo>
                  <a:cubicBezTo>
                    <a:pt x="25" y="8100"/>
                    <a:pt x="2" y="8078"/>
                    <a:pt x="2" y="8050"/>
                  </a:cubicBezTo>
                  <a:lnTo>
                    <a:pt x="2" y="7750"/>
                  </a:lnTo>
                  <a:cubicBezTo>
                    <a:pt x="2" y="7723"/>
                    <a:pt x="25" y="7700"/>
                    <a:pt x="52" y="7700"/>
                  </a:cubicBezTo>
                  <a:cubicBezTo>
                    <a:pt x="80" y="7700"/>
                    <a:pt x="102" y="7723"/>
                    <a:pt x="102" y="7750"/>
                  </a:cubicBezTo>
                  <a:close/>
                  <a:moveTo>
                    <a:pt x="102" y="8450"/>
                  </a:moveTo>
                  <a:lnTo>
                    <a:pt x="102" y="8750"/>
                  </a:lnTo>
                  <a:cubicBezTo>
                    <a:pt x="102" y="8778"/>
                    <a:pt x="80" y="8800"/>
                    <a:pt x="52" y="8800"/>
                  </a:cubicBezTo>
                  <a:cubicBezTo>
                    <a:pt x="25" y="8800"/>
                    <a:pt x="2" y="8778"/>
                    <a:pt x="2" y="8750"/>
                  </a:cubicBezTo>
                  <a:lnTo>
                    <a:pt x="2" y="8450"/>
                  </a:lnTo>
                  <a:cubicBezTo>
                    <a:pt x="2" y="8423"/>
                    <a:pt x="25" y="8400"/>
                    <a:pt x="52" y="8400"/>
                  </a:cubicBezTo>
                  <a:cubicBezTo>
                    <a:pt x="80" y="8400"/>
                    <a:pt x="102" y="8423"/>
                    <a:pt x="102" y="8450"/>
                  </a:cubicBezTo>
                  <a:close/>
                  <a:moveTo>
                    <a:pt x="103" y="9150"/>
                  </a:moveTo>
                  <a:lnTo>
                    <a:pt x="103" y="9450"/>
                  </a:lnTo>
                  <a:cubicBezTo>
                    <a:pt x="103" y="9478"/>
                    <a:pt x="80" y="9500"/>
                    <a:pt x="53" y="9500"/>
                  </a:cubicBezTo>
                  <a:cubicBezTo>
                    <a:pt x="25" y="9500"/>
                    <a:pt x="3" y="9478"/>
                    <a:pt x="3" y="9450"/>
                  </a:cubicBezTo>
                  <a:lnTo>
                    <a:pt x="3" y="9150"/>
                  </a:lnTo>
                  <a:cubicBezTo>
                    <a:pt x="3" y="9123"/>
                    <a:pt x="25" y="9100"/>
                    <a:pt x="53" y="9100"/>
                  </a:cubicBezTo>
                  <a:cubicBezTo>
                    <a:pt x="80" y="9100"/>
                    <a:pt x="103" y="9123"/>
                    <a:pt x="103" y="9150"/>
                  </a:cubicBezTo>
                  <a:close/>
                  <a:moveTo>
                    <a:pt x="103" y="9850"/>
                  </a:moveTo>
                  <a:lnTo>
                    <a:pt x="103" y="10150"/>
                  </a:lnTo>
                  <a:cubicBezTo>
                    <a:pt x="103" y="10178"/>
                    <a:pt x="80" y="10200"/>
                    <a:pt x="53" y="10200"/>
                  </a:cubicBezTo>
                  <a:cubicBezTo>
                    <a:pt x="25" y="10200"/>
                    <a:pt x="3" y="10178"/>
                    <a:pt x="3" y="10150"/>
                  </a:cubicBezTo>
                  <a:lnTo>
                    <a:pt x="3" y="9850"/>
                  </a:lnTo>
                  <a:cubicBezTo>
                    <a:pt x="3" y="9823"/>
                    <a:pt x="25" y="9800"/>
                    <a:pt x="53" y="9800"/>
                  </a:cubicBezTo>
                  <a:cubicBezTo>
                    <a:pt x="80" y="9800"/>
                    <a:pt x="103" y="9823"/>
                    <a:pt x="103" y="9850"/>
                  </a:cubicBezTo>
                  <a:close/>
                  <a:moveTo>
                    <a:pt x="103" y="10550"/>
                  </a:moveTo>
                  <a:lnTo>
                    <a:pt x="103" y="10850"/>
                  </a:lnTo>
                  <a:cubicBezTo>
                    <a:pt x="103" y="10878"/>
                    <a:pt x="81" y="10900"/>
                    <a:pt x="53" y="10900"/>
                  </a:cubicBezTo>
                  <a:cubicBezTo>
                    <a:pt x="25" y="10900"/>
                    <a:pt x="3" y="10878"/>
                    <a:pt x="3" y="10850"/>
                  </a:cubicBezTo>
                  <a:lnTo>
                    <a:pt x="3" y="10550"/>
                  </a:lnTo>
                  <a:cubicBezTo>
                    <a:pt x="3" y="10523"/>
                    <a:pt x="25" y="10500"/>
                    <a:pt x="53" y="10500"/>
                  </a:cubicBezTo>
                  <a:cubicBezTo>
                    <a:pt x="80" y="10500"/>
                    <a:pt x="103" y="10523"/>
                    <a:pt x="103" y="10550"/>
                  </a:cubicBezTo>
                  <a:close/>
                  <a:moveTo>
                    <a:pt x="103" y="11250"/>
                  </a:moveTo>
                  <a:lnTo>
                    <a:pt x="103" y="11550"/>
                  </a:lnTo>
                  <a:cubicBezTo>
                    <a:pt x="103" y="11578"/>
                    <a:pt x="81" y="11600"/>
                    <a:pt x="53" y="11600"/>
                  </a:cubicBezTo>
                  <a:cubicBezTo>
                    <a:pt x="25" y="11600"/>
                    <a:pt x="3" y="11578"/>
                    <a:pt x="3" y="11550"/>
                  </a:cubicBezTo>
                  <a:lnTo>
                    <a:pt x="3" y="11250"/>
                  </a:lnTo>
                  <a:cubicBezTo>
                    <a:pt x="3" y="11223"/>
                    <a:pt x="25" y="11200"/>
                    <a:pt x="53" y="11200"/>
                  </a:cubicBezTo>
                  <a:cubicBezTo>
                    <a:pt x="81" y="11200"/>
                    <a:pt x="103" y="11223"/>
                    <a:pt x="103" y="11250"/>
                  </a:cubicBezTo>
                  <a:close/>
                  <a:moveTo>
                    <a:pt x="103" y="11950"/>
                  </a:moveTo>
                  <a:lnTo>
                    <a:pt x="103" y="12250"/>
                  </a:lnTo>
                  <a:cubicBezTo>
                    <a:pt x="103" y="12278"/>
                    <a:pt x="81" y="12300"/>
                    <a:pt x="53" y="12300"/>
                  </a:cubicBezTo>
                  <a:cubicBezTo>
                    <a:pt x="26" y="12300"/>
                    <a:pt x="3" y="12278"/>
                    <a:pt x="3" y="12250"/>
                  </a:cubicBezTo>
                  <a:lnTo>
                    <a:pt x="3" y="11950"/>
                  </a:lnTo>
                  <a:cubicBezTo>
                    <a:pt x="3" y="11923"/>
                    <a:pt x="26" y="11900"/>
                    <a:pt x="53" y="11900"/>
                  </a:cubicBezTo>
                  <a:cubicBezTo>
                    <a:pt x="81" y="11900"/>
                    <a:pt x="103" y="11923"/>
                    <a:pt x="103" y="11950"/>
                  </a:cubicBezTo>
                  <a:close/>
                  <a:moveTo>
                    <a:pt x="103" y="12650"/>
                  </a:moveTo>
                  <a:lnTo>
                    <a:pt x="103" y="12950"/>
                  </a:lnTo>
                  <a:cubicBezTo>
                    <a:pt x="103" y="12978"/>
                    <a:pt x="81" y="13000"/>
                    <a:pt x="53" y="13000"/>
                  </a:cubicBezTo>
                  <a:cubicBezTo>
                    <a:pt x="26" y="13000"/>
                    <a:pt x="3" y="12978"/>
                    <a:pt x="3" y="12950"/>
                  </a:cubicBezTo>
                  <a:lnTo>
                    <a:pt x="3" y="12650"/>
                  </a:lnTo>
                  <a:cubicBezTo>
                    <a:pt x="3" y="12623"/>
                    <a:pt x="26" y="12600"/>
                    <a:pt x="53" y="12600"/>
                  </a:cubicBezTo>
                  <a:cubicBezTo>
                    <a:pt x="81" y="12600"/>
                    <a:pt x="103" y="12623"/>
                    <a:pt x="103" y="12650"/>
                  </a:cubicBezTo>
                  <a:close/>
                  <a:moveTo>
                    <a:pt x="104" y="13350"/>
                  </a:moveTo>
                  <a:lnTo>
                    <a:pt x="104" y="13650"/>
                  </a:lnTo>
                  <a:cubicBezTo>
                    <a:pt x="104" y="13678"/>
                    <a:pt x="81" y="13700"/>
                    <a:pt x="54" y="13700"/>
                  </a:cubicBezTo>
                  <a:cubicBezTo>
                    <a:pt x="26" y="13700"/>
                    <a:pt x="4" y="13678"/>
                    <a:pt x="4" y="13650"/>
                  </a:cubicBezTo>
                  <a:lnTo>
                    <a:pt x="4" y="13350"/>
                  </a:lnTo>
                  <a:cubicBezTo>
                    <a:pt x="4" y="13323"/>
                    <a:pt x="26" y="13300"/>
                    <a:pt x="54" y="13300"/>
                  </a:cubicBezTo>
                  <a:cubicBezTo>
                    <a:pt x="81" y="13300"/>
                    <a:pt x="104" y="13323"/>
                    <a:pt x="104" y="13350"/>
                  </a:cubicBezTo>
                  <a:close/>
                  <a:moveTo>
                    <a:pt x="104" y="14050"/>
                  </a:moveTo>
                  <a:lnTo>
                    <a:pt x="104" y="14350"/>
                  </a:lnTo>
                  <a:cubicBezTo>
                    <a:pt x="104" y="14378"/>
                    <a:pt x="81" y="14400"/>
                    <a:pt x="54" y="14400"/>
                  </a:cubicBezTo>
                  <a:cubicBezTo>
                    <a:pt x="26" y="14400"/>
                    <a:pt x="4" y="14378"/>
                    <a:pt x="4" y="14350"/>
                  </a:cubicBezTo>
                  <a:lnTo>
                    <a:pt x="4" y="14050"/>
                  </a:lnTo>
                  <a:cubicBezTo>
                    <a:pt x="4" y="14023"/>
                    <a:pt x="26" y="14000"/>
                    <a:pt x="54" y="14000"/>
                  </a:cubicBezTo>
                  <a:cubicBezTo>
                    <a:pt x="81" y="14000"/>
                    <a:pt x="104" y="14023"/>
                    <a:pt x="104" y="14050"/>
                  </a:cubicBezTo>
                  <a:close/>
                  <a:moveTo>
                    <a:pt x="104" y="14750"/>
                  </a:moveTo>
                  <a:lnTo>
                    <a:pt x="104" y="15050"/>
                  </a:lnTo>
                  <a:cubicBezTo>
                    <a:pt x="104" y="15078"/>
                    <a:pt x="82" y="15100"/>
                    <a:pt x="54" y="15100"/>
                  </a:cubicBezTo>
                  <a:cubicBezTo>
                    <a:pt x="26" y="15100"/>
                    <a:pt x="4" y="15078"/>
                    <a:pt x="4" y="15050"/>
                  </a:cubicBezTo>
                  <a:lnTo>
                    <a:pt x="4" y="14750"/>
                  </a:lnTo>
                  <a:cubicBezTo>
                    <a:pt x="4" y="14723"/>
                    <a:pt x="26" y="14700"/>
                    <a:pt x="54" y="14700"/>
                  </a:cubicBezTo>
                  <a:cubicBezTo>
                    <a:pt x="81" y="14700"/>
                    <a:pt x="104" y="14723"/>
                    <a:pt x="104" y="14750"/>
                  </a:cubicBezTo>
                  <a:close/>
                  <a:moveTo>
                    <a:pt x="104" y="15450"/>
                  </a:moveTo>
                  <a:lnTo>
                    <a:pt x="104" y="15750"/>
                  </a:lnTo>
                  <a:cubicBezTo>
                    <a:pt x="104" y="15778"/>
                    <a:pt x="82" y="15800"/>
                    <a:pt x="54" y="15800"/>
                  </a:cubicBezTo>
                  <a:cubicBezTo>
                    <a:pt x="26" y="15800"/>
                    <a:pt x="4" y="15778"/>
                    <a:pt x="4" y="15750"/>
                  </a:cubicBezTo>
                  <a:lnTo>
                    <a:pt x="4" y="15450"/>
                  </a:lnTo>
                  <a:cubicBezTo>
                    <a:pt x="4" y="15423"/>
                    <a:pt x="26" y="15400"/>
                    <a:pt x="54" y="15400"/>
                  </a:cubicBezTo>
                  <a:cubicBezTo>
                    <a:pt x="82" y="15400"/>
                    <a:pt x="104" y="15423"/>
                    <a:pt x="104" y="15450"/>
                  </a:cubicBezTo>
                  <a:close/>
                  <a:moveTo>
                    <a:pt x="104" y="16150"/>
                  </a:moveTo>
                  <a:lnTo>
                    <a:pt x="104" y="16450"/>
                  </a:lnTo>
                  <a:cubicBezTo>
                    <a:pt x="104" y="16478"/>
                    <a:pt x="82" y="16500"/>
                    <a:pt x="54" y="16500"/>
                  </a:cubicBezTo>
                  <a:cubicBezTo>
                    <a:pt x="27" y="16500"/>
                    <a:pt x="4" y="16478"/>
                    <a:pt x="4" y="16450"/>
                  </a:cubicBezTo>
                  <a:lnTo>
                    <a:pt x="4" y="16150"/>
                  </a:lnTo>
                  <a:cubicBezTo>
                    <a:pt x="4" y="16123"/>
                    <a:pt x="27" y="16100"/>
                    <a:pt x="54" y="16100"/>
                  </a:cubicBezTo>
                  <a:cubicBezTo>
                    <a:pt x="82" y="16100"/>
                    <a:pt x="104" y="16123"/>
                    <a:pt x="104" y="16150"/>
                  </a:cubicBezTo>
                  <a:close/>
                  <a:moveTo>
                    <a:pt x="104" y="16850"/>
                  </a:moveTo>
                  <a:lnTo>
                    <a:pt x="104" y="17150"/>
                  </a:lnTo>
                  <a:cubicBezTo>
                    <a:pt x="104" y="17178"/>
                    <a:pt x="82" y="17200"/>
                    <a:pt x="54" y="17200"/>
                  </a:cubicBezTo>
                  <a:cubicBezTo>
                    <a:pt x="27" y="17200"/>
                    <a:pt x="4" y="17178"/>
                    <a:pt x="4" y="17150"/>
                  </a:cubicBezTo>
                  <a:lnTo>
                    <a:pt x="4" y="16850"/>
                  </a:lnTo>
                  <a:cubicBezTo>
                    <a:pt x="4" y="16823"/>
                    <a:pt x="27" y="16800"/>
                    <a:pt x="54" y="16800"/>
                  </a:cubicBezTo>
                  <a:cubicBezTo>
                    <a:pt x="82" y="16800"/>
                    <a:pt x="104" y="16823"/>
                    <a:pt x="104" y="16850"/>
                  </a:cubicBezTo>
                  <a:close/>
                  <a:moveTo>
                    <a:pt x="104" y="17550"/>
                  </a:moveTo>
                  <a:lnTo>
                    <a:pt x="105" y="17850"/>
                  </a:lnTo>
                  <a:cubicBezTo>
                    <a:pt x="105" y="17878"/>
                    <a:pt x="82" y="17900"/>
                    <a:pt x="55" y="17900"/>
                  </a:cubicBezTo>
                  <a:cubicBezTo>
                    <a:pt x="27" y="17900"/>
                    <a:pt x="5" y="17878"/>
                    <a:pt x="5" y="17850"/>
                  </a:cubicBezTo>
                  <a:lnTo>
                    <a:pt x="4" y="17550"/>
                  </a:lnTo>
                  <a:cubicBezTo>
                    <a:pt x="4" y="17523"/>
                    <a:pt x="27" y="17500"/>
                    <a:pt x="54" y="17500"/>
                  </a:cubicBezTo>
                  <a:cubicBezTo>
                    <a:pt x="82" y="17500"/>
                    <a:pt x="104" y="17523"/>
                    <a:pt x="104" y="17550"/>
                  </a:cubicBezTo>
                  <a:close/>
                  <a:moveTo>
                    <a:pt x="105" y="18250"/>
                  </a:moveTo>
                  <a:lnTo>
                    <a:pt x="105" y="18550"/>
                  </a:lnTo>
                  <a:cubicBezTo>
                    <a:pt x="105" y="18578"/>
                    <a:pt x="82" y="18600"/>
                    <a:pt x="55" y="18600"/>
                  </a:cubicBezTo>
                  <a:cubicBezTo>
                    <a:pt x="27" y="18600"/>
                    <a:pt x="5" y="18578"/>
                    <a:pt x="5" y="18550"/>
                  </a:cubicBezTo>
                  <a:lnTo>
                    <a:pt x="5" y="18250"/>
                  </a:lnTo>
                  <a:cubicBezTo>
                    <a:pt x="5" y="18223"/>
                    <a:pt x="27" y="18200"/>
                    <a:pt x="55" y="18200"/>
                  </a:cubicBezTo>
                  <a:cubicBezTo>
                    <a:pt x="82" y="18200"/>
                    <a:pt x="105" y="18223"/>
                    <a:pt x="105" y="18250"/>
                  </a:cubicBezTo>
                  <a:close/>
                  <a:moveTo>
                    <a:pt x="105" y="18950"/>
                  </a:moveTo>
                  <a:lnTo>
                    <a:pt x="105" y="19250"/>
                  </a:lnTo>
                  <a:cubicBezTo>
                    <a:pt x="105" y="19278"/>
                    <a:pt x="83" y="19300"/>
                    <a:pt x="55" y="19300"/>
                  </a:cubicBezTo>
                  <a:cubicBezTo>
                    <a:pt x="27" y="19300"/>
                    <a:pt x="5" y="19278"/>
                    <a:pt x="5" y="19250"/>
                  </a:cubicBezTo>
                  <a:lnTo>
                    <a:pt x="5" y="18950"/>
                  </a:lnTo>
                  <a:cubicBezTo>
                    <a:pt x="5" y="18923"/>
                    <a:pt x="27" y="18900"/>
                    <a:pt x="55" y="18900"/>
                  </a:cubicBezTo>
                  <a:cubicBezTo>
                    <a:pt x="82" y="18900"/>
                    <a:pt x="105" y="18923"/>
                    <a:pt x="105" y="18950"/>
                  </a:cubicBezTo>
                  <a:close/>
                  <a:moveTo>
                    <a:pt x="105" y="19650"/>
                  </a:moveTo>
                  <a:lnTo>
                    <a:pt x="105" y="19950"/>
                  </a:lnTo>
                  <a:cubicBezTo>
                    <a:pt x="105" y="19978"/>
                    <a:pt x="83" y="20000"/>
                    <a:pt x="55" y="20000"/>
                  </a:cubicBezTo>
                  <a:cubicBezTo>
                    <a:pt x="27" y="20000"/>
                    <a:pt x="5" y="19978"/>
                    <a:pt x="5" y="19950"/>
                  </a:cubicBezTo>
                  <a:lnTo>
                    <a:pt x="5" y="19650"/>
                  </a:lnTo>
                  <a:cubicBezTo>
                    <a:pt x="5" y="19623"/>
                    <a:pt x="27" y="19600"/>
                    <a:pt x="55" y="19600"/>
                  </a:cubicBezTo>
                  <a:cubicBezTo>
                    <a:pt x="83" y="19600"/>
                    <a:pt x="105" y="19623"/>
                    <a:pt x="105" y="19650"/>
                  </a:cubicBezTo>
                  <a:close/>
                  <a:moveTo>
                    <a:pt x="105" y="20350"/>
                  </a:moveTo>
                  <a:lnTo>
                    <a:pt x="105" y="20650"/>
                  </a:lnTo>
                  <a:cubicBezTo>
                    <a:pt x="105" y="20678"/>
                    <a:pt x="83" y="20700"/>
                    <a:pt x="55" y="20700"/>
                  </a:cubicBezTo>
                  <a:cubicBezTo>
                    <a:pt x="28" y="20700"/>
                    <a:pt x="5" y="20678"/>
                    <a:pt x="5" y="20650"/>
                  </a:cubicBezTo>
                  <a:lnTo>
                    <a:pt x="5" y="20350"/>
                  </a:lnTo>
                  <a:cubicBezTo>
                    <a:pt x="5" y="20323"/>
                    <a:pt x="28" y="20300"/>
                    <a:pt x="55" y="20300"/>
                  </a:cubicBezTo>
                  <a:cubicBezTo>
                    <a:pt x="83" y="20300"/>
                    <a:pt x="105" y="20323"/>
                    <a:pt x="105" y="20350"/>
                  </a:cubicBezTo>
                  <a:close/>
                  <a:moveTo>
                    <a:pt x="105" y="21050"/>
                  </a:moveTo>
                  <a:lnTo>
                    <a:pt x="105" y="21350"/>
                  </a:lnTo>
                  <a:cubicBezTo>
                    <a:pt x="105" y="21378"/>
                    <a:pt x="83" y="21400"/>
                    <a:pt x="55" y="21400"/>
                  </a:cubicBezTo>
                  <a:cubicBezTo>
                    <a:pt x="28" y="21400"/>
                    <a:pt x="5" y="21378"/>
                    <a:pt x="5" y="21350"/>
                  </a:cubicBezTo>
                  <a:lnTo>
                    <a:pt x="5" y="21050"/>
                  </a:lnTo>
                  <a:cubicBezTo>
                    <a:pt x="5" y="21023"/>
                    <a:pt x="28" y="21000"/>
                    <a:pt x="55" y="21000"/>
                  </a:cubicBezTo>
                  <a:cubicBezTo>
                    <a:pt x="83" y="21000"/>
                    <a:pt x="105" y="21023"/>
                    <a:pt x="105" y="21050"/>
                  </a:cubicBezTo>
                  <a:close/>
                  <a:moveTo>
                    <a:pt x="105" y="21750"/>
                  </a:moveTo>
                  <a:lnTo>
                    <a:pt x="106" y="22050"/>
                  </a:lnTo>
                  <a:cubicBezTo>
                    <a:pt x="106" y="22078"/>
                    <a:pt x="83" y="22100"/>
                    <a:pt x="56" y="22100"/>
                  </a:cubicBezTo>
                  <a:cubicBezTo>
                    <a:pt x="28" y="22100"/>
                    <a:pt x="6" y="22078"/>
                    <a:pt x="6" y="22050"/>
                  </a:cubicBezTo>
                  <a:lnTo>
                    <a:pt x="5" y="21750"/>
                  </a:lnTo>
                  <a:cubicBezTo>
                    <a:pt x="5" y="21723"/>
                    <a:pt x="28" y="21700"/>
                    <a:pt x="55" y="21700"/>
                  </a:cubicBezTo>
                  <a:cubicBezTo>
                    <a:pt x="83" y="21700"/>
                    <a:pt x="105" y="21723"/>
                    <a:pt x="105" y="21750"/>
                  </a:cubicBezTo>
                  <a:close/>
                  <a:moveTo>
                    <a:pt x="106" y="22450"/>
                  </a:moveTo>
                  <a:lnTo>
                    <a:pt x="106" y="22750"/>
                  </a:lnTo>
                  <a:cubicBezTo>
                    <a:pt x="106" y="22778"/>
                    <a:pt x="83" y="22800"/>
                    <a:pt x="56" y="22800"/>
                  </a:cubicBezTo>
                  <a:cubicBezTo>
                    <a:pt x="28" y="22800"/>
                    <a:pt x="6" y="22778"/>
                    <a:pt x="6" y="22750"/>
                  </a:cubicBezTo>
                  <a:lnTo>
                    <a:pt x="6" y="22450"/>
                  </a:lnTo>
                  <a:cubicBezTo>
                    <a:pt x="6" y="22423"/>
                    <a:pt x="28" y="22400"/>
                    <a:pt x="56" y="22400"/>
                  </a:cubicBezTo>
                  <a:cubicBezTo>
                    <a:pt x="83" y="22400"/>
                    <a:pt x="106" y="22423"/>
                    <a:pt x="106" y="22450"/>
                  </a:cubicBezTo>
                  <a:close/>
                  <a:moveTo>
                    <a:pt x="106" y="23150"/>
                  </a:moveTo>
                  <a:lnTo>
                    <a:pt x="106" y="23450"/>
                  </a:lnTo>
                  <a:cubicBezTo>
                    <a:pt x="106" y="23478"/>
                    <a:pt x="83" y="23500"/>
                    <a:pt x="56" y="23500"/>
                  </a:cubicBezTo>
                  <a:cubicBezTo>
                    <a:pt x="28" y="23500"/>
                    <a:pt x="6" y="23478"/>
                    <a:pt x="6" y="23450"/>
                  </a:cubicBezTo>
                  <a:lnTo>
                    <a:pt x="6" y="23150"/>
                  </a:lnTo>
                  <a:cubicBezTo>
                    <a:pt x="6" y="23123"/>
                    <a:pt x="28" y="23100"/>
                    <a:pt x="56" y="23100"/>
                  </a:cubicBezTo>
                  <a:cubicBezTo>
                    <a:pt x="83" y="23100"/>
                    <a:pt x="106" y="23123"/>
                    <a:pt x="106" y="23150"/>
                  </a:cubicBezTo>
                  <a:close/>
                  <a:moveTo>
                    <a:pt x="106" y="23850"/>
                  </a:moveTo>
                  <a:lnTo>
                    <a:pt x="106" y="24150"/>
                  </a:lnTo>
                  <a:cubicBezTo>
                    <a:pt x="106" y="24178"/>
                    <a:pt x="84" y="24200"/>
                    <a:pt x="56" y="24200"/>
                  </a:cubicBezTo>
                  <a:cubicBezTo>
                    <a:pt x="28" y="24200"/>
                    <a:pt x="6" y="24178"/>
                    <a:pt x="6" y="24150"/>
                  </a:cubicBezTo>
                  <a:lnTo>
                    <a:pt x="6" y="23850"/>
                  </a:lnTo>
                  <a:cubicBezTo>
                    <a:pt x="6" y="23823"/>
                    <a:pt x="28" y="23800"/>
                    <a:pt x="56" y="23800"/>
                  </a:cubicBezTo>
                  <a:cubicBezTo>
                    <a:pt x="84" y="23800"/>
                    <a:pt x="106" y="23823"/>
                    <a:pt x="106" y="23850"/>
                  </a:cubicBezTo>
                  <a:close/>
                  <a:moveTo>
                    <a:pt x="106" y="24550"/>
                  </a:moveTo>
                  <a:lnTo>
                    <a:pt x="106" y="24850"/>
                  </a:lnTo>
                  <a:cubicBezTo>
                    <a:pt x="106" y="24878"/>
                    <a:pt x="84" y="24900"/>
                    <a:pt x="56" y="24900"/>
                  </a:cubicBezTo>
                  <a:cubicBezTo>
                    <a:pt x="29" y="24900"/>
                    <a:pt x="6" y="24878"/>
                    <a:pt x="6" y="24850"/>
                  </a:cubicBezTo>
                  <a:lnTo>
                    <a:pt x="6" y="24550"/>
                  </a:lnTo>
                  <a:cubicBezTo>
                    <a:pt x="6" y="24523"/>
                    <a:pt x="29" y="24500"/>
                    <a:pt x="56" y="24500"/>
                  </a:cubicBezTo>
                  <a:cubicBezTo>
                    <a:pt x="84" y="24500"/>
                    <a:pt x="106" y="24523"/>
                    <a:pt x="106" y="24550"/>
                  </a:cubicBezTo>
                  <a:close/>
                  <a:moveTo>
                    <a:pt x="106" y="25250"/>
                  </a:moveTo>
                  <a:lnTo>
                    <a:pt x="106" y="25550"/>
                  </a:lnTo>
                  <a:cubicBezTo>
                    <a:pt x="106" y="25578"/>
                    <a:pt x="84" y="25600"/>
                    <a:pt x="56" y="25600"/>
                  </a:cubicBezTo>
                  <a:cubicBezTo>
                    <a:pt x="29" y="25600"/>
                    <a:pt x="6" y="25578"/>
                    <a:pt x="6" y="25550"/>
                  </a:cubicBezTo>
                  <a:lnTo>
                    <a:pt x="6" y="25250"/>
                  </a:lnTo>
                  <a:cubicBezTo>
                    <a:pt x="6" y="25223"/>
                    <a:pt x="29" y="25200"/>
                    <a:pt x="56" y="25200"/>
                  </a:cubicBezTo>
                  <a:cubicBezTo>
                    <a:pt x="84" y="25200"/>
                    <a:pt x="106" y="25223"/>
                    <a:pt x="106" y="25250"/>
                  </a:cubicBezTo>
                  <a:close/>
                  <a:moveTo>
                    <a:pt x="106" y="25950"/>
                  </a:moveTo>
                  <a:lnTo>
                    <a:pt x="107" y="26250"/>
                  </a:lnTo>
                  <a:cubicBezTo>
                    <a:pt x="107" y="26278"/>
                    <a:pt x="84" y="26300"/>
                    <a:pt x="57" y="26300"/>
                  </a:cubicBezTo>
                  <a:cubicBezTo>
                    <a:pt x="29" y="26300"/>
                    <a:pt x="7" y="26278"/>
                    <a:pt x="7" y="26250"/>
                  </a:cubicBezTo>
                  <a:lnTo>
                    <a:pt x="6" y="25950"/>
                  </a:lnTo>
                  <a:cubicBezTo>
                    <a:pt x="6" y="25923"/>
                    <a:pt x="29" y="25900"/>
                    <a:pt x="56" y="25900"/>
                  </a:cubicBezTo>
                  <a:cubicBezTo>
                    <a:pt x="84" y="25900"/>
                    <a:pt x="106" y="25923"/>
                    <a:pt x="106" y="25950"/>
                  </a:cubicBezTo>
                  <a:close/>
                  <a:moveTo>
                    <a:pt x="107" y="26650"/>
                  </a:moveTo>
                  <a:lnTo>
                    <a:pt x="107" y="26950"/>
                  </a:lnTo>
                  <a:cubicBezTo>
                    <a:pt x="107" y="26978"/>
                    <a:pt x="84" y="27000"/>
                    <a:pt x="57" y="27000"/>
                  </a:cubicBezTo>
                  <a:cubicBezTo>
                    <a:pt x="29" y="27000"/>
                    <a:pt x="7" y="26978"/>
                    <a:pt x="7" y="26950"/>
                  </a:cubicBezTo>
                  <a:lnTo>
                    <a:pt x="7" y="26650"/>
                  </a:lnTo>
                  <a:cubicBezTo>
                    <a:pt x="7" y="26623"/>
                    <a:pt x="29" y="26600"/>
                    <a:pt x="57" y="26600"/>
                  </a:cubicBezTo>
                  <a:cubicBezTo>
                    <a:pt x="84" y="26600"/>
                    <a:pt x="107" y="26623"/>
                    <a:pt x="107" y="26650"/>
                  </a:cubicBezTo>
                  <a:close/>
                  <a:moveTo>
                    <a:pt x="107" y="27350"/>
                  </a:moveTo>
                  <a:lnTo>
                    <a:pt x="107" y="27650"/>
                  </a:lnTo>
                  <a:cubicBezTo>
                    <a:pt x="107" y="27678"/>
                    <a:pt x="84" y="27700"/>
                    <a:pt x="57" y="27700"/>
                  </a:cubicBezTo>
                  <a:cubicBezTo>
                    <a:pt x="29" y="27700"/>
                    <a:pt x="7" y="27678"/>
                    <a:pt x="7" y="27650"/>
                  </a:cubicBezTo>
                  <a:lnTo>
                    <a:pt x="7" y="27350"/>
                  </a:lnTo>
                  <a:cubicBezTo>
                    <a:pt x="7" y="27323"/>
                    <a:pt x="29" y="27300"/>
                    <a:pt x="57" y="27300"/>
                  </a:cubicBezTo>
                  <a:cubicBezTo>
                    <a:pt x="84" y="27300"/>
                    <a:pt x="107" y="27323"/>
                    <a:pt x="107" y="27350"/>
                  </a:cubicBezTo>
                  <a:close/>
                  <a:moveTo>
                    <a:pt x="107" y="28050"/>
                  </a:moveTo>
                  <a:lnTo>
                    <a:pt x="107" y="28350"/>
                  </a:lnTo>
                  <a:cubicBezTo>
                    <a:pt x="107" y="28378"/>
                    <a:pt x="85" y="28400"/>
                    <a:pt x="57" y="28400"/>
                  </a:cubicBezTo>
                  <a:cubicBezTo>
                    <a:pt x="29" y="28400"/>
                    <a:pt x="7" y="28378"/>
                    <a:pt x="7" y="28350"/>
                  </a:cubicBezTo>
                  <a:lnTo>
                    <a:pt x="7" y="28050"/>
                  </a:lnTo>
                  <a:cubicBezTo>
                    <a:pt x="7" y="28023"/>
                    <a:pt x="29" y="28000"/>
                    <a:pt x="57" y="28000"/>
                  </a:cubicBezTo>
                  <a:cubicBezTo>
                    <a:pt x="85" y="28000"/>
                    <a:pt x="107" y="28023"/>
                    <a:pt x="107" y="28050"/>
                  </a:cubicBezTo>
                  <a:close/>
                  <a:moveTo>
                    <a:pt x="107" y="28750"/>
                  </a:moveTo>
                  <a:lnTo>
                    <a:pt x="107" y="28844"/>
                  </a:lnTo>
                  <a:cubicBezTo>
                    <a:pt x="107" y="28871"/>
                    <a:pt x="85" y="28894"/>
                    <a:pt x="57" y="28894"/>
                  </a:cubicBezTo>
                  <a:cubicBezTo>
                    <a:pt x="30" y="28894"/>
                    <a:pt x="7" y="28871"/>
                    <a:pt x="7" y="28844"/>
                  </a:cubicBezTo>
                  <a:lnTo>
                    <a:pt x="7" y="28750"/>
                  </a:lnTo>
                  <a:cubicBezTo>
                    <a:pt x="7" y="28723"/>
                    <a:pt x="29" y="28700"/>
                    <a:pt x="57" y="28700"/>
                  </a:cubicBezTo>
                  <a:cubicBezTo>
                    <a:pt x="85" y="28700"/>
                    <a:pt x="107" y="28723"/>
                    <a:pt x="107" y="28750"/>
                  </a:cubicBezTo>
                  <a:close/>
                </a:path>
              </a:pathLst>
            </a:custGeom>
            <a:solidFill>
              <a:srgbClr val="FF9900"/>
            </a:solidFill>
            <a:ln w="1588" cap="flat">
              <a:solidFill>
                <a:srgbClr val="FF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grpSp>
          <p:nvGrpSpPr>
            <p:cNvPr id="29" name="Group 174"/>
            <p:cNvGrpSpPr>
              <a:grpSpLocks/>
            </p:cNvGrpSpPr>
            <p:nvPr/>
          </p:nvGrpSpPr>
          <p:grpSpPr bwMode="auto">
            <a:xfrm>
              <a:off x="1255" y="1217"/>
              <a:ext cx="4035" cy="302"/>
              <a:chOff x="1255" y="1217"/>
              <a:chExt cx="4035" cy="302"/>
            </a:xfrm>
          </p:grpSpPr>
          <p:sp>
            <p:nvSpPr>
              <p:cNvPr id="10336" name="Rectangle 24"/>
              <p:cNvSpPr>
                <a:spLocks noChangeArrowheads="1"/>
              </p:cNvSpPr>
              <p:nvPr/>
            </p:nvSpPr>
            <p:spPr bwMode="auto">
              <a:xfrm>
                <a:off x="1255" y="1217"/>
                <a:ext cx="71" cy="302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37" name="Rectangle 25"/>
              <p:cNvSpPr>
                <a:spLocks noChangeArrowheads="1"/>
              </p:cNvSpPr>
              <p:nvPr/>
            </p:nvSpPr>
            <p:spPr bwMode="auto">
              <a:xfrm>
                <a:off x="1326" y="1217"/>
                <a:ext cx="111" cy="302"/>
              </a:xfrm>
              <a:prstGeom prst="rect">
                <a:avLst/>
              </a:prstGeom>
              <a:solidFill>
                <a:srgbClr val="68F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38" name="Rectangle 26"/>
              <p:cNvSpPr>
                <a:spLocks noChangeArrowheads="1"/>
              </p:cNvSpPr>
              <p:nvPr/>
            </p:nvSpPr>
            <p:spPr bwMode="auto">
              <a:xfrm>
                <a:off x="1437" y="1217"/>
                <a:ext cx="79" cy="302"/>
              </a:xfrm>
              <a:prstGeom prst="rect">
                <a:avLst/>
              </a:prstGeom>
              <a:solidFill>
                <a:srgbClr val="6AF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39" name="Rectangle 27"/>
              <p:cNvSpPr>
                <a:spLocks noChangeArrowheads="1"/>
              </p:cNvSpPr>
              <p:nvPr/>
            </p:nvSpPr>
            <p:spPr bwMode="auto">
              <a:xfrm>
                <a:off x="1516" y="1217"/>
                <a:ext cx="78" cy="302"/>
              </a:xfrm>
              <a:prstGeom prst="rect">
                <a:avLst/>
              </a:prstGeom>
              <a:solidFill>
                <a:srgbClr val="6CF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0" name="Rectangle 28"/>
              <p:cNvSpPr>
                <a:spLocks noChangeArrowheads="1"/>
              </p:cNvSpPr>
              <p:nvPr/>
            </p:nvSpPr>
            <p:spPr bwMode="auto">
              <a:xfrm>
                <a:off x="1594" y="1217"/>
                <a:ext cx="63" cy="302"/>
              </a:xfrm>
              <a:prstGeom prst="rect">
                <a:avLst/>
              </a:prstGeom>
              <a:solidFill>
                <a:srgbClr val="6E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1" name="Rectangle 29"/>
              <p:cNvSpPr>
                <a:spLocks noChangeArrowheads="1"/>
              </p:cNvSpPr>
              <p:nvPr/>
            </p:nvSpPr>
            <p:spPr bwMode="auto">
              <a:xfrm>
                <a:off x="1657" y="1217"/>
                <a:ext cx="63" cy="302"/>
              </a:xfrm>
              <a:prstGeom prst="rect">
                <a:avLst/>
              </a:prstGeom>
              <a:solidFill>
                <a:srgbClr val="70F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2" name="Rectangle 30"/>
              <p:cNvSpPr>
                <a:spLocks noChangeArrowheads="1"/>
              </p:cNvSpPr>
              <p:nvPr/>
            </p:nvSpPr>
            <p:spPr bwMode="auto">
              <a:xfrm>
                <a:off x="1720" y="1217"/>
                <a:ext cx="64" cy="302"/>
              </a:xfrm>
              <a:prstGeom prst="rect">
                <a:avLst/>
              </a:prstGeom>
              <a:solidFill>
                <a:srgbClr val="72F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3" name="Rectangle 31"/>
              <p:cNvSpPr>
                <a:spLocks noChangeArrowheads="1"/>
              </p:cNvSpPr>
              <p:nvPr/>
            </p:nvSpPr>
            <p:spPr bwMode="auto">
              <a:xfrm>
                <a:off x="1784" y="1217"/>
                <a:ext cx="47" cy="302"/>
              </a:xfrm>
              <a:prstGeom prst="rect">
                <a:avLst/>
              </a:prstGeom>
              <a:solidFill>
                <a:srgbClr val="74F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4" name="Rectangle 32"/>
              <p:cNvSpPr>
                <a:spLocks noChangeArrowheads="1"/>
              </p:cNvSpPr>
              <p:nvPr/>
            </p:nvSpPr>
            <p:spPr bwMode="auto">
              <a:xfrm>
                <a:off x="1831" y="1217"/>
                <a:ext cx="47" cy="302"/>
              </a:xfrm>
              <a:prstGeom prst="rect">
                <a:avLst/>
              </a:prstGeom>
              <a:solidFill>
                <a:srgbClr val="76F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5" name="Rectangle 33"/>
              <p:cNvSpPr>
                <a:spLocks noChangeArrowheads="1"/>
              </p:cNvSpPr>
              <p:nvPr/>
            </p:nvSpPr>
            <p:spPr bwMode="auto">
              <a:xfrm>
                <a:off x="1878" y="1217"/>
                <a:ext cx="48" cy="302"/>
              </a:xfrm>
              <a:prstGeom prst="rect">
                <a:avLst/>
              </a:prstGeom>
              <a:solidFill>
                <a:srgbClr val="78F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6" name="Rectangle 34"/>
              <p:cNvSpPr>
                <a:spLocks noChangeArrowheads="1"/>
              </p:cNvSpPr>
              <p:nvPr/>
            </p:nvSpPr>
            <p:spPr bwMode="auto">
              <a:xfrm>
                <a:off x="1926" y="1217"/>
                <a:ext cx="47" cy="302"/>
              </a:xfrm>
              <a:prstGeom prst="rect">
                <a:avLst/>
              </a:prstGeom>
              <a:solidFill>
                <a:srgbClr val="7AF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7" name="Rectangle 35"/>
              <p:cNvSpPr>
                <a:spLocks noChangeArrowheads="1"/>
              </p:cNvSpPr>
              <p:nvPr/>
            </p:nvSpPr>
            <p:spPr bwMode="auto">
              <a:xfrm>
                <a:off x="1973" y="1217"/>
                <a:ext cx="47" cy="302"/>
              </a:xfrm>
              <a:prstGeom prst="rect">
                <a:avLst/>
              </a:prstGeom>
              <a:solidFill>
                <a:srgbClr val="7CF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8" name="Rectangle 36"/>
              <p:cNvSpPr>
                <a:spLocks noChangeArrowheads="1"/>
              </p:cNvSpPr>
              <p:nvPr/>
            </p:nvSpPr>
            <p:spPr bwMode="auto">
              <a:xfrm>
                <a:off x="2020" y="1217"/>
                <a:ext cx="48" cy="302"/>
              </a:xfrm>
              <a:prstGeom prst="rect">
                <a:avLst/>
              </a:prstGeom>
              <a:solidFill>
                <a:srgbClr val="7EF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49" name="Rectangle 37"/>
              <p:cNvSpPr>
                <a:spLocks noChangeArrowheads="1"/>
              </p:cNvSpPr>
              <p:nvPr/>
            </p:nvSpPr>
            <p:spPr bwMode="auto">
              <a:xfrm>
                <a:off x="2068" y="1217"/>
                <a:ext cx="47" cy="302"/>
              </a:xfrm>
              <a:prstGeom prst="rect">
                <a:avLst/>
              </a:prstGeom>
              <a:solidFill>
                <a:srgbClr val="80F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0" name="Rectangle 38"/>
              <p:cNvSpPr>
                <a:spLocks noChangeArrowheads="1"/>
              </p:cNvSpPr>
              <p:nvPr/>
            </p:nvSpPr>
            <p:spPr bwMode="auto">
              <a:xfrm>
                <a:off x="2115" y="1217"/>
                <a:ext cx="32" cy="302"/>
              </a:xfrm>
              <a:prstGeom prst="rect">
                <a:avLst/>
              </a:prstGeom>
              <a:solidFill>
                <a:srgbClr val="82F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1" name="Rectangle 39"/>
              <p:cNvSpPr>
                <a:spLocks noChangeArrowheads="1"/>
              </p:cNvSpPr>
              <p:nvPr/>
            </p:nvSpPr>
            <p:spPr bwMode="auto">
              <a:xfrm>
                <a:off x="2147" y="1217"/>
                <a:ext cx="47" cy="302"/>
              </a:xfrm>
              <a:prstGeom prst="rect">
                <a:avLst/>
              </a:prstGeom>
              <a:solidFill>
                <a:srgbClr val="84F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2" name="Rectangle 40"/>
              <p:cNvSpPr>
                <a:spLocks noChangeArrowheads="1"/>
              </p:cNvSpPr>
              <p:nvPr/>
            </p:nvSpPr>
            <p:spPr bwMode="auto">
              <a:xfrm>
                <a:off x="2194" y="1217"/>
                <a:ext cx="31" cy="302"/>
              </a:xfrm>
              <a:prstGeom prst="rect">
                <a:avLst/>
              </a:prstGeom>
              <a:solidFill>
                <a:srgbClr val="86F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3" name="Rectangle 41"/>
              <p:cNvSpPr>
                <a:spLocks noChangeArrowheads="1"/>
              </p:cNvSpPr>
              <p:nvPr/>
            </p:nvSpPr>
            <p:spPr bwMode="auto">
              <a:xfrm>
                <a:off x="2225" y="1217"/>
                <a:ext cx="32" cy="302"/>
              </a:xfrm>
              <a:prstGeom prst="rect">
                <a:avLst/>
              </a:prstGeom>
              <a:solidFill>
                <a:srgbClr val="88E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4" name="Rectangle 42"/>
              <p:cNvSpPr>
                <a:spLocks noChangeArrowheads="1"/>
              </p:cNvSpPr>
              <p:nvPr/>
            </p:nvSpPr>
            <p:spPr bwMode="auto">
              <a:xfrm>
                <a:off x="2257" y="1217"/>
                <a:ext cx="47" cy="302"/>
              </a:xfrm>
              <a:prstGeom prst="rect">
                <a:avLst/>
              </a:prstGeom>
              <a:solidFill>
                <a:srgbClr val="8AE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5" name="Rectangle 43"/>
              <p:cNvSpPr>
                <a:spLocks noChangeArrowheads="1"/>
              </p:cNvSpPr>
              <p:nvPr/>
            </p:nvSpPr>
            <p:spPr bwMode="auto">
              <a:xfrm>
                <a:off x="2304" y="1217"/>
                <a:ext cx="31" cy="302"/>
              </a:xfrm>
              <a:prstGeom prst="rect">
                <a:avLst/>
              </a:prstGeom>
              <a:solidFill>
                <a:srgbClr val="8CE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6" name="Rectangle 44"/>
              <p:cNvSpPr>
                <a:spLocks noChangeArrowheads="1"/>
              </p:cNvSpPr>
              <p:nvPr/>
            </p:nvSpPr>
            <p:spPr bwMode="auto">
              <a:xfrm>
                <a:off x="2335" y="1217"/>
                <a:ext cx="47" cy="302"/>
              </a:xfrm>
              <a:prstGeom prst="rect">
                <a:avLst/>
              </a:prstGeom>
              <a:solidFill>
                <a:srgbClr val="8EE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7" name="Rectangle 45"/>
              <p:cNvSpPr>
                <a:spLocks noChangeArrowheads="1"/>
              </p:cNvSpPr>
              <p:nvPr/>
            </p:nvSpPr>
            <p:spPr bwMode="auto">
              <a:xfrm>
                <a:off x="2382" y="1217"/>
                <a:ext cx="33" cy="302"/>
              </a:xfrm>
              <a:prstGeom prst="rect">
                <a:avLst/>
              </a:prstGeom>
              <a:solidFill>
                <a:srgbClr val="90E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8" name="Rectangle 46"/>
              <p:cNvSpPr>
                <a:spLocks noChangeArrowheads="1"/>
              </p:cNvSpPr>
              <p:nvPr/>
            </p:nvSpPr>
            <p:spPr bwMode="auto">
              <a:xfrm>
                <a:off x="2415" y="1217"/>
                <a:ext cx="31" cy="302"/>
              </a:xfrm>
              <a:prstGeom prst="rect">
                <a:avLst/>
              </a:prstGeom>
              <a:solidFill>
                <a:srgbClr val="92E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59" name="Rectangle 47"/>
              <p:cNvSpPr>
                <a:spLocks noChangeArrowheads="1"/>
              </p:cNvSpPr>
              <p:nvPr/>
            </p:nvSpPr>
            <p:spPr bwMode="auto">
              <a:xfrm>
                <a:off x="2446" y="1217"/>
                <a:ext cx="32" cy="302"/>
              </a:xfrm>
              <a:prstGeom prst="rect">
                <a:avLst/>
              </a:prstGeom>
              <a:solidFill>
                <a:srgbClr val="94E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0" name="Rectangle 48"/>
              <p:cNvSpPr>
                <a:spLocks noChangeArrowheads="1"/>
              </p:cNvSpPr>
              <p:nvPr/>
            </p:nvSpPr>
            <p:spPr bwMode="auto">
              <a:xfrm>
                <a:off x="2478" y="1217"/>
                <a:ext cx="31" cy="302"/>
              </a:xfrm>
              <a:prstGeom prst="rect">
                <a:avLst/>
              </a:prstGeom>
              <a:solidFill>
                <a:srgbClr val="96E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1" name="Rectangle 49"/>
              <p:cNvSpPr>
                <a:spLocks noChangeArrowheads="1"/>
              </p:cNvSpPr>
              <p:nvPr/>
            </p:nvSpPr>
            <p:spPr bwMode="auto">
              <a:xfrm>
                <a:off x="2509" y="1217"/>
                <a:ext cx="32" cy="302"/>
              </a:xfrm>
              <a:prstGeom prst="rect">
                <a:avLst/>
              </a:prstGeom>
              <a:solidFill>
                <a:srgbClr val="98E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2" name="Rectangle 50"/>
              <p:cNvSpPr>
                <a:spLocks noChangeArrowheads="1"/>
              </p:cNvSpPr>
              <p:nvPr/>
            </p:nvSpPr>
            <p:spPr bwMode="auto">
              <a:xfrm>
                <a:off x="2541" y="1217"/>
                <a:ext cx="31" cy="302"/>
              </a:xfrm>
              <a:prstGeom prst="rect">
                <a:avLst/>
              </a:prstGeom>
              <a:solidFill>
                <a:srgbClr val="99E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3" name="Rectangle 51"/>
              <p:cNvSpPr>
                <a:spLocks noChangeArrowheads="1"/>
              </p:cNvSpPr>
              <p:nvPr/>
            </p:nvSpPr>
            <p:spPr bwMode="auto">
              <a:xfrm>
                <a:off x="2572" y="1217"/>
                <a:ext cx="32" cy="302"/>
              </a:xfrm>
              <a:prstGeom prst="rect">
                <a:avLst/>
              </a:prstGeom>
              <a:solidFill>
                <a:srgbClr val="9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4" name="Rectangle 52"/>
              <p:cNvSpPr>
                <a:spLocks noChangeArrowheads="1"/>
              </p:cNvSpPr>
              <p:nvPr/>
            </p:nvSpPr>
            <p:spPr bwMode="auto">
              <a:xfrm>
                <a:off x="2604" y="1217"/>
                <a:ext cx="31" cy="302"/>
              </a:xfrm>
              <a:prstGeom prst="rect">
                <a:avLst/>
              </a:prstGeom>
              <a:solidFill>
                <a:srgbClr val="9DE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5" name="Rectangle 53"/>
              <p:cNvSpPr>
                <a:spLocks noChangeArrowheads="1"/>
              </p:cNvSpPr>
              <p:nvPr/>
            </p:nvSpPr>
            <p:spPr bwMode="auto">
              <a:xfrm>
                <a:off x="2635" y="1217"/>
                <a:ext cx="31" cy="302"/>
              </a:xfrm>
              <a:prstGeom prst="rect">
                <a:avLst/>
              </a:prstGeom>
              <a:solidFill>
                <a:srgbClr val="9FD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6" name="Rectangle 54"/>
              <p:cNvSpPr>
                <a:spLocks noChangeArrowheads="1"/>
              </p:cNvSpPr>
              <p:nvPr/>
            </p:nvSpPr>
            <p:spPr bwMode="auto">
              <a:xfrm>
                <a:off x="2666" y="1217"/>
                <a:ext cx="32" cy="302"/>
              </a:xfrm>
              <a:prstGeom prst="rect">
                <a:avLst/>
              </a:prstGeom>
              <a:solidFill>
                <a:srgbClr val="A1D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7" name="Rectangle 55"/>
              <p:cNvSpPr>
                <a:spLocks noChangeArrowheads="1"/>
              </p:cNvSpPr>
              <p:nvPr/>
            </p:nvSpPr>
            <p:spPr bwMode="auto">
              <a:xfrm>
                <a:off x="2698" y="1217"/>
                <a:ext cx="31" cy="302"/>
              </a:xfrm>
              <a:prstGeom prst="rect">
                <a:avLst/>
              </a:prstGeom>
              <a:solidFill>
                <a:srgbClr val="A3D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8" name="Rectangle 56"/>
              <p:cNvSpPr>
                <a:spLocks noChangeArrowheads="1"/>
              </p:cNvSpPr>
              <p:nvPr/>
            </p:nvSpPr>
            <p:spPr bwMode="auto">
              <a:xfrm>
                <a:off x="2729" y="1217"/>
                <a:ext cx="33" cy="302"/>
              </a:xfrm>
              <a:prstGeom prst="rect">
                <a:avLst/>
              </a:prstGeom>
              <a:solidFill>
                <a:srgbClr val="A5D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69" name="Rectangle 57"/>
              <p:cNvSpPr>
                <a:spLocks noChangeArrowheads="1"/>
              </p:cNvSpPr>
              <p:nvPr/>
            </p:nvSpPr>
            <p:spPr bwMode="auto">
              <a:xfrm>
                <a:off x="2762" y="1217"/>
                <a:ext cx="31" cy="302"/>
              </a:xfrm>
              <a:prstGeom prst="rect">
                <a:avLst/>
              </a:prstGeom>
              <a:solidFill>
                <a:srgbClr val="A7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0" name="Rectangle 58"/>
              <p:cNvSpPr>
                <a:spLocks noChangeArrowheads="1"/>
              </p:cNvSpPr>
              <p:nvPr/>
            </p:nvSpPr>
            <p:spPr bwMode="auto">
              <a:xfrm>
                <a:off x="2793" y="1217"/>
                <a:ext cx="32" cy="302"/>
              </a:xfrm>
              <a:prstGeom prst="rect">
                <a:avLst/>
              </a:prstGeom>
              <a:solidFill>
                <a:srgbClr val="A9D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1" name="Rectangle 59"/>
              <p:cNvSpPr>
                <a:spLocks noChangeArrowheads="1"/>
              </p:cNvSpPr>
              <p:nvPr/>
            </p:nvSpPr>
            <p:spPr bwMode="auto">
              <a:xfrm>
                <a:off x="2825" y="1217"/>
                <a:ext cx="31" cy="302"/>
              </a:xfrm>
              <a:prstGeom prst="rect">
                <a:avLst/>
              </a:prstGeom>
              <a:solidFill>
                <a:srgbClr val="ABD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2" name="Rectangle 60"/>
              <p:cNvSpPr>
                <a:spLocks noChangeArrowheads="1"/>
              </p:cNvSpPr>
              <p:nvPr/>
            </p:nvSpPr>
            <p:spPr bwMode="auto">
              <a:xfrm>
                <a:off x="2856" y="1217"/>
                <a:ext cx="32" cy="302"/>
              </a:xfrm>
              <a:prstGeom prst="rect">
                <a:avLst/>
              </a:prstGeom>
              <a:solidFill>
                <a:srgbClr val="ADD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3" name="Rectangle 61"/>
              <p:cNvSpPr>
                <a:spLocks noChangeArrowheads="1"/>
              </p:cNvSpPr>
              <p:nvPr/>
            </p:nvSpPr>
            <p:spPr bwMode="auto">
              <a:xfrm>
                <a:off x="2888" y="1217"/>
                <a:ext cx="31" cy="302"/>
              </a:xfrm>
              <a:prstGeom prst="rect">
                <a:avLst/>
              </a:prstGeom>
              <a:solidFill>
                <a:srgbClr val="AED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4" name="Rectangle 62"/>
              <p:cNvSpPr>
                <a:spLocks noChangeArrowheads="1"/>
              </p:cNvSpPr>
              <p:nvPr/>
            </p:nvSpPr>
            <p:spPr bwMode="auto">
              <a:xfrm>
                <a:off x="2919" y="1217"/>
                <a:ext cx="31" cy="302"/>
              </a:xfrm>
              <a:prstGeom prst="rect">
                <a:avLst/>
              </a:prstGeom>
              <a:solidFill>
                <a:srgbClr val="B0D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5" name="Rectangle 63"/>
              <p:cNvSpPr>
                <a:spLocks noChangeArrowheads="1"/>
              </p:cNvSpPr>
              <p:nvPr/>
            </p:nvSpPr>
            <p:spPr bwMode="auto">
              <a:xfrm>
                <a:off x="2950" y="1217"/>
                <a:ext cx="32" cy="302"/>
              </a:xfrm>
              <a:prstGeom prst="rect">
                <a:avLst/>
              </a:prstGeom>
              <a:solidFill>
                <a:srgbClr val="B2C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6" name="Rectangle 64"/>
              <p:cNvSpPr>
                <a:spLocks noChangeArrowheads="1"/>
              </p:cNvSpPr>
              <p:nvPr/>
            </p:nvSpPr>
            <p:spPr bwMode="auto">
              <a:xfrm>
                <a:off x="2982" y="1217"/>
                <a:ext cx="31" cy="302"/>
              </a:xfrm>
              <a:prstGeom prst="rect">
                <a:avLst/>
              </a:prstGeom>
              <a:solidFill>
                <a:srgbClr val="B4C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7" name="Rectangle 65"/>
              <p:cNvSpPr>
                <a:spLocks noChangeArrowheads="1"/>
              </p:cNvSpPr>
              <p:nvPr/>
            </p:nvSpPr>
            <p:spPr bwMode="auto">
              <a:xfrm>
                <a:off x="3013" y="1217"/>
                <a:ext cx="32" cy="302"/>
              </a:xfrm>
              <a:prstGeom prst="rect">
                <a:avLst/>
              </a:prstGeom>
              <a:solidFill>
                <a:srgbClr val="B6C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8" name="Rectangle 66"/>
              <p:cNvSpPr>
                <a:spLocks noChangeArrowheads="1"/>
              </p:cNvSpPr>
              <p:nvPr/>
            </p:nvSpPr>
            <p:spPr bwMode="auto">
              <a:xfrm>
                <a:off x="3045" y="1217"/>
                <a:ext cx="31" cy="302"/>
              </a:xfrm>
              <a:prstGeom prst="rect">
                <a:avLst/>
              </a:prstGeom>
              <a:solidFill>
                <a:srgbClr val="B8C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79" name="Rectangle 67"/>
              <p:cNvSpPr>
                <a:spLocks noChangeArrowheads="1"/>
              </p:cNvSpPr>
              <p:nvPr/>
            </p:nvSpPr>
            <p:spPr bwMode="auto">
              <a:xfrm>
                <a:off x="3076" y="1217"/>
                <a:ext cx="33" cy="302"/>
              </a:xfrm>
              <a:prstGeom prst="rect">
                <a:avLst/>
              </a:prstGeom>
              <a:solidFill>
                <a:srgbClr val="BA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0" name="Rectangle 68"/>
              <p:cNvSpPr>
                <a:spLocks noChangeArrowheads="1"/>
              </p:cNvSpPr>
              <p:nvPr/>
            </p:nvSpPr>
            <p:spPr bwMode="auto">
              <a:xfrm>
                <a:off x="3109" y="1217"/>
                <a:ext cx="31" cy="302"/>
              </a:xfrm>
              <a:prstGeom prst="rect">
                <a:avLst/>
              </a:prstGeom>
              <a:solidFill>
                <a:srgbClr val="BCC5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1" name="Rectangle 69"/>
              <p:cNvSpPr>
                <a:spLocks noChangeArrowheads="1"/>
              </p:cNvSpPr>
              <p:nvPr/>
            </p:nvSpPr>
            <p:spPr bwMode="auto">
              <a:xfrm>
                <a:off x="3140" y="1217"/>
                <a:ext cx="31" cy="302"/>
              </a:xfrm>
              <a:prstGeom prst="rect">
                <a:avLst/>
              </a:prstGeom>
              <a:solidFill>
                <a:srgbClr val="BEC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2" name="Rectangle 70"/>
              <p:cNvSpPr>
                <a:spLocks noChangeArrowheads="1"/>
              </p:cNvSpPr>
              <p:nvPr/>
            </p:nvSpPr>
            <p:spPr bwMode="auto">
              <a:xfrm>
                <a:off x="3171" y="1217"/>
                <a:ext cx="28" cy="302"/>
              </a:xfrm>
              <a:prstGeom prst="rect">
                <a:avLst/>
              </a:prstGeom>
              <a:solidFill>
                <a:srgbClr val="C0C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3" name="Rectangle 71"/>
              <p:cNvSpPr>
                <a:spLocks noChangeArrowheads="1"/>
              </p:cNvSpPr>
              <p:nvPr/>
            </p:nvSpPr>
            <p:spPr bwMode="auto">
              <a:xfrm>
                <a:off x="3199" y="1217"/>
                <a:ext cx="20" cy="302"/>
              </a:xfrm>
              <a:prstGeom prst="rect">
                <a:avLst/>
              </a:prstGeom>
              <a:solidFill>
                <a:srgbClr val="C0BF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4" name="Rectangle 72"/>
              <p:cNvSpPr>
                <a:spLocks noChangeArrowheads="1"/>
              </p:cNvSpPr>
              <p:nvPr/>
            </p:nvSpPr>
            <p:spPr bwMode="auto">
              <a:xfrm>
                <a:off x="3219" y="1217"/>
                <a:ext cx="31" cy="302"/>
              </a:xfrm>
              <a:prstGeom prst="rect">
                <a:avLst/>
              </a:prstGeom>
              <a:solidFill>
                <a:srgbClr val="C2B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5" name="Rectangle 73"/>
              <p:cNvSpPr>
                <a:spLocks noChangeArrowheads="1"/>
              </p:cNvSpPr>
              <p:nvPr/>
            </p:nvSpPr>
            <p:spPr bwMode="auto">
              <a:xfrm>
                <a:off x="3250" y="1217"/>
                <a:ext cx="31" cy="302"/>
              </a:xfrm>
              <a:prstGeom prst="rect">
                <a:avLst/>
              </a:prstGeom>
              <a:solidFill>
                <a:srgbClr val="C4B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6" name="Rectangle 74"/>
              <p:cNvSpPr>
                <a:spLocks noChangeArrowheads="1"/>
              </p:cNvSpPr>
              <p:nvPr/>
            </p:nvSpPr>
            <p:spPr bwMode="auto">
              <a:xfrm>
                <a:off x="3281" y="1217"/>
                <a:ext cx="16" cy="302"/>
              </a:xfrm>
              <a:prstGeom prst="rect">
                <a:avLst/>
              </a:prstGeom>
              <a:solidFill>
                <a:srgbClr val="C6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7" name="Rectangle 75"/>
              <p:cNvSpPr>
                <a:spLocks noChangeArrowheads="1"/>
              </p:cNvSpPr>
              <p:nvPr/>
            </p:nvSpPr>
            <p:spPr bwMode="auto">
              <a:xfrm>
                <a:off x="3297" y="1217"/>
                <a:ext cx="32" cy="302"/>
              </a:xfrm>
              <a:prstGeom prst="rect">
                <a:avLst/>
              </a:prstGeom>
              <a:solidFill>
                <a:srgbClr val="C7B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8" name="Rectangle 76"/>
              <p:cNvSpPr>
                <a:spLocks noChangeArrowheads="1"/>
              </p:cNvSpPr>
              <p:nvPr/>
            </p:nvSpPr>
            <p:spPr bwMode="auto">
              <a:xfrm>
                <a:off x="3329" y="1217"/>
                <a:ext cx="19" cy="302"/>
              </a:xfrm>
              <a:prstGeom prst="rect">
                <a:avLst/>
              </a:prstGeom>
              <a:solidFill>
                <a:srgbClr val="C9B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89" name="Rectangle 77"/>
              <p:cNvSpPr>
                <a:spLocks noChangeArrowheads="1"/>
              </p:cNvSpPr>
              <p:nvPr/>
            </p:nvSpPr>
            <p:spPr bwMode="auto">
              <a:xfrm>
                <a:off x="3348" y="1217"/>
                <a:ext cx="28" cy="302"/>
              </a:xfrm>
              <a:prstGeom prst="rect">
                <a:avLst/>
              </a:prstGeom>
              <a:solidFill>
                <a:srgbClr val="C9B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0" name="Rectangle 78"/>
              <p:cNvSpPr>
                <a:spLocks noChangeArrowheads="1"/>
              </p:cNvSpPr>
              <p:nvPr/>
            </p:nvSpPr>
            <p:spPr bwMode="auto">
              <a:xfrm>
                <a:off x="3376" y="1217"/>
                <a:ext cx="31" cy="302"/>
              </a:xfrm>
              <a:prstGeom prst="rect">
                <a:avLst/>
              </a:prstGeom>
              <a:solidFill>
                <a:srgbClr val="CBB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1" name="Rectangle 79"/>
              <p:cNvSpPr>
                <a:spLocks noChangeArrowheads="1"/>
              </p:cNvSpPr>
              <p:nvPr/>
            </p:nvSpPr>
            <p:spPr bwMode="auto">
              <a:xfrm>
                <a:off x="3407" y="1217"/>
                <a:ext cx="29" cy="302"/>
              </a:xfrm>
              <a:prstGeom prst="rect">
                <a:avLst/>
              </a:prstGeom>
              <a:solidFill>
                <a:srgbClr val="CDB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2" name="Rectangle 80"/>
              <p:cNvSpPr>
                <a:spLocks noChangeArrowheads="1"/>
              </p:cNvSpPr>
              <p:nvPr/>
            </p:nvSpPr>
            <p:spPr bwMode="auto">
              <a:xfrm>
                <a:off x="3436" y="1217"/>
                <a:ext cx="18" cy="302"/>
              </a:xfrm>
              <a:prstGeom prst="rect">
                <a:avLst/>
              </a:prstGeom>
              <a:solidFill>
                <a:srgbClr val="CEA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3" name="Rectangle 81"/>
              <p:cNvSpPr>
                <a:spLocks noChangeArrowheads="1"/>
              </p:cNvSpPr>
              <p:nvPr/>
            </p:nvSpPr>
            <p:spPr bwMode="auto">
              <a:xfrm>
                <a:off x="3454" y="1217"/>
                <a:ext cx="33" cy="302"/>
              </a:xfrm>
              <a:prstGeom prst="rect">
                <a:avLst/>
              </a:prstGeom>
              <a:solidFill>
                <a:srgbClr val="CFAC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4" name="Rectangle 82"/>
              <p:cNvSpPr>
                <a:spLocks noChangeArrowheads="1"/>
              </p:cNvSpPr>
              <p:nvPr/>
            </p:nvSpPr>
            <p:spPr bwMode="auto">
              <a:xfrm>
                <a:off x="3487" y="1217"/>
                <a:ext cx="31" cy="302"/>
              </a:xfrm>
              <a:prstGeom prst="rect">
                <a:avLst/>
              </a:prstGeom>
              <a:solidFill>
                <a:srgbClr val="D1A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5" name="Rectangle 83"/>
              <p:cNvSpPr>
                <a:spLocks noChangeArrowheads="1"/>
              </p:cNvSpPr>
              <p:nvPr/>
            </p:nvSpPr>
            <p:spPr bwMode="auto">
              <a:xfrm>
                <a:off x="3518" y="1217"/>
                <a:ext cx="20" cy="302"/>
              </a:xfrm>
              <a:prstGeom prst="rect">
                <a:avLst/>
              </a:prstGeom>
              <a:solidFill>
                <a:srgbClr val="D3A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6" name="Rectangle 84"/>
              <p:cNvSpPr>
                <a:spLocks noChangeArrowheads="1"/>
              </p:cNvSpPr>
              <p:nvPr/>
            </p:nvSpPr>
            <p:spPr bwMode="auto">
              <a:xfrm>
                <a:off x="3538" y="1217"/>
                <a:ext cx="16" cy="302"/>
              </a:xfrm>
              <a:prstGeom prst="rect">
                <a:avLst/>
              </a:prstGeom>
              <a:solidFill>
                <a:srgbClr val="D3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7" name="Rectangle 85"/>
              <p:cNvSpPr>
                <a:spLocks noChangeArrowheads="1"/>
              </p:cNvSpPr>
              <p:nvPr/>
            </p:nvSpPr>
            <p:spPr bwMode="auto">
              <a:xfrm>
                <a:off x="3554" y="1217"/>
                <a:ext cx="27" cy="302"/>
              </a:xfrm>
              <a:prstGeom prst="rect">
                <a:avLst/>
              </a:prstGeom>
              <a:solidFill>
                <a:srgbClr val="D4A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8" name="Rectangle 86"/>
              <p:cNvSpPr>
                <a:spLocks noChangeArrowheads="1"/>
              </p:cNvSpPr>
              <p:nvPr/>
            </p:nvSpPr>
            <p:spPr bwMode="auto">
              <a:xfrm>
                <a:off x="3581" y="1217"/>
                <a:ext cx="20" cy="302"/>
              </a:xfrm>
              <a:prstGeom prst="rect">
                <a:avLst/>
              </a:prstGeom>
              <a:solidFill>
                <a:srgbClr val="D6A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399" name="Rectangle 87"/>
              <p:cNvSpPr>
                <a:spLocks noChangeArrowheads="1"/>
              </p:cNvSpPr>
              <p:nvPr/>
            </p:nvSpPr>
            <p:spPr bwMode="auto">
              <a:xfrm>
                <a:off x="3601" y="1217"/>
                <a:ext cx="27" cy="302"/>
              </a:xfrm>
              <a:prstGeom prst="rect">
                <a:avLst/>
              </a:prstGeom>
              <a:solidFill>
                <a:srgbClr val="D6A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0" name="Rectangle 88"/>
              <p:cNvSpPr>
                <a:spLocks noChangeArrowheads="1"/>
              </p:cNvSpPr>
              <p:nvPr/>
            </p:nvSpPr>
            <p:spPr bwMode="auto">
              <a:xfrm>
                <a:off x="3628" y="1217"/>
                <a:ext cx="28" cy="302"/>
              </a:xfrm>
              <a:prstGeom prst="rect">
                <a:avLst/>
              </a:prstGeom>
              <a:solidFill>
                <a:srgbClr val="D8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1" name="Rectangle 89"/>
              <p:cNvSpPr>
                <a:spLocks noChangeArrowheads="1"/>
              </p:cNvSpPr>
              <p:nvPr/>
            </p:nvSpPr>
            <p:spPr bwMode="auto">
              <a:xfrm>
                <a:off x="3656" y="1217"/>
                <a:ext cx="20" cy="302"/>
              </a:xfrm>
              <a:prstGeom prst="rect">
                <a:avLst/>
              </a:prstGeom>
              <a:solidFill>
                <a:srgbClr val="D99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2" name="Rectangle 90"/>
              <p:cNvSpPr>
                <a:spLocks noChangeArrowheads="1"/>
              </p:cNvSpPr>
              <p:nvPr/>
            </p:nvSpPr>
            <p:spPr bwMode="auto">
              <a:xfrm>
                <a:off x="3676" y="1217"/>
                <a:ext cx="27" cy="302"/>
              </a:xfrm>
              <a:prstGeom prst="rect">
                <a:avLst/>
              </a:prstGeom>
              <a:solidFill>
                <a:srgbClr val="DA9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3" name="Rectangle 91"/>
              <p:cNvSpPr>
                <a:spLocks noChangeArrowheads="1"/>
              </p:cNvSpPr>
              <p:nvPr/>
            </p:nvSpPr>
            <p:spPr bwMode="auto">
              <a:xfrm>
                <a:off x="3703" y="1217"/>
                <a:ext cx="20" cy="302"/>
              </a:xfrm>
              <a:prstGeom prst="rect">
                <a:avLst/>
              </a:prstGeom>
              <a:solidFill>
                <a:srgbClr val="DB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4" name="Rectangle 92"/>
              <p:cNvSpPr>
                <a:spLocks noChangeArrowheads="1"/>
              </p:cNvSpPr>
              <p:nvPr/>
            </p:nvSpPr>
            <p:spPr bwMode="auto">
              <a:xfrm>
                <a:off x="3723" y="1217"/>
                <a:ext cx="31" cy="302"/>
              </a:xfrm>
              <a:prstGeom prst="rect">
                <a:avLst/>
              </a:prstGeom>
              <a:solidFill>
                <a:srgbClr val="DC9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5" name="Rectangle 93"/>
              <p:cNvSpPr>
                <a:spLocks noChangeArrowheads="1"/>
              </p:cNvSpPr>
              <p:nvPr/>
            </p:nvSpPr>
            <p:spPr bwMode="auto">
              <a:xfrm>
                <a:off x="3754" y="1217"/>
                <a:ext cx="20" cy="302"/>
              </a:xfrm>
              <a:prstGeom prst="rect">
                <a:avLst/>
              </a:prstGeom>
              <a:solidFill>
                <a:srgbClr val="DE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6" name="Rectangle 94"/>
              <p:cNvSpPr>
                <a:spLocks noChangeArrowheads="1"/>
              </p:cNvSpPr>
              <p:nvPr/>
            </p:nvSpPr>
            <p:spPr bwMode="auto">
              <a:xfrm>
                <a:off x="3774" y="1217"/>
                <a:ext cx="27" cy="302"/>
              </a:xfrm>
              <a:prstGeom prst="rect">
                <a:avLst/>
              </a:prstGeom>
              <a:solidFill>
                <a:srgbClr val="DF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7" name="Rectangle 95"/>
              <p:cNvSpPr>
                <a:spLocks noChangeArrowheads="1"/>
              </p:cNvSpPr>
              <p:nvPr/>
            </p:nvSpPr>
            <p:spPr bwMode="auto">
              <a:xfrm>
                <a:off x="3801" y="1217"/>
                <a:ext cx="21" cy="302"/>
              </a:xfrm>
              <a:prstGeom prst="rect">
                <a:avLst/>
              </a:prstGeom>
              <a:solidFill>
                <a:srgbClr val="E09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8" name="Rectangle 96"/>
              <p:cNvSpPr>
                <a:spLocks noChangeArrowheads="1"/>
              </p:cNvSpPr>
              <p:nvPr/>
            </p:nvSpPr>
            <p:spPr bwMode="auto">
              <a:xfrm>
                <a:off x="3822" y="1217"/>
                <a:ext cx="16" cy="302"/>
              </a:xfrm>
              <a:prstGeom prst="rect">
                <a:avLst/>
              </a:prstGeom>
              <a:solidFill>
                <a:srgbClr val="E19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09" name="Rectangle 97"/>
              <p:cNvSpPr>
                <a:spLocks noChangeArrowheads="1"/>
              </p:cNvSpPr>
              <p:nvPr/>
            </p:nvSpPr>
            <p:spPr bwMode="auto">
              <a:xfrm>
                <a:off x="3838" y="1217"/>
                <a:ext cx="27" cy="302"/>
              </a:xfrm>
              <a:prstGeom prst="rect">
                <a:avLst/>
              </a:prstGeom>
              <a:solidFill>
                <a:srgbClr val="E18E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0" name="Rectangle 98"/>
              <p:cNvSpPr>
                <a:spLocks noChangeArrowheads="1"/>
              </p:cNvSpPr>
              <p:nvPr/>
            </p:nvSpPr>
            <p:spPr bwMode="auto">
              <a:xfrm>
                <a:off x="3865" y="1217"/>
                <a:ext cx="20" cy="302"/>
              </a:xfrm>
              <a:prstGeom prst="rect">
                <a:avLst/>
              </a:prstGeom>
              <a:solidFill>
                <a:srgbClr val="E2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1" name="Rectangle 99"/>
              <p:cNvSpPr>
                <a:spLocks noChangeArrowheads="1"/>
              </p:cNvSpPr>
              <p:nvPr/>
            </p:nvSpPr>
            <p:spPr bwMode="auto">
              <a:xfrm>
                <a:off x="3885" y="1217"/>
                <a:ext cx="27" cy="302"/>
              </a:xfrm>
              <a:prstGeom prst="rect">
                <a:avLst/>
              </a:prstGeom>
              <a:solidFill>
                <a:srgbClr val="E38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2" name="Rectangle 100"/>
              <p:cNvSpPr>
                <a:spLocks noChangeArrowheads="1"/>
              </p:cNvSpPr>
              <p:nvPr/>
            </p:nvSpPr>
            <p:spPr bwMode="auto">
              <a:xfrm>
                <a:off x="3912" y="1217"/>
                <a:ext cx="20" cy="302"/>
              </a:xfrm>
              <a:prstGeom prst="rect">
                <a:avLst/>
              </a:prstGeom>
              <a:solidFill>
                <a:srgbClr val="E488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3" name="Rectangle 101"/>
              <p:cNvSpPr>
                <a:spLocks noChangeArrowheads="1"/>
              </p:cNvSpPr>
              <p:nvPr/>
            </p:nvSpPr>
            <p:spPr bwMode="auto">
              <a:xfrm>
                <a:off x="3932" y="1217"/>
                <a:ext cx="27" cy="302"/>
              </a:xfrm>
              <a:prstGeom prst="rect">
                <a:avLst/>
              </a:prstGeom>
              <a:solidFill>
                <a:srgbClr val="E58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4" name="Rectangle 102"/>
              <p:cNvSpPr>
                <a:spLocks noChangeArrowheads="1"/>
              </p:cNvSpPr>
              <p:nvPr/>
            </p:nvSpPr>
            <p:spPr bwMode="auto">
              <a:xfrm>
                <a:off x="3959" y="1217"/>
                <a:ext cx="20" cy="302"/>
              </a:xfrm>
              <a:prstGeom prst="rect">
                <a:avLst/>
              </a:prstGeom>
              <a:solidFill>
                <a:srgbClr val="E68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5" name="Rectangle 103"/>
              <p:cNvSpPr>
                <a:spLocks noChangeArrowheads="1"/>
              </p:cNvSpPr>
              <p:nvPr/>
            </p:nvSpPr>
            <p:spPr bwMode="auto">
              <a:xfrm>
                <a:off x="3979" y="1217"/>
                <a:ext cx="28" cy="302"/>
              </a:xfrm>
              <a:prstGeom prst="rect">
                <a:avLst/>
              </a:prstGeom>
              <a:solidFill>
                <a:srgbClr val="E78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6" name="Rectangle 104"/>
              <p:cNvSpPr>
                <a:spLocks noChangeArrowheads="1"/>
              </p:cNvSpPr>
              <p:nvPr/>
            </p:nvSpPr>
            <p:spPr bwMode="auto">
              <a:xfrm>
                <a:off x="4007" y="1217"/>
                <a:ext cx="27" cy="302"/>
              </a:xfrm>
              <a:prstGeom prst="rect">
                <a:avLst/>
              </a:prstGeom>
              <a:solidFill>
                <a:srgbClr val="E88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7" name="Rectangle 105"/>
              <p:cNvSpPr>
                <a:spLocks noChangeArrowheads="1"/>
              </p:cNvSpPr>
              <p:nvPr/>
            </p:nvSpPr>
            <p:spPr bwMode="auto">
              <a:xfrm>
                <a:off x="4034" y="1217"/>
                <a:ext cx="20" cy="302"/>
              </a:xfrm>
              <a:prstGeom prst="rect">
                <a:avLst/>
              </a:prstGeom>
              <a:solidFill>
                <a:srgbClr val="E87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8" name="Rectangle 106"/>
              <p:cNvSpPr>
                <a:spLocks noChangeArrowheads="1"/>
              </p:cNvSpPr>
              <p:nvPr/>
            </p:nvSpPr>
            <p:spPr bwMode="auto">
              <a:xfrm>
                <a:off x="4054" y="1217"/>
                <a:ext cx="27" cy="302"/>
              </a:xfrm>
              <a:prstGeom prst="rect">
                <a:avLst/>
              </a:prstGeom>
              <a:solidFill>
                <a:srgbClr val="E97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19" name="Rectangle 107"/>
              <p:cNvSpPr>
                <a:spLocks noChangeArrowheads="1"/>
              </p:cNvSpPr>
              <p:nvPr/>
            </p:nvSpPr>
            <p:spPr bwMode="auto">
              <a:xfrm>
                <a:off x="4081" y="1217"/>
                <a:ext cx="20" cy="302"/>
              </a:xfrm>
              <a:prstGeom prst="rect">
                <a:avLst/>
              </a:prstGeom>
              <a:solidFill>
                <a:srgbClr val="EA7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0" name="Rectangle 108"/>
              <p:cNvSpPr>
                <a:spLocks noChangeArrowheads="1"/>
              </p:cNvSpPr>
              <p:nvPr/>
            </p:nvSpPr>
            <p:spPr bwMode="auto">
              <a:xfrm>
                <a:off x="4101" y="1217"/>
                <a:ext cx="21" cy="302"/>
              </a:xfrm>
              <a:prstGeom prst="rect">
                <a:avLst/>
              </a:prstGeom>
              <a:solidFill>
                <a:srgbClr val="EB7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1" name="Rectangle 109"/>
              <p:cNvSpPr>
                <a:spLocks noChangeArrowheads="1"/>
              </p:cNvSpPr>
              <p:nvPr/>
            </p:nvSpPr>
            <p:spPr bwMode="auto">
              <a:xfrm>
                <a:off x="4122" y="1217"/>
                <a:ext cx="26" cy="302"/>
              </a:xfrm>
              <a:prstGeom prst="rect">
                <a:avLst/>
              </a:prstGeom>
              <a:solidFill>
                <a:srgbClr val="EC7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2" name="Rectangle 110"/>
              <p:cNvSpPr>
                <a:spLocks noChangeArrowheads="1"/>
              </p:cNvSpPr>
              <p:nvPr/>
            </p:nvSpPr>
            <p:spPr bwMode="auto">
              <a:xfrm>
                <a:off x="4148" y="1217"/>
                <a:ext cx="29" cy="302"/>
              </a:xfrm>
              <a:prstGeom prst="rect">
                <a:avLst/>
              </a:prstGeom>
              <a:solidFill>
                <a:srgbClr val="ED7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3" name="Rectangle 111"/>
              <p:cNvSpPr>
                <a:spLocks noChangeArrowheads="1"/>
              </p:cNvSpPr>
              <p:nvPr/>
            </p:nvSpPr>
            <p:spPr bwMode="auto">
              <a:xfrm>
                <a:off x="4177" y="1217"/>
                <a:ext cx="19" cy="302"/>
              </a:xfrm>
              <a:prstGeom prst="rect">
                <a:avLst/>
              </a:prstGeom>
              <a:solidFill>
                <a:srgbClr val="ED7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4" name="Rectangle 112"/>
              <p:cNvSpPr>
                <a:spLocks noChangeArrowheads="1"/>
              </p:cNvSpPr>
              <p:nvPr/>
            </p:nvSpPr>
            <p:spPr bwMode="auto">
              <a:xfrm>
                <a:off x="4196" y="1217"/>
                <a:ext cx="20" cy="302"/>
              </a:xfrm>
              <a:prstGeom prst="rect">
                <a:avLst/>
              </a:prstGeom>
              <a:solidFill>
                <a:srgbClr val="EE7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5" name="Rectangle 113"/>
              <p:cNvSpPr>
                <a:spLocks noChangeArrowheads="1"/>
              </p:cNvSpPr>
              <p:nvPr/>
            </p:nvSpPr>
            <p:spPr bwMode="auto">
              <a:xfrm>
                <a:off x="4216" y="1217"/>
                <a:ext cx="27" cy="302"/>
              </a:xfrm>
              <a:prstGeom prst="rect">
                <a:avLst/>
              </a:prstGeom>
              <a:solidFill>
                <a:srgbClr val="EE6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6" name="Rectangle 114"/>
              <p:cNvSpPr>
                <a:spLocks noChangeArrowheads="1"/>
              </p:cNvSpPr>
              <p:nvPr/>
            </p:nvSpPr>
            <p:spPr bwMode="auto">
              <a:xfrm>
                <a:off x="4243" y="1217"/>
                <a:ext cx="28" cy="302"/>
              </a:xfrm>
              <a:prstGeom prst="rect">
                <a:avLst/>
              </a:prstGeom>
              <a:solidFill>
                <a:srgbClr val="EF6C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7" name="Rectangle 115"/>
              <p:cNvSpPr>
                <a:spLocks noChangeArrowheads="1"/>
              </p:cNvSpPr>
              <p:nvPr/>
            </p:nvSpPr>
            <p:spPr bwMode="auto">
              <a:xfrm>
                <a:off x="4271" y="1217"/>
                <a:ext cx="20" cy="302"/>
              </a:xfrm>
              <a:prstGeom prst="rect">
                <a:avLst/>
              </a:prstGeom>
              <a:solidFill>
                <a:srgbClr val="F06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8" name="Rectangle 116"/>
              <p:cNvSpPr>
                <a:spLocks noChangeArrowheads="1"/>
              </p:cNvSpPr>
              <p:nvPr/>
            </p:nvSpPr>
            <p:spPr bwMode="auto">
              <a:xfrm>
                <a:off x="4291" y="1217"/>
                <a:ext cx="27" cy="302"/>
              </a:xfrm>
              <a:prstGeom prst="rect">
                <a:avLst/>
              </a:prstGeom>
              <a:solidFill>
                <a:srgbClr val="F16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29" name="Rectangle 117"/>
              <p:cNvSpPr>
                <a:spLocks noChangeArrowheads="1"/>
              </p:cNvSpPr>
              <p:nvPr/>
            </p:nvSpPr>
            <p:spPr bwMode="auto">
              <a:xfrm>
                <a:off x="4318" y="1217"/>
                <a:ext cx="20" cy="302"/>
              </a:xfrm>
              <a:prstGeom prst="rect">
                <a:avLst/>
              </a:prstGeom>
              <a:solidFill>
                <a:srgbClr val="F16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0" name="Rectangle 118"/>
              <p:cNvSpPr>
                <a:spLocks noChangeArrowheads="1"/>
              </p:cNvSpPr>
              <p:nvPr/>
            </p:nvSpPr>
            <p:spPr bwMode="auto">
              <a:xfrm>
                <a:off x="4338" y="1217"/>
                <a:ext cx="19" cy="302"/>
              </a:xfrm>
              <a:prstGeom prst="rect">
                <a:avLst/>
              </a:prstGeom>
              <a:solidFill>
                <a:srgbClr val="F26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1" name="Rectangle 119"/>
              <p:cNvSpPr>
                <a:spLocks noChangeArrowheads="1"/>
              </p:cNvSpPr>
              <p:nvPr/>
            </p:nvSpPr>
            <p:spPr bwMode="auto">
              <a:xfrm>
                <a:off x="4357" y="1217"/>
                <a:ext cx="28" cy="302"/>
              </a:xfrm>
              <a:prstGeom prst="rect">
                <a:avLst/>
              </a:prstGeom>
              <a:solidFill>
                <a:srgbClr val="F262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2" name="Rectangle 120"/>
              <p:cNvSpPr>
                <a:spLocks noChangeArrowheads="1"/>
              </p:cNvSpPr>
              <p:nvPr/>
            </p:nvSpPr>
            <p:spPr bwMode="auto">
              <a:xfrm>
                <a:off x="4385" y="1217"/>
                <a:ext cx="20" cy="302"/>
              </a:xfrm>
              <a:prstGeom prst="rect">
                <a:avLst/>
              </a:prstGeom>
              <a:solidFill>
                <a:srgbClr val="F36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3" name="Rectangle 121"/>
              <p:cNvSpPr>
                <a:spLocks noChangeArrowheads="1"/>
              </p:cNvSpPr>
              <p:nvPr/>
            </p:nvSpPr>
            <p:spPr bwMode="auto">
              <a:xfrm>
                <a:off x="4405" y="1217"/>
                <a:ext cx="27" cy="302"/>
              </a:xfrm>
              <a:prstGeom prst="rect">
                <a:avLst/>
              </a:prstGeom>
              <a:solidFill>
                <a:srgbClr val="F35E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4" name="Rectangle 122"/>
              <p:cNvSpPr>
                <a:spLocks noChangeArrowheads="1"/>
              </p:cNvSpPr>
              <p:nvPr/>
            </p:nvSpPr>
            <p:spPr bwMode="auto">
              <a:xfrm>
                <a:off x="4432" y="1217"/>
                <a:ext cx="28" cy="302"/>
              </a:xfrm>
              <a:prstGeom prst="rect">
                <a:avLst/>
              </a:prstGeom>
              <a:solidFill>
                <a:srgbClr val="F45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5" name="Rectangle 123"/>
              <p:cNvSpPr>
                <a:spLocks noChangeArrowheads="1"/>
              </p:cNvSpPr>
              <p:nvPr/>
            </p:nvSpPr>
            <p:spPr bwMode="auto">
              <a:xfrm>
                <a:off x="4460" y="1217"/>
                <a:ext cx="19" cy="302"/>
              </a:xfrm>
              <a:prstGeom prst="rect">
                <a:avLst/>
              </a:prstGeom>
              <a:solidFill>
                <a:srgbClr val="F45A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6" name="Rectangle 124"/>
              <p:cNvSpPr>
                <a:spLocks noChangeArrowheads="1"/>
              </p:cNvSpPr>
              <p:nvPr/>
            </p:nvSpPr>
            <p:spPr bwMode="auto">
              <a:xfrm>
                <a:off x="4479" y="1217"/>
                <a:ext cx="29" cy="302"/>
              </a:xfrm>
              <a:prstGeom prst="rect">
                <a:avLst/>
              </a:prstGeom>
              <a:solidFill>
                <a:srgbClr val="F55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7" name="Rectangle 125"/>
              <p:cNvSpPr>
                <a:spLocks noChangeArrowheads="1"/>
              </p:cNvSpPr>
              <p:nvPr/>
            </p:nvSpPr>
            <p:spPr bwMode="auto">
              <a:xfrm>
                <a:off x="4508" y="1217"/>
                <a:ext cx="18" cy="302"/>
              </a:xfrm>
              <a:prstGeom prst="rect">
                <a:avLst/>
              </a:prstGeom>
              <a:solidFill>
                <a:srgbClr val="F55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8" name="Rectangle 126"/>
              <p:cNvSpPr>
                <a:spLocks noChangeArrowheads="1"/>
              </p:cNvSpPr>
              <p:nvPr/>
            </p:nvSpPr>
            <p:spPr bwMode="auto">
              <a:xfrm>
                <a:off x="4526" y="1217"/>
                <a:ext cx="17" cy="302"/>
              </a:xfrm>
              <a:prstGeom prst="rect">
                <a:avLst/>
              </a:prstGeom>
              <a:solidFill>
                <a:srgbClr val="F65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39" name="Rectangle 127"/>
              <p:cNvSpPr>
                <a:spLocks noChangeArrowheads="1"/>
              </p:cNvSpPr>
              <p:nvPr/>
            </p:nvSpPr>
            <p:spPr bwMode="auto">
              <a:xfrm>
                <a:off x="4543" y="1217"/>
                <a:ext cx="20" cy="302"/>
              </a:xfrm>
              <a:prstGeom prst="rect">
                <a:avLst/>
              </a:prstGeom>
              <a:solidFill>
                <a:srgbClr val="F653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0" name="Rectangle 128"/>
              <p:cNvSpPr>
                <a:spLocks noChangeArrowheads="1"/>
              </p:cNvSpPr>
              <p:nvPr/>
            </p:nvSpPr>
            <p:spPr bwMode="auto">
              <a:xfrm>
                <a:off x="4563" y="1217"/>
                <a:ext cx="27" cy="302"/>
              </a:xfrm>
              <a:prstGeom prst="rect">
                <a:avLst/>
              </a:prstGeom>
              <a:solidFill>
                <a:srgbClr val="F75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1" name="Rectangle 129"/>
              <p:cNvSpPr>
                <a:spLocks noChangeArrowheads="1"/>
              </p:cNvSpPr>
              <p:nvPr/>
            </p:nvSpPr>
            <p:spPr bwMode="auto">
              <a:xfrm>
                <a:off x="4590" y="1217"/>
                <a:ext cx="20" cy="302"/>
              </a:xfrm>
              <a:prstGeom prst="rect">
                <a:avLst/>
              </a:prstGeom>
              <a:solidFill>
                <a:srgbClr val="F74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2" name="Rectangle 130"/>
              <p:cNvSpPr>
                <a:spLocks noChangeArrowheads="1"/>
              </p:cNvSpPr>
              <p:nvPr/>
            </p:nvSpPr>
            <p:spPr bwMode="auto">
              <a:xfrm>
                <a:off x="4610" y="1217"/>
                <a:ext cx="27" cy="302"/>
              </a:xfrm>
              <a:prstGeom prst="rect">
                <a:avLst/>
              </a:prstGeom>
              <a:solidFill>
                <a:srgbClr val="F84D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3" name="Rectangle 131"/>
              <p:cNvSpPr>
                <a:spLocks noChangeArrowheads="1"/>
              </p:cNvSpPr>
              <p:nvPr/>
            </p:nvSpPr>
            <p:spPr bwMode="auto">
              <a:xfrm>
                <a:off x="4637" y="1217"/>
                <a:ext cx="20" cy="302"/>
              </a:xfrm>
              <a:prstGeom prst="rect">
                <a:avLst/>
              </a:prstGeom>
              <a:solidFill>
                <a:srgbClr val="F84B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4" name="Rectangle 132"/>
              <p:cNvSpPr>
                <a:spLocks noChangeArrowheads="1"/>
              </p:cNvSpPr>
              <p:nvPr/>
            </p:nvSpPr>
            <p:spPr bwMode="auto">
              <a:xfrm>
                <a:off x="4657" y="1217"/>
                <a:ext cx="28" cy="302"/>
              </a:xfrm>
              <a:prstGeom prst="rect">
                <a:avLst/>
              </a:prstGeom>
              <a:solidFill>
                <a:srgbClr val="F84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5" name="Rectangle 133"/>
              <p:cNvSpPr>
                <a:spLocks noChangeArrowheads="1"/>
              </p:cNvSpPr>
              <p:nvPr/>
            </p:nvSpPr>
            <p:spPr bwMode="auto">
              <a:xfrm>
                <a:off x="4685" y="1217"/>
                <a:ext cx="27" cy="302"/>
              </a:xfrm>
              <a:prstGeom prst="rect">
                <a:avLst/>
              </a:prstGeom>
              <a:solidFill>
                <a:srgbClr val="F94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6" name="Rectangle 134"/>
              <p:cNvSpPr>
                <a:spLocks noChangeArrowheads="1"/>
              </p:cNvSpPr>
              <p:nvPr/>
            </p:nvSpPr>
            <p:spPr bwMode="auto">
              <a:xfrm>
                <a:off x="4712" y="1217"/>
                <a:ext cx="20" cy="302"/>
              </a:xfrm>
              <a:prstGeom prst="rect">
                <a:avLst/>
              </a:prstGeom>
              <a:solidFill>
                <a:srgbClr val="F945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7" name="Rectangle 135"/>
              <p:cNvSpPr>
                <a:spLocks noChangeArrowheads="1"/>
              </p:cNvSpPr>
              <p:nvPr/>
            </p:nvSpPr>
            <p:spPr bwMode="auto">
              <a:xfrm>
                <a:off x="4732" y="1217"/>
                <a:ext cx="14" cy="302"/>
              </a:xfrm>
              <a:prstGeom prst="rect">
                <a:avLst/>
              </a:prstGeom>
              <a:solidFill>
                <a:srgbClr val="FA4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8" name="Rectangle 136"/>
              <p:cNvSpPr>
                <a:spLocks noChangeArrowheads="1"/>
              </p:cNvSpPr>
              <p:nvPr/>
            </p:nvSpPr>
            <p:spPr bwMode="auto">
              <a:xfrm>
                <a:off x="4746" y="1217"/>
                <a:ext cx="8" cy="302"/>
              </a:xfrm>
              <a:prstGeom prst="rect">
                <a:avLst/>
              </a:prstGeom>
              <a:solidFill>
                <a:srgbClr val="FA4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49" name="Rectangle 137"/>
              <p:cNvSpPr>
                <a:spLocks noChangeArrowheads="1"/>
              </p:cNvSpPr>
              <p:nvPr/>
            </p:nvSpPr>
            <p:spPr bwMode="auto">
              <a:xfrm>
                <a:off x="4754" y="1217"/>
                <a:ext cx="13" cy="302"/>
              </a:xfrm>
              <a:prstGeom prst="rect">
                <a:avLst/>
              </a:prstGeom>
              <a:solidFill>
                <a:srgbClr val="FA42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0" name="Rectangle 138"/>
              <p:cNvSpPr>
                <a:spLocks noChangeArrowheads="1"/>
              </p:cNvSpPr>
              <p:nvPr/>
            </p:nvSpPr>
            <p:spPr bwMode="auto">
              <a:xfrm>
                <a:off x="4767" y="1217"/>
                <a:ext cx="28" cy="302"/>
              </a:xfrm>
              <a:prstGeom prst="rect">
                <a:avLst/>
              </a:prstGeom>
              <a:solidFill>
                <a:srgbClr val="FA4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1" name="Rectangle 139"/>
              <p:cNvSpPr>
                <a:spLocks noChangeArrowheads="1"/>
              </p:cNvSpPr>
              <p:nvPr/>
            </p:nvSpPr>
            <p:spPr bwMode="auto">
              <a:xfrm>
                <a:off x="4795" y="1217"/>
                <a:ext cx="19" cy="302"/>
              </a:xfrm>
              <a:prstGeom prst="rect">
                <a:avLst/>
              </a:prstGeom>
              <a:solidFill>
                <a:srgbClr val="FB3E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2" name="Rectangle 140"/>
              <p:cNvSpPr>
                <a:spLocks noChangeArrowheads="1"/>
              </p:cNvSpPr>
              <p:nvPr/>
            </p:nvSpPr>
            <p:spPr bwMode="auto">
              <a:xfrm>
                <a:off x="4814" y="1217"/>
                <a:ext cx="29" cy="302"/>
              </a:xfrm>
              <a:prstGeom prst="rect">
                <a:avLst/>
              </a:prstGeom>
              <a:solidFill>
                <a:srgbClr val="FB3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3" name="Rectangle 141"/>
              <p:cNvSpPr>
                <a:spLocks noChangeArrowheads="1"/>
              </p:cNvSpPr>
              <p:nvPr/>
            </p:nvSpPr>
            <p:spPr bwMode="auto">
              <a:xfrm>
                <a:off x="4843" y="1217"/>
                <a:ext cx="18" cy="302"/>
              </a:xfrm>
              <a:prstGeom prst="rect">
                <a:avLst/>
              </a:prstGeom>
              <a:solidFill>
                <a:srgbClr val="FB3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4" name="Rectangle 142"/>
              <p:cNvSpPr>
                <a:spLocks noChangeArrowheads="1"/>
              </p:cNvSpPr>
              <p:nvPr/>
            </p:nvSpPr>
            <p:spPr bwMode="auto">
              <a:xfrm>
                <a:off x="4861" y="1217"/>
                <a:ext cx="29" cy="302"/>
              </a:xfrm>
              <a:prstGeom prst="rect">
                <a:avLst/>
              </a:prstGeom>
              <a:solidFill>
                <a:srgbClr val="FB3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5" name="Rectangle 143"/>
              <p:cNvSpPr>
                <a:spLocks noChangeArrowheads="1"/>
              </p:cNvSpPr>
              <p:nvPr/>
            </p:nvSpPr>
            <p:spPr bwMode="auto">
              <a:xfrm>
                <a:off x="4890" y="1217"/>
                <a:ext cx="20" cy="302"/>
              </a:xfrm>
              <a:prstGeom prst="rect">
                <a:avLst/>
              </a:prstGeom>
              <a:solidFill>
                <a:srgbClr val="FC3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6" name="Rectangle 144"/>
              <p:cNvSpPr>
                <a:spLocks noChangeArrowheads="1"/>
              </p:cNvSpPr>
              <p:nvPr/>
            </p:nvSpPr>
            <p:spPr bwMode="auto">
              <a:xfrm>
                <a:off x="4910" y="1217"/>
                <a:ext cx="27" cy="302"/>
              </a:xfrm>
              <a:prstGeom prst="rect">
                <a:avLst/>
              </a:prstGeom>
              <a:solidFill>
                <a:srgbClr val="FC3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7" name="Rectangle 145"/>
              <p:cNvSpPr>
                <a:spLocks noChangeArrowheads="1"/>
              </p:cNvSpPr>
              <p:nvPr/>
            </p:nvSpPr>
            <p:spPr bwMode="auto">
              <a:xfrm>
                <a:off x="4937" y="1217"/>
                <a:ext cx="20" cy="302"/>
              </a:xfrm>
              <a:prstGeom prst="rect">
                <a:avLst/>
              </a:prstGeom>
              <a:solidFill>
                <a:srgbClr val="FC32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8" name="Rectangle 146"/>
              <p:cNvSpPr>
                <a:spLocks noChangeArrowheads="1"/>
              </p:cNvSpPr>
              <p:nvPr/>
            </p:nvSpPr>
            <p:spPr bwMode="auto">
              <a:xfrm>
                <a:off x="4957" y="1217"/>
                <a:ext cx="23" cy="302"/>
              </a:xfrm>
              <a:prstGeom prst="rect">
                <a:avLst/>
              </a:prstGeom>
              <a:solidFill>
                <a:srgbClr val="FC3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59" name="Rectangle 147"/>
              <p:cNvSpPr>
                <a:spLocks noChangeArrowheads="1"/>
              </p:cNvSpPr>
              <p:nvPr/>
            </p:nvSpPr>
            <p:spPr bwMode="auto">
              <a:xfrm>
                <a:off x="4980" y="1217"/>
                <a:ext cx="32" cy="302"/>
              </a:xfrm>
              <a:prstGeom prst="rect">
                <a:avLst/>
              </a:prstGeom>
              <a:solidFill>
                <a:srgbClr val="FD2E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0" name="Rectangle 148"/>
              <p:cNvSpPr>
                <a:spLocks noChangeArrowheads="1"/>
              </p:cNvSpPr>
              <p:nvPr/>
            </p:nvSpPr>
            <p:spPr bwMode="auto">
              <a:xfrm>
                <a:off x="5012" y="1217"/>
                <a:ext cx="19" cy="302"/>
              </a:xfrm>
              <a:prstGeom prst="rect">
                <a:avLst/>
              </a:prstGeom>
              <a:solidFill>
                <a:srgbClr val="FD2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1" name="Rectangle 149"/>
              <p:cNvSpPr>
                <a:spLocks noChangeArrowheads="1"/>
              </p:cNvSpPr>
              <p:nvPr/>
            </p:nvSpPr>
            <p:spPr bwMode="auto">
              <a:xfrm>
                <a:off x="5031" y="1217"/>
                <a:ext cx="11" cy="302"/>
              </a:xfrm>
              <a:prstGeom prst="rect">
                <a:avLst/>
              </a:prstGeom>
              <a:solidFill>
                <a:srgbClr val="FD2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2" name="Rectangle 150"/>
              <p:cNvSpPr>
                <a:spLocks noChangeArrowheads="1"/>
              </p:cNvSpPr>
              <p:nvPr/>
            </p:nvSpPr>
            <p:spPr bwMode="auto">
              <a:xfrm>
                <a:off x="5042" y="1217"/>
                <a:ext cx="2" cy="302"/>
              </a:xfrm>
              <a:prstGeom prst="rect">
                <a:avLst/>
              </a:prstGeom>
              <a:solidFill>
                <a:srgbClr val="FD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3" name="Rectangle 151"/>
              <p:cNvSpPr>
                <a:spLocks noChangeArrowheads="1"/>
              </p:cNvSpPr>
              <p:nvPr/>
            </p:nvSpPr>
            <p:spPr bwMode="auto">
              <a:xfrm>
                <a:off x="5044" y="1217"/>
                <a:ext cx="3" cy="302"/>
              </a:xfrm>
              <a:prstGeom prst="rect">
                <a:avLst/>
              </a:prstGeom>
              <a:solidFill>
                <a:srgbClr val="FD29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4" name="Rectangle 152"/>
              <p:cNvSpPr>
                <a:spLocks noChangeArrowheads="1"/>
              </p:cNvSpPr>
              <p:nvPr/>
            </p:nvSpPr>
            <p:spPr bwMode="auto">
              <a:xfrm>
                <a:off x="5047" y="1217"/>
                <a:ext cx="3" cy="302"/>
              </a:xfrm>
              <a:prstGeom prst="rect">
                <a:avLst/>
              </a:prstGeom>
              <a:solidFill>
                <a:srgbClr val="FD29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5" name="Rectangle 153"/>
              <p:cNvSpPr>
                <a:spLocks noChangeArrowheads="1"/>
              </p:cNvSpPr>
              <p:nvPr/>
            </p:nvSpPr>
            <p:spPr bwMode="auto">
              <a:xfrm>
                <a:off x="5050" y="1217"/>
                <a:ext cx="2" cy="302"/>
              </a:xfrm>
              <a:prstGeom prst="rect">
                <a:avLst/>
              </a:prstGeom>
              <a:solidFill>
                <a:srgbClr val="FD29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6" name="Rectangle 154"/>
              <p:cNvSpPr>
                <a:spLocks noChangeArrowheads="1"/>
              </p:cNvSpPr>
              <p:nvPr/>
            </p:nvSpPr>
            <p:spPr bwMode="auto">
              <a:xfrm>
                <a:off x="5052" y="1217"/>
                <a:ext cx="22" cy="302"/>
              </a:xfrm>
              <a:prstGeom prst="rect">
                <a:avLst/>
              </a:prstGeom>
              <a:solidFill>
                <a:srgbClr val="FD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7" name="Rectangle 155"/>
              <p:cNvSpPr>
                <a:spLocks noChangeArrowheads="1"/>
              </p:cNvSpPr>
              <p:nvPr/>
            </p:nvSpPr>
            <p:spPr bwMode="auto">
              <a:xfrm>
                <a:off x="5074" y="1217"/>
                <a:ext cx="9" cy="302"/>
              </a:xfrm>
              <a:prstGeom prst="rect">
                <a:avLst/>
              </a:prstGeom>
              <a:solidFill>
                <a:srgbClr val="FD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8" name="Rectangle 156"/>
              <p:cNvSpPr>
                <a:spLocks noChangeArrowheads="1"/>
              </p:cNvSpPr>
              <p:nvPr/>
            </p:nvSpPr>
            <p:spPr bwMode="auto">
              <a:xfrm>
                <a:off x="5083" y="1217"/>
                <a:ext cx="27" cy="302"/>
              </a:xfrm>
              <a:prstGeom prst="rect">
                <a:avLst/>
              </a:prstGeom>
              <a:solidFill>
                <a:srgbClr val="FE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69" name="Rectangle 157"/>
              <p:cNvSpPr>
                <a:spLocks noChangeArrowheads="1"/>
              </p:cNvSpPr>
              <p:nvPr/>
            </p:nvSpPr>
            <p:spPr bwMode="auto">
              <a:xfrm>
                <a:off x="5110" y="1217"/>
                <a:ext cx="20" cy="302"/>
              </a:xfrm>
              <a:prstGeom prst="rect">
                <a:avLst/>
              </a:prstGeom>
              <a:solidFill>
                <a:srgbClr val="FE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0" name="Rectangle 158"/>
              <p:cNvSpPr>
                <a:spLocks noChangeArrowheads="1"/>
              </p:cNvSpPr>
              <p:nvPr/>
            </p:nvSpPr>
            <p:spPr bwMode="auto">
              <a:xfrm>
                <a:off x="5130" y="1217"/>
                <a:ext cx="15" cy="302"/>
              </a:xfrm>
              <a:prstGeom prst="rect">
                <a:avLst/>
              </a:prstGeom>
              <a:solidFill>
                <a:srgbClr val="FE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1" name="Rectangle 159"/>
              <p:cNvSpPr>
                <a:spLocks noChangeArrowheads="1"/>
              </p:cNvSpPr>
              <p:nvPr/>
            </p:nvSpPr>
            <p:spPr bwMode="auto">
              <a:xfrm>
                <a:off x="5145" y="1217"/>
                <a:ext cx="16" cy="302"/>
              </a:xfrm>
              <a:prstGeom prst="rect">
                <a:avLst/>
              </a:prstGeom>
              <a:solidFill>
                <a:srgbClr val="FE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2" name="Rectangle 160"/>
              <p:cNvSpPr>
                <a:spLocks noChangeArrowheads="1"/>
              </p:cNvSpPr>
              <p:nvPr/>
            </p:nvSpPr>
            <p:spPr bwMode="auto">
              <a:xfrm>
                <a:off x="5161" y="1217"/>
                <a:ext cx="16" cy="302"/>
              </a:xfrm>
              <a:prstGeom prst="rect">
                <a:avLst/>
              </a:prstGeom>
              <a:solidFill>
                <a:srgbClr val="F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3" name="Rectangle 161"/>
              <p:cNvSpPr>
                <a:spLocks noChangeArrowheads="1"/>
              </p:cNvSpPr>
              <p:nvPr/>
            </p:nvSpPr>
            <p:spPr bwMode="auto">
              <a:xfrm>
                <a:off x="5177" y="1217"/>
                <a:ext cx="23" cy="302"/>
              </a:xfrm>
              <a:prstGeom prst="rect">
                <a:avLst/>
              </a:prstGeom>
              <a:solidFill>
                <a:srgbClr val="FE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4" name="Rectangle 162"/>
              <p:cNvSpPr>
                <a:spLocks noChangeArrowheads="1"/>
              </p:cNvSpPr>
              <p:nvPr/>
            </p:nvSpPr>
            <p:spPr bwMode="auto">
              <a:xfrm>
                <a:off x="5200" y="1217"/>
                <a:ext cx="16" cy="302"/>
              </a:xfrm>
              <a:prstGeom prst="rect">
                <a:avLst/>
              </a:prstGeom>
              <a:solidFill>
                <a:srgbClr val="FE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5" name="Rectangle 163"/>
              <p:cNvSpPr>
                <a:spLocks noChangeArrowheads="1"/>
              </p:cNvSpPr>
              <p:nvPr/>
            </p:nvSpPr>
            <p:spPr bwMode="auto">
              <a:xfrm>
                <a:off x="5216" y="1217"/>
                <a:ext cx="15" cy="302"/>
              </a:xfrm>
              <a:prstGeom prst="rect">
                <a:avLst/>
              </a:prstGeom>
              <a:solidFill>
                <a:srgbClr val="FF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6" name="Rectangle 164"/>
              <p:cNvSpPr>
                <a:spLocks noChangeArrowheads="1"/>
              </p:cNvSpPr>
              <p:nvPr/>
            </p:nvSpPr>
            <p:spPr bwMode="auto">
              <a:xfrm>
                <a:off x="5231" y="1217"/>
                <a:ext cx="11" cy="302"/>
              </a:xfrm>
              <a:prstGeom prst="rect">
                <a:avLst/>
              </a:prstGeom>
              <a:solidFill>
                <a:srgbClr val="FF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7" name="Rectangle 165"/>
              <p:cNvSpPr>
                <a:spLocks noChangeArrowheads="1"/>
              </p:cNvSpPr>
              <p:nvPr/>
            </p:nvSpPr>
            <p:spPr bwMode="auto">
              <a:xfrm>
                <a:off x="5242" y="1217"/>
                <a:ext cx="9" cy="302"/>
              </a:xfrm>
              <a:prstGeom prst="rect">
                <a:avLst/>
              </a:prstGeom>
              <a:solidFill>
                <a:srgbClr val="F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8" name="Rectangle 166"/>
              <p:cNvSpPr>
                <a:spLocks noChangeArrowheads="1"/>
              </p:cNvSpPr>
              <p:nvPr/>
            </p:nvSpPr>
            <p:spPr bwMode="auto">
              <a:xfrm>
                <a:off x="5251" y="1217"/>
                <a:ext cx="11" cy="302"/>
              </a:xfrm>
              <a:prstGeom prst="rect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79" name="Rectangle 167"/>
              <p:cNvSpPr>
                <a:spLocks noChangeArrowheads="1"/>
              </p:cNvSpPr>
              <p:nvPr/>
            </p:nvSpPr>
            <p:spPr bwMode="auto">
              <a:xfrm>
                <a:off x="5262" y="1217"/>
                <a:ext cx="8" cy="302"/>
              </a:xfrm>
              <a:prstGeom prst="rect">
                <a:avLst/>
              </a:prstGeom>
              <a:solidFill>
                <a:srgbClr val="FF0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80" name="Rectangle 168"/>
              <p:cNvSpPr>
                <a:spLocks noChangeArrowheads="1"/>
              </p:cNvSpPr>
              <p:nvPr/>
            </p:nvSpPr>
            <p:spPr bwMode="auto">
              <a:xfrm>
                <a:off x="5270" y="1217"/>
                <a:ext cx="7" cy="302"/>
              </a:xfrm>
              <a:prstGeom prst="rect">
                <a:avLst/>
              </a:prstGeom>
              <a:solidFill>
                <a:srgbClr val="FF0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81" name="Rectangle 169"/>
              <p:cNvSpPr>
                <a:spLocks noChangeArrowheads="1"/>
              </p:cNvSpPr>
              <p:nvPr/>
            </p:nvSpPr>
            <p:spPr bwMode="auto">
              <a:xfrm>
                <a:off x="5277" y="1217"/>
                <a:ext cx="3" cy="302"/>
              </a:xfrm>
              <a:prstGeom prst="rect">
                <a:avLst/>
              </a:prstGeom>
              <a:solidFill>
                <a:srgbClr val="FF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82" name="Rectangle 170"/>
              <p:cNvSpPr>
                <a:spLocks noChangeArrowheads="1"/>
              </p:cNvSpPr>
              <p:nvPr/>
            </p:nvSpPr>
            <p:spPr bwMode="auto">
              <a:xfrm>
                <a:off x="5280" y="1217"/>
                <a:ext cx="2" cy="302"/>
              </a:xfrm>
              <a:prstGeom prst="rect">
                <a:avLst/>
              </a:prstGeom>
              <a:solidFill>
                <a:srgbClr val="FF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83" name="Rectangle 171"/>
              <p:cNvSpPr>
                <a:spLocks noChangeArrowheads="1"/>
              </p:cNvSpPr>
              <p:nvPr/>
            </p:nvSpPr>
            <p:spPr bwMode="auto">
              <a:xfrm>
                <a:off x="5282" y="1217"/>
                <a:ext cx="3" cy="302"/>
              </a:xfrm>
              <a:prstGeom prst="rect">
                <a:avLst/>
              </a:prstGeom>
              <a:solidFill>
                <a:srgbClr val="FF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84" name="Rectangle 172"/>
              <p:cNvSpPr>
                <a:spLocks noChangeArrowheads="1"/>
              </p:cNvSpPr>
              <p:nvPr/>
            </p:nvSpPr>
            <p:spPr bwMode="auto">
              <a:xfrm>
                <a:off x="5285" y="1217"/>
                <a:ext cx="3" cy="302"/>
              </a:xfrm>
              <a:prstGeom prst="rect">
                <a:avLst/>
              </a:prstGeom>
              <a:solidFill>
                <a:srgbClr val="FF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0485" name="Rectangle 173"/>
              <p:cNvSpPr>
                <a:spLocks noChangeArrowheads="1"/>
              </p:cNvSpPr>
              <p:nvPr/>
            </p:nvSpPr>
            <p:spPr bwMode="auto">
              <a:xfrm>
                <a:off x="5288" y="1217"/>
                <a:ext cx="2" cy="302"/>
              </a:xfrm>
              <a:prstGeom prst="rect">
                <a:avLst/>
              </a:prstGeom>
              <a:solidFill>
                <a:srgbClr val="FF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  <p:sp>
          <p:nvSpPr>
            <p:cNvPr id="30" name="Rectangle 175"/>
            <p:cNvSpPr>
              <a:spLocks noChangeArrowheads="1"/>
            </p:cNvSpPr>
            <p:nvPr/>
          </p:nvSpPr>
          <p:spPr bwMode="auto">
            <a:xfrm>
              <a:off x="1543" y="1262"/>
              <a:ext cx="5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Prevención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76"/>
            <p:cNvSpPr>
              <a:spLocks noChangeArrowheads="1"/>
            </p:cNvSpPr>
            <p:nvPr/>
          </p:nvSpPr>
          <p:spPr bwMode="auto">
            <a:xfrm>
              <a:off x="2078" y="1262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4" name="Rectangle 177"/>
            <p:cNvSpPr>
              <a:spLocks noChangeArrowheads="1"/>
            </p:cNvSpPr>
            <p:nvPr/>
          </p:nvSpPr>
          <p:spPr bwMode="auto">
            <a:xfrm>
              <a:off x="2684" y="1262"/>
              <a:ext cx="6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Recuperación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6" name="Rectangle 178"/>
            <p:cNvSpPr>
              <a:spLocks noChangeArrowheads="1"/>
            </p:cNvSpPr>
            <p:nvPr/>
          </p:nvSpPr>
          <p:spPr bwMode="auto">
            <a:xfrm>
              <a:off x="3157" y="1262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7" name="Rectangle 179"/>
            <p:cNvSpPr>
              <a:spLocks noChangeArrowheads="1"/>
            </p:cNvSpPr>
            <p:nvPr/>
          </p:nvSpPr>
          <p:spPr bwMode="auto">
            <a:xfrm>
              <a:off x="4068" y="1262"/>
              <a:ext cx="5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Resolución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8" name="Rectangle 180"/>
            <p:cNvSpPr>
              <a:spLocks noChangeArrowheads="1"/>
            </p:cNvSpPr>
            <p:nvPr/>
          </p:nvSpPr>
          <p:spPr bwMode="auto">
            <a:xfrm>
              <a:off x="4598" y="1262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9" name="Freeform 181"/>
            <p:cNvSpPr>
              <a:spLocks/>
            </p:cNvSpPr>
            <p:nvPr/>
          </p:nvSpPr>
          <p:spPr bwMode="auto">
            <a:xfrm>
              <a:off x="1256" y="2125"/>
              <a:ext cx="3415" cy="402"/>
            </a:xfrm>
            <a:custGeom>
              <a:avLst/>
              <a:gdLst>
                <a:gd name="T0" fmla="*/ 2572 w 3430"/>
                <a:gd name="T1" fmla="*/ 0 h 402"/>
                <a:gd name="T2" fmla="*/ 2572 w 3430"/>
                <a:gd name="T3" fmla="*/ 101 h 402"/>
                <a:gd name="T4" fmla="*/ 0 w 3430"/>
                <a:gd name="T5" fmla="*/ 101 h 402"/>
                <a:gd name="T6" fmla="*/ 0 w 3430"/>
                <a:gd name="T7" fmla="*/ 302 h 402"/>
                <a:gd name="T8" fmla="*/ 2572 w 3430"/>
                <a:gd name="T9" fmla="*/ 302 h 402"/>
                <a:gd name="T10" fmla="*/ 2572 w 3430"/>
                <a:gd name="T11" fmla="*/ 402 h 402"/>
                <a:gd name="T12" fmla="*/ 3430 w 3430"/>
                <a:gd name="T13" fmla="*/ 201 h 402"/>
                <a:gd name="T14" fmla="*/ 2572 w 3430"/>
                <a:gd name="T1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0" h="402">
                  <a:moveTo>
                    <a:pt x="2572" y="0"/>
                  </a:moveTo>
                  <a:lnTo>
                    <a:pt x="2572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2572" y="302"/>
                  </a:lnTo>
                  <a:lnTo>
                    <a:pt x="2572" y="402"/>
                  </a:lnTo>
                  <a:lnTo>
                    <a:pt x="3430" y="201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0310" name="Rectangle 182"/>
            <p:cNvSpPr>
              <a:spLocks noChangeArrowheads="1"/>
            </p:cNvSpPr>
            <p:nvPr/>
          </p:nvSpPr>
          <p:spPr bwMode="auto">
            <a:xfrm>
              <a:off x="1290" y="2270"/>
              <a:ext cx="333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Crece control supervisor;</a:t>
              </a:r>
              <a:r>
                <a:rPr kumimoji="0" lang="es-ES_tradnl" altLang="en-US" sz="13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disminuye control de la gerencia aseguradora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1" name="Rectangle 183"/>
            <p:cNvSpPr>
              <a:spLocks noChangeArrowheads="1"/>
            </p:cNvSpPr>
            <p:nvPr/>
          </p:nvSpPr>
          <p:spPr bwMode="auto">
            <a:xfrm>
              <a:off x="4361" y="2270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2" name="Freeform 184"/>
            <p:cNvSpPr>
              <a:spLocks/>
            </p:cNvSpPr>
            <p:nvPr/>
          </p:nvSpPr>
          <p:spPr bwMode="auto">
            <a:xfrm>
              <a:off x="449" y="1217"/>
              <a:ext cx="807" cy="706"/>
            </a:xfrm>
            <a:custGeom>
              <a:avLst/>
              <a:gdLst>
                <a:gd name="T0" fmla="*/ 605 w 807"/>
                <a:gd name="T1" fmla="*/ 0 h 706"/>
                <a:gd name="T2" fmla="*/ 0 w 807"/>
                <a:gd name="T3" fmla="*/ 0 h 706"/>
                <a:gd name="T4" fmla="*/ 0 w 807"/>
                <a:gd name="T5" fmla="*/ 706 h 706"/>
                <a:gd name="T6" fmla="*/ 605 w 807"/>
                <a:gd name="T7" fmla="*/ 706 h 706"/>
                <a:gd name="T8" fmla="*/ 807 w 807"/>
                <a:gd name="T9" fmla="*/ 353 h 706"/>
                <a:gd name="T10" fmla="*/ 605 w 807"/>
                <a:gd name="T11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706">
                  <a:moveTo>
                    <a:pt x="605" y="0"/>
                  </a:moveTo>
                  <a:lnTo>
                    <a:pt x="0" y="0"/>
                  </a:lnTo>
                  <a:lnTo>
                    <a:pt x="0" y="706"/>
                  </a:lnTo>
                  <a:lnTo>
                    <a:pt x="605" y="706"/>
                  </a:lnTo>
                  <a:lnTo>
                    <a:pt x="807" y="35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0313" name="Rectangle 185"/>
            <p:cNvSpPr>
              <a:spLocks noChangeArrowheads="1"/>
            </p:cNvSpPr>
            <p:nvPr/>
          </p:nvSpPr>
          <p:spPr bwMode="auto">
            <a:xfrm>
              <a:off x="530" y="1464"/>
              <a:ext cx="60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Fase de</a:t>
              </a:r>
              <a:r>
                <a:rPr kumimoji="0" lang="es-ES_tradnl" altLang="en-US" sz="1800" dirty="0" smtClean="0"/>
                <a:t/>
              </a:r>
              <a:br>
                <a:rPr kumimoji="0" lang="es-ES_tradnl" altLang="en-US" sz="1800" dirty="0" smtClean="0"/>
              </a:br>
              <a:r>
                <a:rPr kumimoji="0" lang="es-ES_tradnl" altLang="en-US" sz="1400" dirty="0" smtClean="0"/>
                <a:t>intervención</a:t>
              </a:r>
              <a:endParaRPr kumimoji="0" lang="es-ES_tradnl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0315" name="Rectangle 187"/>
            <p:cNvSpPr>
              <a:spLocks noChangeArrowheads="1"/>
            </p:cNvSpPr>
            <p:nvPr/>
          </p:nvSpPr>
          <p:spPr bwMode="auto">
            <a:xfrm>
              <a:off x="835" y="1593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6" name="Freeform 188"/>
            <p:cNvSpPr>
              <a:spLocks/>
            </p:cNvSpPr>
            <p:nvPr/>
          </p:nvSpPr>
          <p:spPr bwMode="auto">
            <a:xfrm>
              <a:off x="449" y="2025"/>
              <a:ext cx="807" cy="704"/>
            </a:xfrm>
            <a:custGeom>
              <a:avLst/>
              <a:gdLst>
                <a:gd name="T0" fmla="*/ 605 w 807"/>
                <a:gd name="T1" fmla="*/ 0 h 704"/>
                <a:gd name="T2" fmla="*/ 0 w 807"/>
                <a:gd name="T3" fmla="*/ 0 h 704"/>
                <a:gd name="T4" fmla="*/ 0 w 807"/>
                <a:gd name="T5" fmla="*/ 704 h 704"/>
                <a:gd name="T6" fmla="*/ 605 w 807"/>
                <a:gd name="T7" fmla="*/ 704 h 704"/>
                <a:gd name="T8" fmla="*/ 807 w 807"/>
                <a:gd name="T9" fmla="*/ 352 h 704"/>
                <a:gd name="T10" fmla="*/ 605 w 807"/>
                <a:gd name="T1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704">
                  <a:moveTo>
                    <a:pt x="605" y="0"/>
                  </a:moveTo>
                  <a:lnTo>
                    <a:pt x="0" y="0"/>
                  </a:lnTo>
                  <a:lnTo>
                    <a:pt x="0" y="704"/>
                  </a:lnTo>
                  <a:lnTo>
                    <a:pt x="605" y="704"/>
                  </a:lnTo>
                  <a:lnTo>
                    <a:pt x="807" y="352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0317" name="Rectangle 189"/>
            <p:cNvSpPr>
              <a:spLocks noChangeArrowheads="1"/>
            </p:cNvSpPr>
            <p:nvPr/>
          </p:nvSpPr>
          <p:spPr bwMode="auto">
            <a:xfrm>
              <a:off x="476" y="2170"/>
              <a:ext cx="68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Control de la</a:t>
              </a:r>
              <a:b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entidad/grupo</a:t>
              </a:r>
              <a:b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asegurador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2" name="Rectangle 194"/>
            <p:cNvSpPr>
              <a:spLocks noChangeArrowheads="1"/>
            </p:cNvSpPr>
            <p:nvPr/>
          </p:nvSpPr>
          <p:spPr bwMode="auto">
            <a:xfrm>
              <a:off x="817" y="2556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3" name="Freeform 195"/>
            <p:cNvSpPr>
              <a:spLocks/>
            </p:cNvSpPr>
            <p:nvPr/>
          </p:nvSpPr>
          <p:spPr bwMode="auto">
            <a:xfrm>
              <a:off x="449" y="2831"/>
              <a:ext cx="807" cy="706"/>
            </a:xfrm>
            <a:custGeom>
              <a:avLst/>
              <a:gdLst>
                <a:gd name="T0" fmla="*/ 605 w 807"/>
                <a:gd name="T1" fmla="*/ 0 h 706"/>
                <a:gd name="T2" fmla="*/ 0 w 807"/>
                <a:gd name="T3" fmla="*/ 0 h 706"/>
                <a:gd name="T4" fmla="*/ 0 w 807"/>
                <a:gd name="T5" fmla="*/ 706 h 706"/>
                <a:gd name="T6" fmla="*/ 605 w 807"/>
                <a:gd name="T7" fmla="*/ 706 h 706"/>
                <a:gd name="T8" fmla="*/ 807 w 807"/>
                <a:gd name="T9" fmla="*/ 353 h 706"/>
                <a:gd name="T10" fmla="*/ 605 w 807"/>
                <a:gd name="T11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706">
                  <a:moveTo>
                    <a:pt x="605" y="0"/>
                  </a:moveTo>
                  <a:lnTo>
                    <a:pt x="0" y="0"/>
                  </a:lnTo>
                  <a:lnTo>
                    <a:pt x="0" y="706"/>
                  </a:lnTo>
                  <a:lnTo>
                    <a:pt x="605" y="706"/>
                  </a:lnTo>
                  <a:lnTo>
                    <a:pt x="807" y="35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0324" name="Rectangle 196"/>
            <p:cNvSpPr>
              <a:spLocks noChangeArrowheads="1"/>
            </p:cNvSpPr>
            <p:nvPr/>
          </p:nvSpPr>
          <p:spPr bwMode="auto">
            <a:xfrm>
              <a:off x="530" y="2977"/>
              <a:ext cx="53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200" dirty="0" smtClean="0">
                  <a:solidFill>
                    <a:srgbClr val="000000"/>
                  </a:solidFill>
                </a:rPr>
                <a:t>Situación de</a:t>
              </a:r>
              <a:br>
                <a:rPr kumimoji="0" lang="es-ES_tradnl" altLang="en-US" sz="1200" dirty="0" smtClean="0">
                  <a:solidFill>
                    <a:srgbClr val="000000"/>
                  </a:solidFill>
                </a:rPr>
              </a:br>
              <a:r>
                <a:rPr kumimoji="0" lang="es-ES_tradnl" altLang="en-US" sz="1200" dirty="0" smtClean="0">
                  <a:solidFill>
                    <a:srgbClr val="000000"/>
                  </a:solidFill>
                </a:rPr>
                <a:t>la entidad/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200" dirty="0" smtClean="0">
                  <a:solidFill>
                    <a:srgbClr val="000000"/>
                  </a:solidFill>
                </a:rPr>
                <a:t>g</a:t>
              </a:r>
              <a:r>
                <a:rPr kumimoji="0" lang="es-ES_tradnl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rupo</a:t>
              </a:r>
              <a:r>
                <a:rPr kumimoji="0" lang="es-ES_tradnl" alt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br>
                <a:rPr kumimoji="0" lang="es-ES_tradnl" alt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</a:br>
              <a:r>
                <a:rPr kumimoji="0" lang="es-ES_tradnl" alt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asegurador</a:t>
              </a:r>
              <a:endParaRPr kumimoji="0" lang="es-ES_tradnl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28" name="Rectangle 200"/>
            <p:cNvSpPr>
              <a:spLocks noChangeArrowheads="1"/>
            </p:cNvSpPr>
            <p:nvPr/>
          </p:nvSpPr>
          <p:spPr bwMode="auto">
            <a:xfrm>
              <a:off x="817" y="3363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9" name="Freeform 201"/>
            <p:cNvSpPr>
              <a:spLocks/>
            </p:cNvSpPr>
            <p:nvPr/>
          </p:nvSpPr>
          <p:spPr bwMode="auto">
            <a:xfrm>
              <a:off x="1256" y="2731"/>
              <a:ext cx="3934" cy="403"/>
            </a:xfrm>
            <a:custGeom>
              <a:avLst/>
              <a:gdLst>
                <a:gd name="T0" fmla="*/ 0 w 3934"/>
                <a:gd name="T1" fmla="*/ 201 h 403"/>
                <a:gd name="T2" fmla="*/ 787 w 3934"/>
                <a:gd name="T3" fmla="*/ 403 h 403"/>
                <a:gd name="T4" fmla="*/ 787 w 3934"/>
                <a:gd name="T5" fmla="*/ 302 h 403"/>
                <a:gd name="T6" fmla="*/ 3147 w 3934"/>
                <a:gd name="T7" fmla="*/ 302 h 403"/>
                <a:gd name="T8" fmla="*/ 3147 w 3934"/>
                <a:gd name="T9" fmla="*/ 403 h 403"/>
                <a:gd name="T10" fmla="*/ 3934 w 3934"/>
                <a:gd name="T11" fmla="*/ 201 h 403"/>
                <a:gd name="T12" fmla="*/ 3147 w 3934"/>
                <a:gd name="T13" fmla="*/ 0 h 403"/>
                <a:gd name="T14" fmla="*/ 3147 w 3934"/>
                <a:gd name="T15" fmla="*/ 101 h 403"/>
                <a:gd name="T16" fmla="*/ 787 w 3934"/>
                <a:gd name="T17" fmla="*/ 101 h 403"/>
                <a:gd name="T18" fmla="*/ 787 w 3934"/>
                <a:gd name="T19" fmla="*/ 0 h 403"/>
                <a:gd name="T20" fmla="*/ 0 w 3934"/>
                <a:gd name="T21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4" h="403">
                  <a:moveTo>
                    <a:pt x="0" y="201"/>
                  </a:moveTo>
                  <a:lnTo>
                    <a:pt x="787" y="403"/>
                  </a:lnTo>
                  <a:lnTo>
                    <a:pt x="787" y="302"/>
                  </a:lnTo>
                  <a:lnTo>
                    <a:pt x="3147" y="302"/>
                  </a:lnTo>
                  <a:lnTo>
                    <a:pt x="3147" y="403"/>
                  </a:lnTo>
                  <a:lnTo>
                    <a:pt x="3934" y="201"/>
                  </a:lnTo>
                  <a:lnTo>
                    <a:pt x="3147" y="0"/>
                  </a:lnTo>
                  <a:lnTo>
                    <a:pt x="3147" y="101"/>
                  </a:lnTo>
                  <a:lnTo>
                    <a:pt x="787" y="101"/>
                  </a:lnTo>
                  <a:lnTo>
                    <a:pt x="787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0330" name="Rectangle 202"/>
            <p:cNvSpPr>
              <a:spLocks noChangeArrowheads="1"/>
            </p:cNvSpPr>
            <p:nvPr/>
          </p:nvSpPr>
          <p:spPr bwMode="auto">
            <a:xfrm>
              <a:off x="1620" y="2875"/>
              <a:ext cx="2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Viable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1" name="Rectangle 203"/>
            <p:cNvSpPr>
              <a:spLocks noChangeArrowheads="1"/>
            </p:cNvSpPr>
            <p:nvPr/>
          </p:nvSpPr>
          <p:spPr bwMode="auto">
            <a:xfrm>
              <a:off x="1901" y="2875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3" name="Rectangle 205"/>
            <p:cNvSpPr>
              <a:spLocks noChangeArrowheads="1"/>
            </p:cNvSpPr>
            <p:nvPr/>
          </p:nvSpPr>
          <p:spPr bwMode="auto">
            <a:xfrm>
              <a:off x="4630" y="2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4" name="Rectangle 206"/>
            <p:cNvSpPr>
              <a:spLocks noChangeArrowheads="1"/>
            </p:cNvSpPr>
            <p:nvPr/>
          </p:nvSpPr>
          <p:spPr bwMode="auto">
            <a:xfrm>
              <a:off x="4491" y="2873"/>
              <a:ext cx="4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300" dirty="0" smtClean="0">
                  <a:solidFill>
                    <a:srgbClr val="000000"/>
                  </a:solidFill>
                </a:rPr>
                <a:t>Inv</a:t>
              </a:r>
              <a:r>
                <a:rPr kumimoji="0" lang="es-ES_tradnl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iable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35" name="Rectangle 207"/>
            <p:cNvSpPr>
              <a:spLocks noChangeArrowheads="1"/>
            </p:cNvSpPr>
            <p:nvPr/>
          </p:nvSpPr>
          <p:spPr bwMode="auto">
            <a:xfrm>
              <a:off x="4927" y="2875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_tradnl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01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BFD9F3-EC92-4291-8CFA-08CE2C5808B5}" type="slidenum">
              <a:rPr lang="en-US" sz="1200" smtClean="0"/>
              <a:pPr/>
              <a:t>8</a:t>
            </a:fld>
            <a:endParaRPr lang="es-ES" sz="12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Cumplimiento del Principio Básico Asegurador (ICP) 11 </a:t>
            </a:r>
            <a:endParaRPr lang="es-E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600" dirty="0" smtClean="0"/>
              <a:t>Directrices formales para tomar (o interrumpir) medidas: su incumplimiento debe comportar consecuencias graves (combinadas con multas y actuaciones punitivas)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Como mínimo debe incluir: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restricciones a las actividades empresariales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medidas para reforzar la posición financiera de la aseguradora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consecuencias cuando la información no se facilite oportunamente, se retenga o se facilite de manera distorsionada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No debe retrasar las necesarias medidas preventivas o correctivas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Potestades supervisores contundentes aplicadas de manera justa y equitativa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No basta con tener potestades delegadas por la legislación, sino que se requiere voluntad para actuar (las herramientas solo son útiles cuando se utilizan)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¿Complicaciones relacionadas con los grupos?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Determinar que la aseguradora cumple con las medidas una vez que se han adoptado o impuesto </a:t>
            </a:r>
          </a:p>
          <a:p>
            <a:pPr>
              <a:lnSpc>
                <a:spcPct val="90000"/>
              </a:lnSpc>
            </a:pP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328284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82D6FE-2DFC-4231-B981-31E1316CD0F1}" type="slidenum">
              <a:rPr lang="en-US" sz="1200" smtClean="0"/>
              <a:pPr/>
              <a:t>9</a:t>
            </a:fld>
            <a:endParaRPr lang="es-ES" sz="12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Medidas de exigencia de cumplimiento o sancionadoras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Restringir la actividad empresarial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Detener la realización de nuevas actividades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Retener aprobación de nuevas actividades o adquisiciones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Restringir la transferencia de activos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Instrucciones para reforzar la posición financiera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Exigir niveles de capital más elevados o medidas para reducir o mitigar riesgos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Restringir la disposición de los activos de la aseguradora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Restringir/suspender dividendos u otros pagos a accionistas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Cesar a consejeros y directivos; inhabilitación para el desempeño de cargos de responsabilidad en el futuro</a:t>
            </a:r>
          </a:p>
          <a:p>
            <a:pPr marL="342900" lvl="1" indent="-342900">
              <a:lnSpc>
                <a:spcPct val="100000"/>
              </a:lnSpc>
              <a:buClr>
                <a:srgbClr val="A60000"/>
              </a:buClr>
              <a:buSzPct val="90000"/>
              <a:buFont typeface="Wingdings" pitchFamily="2" charset="2"/>
              <a:buChar char="l"/>
              <a:defRPr/>
            </a:pPr>
            <a:r>
              <a:rPr lang="en-GB" sz="1400" dirty="0" smtClean="0"/>
              <a:t>Transferencia o tutela obligatoria de una cartera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Revocar la licencia (exige la disolución de la compañía)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Exigir a una compañía detener sus actividades sin licencia</a:t>
            </a:r>
          </a:p>
          <a:p>
            <a:pPr>
              <a:lnSpc>
                <a:spcPct val="100000"/>
              </a:lnSpc>
              <a:defRPr/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69027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0</TotalTime>
  <Words>2062</Words>
  <Application>Microsoft Office PowerPoint</Application>
  <PresentationFormat>Presentación en pantalla (4:3)</PresentationFormat>
  <Paragraphs>206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FSI_ E</vt:lpstr>
      <vt:lpstr>1_People_images</vt:lpstr>
      <vt:lpstr>2_Buildings_images</vt:lpstr>
      <vt:lpstr>3_Plain</vt:lpstr>
      <vt:lpstr>Cumplimiento, resolución, disolución y esquemas de protección de los asegurados</vt:lpstr>
      <vt:lpstr>Agenda</vt:lpstr>
      <vt:lpstr>El origen de los problemas – ejemplos típicos*</vt:lpstr>
      <vt:lpstr>El supervisor no detecta los problemas</vt:lpstr>
      <vt:lpstr>Complicaciones relacionadas con el grupo</vt:lpstr>
      <vt:lpstr>Solvencia y niveles de intervención</vt:lpstr>
      <vt:lpstr>De la viabilidad a la inviabilidad</vt:lpstr>
      <vt:lpstr>Cumplimiento del Principio Básico Asegurador (ICP) 11 </vt:lpstr>
      <vt:lpstr>Medidas de exigencia de cumplimiento o sancionadoras</vt:lpstr>
      <vt:lpstr>Recuperación - grupos aseguradores (al menos para G-SII)</vt:lpstr>
      <vt:lpstr>Resolución y autoridad de resolución (al menos para G-SII)</vt:lpstr>
      <vt:lpstr>Potestades y herramientas de resolución (al menos para G-SII)</vt:lpstr>
      <vt:lpstr>ICP 12: disolución y salida del mercado</vt:lpstr>
      <vt:lpstr>Derechos preferentes</vt:lpstr>
      <vt:lpstr>Esquemas de protección de los asegurados (PPS)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Financial Crises and Preparing for the Next One</dc:title>
  <dc:creator>Lofvendahl, Gunilla</dc:creator>
  <cp:lastModifiedBy>Salashina Olga</cp:lastModifiedBy>
  <cp:revision>95</cp:revision>
  <cp:lastPrinted>2014-06-24T16:22:31Z</cp:lastPrinted>
  <dcterms:created xsi:type="dcterms:W3CDTF">2013-06-28T09:30:54Z</dcterms:created>
  <dcterms:modified xsi:type="dcterms:W3CDTF">2014-07-01T14:42:05Z</dcterms:modified>
</cp:coreProperties>
</file>