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4" r:id="rId2"/>
  </p:sldMasterIdLst>
  <p:notesMasterIdLst>
    <p:notesMasterId r:id="rId31"/>
  </p:notesMasterIdLst>
  <p:handoutMasterIdLst>
    <p:handoutMasterId r:id="rId32"/>
  </p:handoutMasterIdLst>
  <p:sldIdLst>
    <p:sldId id="256" r:id="rId3"/>
    <p:sldId id="317" r:id="rId4"/>
    <p:sldId id="326" r:id="rId5"/>
    <p:sldId id="342" r:id="rId6"/>
    <p:sldId id="343" r:id="rId7"/>
    <p:sldId id="364" r:id="rId8"/>
    <p:sldId id="344" r:id="rId9"/>
    <p:sldId id="345" r:id="rId10"/>
    <p:sldId id="327" r:id="rId11"/>
    <p:sldId id="336" r:id="rId12"/>
    <p:sldId id="328" r:id="rId13"/>
    <p:sldId id="329" r:id="rId14"/>
    <p:sldId id="365" r:id="rId15"/>
    <p:sldId id="346" r:id="rId16"/>
    <p:sldId id="347" r:id="rId17"/>
    <p:sldId id="330" r:id="rId18"/>
    <p:sldId id="331" r:id="rId19"/>
    <p:sldId id="332" r:id="rId20"/>
    <p:sldId id="366" r:id="rId21"/>
    <p:sldId id="349" r:id="rId22"/>
    <p:sldId id="333" r:id="rId23"/>
    <p:sldId id="334" r:id="rId24"/>
    <p:sldId id="335" r:id="rId25"/>
    <p:sldId id="351" r:id="rId26"/>
    <p:sldId id="352" r:id="rId27"/>
    <p:sldId id="355" r:id="rId28"/>
    <p:sldId id="313" r:id="rId29"/>
    <p:sldId id="368" r:id="rId3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9" autoAdjust="0"/>
    <p:restoredTop sz="96512" autoAdjust="0"/>
  </p:normalViewPr>
  <p:slideViewPr>
    <p:cSldViewPr snapToObjects="1">
      <p:cViewPr>
        <p:scale>
          <a:sx n="70" d="100"/>
          <a:sy n="70" d="100"/>
        </p:scale>
        <p:origin x="-1488" y="-120"/>
      </p:cViewPr>
      <p:guideLst>
        <p:guide orient="horz" pos="2160"/>
        <p:guide pos="2880"/>
      </p:guideLst>
    </p:cSldViewPr>
  </p:slideViewPr>
  <p:outlineViewPr>
    <p:cViewPr>
      <p:scale>
        <a:sx n="33" d="100"/>
        <a:sy n="33" d="100"/>
      </p:scale>
      <p:origin x="0" y="22146"/>
    </p:cViewPr>
  </p:outlineViewPr>
  <p:notesTextViewPr>
    <p:cViewPr>
      <p:scale>
        <a:sx n="1" d="1"/>
        <a:sy n="1" d="1"/>
      </p:scale>
      <p:origin x="0" y="0"/>
    </p:cViewPr>
  </p:notesTextViewPr>
  <p:sorterViewPr>
    <p:cViewPr>
      <p:scale>
        <a:sx n="150" d="100"/>
        <a:sy n="150" d="100"/>
      </p:scale>
      <p:origin x="0" y="0"/>
    </p:cViewPr>
  </p:sorterViewPr>
  <p:notesViewPr>
    <p:cSldViewPr snapToObjects="1">
      <p:cViewPr varScale="1">
        <p:scale>
          <a:sx n="85" d="100"/>
          <a:sy n="85" d="100"/>
        </p:scale>
        <p:origin x="-3138"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59228BDA-53D2-4377-9EE3-69B9799EC0F4}" type="datetimeFigureOut">
              <a:rPr lang="en-GB" smtClean="0"/>
              <a:t>08/07/2014</a:t>
            </a:fld>
            <a:endParaRPr lang="en-GB"/>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C3AD3BAE-ABAA-4634-AE23-A6EE8753F743}" type="slidenum">
              <a:rPr lang="en-GB" smtClean="0"/>
              <a:t>‹Nº›</a:t>
            </a:fld>
            <a:endParaRPr lang="en-GB"/>
          </a:p>
        </p:txBody>
      </p:sp>
    </p:spTree>
    <p:extLst>
      <p:ext uri="{BB962C8B-B14F-4D97-AF65-F5344CB8AC3E}">
        <p14:creationId xmlns:p14="http://schemas.microsoft.com/office/powerpoint/2010/main" val="3613076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7545D280-1BD8-4669-A8A1-2EF911E5A3FF}" type="datetimeFigureOut">
              <a:rPr lang="en-GB" smtClean="0"/>
              <a:t>08/07/2014</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7436C322-1FEC-4C25-9DF9-234F3C994BC8}" type="slidenum">
              <a:rPr lang="en-GB" smtClean="0"/>
              <a:t>‹Nº›</a:t>
            </a:fld>
            <a:endParaRPr lang="en-GB"/>
          </a:p>
        </p:txBody>
      </p:sp>
    </p:spTree>
    <p:extLst>
      <p:ext uri="{BB962C8B-B14F-4D97-AF65-F5344CB8AC3E}">
        <p14:creationId xmlns:p14="http://schemas.microsoft.com/office/powerpoint/2010/main" val="53306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a:t>
            </a:fld>
            <a:endParaRPr lang="en-GB"/>
          </a:p>
        </p:txBody>
      </p:sp>
    </p:spTree>
    <p:extLst>
      <p:ext uri="{BB962C8B-B14F-4D97-AF65-F5344CB8AC3E}">
        <p14:creationId xmlns:p14="http://schemas.microsoft.com/office/powerpoint/2010/main" val="246809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13811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13811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10</a:t>
            </a:fld>
            <a:endParaRPr lang="en-GB"/>
          </a:p>
        </p:txBody>
      </p:sp>
    </p:spTree>
    <p:extLst>
      <p:ext uri="{BB962C8B-B14F-4D97-AF65-F5344CB8AC3E}">
        <p14:creationId xmlns:p14="http://schemas.microsoft.com/office/powerpoint/2010/main" val="438173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mn-lt"/>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36C322-1FEC-4C25-9DF9-234F3C994BC8}" type="slidenum">
              <a:rPr lang="en-GB" smtClean="0"/>
              <a:t>14</a:t>
            </a:fld>
            <a:endParaRPr lang="en-GB"/>
          </a:p>
        </p:txBody>
      </p:sp>
    </p:spTree>
    <p:extLst>
      <p:ext uri="{BB962C8B-B14F-4D97-AF65-F5344CB8AC3E}">
        <p14:creationId xmlns:p14="http://schemas.microsoft.com/office/powerpoint/2010/main" val="158908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24</a:t>
            </a:fld>
            <a:endParaRPr lang="en-GB"/>
          </a:p>
        </p:txBody>
      </p:sp>
    </p:spTree>
    <p:extLst>
      <p:ext uri="{BB962C8B-B14F-4D97-AF65-F5344CB8AC3E}">
        <p14:creationId xmlns:p14="http://schemas.microsoft.com/office/powerpoint/2010/main" val="1194072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26</a:t>
            </a:fld>
            <a:endParaRPr lang="en-GB"/>
          </a:p>
        </p:txBody>
      </p:sp>
    </p:spTree>
    <p:extLst>
      <p:ext uri="{BB962C8B-B14F-4D97-AF65-F5344CB8AC3E}">
        <p14:creationId xmlns:p14="http://schemas.microsoft.com/office/powerpoint/2010/main" val="390478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436C322-1FEC-4C25-9DF9-234F3C994BC8}"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11381154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00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25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12776"/>
            <a:ext cx="8229600" cy="4713387"/>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‹Nº›</a:t>
            </a:fld>
            <a:endParaRPr lang="en-GB">
              <a:solidFill>
                <a:prstClr val="black">
                  <a:tint val="75000"/>
                </a:prstClr>
              </a:solidFill>
            </a:endParaRPr>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0" name="Title 1"/>
          <p:cNvSpPr>
            <a:spLocks noGrp="1"/>
          </p:cNvSpPr>
          <p:nvPr>
            <p:ph type="title" hasCustomPrompt="1"/>
          </p:nvPr>
        </p:nvSpPr>
        <p:spPr>
          <a:xfrm>
            <a:off x="457200" y="274638"/>
            <a:ext cx="8229600" cy="850106"/>
          </a:xfrm>
        </p:spPr>
        <p:txBody>
          <a:bodyPr anchor="b" anchorCtr="0">
            <a:normAutofit/>
          </a:bodyPr>
          <a:lstStyle>
            <a:lvl1pPr algn="l">
              <a:defRPr sz="3000" baseline="0">
                <a:latin typeface="Arial" pitchFamily="34" charset="0"/>
              </a:defRPr>
            </a:lvl1pPr>
          </a:lstStyle>
          <a:p>
            <a:r>
              <a:rPr lang="en-US" dirty="0" smtClean="0"/>
              <a:t>Content </a:t>
            </a:r>
            <a:r>
              <a:rPr lang="en-US" dirty="0" err="1" smtClean="0"/>
              <a:t>xxxxxxxxxxxxxxxx</a:t>
            </a:r>
            <a:r>
              <a:rPr lang="en-US" dirty="0" smtClean="0"/>
              <a:t> </a:t>
            </a:r>
            <a:r>
              <a:rPr lang="en-US" dirty="0" err="1" smtClean="0"/>
              <a:t>xxxxxxxxxxxxxx</a:t>
            </a:r>
            <a:r>
              <a:rPr lang="en-US" dirty="0" smtClean="0"/>
              <a:t> </a:t>
            </a:r>
            <a:r>
              <a:rPr lang="en-US" dirty="0" err="1" smtClean="0"/>
              <a:t>xxxxxx</a:t>
            </a:r>
            <a:endParaRPr lang="en-GB" dirty="0"/>
          </a:p>
        </p:txBody>
      </p:sp>
      <p:cxnSp>
        <p:nvCxnSpPr>
          <p:cNvPr id="11" name="Straight Connector 10"/>
          <p:cNvCxnSpPr/>
          <p:nvPr userDrawn="1"/>
        </p:nvCxnSpPr>
        <p:spPr>
          <a:xfrm>
            <a:off x="467544" y="118405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577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11256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Content</a:t>
            </a:r>
            <a:endParaRPr lang="en-GB" dirty="0"/>
          </a:p>
        </p:txBody>
      </p:sp>
      <p:sp>
        <p:nvSpPr>
          <p:cNvPr id="3" name="Content Placeholder 2"/>
          <p:cNvSpPr>
            <a:spLocks noGrp="1"/>
          </p:cNvSpPr>
          <p:nvPr>
            <p:ph idx="1" hasCustomPrompt="1"/>
          </p:nvPr>
        </p:nvSpPr>
        <p:spPr>
          <a:xfrm>
            <a:off x="457200" y="1484784"/>
            <a:ext cx="8229600" cy="46413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mj-lt"/>
              <a:buAutoNum type="arabicPeriod"/>
              <a:tabLst/>
              <a:defRPr lang="en-US" sz="1800" kern="1200" baseline="0" dirty="0" smtClean="0">
                <a:solidFill>
                  <a:schemeClr val="tx1"/>
                </a:solidFill>
                <a:latin typeface="Arial" pitchFamily="34" charset="0"/>
                <a:ea typeface="+mn-ea"/>
                <a:cs typeface="Arial" pitchFamily="34" charset="0"/>
              </a:defRPr>
            </a:lvl1pPr>
            <a:lvl2pPr marL="800100" indent="-342900">
              <a:buFont typeface="+mj-lt"/>
              <a:buAutoNum type="alphaUcPeriod"/>
              <a:defRPr sz="1400" baseline="0">
                <a:latin typeface="Arial" pitchFamily="34" charset="0"/>
              </a:defRPr>
            </a:lvl2pPr>
            <a:lvl3pPr marL="1200150" indent="-285750">
              <a:buFontTx/>
              <a:buChar char="-"/>
              <a:defRPr sz="1400" baseline="0">
                <a:latin typeface="Arial" pitchFamily="34" charset="0"/>
              </a:defRPr>
            </a:lvl3pPr>
            <a:lvl4pPr marL="1543050" indent="-171450">
              <a:buFont typeface="Arial" pitchFamily="34" charset="0"/>
              <a:buChar char="•"/>
              <a:defRPr sz="1400" baseline="0">
                <a:latin typeface="Arial" pitchFamily="34" charset="0"/>
              </a:defRPr>
            </a:lvl4pPr>
            <a:lvl5pPr marL="2057400" indent="-228600">
              <a:buFont typeface="Wingdings" pitchFamily="2" charset="2"/>
              <a:buChar char="§"/>
              <a:defRPr sz="1400" baseline="0">
                <a:latin typeface="Arial" pitchFamily="34" charset="0"/>
              </a:defRPr>
            </a:lvl5pPr>
          </a:lstStyle>
          <a:p>
            <a:pPr lvl="0"/>
            <a:r>
              <a:rPr lang="en-US" dirty="0" smtClean="0"/>
              <a:t>Section 1							Page #</a:t>
            </a:r>
          </a:p>
          <a:p>
            <a:pPr lvl="0"/>
            <a:r>
              <a:rPr lang="en-US" dirty="0" smtClean="0"/>
              <a:t>Section 2							Page #</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US" dirty="0" smtClean="0"/>
              <a:t>Section 3							Page #</a:t>
            </a:r>
          </a:p>
          <a:p>
            <a:pPr lvl="1"/>
            <a:r>
              <a:rPr lang="en-US" dirty="0" smtClean="0"/>
              <a:t>Subsection							Page #</a:t>
            </a:r>
          </a:p>
        </p:txBody>
      </p:sp>
      <p:sp>
        <p:nvSpPr>
          <p:cNvPr id="6" name="Slide Number Placeholder 5"/>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429203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862" y="1700808"/>
            <a:ext cx="8446610" cy="1224136"/>
          </a:xfrm>
        </p:spPr>
        <p:txBody>
          <a:bodyPr anchor="b" anchorCtr="0">
            <a:normAutofit/>
          </a:bodyPr>
          <a:lstStyle>
            <a:lvl1pPr algn="l">
              <a:defRPr sz="3000" b="0" i="0" cap="all" baseline="0">
                <a:solidFill>
                  <a:srgbClr val="359FD2"/>
                </a:solidFill>
                <a:latin typeface="Arial" pitchFamily="34" charset="0"/>
              </a:defRPr>
            </a:lvl1pPr>
          </a:lstStyle>
          <a:p>
            <a:r>
              <a:rPr lang="en-US" dirty="0" smtClean="0"/>
              <a:t>Section title</a:t>
            </a:r>
            <a:endParaRPr lang="en-GB" dirty="0"/>
          </a:p>
        </p:txBody>
      </p:sp>
      <p:sp>
        <p:nvSpPr>
          <p:cNvPr id="3" name="Text Placeholder 2"/>
          <p:cNvSpPr>
            <a:spLocks noGrp="1"/>
          </p:cNvSpPr>
          <p:nvPr>
            <p:ph type="body" idx="1" hasCustomPrompt="1"/>
          </p:nvPr>
        </p:nvSpPr>
        <p:spPr>
          <a:xfrm>
            <a:off x="378364" y="2906713"/>
            <a:ext cx="8442108" cy="378271"/>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cxnSp>
        <p:nvCxnSpPr>
          <p:cNvPr id="7" name="Straight Connector 6"/>
          <p:cNvCxnSpPr/>
          <p:nvPr userDrawn="1"/>
        </p:nvCxnSpPr>
        <p:spPr>
          <a:xfrm>
            <a:off x="467544" y="2908166"/>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3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457200" y="1196752"/>
            <a:ext cx="8229600" cy="4929411"/>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337761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2051720" y="1189826"/>
            <a:ext cx="6635080" cy="4936337"/>
          </a:xfrm>
        </p:spPr>
        <p:txBody>
          <a:bodyPr>
            <a:normAutofit/>
          </a:bodyPr>
          <a:lstStyle>
            <a:lvl1pPr>
              <a:defRPr sz="1600"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t>‹Nº›</a:t>
            </a:fld>
            <a:endParaRPr lang="en-GB"/>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hasCustomPrompt="1"/>
          </p:nvPr>
        </p:nvSpPr>
        <p:spPr>
          <a:xfrm>
            <a:off x="471753" y="1196752"/>
            <a:ext cx="1363943" cy="4936337"/>
          </a:xfrm>
        </p:spPr>
        <p:txBody>
          <a:bodyPr>
            <a:normAutofit/>
          </a:bodyPr>
          <a:lstStyle>
            <a:lvl1pPr marL="0" indent="0">
              <a:buFontTx/>
              <a:buNone/>
              <a:defRPr sz="1000" b="0" i="1"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p:txBody>
      </p:sp>
      <p:pic>
        <p:nvPicPr>
          <p:cNvPr id="11" name="Picture 10"/>
          <p:cNvPicPr/>
          <p:nvPr userDrawn="1"/>
        </p:nvPicPr>
        <p:blipFill>
          <a:blip r:embed="rId2"/>
          <a:stretch>
            <a:fillRect/>
          </a:stretch>
        </p:blipFill>
        <p:spPr>
          <a:xfrm>
            <a:off x="471753" y="6360368"/>
            <a:ext cx="1487170" cy="381000"/>
          </a:xfrm>
          <a:prstGeom prst="rect">
            <a:avLst/>
          </a:prstGeom>
        </p:spPr>
      </p:pic>
      <p:cxnSp>
        <p:nvCxnSpPr>
          <p:cNvPr id="13" name="Straight Connector 12"/>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8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hasCustomPrompt="1"/>
          </p:nvPr>
        </p:nvSpPr>
        <p:spPr>
          <a:xfrm>
            <a:off x="447574" y="802905"/>
            <a:ext cx="8228882" cy="409087"/>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457200" y="1574038"/>
            <a:ext cx="1378496" cy="4552125"/>
          </a:xfrm>
        </p:spPr>
        <p:txBody>
          <a:bodyPr>
            <a:normAutofit/>
          </a:bodyPr>
          <a:lstStyle>
            <a:lvl1pPr marL="0" indent="0">
              <a:buFontTx/>
              <a:buNone/>
              <a:defRPr sz="1000" i="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Add comments</a:t>
            </a:r>
            <a:endParaRPr lang="en-GB" dirty="0"/>
          </a:p>
        </p:txBody>
      </p:sp>
      <p:sp>
        <p:nvSpPr>
          <p:cNvPr id="5" name="Text Placeholder 4"/>
          <p:cNvSpPr>
            <a:spLocks noGrp="1"/>
          </p:cNvSpPr>
          <p:nvPr>
            <p:ph type="body" sz="quarter" idx="3" hasCustomPrompt="1"/>
          </p:nvPr>
        </p:nvSpPr>
        <p:spPr>
          <a:xfrm>
            <a:off x="2051720" y="1588036"/>
            <a:ext cx="6624736" cy="360040"/>
          </a:xfrm>
          <a:solidFill>
            <a:srgbClr val="0C9BE2"/>
          </a:solidFill>
        </p:spPr>
        <p:txBody>
          <a:bodyPr anchor="ctr" anchorCtr="0">
            <a:normAutofit/>
          </a:bodyPr>
          <a:lstStyle>
            <a:lvl1pPr marL="0" indent="0">
              <a:buNone/>
              <a:defRPr sz="1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6" name="Content Placeholder 5"/>
          <p:cNvSpPr>
            <a:spLocks noGrp="1"/>
          </p:cNvSpPr>
          <p:nvPr>
            <p:ph sz="quarter" idx="4"/>
          </p:nvPr>
        </p:nvSpPr>
        <p:spPr>
          <a:xfrm>
            <a:off x="2051720" y="2060848"/>
            <a:ext cx="6635081" cy="4065315"/>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t>‹Nº›</a:t>
            </a:fld>
            <a:endParaRPr lang="en-GB"/>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3237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p:nvPr>
        </p:nvSpPr>
        <p:spPr>
          <a:xfrm>
            <a:off x="457200" y="1412816"/>
            <a:ext cx="4040188" cy="360000"/>
          </a:xfrm>
          <a:solidFill>
            <a:srgbClr val="0C9BE2"/>
          </a:solidFill>
        </p:spPr>
        <p:txBody>
          <a:bodyPr vert="horz" lIns="91440" tIns="45720" rIns="91440" bIns="45720" rtlCol="0" anchor="ctr" anchorCtr="0">
            <a:normAutofit/>
          </a:bodyPr>
          <a:lstStyle>
            <a:lvl1pPr marL="342900" indent="-342900">
              <a:buNone/>
              <a:defRPr lang="en-US" sz="1400" b="1" baseline="0" smtClean="0">
                <a:solidFill>
                  <a:schemeClr val="bg1"/>
                </a:solidFill>
              </a:defRPr>
            </a:lvl1pPr>
          </a:lstStyle>
          <a:p>
            <a:pPr marL="0" lvl="0" indent="0"/>
            <a:r>
              <a:rPr lang="en-US" dirty="0" smtClean="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816"/>
            <a:ext cx="4041775" cy="360000"/>
          </a:xfrm>
          <a:solidFill>
            <a:srgbClr val="0C9BE2"/>
          </a:solidFill>
        </p:spPr>
        <p:txBody>
          <a:bodyPr vert="horz" lIns="91440" tIns="45720" rIns="91440" bIns="45720" rtlCol="0" anchor="ctr" anchorCtr="0">
            <a:normAutofit/>
          </a:bodyPr>
          <a:lstStyle>
            <a:lvl1pPr marL="342900" indent="-342900">
              <a:buFontTx/>
              <a:buNone/>
              <a:defRPr lang="en-US" sz="1400" b="1" baseline="0" smtClean="0">
                <a:solidFill>
                  <a:schemeClr val="bg1"/>
                </a:solidFill>
              </a:defRPr>
            </a:lvl1pPr>
          </a:lstStyle>
          <a:p>
            <a:pPr marL="0" lvl="0" indent="0"/>
            <a:r>
              <a:rPr lang="en-US" dirty="0" smtClean="0"/>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t>‹Nº›</a:t>
            </a:fld>
            <a:endParaRPr lang="en-GB"/>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3" name="Text Placeholder 2"/>
          <p:cNvSpPr>
            <a:spLocks noGrp="1"/>
          </p:cNvSpPr>
          <p:nvPr>
            <p:ph type="body" idx="13" hasCustomPrompt="1"/>
          </p:nvPr>
        </p:nvSpPr>
        <p:spPr>
          <a:xfrm>
            <a:off x="467544" y="849951"/>
            <a:ext cx="8208912" cy="36004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Tree>
    <p:extLst>
      <p:ext uri="{BB962C8B-B14F-4D97-AF65-F5344CB8AC3E}">
        <p14:creationId xmlns:p14="http://schemas.microsoft.com/office/powerpoint/2010/main" val="30252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‹Nº›</a:t>
            </a:fld>
            <a:endParaRPr lang="en-GB"/>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19226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5272" y="1969963"/>
            <a:ext cx="4042792" cy="562074"/>
          </a:xfrm>
        </p:spPr>
        <p:txBody>
          <a:bodyPr>
            <a:normAutofit/>
          </a:bodyPr>
          <a:lstStyle>
            <a:lvl1pPr>
              <a:defRPr sz="18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1105272" y="2532037"/>
            <a:ext cx="4038600" cy="3417243"/>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t>‹Nº›</a:t>
            </a:fld>
            <a:endParaRPr lang="en-GB"/>
          </a:p>
        </p:txBody>
      </p:sp>
      <p:pic>
        <p:nvPicPr>
          <p:cNvPr id="11" name="Picture 10"/>
          <p:cNvPicPr/>
          <p:nvPr userDrawn="1"/>
        </p:nvPicPr>
        <p:blipFill>
          <a:blip r:embed="rId2"/>
          <a:stretch>
            <a:fillRect/>
          </a:stretch>
        </p:blipFill>
        <p:spPr>
          <a:xfrm>
            <a:off x="467544" y="404664"/>
            <a:ext cx="2968625" cy="1041400"/>
          </a:xfrm>
          <a:prstGeom prst="rect">
            <a:avLst/>
          </a:prstGeom>
        </p:spPr>
      </p:pic>
    </p:spTree>
    <p:extLst>
      <p:ext uri="{BB962C8B-B14F-4D97-AF65-F5344CB8AC3E}">
        <p14:creationId xmlns:p14="http://schemas.microsoft.com/office/powerpoint/2010/main" val="48267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C179-9F06-40D0-93EA-8FF612BB075F}" type="slidenum">
              <a:rPr lang="en-GB" smtClean="0"/>
              <a:t>‹Nº›</a:t>
            </a:fld>
            <a:endParaRPr lang="en-GB"/>
          </a:p>
        </p:txBody>
      </p:sp>
    </p:spTree>
    <p:extLst>
      <p:ext uri="{BB962C8B-B14F-4D97-AF65-F5344CB8AC3E}">
        <p14:creationId xmlns:p14="http://schemas.microsoft.com/office/powerpoint/2010/main" val="1998640053"/>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60" r:id="rId5"/>
    <p:sldLayoutId id="2147483661" r:id="rId6"/>
    <p:sldLayoutId id="2147483653" r:id="rId7"/>
    <p:sldLayoutId id="2147483652" r:id="rId8"/>
    <p:sldLayoutId id="2147483663" r:id="rId9"/>
  </p:sldLayoutIdLst>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22114"/>
          </a:xfrm>
          <a:prstGeom prst="rect">
            <a:avLst/>
          </a:prstGeom>
        </p:spPr>
        <p:txBody>
          <a:bodyPr vert="horz" lIns="91440" tIns="45720" rIns="91440" bIns="45720" rtlCol="0" anchor="b" anchorCtr="0">
            <a:normAutofit/>
          </a:bodyPr>
          <a:lstStyle/>
          <a:p>
            <a:r>
              <a:rPr lang="en-US" dirty="0" smtClean="0"/>
              <a:t>Click to edit Master title style </a:t>
            </a:r>
            <a:r>
              <a:rPr lang="en-US" dirty="0" err="1" smtClean="0"/>
              <a:t>xxxxxxxxxxxxxxx</a:t>
            </a:r>
            <a:r>
              <a:rPr lang="en-US" dirty="0" smtClean="0"/>
              <a:t> </a:t>
            </a:r>
            <a:r>
              <a:rPr lang="en-US" dirty="0" err="1" smtClean="0"/>
              <a:t>xxxx</a:t>
            </a:r>
            <a:endParaRPr lang="en-GB" dirty="0"/>
          </a:p>
        </p:txBody>
      </p:sp>
      <p:sp>
        <p:nvSpPr>
          <p:cNvPr id="3" name="Text Placeholder 2"/>
          <p:cNvSpPr>
            <a:spLocks noGrp="1"/>
          </p:cNvSpPr>
          <p:nvPr>
            <p:ph type="body" idx="1"/>
          </p:nvPr>
        </p:nvSpPr>
        <p:spPr>
          <a:xfrm>
            <a:off x="457200" y="1844824"/>
            <a:ext cx="8229600" cy="42813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C179-9F06-40D0-93EA-8FF612BB075F}"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0721220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www.iaisweb.org/" TargetMode="External"/><Relationship Id="rId2" Type="http://schemas.openxmlformats.org/officeDocument/2006/relationships/hyperlink" Target="mailto:conor.donaldson@bis.org" TargetMode="Externa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b="1" dirty="0" smtClean="0"/>
              <a:t>Autoevaluación y Revisión entre Pares: </a:t>
            </a:r>
            <a:r>
              <a:rPr lang="es-ES" b="1" dirty="0"/>
              <a:t>Gobierno Corporativo y </a:t>
            </a:r>
            <a:r>
              <a:rPr lang="es-ES" b="1" dirty="0" smtClean="0"/>
              <a:t>de Riesgo</a:t>
            </a:r>
            <a:endParaRPr lang="en-GB" b="1" dirty="0"/>
          </a:p>
        </p:txBody>
      </p:sp>
      <p:sp>
        <p:nvSpPr>
          <p:cNvPr id="3" name="Subtitle 2"/>
          <p:cNvSpPr>
            <a:spLocks noGrp="1"/>
          </p:cNvSpPr>
          <p:nvPr>
            <p:ph type="subTitle" idx="1"/>
          </p:nvPr>
        </p:nvSpPr>
        <p:spPr>
          <a:xfrm>
            <a:off x="581496" y="4221088"/>
            <a:ext cx="8094959" cy="2025329"/>
          </a:xfrm>
        </p:spPr>
        <p:txBody>
          <a:bodyPr/>
          <a:lstStyle/>
          <a:p>
            <a:r>
              <a:rPr lang="es-CL" sz="1600" b="1" dirty="0" smtClean="0"/>
              <a:t>Conor Donaldson </a:t>
            </a:r>
            <a:endParaRPr lang="es-CL" sz="1600" dirty="0" smtClean="0"/>
          </a:p>
          <a:p>
            <a:r>
              <a:rPr lang="es-CL" sz="1600" dirty="0" smtClean="0"/>
              <a:t>San Jose,  8 de julio de 2014</a:t>
            </a:r>
          </a:p>
          <a:p>
            <a:endParaRPr lang="en-GB" dirty="0"/>
          </a:p>
        </p:txBody>
      </p:sp>
    </p:spTree>
    <p:extLst>
      <p:ext uri="{BB962C8B-B14F-4D97-AF65-F5344CB8AC3E}">
        <p14:creationId xmlns:p14="http://schemas.microsoft.com/office/powerpoint/2010/main" val="107922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spcAft>
                <a:spcPts val="600"/>
              </a:spcAft>
              <a:buNone/>
            </a:pPr>
            <a:r>
              <a:rPr lang="es-CL" b="1" dirty="0" smtClean="0"/>
              <a:t>Observaciones Generales:</a:t>
            </a:r>
          </a:p>
          <a:p>
            <a:pPr marL="285750" indent="-285750" algn="just">
              <a:spcAft>
                <a:spcPts val="1200"/>
              </a:spcAft>
            </a:pPr>
            <a:r>
              <a:rPr lang="es-CL" sz="1700" b="1" dirty="0" smtClean="0"/>
              <a:t>Los requisitos de idoneidad </a:t>
            </a:r>
            <a:r>
              <a:rPr lang="es-CL" sz="1700" dirty="0" smtClean="0"/>
              <a:t>incluyen los requisitos de </a:t>
            </a:r>
            <a:r>
              <a:rPr lang="es-CL" sz="1700" b="1" dirty="0" smtClean="0"/>
              <a:t>competencia</a:t>
            </a:r>
            <a:r>
              <a:rPr lang="es-CL" sz="1700" dirty="0" smtClean="0"/>
              <a:t> e </a:t>
            </a:r>
            <a:r>
              <a:rPr lang="es-CL" sz="1700" b="1" dirty="0" smtClean="0"/>
              <a:t>integridad </a:t>
            </a:r>
            <a:r>
              <a:rPr lang="es-CL" sz="1700" dirty="0" smtClean="0"/>
              <a:t>para los Miembros del Directorio, Altos Directivos y Personal Clave en Funciones de Control. En relación a los Dueños Relevantes, se requiere que tengan </a:t>
            </a:r>
            <a:r>
              <a:rPr lang="es-CL" sz="1700" b="1" dirty="0" smtClean="0"/>
              <a:t>solidez financiera </a:t>
            </a:r>
            <a:r>
              <a:rPr lang="es-CL" sz="1700" dirty="0" smtClean="0"/>
              <a:t>e </a:t>
            </a:r>
            <a:r>
              <a:rPr lang="es-CL" sz="1700" b="1" dirty="0" smtClean="0"/>
              <a:t>integridad.</a:t>
            </a:r>
          </a:p>
          <a:p>
            <a:pPr lvl="1">
              <a:spcAft>
                <a:spcPts val="600"/>
              </a:spcAft>
            </a:pPr>
            <a:r>
              <a:rPr lang="es-CL" sz="1600" b="1" i="1" dirty="0" smtClean="0"/>
              <a:t>Miembros del Directorio, Altos Directivos, Personal Clave en Funciones de Control:</a:t>
            </a:r>
          </a:p>
          <a:p>
            <a:pPr lvl="2"/>
            <a:r>
              <a:rPr lang="es-CL" sz="1600" u="sng" dirty="0" smtClean="0"/>
              <a:t>Indicadores</a:t>
            </a:r>
            <a:r>
              <a:rPr lang="es-CL" sz="1600" dirty="0" smtClean="0"/>
              <a:t>: experiencia laboral relevante, calificaciones formales, ausencia de antecedentes penales, conducta financiera, antecedentes de supervisión, conducta de comportamiento.</a:t>
            </a:r>
          </a:p>
          <a:p>
            <a:pPr lvl="1">
              <a:spcAft>
                <a:spcPts val="600"/>
              </a:spcAft>
            </a:pPr>
            <a:r>
              <a:rPr lang="es-CL" sz="1600" b="1" i="1" dirty="0" smtClean="0"/>
              <a:t>Dueños Relevantes:</a:t>
            </a:r>
            <a:r>
              <a:rPr lang="es-CL" sz="2100" b="1" i="1" dirty="0" smtClean="0"/>
              <a:t> </a:t>
            </a:r>
          </a:p>
          <a:p>
            <a:pPr lvl="2">
              <a:spcAft>
                <a:spcPts val="600"/>
              </a:spcAft>
            </a:pPr>
            <a:r>
              <a:rPr lang="es-CL" sz="1600" u="sng" dirty="0" smtClean="0"/>
              <a:t>Indicadores</a:t>
            </a:r>
            <a:r>
              <a:rPr lang="es-CL" sz="1600" dirty="0" smtClean="0"/>
              <a:t>: acceso actual y futuro al capital, solvencia, integridad general.</a:t>
            </a:r>
            <a:endParaRPr lang="es-CL" sz="1700" b="1" dirty="0" smtClean="0"/>
          </a:p>
          <a:p>
            <a:pPr marL="285750" indent="-285750">
              <a:spcBef>
                <a:spcPts val="1200"/>
              </a:spcBef>
              <a:spcAft>
                <a:spcPts val="600"/>
              </a:spcAft>
            </a:pPr>
            <a:r>
              <a:rPr lang="es-CL" sz="1700" b="1" dirty="0" smtClean="0"/>
              <a:t>No se debe limitar la evaluación a la fase de autorización, sino se debe extender a las operaciones continuas (supervisión) de la aseguradora.</a:t>
            </a:r>
            <a:r>
              <a:rPr lang="es-CL" sz="1700" dirty="0" smtClean="0"/>
              <a:t> El rigor de la evaluación debe ser proporcional al grado de influencia de la persona. </a:t>
            </a:r>
          </a:p>
          <a:p>
            <a:pPr marL="285750" indent="-285750">
              <a:spcBef>
                <a:spcPts val="1200"/>
              </a:spcBef>
              <a:spcAft>
                <a:spcPts val="600"/>
              </a:spcAft>
            </a:pPr>
            <a:r>
              <a:rPr lang="es-CL" sz="1700" dirty="0" smtClean="0"/>
              <a:t>La evaluación puede requerir el intercambio de información con </a:t>
            </a:r>
            <a:r>
              <a:rPr lang="es-CL" sz="1700" u="sng" dirty="0" smtClean="0"/>
              <a:t>otras autoridades</a:t>
            </a:r>
            <a:r>
              <a:rPr lang="es-CL" sz="1700" dirty="0" smtClean="0"/>
              <a:t>, incluyendo en jurisdicciones extranjeras. </a:t>
            </a:r>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10</a:t>
            </a:fld>
            <a:endParaRPr lang="en-GB">
              <a:solidFill>
                <a:prstClr val="black">
                  <a:tint val="75000"/>
                </a:prstClr>
              </a:solidFill>
            </a:endParaRPr>
          </a:p>
        </p:txBody>
      </p:sp>
      <p:sp>
        <p:nvSpPr>
          <p:cNvPr id="4" name="Title 3"/>
          <p:cNvSpPr>
            <a:spLocks noGrp="1"/>
          </p:cNvSpPr>
          <p:nvPr>
            <p:ph type="title"/>
          </p:nvPr>
        </p:nvSpPr>
        <p:spPr/>
        <p:txBody>
          <a:bodyPr/>
          <a:lstStyle/>
          <a:p>
            <a:r>
              <a:rPr lang="es-CL" dirty="0" smtClean="0">
                <a:cs typeface="Arial" panose="020B0604020202020204" pitchFamily="34" charset="0"/>
              </a:rPr>
              <a:t>PBS 5: Idoneidad de las Personas</a:t>
            </a:r>
            <a:endParaRPr lang="es-CL" dirty="0"/>
          </a:p>
        </p:txBody>
      </p:sp>
    </p:spTree>
    <p:extLst>
      <p:ext uri="{BB962C8B-B14F-4D97-AF65-F5344CB8AC3E}">
        <p14:creationId xmlns:p14="http://schemas.microsoft.com/office/powerpoint/2010/main" val="930394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56792"/>
            <a:ext cx="8305800" cy="4920208"/>
          </a:xfrm>
        </p:spPr>
        <p:txBody>
          <a:bodyPr>
            <a:noAutofit/>
          </a:bodyPr>
          <a:lstStyle/>
          <a:p>
            <a:pPr>
              <a:spcAft>
                <a:spcPts val="1200"/>
              </a:spcAft>
              <a:buFont typeface="+mj-lt"/>
              <a:buAutoNum type="arabicPeriod"/>
            </a:pPr>
            <a:r>
              <a:rPr lang="es-ES" sz="1800" dirty="0" smtClean="0"/>
              <a:t>La </a:t>
            </a:r>
            <a:r>
              <a:rPr lang="es-ES" sz="1800" dirty="0"/>
              <a:t>legislación identifica qué personas reúnen los requisitos de idoneidad. </a:t>
            </a:r>
            <a:endParaRPr lang="es-ES" sz="1800" dirty="0" smtClean="0"/>
          </a:p>
          <a:p>
            <a:pPr>
              <a:spcAft>
                <a:spcPts val="1200"/>
              </a:spcAft>
              <a:buFont typeface="+mj-lt"/>
              <a:buAutoNum type="arabicPeriod"/>
            </a:pPr>
            <a:r>
              <a:rPr lang="es-ES" sz="1800" dirty="0" smtClean="0"/>
              <a:t>A fin de cumplir con el requisito de idoneidad, el </a:t>
            </a:r>
            <a:r>
              <a:rPr lang="es-ES" sz="1800" dirty="0"/>
              <a:t>supervisor exige </a:t>
            </a:r>
            <a:r>
              <a:rPr lang="es-ES" sz="1800" dirty="0" smtClean="0"/>
              <a:t>que los </a:t>
            </a:r>
            <a:r>
              <a:rPr lang="es-ES" sz="1800" b="1" dirty="0" smtClean="0"/>
              <a:t>Miembros del Directorio, Altos Directivos y Personas Claves en Funciones de Control tengan competencia </a:t>
            </a:r>
            <a:r>
              <a:rPr lang="es-ES" sz="1800" b="1" dirty="0"/>
              <a:t>e integridad </a:t>
            </a:r>
            <a:r>
              <a:rPr lang="es-ES" sz="1800" dirty="0"/>
              <a:t>para cumplir sus funciones. Se requiere que los </a:t>
            </a:r>
            <a:r>
              <a:rPr lang="es-ES" sz="1800" dirty="0" smtClean="0"/>
              <a:t>Dueños Relevantes tengan la</a:t>
            </a:r>
            <a:r>
              <a:rPr lang="es-ES" sz="1800" b="1" dirty="0" smtClean="0"/>
              <a:t> </a:t>
            </a:r>
            <a:r>
              <a:rPr lang="es-ES" sz="1800" b="1" dirty="0"/>
              <a:t>solidez financiera e</a:t>
            </a:r>
            <a:r>
              <a:rPr lang="es-ES" sz="1800" b="1" dirty="0" smtClean="0"/>
              <a:t> </a:t>
            </a:r>
            <a:r>
              <a:rPr lang="es-ES" sz="1800" b="1" dirty="0"/>
              <a:t>integridad </a:t>
            </a:r>
            <a:r>
              <a:rPr lang="es-ES" sz="1800" dirty="0" smtClean="0"/>
              <a:t>necesarias </a:t>
            </a:r>
            <a:r>
              <a:rPr lang="es-ES" sz="1800" dirty="0"/>
              <a:t>para cumplir sus funciones. </a:t>
            </a:r>
            <a:endParaRPr lang="es-ES" sz="1800" dirty="0" smtClean="0"/>
          </a:p>
          <a:p>
            <a:pPr>
              <a:spcAft>
                <a:spcPts val="1200"/>
              </a:spcAft>
              <a:buFont typeface="+mj-lt"/>
              <a:buAutoNum type="arabicPeriod"/>
            </a:pPr>
            <a:r>
              <a:rPr lang="es-ES" sz="1800" dirty="0" smtClean="0"/>
              <a:t>El Supervisor </a:t>
            </a:r>
            <a:r>
              <a:rPr lang="es-ES" sz="1800" dirty="0"/>
              <a:t>exige que la aseguradora </a:t>
            </a:r>
            <a:r>
              <a:rPr lang="es-ES" sz="1800" b="1" dirty="0" smtClean="0"/>
              <a:t>demuestre en un </a:t>
            </a:r>
            <a:r>
              <a:rPr lang="es-ES" sz="1800" b="1" dirty="0"/>
              <a:t>principio </a:t>
            </a:r>
            <a:r>
              <a:rPr lang="es-ES" sz="1800" b="1" dirty="0" smtClean="0"/>
              <a:t>y </a:t>
            </a:r>
            <a:r>
              <a:rPr lang="es-ES" sz="1800" b="1" dirty="0"/>
              <a:t>posteriormente</a:t>
            </a:r>
            <a:r>
              <a:rPr lang="es-ES" sz="1800" dirty="0"/>
              <a:t>, cuando lo solicite el supervisor, la idoneidad de los </a:t>
            </a:r>
            <a:r>
              <a:rPr lang="es-ES" sz="1800" dirty="0" smtClean="0"/>
              <a:t>Miembros del Directorio, Altos Directivos, Personas Claves en Funciones de Control y Dueños Relevantes. Los </a:t>
            </a:r>
            <a:r>
              <a:rPr lang="es-ES" sz="1800" dirty="0"/>
              <a:t>requisitos de idoneidad y el alcance de la revisión exigida dependen </a:t>
            </a:r>
            <a:r>
              <a:rPr lang="es-ES" sz="1800" dirty="0" smtClean="0"/>
              <a:t>del cargo y </a:t>
            </a:r>
            <a:r>
              <a:rPr lang="es-ES" sz="1800" dirty="0"/>
              <a:t>la responsabilidad de la persona.</a:t>
            </a:r>
            <a:endParaRPr lang="en-CA" sz="1800" dirty="0" smtClean="0"/>
          </a:p>
          <a:p>
            <a:pPr marL="0" indent="0">
              <a:spcAft>
                <a:spcPts val="1200"/>
              </a:spcAft>
              <a:buNone/>
            </a:pPr>
            <a:endParaRPr lang="en-CA" sz="1800" dirty="0"/>
          </a:p>
        </p:txBody>
      </p:sp>
      <p:sp>
        <p:nvSpPr>
          <p:cNvPr id="4" name="Slide Number Placeholder 3"/>
          <p:cNvSpPr>
            <a:spLocks noGrp="1"/>
          </p:cNvSpPr>
          <p:nvPr>
            <p:ph type="sldNum" sz="quarter" idx="12"/>
          </p:nvPr>
        </p:nvSpPr>
        <p:spPr/>
        <p:txBody>
          <a:bodyPr/>
          <a:lstStyle/>
          <a:p>
            <a:fld id="{439A545C-BBC5-4D99-AAAC-34279415BE12}" type="slidenum">
              <a:rPr lang="en-US" smtClean="0"/>
              <a:t>11</a:t>
            </a:fld>
            <a:endParaRPr lang="en-US"/>
          </a:p>
        </p:txBody>
      </p:sp>
      <p:sp>
        <p:nvSpPr>
          <p:cNvPr id="5" name="Title 4"/>
          <p:cNvSpPr>
            <a:spLocks noGrp="1"/>
          </p:cNvSpPr>
          <p:nvPr>
            <p:ph type="title"/>
          </p:nvPr>
        </p:nvSpPr>
        <p:spPr/>
        <p:txBody>
          <a:bodyPr/>
          <a:lstStyle/>
          <a:p>
            <a:r>
              <a:rPr lang="es-CL" dirty="0">
                <a:cs typeface="Arial" panose="020B0604020202020204" pitchFamily="34" charset="0"/>
              </a:rPr>
              <a:t>PBS 5: Idoneidad </a:t>
            </a:r>
            <a:r>
              <a:rPr lang="es-CL" dirty="0" smtClean="0">
                <a:cs typeface="Arial" panose="020B0604020202020204" pitchFamily="34" charset="0"/>
              </a:rPr>
              <a:t>de las Personas</a:t>
            </a:r>
            <a:endParaRPr lang="en-GB" dirty="0"/>
          </a:p>
        </p:txBody>
      </p:sp>
    </p:spTree>
    <p:extLst>
      <p:ext uri="{BB962C8B-B14F-4D97-AF65-F5344CB8AC3E}">
        <p14:creationId xmlns:p14="http://schemas.microsoft.com/office/powerpoint/2010/main" val="117467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19" y="381000"/>
            <a:ext cx="7772400" cy="609600"/>
          </a:xfrm>
        </p:spPr>
        <p:txBody>
          <a:bodyPr>
            <a:noAutofit/>
          </a:bodyPr>
          <a:lstStyle/>
          <a:p>
            <a:r>
              <a:rPr lang="es-CL" sz="2800" dirty="0">
                <a:cs typeface="Arial" panose="020B0604020202020204" pitchFamily="34" charset="0"/>
              </a:rPr>
              <a:t>PBS 5: Idoneidad </a:t>
            </a:r>
            <a:r>
              <a:rPr lang="es-CL" sz="2800" dirty="0" smtClean="0">
                <a:cs typeface="Arial" panose="020B0604020202020204" pitchFamily="34" charset="0"/>
              </a:rPr>
              <a:t>de las Personas</a:t>
            </a:r>
            <a:endParaRPr lang="en-US" sz="2800" dirty="0"/>
          </a:p>
        </p:txBody>
      </p:sp>
      <p:sp>
        <p:nvSpPr>
          <p:cNvPr id="3" name="Content Placeholder 2"/>
          <p:cNvSpPr>
            <a:spLocks noGrp="1"/>
          </p:cNvSpPr>
          <p:nvPr>
            <p:ph idx="1"/>
          </p:nvPr>
        </p:nvSpPr>
        <p:spPr>
          <a:xfrm>
            <a:off x="533400" y="1412776"/>
            <a:ext cx="8305800" cy="5064224"/>
          </a:xfrm>
        </p:spPr>
        <p:txBody>
          <a:bodyPr>
            <a:noAutofit/>
          </a:bodyPr>
          <a:lstStyle/>
          <a:p>
            <a:pPr marL="0" indent="0">
              <a:spcAft>
                <a:spcPts val="1200"/>
              </a:spcAft>
              <a:buNone/>
            </a:pPr>
            <a:r>
              <a:rPr lang="es-CL" sz="1800" dirty="0" smtClean="0"/>
              <a:t>4.   El supervisor exige que las aseguradoras lo notifiquen sobre cualquier    cambio en el Directorio, Altos Directivos, Personas Claves en Funciones de Control y los Dueños Relevantes, y de cualquier circunstancia que pueda materialmente afectar de manera negativa a la idoneidad de sus Miembros del Directorio, Altos Directivos, Personas Claves en Funciones de Control y Dueños Relevantes. </a:t>
            </a:r>
          </a:p>
          <a:p>
            <a:pPr>
              <a:spcAft>
                <a:spcPts val="1200"/>
              </a:spcAft>
              <a:buFont typeface="+mj-lt"/>
              <a:buAutoNum type="arabicPeriod" startAt="5"/>
            </a:pPr>
            <a:r>
              <a:rPr lang="es-CL" sz="1800" dirty="0" smtClean="0"/>
              <a:t>El </a:t>
            </a:r>
            <a:r>
              <a:rPr lang="es-CL" sz="1800" dirty="0"/>
              <a:t>Supervisor </a:t>
            </a:r>
            <a:r>
              <a:rPr lang="es-CL" sz="1800" dirty="0" smtClean="0"/>
              <a:t>toma la acción apropiada para </a:t>
            </a:r>
            <a:r>
              <a:rPr lang="es-CL" sz="1800" dirty="0"/>
              <a:t>rectificar la situación </a:t>
            </a:r>
            <a:r>
              <a:rPr lang="es-CL" sz="1800" dirty="0" smtClean="0"/>
              <a:t>cuando los Miembros </a:t>
            </a:r>
            <a:r>
              <a:rPr lang="es-CL" sz="1800" dirty="0"/>
              <a:t>del </a:t>
            </a:r>
            <a:r>
              <a:rPr lang="es-CL" sz="1800" dirty="0" smtClean="0"/>
              <a:t>Directorio, </a:t>
            </a:r>
            <a:r>
              <a:rPr lang="es-CL" sz="1800" dirty="0"/>
              <a:t>Altos Directivos, </a:t>
            </a:r>
            <a:r>
              <a:rPr lang="es-CL" sz="1800" dirty="0" smtClean="0"/>
              <a:t>Personas Claves </a:t>
            </a:r>
            <a:r>
              <a:rPr lang="es-CL" sz="1800" dirty="0"/>
              <a:t>en Funciones de Control y los </a:t>
            </a:r>
            <a:r>
              <a:rPr lang="es-CL" sz="1800" dirty="0" smtClean="0"/>
              <a:t>Dueños </a:t>
            </a:r>
            <a:r>
              <a:rPr lang="es-CL" sz="1800" dirty="0"/>
              <a:t>Relevantes </a:t>
            </a:r>
            <a:r>
              <a:rPr lang="es-CL" sz="1800" dirty="0" smtClean="0"/>
              <a:t>ya </a:t>
            </a:r>
            <a:r>
              <a:rPr lang="es-CL" sz="1800" dirty="0"/>
              <a:t>no cumplen con los requisitos de idoneidad. </a:t>
            </a:r>
            <a:endParaRPr lang="es-CL" sz="1800" dirty="0" smtClean="0"/>
          </a:p>
          <a:p>
            <a:pPr>
              <a:spcAft>
                <a:spcPts val="1200"/>
              </a:spcAft>
              <a:buFont typeface="+mj-lt"/>
              <a:buAutoNum type="arabicPeriod" startAt="5"/>
            </a:pPr>
            <a:r>
              <a:rPr lang="es-CL" sz="1800" dirty="0" smtClean="0"/>
              <a:t>El </a:t>
            </a:r>
            <a:r>
              <a:rPr lang="es-CL" sz="1800" dirty="0"/>
              <a:t>Supervisor intercambia información con otras autoridades dentro y fuera de su </a:t>
            </a:r>
            <a:r>
              <a:rPr lang="es-CL" sz="1800" dirty="0" smtClean="0"/>
              <a:t>jurisdicción, </a:t>
            </a:r>
            <a:r>
              <a:rPr lang="es-CL" sz="1800" dirty="0"/>
              <a:t>cuando sea </a:t>
            </a:r>
            <a:r>
              <a:rPr lang="es-CL" sz="1800" dirty="0" smtClean="0"/>
              <a:t>necesario comprobar </a:t>
            </a:r>
            <a:r>
              <a:rPr lang="es-CL" sz="1800" dirty="0"/>
              <a:t>la idoneidad </a:t>
            </a:r>
            <a:r>
              <a:rPr lang="es-CL" sz="1800" dirty="0" smtClean="0"/>
              <a:t>de los Miembros </a:t>
            </a:r>
            <a:r>
              <a:rPr lang="es-CL" sz="1800" dirty="0"/>
              <a:t>del Directorio, Altos Directivos, </a:t>
            </a:r>
            <a:r>
              <a:rPr lang="es-CL" sz="1800" dirty="0" smtClean="0"/>
              <a:t>Personas Claves </a:t>
            </a:r>
            <a:r>
              <a:rPr lang="es-CL" sz="1800" dirty="0"/>
              <a:t>en Funciones de Control y los </a:t>
            </a:r>
            <a:r>
              <a:rPr lang="es-CL" sz="1800" dirty="0" smtClean="0"/>
              <a:t>Dueños Relevantes de una aseguradora.</a:t>
            </a:r>
            <a:endParaRPr lang="en-CA" sz="1800" dirty="0"/>
          </a:p>
        </p:txBody>
      </p:sp>
      <p:sp>
        <p:nvSpPr>
          <p:cNvPr id="4" name="Slide Number Placeholder 3"/>
          <p:cNvSpPr>
            <a:spLocks noGrp="1"/>
          </p:cNvSpPr>
          <p:nvPr>
            <p:ph type="sldNum" sz="quarter" idx="12"/>
          </p:nvPr>
        </p:nvSpPr>
        <p:spPr/>
        <p:txBody>
          <a:bodyPr/>
          <a:lstStyle/>
          <a:p>
            <a:fld id="{439A545C-BBC5-4D99-AAAC-34279415BE12}" type="slidenum">
              <a:rPr lang="en-US" smtClean="0"/>
              <a:t>12</a:t>
            </a:fld>
            <a:endParaRPr lang="en-US" dirty="0"/>
          </a:p>
        </p:txBody>
      </p:sp>
    </p:spTree>
    <p:extLst>
      <p:ext uri="{BB962C8B-B14F-4D97-AF65-F5344CB8AC3E}">
        <p14:creationId xmlns:p14="http://schemas.microsoft.com/office/powerpoint/2010/main" val="2488556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5112568"/>
          </a:xfrm>
        </p:spPr>
        <p:txBody>
          <a:bodyPr>
            <a:normAutofit/>
          </a:bodyPr>
          <a:lstStyle/>
          <a:p>
            <a:pPr lvl="0"/>
            <a:r>
              <a:rPr lang="es-CL" sz="1900" dirty="0" smtClean="0"/>
              <a:t>El PBS 5 no se ha revisado de manera significativa en 2011, aunque  incluyo algunas modificaciones importantes, como las evaluaciones relativas a las Personas Claves en Funciones de Control.</a:t>
            </a:r>
          </a:p>
          <a:p>
            <a:pPr marL="0" lvl="0" indent="0">
              <a:buNone/>
            </a:pPr>
            <a:endParaRPr lang="es-CL" dirty="0" smtClean="0"/>
          </a:p>
          <a:p>
            <a:pPr marL="0" lvl="0" indent="0">
              <a:buNone/>
            </a:pPr>
            <a:endParaRPr lang="es-CL" dirty="0" smtClean="0"/>
          </a:p>
          <a:p>
            <a:pPr lvl="0"/>
            <a:endParaRPr lang="es-CL" sz="1800" dirty="0" smtClean="0"/>
          </a:p>
          <a:p>
            <a:pPr lvl="0"/>
            <a:endParaRPr lang="es-CL" sz="1800" dirty="0" smtClean="0"/>
          </a:p>
          <a:p>
            <a:pPr marL="0" lvl="0" indent="0">
              <a:buNone/>
            </a:pPr>
            <a:endParaRPr lang="es-CL" dirty="0" smtClean="0"/>
          </a:p>
          <a:p>
            <a:pPr lvl="0"/>
            <a:r>
              <a:rPr lang="es-CL" dirty="0" smtClean="0"/>
              <a:t>Comentarios Generales:</a:t>
            </a:r>
          </a:p>
          <a:p>
            <a:pPr lvl="1"/>
            <a:r>
              <a:rPr lang="es-CL" sz="1400" dirty="0" smtClean="0"/>
              <a:t>algunas jurisdicciones hacen sus evaluaciones de idoneidad en el momento de las solicitudes de autorización y pueden no evaluarla de manera significativa después.</a:t>
            </a:r>
          </a:p>
          <a:p>
            <a:pPr lvl="1"/>
            <a:r>
              <a:rPr lang="es-CL" sz="1400" dirty="0" smtClean="0"/>
              <a:t>un número de supervisores todavía no evalúa la idoneidad de las Personas Claves en Funciones de Control, lo cual puede ser comprensible teniendo en cuenta que se trata de un nuevo concepto en algunas jurisdicciones. </a:t>
            </a:r>
          </a:p>
          <a:p>
            <a:pPr lvl="1"/>
            <a:r>
              <a:rPr lang="es-CL" sz="1400" dirty="0" smtClean="0"/>
              <a:t>Las practicas varían con respecto a la utilización de los indicadores financieros en la evaluación de la idoneidad de los Dueños Relevantes.</a:t>
            </a:r>
          </a:p>
          <a:p>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13</a:t>
            </a:fld>
            <a:endParaRPr lang="es-CL" dirty="0">
              <a:solidFill>
                <a:prstClr val="black">
                  <a:tint val="75000"/>
                </a:prstClr>
              </a:solidFill>
            </a:endParaRPr>
          </a:p>
        </p:txBody>
      </p:sp>
      <p:sp>
        <p:nvSpPr>
          <p:cNvPr id="4" name="Title 3"/>
          <p:cNvSpPr>
            <a:spLocks noGrp="1"/>
          </p:cNvSpPr>
          <p:nvPr>
            <p:ph type="title"/>
          </p:nvPr>
        </p:nvSpPr>
        <p:spPr/>
        <p:txBody>
          <a:bodyPr/>
          <a:lstStyle/>
          <a:p>
            <a:r>
              <a:rPr lang="es-CL" dirty="0" smtClean="0">
                <a:cs typeface="Arial" panose="020B0604020202020204" pitchFamily="34" charset="0"/>
              </a:rPr>
              <a:t>PBS 5: Idoneidad de las Personas</a:t>
            </a:r>
            <a:endParaRPr lang="es-CL" dirty="0"/>
          </a:p>
        </p:txBody>
      </p:sp>
      <p:graphicFrame>
        <p:nvGraphicFramePr>
          <p:cNvPr id="6" name="Table 5"/>
          <p:cNvGraphicFramePr>
            <a:graphicFrameLocks noGrp="1"/>
          </p:cNvGraphicFramePr>
          <p:nvPr>
            <p:extLst>
              <p:ext uri="{D42A27DB-BD31-4B8C-83A1-F6EECF244321}">
                <p14:modId xmlns:p14="http://schemas.microsoft.com/office/powerpoint/2010/main" val="1510771993"/>
              </p:ext>
            </p:extLst>
          </p:nvPr>
        </p:nvGraphicFramePr>
        <p:xfrm>
          <a:off x="829787" y="2348880"/>
          <a:ext cx="7558637" cy="1735174"/>
        </p:xfrm>
        <a:graphic>
          <a:graphicData uri="http://schemas.openxmlformats.org/drawingml/2006/table">
            <a:tbl>
              <a:tblPr firstRow="1" firstCol="1" bandRow="1">
                <a:tableStyleId>{5C22544A-7EE6-4342-B048-85BDC9FD1C3A}</a:tableStyleId>
              </a:tblPr>
              <a:tblGrid>
                <a:gridCol w="2000167"/>
                <a:gridCol w="844584"/>
                <a:gridCol w="844584"/>
                <a:gridCol w="844584"/>
                <a:gridCol w="844584"/>
                <a:gridCol w="844584"/>
                <a:gridCol w="667775"/>
                <a:gridCol w="667775"/>
              </a:tblGrid>
              <a:tr h="564139">
                <a:tc>
                  <a:txBody>
                    <a:bodyPr/>
                    <a:lstStyle/>
                    <a:p>
                      <a:endParaRPr lang="en-GB" sz="1600" dirty="0">
                        <a:solidFill>
                          <a:schemeClr val="tx1"/>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Observado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Observado en Gran</a:t>
                      </a:r>
                      <a:r>
                        <a:rPr lang="es-CL" sz="1400" baseline="0" noProof="0" dirty="0" smtClean="0">
                          <a:solidFill>
                            <a:schemeClr val="tx1"/>
                          </a:solidFill>
                          <a:effectLst/>
                        </a:rPr>
                        <a:t> Medida</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Parcialmente Observado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No Observado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No Evaluado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Total</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latin typeface="+mn-lt"/>
                          <a:ea typeface="+mn-ea"/>
                          <a:cs typeface="+mn-cs"/>
                        </a:rPr>
                        <a:t>Índice</a:t>
                      </a:r>
                      <a:endParaRPr lang="es-CL" sz="2000" noProof="0" dirty="0">
                        <a:solidFill>
                          <a:schemeClr val="tx1"/>
                        </a:solidFill>
                        <a:effectLst/>
                        <a:latin typeface="Calibri"/>
                        <a:ea typeface="Times New Roman"/>
                        <a:cs typeface="Times New Roman"/>
                      </a:endParaRPr>
                    </a:p>
                  </a:txBody>
                  <a:tcPr marL="68580" marR="68580" marT="0" marB="0"/>
                </a:tc>
              </a:tr>
              <a:tr h="402739">
                <a:tc>
                  <a:txBody>
                    <a:bodyPr/>
                    <a:lstStyle/>
                    <a:p>
                      <a:pPr>
                        <a:lnSpc>
                          <a:spcPct val="115000"/>
                        </a:lnSpc>
                        <a:spcAft>
                          <a:spcPts val="0"/>
                        </a:spcAft>
                      </a:pPr>
                      <a:r>
                        <a:rPr lang="es-CL" sz="1400" noProof="0" dirty="0" smtClean="0">
                          <a:solidFill>
                            <a:schemeClr val="tx1"/>
                          </a:solidFill>
                          <a:effectLst/>
                        </a:rPr>
                        <a:t>PBS 5 Totales</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400" dirty="0">
                          <a:solidFill>
                            <a:schemeClr val="tx1"/>
                          </a:solidFill>
                          <a:effectLst/>
                        </a:rPr>
                        <a:t>10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45</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9</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5</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69</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400" dirty="0">
                          <a:solidFill>
                            <a:schemeClr val="tx1"/>
                          </a:solidFill>
                          <a:effectLst/>
                        </a:rPr>
                        <a:t>6.5</a:t>
                      </a:r>
                      <a:endParaRPr lang="en-GB" sz="2000" dirty="0">
                        <a:solidFill>
                          <a:schemeClr val="tx1"/>
                        </a:solidFill>
                        <a:effectLst/>
                        <a:latin typeface="Calibri"/>
                        <a:ea typeface="Times New Roman"/>
                        <a:cs typeface="Times New Roman"/>
                      </a:endParaRPr>
                    </a:p>
                  </a:txBody>
                  <a:tcPr marL="68580" marR="68580" marT="0" marB="0" anchor="b"/>
                </a:tc>
              </a:tr>
              <a:tr h="350979">
                <a:tc>
                  <a:txBody>
                    <a:bodyPr/>
                    <a:lstStyle/>
                    <a:p>
                      <a:pPr>
                        <a:lnSpc>
                          <a:spcPct val="115000"/>
                        </a:lnSpc>
                        <a:spcAft>
                          <a:spcPts val="0"/>
                        </a:spcAft>
                      </a:pPr>
                      <a:r>
                        <a:rPr lang="es-CL" sz="1400" noProof="0" dirty="0" smtClean="0">
                          <a:solidFill>
                            <a:schemeClr val="tx1"/>
                          </a:solidFill>
                          <a:effectLst/>
                        </a:rPr>
                        <a:t>PBS</a:t>
                      </a:r>
                      <a:r>
                        <a:rPr lang="es-CL" sz="1400" baseline="0" noProof="0" dirty="0" smtClean="0">
                          <a:solidFill>
                            <a:schemeClr val="tx1"/>
                          </a:solidFill>
                          <a:effectLst/>
                        </a:rPr>
                        <a:t> </a:t>
                      </a:r>
                      <a:r>
                        <a:rPr lang="es-CL" sz="1400" noProof="0" dirty="0" smtClean="0">
                          <a:solidFill>
                            <a:schemeClr val="tx1"/>
                          </a:solidFill>
                          <a:effectLst/>
                        </a:rPr>
                        <a:t>5</a:t>
                      </a:r>
                      <a:r>
                        <a:rPr lang="es-CL" sz="1400" baseline="0" noProof="0" dirty="0" smtClean="0">
                          <a:solidFill>
                            <a:schemeClr val="tx1"/>
                          </a:solidFill>
                          <a:effectLst/>
                        </a:rPr>
                        <a:t> en las Américas</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10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3</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0</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400" dirty="0">
                          <a:solidFill>
                            <a:schemeClr val="tx1"/>
                          </a:solidFill>
                          <a:effectLst/>
                        </a:rPr>
                        <a:t>13</a:t>
                      </a:r>
                      <a:endParaRPr lang="en-GB" sz="200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400" dirty="0">
                          <a:solidFill>
                            <a:schemeClr val="tx1"/>
                          </a:solidFill>
                          <a:effectLst/>
                        </a:rPr>
                        <a:t>6.3</a:t>
                      </a:r>
                      <a:endParaRPr lang="en-GB" sz="2000" dirty="0">
                        <a:solidFill>
                          <a:schemeClr val="tx1"/>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82195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s-CL" sz="1800" b="1" dirty="0" smtClean="0"/>
              <a:t>Estándar 5.1</a:t>
            </a:r>
            <a:r>
              <a:rPr lang="es-CL" sz="1800" dirty="0" smtClean="0"/>
              <a:t>, establece que la legislación identifica qué personas reúnen los requisitos de idoneidad, pero no especifica que personas deberían cumplir con estos requisitos, por lo que puede ser evaluada como Observada, aunque el alcance de la legislación podría ser muy limitado.</a:t>
            </a:r>
          </a:p>
          <a:p>
            <a:pPr marL="0" indent="0">
              <a:buNone/>
            </a:pPr>
            <a:endParaRPr lang="es-CL" dirty="0" smtClean="0"/>
          </a:p>
          <a:p>
            <a:endParaRPr lang="es-CL" dirty="0" smtClean="0"/>
          </a:p>
          <a:p>
            <a:endParaRPr lang="es-CL" dirty="0" smtClean="0"/>
          </a:p>
          <a:p>
            <a:pPr marL="0" indent="0">
              <a:buNone/>
            </a:pPr>
            <a:endParaRPr lang="es-CL" dirty="0" smtClean="0"/>
          </a:p>
          <a:p>
            <a:pPr marL="0" indent="0">
              <a:buNone/>
            </a:pPr>
            <a:endParaRPr lang="es-CL" dirty="0" smtClean="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14</a:t>
            </a:fld>
            <a:endParaRPr lang="es-CL" dirty="0">
              <a:solidFill>
                <a:prstClr val="black">
                  <a:tint val="75000"/>
                </a:prstClr>
              </a:solidFill>
            </a:endParaRPr>
          </a:p>
        </p:txBody>
      </p:sp>
      <p:sp>
        <p:nvSpPr>
          <p:cNvPr id="4" name="Title 3"/>
          <p:cNvSpPr>
            <a:spLocks noGrp="1"/>
          </p:cNvSpPr>
          <p:nvPr>
            <p:ph type="title"/>
          </p:nvPr>
        </p:nvSpPr>
        <p:spPr/>
        <p:txBody>
          <a:bodyPr/>
          <a:lstStyle/>
          <a:p>
            <a:r>
              <a:rPr lang="es-CL" dirty="0" smtClean="0">
                <a:cs typeface="Arial" panose="020B0604020202020204" pitchFamily="34" charset="0"/>
              </a:rPr>
              <a:t>PBS 5: Idoneidad de las Personas</a:t>
            </a:r>
            <a:endParaRPr lang="es-CL" dirty="0"/>
          </a:p>
        </p:txBody>
      </p:sp>
      <p:graphicFrame>
        <p:nvGraphicFramePr>
          <p:cNvPr id="5" name="Table 4"/>
          <p:cNvGraphicFramePr>
            <a:graphicFrameLocks noGrp="1"/>
          </p:cNvGraphicFramePr>
          <p:nvPr>
            <p:extLst>
              <p:ext uri="{D42A27DB-BD31-4B8C-83A1-F6EECF244321}">
                <p14:modId xmlns:p14="http://schemas.microsoft.com/office/powerpoint/2010/main" val="3730803959"/>
              </p:ext>
            </p:extLst>
          </p:nvPr>
        </p:nvGraphicFramePr>
        <p:xfrm>
          <a:off x="620506" y="2852936"/>
          <a:ext cx="7488833" cy="1682100"/>
        </p:xfrm>
        <a:graphic>
          <a:graphicData uri="http://schemas.openxmlformats.org/drawingml/2006/table">
            <a:tbl>
              <a:tblPr firstRow="1" firstCol="1" bandRow="1">
                <a:tableStyleId>{5C22544A-7EE6-4342-B048-85BDC9FD1C3A}</a:tableStyleId>
              </a:tblPr>
              <a:tblGrid>
                <a:gridCol w="1981694"/>
                <a:gridCol w="836785"/>
                <a:gridCol w="836785"/>
                <a:gridCol w="836785"/>
                <a:gridCol w="836785"/>
                <a:gridCol w="836785"/>
                <a:gridCol w="661607"/>
                <a:gridCol w="661607"/>
              </a:tblGrid>
              <a:tr h="530504">
                <a:tc>
                  <a:txBody>
                    <a:bodyPr/>
                    <a:lstStyle/>
                    <a:p>
                      <a:endParaRPr lang="es-CL" sz="1400" noProof="0" dirty="0">
                        <a:solidFill>
                          <a:srgbClr val="000000"/>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s-CL" sz="1200" noProof="0" dirty="0" smtClean="0">
                          <a:effectLst/>
                        </a:rPr>
                        <a:t>Observado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Observado en Gran Medida</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Parcialmente Observado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No Observado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No Evaluado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Total</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Índice</a:t>
                      </a:r>
                      <a:endParaRPr lang="es-CL" sz="1800" noProof="0" dirty="0">
                        <a:solidFill>
                          <a:srgbClr val="000000"/>
                        </a:solidFill>
                        <a:effectLst/>
                        <a:latin typeface="Calibri"/>
                        <a:ea typeface="Times New Roman"/>
                        <a:cs typeface="Times New Roman"/>
                      </a:endParaRPr>
                    </a:p>
                  </a:txBody>
                  <a:tcPr marL="68580" marR="68580" marT="0" marB="0"/>
                </a:tc>
              </a:tr>
              <a:tr h="320352">
                <a:tc>
                  <a:txBody>
                    <a:bodyPr/>
                    <a:lstStyle/>
                    <a:p>
                      <a:pPr>
                        <a:lnSpc>
                          <a:spcPct val="115000"/>
                        </a:lnSpc>
                        <a:spcAft>
                          <a:spcPts val="0"/>
                        </a:spcAft>
                      </a:pPr>
                      <a:r>
                        <a:rPr lang="es-CL" sz="1200" baseline="0" noProof="0" dirty="0" smtClean="0">
                          <a:solidFill>
                            <a:schemeClr val="lt1"/>
                          </a:solidFill>
                          <a:effectLst/>
                          <a:latin typeface="+mn-lt"/>
                          <a:ea typeface="+mn-ea"/>
                          <a:cs typeface="+mn-cs"/>
                        </a:rPr>
                        <a:t>Estándar 5.1 Totales</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200" dirty="0">
                          <a:effectLst/>
                        </a:rPr>
                        <a:t>44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17</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6</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2</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69</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rPr>
                        <a:t>8.4</a:t>
                      </a:r>
                      <a:endParaRPr lang="en-GB" sz="1800" dirty="0">
                        <a:solidFill>
                          <a:srgbClr val="000000"/>
                        </a:solidFill>
                        <a:effectLst/>
                        <a:latin typeface="Calibri"/>
                        <a:ea typeface="Times New Roman"/>
                        <a:cs typeface="Times New Roman"/>
                      </a:endParaRPr>
                    </a:p>
                  </a:txBody>
                  <a:tcPr marL="68580" marR="68580" marT="0" marB="0" anchor="b"/>
                </a:tc>
              </a:tr>
              <a:tr h="730812">
                <a:tc>
                  <a:txBody>
                    <a:bodyPr/>
                    <a:lstStyle/>
                    <a:p>
                      <a:pPr>
                        <a:lnSpc>
                          <a:spcPct val="115000"/>
                        </a:lnSpc>
                        <a:spcAft>
                          <a:spcPts val="0"/>
                        </a:spcAft>
                      </a:pPr>
                      <a:r>
                        <a:rPr lang="es-CL" sz="1200" noProof="0" dirty="0" smtClean="0">
                          <a:effectLst/>
                        </a:rPr>
                        <a:t>Resultados en las Américas</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n-US" sz="1200" dirty="0">
                          <a:effectLst/>
                        </a:rPr>
                        <a:t>10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0</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n-US" sz="1200" dirty="0">
                          <a:effectLst/>
                        </a:rPr>
                        <a:t>14</a:t>
                      </a:r>
                      <a:endParaRPr lang="en-GB" sz="180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n-US" sz="1200" dirty="0">
                          <a:effectLst/>
                        </a:rPr>
                        <a:t>9.1</a:t>
                      </a:r>
                      <a:endParaRPr lang="en-GB" sz="1800" dirty="0">
                        <a:solidFill>
                          <a:srgbClr val="000000"/>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326812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15</a:t>
            </a:fld>
            <a:endParaRPr lang="en-GB">
              <a:solidFill>
                <a:prstClr val="black">
                  <a:tint val="75000"/>
                </a:prstClr>
              </a:solidFill>
            </a:endParaRPr>
          </a:p>
        </p:txBody>
      </p:sp>
      <p:sp>
        <p:nvSpPr>
          <p:cNvPr id="4" name="Title 3"/>
          <p:cNvSpPr>
            <a:spLocks noGrp="1"/>
          </p:cNvSpPr>
          <p:nvPr>
            <p:ph type="title"/>
          </p:nvPr>
        </p:nvSpPr>
        <p:spPr/>
        <p:txBody>
          <a:bodyPr/>
          <a:lstStyle/>
          <a:p>
            <a:r>
              <a:rPr lang="es-CL" dirty="0">
                <a:cs typeface="Arial" panose="020B0604020202020204" pitchFamily="34" charset="0"/>
              </a:rPr>
              <a:t>PBS 5: Idoneidad </a:t>
            </a:r>
            <a:r>
              <a:rPr lang="es-CL" dirty="0" smtClean="0">
                <a:cs typeface="Arial" panose="020B0604020202020204" pitchFamily="34" charset="0"/>
              </a:rPr>
              <a:t>de las Personas</a:t>
            </a:r>
            <a:endParaRPr lang="en-GB" dirty="0"/>
          </a:p>
        </p:txBody>
      </p:sp>
      <p:sp>
        <p:nvSpPr>
          <p:cNvPr id="8" name="Rectangle 2"/>
          <p:cNvSpPr>
            <a:spLocks noChangeArrowheads="1"/>
          </p:cNvSpPr>
          <p:nvPr/>
        </p:nvSpPr>
        <p:spPr bwMode="auto">
          <a:xfrm>
            <a:off x="457200" y="1259471"/>
            <a:ext cx="8136904"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09575" algn="l"/>
              </a:tabLst>
              <a:defRPr>
                <a:solidFill>
                  <a:schemeClr val="tx1"/>
                </a:solidFill>
                <a:latin typeface="Arial" pitchFamily="34" charset="0"/>
                <a:cs typeface="Arial" pitchFamily="34" charset="0"/>
              </a:defRPr>
            </a:lvl1pPr>
            <a:lvl2pPr fontAlgn="base">
              <a:spcBef>
                <a:spcPct val="0"/>
              </a:spcBef>
              <a:spcAft>
                <a:spcPct val="0"/>
              </a:spcAft>
              <a:tabLst>
                <a:tab pos="409575" algn="l"/>
              </a:tabLst>
              <a:defRPr>
                <a:solidFill>
                  <a:schemeClr val="tx1"/>
                </a:solidFill>
                <a:latin typeface="Arial" pitchFamily="34" charset="0"/>
                <a:cs typeface="Arial" pitchFamily="34" charset="0"/>
              </a:defRPr>
            </a:lvl2pPr>
            <a:lvl3pPr fontAlgn="base">
              <a:spcBef>
                <a:spcPct val="0"/>
              </a:spcBef>
              <a:spcAft>
                <a:spcPct val="0"/>
              </a:spcAft>
              <a:tabLst>
                <a:tab pos="409575" algn="l"/>
              </a:tabLst>
              <a:defRPr>
                <a:solidFill>
                  <a:schemeClr val="tx1"/>
                </a:solidFill>
                <a:latin typeface="Arial" pitchFamily="34" charset="0"/>
                <a:cs typeface="Arial" pitchFamily="34" charset="0"/>
              </a:defRPr>
            </a:lvl3pPr>
            <a:lvl4pPr fontAlgn="base">
              <a:spcBef>
                <a:spcPct val="0"/>
              </a:spcBef>
              <a:spcAft>
                <a:spcPct val="0"/>
              </a:spcAft>
              <a:tabLst>
                <a:tab pos="409575" algn="l"/>
              </a:tabLst>
              <a:defRPr>
                <a:solidFill>
                  <a:schemeClr val="tx1"/>
                </a:solidFill>
                <a:latin typeface="Arial" pitchFamily="34" charset="0"/>
                <a:cs typeface="Arial" pitchFamily="34" charset="0"/>
              </a:defRPr>
            </a:lvl4pPr>
            <a:lvl5pPr fontAlgn="base">
              <a:spcBef>
                <a:spcPct val="0"/>
              </a:spcBef>
              <a:spcAft>
                <a:spcPct val="0"/>
              </a:spcAft>
              <a:tabLst>
                <a:tab pos="409575" algn="l"/>
              </a:tabLst>
              <a:defRPr>
                <a:solidFill>
                  <a:schemeClr val="tx1"/>
                </a:solidFill>
                <a:latin typeface="Arial" pitchFamily="34" charset="0"/>
                <a:cs typeface="Arial" pitchFamily="34" charset="0"/>
              </a:defRPr>
            </a:lvl5pPr>
            <a:lvl6pPr fontAlgn="base">
              <a:spcBef>
                <a:spcPct val="0"/>
              </a:spcBef>
              <a:spcAft>
                <a:spcPct val="0"/>
              </a:spcAft>
              <a:tabLst>
                <a:tab pos="409575" algn="l"/>
              </a:tabLst>
              <a:defRPr>
                <a:solidFill>
                  <a:schemeClr val="tx1"/>
                </a:solidFill>
                <a:latin typeface="Arial" pitchFamily="34" charset="0"/>
                <a:cs typeface="Arial" pitchFamily="34" charset="0"/>
              </a:defRPr>
            </a:lvl6pPr>
            <a:lvl7pPr fontAlgn="base">
              <a:spcBef>
                <a:spcPct val="0"/>
              </a:spcBef>
              <a:spcAft>
                <a:spcPct val="0"/>
              </a:spcAft>
              <a:tabLst>
                <a:tab pos="409575" algn="l"/>
              </a:tabLst>
              <a:defRPr>
                <a:solidFill>
                  <a:schemeClr val="tx1"/>
                </a:solidFill>
                <a:latin typeface="Arial" pitchFamily="34" charset="0"/>
                <a:cs typeface="Arial" pitchFamily="34" charset="0"/>
              </a:defRPr>
            </a:lvl7pPr>
            <a:lvl8pPr fontAlgn="base">
              <a:spcBef>
                <a:spcPct val="0"/>
              </a:spcBef>
              <a:spcAft>
                <a:spcPct val="0"/>
              </a:spcAft>
              <a:tabLst>
                <a:tab pos="409575" algn="l"/>
              </a:tabLst>
              <a:defRPr>
                <a:solidFill>
                  <a:schemeClr val="tx1"/>
                </a:solidFill>
                <a:latin typeface="Arial" pitchFamily="34" charset="0"/>
                <a:cs typeface="Arial" pitchFamily="34" charset="0"/>
              </a:defRPr>
            </a:lvl8pPr>
            <a:lvl9pPr fontAlgn="base">
              <a:spcBef>
                <a:spcPct val="0"/>
              </a:spcBef>
              <a:spcAft>
                <a:spcPct val="0"/>
              </a:spcAft>
              <a:tabLst>
                <a:tab pos="409575" algn="l"/>
              </a:tabLst>
              <a:defRPr>
                <a:solidFill>
                  <a:schemeClr val="tx1"/>
                </a:solidFill>
                <a:latin typeface="Arial" pitchFamily="34" charset="0"/>
                <a:cs typeface="Arial" pitchFamily="34" charset="0"/>
              </a:defRPr>
            </a:lvl9pPr>
          </a:lstStyle>
          <a:p>
            <a:pPr lvl="0"/>
            <a:r>
              <a:rPr lang="es-ES" sz="1600" b="1" dirty="0"/>
              <a:t>Estándar 5.3</a:t>
            </a:r>
            <a:r>
              <a:rPr lang="es-ES" sz="1600" dirty="0"/>
              <a:t>, evaluaciones de idoneidad son necesarias para las </a:t>
            </a:r>
            <a:r>
              <a:rPr lang="es-ES" sz="1600" dirty="0" smtClean="0"/>
              <a:t>evaluaciones continuas y </a:t>
            </a:r>
            <a:r>
              <a:rPr lang="es-ES" sz="1600" dirty="0"/>
              <a:t>de nombramiento. Un número de supervisores no las hacen. </a:t>
            </a:r>
            <a:endParaRPr lang="es-ES" sz="1600" dirty="0" smtClean="0"/>
          </a:p>
          <a:p>
            <a:pPr marL="285750" lvl="0" indent="-285750">
              <a:buFont typeface="Arial" panose="020B0604020202020204" pitchFamily="34" charset="0"/>
              <a:buChar char="•"/>
            </a:pPr>
            <a:r>
              <a:rPr lang="es-ES" sz="1600" dirty="0" smtClean="0"/>
              <a:t>¿</a:t>
            </a:r>
            <a:r>
              <a:rPr lang="es-ES" sz="1600" dirty="0"/>
              <a:t>Por qué son importantes las evaluaciones </a:t>
            </a:r>
            <a:r>
              <a:rPr lang="es-ES" sz="1600" dirty="0" smtClean="0"/>
              <a:t>continuas? </a:t>
            </a:r>
          </a:p>
          <a:p>
            <a:pPr marL="285750" lvl="0" indent="-285750">
              <a:buFont typeface="Arial" panose="020B0604020202020204" pitchFamily="34" charset="0"/>
              <a:buChar char="•"/>
            </a:pPr>
            <a:r>
              <a:rPr lang="es-ES" sz="1600" dirty="0" smtClean="0"/>
              <a:t>¿</a:t>
            </a:r>
            <a:r>
              <a:rPr lang="es-ES" sz="1600" dirty="0"/>
              <a:t>Qué </a:t>
            </a:r>
            <a:r>
              <a:rPr lang="es-ES" sz="1600" dirty="0" smtClean="0"/>
              <a:t>deberían observar los supervisores en </a:t>
            </a:r>
            <a:r>
              <a:rPr lang="es-ES" sz="1600" dirty="0"/>
              <a:t>las evaluaciones </a:t>
            </a:r>
            <a:r>
              <a:rPr lang="es-ES" sz="1600" dirty="0" smtClean="0"/>
              <a:t>continuas? </a:t>
            </a:r>
          </a:p>
          <a:p>
            <a:pPr marL="285750" lvl="0" indent="-285750">
              <a:buFont typeface="Arial" panose="020B0604020202020204" pitchFamily="34" charset="0"/>
              <a:buChar char="•"/>
            </a:pPr>
            <a:r>
              <a:rPr lang="es-ES" sz="1600" dirty="0" smtClean="0"/>
              <a:t>¿</a:t>
            </a:r>
            <a:r>
              <a:rPr lang="es-ES" sz="1600" dirty="0"/>
              <a:t>Qué intervenciones de </a:t>
            </a:r>
            <a:r>
              <a:rPr lang="es-ES" sz="1600" dirty="0" smtClean="0"/>
              <a:t>supervisión se deben </a:t>
            </a:r>
            <a:r>
              <a:rPr lang="es-ES" sz="1600" dirty="0"/>
              <a:t>considerar si </a:t>
            </a:r>
            <a:r>
              <a:rPr lang="es-ES" sz="1600" dirty="0" smtClean="0"/>
              <a:t> </a:t>
            </a:r>
            <a:r>
              <a:rPr lang="es-ES" sz="1600" dirty="0"/>
              <a:t>preocupaciones </a:t>
            </a:r>
            <a:r>
              <a:rPr lang="es-ES" sz="1600" dirty="0" smtClean="0"/>
              <a:t>son identificadas en las evaluaciones </a:t>
            </a:r>
            <a:r>
              <a:rPr lang="es-ES" sz="1600" dirty="0"/>
              <a:t>de </a:t>
            </a:r>
            <a:r>
              <a:rPr lang="es-ES" sz="1600" dirty="0" smtClean="0"/>
              <a:t>idoneidad continuas?</a:t>
            </a:r>
            <a:endParaRPr kumimoji="0" lang="en-GB" altLang="en-US" sz="1600" b="0" i="0" u="none" strike="noStrike" cap="none" normalizeH="0" baseline="0" dirty="0" smtClean="0">
              <a:ln>
                <a:noFill/>
              </a:ln>
              <a:solidFill>
                <a:schemeClr val="tx1"/>
              </a:solidFill>
              <a:effectLst/>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9575" algn="l"/>
              </a:tabLst>
            </a:pPr>
            <a:endParaRPr kumimoji="0" lang="en-GB" altLang="en-US" sz="105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96635057"/>
              </p:ext>
            </p:extLst>
          </p:nvPr>
        </p:nvGraphicFramePr>
        <p:xfrm>
          <a:off x="457200" y="3284985"/>
          <a:ext cx="8229600" cy="1800199"/>
        </p:xfrm>
        <a:graphic>
          <a:graphicData uri="http://schemas.openxmlformats.org/drawingml/2006/table">
            <a:tbl>
              <a:tblPr firstRow="1" firstCol="1" bandRow="1">
                <a:tableStyleId>{5C22544A-7EE6-4342-B048-85BDC9FD1C3A}</a:tableStyleId>
              </a:tblPr>
              <a:tblGrid>
                <a:gridCol w="2177718"/>
                <a:gridCol w="919556"/>
                <a:gridCol w="919556"/>
                <a:gridCol w="919556"/>
                <a:gridCol w="919556"/>
                <a:gridCol w="919556"/>
                <a:gridCol w="727051"/>
                <a:gridCol w="727051"/>
              </a:tblGrid>
              <a:tr h="900101">
                <a:tc>
                  <a:txBody>
                    <a:bodyPr/>
                    <a:lstStyle/>
                    <a:p>
                      <a:endParaRPr lang="es-CL" sz="1100" b="1" noProof="0" dirty="0">
                        <a:solidFill>
                          <a:schemeClr val="tx1"/>
                        </a:solidFill>
                        <a:effectLst/>
                        <a:latin typeface="+mn-lt"/>
                        <a:ea typeface="SimSu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rPr>
                        <a:t>Observado</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rPr>
                        <a:t>Observado en Gran Medida</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ea typeface="+mn-ea"/>
                          <a:cs typeface="+mn-cs"/>
                        </a:rPr>
                        <a:t>Parcialmente</a:t>
                      </a:r>
                      <a:r>
                        <a:rPr lang="es-CL" sz="1100" b="1" baseline="0" noProof="0" dirty="0" smtClean="0">
                          <a:solidFill>
                            <a:schemeClr val="tx1"/>
                          </a:solidFill>
                          <a:effectLst/>
                          <a:latin typeface="+mn-lt"/>
                          <a:ea typeface="+mn-ea"/>
                          <a:cs typeface="+mn-cs"/>
                        </a:rPr>
                        <a:t> Observado</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rPr>
                        <a:t>No Observado</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rPr>
                        <a:t>No</a:t>
                      </a:r>
                      <a:r>
                        <a:rPr lang="es-CL" sz="1100" b="1" baseline="0" noProof="0" dirty="0" smtClean="0">
                          <a:solidFill>
                            <a:schemeClr val="tx1"/>
                          </a:solidFill>
                          <a:effectLst/>
                          <a:latin typeface="+mn-lt"/>
                        </a:rPr>
                        <a:t> Evaluado</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rPr>
                        <a:t>Total</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b="1" noProof="0" dirty="0" smtClean="0">
                          <a:solidFill>
                            <a:schemeClr val="tx1"/>
                          </a:solidFill>
                          <a:effectLst/>
                          <a:latin typeface="+mn-lt"/>
                          <a:ea typeface="+mn-ea"/>
                          <a:cs typeface="+mn-cs"/>
                        </a:rPr>
                        <a:t>Índice</a:t>
                      </a:r>
                      <a:endParaRPr lang="es-CL" sz="1100" b="1" noProof="0" dirty="0">
                        <a:solidFill>
                          <a:schemeClr val="tx1"/>
                        </a:solidFill>
                        <a:effectLst/>
                        <a:latin typeface="+mn-lt"/>
                        <a:ea typeface="Times New Roman"/>
                        <a:cs typeface="Times New Roman"/>
                      </a:endParaRPr>
                    </a:p>
                  </a:txBody>
                  <a:tcPr marL="68580" marR="68580" marT="0" marB="0"/>
                </a:tc>
              </a:tr>
              <a:tr h="450049">
                <a:tc>
                  <a:txBody>
                    <a:bodyPr/>
                    <a:lstStyle/>
                    <a:p>
                      <a:pPr>
                        <a:lnSpc>
                          <a:spcPct val="115000"/>
                        </a:lnSpc>
                        <a:spcAft>
                          <a:spcPts val="0"/>
                        </a:spcAft>
                      </a:pPr>
                      <a:r>
                        <a:rPr lang="es-CL" sz="1100" b="1" noProof="0" dirty="0" smtClean="0">
                          <a:solidFill>
                            <a:schemeClr val="tx1"/>
                          </a:solidFill>
                          <a:effectLst/>
                          <a:latin typeface="+mn-lt"/>
                        </a:rPr>
                        <a:t>Resultados por Tipo</a:t>
                      </a:r>
                      <a:r>
                        <a:rPr lang="es-CL" sz="1100" b="1" baseline="0" noProof="0" dirty="0" smtClean="0">
                          <a:solidFill>
                            <a:schemeClr val="tx1"/>
                          </a:solidFill>
                          <a:effectLst/>
                          <a:latin typeface="+mn-lt"/>
                        </a:rPr>
                        <a:t> de Jurisdicción</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s-CL" sz="1100" b="1" noProof="0" dirty="0" smtClean="0">
                          <a:solidFill>
                            <a:schemeClr val="tx1"/>
                          </a:solidFill>
                          <a:effectLst/>
                          <a:latin typeface="+mn-lt"/>
                        </a:rPr>
                        <a:t>1</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rPr>
                        <a:t>58</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rPr>
                        <a:t>9</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rPr>
                        <a:t>0</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rPr>
                        <a:t>1</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rPr>
                        <a:t>69</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s-CL" sz="1100" b="1" noProof="0" dirty="0" smtClean="0">
                          <a:solidFill>
                            <a:schemeClr val="tx1"/>
                          </a:solidFill>
                          <a:effectLst/>
                          <a:latin typeface="+mn-lt"/>
                        </a:rPr>
                        <a:t>6.6</a:t>
                      </a:r>
                      <a:endParaRPr lang="es-CL" sz="1100" b="1" noProof="0" dirty="0">
                        <a:solidFill>
                          <a:schemeClr val="tx1"/>
                        </a:solidFill>
                        <a:effectLst/>
                        <a:latin typeface="+mn-lt"/>
                        <a:ea typeface="Times New Roman"/>
                        <a:cs typeface="Times New Roman"/>
                      </a:endParaRPr>
                    </a:p>
                  </a:txBody>
                  <a:tcPr marL="68580" marR="68580" marT="0" marB="0" anchor="b"/>
                </a:tc>
              </a:tr>
              <a:tr h="450049">
                <a:tc>
                  <a:txBody>
                    <a:bodyPr/>
                    <a:lstStyle/>
                    <a:p>
                      <a:pPr>
                        <a:lnSpc>
                          <a:spcPct val="115000"/>
                        </a:lnSpc>
                        <a:spcAft>
                          <a:spcPts val="0"/>
                        </a:spcAft>
                      </a:pPr>
                      <a:r>
                        <a:rPr lang="es-CL" sz="1100" b="1" noProof="0" dirty="0" smtClean="0">
                          <a:solidFill>
                            <a:schemeClr val="tx1"/>
                          </a:solidFill>
                          <a:effectLst/>
                          <a:latin typeface="+mn-lt"/>
                        </a:rPr>
                        <a:t>Resultados en las Américas</a:t>
                      </a:r>
                      <a:endParaRPr lang="es-CL" sz="1100" b="1" noProof="0" dirty="0">
                        <a:solidFill>
                          <a:schemeClr val="tx1"/>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s-CL" sz="1100" b="1" noProof="0" dirty="0" smtClean="0">
                          <a:solidFill>
                            <a:schemeClr val="tx1"/>
                          </a:solidFill>
                          <a:effectLst/>
                          <a:latin typeface="+mn-lt"/>
                          <a:ea typeface="Times New Roman"/>
                          <a:cs typeface="Times New Roman"/>
                        </a:rPr>
                        <a:t>0</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ea typeface="Times New Roman"/>
                          <a:cs typeface="Times New Roman"/>
                        </a:rPr>
                        <a:t>12</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ea typeface="Times New Roman"/>
                          <a:cs typeface="Times New Roman"/>
                        </a:rPr>
                        <a:t>1</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ea typeface="Times New Roman"/>
                          <a:cs typeface="Times New Roman"/>
                        </a:rPr>
                        <a:t>0</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ea typeface="Times New Roman"/>
                          <a:cs typeface="Times New Roman"/>
                        </a:rPr>
                        <a:t>1</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b="1" noProof="0" dirty="0" smtClean="0">
                          <a:solidFill>
                            <a:schemeClr val="tx1"/>
                          </a:solidFill>
                          <a:effectLst/>
                          <a:latin typeface="+mn-lt"/>
                          <a:ea typeface="Times New Roman"/>
                          <a:cs typeface="Times New Roman"/>
                        </a:rPr>
                        <a:t>14</a:t>
                      </a:r>
                      <a:endParaRPr lang="es-CL" sz="1100" b="1" noProof="0" dirty="0">
                        <a:solidFill>
                          <a:schemeClr val="tx1"/>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s-CL" sz="1100" b="1" noProof="0" dirty="0" smtClean="0">
                          <a:solidFill>
                            <a:schemeClr val="tx1"/>
                          </a:solidFill>
                          <a:effectLst/>
                          <a:latin typeface="+mn-lt"/>
                          <a:ea typeface="Times New Roman"/>
                          <a:cs typeface="Times New Roman"/>
                        </a:rPr>
                        <a:t>6.8</a:t>
                      </a:r>
                      <a:endParaRPr lang="es-CL" sz="1100" b="1" noProof="0" dirty="0">
                        <a:solidFill>
                          <a:schemeClr val="tx1"/>
                        </a:solidFill>
                        <a:effectLst/>
                        <a:latin typeface="+mn-lt"/>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580819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484784"/>
            <a:ext cx="8534400" cy="1219200"/>
          </a:xfrm>
          <a:ln w="28575">
            <a:solidFill>
              <a:schemeClr val="tx1"/>
            </a:solidFill>
          </a:ln>
        </p:spPr>
        <p:txBody>
          <a:bodyPr>
            <a:normAutofit fontScale="85000" lnSpcReduction="10000"/>
          </a:bodyPr>
          <a:lstStyle/>
          <a:p>
            <a:pPr marL="0" lvl="0" indent="0">
              <a:buNone/>
            </a:pPr>
            <a:r>
              <a:rPr lang="es-CL" b="1" dirty="0" smtClean="0"/>
              <a:t>El supervisor requiere que las aseguradoras establezcan e implementen un marco de gobierno corporativo que brinde una administración y supervisión estables y prudentes de la actividad de la aseguradora, y que reconozca y proteja de manera adecuada los intereses de los asegurados.</a:t>
            </a:r>
            <a:endParaRPr lang="es-CL" sz="2400" b="1" dirty="0" smtClean="0"/>
          </a:p>
          <a:p>
            <a:pPr marL="0" indent="0">
              <a:buNone/>
            </a:pPr>
            <a:endParaRPr lang="es-CL" sz="2400" dirty="0" smtClean="0"/>
          </a:p>
          <a:p>
            <a:pPr marL="0" indent="0">
              <a:spcAft>
                <a:spcPts val="600"/>
              </a:spcAft>
              <a:buNone/>
            </a:pPr>
            <a:endParaRPr lang="es-CL" sz="2400" b="1" dirty="0" smtClean="0"/>
          </a:p>
          <a:p>
            <a:pPr marL="0" indent="0">
              <a:spcAft>
                <a:spcPts val="600"/>
              </a:spcAft>
              <a:buNone/>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a:p>
        </p:txBody>
      </p:sp>
      <p:sp>
        <p:nvSpPr>
          <p:cNvPr id="4" name="TextBox 3"/>
          <p:cNvSpPr txBox="1"/>
          <p:nvPr/>
        </p:nvSpPr>
        <p:spPr>
          <a:xfrm>
            <a:off x="406400" y="2362200"/>
            <a:ext cx="8001000" cy="5293757"/>
          </a:xfrm>
          <a:prstGeom prst="rect">
            <a:avLst/>
          </a:prstGeom>
          <a:noFill/>
        </p:spPr>
        <p:txBody>
          <a:bodyPr wrap="square" rtlCol="0">
            <a:spAutoFit/>
          </a:bodyPr>
          <a:lstStyle/>
          <a:p>
            <a:pPr lvl="0">
              <a:spcAft>
                <a:spcPts val="600"/>
              </a:spcAft>
            </a:pPr>
            <a:endParaRPr lang="en-US" b="1" dirty="0" smtClean="0"/>
          </a:p>
          <a:p>
            <a:pPr lvl="0">
              <a:spcAft>
                <a:spcPts val="600"/>
              </a:spcAft>
            </a:pPr>
            <a:r>
              <a:rPr lang="es-CL" b="1" dirty="0" smtClean="0"/>
              <a:t>Observaciones Generales:</a:t>
            </a:r>
          </a:p>
          <a:p>
            <a:pPr marL="285750" indent="-285750">
              <a:spcAft>
                <a:spcPts val="600"/>
              </a:spcAft>
              <a:buFont typeface="Arial" pitchFamily="34" charset="0"/>
              <a:buChar char="•"/>
            </a:pPr>
            <a:r>
              <a:rPr lang="es-ES" dirty="0" smtClean="0"/>
              <a:t>El </a:t>
            </a:r>
            <a:r>
              <a:rPr lang="es-ES" dirty="0"/>
              <a:t>gobierno corporativo se refiere a las estrategias, políticas, procesos y controles a través </a:t>
            </a:r>
            <a:r>
              <a:rPr lang="es-ES" dirty="0" smtClean="0"/>
              <a:t>de los cuales se gestiona y se controla</a:t>
            </a:r>
            <a:r>
              <a:rPr lang="es-ES" dirty="0"/>
              <a:t> una aseguradora</a:t>
            </a:r>
            <a:r>
              <a:rPr lang="es-ES" dirty="0" smtClean="0"/>
              <a:t>. </a:t>
            </a:r>
          </a:p>
          <a:p>
            <a:pPr marL="285750" indent="-285750">
              <a:spcAft>
                <a:spcPts val="600"/>
              </a:spcAft>
              <a:buFont typeface="Arial" pitchFamily="34" charset="0"/>
              <a:buChar char="•"/>
            </a:pPr>
            <a:r>
              <a:rPr lang="es-ES" dirty="0" smtClean="0"/>
              <a:t>Los </a:t>
            </a:r>
            <a:r>
              <a:rPr lang="es-ES" dirty="0"/>
              <a:t>supervisores de seguros, como parte de su proceso de supervisión continua, deberán exigir a las aseguradoras a demostrar la idoneidad y la eficacia de su marco de gobierno corporativo. </a:t>
            </a:r>
            <a:r>
              <a:rPr lang="es-ES" dirty="0" smtClean="0"/>
              <a:t> </a:t>
            </a:r>
          </a:p>
          <a:p>
            <a:pPr marL="285750" indent="-285750">
              <a:spcAft>
                <a:spcPts val="600"/>
              </a:spcAft>
              <a:buFont typeface="Arial" pitchFamily="34" charset="0"/>
              <a:buChar char="•"/>
            </a:pPr>
            <a:r>
              <a:rPr lang="es-ES" dirty="0" smtClean="0"/>
              <a:t>El </a:t>
            </a:r>
            <a:r>
              <a:rPr lang="es-ES" dirty="0"/>
              <a:t>nuevo </a:t>
            </a:r>
            <a:r>
              <a:rPr lang="es-ES" dirty="0" smtClean="0"/>
              <a:t>PBS refina </a:t>
            </a:r>
            <a:r>
              <a:rPr lang="es-ES" dirty="0"/>
              <a:t>y amplía los requisitos anteriores en diez </a:t>
            </a:r>
            <a:r>
              <a:rPr lang="es-ES" dirty="0" smtClean="0"/>
              <a:t>normas, las cuales ponen </a:t>
            </a:r>
            <a:r>
              <a:rPr lang="es-ES" dirty="0"/>
              <a:t>especial énfasis en la composición y responsabilidades </a:t>
            </a:r>
            <a:r>
              <a:rPr lang="es-ES" dirty="0" smtClean="0"/>
              <a:t>del Directorio. </a:t>
            </a:r>
          </a:p>
          <a:p>
            <a:pPr marL="285750" indent="-285750">
              <a:spcAft>
                <a:spcPts val="600"/>
              </a:spcAft>
              <a:buFont typeface="Arial" pitchFamily="34" charset="0"/>
              <a:buChar char="•"/>
            </a:pPr>
            <a:r>
              <a:rPr lang="es-ES" dirty="0" smtClean="0"/>
              <a:t>La </a:t>
            </a:r>
            <a:r>
              <a:rPr lang="es-ES" dirty="0"/>
              <a:t>aplicación de estas normas debería, </a:t>
            </a:r>
            <a:r>
              <a:rPr lang="es-ES" dirty="0" smtClean="0"/>
              <a:t>sin embargo, reflejar </a:t>
            </a:r>
            <a:r>
              <a:rPr lang="es-ES" dirty="0"/>
              <a:t>la naturaleza, escala y complejidad del negocio de la aseguradora. </a:t>
            </a:r>
            <a:endParaRPr lang="es-ES" dirty="0" smtClean="0"/>
          </a:p>
          <a:p>
            <a:pPr marL="285750" indent="-285750">
              <a:spcAft>
                <a:spcPts val="600"/>
              </a:spcAft>
              <a:buFont typeface="Arial" pitchFamily="34" charset="0"/>
              <a:buChar char="•"/>
            </a:pPr>
            <a:r>
              <a:rPr lang="es-ES" dirty="0" smtClean="0"/>
              <a:t>A </a:t>
            </a:r>
            <a:r>
              <a:rPr lang="es-ES" dirty="0"/>
              <a:t>continuación se describen los principales elementos incluidos </a:t>
            </a:r>
            <a:r>
              <a:rPr lang="es-ES" dirty="0" smtClean="0"/>
              <a:t>en las normas.</a:t>
            </a:r>
            <a:endParaRPr lang="en-GB" dirty="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p:txBody>
      </p:sp>
      <p:sp>
        <p:nvSpPr>
          <p:cNvPr id="5" name="Slide Number Placeholder 4"/>
          <p:cNvSpPr>
            <a:spLocks noGrp="1"/>
          </p:cNvSpPr>
          <p:nvPr>
            <p:ph type="sldNum" sz="quarter" idx="12"/>
          </p:nvPr>
        </p:nvSpPr>
        <p:spPr/>
        <p:txBody>
          <a:bodyPr/>
          <a:lstStyle/>
          <a:p>
            <a:fld id="{439A545C-BBC5-4D99-AAAC-34279415BE12}" type="slidenum">
              <a:rPr lang="es-CL" smtClean="0"/>
              <a:t>16</a:t>
            </a:fld>
            <a:endParaRPr lang="es-CL" dirty="0"/>
          </a:p>
        </p:txBody>
      </p:sp>
      <p:sp>
        <p:nvSpPr>
          <p:cNvPr id="6" name="Title 5"/>
          <p:cNvSpPr>
            <a:spLocks noGrp="1"/>
          </p:cNvSpPr>
          <p:nvPr>
            <p:ph type="title"/>
          </p:nvPr>
        </p:nvSpPr>
        <p:spPr/>
        <p:txBody>
          <a:bodyPr/>
          <a:lstStyle/>
          <a:p>
            <a:r>
              <a:rPr lang="es-CL" sz="3200" dirty="0" smtClean="0"/>
              <a:t>PBS 7: Gobierno Corporativo</a:t>
            </a:r>
            <a:endParaRPr lang="es-CL" dirty="0"/>
          </a:p>
        </p:txBody>
      </p:sp>
    </p:spTree>
    <p:extLst>
      <p:ext uri="{BB962C8B-B14F-4D97-AF65-F5344CB8AC3E}">
        <p14:creationId xmlns:p14="http://schemas.microsoft.com/office/powerpoint/2010/main" val="3846352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60" y="457200"/>
            <a:ext cx="7772400" cy="609600"/>
          </a:xfrm>
        </p:spPr>
        <p:txBody>
          <a:bodyPr>
            <a:noAutofit/>
          </a:bodyPr>
          <a:lstStyle/>
          <a:p>
            <a:r>
              <a:rPr lang="es-CL" sz="2800" dirty="0" smtClean="0"/>
              <a:t>PBS 7: Gobierno Corporativo</a:t>
            </a:r>
            <a:endParaRPr lang="es-CL" sz="2800" dirty="0"/>
          </a:p>
        </p:txBody>
      </p:sp>
      <p:sp>
        <p:nvSpPr>
          <p:cNvPr id="3" name="Content Placeholder 2"/>
          <p:cNvSpPr>
            <a:spLocks noGrp="1"/>
          </p:cNvSpPr>
          <p:nvPr>
            <p:ph idx="1"/>
          </p:nvPr>
        </p:nvSpPr>
        <p:spPr>
          <a:xfrm>
            <a:off x="488797" y="1484784"/>
            <a:ext cx="8229600" cy="4871566"/>
          </a:xfrm>
        </p:spPr>
        <p:txBody>
          <a:bodyPr>
            <a:normAutofit fontScale="92500" lnSpcReduction="20000"/>
          </a:bodyPr>
          <a:lstStyle/>
          <a:p>
            <a:pPr>
              <a:spcAft>
                <a:spcPts val="600"/>
              </a:spcAft>
            </a:pPr>
            <a:r>
              <a:rPr lang="es-CL" sz="2000" b="1" dirty="0" smtClean="0"/>
              <a:t>Responsabilidades del Directorio</a:t>
            </a:r>
          </a:p>
          <a:p>
            <a:pPr lvl="1">
              <a:spcAft>
                <a:spcPts val="600"/>
              </a:spcAft>
            </a:pPr>
            <a:r>
              <a:rPr lang="es-CL" dirty="0" smtClean="0"/>
              <a:t>Establecer y supervisar la implementación de los objetivos y estrategias de negocio en línea con los intereses y la viabilidad a largo plazo de la aseguradora. </a:t>
            </a:r>
          </a:p>
          <a:p>
            <a:pPr lvl="1">
              <a:spcAft>
                <a:spcPts val="600"/>
              </a:spcAft>
            </a:pPr>
            <a:r>
              <a:rPr lang="es-CL" dirty="0" smtClean="0"/>
              <a:t>Definir claramente funciones del Directorio, de los Altos Directivos y de las Personas Claves en Funciones de Control, de forma que las funciones de supervisión y de gestión estén separadas. </a:t>
            </a:r>
          </a:p>
          <a:p>
            <a:pPr lvl="1">
              <a:spcAft>
                <a:spcPts val="600"/>
              </a:spcAft>
            </a:pPr>
            <a:r>
              <a:rPr lang="es-CL" dirty="0" smtClean="0"/>
              <a:t>Proporcionar supervisión a los Altos Directivos. </a:t>
            </a:r>
          </a:p>
          <a:p>
            <a:pPr lvl="1">
              <a:spcAft>
                <a:spcPts val="600"/>
              </a:spcAft>
            </a:pPr>
            <a:r>
              <a:rPr lang="es-CL" dirty="0" smtClean="0"/>
              <a:t>Proporcionar supervisión en el diseño e implementación de la gestión sólida de riesgos y de controles internos. </a:t>
            </a:r>
          </a:p>
          <a:p>
            <a:pPr lvl="1">
              <a:spcAft>
                <a:spcPts val="600"/>
              </a:spcAft>
            </a:pPr>
            <a:r>
              <a:rPr lang="es-CL" dirty="0" smtClean="0"/>
              <a:t>Aprobar y supervisar la aplicación de una política de remuneraciones que no implique la toma de riesgos inapropiados, y la cual esté en línea con los </a:t>
            </a:r>
            <a:r>
              <a:rPr lang="es-CL" u="sng" dirty="0" smtClean="0"/>
              <a:t>intereses a largo plazo</a:t>
            </a:r>
            <a:r>
              <a:rPr lang="es-CL" dirty="0" smtClean="0"/>
              <a:t> de la aseguradora. </a:t>
            </a:r>
          </a:p>
          <a:p>
            <a:pPr lvl="1">
              <a:spcAft>
                <a:spcPts val="600"/>
              </a:spcAft>
            </a:pPr>
            <a:r>
              <a:rPr lang="es-CL" dirty="0" smtClean="0"/>
              <a:t>Asegurar existencia de procesos confiables de información financiera y de auditoría.</a:t>
            </a:r>
          </a:p>
          <a:p>
            <a:pPr lvl="1">
              <a:spcAft>
                <a:spcPts val="600"/>
              </a:spcAft>
            </a:pPr>
            <a:r>
              <a:rPr lang="es-CL" dirty="0" smtClean="0"/>
              <a:t>Asegurar existencia de sistemas y controles para la </a:t>
            </a:r>
            <a:r>
              <a:rPr lang="es-CL" u="sng" dirty="0" smtClean="0"/>
              <a:t>comunicación oportuna y eficaz </a:t>
            </a:r>
            <a:r>
              <a:rPr lang="es-CL" dirty="0" smtClean="0"/>
              <a:t>de problemas de gobernanza con el supervisor y las pertinentes partes </a:t>
            </a:r>
            <a:r>
              <a:rPr lang="es-CL" dirty="0"/>
              <a:t>interesadas.</a:t>
            </a:r>
            <a:endParaRPr lang="es-CL" sz="2000" dirty="0" smtClean="0"/>
          </a:p>
          <a:p>
            <a:pPr lvl="1">
              <a:spcAft>
                <a:spcPts val="600"/>
              </a:spcAft>
            </a:pPr>
            <a:endParaRPr lang="es-CL" sz="2000" dirty="0" smtClean="0"/>
          </a:p>
          <a:p>
            <a:pPr lvl="1">
              <a:spcAft>
                <a:spcPts val="600"/>
              </a:spcAft>
            </a:pPr>
            <a:endParaRPr lang="es-CL" sz="2000" dirty="0" smtClean="0"/>
          </a:p>
          <a:p>
            <a:pPr lvl="2">
              <a:spcAft>
                <a:spcPts val="600"/>
              </a:spcAft>
            </a:pPr>
            <a:endParaRPr lang="es-CL" sz="1600" dirty="0" smtClean="0"/>
          </a:p>
          <a:p>
            <a:pPr lvl="2">
              <a:spcAft>
                <a:spcPts val="600"/>
              </a:spcAft>
            </a:pPr>
            <a:endParaRPr lang="es-CL" sz="1600" dirty="0" smtClean="0"/>
          </a:p>
          <a:p>
            <a:pPr lvl="1">
              <a:spcAft>
                <a:spcPts val="600"/>
              </a:spcAft>
            </a:pPr>
            <a:endParaRPr lang="es-CL" sz="2000" dirty="0"/>
          </a:p>
        </p:txBody>
      </p:sp>
      <p:sp>
        <p:nvSpPr>
          <p:cNvPr id="4" name="Slide Number Placeholder 3"/>
          <p:cNvSpPr>
            <a:spLocks noGrp="1"/>
          </p:cNvSpPr>
          <p:nvPr>
            <p:ph type="sldNum" sz="quarter" idx="12"/>
          </p:nvPr>
        </p:nvSpPr>
        <p:spPr/>
        <p:txBody>
          <a:bodyPr/>
          <a:lstStyle/>
          <a:p>
            <a:fld id="{439A545C-BBC5-4D99-AAAC-34279415BE12}" type="slidenum">
              <a:rPr lang="es-CL" smtClean="0"/>
              <a:t>17</a:t>
            </a:fld>
            <a:endParaRPr lang="es-CL" dirty="0"/>
          </a:p>
        </p:txBody>
      </p:sp>
    </p:spTree>
    <p:extLst>
      <p:ext uri="{BB962C8B-B14F-4D97-AF65-F5344CB8AC3E}">
        <p14:creationId xmlns:p14="http://schemas.microsoft.com/office/powerpoint/2010/main" val="2938958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098504"/>
          </a:xfrm>
        </p:spPr>
        <p:txBody>
          <a:bodyPr>
            <a:noAutofit/>
          </a:bodyPr>
          <a:lstStyle/>
          <a:p>
            <a:pPr marL="0" indent="0">
              <a:spcAft>
                <a:spcPts val="600"/>
              </a:spcAft>
              <a:buNone/>
            </a:pPr>
            <a:endParaRPr lang="es-CL" sz="1600" b="1" dirty="0" smtClean="0"/>
          </a:p>
          <a:p>
            <a:pPr marL="0" indent="0">
              <a:spcAft>
                <a:spcPts val="600"/>
              </a:spcAft>
              <a:buNone/>
            </a:pPr>
            <a:r>
              <a:rPr lang="es-CL" sz="1800" b="1" dirty="0" smtClean="0"/>
              <a:t>Estructura y Gobernanza de Directorio:</a:t>
            </a:r>
          </a:p>
          <a:p>
            <a:pPr lvl="1">
              <a:spcAft>
                <a:spcPts val="600"/>
              </a:spcAft>
            </a:pPr>
            <a:r>
              <a:rPr lang="es-CL" sz="1400" dirty="0" smtClean="0"/>
              <a:t>Número adecuado y combinación de conocimientos, habilidades y experiencia? </a:t>
            </a:r>
          </a:p>
          <a:p>
            <a:pPr lvl="1">
              <a:spcAft>
                <a:spcPts val="600"/>
              </a:spcAft>
            </a:pPr>
            <a:r>
              <a:rPr lang="es-CL" sz="1400" dirty="0" smtClean="0"/>
              <a:t>Prácticas y procedimientos de gobierno interno adecuados que salvaguardan su eficacia, objetividad e independencia? </a:t>
            </a:r>
          </a:p>
          <a:p>
            <a:pPr lvl="1">
              <a:spcAft>
                <a:spcPts val="600"/>
              </a:spcAft>
            </a:pPr>
            <a:r>
              <a:rPr lang="es-CL" sz="1400" dirty="0" smtClean="0"/>
              <a:t>Poderes y recursos suficientes para desempeñar su misión de manera efectiva?</a:t>
            </a:r>
          </a:p>
          <a:p>
            <a:pPr marL="0" indent="0">
              <a:spcAft>
                <a:spcPts val="600"/>
              </a:spcAft>
              <a:buNone/>
            </a:pPr>
            <a:r>
              <a:rPr lang="es-CL" sz="1800" b="1" dirty="0" smtClean="0"/>
              <a:t>Deberes de Miembros de Directorio:</a:t>
            </a:r>
          </a:p>
          <a:p>
            <a:pPr lvl="1"/>
            <a:r>
              <a:rPr lang="es-CL" sz="1400" dirty="0" smtClean="0"/>
              <a:t>Actuar de buena fe, con honestidad, razonable y en el mejor interés de la aseguradora y los</a:t>
            </a:r>
            <a:r>
              <a:rPr lang="es-CL" sz="1400" b="1" u="sng" dirty="0" smtClean="0"/>
              <a:t> asegurados</a:t>
            </a:r>
            <a:r>
              <a:rPr lang="es-CL" sz="1400" dirty="0" smtClean="0"/>
              <a:t>? </a:t>
            </a:r>
          </a:p>
          <a:p>
            <a:pPr lvl="1"/>
            <a:r>
              <a:rPr lang="es-CL" sz="1400" dirty="0" smtClean="0"/>
              <a:t>Ejercer el debido cuidado y diligencia? </a:t>
            </a:r>
          </a:p>
          <a:p>
            <a:pPr lvl="1"/>
            <a:r>
              <a:rPr lang="es-CL" sz="1400" dirty="0" smtClean="0"/>
              <a:t>Ejercer juicio independiente y objetividad en toma de decisiones? </a:t>
            </a:r>
          </a:p>
          <a:p>
            <a:pPr lvl="1"/>
            <a:r>
              <a:rPr lang="es-CL" sz="1400" dirty="0" smtClean="0"/>
              <a:t>Evitar conflictos de interés con los de la compañía de seguros y de los asegurados?</a:t>
            </a:r>
          </a:p>
          <a:p>
            <a:pPr marL="0" indent="0">
              <a:spcAft>
                <a:spcPts val="600"/>
              </a:spcAft>
              <a:buNone/>
            </a:pPr>
            <a:r>
              <a:rPr lang="es-CL" sz="1800" b="1" dirty="0" smtClean="0"/>
              <a:t>Deberes de Altos Directivos:</a:t>
            </a:r>
          </a:p>
          <a:p>
            <a:pPr lvl="1"/>
            <a:r>
              <a:rPr lang="es-CL" sz="1400" dirty="0" smtClean="0"/>
              <a:t>Ejecutar las operaciones de día a día de acuerdo a las estrategias, políticas y procedimientos aprobados por el Directorio? </a:t>
            </a:r>
          </a:p>
          <a:p>
            <a:pPr lvl="1"/>
            <a:r>
              <a:rPr lang="es-CL" sz="1400" dirty="0" smtClean="0"/>
              <a:t>Promover una cultura de gestión sólida de riesgos, cumplimiento y trato justo de los clientes? </a:t>
            </a:r>
          </a:p>
          <a:p>
            <a:pPr lvl="1"/>
            <a:r>
              <a:rPr lang="es-CL" sz="1400" dirty="0" smtClean="0"/>
              <a:t>Proporcionar al Directorio información suficiente y oportuna sobre el desempeño y riesgos? </a:t>
            </a:r>
          </a:p>
          <a:p>
            <a:pPr lvl="1"/>
            <a:r>
              <a:rPr lang="es-CL" sz="1400" dirty="0" smtClean="0"/>
              <a:t>Proporcionar a las partes interesadas ​​y al supervisor información relevante?</a:t>
            </a:r>
          </a:p>
          <a:p>
            <a:pPr lvl="1"/>
            <a:endParaRPr lang="es-CL" sz="1200" dirty="0" smtClean="0"/>
          </a:p>
          <a:p>
            <a:pPr lvl="2"/>
            <a:endParaRPr lang="es-CL" sz="1200" dirty="0" smtClean="0"/>
          </a:p>
          <a:p>
            <a:pPr marL="0" indent="0">
              <a:buNone/>
            </a:pPr>
            <a:endParaRPr lang="es-CL" sz="1200" dirty="0" smtClean="0"/>
          </a:p>
          <a:p>
            <a:pPr lvl="2"/>
            <a:endParaRPr lang="es-CL" sz="1200" dirty="0" smtClean="0"/>
          </a:p>
          <a:p>
            <a:pPr lvl="1"/>
            <a:endParaRPr lang="es-CL" sz="1200" dirty="0" smtClean="0"/>
          </a:p>
          <a:p>
            <a:pPr lvl="2"/>
            <a:endParaRPr lang="es-CL" sz="1200" dirty="0" smtClean="0"/>
          </a:p>
          <a:p>
            <a:pPr marL="914400" lvl="2" indent="0">
              <a:spcAft>
                <a:spcPts val="600"/>
              </a:spcAft>
              <a:buNone/>
            </a:pPr>
            <a:endParaRPr lang="es-CL" sz="1200" dirty="0" smtClean="0"/>
          </a:p>
          <a:p>
            <a:pPr>
              <a:spcAft>
                <a:spcPts val="600"/>
              </a:spcAft>
            </a:pPr>
            <a:endParaRPr lang="es-CL" sz="1200" dirty="0"/>
          </a:p>
        </p:txBody>
      </p:sp>
      <p:sp>
        <p:nvSpPr>
          <p:cNvPr id="4" name="Slide Number Placeholder 3"/>
          <p:cNvSpPr>
            <a:spLocks noGrp="1"/>
          </p:cNvSpPr>
          <p:nvPr>
            <p:ph type="sldNum" sz="quarter" idx="12"/>
          </p:nvPr>
        </p:nvSpPr>
        <p:spPr/>
        <p:txBody>
          <a:bodyPr/>
          <a:lstStyle/>
          <a:p>
            <a:fld id="{439A545C-BBC5-4D99-AAAC-34279415BE12}" type="slidenum">
              <a:rPr lang="es-CL" smtClean="0"/>
              <a:t>18</a:t>
            </a:fld>
            <a:endParaRPr lang="es-CL" dirty="0"/>
          </a:p>
        </p:txBody>
      </p:sp>
      <p:sp>
        <p:nvSpPr>
          <p:cNvPr id="5" name="Title 4"/>
          <p:cNvSpPr>
            <a:spLocks noGrp="1"/>
          </p:cNvSpPr>
          <p:nvPr>
            <p:ph type="title"/>
          </p:nvPr>
        </p:nvSpPr>
        <p:spPr/>
        <p:txBody>
          <a:bodyPr/>
          <a:lstStyle/>
          <a:p>
            <a:r>
              <a:rPr lang="es-CL" sz="3200" dirty="0" smtClean="0"/>
              <a:t>PBS 7: Gobierno Corporativo</a:t>
            </a:r>
            <a:endParaRPr lang="es-CL" dirty="0"/>
          </a:p>
        </p:txBody>
      </p:sp>
    </p:spTree>
    <p:extLst>
      <p:ext uri="{BB962C8B-B14F-4D97-AF65-F5344CB8AC3E}">
        <p14:creationId xmlns:p14="http://schemas.microsoft.com/office/powerpoint/2010/main" val="1398392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6"/>
            <a:ext cx="8229600" cy="6120680"/>
          </a:xfrm>
        </p:spPr>
        <p:txBody>
          <a:bodyPr>
            <a:normAutofit/>
          </a:bodyPr>
          <a:lstStyle/>
          <a:p>
            <a:pPr lvl="0"/>
            <a:r>
              <a:rPr lang="es-ES" dirty="0" smtClean="0"/>
              <a:t>PBS </a:t>
            </a:r>
            <a:r>
              <a:rPr lang="es-ES" dirty="0"/>
              <a:t>7 fue revisado de manera significativa en </a:t>
            </a:r>
            <a:r>
              <a:rPr lang="es-ES" dirty="0" smtClean="0"/>
              <a:t>2011, </a:t>
            </a:r>
            <a:r>
              <a:rPr lang="es-ES" dirty="0"/>
              <a:t>y el cumplimiento fue menor </a:t>
            </a:r>
            <a:r>
              <a:rPr lang="es-ES" dirty="0" smtClean="0"/>
              <a:t>entre los </a:t>
            </a:r>
            <a:r>
              <a:rPr lang="es-ES" dirty="0"/>
              <a:t>supervisores participantes.</a:t>
            </a:r>
            <a:endParaRPr lang="en-GB" dirty="0" smtClean="0"/>
          </a:p>
          <a:p>
            <a:pPr lvl="0"/>
            <a:endParaRPr lang="en-GB" dirty="0"/>
          </a:p>
          <a:p>
            <a:pPr lvl="0"/>
            <a:endParaRPr lang="en-GB" dirty="0" smtClean="0"/>
          </a:p>
          <a:p>
            <a:pPr lvl="0"/>
            <a:endParaRPr lang="en-GB" dirty="0"/>
          </a:p>
          <a:p>
            <a:pPr marL="0" lvl="0" indent="0">
              <a:buNone/>
            </a:pPr>
            <a:endParaRPr lang="en-US" dirty="0"/>
          </a:p>
          <a:p>
            <a:pPr marL="0" lvl="0" indent="0">
              <a:buNone/>
            </a:pPr>
            <a:r>
              <a:rPr lang="es-CL" dirty="0" smtClean="0"/>
              <a:t>Comentarios Generales</a:t>
            </a:r>
            <a:endParaRPr lang="en-GB" dirty="0" smtClean="0"/>
          </a:p>
          <a:p>
            <a:pPr lvl="0"/>
            <a:r>
              <a:rPr lang="es-ES" dirty="0" smtClean="0"/>
              <a:t>Los </a:t>
            </a:r>
            <a:r>
              <a:rPr lang="es-ES" dirty="0"/>
              <a:t>supervisores de las jurisdicciones </a:t>
            </a:r>
            <a:r>
              <a:rPr lang="es-ES" dirty="0" smtClean="0"/>
              <a:t>miembros del FSB tuvieron</a:t>
            </a:r>
            <a:r>
              <a:rPr lang="es-ES" dirty="0"/>
              <a:t>, en general, un mayor nivel de cumplimiento. </a:t>
            </a:r>
            <a:endParaRPr lang="es-ES" dirty="0" smtClean="0"/>
          </a:p>
          <a:p>
            <a:pPr lvl="0"/>
            <a:r>
              <a:rPr lang="es-ES" dirty="0" smtClean="0"/>
              <a:t>En </a:t>
            </a:r>
            <a:r>
              <a:rPr lang="es-ES" dirty="0"/>
              <a:t>muchas jurisdicciones, los requisitos de gobierno corporativo se definen, al menos en parte, </a:t>
            </a:r>
            <a:r>
              <a:rPr lang="es-ES" dirty="0" smtClean="0"/>
              <a:t>en una </a:t>
            </a:r>
            <a:r>
              <a:rPr lang="es-ES" dirty="0"/>
              <a:t>legislación diferente a la </a:t>
            </a:r>
            <a:r>
              <a:rPr lang="es-ES" dirty="0" smtClean="0"/>
              <a:t>ley de </a:t>
            </a:r>
            <a:r>
              <a:rPr lang="es-ES" dirty="0"/>
              <a:t>seguros. </a:t>
            </a:r>
            <a:endParaRPr lang="es-ES" dirty="0" smtClean="0"/>
          </a:p>
          <a:p>
            <a:pPr lvl="0"/>
            <a:r>
              <a:rPr lang="es-ES" dirty="0" smtClean="0"/>
              <a:t>Uno </a:t>
            </a:r>
            <a:r>
              <a:rPr lang="es-ES" dirty="0"/>
              <a:t>de los </a:t>
            </a:r>
            <a:r>
              <a:rPr lang="es-ES" dirty="0" smtClean="0"/>
              <a:t>principales desafíos para cumplimiento de </a:t>
            </a:r>
            <a:r>
              <a:rPr lang="es-ES" dirty="0"/>
              <a:t>este </a:t>
            </a:r>
            <a:r>
              <a:rPr lang="es-ES" dirty="0" smtClean="0"/>
              <a:t>PBS son </a:t>
            </a:r>
            <a:r>
              <a:rPr lang="es-ES" dirty="0"/>
              <a:t>prácticas de supervisión reactivas o </a:t>
            </a:r>
            <a:r>
              <a:rPr lang="es-ES" dirty="0" smtClean="0"/>
              <a:t>incompletas</a:t>
            </a:r>
            <a:r>
              <a:rPr lang="es-ES" dirty="0"/>
              <a:t>.</a:t>
            </a:r>
            <a:endParaRPr lang="en-GB" dirty="0" smtClean="0"/>
          </a:p>
          <a:p>
            <a:pPr marL="0" lvl="0" indent="0">
              <a:buNone/>
            </a:pPr>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19</a:t>
            </a:fld>
            <a:endParaRPr lang="es-CL" dirty="0">
              <a:solidFill>
                <a:prstClr val="black">
                  <a:tint val="75000"/>
                </a:prstClr>
              </a:solidFill>
            </a:endParaRPr>
          </a:p>
        </p:txBody>
      </p:sp>
      <p:sp>
        <p:nvSpPr>
          <p:cNvPr id="4" name="Title 3"/>
          <p:cNvSpPr>
            <a:spLocks noGrp="1"/>
          </p:cNvSpPr>
          <p:nvPr>
            <p:ph type="title"/>
          </p:nvPr>
        </p:nvSpPr>
        <p:spPr/>
        <p:txBody>
          <a:bodyPr/>
          <a:lstStyle/>
          <a:p>
            <a:r>
              <a:rPr lang="es-CL" sz="2800" dirty="0" smtClean="0"/>
              <a:t>PBS 7: Gobierno Corporativo</a:t>
            </a:r>
            <a:endParaRPr lang="es-CL" dirty="0"/>
          </a:p>
        </p:txBody>
      </p:sp>
      <p:graphicFrame>
        <p:nvGraphicFramePr>
          <p:cNvPr id="5" name="Table 4"/>
          <p:cNvGraphicFramePr>
            <a:graphicFrameLocks noGrp="1"/>
          </p:cNvGraphicFramePr>
          <p:nvPr>
            <p:extLst>
              <p:ext uri="{D42A27DB-BD31-4B8C-83A1-F6EECF244321}">
                <p14:modId xmlns:p14="http://schemas.microsoft.com/office/powerpoint/2010/main" val="1944090495"/>
              </p:ext>
            </p:extLst>
          </p:nvPr>
        </p:nvGraphicFramePr>
        <p:xfrm>
          <a:off x="611560" y="2132856"/>
          <a:ext cx="8229600" cy="1317491"/>
        </p:xfrm>
        <a:graphic>
          <a:graphicData uri="http://schemas.openxmlformats.org/drawingml/2006/table">
            <a:tbl>
              <a:tblPr firstRow="1" firstCol="1" bandRow="1">
                <a:tableStyleId>{5C22544A-7EE6-4342-B048-85BDC9FD1C3A}</a:tableStyleId>
              </a:tblPr>
              <a:tblGrid>
                <a:gridCol w="2232248"/>
                <a:gridCol w="908009"/>
                <a:gridCol w="876573"/>
                <a:gridCol w="919556"/>
                <a:gridCol w="919556"/>
                <a:gridCol w="919556"/>
                <a:gridCol w="727051"/>
                <a:gridCol w="727051"/>
              </a:tblGrid>
              <a:tr h="393565">
                <a:tc>
                  <a:txBody>
                    <a:bodyPr/>
                    <a:lstStyle/>
                    <a:p>
                      <a:endParaRPr lang="es-CL" sz="1400" noProof="0" dirty="0">
                        <a:solidFill>
                          <a:srgbClr val="000000"/>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s-CL" sz="1200" noProof="0" dirty="0" smtClean="0">
                          <a:effectLst/>
                        </a:rPr>
                        <a:t>Observado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solidFill>
                            <a:schemeClr val="lt1"/>
                          </a:solidFill>
                          <a:effectLst/>
                          <a:latin typeface="+mn-lt"/>
                          <a:ea typeface="+mn-ea"/>
                          <a:cs typeface="+mn-cs"/>
                        </a:rPr>
                        <a:t>Observado</a:t>
                      </a:r>
                      <a:r>
                        <a:rPr lang="es-CL" sz="1200" baseline="0" noProof="0" dirty="0" smtClean="0">
                          <a:solidFill>
                            <a:schemeClr val="lt1"/>
                          </a:solidFill>
                          <a:effectLst/>
                          <a:latin typeface="+mn-lt"/>
                          <a:ea typeface="+mn-ea"/>
                          <a:cs typeface="+mn-cs"/>
                        </a:rPr>
                        <a:t> en Gran Medida</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Parcialmente</a:t>
                      </a:r>
                      <a:r>
                        <a:rPr lang="es-CL" sz="1200" baseline="0" noProof="0" dirty="0" smtClean="0">
                          <a:effectLst/>
                        </a:rPr>
                        <a:t> Observado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No Observado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No Evaluado</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Total</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rPr>
                        <a:t>Índice</a:t>
                      </a:r>
                      <a:endParaRPr lang="es-CL" sz="1800" noProof="0" dirty="0">
                        <a:solidFill>
                          <a:srgbClr val="000000"/>
                        </a:solidFill>
                        <a:effectLst/>
                        <a:latin typeface="Calibri"/>
                        <a:ea typeface="Times New Roman"/>
                        <a:cs typeface="Times New Roman"/>
                      </a:endParaRPr>
                    </a:p>
                  </a:txBody>
                  <a:tcPr marL="68580" marR="68580" marT="0" marB="0"/>
                </a:tc>
              </a:tr>
              <a:tr h="237660">
                <a:tc>
                  <a:txBody>
                    <a:bodyPr/>
                    <a:lstStyle/>
                    <a:p>
                      <a:pPr>
                        <a:lnSpc>
                          <a:spcPct val="115000"/>
                        </a:lnSpc>
                        <a:spcAft>
                          <a:spcPts val="0"/>
                        </a:spcAft>
                      </a:pPr>
                      <a:r>
                        <a:rPr lang="es-CL" sz="1200" noProof="0" dirty="0" smtClean="0">
                          <a:effectLst/>
                        </a:rPr>
                        <a:t>PBS 7 Participación Total</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s-CL" sz="1200" noProof="0" dirty="0" smtClean="0">
                          <a:effectLst/>
                        </a:rPr>
                        <a:t>19</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30</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11</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0</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9</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69</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s-CL" sz="1200" noProof="0" dirty="0" smtClean="0">
                          <a:effectLst/>
                        </a:rPr>
                        <a:t>7.4</a:t>
                      </a:r>
                      <a:endParaRPr lang="es-CL" sz="1800" noProof="0" dirty="0">
                        <a:solidFill>
                          <a:srgbClr val="000000"/>
                        </a:solidFill>
                        <a:effectLst/>
                        <a:latin typeface="Calibri"/>
                        <a:ea typeface="Times New Roman"/>
                        <a:cs typeface="Times New Roman"/>
                      </a:endParaRPr>
                    </a:p>
                  </a:txBody>
                  <a:tcPr marL="68580" marR="68580" marT="0" marB="0" anchor="b"/>
                </a:tc>
              </a:tr>
              <a:tr h="448895">
                <a:tc>
                  <a:txBody>
                    <a:bodyPr/>
                    <a:lstStyle/>
                    <a:p>
                      <a:pPr>
                        <a:lnSpc>
                          <a:spcPct val="115000"/>
                        </a:lnSpc>
                        <a:spcAft>
                          <a:spcPts val="0"/>
                        </a:spcAft>
                      </a:pPr>
                      <a:r>
                        <a:rPr lang="es-CL" sz="1200" noProof="0" dirty="0" smtClean="0">
                          <a:effectLst/>
                        </a:rPr>
                        <a:t>PBS 7 en</a:t>
                      </a:r>
                      <a:r>
                        <a:rPr lang="es-CL" sz="1200" baseline="0" noProof="0" dirty="0" smtClean="0">
                          <a:effectLst/>
                        </a:rPr>
                        <a:t> las Américas</a:t>
                      </a:r>
                      <a:endParaRPr lang="es-CL" sz="1800" noProof="0" dirty="0">
                        <a:solidFill>
                          <a:srgbClr val="000000"/>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s-CL" sz="1200" noProof="0" dirty="0" smtClean="0">
                          <a:effectLst/>
                        </a:rPr>
                        <a:t>2</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10</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0</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0</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2</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rPr>
                        <a:t>14</a:t>
                      </a:r>
                      <a:endParaRPr lang="es-CL" sz="1800" noProof="0" dirty="0">
                        <a:solidFill>
                          <a:srgbClr val="000000"/>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s-CL" sz="1200" noProof="0" dirty="0" smtClean="0">
                          <a:effectLst/>
                        </a:rPr>
                        <a:t>7.5</a:t>
                      </a:r>
                      <a:endParaRPr lang="es-CL" sz="1800" noProof="0" dirty="0">
                        <a:solidFill>
                          <a:srgbClr val="000000"/>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47691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Autofit/>
          </a:bodyPr>
          <a:lstStyle/>
          <a:p>
            <a:r>
              <a:rPr lang="es-CL" sz="2400" b="1" dirty="0" smtClean="0"/>
              <a:t>Contenido</a:t>
            </a:r>
            <a:endParaRPr lang="es-CL" sz="2400" b="1" dirty="0"/>
          </a:p>
        </p:txBody>
      </p:sp>
      <p:sp>
        <p:nvSpPr>
          <p:cNvPr id="3" name="Content Placeholder 2"/>
          <p:cNvSpPr>
            <a:spLocks noGrp="1"/>
          </p:cNvSpPr>
          <p:nvPr>
            <p:ph idx="1"/>
          </p:nvPr>
        </p:nvSpPr>
        <p:spPr/>
        <p:txBody>
          <a:bodyPr>
            <a:normAutofit/>
          </a:bodyPr>
          <a:lstStyle/>
          <a:p>
            <a:pPr marL="571500" lvl="1" indent="-571500" defTabSz="457200">
              <a:buFont typeface="Arial" panose="020B0604020202020204" pitchFamily="34" charset="0"/>
              <a:buChar char="•"/>
              <a:defRPr/>
            </a:pPr>
            <a:r>
              <a:rPr lang="es-CL" sz="3200" dirty="0" smtClean="0">
                <a:solidFill>
                  <a:srgbClr val="FF0000"/>
                </a:solidFill>
                <a:cs typeface="Arial" charset="0"/>
              </a:rPr>
              <a:t>Antecedentes sobre Autoevaluación y Revisión entre Pares </a:t>
            </a:r>
          </a:p>
          <a:p>
            <a:pPr marL="571500" lvl="1" indent="-571500" defTabSz="457200">
              <a:buFont typeface="Arial" panose="020B0604020202020204" pitchFamily="34" charset="0"/>
              <a:buChar char="•"/>
              <a:defRPr/>
            </a:pPr>
            <a:r>
              <a:rPr lang="es-CL" sz="3200" dirty="0" smtClean="0">
                <a:cs typeface="Arial" charset="0"/>
              </a:rPr>
              <a:t>Autoevaluación y Revisión entre Pares</a:t>
            </a:r>
          </a:p>
          <a:p>
            <a:pPr marL="1028700" lvl="2" indent="-571500" defTabSz="457200">
              <a:buFont typeface="Arial" panose="020B0604020202020204" pitchFamily="34" charset="0"/>
              <a:buChar char="•"/>
              <a:defRPr/>
            </a:pPr>
            <a:r>
              <a:rPr lang="es-CL" sz="2900" dirty="0" smtClean="0">
                <a:cs typeface="Arial" charset="0"/>
              </a:rPr>
              <a:t>PBS 5: Idoneidad de las Personas</a:t>
            </a:r>
          </a:p>
          <a:p>
            <a:pPr marL="1028700" lvl="2" indent="-571500" defTabSz="457200">
              <a:buFont typeface="Arial" panose="020B0604020202020204" pitchFamily="34" charset="0"/>
              <a:buChar char="•"/>
              <a:defRPr/>
            </a:pPr>
            <a:r>
              <a:rPr lang="es-CL" sz="2900" dirty="0" smtClean="0">
                <a:cs typeface="Arial" charset="0"/>
              </a:rPr>
              <a:t>PBS 7: Gobierno Corporativo</a:t>
            </a:r>
          </a:p>
          <a:p>
            <a:pPr marL="1028700" lvl="2" indent="-571500" defTabSz="457200">
              <a:buFont typeface="Arial" panose="020B0604020202020204" pitchFamily="34" charset="0"/>
              <a:buChar char="•"/>
              <a:defRPr/>
            </a:pPr>
            <a:r>
              <a:rPr lang="es-CL" sz="2900" dirty="0" smtClean="0">
                <a:cs typeface="Arial" charset="0"/>
              </a:rPr>
              <a:t>PBS 8: Gestión de Riesgos y Controles Internos</a:t>
            </a:r>
          </a:p>
          <a:p>
            <a:pPr marL="571500" lvl="1" indent="-571500" defTabSz="457200">
              <a:buFont typeface="Arial" panose="020B0604020202020204" pitchFamily="34" charset="0"/>
              <a:buChar char="•"/>
              <a:defRPr/>
            </a:pPr>
            <a:r>
              <a:rPr lang="es-CL" sz="3200" dirty="0" smtClean="0">
                <a:cs typeface="Arial" charset="0"/>
              </a:rPr>
              <a:t>Conclusiones Generales</a:t>
            </a:r>
          </a:p>
          <a:p>
            <a:endParaRPr lang="es-CL" sz="2000" dirty="0"/>
          </a:p>
        </p:txBody>
      </p:sp>
      <p:sp>
        <p:nvSpPr>
          <p:cNvPr id="4" name="Slide Number Placeholder 3"/>
          <p:cNvSpPr>
            <a:spLocks noGrp="1"/>
          </p:cNvSpPr>
          <p:nvPr>
            <p:ph type="sldNum" sz="quarter" idx="12"/>
          </p:nvPr>
        </p:nvSpPr>
        <p:spPr/>
        <p:txBody>
          <a:bodyPr/>
          <a:lstStyle/>
          <a:p>
            <a:fld id="{A220C179-9F06-40D0-93EA-8FF612BB075F}" type="slidenum">
              <a:rPr lang="es-CL" smtClean="0">
                <a:solidFill>
                  <a:prstClr val="black">
                    <a:tint val="75000"/>
                  </a:prstClr>
                </a:solidFill>
              </a:rPr>
              <a:pPr/>
              <a:t>2</a:t>
            </a:fld>
            <a:endParaRPr lang="es-CL" dirty="0">
              <a:solidFill>
                <a:prstClr val="black">
                  <a:tint val="75000"/>
                </a:prstClr>
              </a:solidFill>
            </a:endParaRPr>
          </a:p>
        </p:txBody>
      </p:sp>
    </p:spTree>
    <p:extLst>
      <p:ext uri="{BB962C8B-B14F-4D97-AF65-F5344CB8AC3E}">
        <p14:creationId xmlns:p14="http://schemas.microsoft.com/office/powerpoint/2010/main" val="107870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68760"/>
            <a:ext cx="8229600" cy="6683052"/>
          </a:xfrm>
        </p:spPr>
        <p:txBody>
          <a:bodyPr/>
          <a:lstStyle/>
          <a:p>
            <a:pPr marL="0" indent="0">
              <a:buNone/>
            </a:pPr>
            <a:r>
              <a:rPr lang="es-CL" sz="1800" b="1" dirty="0" smtClean="0"/>
              <a:t>Estándar 7.6</a:t>
            </a:r>
            <a:r>
              <a:rPr lang="es-CL" sz="1800" dirty="0" smtClean="0"/>
              <a:t> El nivel de cumplimiento de este principio, que se refiere a remuneraciones, es bajo, y especialmente bajo en algunas regiones. Éste es un nuevo estándar y aún no está claro que los supervisores tengan la facultad de establecer expectativas respecto de las remuneraciones, o si han comunicado esas expectativas a las aseguradoras. </a:t>
            </a:r>
          </a:p>
          <a:p>
            <a:r>
              <a:rPr lang="es-CL" sz="1800" dirty="0" smtClean="0"/>
              <a:t>¿</a:t>
            </a:r>
            <a:r>
              <a:rPr lang="es-CL" sz="1800" dirty="0"/>
              <a:t>S</a:t>
            </a:r>
            <a:r>
              <a:rPr lang="es-CL" sz="1800" dirty="0" smtClean="0"/>
              <a:t>e requiere en su jurisdicción que los Directores adopten y supervisen la implementación de un plan efectivo de remuneraciones? </a:t>
            </a:r>
          </a:p>
          <a:p>
            <a:r>
              <a:rPr lang="es-CL" sz="1800" dirty="0" smtClean="0"/>
              <a:t>¿Cómo Ud. se asegura que el Directorio cumple con esta obligación?</a:t>
            </a:r>
          </a:p>
          <a:p>
            <a:pPr marL="0" indent="0">
              <a:buNone/>
            </a:pPr>
            <a:endParaRPr lang="en-GB" dirty="0" smtClean="0"/>
          </a:p>
          <a:p>
            <a:pPr marL="0" indent="0">
              <a:buNone/>
            </a:pPr>
            <a:endParaRPr lang="en-US" dirty="0" smtClean="0"/>
          </a:p>
          <a:p>
            <a:pPr marL="0" indent="0">
              <a:buNone/>
            </a:pPr>
            <a:endParaRPr lang="en-GB" dirty="0"/>
          </a:p>
          <a:p>
            <a:endParaRPr lang="en-GB"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20</a:t>
            </a:fld>
            <a:endParaRPr lang="es-CL" dirty="0">
              <a:solidFill>
                <a:prstClr val="black">
                  <a:tint val="75000"/>
                </a:prstClr>
              </a:solidFill>
            </a:endParaRPr>
          </a:p>
        </p:txBody>
      </p:sp>
      <p:sp>
        <p:nvSpPr>
          <p:cNvPr id="4" name="Title 3"/>
          <p:cNvSpPr>
            <a:spLocks noGrp="1"/>
          </p:cNvSpPr>
          <p:nvPr>
            <p:ph type="title"/>
          </p:nvPr>
        </p:nvSpPr>
        <p:spPr/>
        <p:txBody>
          <a:bodyPr/>
          <a:lstStyle/>
          <a:p>
            <a:r>
              <a:rPr lang="es-CL" sz="2800" dirty="0" smtClean="0"/>
              <a:t>PBS 7: Gobierno Corporativo</a:t>
            </a:r>
            <a:endParaRPr lang="es-CL" dirty="0"/>
          </a:p>
        </p:txBody>
      </p:sp>
      <p:graphicFrame>
        <p:nvGraphicFramePr>
          <p:cNvPr id="6" name="Table 5"/>
          <p:cNvGraphicFramePr>
            <a:graphicFrameLocks noGrp="1"/>
          </p:cNvGraphicFramePr>
          <p:nvPr>
            <p:extLst>
              <p:ext uri="{D42A27DB-BD31-4B8C-83A1-F6EECF244321}">
                <p14:modId xmlns:p14="http://schemas.microsoft.com/office/powerpoint/2010/main" val="1591125009"/>
              </p:ext>
            </p:extLst>
          </p:nvPr>
        </p:nvGraphicFramePr>
        <p:xfrm>
          <a:off x="465463" y="3933056"/>
          <a:ext cx="8221336" cy="2091175"/>
        </p:xfrm>
        <a:graphic>
          <a:graphicData uri="http://schemas.openxmlformats.org/drawingml/2006/table">
            <a:tbl>
              <a:tblPr firstRow="1" firstCol="1" bandRow="1">
                <a:tableStyleId>{5C22544A-7EE6-4342-B048-85BDC9FD1C3A}</a:tableStyleId>
              </a:tblPr>
              <a:tblGrid>
                <a:gridCol w="2175529"/>
                <a:gridCol w="918633"/>
                <a:gridCol w="918633"/>
                <a:gridCol w="918633"/>
                <a:gridCol w="918633"/>
                <a:gridCol w="918633"/>
                <a:gridCol w="726321"/>
                <a:gridCol w="726321"/>
              </a:tblGrid>
              <a:tr h="690481">
                <a:tc>
                  <a:txBody>
                    <a:bodyPr/>
                    <a:lstStyle/>
                    <a:p>
                      <a:endParaRPr lang="es-CL" sz="1600" noProof="0" dirty="0">
                        <a:solidFill>
                          <a:schemeClr val="tx1"/>
                        </a:solidFill>
                        <a:effectLst/>
                        <a:latin typeface="Cambria"/>
                        <a:ea typeface="SimSu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Observado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Observado en Gran Medida</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Parcialmente Observado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No Observado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No Evaluado</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Total</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CL" sz="1400" noProof="0" dirty="0" smtClean="0">
                          <a:solidFill>
                            <a:schemeClr val="tx1"/>
                          </a:solidFill>
                          <a:effectLst/>
                        </a:rPr>
                        <a:t>Índice</a:t>
                      </a:r>
                      <a:endParaRPr lang="es-CL" sz="2000" noProof="0" dirty="0">
                        <a:solidFill>
                          <a:schemeClr val="tx1"/>
                        </a:solidFill>
                        <a:effectLst/>
                        <a:latin typeface="Calibri"/>
                        <a:ea typeface="Times New Roman"/>
                        <a:cs typeface="Times New Roman"/>
                      </a:endParaRPr>
                    </a:p>
                  </a:txBody>
                  <a:tcPr marL="68580" marR="68580" marT="0" marB="0"/>
                </a:tc>
              </a:tr>
              <a:tr h="680294">
                <a:tc>
                  <a:txBody>
                    <a:bodyPr/>
                    <a:lstStyle/>
                    <a:p>
                      <a:pPr marL="0" lvl="0" indent="0">
                        <a:lnSpc>
                          <a:spcPct val="115000"/>
                        </a:lnSpc>
                        <a:spcAft>
                          <a:spcPts val="0"/>
                        </a:spcAft>
                        <a:buFont typeface="Symbol"/>
                        <a:buNone/>
                      </a:pPr>
                      <a:r>
                        <a:rPr lang="es-CL" sz="1400" noProof="0" dirty="0" smtClean="0">
                          <a:solidFill>
                            <a:schemeClr val="tx1"/>
                          </a:solidFill>
                          <a:effectLst/>
                        </a:rPr>
                        <a:t>Total de autoridades participantes</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s-CL" sz="1400" noProof="0" dirty="0" smtClean="0">
                          <a:solidFill>
                            <a:schemeClr val="tx1"/>
                          </a:solidFill>
                          <a:effectLst/>
                        </a:rPr>
                        <a:t>16</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19</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24</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9</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1</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69</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s-CL" sz="1400" noProof="0" dirty="0" smtClean="0">
                          <a:solidFill>
                            <a:schemeClr val="tx1"/>
                          </a:solidFill>
                          <a:effectLst/>
                        </a:rPr>
                        <a:t>5.7</a:t>
                      </a:r>
                      <a:endParaRPr lang="es-CL" sz="2000" noProof="0" dirty="0">
                        <a:solidFill>
                          <a:schemeClr val="tx1"/>
                        </a:solidFill>
                        <a:effectLst/>
                        <a:latin typeface="Calibri"/>
                        <a:ea typeface="Times New Roman"/>
                        <a:cs typeface="Times New Roman"/>
                      </a:endParaRPr>
                    </a:p>
                  </a:txBody>
                  <a:tcPr marL="68580" marR="68580" marT="0" marB="0" anchor="b"/>
                </a:tc>
              </a:tr>
              <a:tr h="429425">
                <a:tc>
                  <a:txBody>
                    <a:bodyPr/>
                    <a:lstStyle/>
                    <a:p>
                      <a:pPr>
                        <a:lnSpc>
                          <a:spcPct val="115000"/>
                        </a:lnSpc>
                        <a:spcAft>
                          <a:spcPts val="0"/>
                        </a:spcAft>
                      </a:pPr>
                      <a:r>
                        <a:rPr lang="es-CL" sz="1400" noProof="0" dirty="0" smtClean="0">
                          <a:solidFill>
                            <a:schemeClr val="tx1"/>
                          </a:solidFill>
                          <a:effectLst/>
                        </a:rPr>
                        <a:t>Resultados en las Américas</a:t>
                      </a:r>
                      <a:endParaRPr lang="es-CL" sz="2000" noProof="0" dirty="0">
                        <a:solidFill>
                          <a:schemeClr val="tx1"/>
                        </a:solidFill>
                        <a:effectLst/>
                        <a:latin typeface="Calibri"/>
                        <a:ea typeface="Times New Roman"/>
                        <a:cs typeface="Times New Roman"/>
                      </a:endParaRPr>
                    </a:p>
                  </a:txBody>
                  <a:tcPr marL="68580" marR="68580" marT="0" marB="0"/>
                </a:tc>
                <a:tc>
                  <a:txBody>
                    <a:bodyPr/>
                    <a:lstStyle/>
                    <a:p>
                      <a:pPr algn="r">
                        <a:lnSpc>
                          <a:spcPct val="115000"/>
                        </a:lnSpc>
                        <a:spcAft>
                          <a:spcPts val="1000"/>
                        </a:spcAft>
                      </a:pPr>
                      <a:r>
                        <a:rPr lang="es-CL" sz="1400" noProof="0" dirty="0" smtClean="0">
                          <a:solidFill>
                            <a:schemeClr val="tx1"/>
                          </a:solidFill>
                          <a:effectLst/>
                        </a:rPr>
                        <a:t>1</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4</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8</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1</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0</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r">
                        <a:lnSpc>
                          <a:spcPct val="115000"/>
                        </a:lnSpc>
                        <a:spcAft>
                          <a:spcPts val="1000"/>
                        </a:spcAft>
                      </a:pPr>
                      <a:r>
                        <a:rPr lang="es-CL" sz="1400" noProof="0" dirty="0" smtClean="0">
                          <a:solidFill>
                            <a:schemeClr val="tx1"/>
                          </a:solidFill>
                          <a:effectLst/>
                        </a:rPr>
                        <a:t>14</a:t>
                      </a:r>
                      <a:endParaRPr lang="es-CL" sz="2000" noProof="0" dirty="0">
                        <a:solidFill>
                          <a:schemeClr val="tx1"/>
                        </a:solidFill>
                        <a:effectLst/>
                        <a:latin typeface="Calibri"/>
                        <a:ea typeface="Times New Roman"/>
                        <a:cs typeface="Times New Roman"/>
                      </a:endParaRPr>
                    </a:p>
                  </a:txBody>
                  <a:tcPr marL="68580" marR="68580" marT="0" marB="0" anchor="b"/>
                </a:tc>
                <a:tc>
                  <a:txBody>
                    <a:bodyPr/>
                    <a:lstStyle/>
                    <a:p>
                      <a:pPr algn="ctr">
                        <a:lnSpc>
                          <a:spcPct val="115000"/>
                        </a:lnSpc>
                        <a:spcAft>
                          <a:spcPts val="1000"/>
                        </a:spcAft>
                      </a:pPr>
                      <a:r>
                        <a:rPr lang="es-CL" sz="1400" noProof="0" dirty="0" smtClean="0">
                          <a:solidFill>
                            <a:schemeClr val="tx1"/>
                          </a:solidFill>
                          <a:effectLst/>
                        </a:rPr>
                        <a:t>5.0</a:t>
                      </a:r>
                      <a:endParaRPr lang="es-CL" sz="2000" noProof="0" dirty="0">
                        <a:solidFill>
                          <a:schemeClr val="tx1"/>
                        </a:solidFill>
                        <a:effectLst/>
                        <a:latin typeface="Calibri"/>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09416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73" y="548680"/>
            <a:ext cx="7772400" cy="609600"/>
          </a:xfrm>
        </p:spPr>
        <p:txBody>
          <a:bodyPr>
            <a:noAutofit/>
          </a:bodyPr>
          <a:lstStyle/>
          <a:p>
            <a:r>
              <a:rPr lang="es-CL" sz="2600" dirty="0" smtClean="0"/>
              <a:t>PBS 8: Gestión de Riesgos y Controles Internos</a:t>
            </a:r>
            <a:endParaRPr lang="es-CL" sz="2600" dirty="0"/>
          </a:p>
        </p:txBody>
      </p:sp>
      <p:sp>
        <p:nvSpPr>
          <p:cNvPr id="3" name="Content Placeholder 2"/>
          <p:cNvSpPr>
            <a:spLocks noGrp="1"/>
          </p:cNvSpPr>
          <p:nvPr>
            <p:ph idx="1"/>
          </p:nvPr>
        </p:nvSpPr>
        <p:spPr>
          <a:xfrm>
            <a:off x="450491" y="1268760"/>
            <a:ext cx="8369981" cy="1219200"/>
          </a:xfrm>
          <a:ln w="28575">
            <a:solidFill>
              <a:schemeClr val="tx1"/>
            </a:solidFill>
          </a:ln>
        </p:spPr>
        <p:txBody>
          <a:bodyPr>
            <a:normAutofit fontScale="25000" lnSpcReduction="20000"/>
          </a:bodyPr>
          <a:lstStyle/>
          <a:p>
            <a:pPr marL="0" indent="0">
              <a:spcAft>
                <a:spcPts val="600"/>
              </a:spcAft>
              <a:buNone/>
            </a:pPr>
            <a:r>
              <a:rPr lang="es-CL" sz="7200" b="1" dirty="0" smtClean="0"/>
              <a:t>El supervisor exige a la aseguradora, como parte del marco general de su gobierno corporativo, que cuente con sistemas efectivos de gestión de riesgos y controles internos, incluyendo funciones eficaces en materia de gestión de riesgos, cumplimiento, materia actuarial y auditoría interna.</a:t>
            </a:r>
          </a:p>
          <a:p>
            <a:pPr marL="0" indent="0">
              <a:spcAft>
                <a:spcPts val="600"/>
              </a:spcAft>
              <a:buNone/>
            </a:pPr>
            <a:endParaRPr lang="es-CL" sz="2400" b="1" dirty="0" smtClean="0"/>
          </a:p>
          <a:p>
            <a:pPr marL="0" indent="0">
              <a:spcAft>
                <a:spcPts val="600"/>
              </a:spcAft>
              <a:buNone/>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a:p>
        </p:txBody>
      </p:sp>
      <p:sp>
        <p:nvSpPr>
          <p:cNvPr id="4" name="TextBox 3"/>
          <p:cNvSpPr txBox="1"/>
          <p:nvPr/>
        </p:nvSpPr>
        <p:spPr>
          <a:xfrm>
            <a:off x="375376" y="2492031"/>
            <a:ext cx="8001000" cy="5062924"/>
          </a:xfrm>
          <a:prstGeom prst="rect">
            <a:avLst/>
          </a:prstGeom>
          <a:noFill/>
        </p:spPr>
        <p:txBody>
          <a:bodyPr wrap="square" rtlCol="0">
            <a:spAutoFit/>
          </a:bodyPr>
          <a:lstStyle/>
          <a:p>
            <a:pPr lvl="0">
              <a:spcAft>
                <a:spcPts val="600"/>
              </a:spcAft>
            </a:pPr>
            <a:r>
              <a:rPr lang="es-CL" b="1" dirty="0" smtClean="0"/>
              <a:t>Observaciones Generales</a:t>
            </a:r>
          </a:p>
          <a:p>
            <a:pPr marL="285750" indent="-285750">
              <a:spcAft>
                <a:spcPts val="600"/>
              </a:spcAft>
              <a:buFont typeface="Arial" pitchFamily="34" charset="0"/>
              <a:buChar char="•"/>
            </a:pPr>
            <a:r>
              <a:rPr lang="es-ES" dirty="0" smtClean="0"/>
              <a:t>El </a:t>
            </a:r>
            <a:r>
              <a:rPr lang="es-ES" dirty="0"/>
              <a:t>sistema de gestión de riesgos y control interno de una compañía de seguros </a:t>
            </a:r>
            <a:r>
              <a:rPr lang="es-ES" dirty="0" smtClean="0"/>
              <a:t>comprende sus estrategias</a:t>
            </a:r>
            <a:r>
              <a:rPr lang="es-ES" dirty="0"/>
              <a:t>, políticas, procesos y controles para identificar, evaluar, vigilar, gestionar y notificar </a:t>
            </a:r>
            <a:r>
              <a:rPr lang="es-ES" dirty="0" smtClean="0"/>
              <a:t>sobre riesgos, </a:t>
            </a:r>
            <a:r>
              <a:rPr lang="es-ES" dirty="0"/>
              <a:t>a los que puede estar </a:t>
            </a:r>
            <a:r>
              <a:rPr lang="es-ES" dirty="0" smtClean="0"/>
              <a:t>expuesta a nivel de grupo o como entidad legal.</a:t>
            </a:r>
          </a:p>
          <a:p>
            <a:pPr marL="285750" indent="-285750">
              <a:spcAft>
                <a:spcPts val="600"/>
              </a:spcAft>
              <a:buFont typeface="Arial" pitchFamily="34" charset="0"/>
              <a:buChar char="•"/>
            </a:pPr>
            <a:r>
              <a:rPr lang="es-ES" dirty="0"/>
              <a:t>G</a:t>
            </a:r>
            <a:r>
              <a:rPr lang="es-ES" dirty="0" smtClean="0"/>
              <a:t>estión </a:t>
            </a:r>
            <a:r>
              <a:rPr lang="es-ES" dirty="0"/>
              <a:t>del </a:t>
            </a:r>
            <a:r>
              <a:rPr lang="es-ES" dirty="0" smtClean="0"/>
              <a:t>riesgos </a:t>
            </a:r>
            <a:r>
              <a:rPr lang="es-ES" dirty="0"/>
              <a:t>y </a:t>
            </a:r>
            <a:r>
              <a:rPr lang="es-ES" dirty="0" smtClean="0"/>
              <a:t>control interno son </a:t>
            </a:r>
            <a:r>
              <a:rPr lang="es-ES" dirty="0"/>
              <a:t>parte de la estructura </a:t>
            </a:r>
            <a:r>
              <a:rPr lang="es-ES" dirty="0" smtClean="0"/>
              <a:t>de gobernanza de aseguradoras.</a:t>
            </a:r>
          </a:p>
          <a:p>
            <a:pPr marL="285750" indent="-285750">
              <a:spcAft>
                <a:spcPts val="600"/>
              </a:spcAft>
              <a:buFont typeface="Arial" pitchFamily="34" charset="0"/>
              <a:buChar char="•"/>
            </a:pPr>
            <a:r>
              <a:rPr lang="es-ES" dirty="0" smtClean="0"/>
              <a:t>Los </a:t>
            </a:r>
            <a:r>
              <a:rPr lang="es-ES" dirty="0"/>
              <a:t>sistemas deben incluir una función de gestión de riesgos, una función de </a:t>
            </a:r>
            <a:r>
              <a:rPr lang="es-ES" dirty="0" smtClean="0"/>
              <a:t>cumplimiento, una </a:t>
            </a:r>
            <a:r>
              <a:rPr lang="es-ES" dirty="0"/>
              <a:t>función actuarial y una función de auditoría interna. Se espera que </a:t>
            </a:r>
            <a:r>
              <a:rPr lang="es-ES" dirty="0" smtClean="0"/>
              <a:t>éstas sean proporcionales </a:t>
            </a:r>
            <a:r>
              <a:rPr lang="es-ES" dirty="0"/>
              <a:t>a la naturaleza, escala y complejidad de su </a:t>
            </a:r>
            <a:r>
              <a:rPr lang="es-ES" dirty="0" smtClean="0"/>
              <a:t>negocio.</a:t>
            </a:r>
          </a:p>
          <a:p>
            <a:pPr marL="285750" indent="-285750">
              <a:spcAft>
                <a:spcPts val="600"/>
              </a:spcAft>
              <a:buFont typeface="Arial" pitchFamily="34" charset="0"/>
              <a:buChar char="•"/>
            </a:pPr>
            <a:r>
              <a:rPr lang="es-ES" dirty="0" smtClean="0"/>
              <a:t>El </a:t>
            </a:r>
            <a:r>
              <a:rPr lang="es-ES" dirty="0"/>
              <a:t>nuevo </a:t>
            </a:r>
            <a:r>
              <a:rPr lang="es-ES" dirty="0" smtClean="0"/>
              <a:t>PBS </a:t>
            </a:r>
            <a:r>
              <a:rPr lang="es-ES" dirty="0"/>
              <a:t>refina y amplía los requisitos anteriores (que se </a:t>
            </a:r>
            <a:r>
              <a:rPr lang="es-ES" dirty="0" smtClean="0"/>
              <a:t>encuentran en los antiguos PBS </a:t>
            </a:r>
            <a:r>
              <a:rPr lang="es-ES" dirty="0"/>
              <a:t>10, 18 y 19) en siete estándares.</a:t>
            </a: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a:p>
            <a:pPr marL="285750" indent="-285750">
              <a:spcAft>
                <a:spcPts val="600"/>
              </a:spcAft>
              <a:buFont typeface="Arial" pitchFamily="34" charset="0"/>
              <a:buChar char="•"/>
            </a:pPr>
            <a:endParaRPr lang="en-US" dirty="0" smtClean="0"/>
          </a:p>
        </p:txBody>
      </p:sp>
      <p:sp>
        <p:nvSpPr>
          <p:cNvPr id="5" name="Slide Number Placeholder 4"/>
          <p:cNvSpPr>
            <a:spLocks noGrp="1"/>
          </p:cNvSpPr>
          <p:nvPr>
            <p:ph type="sldNum" sz="quarter" idx="12"/>
          </p:nvPr>
        </p:nvSpPr>
        <p:spPr/>
        <p:txBody>
          <a:bodyPr/>
          <a:lstStyle/>
          <a:p>
            <a:fld id="{439A545C-BBC5-4D99-AAAC-34279415BE12}" type="slidenum">
              <a:rPr lang="es-CL" smtClean="0"/>
              <a:t>21</a:t>
            </a:fld>
            <a:endParaRPr lang="es-CL" dirty="0"/>
          </a:p>
        </p:txBody>
      </p:sp>
    </p:spTree>
    <p:extLst>
      <p:ext uri="{BB962C8B-B14F-4D97-AF65-F5344CB8AC3E}">
        <p14:creationId xmlns:p14="http://schemas.microsoft.com/office/powerpoint/2010/main" val="792099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5486400"/>
          </a:xfrm>
        </p:spPr>
        <p:txBody>
          <a:bodyPr>
            <a:noAutofit/>
          </a:bodyPr>
          <a:lstStyle/>
          <a:p>
            <a:pPr>
              <a:buFont typeface="+mj-lt"/>
              <a:buAutoNum type="arabicPeriod"/>
            </a:pPr>
            <a:r>
              <a:rPr lang="es-ES" sz="1800" dirty="0" smtClean="0"/>
              <a:t>El </a:t>
            </a:r>
            <a:r>
              <a:rPr lang="es-ES" sz="1800" dirty="0"/>
              <a:t>supervisor exige que </a:t>
            </a:r>
            <a:r>
              <a:rPr lang="es-ES" sz="1800" dirty="0" smtClean="0"/>
              <a:t>la aseguradora establezca y opere en el marco </a:t>
            </a:r>
            <a:r>
              <a:rPr lang="es-ES" sz="1800" dirty="0"/>
              <a:t>de sistemas eficaces de gestión de riesgos y controles internos. </a:t>
            </a:r>
            <a:endParaRPr lang="es-ES" sz="1800" dirty="0" smtClean="0"/>
          </a:p>
          <a:p>
            <a:pPr>
              <a:buFont typeface="+mj-lt"/>
              <a:buAutoNum type="arabicPeriod"/>
            </a:pPr>
            <a:r>
              <a:rPr lang="es-ES" sz="1800" dirty="0" smtClean="0"/>
              <a:t>El </a:t>
            </a:r>
            <a:r>
              <a:rPr lang="es-ES" sz="1800" dirty="0"/>
              <a:t>supervisor exige que la aseguradora </a:t>
            </a:r>
            <a:r>
              <a:rPr lang="es-ES" sz="1800" dirty="0" smtClean="0"/>
              <a:t>tenga funciones </a:t>
            </a:r>
            <a:r>
              <a:rPr lang="es-ES" sz="1800" dirty="0"/>
              <a:t>de control eficaces con la </a:t>
            </a:r>
            <a:r>
              <a:rPr lang="es-ES" sz="1800" b="1" u="sng" dirty="0"/>
              <a:t>autoridad, independencia y </a:t>
            </a:r>
            <a:r>
              <a:rPr lang="es-ES" sz="1800" b="1" u="sng" dirty="0" smtClean="0"/>
              <a:t>recursos necesarios. </a:t>
            </a:r>
          </a:p>
          <a:p>
            <a:pPr>
              <a:buFont typeface="+mj-lt"/>
              <a:buAutoNum type="arabicPeriod"/>
            </a:pPr>
            <a:r>
              <a:rPr lang="es-ES" sz="1800" dirty="0" smtClean="0"/>
              <a:t>El </a:t>
            </a:r>
            <a:r>
              <a:rPr lang="es-ES" sz="1800" dirty="0"/>
              <a:t>supervisor exige que la aseguradora </a:t>
            </a:r>
            <a:r>
              <a:rPr lang="es-ES" sz="1800" dirty="0" smtClean="0"/>
              <a:t>tenga una </a:t>
            </a:r>
            <a:r>
              <a:rPr lang="es-ES" sz="1800" b="1" u="sng" dirty="0"/>
              <a:t>función de gestión de riesgos </a:t>
            </a:r>
            <a:r>
              <a:rPr lang="es-ES" sz="1800" b="1" u="sng" dirty="0" smtClean="0"/>
              <a:t>efectiva</a:t>
            </a:r>
            <a:r>
              <a:rPr lang="es-ES" sz="1800" dirty="0" smtClean="0"/>
              <a:t>, capaz </a:t>
            </a:r>
            <a:r>
              <a:rPr lang="es-ES" sz="1800" dirty="0"/>
              <a:t>de ayudar a la aseguradora </a:t>
            </a:r>
            <a:r>
              <a:rPr lang="es-ES" sz="1800" dirty="0" smtClean="0"/>
              <a:t>a identificar, evaluar, supervisar, gestionar </a:t>
            </a:r>
            <a:r>
              <a:rPr lang="es-ES" sz="1800" dirty="0"/>
              <a:t>e </a:t>
            </a:r>
            <a:r>
              <a:rPr lang="es-ES" sz="1800" dirty="0" smtClean="0"/>
              <a:t>informar sobre </a:t>
            </a:r>
            <a:r>
              <a:rPr lang="es-ES" sz="1800" dirty="0"/>
              <a:t>sus riesgos clave en una manera oportuna. </a:t>
            </a:r>
            <a:endParaRPr lang="es-ES" sz="1800" dirty="0" smtClean="0"/>
          </a:p>
          <a:p>
            <a:pPr>
              <a:buFont typeface="+mj-lt"/>
              <a:buAutoNum type="arabicPeriod"/>
            </a:pPr>
            <a:r>
              <a:rPr lang="es-ES" sz="1800" dirty="0" smtClean="0"/>
              <a:t>El </a:t>
            </a:r>
            <a:r>
              <a:rPr lang="es-ES" sz="1800" dirty="0"/>
              <a:t>supervisor exige que la aseguradora </a:t>
            </a:r>
            <a:r>
              <a:rPr lang="es-ES" sz="1800" dirty="0" smtClean="0"/>
              <a:t>tenga una </a:t>
            </a:r>
            <a:r>
              <a:rPr lang="es-ES" sz="1800" b="1" u="sng" dirty="0"/>
              <a:t>función efectiva </a:t>
            </a:r>
            <a:r>
              <a:rPr lang="es-ES" sz="1800" b="1" u="sng" dirty="0" smtClean="0"/>
              <a:t>de cumplimiento,</a:t>
            </a:r>
            <a:r>
              <a:rPr lang="es-ES" sz="1800" dirty="0" smtClean="0"/>
              <a:t> capaz </a:t>
            </a:r>
            <a:r>
              <a:rPr lang="es-ES" sz="1800" dirty="0"/>
              <a:t>de ayudar a la aseguradora </a:t>
            </a:r>
            <a:r>
              <a:rPr lang="es-ES" sz="1800" dirty="0" smtClean="0"/>
              <a:t>a cumplir con sus </a:t>
            </a:r>
            <a:r>
              <a:rPr lang="es-ES" sz="1800" dirty="0"/>
              <a:t>obligaciones legales y reglamentarias, y </a:t>
            </a:r>
            <a:r>
              <a:rPr lang="es-ES" sz="1800" dirty="0" smtClean="0"/>
              <a:t>a promover </a:t>
            </a:r>
            <a:r>
              <a:rPr lang="es-ES" sz="1800" dirty="0"/>
              <a:t>y mantener una cultura corporativa de cumplimiento e integridad.</a:t>
            </a:r>
            <a:endParaRPr lang="en-US" sz="1800" dirty="0"/>
          </a:p>
        </p:txBody>
      </p:sp>
      <p:sp>
        <p:nvSpPr>
          <p:cNvPr id="4" name="Slide Number Placeholder 3"/>
          <p:cNvSpPr>
            <a:spLocks noGrp="1"/>
          </p:cNvSpPr>
          <p:nvPr>
            <p:ph type="sldNum" sz="quarter" idx="12"/>
          </p:nvPr>
        </p:nvSpPr>
        <p:spPr/>
        <p:txBody>
          <a:bodyPr/>
          <a:lstStyle/>
          <a:p>
            <a:fld id="{439A545C-BBC5-4D99-AAAC-34279415BE12}" type="slidenum">
              <a:rPr lang="en-US" smtClean="0"/>
              <a:t>22</a:t>
            </a:fld>
            <a:endParaRPr lang="en-US"/>
          </a:p>
        </p:txBody>
      </p:sp>
      <p:sp>
        <p:nvSpPr>
          <p:cNvPr id="5" name="Title 4"/>
          <p:cNvSpPr>
            <a:spLocks noGrp="1"/>
          </p:cNvSpPr>
          <p:nvPr>
            <p:ph type="title"/>
          </p:nvPr>
        </p:nvSpPr>
        <p:spPr/>
        <p:txBody>
          <a:bodyPr>
            <a:normAutofit fontScale="90000"/>
          </a:bodyPr>
          <a:lstStyle/>
          <a:p>
            <a:r>
              <a:rPr lang="es-CL" sz="2800" dirty="0"/>
              <a:t>PBS 8: Gestión de Riesgos y Controles Internos</a:t>
            </a:r>
            <a:r>
              <a:rPr lang="en-US" sz="2800" dirty="0"/>
              <a:t>	</a:t>
            </a:r>
            <a:endParaRPr lang="en-GB" sz="2400" dirty="0"/>
          </a:p>
        </p:txBody>
      </p:sp>
    </p:spTree>
    <p:extLst>
      <p:ext uri="{BB962C8B-B14F-4D97-AF65-F5344CB8AC3E}">
        <p14:creationId xmlns:p14="http://schemas.microsoft.com/office/powerpoint/2010/main" val="193298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8305800" cy="5486400"/>
          </a:xfrm>
        </p:spPr>
        <p:txBody>
          <a:bodyPr>
            <a:noAutofit/>
          </a:bodyPr>
          <a:lstStyle/>
          <a:p>
            <a:pPr>
              <a:buFont typeface="+mj-lt"/>
              <a:buAutoNum type="arabicPeriod" startAt="5"/>
            </a:pPr>
            <a:r>
              <a:rPr lang="es-CL" sz="1800" dirty="0" smtClean="0"/>
              <a:t>El </a:t>
            </a:r>
            <a:r>
              <a:rPr lang="es-CL" sz="1800" dirty="0"/>
              <a:t>supervisor exige que haya una </a:t>
            </a:r>
            <a:r>
              <a:rPr lang="es-CL" sz="1800" b="1" u="sng" dirty="0"/>
              <a:t>función actuarial </a:t>
            </a:r>
            <a:r>
              <a:rPr lang="es-CL" sz="1800" b="1" u="sng" dirty="0" smtClean="0"/>
              <a:t>efectiva, </a:t>
            </a:r>
            <a:r>
              <a:rPr lang="es-CL" sz="1800" dirty="0"/>
              <a:t>capaz de evaluar y asesorar a la compañía de seguros con respecto a, como mínimo, </a:t>
            </a:r>
            <a:r>
              <a:rPr lang="es-CL" sz="1800" dirty="0" smtClean="0"/>
              <a:t>disposiciones técnicas</a:t>
            </a:r>
            <a:r>
              <a:rPr lang="es-CL" sz="1800" dirty="0"/>
              <a:t>, </a:t>
            </a:r>
            <a:r>
              <a:rPr lang="es-CL" sz="1800" dirty="0" smtClean="0"/>
              <a:t>primas </a:t>
            </a:r>
            <a:r>
              <a:rPr lang="es-CL" sz="1800" dirty="0"/>
              <a:t>y </a:t>
            </a:r>
            <a:r>
              <a:rPr lang="es-CL" sz="1800" dirty="0" smtClean="0"/>
              <a:t>actividades </a:t>
            </a:r>
            <a:r>
              <a:rPr lang="es-CL" sz="1800" dirty="0"/>
              <a:t>de fijación de precios, </a:t>
            </a:r>
            <a:r>
              <a:rPr lang="es-CL" sz="1800" dirty="0" smtClean="0"/>
              <a:t>y </a:t>
            </a:r>
            <a:r>
              <a:rPr lang="es-CL" sz="1800" dirty="0"/>
              <a:t>cumplimiento </a:t>
            </a:r>
            <a:r>
              <a:rPr lang="es-CL" sz="1800" dirty="0" smtClean="0"/>
              <a:t>con </a:t>
            </a:r>
            <a:r>
              <a:rPr lang="es-CL" sz="1800" dirty="0"/>
              <a:t>los requisitos legales y reglamentarios relacionados. </a:t>
            </a:r>
            <a:endParaRPr lang="es-CL" sz="1800" dirty="0" smtClean="0"/>
          </a:p>
          <a:p>
            <a:pPr>
              <a:buFont typeface="+mj-lt"/>
              <a:buAutoNum type="arabicPeriod" startAt="5"/>
            </a:pPr>
            <a:r>
              <a:rPr lang="es-CL" sz="1800" dirty="0" smtClean="0"/>
              <a:t>El </a:t>
            </a:r>
            <a:r>
              <a:rPr lang="es-CL" sz="1800" dirty="0"/>
              <a:t>supervisor exige que la aseguradora </a:t>
            </a:r>
            <a:r>
              <a:rPr lang="es-CL" sz="1800" dirty="0" smtClean="0"/>
              <a:t>tenga una</a:t>
            </a:r>
            <a:r>
              <a:rPr lang="es-CL" sz="1800" b="1" u="sng" dirty="0" smtClean="0"/>
              <a:t> </a:t>
            </a:r>
            <a:r>
              <a:rPr lang="es-CL" sz="1800" b="1" u="sng" dirty="0"/>
              <a:t>función de auditoría interna</a:t>
            </a:r>
            <a:r>
              <a:rPr lang="es-CL" sz="1800" dirty="0"/>
              <a:t> </a:t>
            </a:r>
            <a:r>
              <a:rPr lang="es-CL" sz="1800" dirty="0" smtClean="0"/>
              <a:t>eficaz, </a:t>
            </a:r>
            <a:r>
              <a:rPr lang="es-CL" sz="1800" dirty="0"/>
              <a:t>capaz de </a:t>
            </a:r>
            <a:r>
              <a:rPr lang="es-CL" sz="1800" dirty="0" smtClean="0"/>
              <a:t>entregar al Directorio </a:t>
            </a:r>
            <a:r>
              <a:rPr lang="es-CL" sz="1800" dirty="0"/>
              <a:t>una garantía </a:t>
            </a:r>
            <a:r>
              <a:rPr lang="es-CL" sz="1800" dirty="0" smtClean="0"/>
              <a:t>independiente, </a:t>
            </a:r>
            <a:r>
              <a:rPr lang="es-CL" sz="1800" dirty="0"/>
              <a:t>respecto de la gobernanza de la aseguradora, </a:t>
            </a:r>
            <a:r>
              <a:rPr lang="es-CL" sz="1800" dirty="0" smtClean="0"/>
              <a:t>incluyendo su gestión </a:t>
            </a:r>
            <a:r>
              <a:rPr lang="es-CL" sz="1800" dirty="0"/>
              <a:t>de riesgos y controles internos. </a:t>
            </a:r>
            <a:endParaRPr lang="es-CL" sz="1800" dirty="0" smtClean="0"/>
          </a:p>
          <a:p>
            <a:pPr>
              <a:buFont typeface="+mj-lt"/>
              <a:buAutoNum type="arabicPeriod" startAt="5"/>
            </a:pPr>
            <a:r>
              <a:rPr lang="es-CL" sz="1800" dirty="0" smtClean="0"/>
              <a:t>El </a:t>
            </a:r>
            <a:r>
              <a:rPr lang="es-CL" sz="1800" dirty="0"/>
              <a:t>supervisor exige que la aseguradora </a:t>
            </a:r>
            <a:r>
              <a:rPr lang="es-CL" sz="1800" dirty="0" smtClean="0"/>
              <a:t>retenga al menos el </a:t>
            </a:r>
            <a:r>
              <a:rPr lang="es-CL" sz="1800" b="1" dirty="0" smtClean="0"/>
              <a:t>mismo </a:t>
            </a:r>
            <a:r>
              <a:rPr lang="es-CL" sz="1800" b="1" dirty="0"/>
              <a:t>grado de supervisión</a:t>
            </a:r>
            <a:r>
              <a:rPr lang="es-CL" sz="1800" dirty="0"/>
              <a:t> de, y la rendición de cuentas, </a:t>
            </a:r>
            <a:r>
              <a:rPr lang="es-CL" sz="1800" b="1" dirty="0"/>
              <a:t>cualquier </a:t>
            </a:r>
            <a:r>
              <a:rPr lang="es-CL" sz="1800" b="1" dirty="0" smtClean="0"/>
              <a:t>función o actividad material </a:t>
            </a:r>
            <a:r>
              <a:rPr lang="es-CL" sz="1800" b="1" u="sng" dirty="0" smtClean="0"/>
              <a:t>externalizada</a:t>
            </a:r>
            <a:r>
              <a:rPr lang="es-CL" sz="1800" u="sng" dirty="0" smtClean="0"/>
              <a:t> </a:t>
            </a:r>
            <a:r>
              <a:rPr lang="es-CL" sz="1800" dirty="0" smtClean="0"/>
              <a:t>(tal como la función </a:t>
            </a:r>
            <a:r>
              <a:rPr lang="es-CL" sz="1800" dirty="0"/>
              <a:t>de control) que se aplica a las actividades o funciones </a:t>
            </a:r>
            <a:r>
              <a:rPr lang="es-CL" sz="1800" dirty="0" smtClean="0"/>
              <a:t>no externalizadas.</a:t>
            </a:r>
            <a:endParaRPr lang="en-US" sz="1800" dirty="0"/>
          </a:p>
        </p:txBody>
      </p:sp>
      <p:sp>
        <p:nvSpPr>
          <p:cNvPr id="4" name="Slide Number Placeholder 3"/>
          <p:cNvSpPr>
            <a:spLocks noGrp="1"/>
          </p:cNvSpPr>
          <p:nvPr>
            <p:ph type="sldNum" sz="quarter" idx="12"/>
          </p:nvPr>
        </p:nvSpPr>
        <p:spPr/>
        <p:txBody>
          <a:bodyPr/>
          <a:lstStyle/>
          <a:p>
            <a:fld id="{439A545C-BBC5-4D99-AAAC-34279415BE12}" type="slidenum">
              <a:rPr lang="en-US" smtClean="0"/>
              <a:t>23</a:t>
            </a:fld>
            <a:endParaRPr lang="en-US"/>
          </a:p>
        </p:txBody>
      </p:sp>
      <p:sp>
        <p:nvSpPr>
          <p:cNvPr id="5" name="Title 4"/>
          <p:cNvSpPr>
            <a:spLocks noGrp="1"/>
          </p:cNvSpPr>
          <p:nvPr>
            <p:ph type="title"/>
          </p:nvPr>
        </p:nvSpPr>
        <p:spPr/>
        <p:txBody>
          <a:bodyPr>
            <a:normAutofit fontScale="90000"/>
          </a:bodyPr>
          <a:lstStyle/>
          <a:p>
            <a:r>
              <a:rPr lang="es-CL" sz="2800" dirty="0"/>
              <a:t>PBS 8: Gestión de Riesgos y Controles Internos</a:t>
            </a:r>
            <a:r>
              <a:rPr lang="en-US" sz="2800" dirty="0"/>
              <a:t>	</a:t>
            </a:r>
            <a:endParaRPr lang="en-GB" sz="2400" dirty="0"/>
          </a:p>
        </p:txBody>
      </p:sp>
    </p:spTree>
    <p:extLst>
      <p:ext uri="{BB962C8B-B14F-4D97-AF65-F5344CB8AC3E}">
        <p14:creationId xmlns:p14="http://schemas.microsoft.com/office/powerpoint/2010/main" val="1374294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2777"/>
            <a:ext cx="8229600" cy="5040560"/>
          </a:xfrm>
        </p:spPr>
        <p:txBody>
          <a:bodyPr>
            <a:normAutofit fontScale="92500" lnSpcReduction="10000"/>
          </a:bodyPr>
          <a:lstStyle/>
          <a:p>
            <a:pPr lvl="0"/>
            <a:r>
              <a:rPr lang="es-CL" dirty="0" smtClean="0"/>
              <a:t>PBS 8 fue revisado de manera significativa en 2011, y los nuevos Estándares son mucho más explícitos. </a:t>
            </a:r>
          </a:p>
          <a:p>
            <a:pPr marL="0" lvl="0" indent="0">
              <a:buNone/>
            </a:pPr>
            <a:endParaRPr lang="es-CL" dirty="0" smtClean="0"/>
          </a:p>
          <a:p>
            <a:pPr marL="0" lvl="0" indent="0">
              <a:buNone/>
            </a:pPr>
            <a:endParaRPr lang="es-CL" dirty="0" smtClean="0"/>
          </a:p>
          <a:p>
            <a:pPr marL="0" lvl="0" indent="0">
              <a:buNone/>
            </a:pPr>
            <a:endParaRPr lang="es-CL" dirty="0" smtClean="0"/>
          </a:p>
          <a:p>
            <a:pPr marL="0" lvl="0" indent="0">
              <a:buNone/>
            </a:pPr>
            <a:endParaRPr lang="es-CL" dirty="0" smtClean="0"/>
          </a:p>
          <a:p>
            <a:pPr marL="0" lvl="0" indent="0">
              <a:buNone/>
            </a:pPr>
            <a:endParaRPr lang="es-CL" sz="1900" dirty="0" smtClean="0"/>
          </a:p>
          <a:p>
            <a:pPr marL="0" lvl="0" indent="0">
              <a:buNone/>
            </a:pPr>
            <a:endParaRPr lang="es-CL" sz="1500" dirty="0" smtClean="0"/>
          </a:p>
          <a:p>
            <a:pPr marL="0" lvl="0" indent="0">
              <a:buNone/>
            </a:pPr>
            <a:r>
              <a:rPr lang="es-CL" sz="1500" dirty="0" smtClean="0"/>
              <a:t>Comentarios Generales</a:t>
            </a:r>
          </a:p>
          <a:p>
            <a:pPr lvl="0"/>
            <a:r>
              <a:rPr lang="es-CL" sz="1600" dirty="0"/>
              <a:t>M</a:t>
            </a:r>
            <a:r>
              <a:rPr lang="es-CL" sz="1600" dirty="0" smtClean="0"/>
              <a:t>arcos legislativos deben garantizar que los supervisores tengan facultad para exigir a las aseguradoras tener todas las funciones de control, y que estas funciones tienen los recursos necesarios, independencia y autoridad. </a:t>
            </a:r>
          </a:p>
          <a:p>
            <a:pPr lvl="0"/>
            <a:r>
              <a:rPr lang="es-CL" sz="1600" dirty="0" smtClean="0"/>
              <a:t>Algunos supervisores pueden exigir una función de control (por ejemplo, Auditoría Interna), mientras que no exigen funciones de Gestión de Riesgos o de Cumplimiento. </a:t>
            </a:r>
          </a:p>
          <a:p>
            <a:pPr lvl="0"/>
            <a:r>
              <a:rPr lang="es-CL" sz="1600" dirty="0" smtClean="0"/>
              <a:t>En muchas jurisdicciones los requisitos de control interno están definidos, al menos en parte, en una legislación diferente a la de seguros. </a:t>
            </a:r>
          </a:p>
          <a:p>
            <a:pPr lvl="0"/>
            <a:r>
              <a:rPr lang="es-CL" sz="1600" dirty="0" smtClean="0"/>
              <a:t>Los supervisores deben evaluar la gestión de riesgos y controles internos de forma proactiva, no sólo cuando se detectan problemas.</a:t>
            </a:r>
            <a:endParaRPr lang="es-CL" sz="1500" dirty="0" smtClean="0"/>
          </a:p>
          <a:p>
            <a:pPr marL="0" indent="0">
              <a:buNone/>
            </a:pPr>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24</a:t>
            </a:fld>
            <a:endParaRPr lang="es-CL" dirty="0">
              <a:solidFill>
                <a:prstClr val="black">
                  <a:tint val="75000"/>
                </a:prstClr>
              </a:solidFill>
            </a:endParaRPr>
          </a:p>
        </p:txBody>
      </p:sp>
      <p:sp>
        <p:nvSpPr>
          <p:cNvPr id="4" name="Title 3"/>
          <p:cNvSpPr>
            <a:spLocks noGrp="1"/>
          </p:cNvSpPr>
          <p:nvPr>
            <p:ph type="title"/>
          </p:nvPr>
        </p:nvSpPr>
        <p:spPr/>
        <p:txBody>
          <a:bodyPr>
            <a:normAutofit fontScale="90000"/>
          </a:bodyPr>
          <a:lstStyle/>
          <a:p>
            <a:r>
              <a:rPr lang="es-CL" sz="3200" dirty="0" smtClean="0"/>
              <a:t>PBS 8: Gestión de Riesgos y Controles Internos</a:t>
            </a:r>
            <a:r>
              <a:rPr lang="es-CL" dirty="0" smtClean="0"/>
              <a:t>	</a:t>
            </a:r>
            <a:endParaRPr lang="es-CL" dirty="0"/>
          </a:p>
        </p:txBody>
      </p:sp>
      <p:graphicFrame>
        <p:nvGraphicFramePr>
          <p:cNvPr id="6" name="Table 5"/>
          <p:cNvGraphicFramePr>
            <a:graphicFrameLocks noGrp="1"/>
          </p:cNvGraphicFramePr>
          <p:nvPr>
            <p:extLst>
              <p:ext uri="{D42A27DB-BD31-4B8C-83A1-F6EECF244321}">
                <p14:modId xmlns:p14="http://schemas.microsoft.com/office/powerpoint/2010/main" val="4151058114"/>
              </p:ext>
            </p:extLst>
          </p:nvPr>
        </p:nvGraphicFramePr>
        <p:xfrm>
          <a:off x="683568" y="2060848"/>
          <a:ext cx="7859215" cy="1584326"/>
        </p:xfrm>
        <a:graphic>
          <a:graphicData uri="http://schemas.openxmlformats.org/drawingml/2006/table">
            <a:tbl>
              <a:tblPr firstRow="1" firstCol="1" bandRow="1">
                <a:tableStyleId>{5C22544A-7EE6-4342-B048-85BDC9FD1C3A}</a:tableStyleId>
              </a:tblPr>
              <a:tblGrid>
                <a:gridCol w="2079705"/>
                <a:gridCol w="878170"/>
                <a:gridCol w="878170"/>
                <a:gridCol w="878170"/>
                <a:gridCol w="878170"/>
                <a:gridCol w="878170"/>
                <a:gridCol w="694330"/>
                <a:gridCol w="694330"/>
              </a:tblGrid>
              <a:tr h="595923">
                <a:tc>
                  <a:txBody>
                    <a:bodyPr/>
                    <a:lstStyle/>
                    <a:p>
                      <a:endParaRPr lang="es-CL" sz="1100" noProof="0" dirty="0">
                        <a:solidFill>
                          <a:srgbClr val="000000"/>
                        </a:solidFill>
                        <a:effectLst/>
                        <a:latin typeface="+mn-lt"/>
                        <a:ea typeface="SimSu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Observado</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Observado en Gran Medida</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Parcialmente Observado</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No Observado</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No Evaluado</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Total</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100" noProof="0" dirty="0" smtClean="0">
                          <a:effectLst/>
                          <a:latin typeface="+mn-lt"/>
                        </a:rPr>
                        <a:t>Índice</a:t>
                      </a:r>
                      <a:endParaRPr lang="es-CL" sz="1100" noProof="0" dirty="0">
                        <a:solidFill>
                          <a:srgbClr val="000000"/>
                        </a:solidFill>
                        <a:effectLst/>
                        <a:latin typeface="+mn-lt"/>
                        <a:ea typeface="Times New Roman"/>
                        <a:cs typeface="Times New Roman"/>
                      </a:endParaRPr>
                    </a:p>
                  </a:txBody>
                  <a:tcPr marL="68580" marR="68580" marT="0" marB="0"/>
                </a:tc>
              </a:tr>
              <a:tr h="595923">
                <a:tc>
                  <a:txBody>
                    <a:bodyPr/>
                    <a:lstStyle/>
                    <a:p>
                      <a:pPr marL="0" lvl="0" indent="0">
                        <a:lnSpc>
                          <a:spcPct val="115000"/>
                        </a:lnSpc>
                        <a:spcAft>
                          <a:spcPts val="0"/>
                        </a:spcAft>
                        <a:buFont typeface="Symbol"/>
                        <a:buNone/>
                      </a:pPr>
                      <a:r>
                        <a:rPr lang="es-CL" sz="1100" noProof="0" dirty="0" smtClean="0">
                          <a:effectLst/>
                          <a:latin typeface="+mn-lt"/>
                        </a:rPr>
                        <a:t>Total</a:t>
                      </a:r>
                      <a:r>
                        <a:rPr lang="es-CL" sz="1100" baseline="0" noProof="0" dirty="0" smtClean="0">
                          <a:effectLst/>
                          <a:latin typeface="+mn-lt"/>
                        </a:rPr>
                        <a:t> de autoridades participantes</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s-CL" sz="1100" noProof="0" dirty="0" smtClean="0">
                          <a:effectLst/>
                          <a:latin typeface="+mn-lt"/>
                        </a:rPr>
                        <a:t>16</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37</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9</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0</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7</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69</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s-CL" sz="1100" noProof="0" dirty="0" smtClean="0">
                          <a:effectLst/>
                          <a:latin typeface="+mn-lt"/>
                        </a:rPr>
                        <a:t>7.3</a:t>
                      </a:r>
                      <a:endParaRPr lang="es-CL" sz="1100" noProof="0" dirty="0">
                        <a:solidFill>
                          <a:srgbClr val="000000"/>
                        </a:solidFill>
                        <a:effectLst/>
                        <a:latin typeface="+mn-lt"/>
                        <a:ea typeface="Times New Roman"/>
                        <a:cs typeface="Times New Roman"/>
                      </a:endParaRPr>
                    </a:p>
                  </a:txBody>
                  <a:tcPr marL="68580" marR="68580" marT="0" marB="0" anchor="b"/>
                </a:tc>
              </a:tr>
              <a:tr h="392480">
                <a:tc>
                  <a:txBody>
                    <a:bodyPr/>
                    <a:lstStyle/>
                    <a:p>
                      <a:pPr>
                        <a:lnSpc>
                          <a:spcPct val="115000"/>
                        </a:lnSpc>
                        <a:spcAft>
                          <a:spcPts val="0"/>
                        </a:spcAft>
                      </a:pPr>
                      <a:r>
                        <a:rPr lang="es-CL" sz="1100" noProof="0" dirty="0" smtClean="0">
                          <a:effectLst/>
                          <a:latin typeface="+mn-lt"/>
                        </a:rPr>
                        <a:t>PBS 8 en</a:t>
                      </a:r>
                      <a:r>
                        <a:rPr lang="es-CL" sz="1100" baseline="0" noProof="0" dirty="0" smtClean="0">
                          <a:effectLst/>
                          <a:latin typeface="+mn-lt"/>
                        </a:rPr>
                        <a:t> las Américas</a:t>
                      </a:r>
                      <a:endParaRPr lang="es-CL" sz="1100" noProof="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s-CL" sz="1100" noProof="0" dirty="0" smtClean="0">
                          <a:effectLst/>
                          <a:latin typeface="+mn-lt"/>
                        </a:rPr>
                        <a:t>2</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10</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0</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0</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2</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100" noProof="0" dirty="0" smtClean="0">
                          <a:effectLst/>
                          <a:latin typeface="+mn-lt"/>
                        </a:rPr>
                        <a:t>14</a:t>
                      </a:r>
                      <a:endParaRPr lang="es-CL" sz="1100" noProof="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s-CL" sz="1100" noProof="0" dirty="0" smtClean="0">
                          <a:effectLst/>
                          <a:latin typeface="+mn-lt"/>
                        </a:rPr>
                        <a:t>7.5</a:t>
                      </a:r>
                      <a:endParaRPr lang="es-CL" sz="1100" noProof="0" dirty="0">
                        <a:solidFill>
                          <a:srgbClr val="000000"/>
                        </a:solidFill>
                        <a:effectLst/>
                        <a:latin typeface="+mn-lt"/>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3677854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s-CL" b="1" dirty="0" smtClean="0"/>
              <a:t>Estándar 8.2, </a:t>
            </a:r>
            <a:r>
              <a:rPr lang="es-CL" dirty="0" smtClean="0"/>
              <a:t>que se refiere a autoridad, independencia y recursos de funciones de control, tuvo un mayor número de supervisores con la evaluación inferior a “Observado”. </a:t>
            </a:r>
          </a:p>
          <a:p>
            <a:r>
              <a:rPr lang="es-CL" i="1" dirty="0" smtClean="0"/>
              <a:t>¿Por qué es importante asegurar que la legislación incluya autoridad, independencia y recursos? </a:t>
            </a:r>
          </a:p>
          <a:p>
            <a:r>
              <a:rPr lang="es-CL" i="1" dirty="0" smtClean="0"/>
              <a:t>¿Cómo Ud. supervisa para determinar si una función de control tiene autoridad o independencia? ¿ Cómo Ud. mide suficiencia de recursos? </a:t>
            </a:r>
          </a:p>
          <a:p>
            <a:pPr marL="0" indent="0">
              <a:buNone/>
            </a:pPr>
            <a:endParaRPr lang="es-CL" dirty="0" smtClean="0"/>
          </a:p>
          <a:p>
            <a:pPr marL="0" indent="0">
              <a:buNone/>
            </a:pPr>
            <a:endParaRPr lang="es-CL" dirty="0" smtClean="0"/>
          </a:p>
          <a:p>
            <a:endParaRPr lang="es-CL" dirty="0" smtClean="0"/>
          </a:p>
          <a:p>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25</a:t>
            </a:fld>
            <a:endParaRPr lang="es-CL" dirty="0">
              <a:solidFill>
                <a:prstClr val="black">
                  <a:tint val="75000"/>
                </a:prstClr>
              </a:solidFill>
            </a:endParaRPr>
          </a:p>
        </p:txBody>
      </p:sp>
      <p:sp>
        <p:nvSpPr>
          <p:cNvPr id="4" name="Title 3"/>
          <p:cNvSpPr>
            <a:spLocks noGrp="1"/>
          </p:cNvSpPr>
          <p:nvPr>
            <p:ph type="title"/>
          </p:nvPr>
        </p:nvSpPr>
        <p:spPr/>
        <p:txBody>
          <a:bodyPr>
            <a:normAutofit fontScale="90000"/>
          </a:bodyPr>
          <a:lstStyle/>
          <a:p>
            <a:r>
              <a:rPr lang="es-CL" sz="3200" dirty="0" smtClean="0"/>
              <a:t>PBS 8: Gestión de Riesgos y Controles Internos</a:t>
            </a:r>
            <a:r>
              <a:rPr lang="es-CL" dirty="0" smtClean="0"/>
              <a:t>	</a:t>
            </a:r>
            <a:endParaRPr lang="es-CL" dirty="0"/>
          </a:p>
        </p:txBody>
      </p:sp>
      <p:graphicFrame>
        <p:nvGraphicFramePr>
          <p:cNvPr id="6" name="Table 5"/>
          <p:cNvGraphicFramePr>
            <a:graphicFrameLocks noGrp="1"/>
          </p:cNvGraphicFramePr>
          <p:nvPr>
            <p:extLst>
              <p:ext uri="{D42A27DB-BD31-4B8C-83A1-F6EECF244321}">
                <p14:modId xmlns:p14="http://schemas.microsoft.com/office/powerpoint/2010/main" val="4231581220"/>
              </p:ext>
            </p:extLst>
          </p:nvPr>
        </p:nvGraphicFramePr>
        <p:xfrm>
          <a:off x="611560" y="4221088"/>
          <a:ext cx="7848873" cy="1598482"/>
        </p:xfrm>
        <a:graphic>
          <a:graphicData uri="http://schemas.openxmlformats.org/drawingml/2006/table">
            <a:tbl>
              <a:tblPr firstRow="1" firstCol="1" bandRow="1">
                <a:tableStyleId>{5C22544A-7EE6-4342-B048-85BDC9FD1C3A}</a:tableStyleId>
              </a:tblPr>
              <a:tblGrid>
                <a:gridCol w="2076968"/>
                <a:gridCol w="877015"/>
                <a:gridCol w="877015"/>
                <a:gridCol w="877015"/>
                <a:gridCol w="877015"/>
                <a:gridCol w="877015"/>
                <a:gridCol w="693415"/>
                <a:gridCol w="693415"/>
              </a:tblGrid>
              <a:tr h="771539">
                <a:tc>
                  <a:txBody>
                    <a:bodyPr/>
                    <a:lstStyle/>
                    <a:p>
                      <a:endParaRPr lang="es-CL" sz="1200" noProof="0" dirty="0">
                        <a:solidFill>
                          <a:srgbClr val="000000"/>
                        </a:solidFill>
                        <a:effectLst/>
                        <a:latin typeface="+mn-lt"/>
                        <a:ea typeface="SimSu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Observado</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Observado en Gran Medida</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Parcialmente Observado</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No Observado</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No Evaluado</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Total</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ctr">
                        <a:lnSpc>
                          <a:spcPct val="115000"/>
                        </a:lnSpc>
                        <a:spcAft>
                          <a:spcPts val="0"/>
                        </a:spcAft>
                      </a:pPr>
                      <a:r>
                        <a:rPr lang="es-CL" sz="1200" noProof="0" dirty="0" smtClean="0">
                          <a:effectLst/>
                          <a:latin typeface="+mn-lt"/>
                        </a:rPr>
                        <a:t>Índice</a:t>
                      </a:r>
                      <a:endParaRPr lang="es-CL" sz="1200" noProof="0" dirty="0">
                        <a:solidFill>
                          <a:srgbClr val="000000"/>
                        </a:solidFill>
                        <a:effectLst/>
                        <a:latin typeface="+mn-lt"/>
                        <a:ea typeface="Times New Roman"/>
                        <a:cs typeface="Times New Roman"/>
                      </a:endParaRPr>
                    </a:p>
                  </a:txBody>
                  <a:tcPr marL="68580" marR="68580" marT="0" marB="0"/>
                </a:tc>
              </a:tr>
              <a:tr h="406319">
                <a:tc>
                  <a:txBody>
                    <a:bodyPr/>
                    <a:lstStyle/>
                    <a:p>
                      <a:pPr marL="0" lvl="0" indent="0">
                        <a:lnSpc>
                          <a:spcPct val="115000"/>
                        </a:lnSpc>
                        <a:spcAft>
                          <a:spcPts val="0"/>
                        </a:spcAft>
                        <a:buFont typeface="Symbol"/>
                        <a:buNone/>
                      </a:pPr>
                      <a:r>
                        <a:rPr lang="es-CL" sz="1200" noProof="0" dirty="0" smtClean="0">
                          <a:effectLst/>
                          <a:latin typeface="+mn-lt"/>
                        </a:rPr>
                        <a:t>Total</a:t>
                      </a:r>
                      <a:r>
                        <a:rPr lang="es-CL" sz="1200" baseline="0" noProof="0" dirty="0" smtClean="0">
                          <a:effectLst/>
                          <a:latin typeface="+mn-lt"/>
                        </a:rPr>
                        <a:t> de autoridades participantes</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s-CL" sz="1200" noProof="0" dirty="0" smtClean="0">
                          <a:effectLst/>
                          <a:latin typeface="+mn-lt"/>
                        </a:rPr>
                        <a:t>25</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25</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14</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1</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4</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69</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s-CL" sz="1200" noProof="0" dirty="0" smtClean="0">
                          <a:effectLst/>
                          <a:latin typeface="+mn-lt"/>
                        </a:rPr>
                        <a:t>7.4</a:t>
                      </a:r>
                      <a:endParaRPr lang="es-CL" sz="1200" noProof="0" dirty="0">
                        <a:solidFill>
                          <a:srgbClr val="000000"/>
                        </a:solidFill>
                        <a:effectLst/>
                        <a:latin typeface="+mn-lt"/>
                        <a:ea typeface="Times New Roman"/>
                        <a:cs typeface="Times New Roman"/>
                      </a:endParaRPr>
                    </a:p>
                  </a:txBody>
                  <a:tcPr marL="68580" marR="68580" marT="0" marB="0" anchor="b"/>
                </a:tc>
              </a:tr>
              <a:tr h="406319">
                <a:tc>
                  <a:txBody>
                    <a:bodyPr/>
                    <a:lstStyle/>
                    <a:p>
                      <a:pPr>
                        <a:lnSpc>
                          <a:spcPct val="115000"/>
                        </a:lnSpc>
                        <a:spcAft>
                          <a:spcPts val="0"/>
                        </a:spcAft>
                      </a:pPr>
                      <a:r>
                        <a:rPr lang="es-CL" sz="1200" noProof="0" dirty="0" smtClean="0">
                          <a:effectLst/>
                          <a:latin typeface="+mn-lt"/>
                        </a:rPr>
                        <a:t>Resultados en las Américas</a:t>
                      </a:r>
                      <a:endParaRPr lang="es-CL" sz="1200" noProof="0" dirty="0">
                        <a:solidFill>
                          <a:srgbClr val="000000"/>
                        </a:solidFill>
                        <a:effectLst/>
                        <a:latin typeface="+mn-lt"/>
                        <a:ea typeface="Times New Roman"/>
                        <a:cs typeface="Times New Roman"/>
                      </a:endParaRPr>
                    </a:p>
                  </a:txBody>
                  <a:tcPr marL="68580" marR="68580" marT="0" marB="0"/>
                </a:tc>
                <a:tc>
                  <a:txBody>
                    <a:bodyPr/>
                    <a:lstStyle/>
                    <a:p>
                      <a:pPr algn="r">
                        <a:lnSpc>
                          <a:spcPct val="115000"/>
                        </a:lnSpc>
                        <a:spcAft>
                          <a:spcPts val="1000"/>
                        </a:spcAft>
                      </a:pPr>
                      <a:r>
                        <a:rPr lang="es-CL" sz="1200" noProof="0" dirty="0" smtClean="0">
                          <a:effectLst/>
                          <a:latin typeface="+mn-lt"/>
                        </a:rPr>
                        <a:t>5</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2</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6</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0</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1</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r">
                        <a:lnSpc>
                          <a:spcPct val="115000"/>
                        </a:lnSpc>
                        <a:spcAft>
                          <a:spcPts val="1000"/>
                        </a:spcAft>
                      </a:pPr>
                      <a:r>
                        <a:rPr lang="es-CL" sz="1200" noProof="0" dirty="0" smtClean="0">
                          <a:effectLst/>
                          <a:latin typeface="+mn-lt"/>
                        </a:rPr>
                        <a:t>14</a:t>
                      </a:r>
                      <a:endParaRPr lang="es-CL" sz="1200" noProof="0" dirty="0">
                        <a:solidFill>
                          <a:srgbClr val="000000"/>
                        </a:solidFill>
                        <a:effectLst/>
                        <a:latin typeface="+mn-lt"/>
                        <a:ea typeface="Times New Roman"/>
                        <a:cs typeface="Times New Roman"/>
                      </a:endParaRPr>
                    </a:p>
                  </a:txBody>
                  <a:tcPr marL="68580" marR="68580" marT="0" marB="0" anchor="b"/>
                </a:tc>
                <a:tc>
                  <a:txBody>
                    <a:bodyPr/>
                    <a:lstStyle/>
                    <a:p>
                      <a:pPr algn="ctr">
                        <a:lnSpc>
                          <a:spcPct val="115000"/>
                        </a:lnSpc>
                        <a:spcAft>
                          <a:spcPts val="1000"/>
                        </a:spcAft>
                      </a:pPr>
                      <a:r>
                        <a:rPr lang="es-CL" sz="1200" noProof="0" dirty="0" smtClean="0">
                          <a:effectLst/>
                          <a:latin typeface="+mn-lt"/>
                        </a:rPr>
                        <a:t>6.8</a:t>
                      </a:r>
                      <a:endParaRPr lang="es-CL" sz="1200" noProof="0" dirty="0">
                        <a:solidFill>
                          <a:srgbClr val="000000"/>
                        </a:solidFill>
                        <a:effectLst/>
                        <a:latin typeface="+mn-lt"/>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2268360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0" lvl="1" indent="-571500" defTabSz="457200">
              <a:buFont typeface="Arial" panose="020B0604020202020204" pitchFamily="34" charset="0"/>
              <a:buChar char="•"/>
              <a:defRPr/>
            </a:pPr>
            <a:r>
              <a:rPr lang="es-CL" sz="3200" dirty="0">
                <a:cs typeface="Arial" charset="0"/>
              </a:rPr>
              <a:t>Antecedentes sobre Autoevaluación y Revisión </a:t>
            </a:r>
            <a:r>
              <a:rPr lang="es-CL" sz="3200" dirty="0" smtClean="0">
                <a:cs typeface="Arial" charset="0"/>
              </a:rPr>
              <a:t>entre </a:t>
            </a:r>
            <a:r>
              <a:rPr lang="es-CL" sz="3200" dirty="0">
                <a:cs typeface="Arial" charset="0"/>
              </a:rPr>
              <a:t>Pares </a:t>
            </a:r>
          </a:p>
          <a:p>
            <a:pPr marL="571500" lvl="1" indent="-571500" defTabSz="457200">
              <a:buFont typeface="Arial" panose="020B0604020202020204" pitchFamily="34" charset="0"/>
              <a:buChar char="•"/>
              <a:defRPr/>
            </a:pPr>
            <a:r>
              <a:rPr lang="es-CL" sz="3200" dirty="0">
                <a:cs typeface="Arial" charset="0"/>
              </a:rPr>
              <a:t>Autoevaluación y Revisión </a:t>
            </a:r>
            <a:r>
              <a:rPr lang="es-CL" sz="3200" dirty="0" smtClean="0">
                <a:cs typeface="Arial" charset="0"/>
              </a:rPr>
              <a:t>entre </a:t>
            </a:r>
            <a:r>
              <a:rPr lang="es-CL" sz="3200" dirty="0">
                <a:cs typeface="Arial" charset="0"/>
              </a:rPr>
              <a:t>Pares</a:t>
            </a:r>
          </a:p>
          <a:p>
            <a:pPr marL="1028700" lvl="2" indent="-571500" defTabSz="457200">
              <a:buFont typeface="Arial" panose="020B0604020202020204" pitchFamily="34" charset="0"/>
              <a:buChar char="•"/>
              <a:defRPr/>
            </a:pPr>
            <a:r>
              <a:rPr lang="es-CL" sz="2900" dirty="0">
                <a:cs typeface="Arial" charset="0"/>
              </a:rPr>
              <a:t>PBS 5: Idoneidad de las Personas</a:t>
            </a:r>
          </a:p>
          <a:p>
            <a:pPr marL="1028700" lvl="2" indent="-571500" defTabSz="457200">
              <a:buFont typeface="Arial" panose="020B0604020202020204" pitchFamily="34" charset="0"/>
              <a:buChar char="•"/>
              <a:defRPr/>
            </a:pPr>
            <a:r>
              <a:rPr lang="es-CL" sz="2900" dirty="0">
                <a:cs typeface="Arial" charset="0"/>
              </a:rPr>
              <a:t>PBS 7: Gobierno Corporativo</a:t>
            </a:r>
          </a:p>
          <a:p>
            <a:pPr marL="1028700" lvl="2" indent="-571500" defTabSz="457200">
              <a:buFont typeface="Arial" panose="020B0604020202020204" pitchFamily="34" charset="0"/>
              <a:buChar char="•"/>
              <a:defRPr/>
            </a:pPr>
            <a:r>
              <a:rPr lang="es-CL" sz="2900" dirty="0">
                <a:cs typeface="Arial" charset="0"/>
              </a:rPr>
              <a:t>PBS 8: Gestión de Riesgos y Controles Internos</a:t>
            </a:r>
          </a:p>
          <a:p>
            <a:pPr marL="571500" lvl="1" indent="-571500" defTabSz="457200">
              <a:buFont typeface="Arial" panose="020B0604020202020204" pitchFamily="34" charset="0"/>
              <a:buChar char="•"/>
              <a:defRPr/>
            </a:pPr>
            <a:r>
              <a:rPr lang="es-CL" sz="3200" dirty="0">
                <a:solidFill>
                  <a:srgbClr val="FF0000"/>
                </a:solidFill>
                <a:cs typeface="Arial" charset="0"/>
              </a:rPr>
              <a:t>Conclusiones Generales</a:t>
            </a:r>
          </a:p>
          <a:p>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26</a:t>
            </a:fld>
            <a:endParaRPr lang="en-GB">
              <a:solidFill>
                <a:prstClr val="black">
                  <a:tint val="75000"/>
                </a:prstClr>
              </a:solidFill>
            </a:endParaRPr>
          </a:p>
        </p:txBody>
      </p:sp>
      <p:sp>
        <p:nvSpPr>
          <p:cNvPr id="4" name="Title 3"/>
          <p:cNvSpPr>
            <a:spLocks noGrp="1"/>
          </p:cNvSpPr>
          <p:nvPr>
            <p:ph type="title"/>
          </p:nvPr>
        </p:nvSpPr>
        <p:spPr/>
        <p:txBody>
          <a:bodyPr/>
          <a:lstStyle/>
          <a:p>
            <a:r>
              <a:rPr lang="es-CL" dirty="0" smtClean="0"/>
              <a:t>Contenido</a:t>
            </a:r>
            <a:endParaRPr lang="es-CL" dirty="0"/>
          </a:p>
        </p:txBody>
      </p:sp>
    </p:spTree>
    <p:extLst>
      <p:ext uri="{BB962C8B-B14F-4D97-AF65-F5344CB8AC3E}">
        <p14:creationId xmlns:p14="http://schemas.microsoft.com/office/powerpoint/2010/main" val="659197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Autofit/>
          </a:bodyPr>
          <a:lstStyle/>
          <a:p>
            <a:r>
              <a:rPr lang="es-CL" sz="2400" dirty="0" smtClean="0"/>
              <a:t>Conclusiones Generales	</a:t>
            </a:r>
            <a:endParaRPr lang="es-CL" sz="2400" dirty="0"/>
          </a:p>
        </p:txBody>
      </p:sp>
      <p:sp>
        <p:nvSpPr>
          <p:cNvPr id="3" name="Content Placeholder 2"/>
          <p:cNvSpPr>
            <a:spLocks noGrp="1"/>
          </p:cNvSpPr>
          <p:nvPr>
            <p:ph idx="1"/>
          </p:nvPr>
        </p:nvSpPr>
        <p:spPr/>
        <p:txBody>
          <a:bodyPr>
            <a:normAutofit fontScale="92500" lnSpcReduction="10000"/>
          </a:bodyPr>
          <a:lstStyle/>
          <a:p>
            <a:r>
              <a:rPr lang="es-CL" sz="2400" dirty="0" smtClean="0"/>
              <a:t>Aproximadamente 69 jurisdicciones han completado este SAPR, con una fuerte distribución regional de los participantes. </a:t>
            </a:r>
          </a:p>
          <a:p>
            <a:r>
              <a:rPr lang="es-CL" sz="2400" dirty="0" smtClean="0"/>
              <a:t>En general, el cumplimiento de los PBS y de las normas es alto. </a:t>
            </a:r>
          </a:p>
          <a:p>
            <a:r>
              <a:rPr lang="es-CL" sz="2400" dirty="0" smtClean="0"/>
              <a:t>Algunas jurisdicciones tienen marcos regulatorios adecuados, cuentan con políticas y procedimientos apropiados, pero la supervisión es reactiva, y no proactiva.</a:t>
            </a:r>
          </a:p>
          <a:p>
            <a:r>
              <a:rPr lang="es-CL" sz="2400" dirty="0" smtClean="0"/>
              <a:t>Algunas jurisdicciones se basan en los marcos legislativos que no son propios de seguros - por ejemplo, la ley corporativa existente o la ley de valores. </a:t>
            </a:r>
          </a:p>
          <a:p>
            <a:r>
              <a:rPr lang="es-CL" sz="2400" dirty="0" smtClean="0"/>
              <a:t>Algunas de las deficiencias se refieren a las normas que eran nuevas o fueron considerablemente revisadas en 2011. La aplicación sigue siendo un desafío.</a:t>
            </a:r>
          </a:p>
          <a:p>
            <a:endParaRPr lang="es-CL" sz="2400" dirty="0" smtClean="0"/>
          </a:p>
          <a:p>
            <a:pPr marL="0" indent="0">
              <a:buNone/>
            </a:pPr>
            <a:endParaRPr lang="es-CL" sz="220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27</a:t>
            </a:fld>
            <a:endParaRPr lang="en-GB">
              <a:solidFill>
                <a:prstClr val="black">
                  <a:tint val="75000"/>
                </a:prstClr>
              </a:solidFill>
            </a:endParaRPr>
          </a:p>
        </p:txBody>
      </p:sp>
    </p:spTree>
    <p:extLst>
      <p:ext uri="{BB962C8B-B14F-4D97-AF65-F5344CB8AC3E}">
        <p14:creationId xmlns:p14="http://schemas.microsoft.com/office/powerpoint/2010/main" val="1161662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Información de contacto</a:t>
            </a:r>
            <a:endParaRPr lang="es-CL" dirty="0"/>
          </a:p>
        </p:txBody>
      </p:sp>
      <p:sp>
        <p:nvSpPr>
          <p:cNvPr id="3" name="Content Placeholder 2"/>
          <p:cNvSpPr>
            <a:spLocks noGrp="1"/>
          </p:cNvSpPr>
          <p:nvPr>
            <p:ph sz="half" idx="1"/>
          </p:nvPr>
        </p:nvSpPr>
        <p:spPr>
          <a:xfrm>
            <a:off x="474956" y="2996952"/>
            <a:ext cx="4038600" cy="3129211"/>
          </a:xfrm>
        </p:spPr>
        <p:txBody>
          <a:bodyPr>
            <a:normAutofit/>
          </a:bodyPr>
          <a:lstStyle/>
          <a:p>
            <a:r>
              <a:rPr lang="es-CL" sz="1200" b="1" dirty="0" smtClean="0"/>
              <a:t>Conor Donaldson</a:t>
            </a:r>
          </a:p>
          <a:p>
            <a:r>
              <a:rPr lang="es-CL" sz="1200" dirty="0" smtClean="0"/>
              <a:t>Miembro de la Secretaría</a:t>
            </a:r>
          </a:p>
          <a:p>
            <a:endParaRPr lang="es-CL" sz="1200" dirty="0" smtClean="0"/>
          </a:p>
          <a:p>
            <a:r>
              <a:rPr lang="es-CL" sz="1200" dirty="0" smtClean="0"/>
              <a:t>Teléfono: + 41 61 280 8602</a:t>
            </a:r>
          </a:p>
          <a:p>
            <a:r>
              <a:rPr lang="es-CL" sz="1200" dirty="0" smtClean="0"/>
              <a:t>Celular + 41 76 350 8602</a:t>
            </a:r>
          </a:p>
          <a:p>
            <a:r>
              <a:rPr lang="es-CL" sz="1200" dirty="0" smtClean="0"/>
              <a:t>Email: </a:t>
            </a:r>
            <a:r>
              <a:rPr lang="es-CL" sz="1200" dirty="0" smtClean="0">
                <a:hlinkClick r:id="rId2"/>
              </a:rPr>
              <a:t>conor.donaldson@bis.org</a:t>
            </a:r>
            <a:r>
              <a:rPr lang="es-CL" sz="1200" dirty="0" smtClean="0"/>
              <a:t> </a:t>
            </a:r>
          </a:p>
          <a:p>
            <a:r>
              <a:rPr lang="es-CL" sz="1200" dirty="0" smtClean="0"/>
              <a:t>Skype: </a:t>
            </a:r>
            <a:r>
              <a:rPr lang="es-CL" sz="1200" dirty="0" err="1" smtClean="0"/>
              <a:t>conordonaldson</a:t>
            </a:r>
            <a:r>
              <a:rPr lang="es-CL" sz="1200" dirty="0" smtClean="0"/>
              <a:t>  </a:t>
            </a:r>
          </a:p>
          <a:p>
            <a:endParaRPr lang="es-CL" sz="1200" dirty="0" smtClean="0"/>
          </a:p>
          <a:p>
            <a:r>
              <a:rPr lang="es-CL" sz="1200" dirty="0" smtClean="0"/>
              <a:t>c/o Bank </a:t>
            </a:r>
            <a:r>
              <a:rPr lang="es-CL" sz="1200" dirty="0" err="1" smtClean="0"/>
              <a:t>for</a:t>
            </a:r>
            <a:r>
              <a:rPr lang="es-CL" sz="1200" dirty="0" smtClean="0"/>
              <a:t> International </a:t>
            </a:r>
            <a:r>
              <a:rPr lang="es-CL" sz="1200" dirty="0" err="1" smtClean="0"/>
              <a:t>Settlements</a:t>
            </a:r>
            <a:endParaRPr lang="es-CL" sz="1200" dirty="0" smtClean="0"/>
          </a:p>
          <a:p>
            <a:r>
              <a:rPr lang="es-CL" sz="1200" dirty="0" err="1" smtClean="0"/>
              <a:t>Centralbahnplatz</a:t>
            </a:r>
            <a:r>
              <a:rPr lang="es-CL" sz="1200" dirty="0" smtClean="0"/>
              <a:t> 2</a:t>
            </a:r>
          </a:p>
          <a:p>
            <a:r>
              <a:rPr lang="es-CL" sz="1200" dirty="0" smtClean="0"/>
              <a:t>CH-4002 </a:t>
            </a:r>
            <a:r>
              <a:rPr lang="es-CL" sz="1200" dirty="0" err="1" smtClean="0"/>
              <a:t>Basel</a:t>
            </a:r>
            <a:endParaRPr lang="es-CL" sz="1200" dirty="0" smtClean="0"/>
          </a:p>
          <a:p>
            <a:r>
              <a:rPr lang="es-CL" sz="1200" dirty="0" err="1" smtClean="0"/>
              <a:t>Switzerland</a:t>
            </a:r>
            <a:endParaRPr lang="es-CL" sz="1200" dirty="0" smtClean="0"/>
          </a:p>
          <a:p>
            <a:r>
              <a:rPr lang="es-CL" sz="1200" dirty="0" err="1" smtClean="0"/>
              <a:t>Website</a:t>
            </a:r>
            <a:r>
              <a:rPr lang="es-CL" sz="1200" dirty="0" smtClean="0"/>
              <a:t>: </a:t>
            </a:r>
            <a:r>
              <a:rPr lang="es-CL" sz="1200" dirty="0" smtClean="0">
                <a:hlinkClick r:id="rId3"/>
              </a:rPr>
              <a:t>www.iaisweb.org</a:t>
            </a:r>
            <a:r>
              <a:rPr lang="es-CL" sz="1200" dirty="0" smtClean="0"/>
              <a:t> </a:t>
            </a:r>
          </a:p>
          <a:p>
            <a:endParaRPr lang="en-GB" sz="1200" dirty="0"/>
          </a:p>
        </p:txBody>
      </p:sp>
      <p:sp>
        <p:nvSpPr>
          <p:cNvPr id="5" name="Slide Number Placeholder 4"/>
          <p:cNvSpPr>
            <a:spLocks noGrp="1"/>
          </p:cNvSpPr>
          <p:nvPr>
            <p:ph type="sldNum" sz="quarter" idx="12"/>
          </p:nvPr>
        </p:nvSpPr>
        <p:spPr/>
        <p:txBody>
          <a:bodyPr/>
          <a:lstStyle/>
          <a:p>
            <a:fld id="{A220C179-9F06-40D0-93EA-8FF612BB075F}" type="slidenum">
              <a:rPr lang="en-GB" smtClean="0"/>
              <a:t>28</a:t>
            </a:fld>
            <a:endParaRPr lang="en-GB"/>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4204208"/>
            <a:ext cx="1597025" cy="159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12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662"/>
            <a:ext cx="8229600" cy="706090"/>
          </a:xfrm>
        </p:spPr>
        <p:txBody>
          <a:bodyPr>
            <a:noAutofit/>
          </a:bodyPr>
          <a:lstStyle/>
          <a:p>
            <a:r>
              <a:rPr lang="es-CL" sz="2400" dirty="0" smtClean="0"/>
              <a:t/>
            </a:r>
            <a:br>
              <a:rPr lang="es-CL" sz="2400" dirty="0" smtClean="0"/>
            </a:br>
            <a:r>
              <a:rPr lang="es-CL" sz="2400" dirty="0" smtClean="0"/>
              <a:t>Proceso de Autoevaluación de IAIS y Revisión entre Pares</a:t>
            </a:r>
            <a:endParaRPr lang="es-CL" sz="2400" b="1" dirty="0"/>
          </a:p>
        </p:txBody>
      </p:sp>
      <p:sp>
        <p:nvSpPr>
          <p:cNvPr id="3" name="Content Placeholder 2"/>
          <p:cNvSpPr>
            <a:spLocks noGrp="1"/>
          </p:cNvSpPr>
          <p:nvPr>
            <p:ph idx="1"/>
          </p:nvPr>
        </p:nvSpPr>
        <p:spPr/>
        <p:txBody>
          <a:bodyPr>
            <a:normAutofit lnSpcReduction="10000"/>
          </a:bodyPr>
          <a:lstStyle/>
          <a:p>
            <a:pPr marL="342900" lvl="1" indent="-342900" algn="just" defTabSz="457200">
              <a:defRPr/>
            </a:pPr>
            <a:r>
              <a:rPr lang="es-CL" sz="2000" dirty="0" smtClean="0"/>
              <a:t>Cumplimiento efectivo de las normas internacionales, un tema clave posterior a la crisis financiera - “Autoevaluación y revisión entre Pares“ prometido al  </a:t>
            </a:r>
            <a:r>
              <a:rPr lang="es-CL" sz="2000" dirty="0" err="1" smtClean="0"/>
              <a:t>Financial</a:t>
            </a:r>
            <a:r>
              <a:rPr lang="es-CL" sz="2000" dirty="0" smtClean="0"/>
              <a:t> </a:t>
            </a:r>
            <a:r>
              <a:rPr lang="es-CL" sz="2000" dirty="0" err="1" smtClean="0"/>
              <a:t>Stability</a:t>
            </a:r>
            <a:r>
              <a:rPr lang="es-CL" sz="2000" dirty="0" smtClean="0"/>
              <a:t> </a:t>
            </a:r>
            <a:r>
              <a:rPr lang="es-CL" sz="2000" dirty="0" err="1" smtClean="0"/>
              <a:t>Board</a:t>
            </a:r>
            <a:r>
              <a:rPr lang="es-CL" sz="2000" dirty="0" smtClean="0"/>
              <a:t> (FSB) </a:t>
            </a:r>
          </a:p>
          <a:p>
            <a:pPr marL="342900" lvl="1" indent="-342900" defTabSz="457200">
              <a:defRPr/>
            </a:pPr>
            <a:r>
              <a:rPr lang="es-CL" sz="2000" dirty="0" smtClean="0">
                <a:cs typeface="Arial" charset="0"/>
              </a:rPr>
              <a:t>Objetivo – Búsqueda de un proceso que:</a:t>
            </a:r>
          </a:p>
          <a:p>
            <a:pPr marL="722313" lvl="4" indent="-360363">
              <a:defRPr/>
            </a:pPr>
            <a:r>
              <a:rPr lang="es-CL" sz="2000" dirty="0" smtClean="0"/>
              <a:t>Entrega una evaluación "</a:t>
            </a:r>
            <a:r>
              <a:rPr lang="es-CL" sz="2000" dirty="0"/>
              <a:t>independiente" y "coherente“ </a:t>
            </a:r>
            <a:r>
              <a:rPr lang="es-CL" sz="2000" dirty="0" smtClean="0"/>
              <a:t>de cumplimiento</a:t>
            </a:r>
          </a:p>
          <a:p>
            <a:pPr marL="722313" lvl="4" indent="-360363">
              <a:defRPr/>
            </a:pPr>
            <a:r>
              <a:rPr lang="es-CL" sz="2000" dirty="0" smtClean="0"/>
              <a:t>Es manejable desde punto de vista de los recursos de la secretaría  y de un miembro</a:t>
            </a:r>
          </a:p>
          <a:p>
            <a:pPr marL="722313" lvl="4" indent="-360363">
              <a:defRPr/>
            </a:pPr>
            <a:r>
              <a:rPr lang="es-CL" sz="2000" dirty="0" smtClean="0"/>
              <a:t>Agrega valor para los miembros -  identifica lagunas y alimenta el fomento de capacidad y las iniciativas de reforma</a:t>
            </a:r>
          </a:p>
          <a:p>
            <a:pPr marL="722313" lvl="4" indent="-360363">
              <a:defRPr/>
            </a:pPr>
            <a:r>
              <a:rPr lang="es-CL" sz="2000" dirty="0" smtClean="0"/>
              <a:t>Entrega valor a la IAIS – retroalimentación para el establecimiento de normas</a:t>
            </a:r>
          </a:p>
          <a:p>
            <a:pPr marL="722313" lvl="4" indent="-360363">
              <a:defRPr/>
            </a:pPr>
            <a:r>
              <a:rPr lang="es-CL" sz="2000" dirty="0" smtClean="0"/>
              <a:t>No duplica indebidamente las evaluaciones existentes a nivel de FSB y FSAP</a:t>
            </a:r>
            <a:endParaRPr lang="es-CL" sz="2000" dirty="0" smtClean="0">
              <a:cs typeface="Arial" charset="0"/>
            </a:endParaRPr>
          </a:p>
          <a:p>
            <a:endParaRPr lang="es-CL" sz="200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3</a:t>
            </a:fld>
            <a:endParaRPr lang="en-GB">
              <a:solidFill>
                <a:prstClr val="black">
                  <a:tint val="75000"/>
                </a:prstClr>
              </a:solidFill>
            </a:endParaRPr>
          </a:p>
        </p:txBody>
      </p:sp>
    </p:spTree>
    <p:extLst>
      <p:ext uri="{BB962C8B-B14F-4D97-AF65-F5344CB8AC3E}">
        <p14:creationId xmlns:p14="http://schemas.microsoft.com/office/powerpoint/2010/main" val="302842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4</a:t>
            </a:fld>
            <a:endParaRPr lang="es-CL" dirty="0">
              <a:solidFill>
                <a:prstClr val="black">
                  <a:tint val="75000"/>
                </a:prstClr>
              </a:solidFill>
            </a:endParaRPr>
          </a:p>
        </p:txBody>
      </p:sp>
      <p:sp>
        <p:nvSpPr>
          <p:cNvPr id="4" name="Title 3"/>
          <p:cNvSpPr>
            <a:spLocks noGrp="1"/>
          </p:cNvSpPr>
          <p:nvPr>
            <p:ph type="title"/>
          </p:nvPr>
        </p:nvSpPr>
        <p:spPr/>
        <p:txBody>
          <a:bodyPr>
            <a:normAutofit fontScale="90000"/>
          </a:bodyPr>
          <a:lstStyle/>
          <a:p>
            <a:r>
              <a:rPr lang="es-CL" sz="3200" dirty="0" smtClean="0"/>
              <a:t>Proceso de Autoevaluación de IAIS y Revisión entre Pares</a:t>
            </a:r>
            <a:endParaRPr lang="es-CL" dirty="0"/>
          </a:p>
        </p:txBody>
      </p:sp>
      <p:sp>
        <p:nvSpPr>
          <p:cNvPr id="5" name="Slide Number Placeholder 3"/>
          <p:cNvSpPr txBox="1">
            <a:spLocks/>
          </p:cNvSpPr>
          <p:nvPr/>
        </p:nvSpPr>
        <p:spPr>
          <a:xfrm>
            <a:off x="4940300" y="6475413"/>
            <a:ext cx="381000" cy="365125"/>
          </a:xfrm>
          <a:prstGeom prst="rect">
            <a:avLst/>
          </a:prstGeom>
          <a:extLst/>
        </p:spPr>
        <p:txBody>
          <a:bodyPr/>
          <a:lstStyle>
            <a:defPPr>
              <a:defRPr lang="en-US"/>
            </a:defPPr>
            <a:lvl1pPr marL="0" algn="l" defTabSz="914400" rtl="0" eaLnBrk="0" latinLnBrk="0" hangingPunct="0">
              <a:defRPr sz="18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defRPr/>
            </a:pPr>
            <a:fld id="{DE7B262A-B4EF-4190-A741-7952DD9ED304}" type="slidenum">
              <a:rPr lang="es-CL" smtClean="0">
                <a:solidFill>
                  <a:schemeClr val="bg1"/>
                </a:solidFill>
                <a:ea typeface="MS PGothic" pitchFamily="34" charset="-128"/>
              </a:rPr>
              <a:pPr eaLnBrk="1" hangingPunct="1">
                <a:defRPr/>
              </a:pPr>
              <a:t>4</a:t>
            </a:fld>
            <a:endParaRPr lang="es-CL" dirty="0" smtClean="0">
              <a:solidFill>
                <a:schemeClr val="bg1"/>
              </a:solidFill>
              <a:ea typeface="MS PGothic" pitchFamily="34" charset="-128"/>
            </a:endParaRPr>
          </a:p>
        </p:txBody>
      </p:sp>
      <p:sp>
        <p:nvSpPr>
          <p:cNvPr id="6" name="Content Placeholder 2"/>
          <p:cNvSpPr txBox="1">
            <a:spLocks/>
          </p:cNvSpPr>
          <p:nvPr/>
        </p:nvSpPr>
        <p:spPr>
          <a:xfrm>
            <a:off x="3581400" y="1600200"/>
            <a:ext cx="5334000" cy="4525963"/>
          </a:xfrm>
          <a:prstGeom prst="rect">
            <a:avLst/>
          </a:prstGeom>
        </p:spPr>
        <p:txBody>
          <a:bodyPr/>
          <a:lstStyle/>
          <a:p>
            <a:pPr marL="342900" indent="-342900" eaLnBrk="0" hangingPunct="0">
              <a:spcBef>
                <a:spcPct val="20000"/>
              </a:spcBef>
              <a:buFont typeface="Arial" panose="020B0604020202020204" pitchFamily="34" charset="0"/>
              <a:buChar char="•"/>
              <a:defRPr/>
            </a:pPr>
            <a:r>
              <a:rPr lang="es-CL" sz="2000" dirty="0" smtClean="0">
                <a:latin typeface="Arial"/>
                <a:cs typeface="Arial"/>
              </a:rPr>
              <a:t>Considerando aporte de:</a:t>
            </a:r>
          </a:p>
          <a:p>
            <a:pPr marL="742950" lvl="1" indent="-285750" eaLnBrk="0" hangingPunct="0">
              <a:spcBef>
                <a:spcPct val="20000"/>
              </a:spcBef>
              <a:buFont typeface="Arial" charset="0"/>
              <a:buNone/>
              <a:defRPr/>
            </a:pPr>
            <a:r>
              <a:rPr lang="es-CL" sz="2000" dirty="0" smtClean="0"/>
              <a:t>- Comités y Subcomités de IAIS </a:t>
            </a:r>
          </a:p>
          <a:p>
            <a:pPr marL="742950" lvl="1" indent="-285750" eaLnBrk="0" hangingPunct="0">
              <a:spcBef>
                <a:spcPct val="20000"/>
              </a:spcBef>
              <a:buFont typeface="Arial" charset="0"/>
              <a:buNone/>
              <a:defRPr/>
            </a:pPr>
            <a:r>
              <a:rPr lang="es-CL" sz="2000" dirty="0" smtClean="0"/>
              <a:t>- Evaluación ambiental</a:t>
            </a:r>
          </a:p>
          <a:p>
            <a:pPr marL="742950" lvl="1" indent="-285750" eaLnBrk="0" hangingPunct="0">
              <a:spcBef>
                <a:spcPct val="20000"/>
              </a:spcBef>
              <a:buFont typeface="Arial" charset="0"/>
              <a:buNone/>
              <a:defRPr/>
            </a:pPr>
            <a:r>
              <a:rPr lang="es-CL" sz="2000" dirty="0" smtClean="0"/>
              <a:t>- Coordinación con FSB y otras sugerencias temáticas </a:t>
            </a:r>
          </a:p>
          <a:p>
            <a:pPr marL="742950" lvl="1" indent="-285750" eaLnBrk="0" hangingPunct="0">
              <a:spcBef>
                <a:spcPct val="20000"/>
              </a:spcBef>
              <a:buFont typeface="Arial" charset="0"/>
              <a:buNone/>
              <a:defRPr/>
            </a:pPr>
            <a:r>
              <a:rPr lang="es-CL" sz="2000" dirty="0" smtClean="0"/>
              <a:t>- Opiniones del Banco Mundial y del FMI</a:t>
            </a:r>
          </a:p>
          <a:p>
            <a:pPr marL="742950" lvl="1" indent="-285750" eaLnBrk="0" hangingPunct="0">
              <a:spcBef>
                <a:spcPct val="20000"/>
              </a:spcBef>
              <a:buFont typeface="Arial" charset="0"/>
              <a:buNone/>
              <a:defRPr/>
            </a:pPr>
            <a:r>
              <a:rPr lang="es-CL" sz="2000" dirty="0" smtClean="0"/>
              <a:t>- Retroalimentación de </a:t>
            </a:r>
            <a:r>
              <a:rPr lang="es-CL" sz="2000" dirty="0" err="1" smtClean="0"/>
              <a:t>FSAPs</a:t>
            </a:r>
            <a:endParaRPr lang="es-CL" sz="2000" dirty="0" smtClean="0"/>
          </a:p>
          <a:p>
            <a:pPr marL="342900" indent="-342900" eaLnBrk="0" hangingPunct="0">
              <a:spcBef>
                <a:spcPct val="20000"/>
              </a:spcBef>
              <a:buFont typeface="Arial" panose="020B0604020202020204" pitchFamily="34" charset="0"/>
              <a:buChar char="•"/>
              <a:defRPr/>
            </a:pPr>
            <a:r>
              <a:rPr lang="es-CL" sz="2000" dirty="0" smtClean="0">
                <a:latin typeface="Arial"/>
                <a:cs typeface="Arial"/>
              </a:rPr>
              <a:t>SOSC efectúa una recomendación, programación, secuenciación, agrupamiento de temas </a:t>
            </a:r>
          </a:p>
          <a:p>
            <a:pPr marL="342900" indent="-342900" eaLnBrk="0" hangingPunct="0">
              <a:spcBef>
                <a:spcPct val="20000"/>
              </a:spcBef>
              <a:buFont typeface="Arial" panose="020B0604020202020204" pitchFamily="34" charset="0"/>
              <a:buChar char="•"/>
              <a:defRPr/>
            </a:pPr>
            <a:r>
              <a:rPr lang="es-CL" sz="2000" dirty="0" smtClean="0">
                <a:latin typeface="Arial"/>
                <a:cs typeface="Arial"/>
              </a:rPr>
              <a:t>SOSC establece “Grupo de Expertos” para el área temática</a:t>
            </a:r>
            <a:endParaRPr lang="es-CL" sz="2000" dirty="0">
              <a:latin typeface="Arial"/>
              <a:cs typeface="Arial"/>
            </a:endParaRPr>
          </a:p>
        </p:txBody>
      </p:sp>
      <p:sp>
        <p:nvSpPr>
          <p:cNvPr id="7" name="Rectangle 6"/>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Selección de Tema</a:t>
            </a:r>
            <a:endParaRPr lang="es-CL" sz="2400" dirty="0"/>
          </a:p>
        </p:txBody>
      </p:sp>
      <p:sp>
        <p:nvSpPr>
          <p:cNvPr id="8" name="Rectangle 7"/>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Desarrollo del Cuestionario </a:t>
            </a:r>
            <a:endParaRPr lang="es-CL" sz="2400" dirty="0"/>
          </a:p>
        </p:txBody>
      </p:sp>
      <p:sp>
        <p:nvSpPr>
          <p:cNvPr id="9" name="Rectangle 8"/>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Revisión de Respuestas</a:t>
            </a:r>
            <a:endParaRPr lang="es-CL" sz="2400" dirty="0"/>
          </a:p>
        </p:txBody>
      </p:sp>
      <p:sp>
        <p:nvSpPr>
          <p:cNvPr id="10" name="Rectangle 9"/>
          <p:cNvSpPr/>
          <p:nvPr/>
        </p:nvSpPr>
        <p:spPr>
          <a:xfrm>
            <a:off x="533400" y="49530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Informe</a:t>
            </a:r>
            <a:endParaRPr lang="es-CL" sz="2400" dirty="0"/>
          </a:p>
        </p:txBody>
      </p:sp>
      <p:sp>
        <p:nvSpPr>
          <p:cNvPr id="11" name="Left Brace 10"/>
          <p:cNvSpPr/>
          <p:nvPr/>
        </p:nvSpPr>
        <p:spPr>
          <a:xfrm>
            <a:off x="2819400" y="1676400"/>
            <a:ext cx="609600" cy="3810000"/>
          </a:xfrm>
          <a:prstGeom prst="leftBrace">
            <a:avLst>
              <a:gd name="adj1" fmla="val 8333"/>
              <a:gd name="adj2" fmla="val 14447"/>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dirty="0"/>
          </a:p>
        </p:txBody>
      </p:sp>
    </p:spTree>
    <p:extLst>
      <p:ext uri="{BB962C8B-B14F-4D97-AF65-F5344CB8AC3E}">
        <p14:creationId xmlns:p14="http://schemas.microsoft.com/office/powerpoint/2010/main" val="56052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s-CL" smtClean="0">
                <a:solidFill>
                  <a:prstClr val="black">
                    <a:tint val="75000"/>
                  </a:prstClr>
                </a:solidFill>
              </a:rPr>
              <a:pPr/>
              <a:t>5</a:t>
            </a:fld>
            <a:endParaRPr lang="es-CL" dirty="0">
              <a:solidFill>
                <a:prstClr val="black">
                  <a:tint val="75000"/>
                </a:prstClr>
              </a:solidFill>
            </a:endParaRPr>
          </a:p>
        </p:txBody>
      </p:sp>
      <p:sp>
        <p:nvSpPr>
          <p:cNvPr id="4" name="Title 3"/>
          <p:cNvSpPr>
            <a:spLocks noGrp="1"/>
          </p:cNvSpPr>
          <p:nvPr>
            <p:ph type="title"/>
          </p:nvPr>
        </p:nvSpPr>
        <p:spPr/>
        <p:txBody>
          <a:bodyPr>
            <a:normAutofit fontScale="90000"/>
          </a:bodyPr>
          <a:lstStyle/>
          <a:p>
            <a:r>
              <a:rPr lang="es-CL" sz="2800" dirty="0" smtClean="0"/>
              <a:t>Proceso de </a:t>
            </a:r>
            <a:r>
              <a:rPr lang="es-CL" sz="2800" dirty="0"/>
              <a:t>Autoevaluación de </a:t>
            </a:r>
            <a:r>
              <a:rPr lang="es-CL" sz="2800" dirty="0" smtClean="0"/>
              <a:t>IAIS y Revisión entre Pares</a:t>
            </a:r>
            <a:endParaRPr lang="es-CL" dirty="0"/>
          </a:p>
        </p:txBody>
      </p:sp>
      <p:sp>
        <p:nvSpPr>
          <p:cNvPr id="5" name="Slide Number Placeholder 3"/>
          <p:cNvSpPr txBox="1">
            <a:spLocks/>
          </p:cNvSpPr>
          <p:nvPr/>
        </p:nvSpPr>
        <p:spPr>
          <a:xfrm>
            <a:off x="4940300" y="6475413"/>
            <a:ext cx="381000" cy="365125"/>
          </a:xfrm>
          <a:prstGeom prst="rect">
            <a:avLst/>
          </a:prstGeom>
          <a:extLst/>
        </p:spPr>
        <p:txBody>
          <a:bodyPr/>
          <a:lstStyle>
            <a:defPPr>
              <a:defRPr lang="en-US"/>
            </a:defPPr>
            <a:lvl1pPr marL="0" algn="l" defTabSz="914400" rtl="0" eaLnBrk="0" latinLnBrk="0" hangingPunct="0">
              <a:defRPr sz="18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defRPr/>
            </a:pPr>
            <a:fld id="{646E8E53-BADB-4834-9A3E-0FD656A11E03}" type="slidenum">
              <a:rPr lang="es-CL" smtClean="0">
                <a:solidFill>
                  <a:schemeClr val="bg1"/>
                </a:solidFill>
                <a:ea typeface="MS PGothic" pitchFamily="34" charset="-128"/>
              </a:rPr>
              <a:pPr eaLnBrk="1" hangingPunct="1">
                <a:defRPr/>
              </a:pPr>
              <a:t>5</a:t>
            </a:fld>
            <a:endParaRPr lang="es-CL" dirty="0" smtClean="0">
              <a:solidFill>
                <a:schemeClr val="bg1"/>
              </a:solidFill>
              <a:ea typeface="MS PGothic" pitchFamily="34" charset="-128"/>
            </a:endParaRPr>
          </a:p>
        </p:txBody>
      </p:sp>
      <p:sp>
        <p:nvSpPr>
          <p:cNvPr id="6" name="Content Placeholder 2"/>
          <p:cNvSpPr txBox="1">
            <a:spLocks/>
          </p:cNvSpPr>
          <p:nvPr/>
        </p:nvSpPr>
        <p:spPr bwMode="auto">
          <a:xfrm>
            <a:off x="3581400" y="2024063"/>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buFont typeface="Arial" panose="020B0604020202020204" pitchFamily="34" charset="0"/>
              <a:buChar char="•"/>
            </a:pPr>
            <a:r>
              <a:rPr lang="es-CL" altLang="en-US" sz="2000" dirty="0" smtClean="0">
                <a:ea typeface="ＭＳ Ｐゴシック" pitchFamily="34" charset="-128"/>
              </a:rPr>
              <a:t>Cuestionario redactado por un especialista, y posteriormente mayor desarrollo y completado por un Grupo de Expertos </a:t>
            </a:r>
          </a:p>
          <a:p>
            <a:pPr algn="just">
              <a:spcBef>
                <a:spcPct val="20000"/>
              </a:spcBef>
              <a:buFont typeface="Arial" panose="020B0604020202020204" pitchFamily="34" charset="0"/>
              <a:buChar char="•"/>
            </a:pPr>
            <a:r>
              <a:rPr lang="es-CL" altLang="en-US" sz="2000" dirty="0" smtClean="0">
                <a:ea typeface="ＭＳ Ｐゴシック" pitchFamily="34" charset="-128"/>
              </a:rPr>
              <a:t>Herramienta TI desarrollada para tomar en cuenta las condiciones en respuestas anteriores, reduciendo la carga para el encuestado</a:t>
            </a:r>
          </a:p>
          <a:p>
            <a:pPr algn="just">
              <a:spcBef>
                <a:spcPct val="20000"/>
              </a:spcBef>
              <a:buFont typeface="Arial" panose="020B0604020202020204" pitchFamily="34" charset="0"/>
              <a:buChar char="•"/>
            </a:pPr>
            <a:r>
              <a:rPr lang="es-CL" altLang="en-US" sz="2000" dirty="0" smtClean="0">
                <a:ea typeface="ＭＳ Ｐゴシック" pitchFamily="34" charset="-128"/>
              </a:rPr>
              <a:t>Probado en las jurisdicciones voluntarias (determinadas por Grupo de Expertos) para claridad y correcta codificación</a:t>
            </a:r>
            <a:endParaRPr lang="es-CL" altLang="en-US" sz="2000" dirty="0">
              <a:ea typeface="ＭＳ Ｐゴシック" pitchFamily="34" charset="-128"/>
            </a:endParaRPr>
          </a:p>
        </p:txBody>
      </p:sp>
      <p:sp>
        <p:nvSpPr>
          <p:cNvPr id="7" name="Rectangle 6"/>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Selección de Tema</a:t>
            </a:r>
            <a:endParaRPr lang="es-CL" sz="2400" dirty="0"/>
          </a:p>
        </p:txBody>
      </p:sp>
      <p:sp>
        <p:nvSpPr>
          <p:cNvPr id="8" name="Rectangle 7"/>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Desarrollo del Cuestionario</a:t>
            </a:r>
            <a:endParaRPr lang="es-CL" sz="2400" dirty="0"/>
          </a:p>
        </p:txBody>
      </p:sp>
      <p:sp>
        <p:nvSpPr>
          <p:cNvPr id="9" name="Rectangle 8"/>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Revisión de Respuestas</a:t>
            </a:r>
            <a:endParaRPr lang="es-CL" sz="2400" dirty="0"/>
          </a:p>
        </p:txBody>
      </p:sp>
      <p:sp>
        <p:nvSpPr>
          <p:cNvPr id="10" name="Rectangle 9"/>
          <p:cNvSpPr/>
          <p:nvPr/>
        </p:nvSpPr>
        <p:spPr>
          <a:xfrm>
            <a:off x="533400" y="49530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Informe</a:t>
            </a:r>
            <a:endParaRPr lang="es-CL" sz="2400" dirty="0"/>
          </a:p>
        </p:txBody>
      </p:sp>
      <p:sp>
        <p:nvSpPr>
          <p:cNvPr id="11" name="Left Brace 10"/>
          <p:cNvSpPr/>
          <p:nvPr/>
        </p:nvSpPr>
        <p:spPr>
          <a:xfrm>
            <a:off x="2819400" y="2101850"/>
            <a:ext cx="609600" cy="2987675"/>
          </a:xfrm>
          <a:prstGeom prst="leftBrace">
            <a:avLst>
              <a:gd name="adj1" fmla="val 8333"/>
              <a:gd name="adj2" fmla="val 39651"/>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dirty="0"/>
          </a:p>
        </p:txBody>
      </p:sp>
    </p:spTree>
    <p:extLst>
      <p:ext uri="{BB962C8B-B14F-4D97-AF65-F5344CB8AC3E}">
        <p14:creationId xmlns:p14="http://schemas.microsoft.com/office/powerpoint/2010/main" val="203080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sz="3200" dirty="0" smtClean="0"/>
              <a:t>Proceso de Autoevaluación de IAIS y Revisión entre Pares</a:t>
            </a:r>
            <a:endParaRPr lang="es-CL" dirty="0"/>
          </a:p>
        </p:txBody>
      </p:sp>
      <p:sp>
        <p:nvSpPr>
          <p:cNvPr id="5" name="Slide Number Placeholder 4"/>
          <p:cNvSpPr>
            <a:spLocks noGrp="1"/>
          </p:cNvSpPr>
          <p:nvPr>
            <p:ph type="sldNum" sz="quarter" idx="4294967295"/>
          </p:nvPr>
        </p:nvSpPr>
        <p:spPr>
          <a:xfrm>
            <a:off x="8229600" y="6248400"/>
            <a:ext cx="533400" cy="457200"/>
          </a:xfrm>
          <a:prstGeom prst="rect">
            <a:avLst/>
          </a:prstGeom>
        </p:spPr>
        <p:txBody>
          <a:bodyPr/>
          <a:lstStyle/>
          <a:p>
            <a:pPr>
              <a:defRPr/>
            </a:pPr>
            <a:fld id="{EC0ADE8F-DBBD-48B0-BEFB-27011341E64F}" type="slidenum">
              <a:rPr lang="ja-JP" altLang="en-US" smtClean="0"/>
              <a:pPr>
                <a:defRPr/>
              </a:pPr>
              <a:t>6</a:t>
            </a:fld>
            <a:endParaRPr lang="en-US" altLang="ja-JP"/>
          </a:p>
        </p:txBody>
      </p:sp>
      <p:sp>
        <p:nvSpPr>
          <p:cNvPr id="13" name="Content Placeholder 2"/>
          <p:cNvSpPr>
            <a:spLocks noGrp="1"/>
          </p:cNvSpPr>
          <p:nvPr>
            <p:ph idx="4294967295"/>
          </p:nvPr>
        </p:nvSpPr>
        <p:spPr>
          <a:xfrm>
            <a:off x="3581400" y="2247901"/>
            <a:ext cx="5029200" cy="3543300"/>
          </a:xfrm>
        </p:spPr>
        <p:txBody>
          <a:bodyPr/>
          <a:lstStyle/>
          <a:p>
            <a:pPr eaLnBrk="1" hangingPunct="1"/>
            <a:r>
              <a:rPr lang="es-CL" sz="2000" dirty="0" smtClean="0">
                <a:cs typeface="Arial" charset="0"/>
              </a:rPr>
              <a:t>La herramienta genera calificaciones horizontalmente y verticalmente</a:t>
            </a:r>
          </a:p>
          <a:p>
            <a:pPr eaLnBrk="1" hangingPunct="1"/>
            <a:r>
              <a:rPr lang="es-CL" sz="2000" dirty="0" smtClean="0">
                <a:cs typeface="Arial" charset="0"/>
              </a:rPr>
              <a:t>El proceso de revisión horizontal mejora la consistencia de las calificaciones</a:t>
            </a:r>
            <a:endParaRPr lang="es-CL" dirty="0" smtClean="0">
              <a:cs typeface="Arial" charset="0"/>
            </a:endParaRPr>
          </a:p>
          <a:p>
            <a:pPr eaLnBrk="1" hangingPunct="1"/>
            <a:r>
              <a:rPr lang="es-CL" dirty="0" smtClean="0">
                <a:cs typeface="Arial" charset="0"/>
              </a:rPr>
              <a:t>Revisión vertical identifica las deficiencias específicas de supervisores</a:t>
            </a:r>
            <a:endParaRPr lang="es-CL" sz="2000" dirty="0" smtClean="0">
              <a:cs typeface="Arial" charset="0"/>
            </a:endParaRPr>
          </a:p>
        </p:txBody>
      </p:sp>
      <p:sp>
        <p:nvSpPr>
          <p:cNvPr id="14" name="Rectangle 13"/>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Selección de Tema</a:t>
            </a:r>
            <a:endParaRPr lang="es-CL" sz="2400" dirty="0"/>
          </a:p>
        </p:txBody>
      </p:sp>
      <p:sp>
        <p:nvSpPr>
          <p:cNvPr id="15" name="Rectangle 14"/>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Desarrollo del Cuestionario </a:t>
            </a:r>
            <a:endParaRPr lang="es-CL" sz="2400" dirty="0"/>
          </a:p>
        </p:txBody>
      </p:sp>
      <p:sp>
        <p:nvSpPr>
          <p:cNvPr id="16" name="Rectangle 15"/>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Revisión de Respuestas</a:t>
            </a:r>
            <a:endParaRPr lang="es-CL" sz="2400" dirty="0"/>
          </a:p>
        </p:txBody>
      </p:sp>
      <p:sp>
        <p:nvSpPr>
          <p:cNvPr id="17" name="Rectangle 16"/>
          <p:cNvSpPr/>
          <p:nvPr/>
        </p:nvSpPr>
        <p:spPr>
          <a:xfrm>
            <a:off x="533400" y="486916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Informe</a:t>
            </a:r>
            <a:endParaRPr lang="es-CL" sz="2400" dirty="0"/>
          </a:p>
        </p:txBody>
      </p:sp>
      <p:sp>
        <p:nvSpPr>
          <p:cNvPr id="18" name="Left Brace 17"/>
          <p:cNvSpPr/>
          <p:nvPr/>
        </p:nvSpPr>
        <p:spPr>
          <a:xfrm>
            <a:off x="2819400" y="2324100"/>
            <a:ext cx="609600" cy="2952750"/>
          </a:xfrm>
          <a:prstGeom prst="leftBrace">
            <a:avLst>
              <a:gd name="adj1" fmla="val 8333"/>
              <a:gd name="adj2" fmla="val 61469"/>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dirty="0"/>
          </a:p>
        </p:txBody>
      </p:sp>
    </p:spTree>
    <p:extLst>
      <p:ext uri="{BB962C8B-B14F-4D97-AF65-F5344CB8AC3E}">
        <p14:creationId xmlns:p14="http://schemas.microsoft.com/office/powerpoint/2010/main" val="385386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s-CL" dirty="0"/>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7</a:t>
            </a:fld>
            <a:endParaRPr lang="en-GB">
              <a:solidFill>
                <a:prstClr val="black">
                  <a:tint val="75000"/>
                </a:prstClr>
              </a:solidFill>
            </a:endParaRPr>
          </a:p>
        </p:txBody>
      </p:sp>
      <p:sp>
        <p:nvSpPr>
          <p:cNvPr id="4" name="Title 3"/>
          <p:cNvSpPr>
            <a:spLocks noGrp="1"/>
          </p:cNvSpPr>
          <p:nvPr>
            <p:ph type="title"/>
          </p:nvPr>
        </p:nvSpPr>
        <p:spPr/>
        <p:txBody>
          <a:bodyPr>
            <a:normAutofit fontScale="90000"/>
          </a:bodyPr>
          <a:lstStyle/>
          <a:p>
            <a:r>
              <a:rPr lang="es-CL" sz="2800" dirty="0" smtClean="0"/>
              <a:t>Proceso de Autoevaluación de IAIS y Revisión entre Pares</a:t>
            </a:r>
            <a:endParaRPr lang="es-CL" dirty="0"/>
          </a:p>
        </p:txBody>
      </p:sp>
      <p:sp>
        <p:nvSpPr>
          <p:cNvPr id="5" name="Content Placeholder 2"/>
          <p:cNvSpPr txBox="1">
            <a:spLocks/>
          </p:cNvSpPr>
          <p:nvPr/>
        </p:nvSpPr>
        <p:spPr>
          <a:xfrm>
            <a:off x="3581400" y="1600200"/>
            <a:ext cx="5105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CL" altLang="en-US" dirty="0" smtClean="0">
              <a:cs typeface="Arial" charset="0"/>
            </a:endParaRPr>
          </a:p>
          <a:p>
            <a:r>
              <a:rPr lang="es-CL" altLang="en-US" dirty="0" smtClean="0">
                <a:cs typeface="Arial" charset="0"/>
              </a:rPr>
              <a:t>Emisión de informes agregados e individuales </a:t>
            </a:r>
          </a:p>
          <a:p>
            <a:r>
              <a:rPr lang="es-CL" altLang="en-US" dirty="0" smtClean="0">
                <a:cs typeface="Arial" charset="0"/>
              </a:rPr>
              <a:t>Emisión de borrador de informes individuales. Envío a las jurisdicciones para revisión, correcciones factuales y “comentarios de autoridades” finalizándose posteriormente</a:t>
            </a:r>
          </a:p>
          <a:p>
            <a:r>
              <a:rPr lang="es-CL" altLang="en-US" dirty="0" smtClean="0">
                <a:cs typeface="Arial" charset="0"/>
              </a:rPr>
              <a:t>Los informes individuales no se publican por la IAIS, pero pueden ser publicados o compartidos con otros por la autoridad</a:t>
            </a:r>
          </a:p>
        </p:txBody>
      </p:sp>
      <p:sp>
        <p:nvSpPr>
          <p:cNvPr id="6" name="Rectangle 5"/>
          <p:cNvSpPr/>
          <p:nvPr/>
        </p:nvSpPr>
        <p:spPr>
          <a:xfrm>
            <a:off x="533400" y="18288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Selección de Tema</a:t>
            </a:r>
            <a:endParaRPr lang="es-CL" sz="2400" dirty="0"/>
          </a:p>
        </p:txBody>
      </p:sp>
      <p:sp>
        <p:nvSpPr>
          <p:cNvPr id="7" name="Rectangle 6"/>
          <p:cNvSpPr/>
          <p:nvPr/>
        </p:nvSpPr>
        <p:spPr>
          <a:xfrm>
            <a:off x="533400" y="28956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Desarrollo del Cuestionario</a:t>
            </a:r>
            <a:endParaRPr lang="es-CL" sz="2400" dirty="0"/>
          </a:p>
        </p:txBody>
      </p:sp>
      <p:sp>
        <p:nvSpPr>
          <p:cNvPr id="8" name="Rectangle 7"/>
          <p:cNvSpPr/>
          <p:nvPr/>
        </p:nvSpPr>
        <p:spPr>
          <a:xfrm>
            <a:off x="533400" y="3886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Revisión de Respuestas</a:t>
            </a:r>
            <a:endParaRPr lang="es-CL" sz="2400" dirty="0"/>
          </a:p>
        </p:txBody>
      </p:sp>
      <p:sp>
        <p:nvSpPr>
          <p:cNvPr id="9" name="Rectangle 8"/>
          <p:cNvSpPr/>
          <p:nvPr/>
        </p:nvSpPr>
        <p:spPr>
          <a:xfrm>
            <a:off x="533400" y="49530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400" dirty="0" smtClean="0"/>
              <a:t>Informe</a:t>
            </a:r>
            <a:endParaRPr lang="es-CL" sz="2400" dirty="0"/>
          </a:p>
        </p:txBody>
      </p:sp>
      <p:sp>
        <p:nvSpPr>
          <p:cNvPr id="10" name="Left Brace 9"/>
          <p:cNvSpPr/>
          <p:nvPr/>
        </p:nvSpPr>
        <p:spPr>
          <a:xfrm>
            <a:off x="2819400" y="1676400"/>
            <a:ext cx="609600" cy="4191000"/>
          </a:xfrm>
          <a:prstGeom prst="leftBrace">
            <a:avLst>
              <a:gd name="adj1" fmla="val 8333"/>
              <a:gd name="adj2" fmla="val 87801"/>
            </a:avLst>
          </a:prstGeom>
          <a:ln w="762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dirty="0"/>
          </a:p>
        </p:txBody>
      </p:sp>
    </p:spTree>
    <p:extLst>
      <p:ext uri="{BB962C8B-B14F-4D97-AF65-F5344CB8AC3E}">
        <p14:creationId xmlns:p14="http://schemas.microsoft.com/office/powerpoint/2010/main" val="299353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71500" lvl="1" indent="-571500" defTabSz="457200">
              <a:buFont typeface="Arial" panose="020B0604020202020204" pitchFamily="34" charset="0"/>
              <a:buChar char="•"/>
              <a:defRPr/>
            </a:pPr>
            <a:r>
              <a:rPr lang="es-CL" sz="3200" dirty="0">
                <a:cs typeface="Arial" charset="0"/>
              </a:rPr>
              <a:t>Antecedentes sobre Autoevaluación y Revisión </a:t>
            </a:r>
            <a:r>
              <a:rPr lang="es-CL" sz="3200" dirty="0" smtClean="0">
                <a:cs typeface="Arial" charset="0"/>
              </a:rPr>
              <a:t>entre </a:t>
            </a:r>
            <a:r>
              <a:rPr lang="es-CL" sz="3200" dirty="0">
                <a:cs typeface="Arial" charset="0"/>
              </a:rPr>
              <a:t>Pares </a:t>
            </a:r>
          </a:p>
          <a:p>
            <a:pPr marL="571500" lvl="1" indent="-571500" defTabSz="457200">
              <a:buFont typeface="Arial" panose="020B0604020202020204" pitchFamily="34" charset="0"/>
              <a:buChar char="•"/>
              <a:defRPr/>
            </a:pPr>
            <a:r>
              <a:rPr lang="es-CL" sz="3200" dirty="0">
                <a:solidFill>
                  <a:schemeClr val="accent6">
                    <a:lumMod val="75000"/>
                  </a:schemeClr>
                </a:solidFill>
                <a:cs typeface="Arial" charset="0"/>
              </a:rPr>
              <a:t>Autoevaluación y Revisión </a:t>
            </a:r>
            <a:r>
              <a:rPr lang="es-CL" sz="3200" dirty="0" smtClean="0">
                <a:solidFill>
                  <a:schemeClr val="accent6">
                    <a:lumMod val="75000"/>
                  </a:schemeClr>
                </a:solidFill>
                <a:cs typeface="Arial" charset="0"/>
              </a:rPr>
              <a:t>entre </a:t>
            </a:r>
            <a:r>
              <a:rPr lang="es-CL" sz="3200" dirty="0">
                <a:solidFill>
                  <a:schemeClr val="accent6">
                    <a:lumMod val="75000"/>
                  </a:schemeClr>
                </a:solidFill>
                <a:cs typeface="Arial" charset="0"/>
              </a:rPr>
              <a:t>Pares</a:t>
            </a:r>
          </a:p>
          <a:p>
            <a:pPr marL="1028700" lvl="2" indent="-571500" defTabSz="457200">
              <a:buFont typeface="Arial" panose="020B0604020202020204" pitchFamily="34" charset="0"/>
              <a:buChar char="•"/>
              <a:defRPr/>
            </a:pPr>
            <a:r>
              <a:rPr lang="es-CL" sz="2900" dirty="0">
                <a:cs typeface="Arial" charset="0"/>
              </a:rPr>
              <a:t>PBS 5: Idoneidad de las Personas</a:t>
            </a:r>
          </a:p>
          <a:p>
            <a:pPr marL="1028700" lvl="2" indent="-571500" defTabSz="457200">
              <a:buFont typeface="Arial" panose="020B0604020202020204" pitchFamily="34" charset="0"/>
              <a:buChar char="•"/>
              <a:defRPr/>
            </a:pPr>
            <a:r>
              <a:rPr lang="es-CL" sz="2900" dirty="0">
                <a:cs typeface="Arial" charset="0"/>
              </a:rPr>
              <a:t>PBS 7: Gobierno Corporativo</a:t>
            </a:r>
          </a:p>
          <a:p>
            <a:pPr marL="1028700" lvl="2" indent="-571500" defTabSz="457200">
              <a:buFont typeface="Arial" panose="020B0604020202020204" pitchFamily="34" charset="0"/>
              <a:buChar char="•"/>
              <a:defRPr/>
            </a:pPr>
            <a:r>
              <a:rPr lang="es-CL" sz="2900" dirty="0">
                <a:cs typeface="Arial" charset="0"/>
              </a:rPr>
              <a:t>PBS 8: Gestión de Riesgos y Controles Internos</a:t>
            </a:r>
          </a:p>
          <a:p>
            <a:pPr marL="571500" lvl="1" indent="-571500" defTabSz="457200">
              <a:buFont typeface="Arial" panose="020B0604020202020204" pitchFamily="34" charset="0"/>
              <a:buChar char="•"/>
              <a:defRPr/>
            </a:pPr>
            <a:r>
              <a:rPr lang="es-CL" sz="3200" dirty="0">
                <a:cs typeface="Arial" charset="0"/>
              </a:rPr>
              <a:t>Conclusiones Generales</a:t>
            </a:r>
          </a:p>
        </p:txBody>
      </p:sp>
      <p:sp>
        <p:nvSpPr>
          <p:cNvPr id="3" name="Slide Number Placeholder 2"/>
          <p:cNvSpPr>
            <a:spLocks noGrp="1"/>
          </p:cNvSpPr>
          <p:nvPr>
            <p:ph type="sldNum" sz="quarter" idx="12"/>
          </p:nvPr>
        </p:nvSpPr>
        <p:spPr/>
        <p:txBody>
          <a:bodyPr/>
          <a:lstStyle/>
          <a:p>
            <a:fld id="{A220C179-9F06-40D0-93EA-8FF612BB075F}" type="slidenum">
              <a:rPr lang="en-GB" smtClean="0">
                <a:solidFill>
                  <a:prstClr val="black">
                    <a:tint val="75000"/>
                  </a:prstClr>
                </a:solidFill>
              </a:rPr>
              <a:pPr/>
              <a:t>8</a:t>
            </a:fld>
            <a:endParaRPr lang="en-GB">
              <a:solidFill>
                <a:prstClr val="black">
                  <a:tint val="75000"/>
                </a:prstClr>
              </a:solidFill>
            </a:endParaRPr>
          </a:p>
        </p:txBody>
      </p:sp>
      <p:sp>
        <p:nvSpPr>
          <p:cNvPr id="4" name="Title 3"/>
          <p:cNvSpPr>
            <a:spLocks noGrp="1"/>
          </p:cNvSpPr>
          <p:nvPr>
            <p:ph type="title"/>
          </p:nvPr>
        </p:nvSpPr>
        <p:spPr/>
        <p:txBody>
          <a:bodyPr/>
          <a:lstStyle/>
          <a:p>
            <a:r>
              <a:rPr lang="es-CL" dirty="0" smtClean="0"/>
              <a:t>Contenido</a:t>
            </a:r>
            <a:endParaRPr lang="es-CL" dirty="0"/>
          </a:p>
        </p:txBody>
      </p:sp>
    </p:spTree>
    <p:extLst>
      <p:ext uri="{BB962C8B-B14F-4D97-AF65-F5344CB8AC3E}">
        <p14:creationId xmlns:p14="http://schemas.microsoft.com/office/powerpoint/2010/main" val="2389999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772816"/>
            <a:ext cx="8534400" cy="3168352"/>
          </a:xfrm>
          <a:ln w="28575">
            <a:solidFill>
              <a:schemeClr val="tx1"/>
            </a:solidFill>
          </a:ln>
        </p:spPr>
        <p:txBody>
          <a:bodyPr>
            <a:normAutofit/>
          </a:bodyPr>
          <a:lstStyle/>
          <a:p>
            <a:pPr marL="0" indent="0">
              <a:buNone/>
            </a:pPr>
            <a:r>
              <a:rPr lang="es-CL" sz="2800" dirty="0" smtClean="0"/>
              <a:t>El Supervisor exige que las siguientes personas </a:t>
            </a:r>
            <a:r>
              <a:rPr lang="es-CL" sz="2800" u="sng" dirty="0" smtClean="0"/>
              <a:t>sean</a:t>
            </a:r>
            <a:r>
              <a:rPr lang="es-CL" sz="2800" dirty="0" smtClean="0"/>
              <a:t> y </a:t>
            </a:r>
            <a:r>
              <a:rPr lang="es-CL" sz="2800" u="sng" dirty="0" smtClean="0"/>
              <a:t>permanezcan</a:t>
            </a:r>
            <a:r>
              <a:rPr lang="es-CL" sz="2800" dirty="0" smtClean="0"/>
              <a:t> idóneas para el cumplimiento de sus respectivos roles:</a:t>
            </a:r>
          </a:p>
          <a:p>
            <a:pPr lvl="1"/>
            <a:r>
              <a:rPr lang="es-CL" sz="2000" dirty="0" smtClean="0"/>
              <a:t>Miembros del Directorio, </a:t>
            </a:r>
          </a:p>
          <a:p>
            <a:pPr lvl="1"/>
            <a:r>
              <a:rPr lang="es-CL" sz="2000" dirty="0" smtClean="0"/>
              <a:t>Altos Directivos, </a:t>
            </a:r>
          </a:p>
          <a:p>
            <a:pPr lvl="1"/>
            <a:r>
              <a:rPr lang="es-CL" sz="2000" dirty="0" smtClean="0"/>
              <a:t>Personas Claves en Funciones de Control; y </a:t>
            </a:r>
          </a:p>
          <a:p>
            <a:pPr lvl="1"/>
            <a:r>
              <a:rPr lang="es-CL" sz="2000" dirty="0" smtClean="0"/>
              <a:t>Dueños Relevantes de una aseguradora. </a:t>
            </a:r>
            <a:endParaRPr lang="es-CL" sz="32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smtClean="0"/>
          </a:p>
          <a:p>
            <a:pPr>
              <a:spcAft>
                <a:spcPts val="600"/>
              </a:spcAft>
            </a:pPr>
            <a:endParaRPr lang="es-CL" sz="1600" dirty="0"/>
          </a:p>
        </p:txBody>
      </p:sp>
      <p:sp>
        <p:nvSpPr>
          <p:cNvPr id="5" name="Slide Number Placeholder 4"/>
          <p:cNvSpPr>
            <a:spLocks noGrp="1"/>
          </p:cNvSpPr>
          <p:nvPr>
            <p:ph type="sldNum" sz="quarter" idx="12"/>
          </p:nvPr>
        </p:nvSpPr>
        <p:spPr/>
        <p:txBody>
          <a:bodyPr/>
          <a:lstStyle/>
          <a:p>
            <a:fld id="{439A545C-BBC5-4D99-AAAC-34279415BE12}" type="slidenum">
              <a:rPr lang="en-US" smtClean="0"/>
              <a:t>9</a:t>
            </a:fld>
            <a:endParaRPr lang="en-US" dirty="0"/>
          </a:p>
        </p:txBody>
      </p:sp>
      <p:sp>
        <p:nvSpPr>
          <p:cNvPr id="8" name="Title 7"/>
          <p:cNvSpPr>
            <a:spLocks noGrp="1"/>
          </p:cNvSpPr>
          <p:nvPr>
            <p:ph type="title"/>
          </p:nvPr>
        </p:nvSpPr>
        <p:spPr/>
        <p:txBody>
          <a:bodyPr>
            <a:normAutofit/>
          </a:bodyPr>
          <a:lstStyle/>
          <a:p>
            <a:pPr marL="1028700" lvl="2" indent="-571500" defTabSz="457200">
              <a:defRPr/>
            </a:pPr>
            <a:r>
              <a:rPr lang="es-CL" sz="3000" dirty="0" smtClean="0">
                <a:latin typeface="Arial" panose="020B0604020202020204" pitchFamily="34" charset="0"/>
                <a:cs typeface="Arial" panose="020B0604020202020204" pitchFamily="34" charset="0"/>
              </a:rPr>
              <a:t>PBS 5: Idoneidad de las Personas</a:t>
            </a:r>
            <a:endParaRPr lang="es-CL"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06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stPrez1 v6 for Aina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3091</Words>
  <Application>Microsoft Office PowerPoint</Application>
  <PresentationFormat>Presentación en pantalla (4:3)</PresentationFormat>
  <Paragraphs>450</Paragraphs>
  <Slides>28</Slides>
  <Notes>8</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Office Theme</vt:lpstr>
      <vt:lpstr>testPrez1 v6 for Aina (2)</vt:lpstr>
      <vt:lpstr>Autoevaluación y Revisión entre Pares: Gobierno Corporativo y de Riesgo</vt:lpstr>
      <vt:lpstr>Contenido</vt:lpstr>
      <vt:lpstr> Proceso de Autoevaluación de IAIS y Revisión entre Pares</vt:lpstr>
      <vt:lpstr>Proceso de Autoevaluación de IAIS y Revisión entre Pares</vt:lpstr>
      <vt:lpstr>Proceso de Autoevaluación de IAIS y Revisión entre Pares</vt:lpstr>
      <vt:lpstr>Proceso de Autoevaluación de IAIS y Revisión entre Pares</vt:lpstr>
      <vt:lpstr>Proceso de Autoevaluación de IAIS y Revisión entre Pares</vt:lpstr>
      <vt:lpstr>Contenido</vt:lpstr>
      <vt:lpstr>PBS 5: Idoneidad de las Personas</vt:lpstr>
      <vt:lpstr>PBS 5: Idoneidad de las Personas</vt:lpstr>
      <vt:lpstr>PBS 5: Idoneidad de las Personas</vt:lpstr>
      <vt:lpstr>PBS 5: Idoneidad de las Personas</vt:lpstr>
      <vt:lpstr>PBS 5: Idoneidad de las Personas</vt:lpstr>
      <vt:lpstr>PBS 5: Idoneidad de las Personas</vt:lpstr>
      <vt:lpstr>PBS 5: Idoneidad de las Personas</vt:lpstr>
      <vt:lpstr>PBS 7: Gobierno Corporativo</vt:lpstr>
      <vt:lpstr>PBS 7: Gobierno Corporativo</vt:lpstr>
      <vt:lpstr>PBS 7: Gobierno Corporativo</vt:lpstr>
      <vt:lpstr>PBS 7: Gobierno Corporativo</vt:lpstr>
      <vt:lpstr>PBS 7: Gobierno Corporativo</vt:lpstr>
      <vt:lpstr>PBS 8: Gestión de Riesgos y Controles Internos</vt:lpstr>
      <vt:lpstr>PBS 8: Gestión de Riesgos y Controles Internos </vt:lpstr>
      <vt:lpstr>PBS 8: Gestión de Riesgos y Controles Internos </vt:lpstr>
      <vt:lpstr>PBS 8: Gestión de Riesgos y Controles Internos </vt:lpstr>
      <vt:lpstr>PBS 8: Gestión de Riesgos y Controles Internos </vt:lpstr>
      <vt:lpstr>Contenido</vt:lpstr>
      <vt:lpstr>Conclusiones Generales </vt:lpstr>
      <vt:lpstr>Información de contacto</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Aubel, Anna</dc:creator>
  <cp:lastModifiedBy>Salashina Olga</cp:lastModifiedBy>
  <cp:revision>267</cp:revision>
  <cp:lastPrinted>2014-06-25T21:22:34Z</cp:lastPrinted>
  <dcterms:created xsi:type="dcterms:W3CDTF">2013-10-24T09:50:26Z</dcterms:created>
  <dcterms:modified xsi:type="dcterms:W3CDTF">2014-07-08T13:37:43Z</dcterms:modified>
</cp:coreProperties>
</file>