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4" r:id="rId2"/>
  </p:sldMasterIdLst>
  <p:notesMasterIdLst>
    <p:notesMasterId r:id="rId31"/>
  </p:notesMasterIdLst>
  <p:handoutMasterIdLst>
    <p:handoutMasterId r:id="rId32"/>
  </p:handoutMasterIdLst>
  <p:sldIdLst>
    <p:sldId id="256" r:id="rId3"/>
    <p:sldId id="317" r:id="rId4"/>
    <p:sldId id="326" r:id="rId5"/>
    <p:sldId id="342" r:id="rId6"/>
    <p:sldId id="343" r:id="rId7"/>
    <p:sldId id="364" r:id="rId8"/>
    <p:sldId id="344" r:id="rId9"/>
    <p:sldId id="345" r:id="rId10"/>
    <p:sldId id="327" r:id="rId11"/>
    <p:sldId id="336" r:id="rId12"/>
    <p:sldId id="328" r:id="rId13"/>
    <p:sldId id="329" r:id="rId14"/>
    <p:sldId id="365" r:id="rId15"/>
    <p:sldId id="346" r:id="rId16"/>
    <p:sldId id="347" r:id="rId17"/>
    <p:sldId id="330" r:id="rId18"/>
    <p:sldId id="331" r:id="rId19"/>
    <p:sldId id="332" r:id="rId20"/>
    <p:sldId id="366" r:id="rId21"/>
    <p:sldId id="349" r:id="rId22"/>
    <p:sldId id="333" r:id="rId23"/>
    <p:sldId id="334" r:id="rId24"/>
    <p:sldId id="335" r:id="rId25"/>
    <p:sldId id="351" r:id="rId26"/>
    <p:sldId id="352" r:id="rId27"/>
    <p:sldId id="355" r:id="rId28"/>
    <p:sldId id="313" r:id="rId29"/>
    <p:sldId id="368" r:id="rId30"/>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9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9" autoAdjust="0"/>
    <p:restoredTop sz="75488" autoAdjust="0"/>
  </p:normalViewPr>
  <p:slideViewPr>
    <p:cSldViewPr snapToObjects="1">
      <p:cViewPr>
        <p:scale>
          <a:sx n="60" d="100"/>
          <a:sy n="60" d="100"/>
        </p:scale>
        <p:origin x="-828" y="384"/>
      </p:cViewPr>
      <p:guideLst>
        <p:guide orient="horz" pos="2160"/>
        <p:guide pos="2880"/>
      </p:guideLst>
    </p:cSldViewPr>
  </p:slideViewPr>
  <p:outlineViewPr>
    <p:cViewPr>
      <p:scale>
        <a:sx n="33" d="100"/>
        <a:sy n="33" d="100"/>
      </p:scale>
      <p:origin x="0" y="22146"/>
    </p:cViewPr>
  </p:outlineViewPr>
  <p:notesTextViewPr>
    <p:cViewPr>
      <p:scale>
        <a:sx n="1" d="1"/>
        <a:sy n="1" d="1"/>
      </p:scale>
      <p:origin x="0" y="0"/>
    </p:cViewPr>
  </p:notesTextViewPr>
  <p:sorterViewPr>
    <p:cViewPr>
      <p:scale>
        <a:sx n="150" d="100"/>
        <a:sy n="150" d="100"/>
      </p:scale>
      <p:origin x="0" y="0"/>
    </p:cViewPr>
  </p:sorterViewPr>
  <p:notesViewPr>
    <p:cSldViewPr snapToObjects="1">
      <p:cViewPr varScale="1">
        <p:scale>
          <a:sx n="85" d="100"/>
          <a:sy n="85" d="100"/>
        </p:scale>
        <p:origin x="-3138"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59228BDA-53D2-4377-9EE3-69B9799EC0F4}" type="datetimeFigureOut">
              <a:rPr lang="en-GB" smtClean="0"/>
              <a:t>25/06/2014</a:t>
            </a:fld>
            <a:endParaRPr lang="en-GB"/>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C3AD3BAE-ABAA-4634-AE23-A6EE8753F743}" type="slidenum">
              <a:rPr lang="en-GB" smtClean="0"/>
              <a:t>‹Nº›</a:t>
            </a:fld>
            <a:endParaRPr lang="en-GB"/>
          </a:p>
        </p:txBody>
      </p:sp>
    </p:spTree>
    <p:extLst>
      <p:ext uri="{BB962C8B-B14F-4D97-AF65-F5344CB8AC3E}">
        <p14:creationId xmlns:p14="http://schemas.microsoft.com/office/powerpoint/2010/main" val="3613076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7545D280-1BD8-4669-A8A1-2EF911E5A3FF}" type="datetimeFigureOut">
              <a:rPr lang="en-GB" smtClean="0"/>
              <a:t>25/06/2014</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7436C322-1FEC-4C25-9DF9-234F3C994BC8}" type="slidenum">
              <a:rPr lang="en-GB" smtClean="0"/>
              <a:t>‹Nº›</a:t>
            </a:fld>
            <a:endParaRPr lang="en-GB"/>
          </a:p>
        </p:txBody>
      </p:sp>
    </p:spTree>
    <p:extLst>
      <p:ext uri="{BB962C8B-B14F-4D97-AF65-F5344CB8AC3E}">
        <p14:creationId xmlns:p14="http://schemas.microsoft.com/office/powerpoint/2010/main" val="53306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giving me this opportunity. Today, I would like to brief IAIS new implementation initiative and new IAIS regional engagement with ASSAL. I would focus on what are different from previous IAIS activities and what are new for ASSAL.</a:t>
            </a:r>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t>1</a:t>
            </a:fld>
            <a:endParaRPr lang="en-GB"/>
          </a:p>
        </p:txBody>
      </p:sp>
    </p:spTree>
    <p:extLst>
      <p:ext uri="{BB962C8B-B14F-4D97-AF65-F5344CB8AC3E}">
        <p14:creationId xmlns:p14="http://schemas.microsoft.com/office/powerpoint/2010/main" val="246809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SAPR has provided</a:t>
            </a:r>
            <a:r>
              <a:rPr lang="en-US" baseline="0" dirty="0" smtClean="0"/>
              <a:t> significant benefits to IAIS Members. </a:t>
            </a:r>
          </a:p>
          <a:p>
            <a:endParaRPr lang="en-US" baseline="0" dirty="0" smtClean="0"/>
          </a:p>
          <a:p>
            <a:r>
              <a:rPr lang="en-US" baseline="0" dirty="0" smtClean="0"/>
              <a:t>Participating authorities have found the individual jurisdiction reports very helpful in identifying gaps and prioritizing legislative and regulatory changes. </a:t>
            </a:r>
          </a:p>
          <a:p>
            <a:endParaRPr lang="en-US" baseline="0" dirty="0" smtClean="0"/>
          </a:p>
          <a:p>
            <a:r>
              <a:rPr lang="en-US" baseline="0" dirty="0" smtClean="0"/>
              <a:t>For example, one member used the report on ICP 1 and 2 to develop a comprehensive implementation plan for updating their legislative framework with respect to supervisory powers.</a:t>
            </a:r>
          </a:p>
          <a:p>
            <a:endParaRPr lang="en-US" baseline="0" dirty="0" smtClean="0"/>
          </a:p>
          <a:p>
            <a:r>
              <a:rPr lang="en-US" baseline="0" dirty="0" smtClean="0"/>
              <a:t>Another example is peer review on the group-wide supervision. In some countries, the assessment results are used to update their group-wide supervision framework. Their updated framework addressed some of the key deficiencies identified in the report provided by the experts in the peer review team. </a:t>
            </a:r>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7436C322-1FEC-4C25-9DF9-234F3C994BC8}"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13811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Apart from the new regional initiatives, the IAIS will also develop new training programs and materials shown </a:t>
            </a:r>
            <a:r>
              <a:rPr lang="en-US" baseline="0" smtClean="0"/>
              <a:t>in the slide.</a:t>
            </a:r>
            <a:endParaRPr lang="en-GB" baseline="0" dirty="0" smtClean="0"/>
          </a:p>
        </p:txBody>
      </p:sp>
      <p:sp>
        <p:nvSpPr>
          <p:cNvPr id="4" name="Slide Number Placeholder 3"/>
          <p:cNvSpPr>
            <a:spLocks noGrp="1"/>
          </p:cNvSpPr>
          <p:nvPr>
            <p:ph type="sldNum" sz="quarter" idx="10"/>
          </p:nvPr>
        </p:nvSpPr>
        <p:spPr/>
        <p:txBody>
          <a:bodyPr/>
          <a:lstStyle/>
          <a:p>
            <a:fld id="{7436C322-1FEC-4C25-9DF9-234F3C994BC8}"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13811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t>10</a:t>
            </a:fld>
            <a:endParaRPr lang="en-GB"/>
          </a:p>
        </p:txBody>
      </p:sp>
    </p:spTree>
    <p:extLst>
      <p:ext uri="{BB962C8B-B14F-4D97-AF65-F5344CB8AC3E}">
        <p14:creationId xmlns:p14="http://schemas.microsoft.com/office/powerpoint/2010/main" val="438173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mn-lt"/>
              <a:cs typeface="+mn-cs"/>
            </a:endParaRP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Standard 5.1</a:t>
            </a:r>
            <a:r>
              <a:rPr lang="en-GB" sz="1200" kern="1200" dirty="0" smtClean="0">
                <a:solidFill>
                  <a:schemeClr val="tx1"/>
                </a:solidFill>
                <a:effectLst/>
                <a:latin typeface="+mn-lt"/>
                <a:ea typeface="+mn-ea"/>
                <a:cs typeface="+mn-cs"/>
              </a:rPr>
              <a:t> states that legislation identifies which persons meet suitability requirements, but does not specify which persons should meet such requirements, so it could be assessed as Observed even if the scope of the legislation could be very limited.</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Standard</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Assessment</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Totals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Non-assessed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5.1</a:t>
            </a:r>
          </a:p>
          <a:p>
            <a:r>
              <a:rPr lang="en-GB" sz="1200" kern="1200" dirty="0" smtClean="0">
                <a:solidFill>
                  <a:schemeClr val="tx1"/>
                </a:solidFill>
                <a:effectLst/>
                <a:latin typeface="+mn-lt"/>
                <a:ea typeface="+mn-ea"/>
                <a:cs typeface="+mn-cs"/>
              </a:rPr>
              <a:t>Observed</a:t>
            </a:r>
          </a:p>
          <a:p>
            <a:r>
              <a:rPr lang="en-GB" sz="1200" kern="1200" dirty="0" smtClean="0">
                <a:solidFill>
                  <a:schemeClr val="tx1"/>
                </a:solidFill>
                <a:effectLst/>
                <a:latin typeface="+mn-lt"/>
                <a:ea typeface="+mn-ea"/>
                <a:cs typeface="+mn-cs"/>
              </a:rPr>
              <a:t>42</a:t>
            </a:r>
          </a:p>
          <a:p>
            <a:r>
              <a:rPr lang="en-GB" sz="1200" kern="1200" dirty="0" smtClean="0">
                <a:solidFill>
                  <a:schemeClr val="tx1"/>
                </a:solidFill>
                <a:effectLst/>
                <a:latin typeface="+mn-lt"/>
                <a:ea typeface="+mn-ea"/>
                <a:cs typeface="+mn-cs"/>
              </a:rPr>
              <a:t>0</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Largely Observed</a:t>
            </a:r>
          </a:p>
          <a:p>
            <a:r>
              <a:rPr lang="en-GB" sz="1200" kern="1200" dirty="0" smtClean="0">
                <a:solidFill>
                  <a:schemeClr val="tx1"/>
                </a:solidFill>
                <a:effectLst/>
                <a:latin typeface="+mn-lt"/>
                <a:ea typeface="+mn-ea"/>
                <a:cs typeface="+mn-cs"/>
              </a:rPr>
              <a:t>15</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Partly Observed</a:t>
            </a:r>
          </a:p>
          <a:p>
            <a:r>
              <a:rPr lang="en-GB" sz="1200" kern="1200" dirty="0" smtClean="0">
                <a:solidFill>
                  <a:schemeClr val="tx1"/>
                </a:solidFill>
                <a:effectLst/>
                <a:latin typeface="+mn-lt"/>
                <a:ea typeface="+mn-ea"/>
                <a:cs typeface="+mn-cs"/>
              </a:rPr>
              <a:t>6</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Not Observed</a:t>
            </a:r>
          </a:p>
          <a:p>
            <a:r>
              <a:rPr lang="en-GB" sz="1200" kern="1200" dirty="0" smtClean="0">
                <a:solidFill>
                  <a:schemeClr val="tx1"/>
                </a:solidFill>
                <a:effectLst/>
                <a:latin typeface="+mn-lt"/>
                <a:ea typeface="+mn-ea"/>
                <a:cs typeface="+mn-cs"/>
              </a:rPr>
              <a:t>1</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Relatively few jurisdictions assess the suitability of key persons in all of the control functions. Some control functions are a new concept in some jurisdictions. The Expert Review Team will likely recommend that Guidance should address  who should be assessed, for example, the chief compliance officer not just the person to whom the chief compliance officer reports.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Standard 5.4</a:t>
            </a:r>
            <a:r>
              <a:rPr lang="en-GB" sz="1200" kern="1200" dirty="0" smtClean="0">
                <a:solidFill>
                  <a:schemeClr val="tx1"/>
                </a:solidFill>
                <a:effectLst/>
                <a:latin typeface="+mn-lt"/>
                <a:ea typeface="+mn-ea"/>
                <a:cs typeface="+mn-cs"/>
              </a:rPr>
              <a:t> states that the supervisor requires to be notified by insurers of any changes in Board Members, Senior Management, Key Persons in Control Functions and Significant Owners, and of any circumstances that may materially adversely affect the suitability of its Board Members, Senior Management, Key Persons in Control Functions and Significant Owners. As over 20 jurisdictions were assessed below Observed on this, the Expert Review Team recommends that Guidance be provided on the possible nature of the circumstances that would require notification and the timeliness of such notification.</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Standard</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Assessment</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Totals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Non-assessed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5.4</a:t>
            </a:r>
          </a:p>
          <a:p>
            <a:r>
              <a:rPr lang="en-GB" sz="1200" kern="1200" dirty="0" smtClean="0">
                <a:solidFill>
                  <a:schemeClr val="tx1"/>
                </a:solidFill>
                <a:effectLst/>
                <a:latin typeface="+mn-lt"/>
                <a:ea typeface="+mn-ea"/>
                <a:cs typeface="+mn-cs"/>
              </a:rPr>
              <a:t>Observed</a:t>
            </a:r>
          </a:p>
          <a:p>
            <a:r>
              <a:rPr lang="en-GB" sz="1200" kern="1200" dirty="0" smtClean="0">
                <a:solidFill>
                  <a:schemeClr val="tx1"/>
                </a:solidFill>
                <a:effectLst/>
                <a:latin typeface="+mn-lt"/>
                <a:ea typeface="+mn-ea"/>
                <a:cs typeface="+mn-cs"/>
              </a:rPr>
              <a:t>35</a:t>
            </a:r>
          </a:p>
          <a:p>
            <a:r>
              <a:rPr lang="en-GB" sz="1200" kern="1200" dirty="0" smtClean="0">
                <a:solidFill>
                  <a:schemeClr val="tx1"/>
                </a:solidFill>
                <a:effectLst/>
                <a:latin typeface="+mn-lt"/>
                <a:ea typeface="+mn-ea"/>
                <a:cs typeface="+mn-cs"/>
              </a:rPr>
              <a:t>1</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Largely Observed</a:t>
            </a:r>
          </a:p>
          <a:p>
            <a:r>
              <a:rPr lang="en-GB" sz="1200" kern="1200" dirty="0" smtClean="0">
                <a:solidFill>
                  <a:schemeClr val="tx1"/>
                </a:solidFill>
                <a:effectLst/>
                <a:latin typeface="+mn-lt"/>
                <a:ea typeface="+mn-ea"/>
                <a:cs typeface="+mn-cs"/>
              </a:rPr>
              <a:t>12</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Partly Observed</a:t>
            </a:r>
          </a:p>
          <a:p>
            <a:r>
              <a:rPr lang="en-GB" sz="1200" kern="1200" dirty="0" smtClean="0">
                <a:solidFill>
                  <a:schemeClr val="tx1"/>
                </a:solidFill>
                <a:effectLst/>
                <a:latin typeface="+mn-lt"/>
                <a:ea typeface="+mn-ea"/>
                <a:cs typeface="+mn-cs"/>
              </a:rPr>
              <a:t>13</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Not Observed</a:t>
            </a:r>
          </a:p>
          <a:p>
            <a:r>
              <a:rPr lang="en-GB" sz="1200" kern="1200" dirty="0" smtClean="0">
                <a:solidFill>
                  <a:schemeClr val="tx1"/>
                </a:solidFill>
                <a:effectLst/>
                <a:latin typeface="+mn-lt"/>
                <a:ea typeface="+mn-ea"/>
                <a:cs typeface="+mn-cs"/>
              </a:rPr>
              <a:t>2</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Practices vary with respect to the use of financial indicators in assessing suitability of owners. The Expert Review Team will likely recommend that the GCS consider what kind of Guidance is needed in terms of appropriate financial indicators.</a:t>
            </a:r>
          </a:p>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t>14</a:t>
            </a:fld>
            <a:endParaRPr lang="en-GB"/>
          </a:p>
        </p:txBody>
      </p:sp>
    </p:spTree>
    <p:extLst>
      <p:ext uri="{BB962C8B-B14F-4D97-AF65-F5344CB8AC3E}">
        <p14:creationId xmlns:p14="http://schemas.microsoft.com/office/powerpoint/2010/main" val="158908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t>24</a:t>
            </a:fld>
            <a:endParaRPr lang="en-GB"/>
          </a:p>
        </p:txBody>
      </p:sp>
    </p:spTree>
    <p:extLst>
      <p:ext uri="{BB962C8B-B14F-4D97-AF65-F5344CB8AC3E}">
        <p14:creationId xmlns:p14="http://schemas.microsoft.com/office/powerpoint/2010/main" val="1194072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t>26</a:t>
            </a:fld>
            <a:endParaRPr lang="en-GB"/>
          </a:p>
        </p:txBody>
      </p:sp>
    </p:spTree>
    <p:extLst>
      <p:ext uri="{BB962C8B-B14F-4D97-AF65-F5344CB8AC3E}">
        <p14:creationId xmlns:p14="http://schemas.microsoft.com/office/powerpoint/2010/main" val="3904783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436C322-1FEC-4C25-9DF9-234F3C994BC8}"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1381154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6330" y="2130425"/>
            <a:ext cx="8103348" cy="1470025"/>
          </a:xfrm>
        </p:spPr>
        <p:txBody>
          <a:bodyPr>
            <a:normAutofit/>
          </a:bodyPr>
          <a:lstStyle>
            <a:lvl1pPr algn="l">
              <a:defRPr sz="3600" baseline="0">
                <a:solidFill>
                  <a:schemeClr val="tx1"/>
                </a:solidFill>
                <a:latin typeface="Arial" pitchFamily="34" charset="0"/>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581496" y="4581128"/>
            <a:ext cx="8094959" cy="1665289"/>
          </a:xfrm>
        </p:spPr>
        <p:txBody>
          <a:bodyPr>
            <a:normAutofit/>
          </a:bodyPr>
          <a:lstStyle>
            <a:lvl1pPr marL="0" indent="0" algn="l">
              <a:buNone/>
              <a:defRPr sz="1230" baseline="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Title</a:t>
            </a:r>
          </a:p>
          <a:p>
            <a:endParaRPr lang="en-GB" dirty="0"/>
          </a:p>
        </p:txBody>
      </p:sp>
      <p:pic>
        <p:nvPicPr>
          <p:cNvPr id="7" name="Picture 6"/>
          <p:cNvPicPr/>
          <p:nvPr userDrawn="1"/>
        </p:nvPicPr>
        <p:blipFill>
          <a:blip r:embed="rId2"/>
          <a:stretch>
            <a:fillRect/>
          </a:stretch>
        </p:blipFill>
        <p:spPr>
          <a:xfrm>
            <a:off x="683568" y="371376"/>
            <a:ext cx="2968625" cy="1041400"/>
          </a:xfrm>
          <a:prstGeom prst="rect">
            <a:avLst/>
          </a:prstGeom>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4592" y="5445222"/>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804" y="5445224"/>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79148" y="5445224"/>
            <a:ext cx="1522908"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88" y="5445224"/>
            <a:ext cx="1522907"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64379" y="5445222"/>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613390" y="5445224"/>
            <a:ext cx="1530610"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00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6330" y="2130425"/>
            <a:ext cx="8103348" cy="1470025"/>
          </a:xfrm>
        </p:spPr>
        <p:txBody>
          <a:bodyPr>
            <a:normAutofit/>
          </a:bodyPr>
          <a:lstStyle>
            <a:lvl1pPr algn="l">
              <a:defRPr sz="3600" baseline="0">
                <a:solidFill>
                  <a:schemeClr val="tx1"/>
                </a:solidFill>
                <a:latin typeface="Arial" pitchFamily="34" charset="0"/>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581496" y="4581128"/>
            <a:ext cx="8094959" cy="1665289"/>
          </a:xfrm>
        </p:spPr>
        <p:txBody>
          <a:bodyPr>
            <a:normAutofit/>
          </a:bodyPr>
          <a:lstStyle>
            <a:lvl1pPr marL="0" indent="0" algn="l">
              <a:buNone/>
              <a:defRPr sz="1230" baseline="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Title</a:t>
            </a:r>
          </a:p>
          <a:p>
            <a:endParaRPr lang="en-GB" dirty="0"/>
          </a:p>
        </p:txBody>
      </p:sp>
      <p:pic>
        <p:nvPicPr>
          <p:cNvPr id="7" name="Picture 6"/>
          <p:cNvPicPr/>
          <p:nvPr userDrawn="1"/>
        </p:nvPicPr>
        <p:blipFill>
          <a:blip r:embed="rId2"/>
          <a:stretch>
            <a:fillRect/>
          </a:stretch>
        </p:blipFill>
        <p:spPr>
          <a:xfrm>
            <a:off x="683568" y="371376"/>
            <a:ext cx="2968625" cy="1041400"/>
          </a:xfrm>
          <a:prstGeom prst="rect">
            <a:avLst/>
          </a:prstGeom>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4592" y="5445222"/>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804" y="5445224"/>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79148" y="5445224"/>
            <a:ext cx="1522908"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88" y="5445224"/>
            <a:ext cx="1522907"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64379" y="5445222"/>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613390" y="5445224"/>
            <a:ext cx="1530610"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25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412776"/>
            <a:ext cx="8229600" cy="4713387"/>
          </a:xfrm>
        </p:spPr>
        <p:txBody>
          <a:bodyPr>
            <a:normAutofit/>
          </a:bodyPr>
          <a:lstStyle>
            <a:lvl1pPr>
              <a:defRPr sz="2000" baseline="0">
                <a:latin typeface="Arial" pitchFamily="34" charset="0"/>
              </a:defRPr>
            </a:lvl1pPr>
            <a:lvl2pPr marL="742950" indent="-285750">
              <a:buFont typeface="Wingdings" pitchFamily="2" charset="2"/>
              <a:buChar char="§"/>
              <a:defRPr sz="1800" baseline="0">
                <a:latin typeface="Arial" pitchFamily="34" charset="0"/>
              </a:defRPr>
            </a:lvl2pPr>
            <a:lvl3pPr marL="1200150" indent="-285750">
              <a:buFontTx/>
              <a:buChar char="-"/>
              <a:defRPr sz="1500" baseline="0">
                <a:latin typeface="Arial" pitchFamily="34" charset="0"/>
              </a:defRPr>
            </a:lvl3pPr>
            <a:lvl4pPr marL="1543050" indent="-171450">
              <a:buFont typeface="Arial" pitchFamily="34" charset="0"/>
              <a:buChar char="•"/>
              <a:defRPr sz="1200" baseline="0">
                <a:latin typeface="Arial" pitchFamily="34" charset="0"/>
              </a:defRPr>
            </a:lvl4pPr>
            <a:lvl5pPr marL="2057400" indent="-228600">
              <a:buFont typeface="Wingdings" pitchFamily="2" charset="2"/>
              <a:buChar char="§"/>
              <a:defRPr sz="1100" baseline="0">
                <a:latin typeface="Arial" pitchFamily="34" charset="0"/>
              </a:defRPr>
            </a:lvl5pPr>
          </a:lstStyle>
          <a:p>
            <a:pPr lvl="0"/>
            <a:r>
              <a:rPr lang="en-US" dirty="0" smtClean="0"/>
              <a:t>Place your text here</a:t>
            </a:r>
          </a:p>
          <a:p>
            <a:pPr lvl="1"/>
            <a:r>
              <a:rPr lang="en-US" dirty="0" smtClean="0"/>
              <a:t>Second level text</a:t>
            </a:r>
          </a:p>
          <a:p>
            <a:pPr lvl="2"/>
            <a:r>
              <a:rPr lang="en-US" dirty="0" smtClean="0"/>
              <a:t>Third level text</a:t>
            </a:r>
          </a:p>
          <a:p>
            <a:pPr lvl="3"/>
            <a:r>
              <a:rPr lang="en-US" dirty="0" smtClean="0"/>
              <a:t>Fourth level text</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A220C179-9F06-40D0-93EA-8FF612BB075F}" type="slidenum">
              <a:rPr lang="en-GB" smtClean="0">
                <a:solidFill>
                  <a:prstClr val="black">
                    <a:tint val="75000"/>
                  </a:prstClr>
                </a:solidFill>
              </a:rPr>
              <a:pPr/>
              <a:t>‹Nº›</a:t>
            </a:fld>
            <a:endParaRPr lang="en-GB">
              <a:solidFill>
                <a:prstClr val="black">
                  <a:tint val="75000"/>
                </a:prstClr>
              </a:solidFill>
            </a:endParaRPr>
          </a:p>
        </p:txBody>
      </p: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
        <p:nvSpPr>
          <p:cNvPr id="10" name="Title 1"/>
          <p:cNvSpPr>
            <a:spLocks noGrp="1"/>
          </p:cNvSpPr>
          <p:nvPr>
            <p:ph type="title" hasCustomPrompt="1"/>
          </p:nvPr>
        </p:nvSpPr>
        <p:spPr>
          <a:xfrm>
            <a:off x="457200" y="274638"/>
            <a:ext cx="8229600" cy="850106"/>
          </a:xfrm>
        </p:spPr>
        <p:txBody>
          <a:bodyPr anchor="b" anchorCtr="0">
            <a:normAutofit/>
          </a:bodyPr>
          <a:lstStyle>
            <a:lvl1pPr algn="l">
              <a:defRPr sz="3000" baseline="0">
                <a:latin typeface="Arial" pitchFamily="34" charset="0"/>
              </a:defRPr>
            </a:lvl1pPr>
          </a:lstStyle>
          <a:p>
            <a:r>
              <a:rPr lang="en-US" dirty="0" smtClean="0"/>
              <a:t>Content </a:t>
            </a:r>
            <a:r>
              <a:rPr lang="en-US" dirty="0" err="1" smtClean="0"/>
              <a:t>xxxxxxxxxxxxxxxx</a:t>
            </a:r>
            <a:r>
              <a:rPr lang="en-US" dirty="0" smtClean="0"/>
              <a:t> </a:t>
            </a:r>
            <a:r>
              <a:rPr lang="en-US" dirty="0" err="1" smtClean="0"/>
              <a:t>xxxxxxxxxxxxxx</a:t>
            </a:r>
            <a:r>
              <a:rPr lang="en-US" dirty="0" smtClean="0"/>
              <a:t> </a:t>
            </a:r>
            <a:r>
              <a:rPr lang="en-US" dirty="0" err="1" smtClean="0"/>
              <a:t>xxxxxx</a:t>
            </a:r>
            <a:endParaRPr lang="en-GB" dirty="0"/>
          </a:p>
        </p:txBody>
      </p:sp>
      <p:cxnSp>
        <p:nvCxnSpPr>
          <p:cNvPr id="11" name="Straight Connector 10"/>
          <p:cNvCxnSpPr/>
          <p:nvPr userDrawn="1"/>
        </p:nvCxnSpPr>
        <p:spPr>
          <a:xfrm>
            <a:off x="467544" y="118405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0577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baseline="0"/>
            </a:lvl1pPr>
          </a:lstStyle>
          <a:p>
            <a:r>
              <a:rPr lang="en-US" dirty="0" smtClean="0"/>
              <a:t>Contact details</a:t>
            </a:r>
            <a:endParaRPr lang="en-GB" dirty="0"/>
          </a:p>
        </p:txBody>
      </p:sp>
      <p:sp>
        <p:nvSpPr>
          <p:cNvPr id="3" name="Content Placeholder 2"/>
          <p:cNvSpPr>
            <a:spLocks noGrp="1"/>
          </p:cNvSpPr>
          <p:nvPr>
            <p:ph sz="half" idx="1" hasCustomPrompt="1"/>
          </p:nvPr>
        </p:nvSpPr>
        <p:spPr>
          <a:xfrm>
            <a:off x="457200" y="2060848"/>
            <a:ext cx="4038600" cy="4065315"/>
          </a:xfrm>
        </p:spPr>
        <p:txBody>
          <a:bodyPr/>
          <a:lstStyle>
            <a:lvl1pPr marL="0" indent="0">
              <a:buNone/>
              <a:defRPr sz="1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4" name="Content Placeholder 3"/>
          <p:cNvSpPr>
            <a:spLocks noGrp="1"/>
          </p:cNvSpPr>
          <p:nvPr>
            <p:ph sz="half" idx="2" hasCustomPrompt="1"/>
          </p:nvPr>
        </p:nvSpPr>
        <p:spPr>
          <a:xfrm>
            <a:off x="4648200" y="2060848"/>
            <a:ext cx="4038600" cy="4065315"/>
          </a:xfrm>
        </p:spPr>
        <p:txBody>
          <a:bodyPr>
            <a:normAutofit/>
          </a:bodyPr>
          <a:lstStyle>
            <a:lvl1pPr marL="0" indent="0">
              <a:buNone/>
              <a:defRPr sz="1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7" name="Slide Number Placeholder 6"/>
          <p:cNvSpPr>
            <a:spLocks noGrp="1"/>
          </p:cNvSpPr>
          <p:nvPr>
            <p:ph type="sldNum" sz="quarter" idx="12"/>
          </p:nvPr>
        </p:nvSpPr>
        <p:spPr/>
        <p:txBody>
          <a:bodyPr/>
          <a:lstStyle/>
          <a:p>
            <a:fld id="{A220C179-9F06-40D0-93EA-8FF612BB075F}" type="slidenum">
              <a:rPr lang="en-GB" smtClean="0"/>
              <a:t>‹Nº›</a:t>
            </a:fld>
            <a:endParaRPr lang="en-GB"/>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112565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aseline="0">
                <a:latin typeface="Arial" pitchFamily="34" charset="0"/>
              </a:defRPr>
            </a:lvl1pPr>
          </a:lstStyle>
          <a:p>
            <a:r>
              <a:rPr lang="en-US" dirty="0" smtClean="0"/>
              <a:t>Content</a:t>
            </a:r>
            <a:endParaRPr lang="en-GB" dirty="0"/>
          </a:p>
        </p:txBody>
      </p:sp>
      <p:sp>
        <p:nvSpPr>
          <p:cNvPr id="3" name="Content Placeholder 2"/>
          <p:cNvSpPr>
            <a:spLocks noGrp="1"/>
          </p:cNvSpPr>
          <p:nvPr>
            <p:ph idx="1" hasCustomPrompt="1"/>
          </p:nvPr>
        </p:nvSpPr>
        <p:spPr>
          <a:xfrm>
            <a:off x="457200" y="1484784"/>
            <a:ext cx="8229600" cy="4641379"/>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mj-lt"/>
              <a:buAutoNum type="arabicPeriod"/>
              <a:tabLst/>
              <a:defRPr lang="en-US" sz="1800" kern="1200" baseline="0" dirty="0" smtClean="0">
                <a:solidFill>
                  <a:schemeClr val="tx1"/>
                </a:solidFill>
                <a:latin typeface="Arial" pitchFamily="34" charset="0"/>
                <a:ea typeface="+mn-ea"/>
                <a:cs typeface="Arial" pitchFamily="34" charset="0"/>
              </a:defRPr>
            </a:lvl1pPr>
            <a:lvl2pPr marL="800100" indent="-342900">
              <a:buFont typeface="+mj-lt"/>
              <a:buAutoNum type="alphaUcPeriod"/>
              <a:defRPr sz="1400" baseline="0">
                <a:latin typeface="Arial" pitchFamily="34" charset="0"/>
              </a:defRPr>
            </a:lvl2pPr>
            <a:lvl3pPr marL="1200150" indent="-285750">
              <a:buFontTx/>
              <a:buChar char="-"/>
              <a:defRPr sz="1400" baseline="0">
                <a:latin typeface="Arial" pitchFamily="34" charset="0"/>
              </a:defRPr>
            </a:lvl3pPr>
            <a:lvl4pPr marL="1543050" indent="-171450">
              <a:buFont typeface="Arial" pitchFamily="34" charset="0"/>
              <a:buChar char="•"/>
              <a:defRPr sz="1400" baseline="0">
                <a:latin typeface="Arial" pitchFamily="34" charset="0"/>
              </a:defRPr>
            </a:lvl4pPr>
            <a:lvl5pPr marL="2057400" indent="-228600">
              <a:buFont typeface="Wingdings" pitchFamily="2" charset="2"/>
              <a:buChar char="§"/>
              <a:defRPr sz="1400" baseline="0">
                <a:latin typeface="Arial" pitchFamily="34" charset="0"/>
              </a:defRPr>
            </a:lvl5pPr>
          </a:lstStyle>
          <a:p>
            <a:pPr lvl="0"/>
            <a:r>
              <a:rPr lang="en-US" dirty="0" smtClean="0"/>
              <a:t>Section 1							Page #</a:t>
            </a:r>
          </a:p>
          <a:p>
            <a:pPr lvl="0"/>
            <a:r>
              <a:rPr lang="en-US" dirty="0" smtClean="0"/>
              <a:t>Section 2							Page #</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lang="en-US" dirty="0" smtClean="0"/>
              <a:t>Section 3							Page #</a:t>
            </a:r>
          </a:p>
          <a:p>
            <a:pPr lvl="1"/>
            <a:r>
              <a:rPr lang="en-US" dirty="0" smtClean="0"/>
              <a:t>Subsection							Page #</a:t>
            </a:r>
          </a:p>
        </p:txBody>
      </p:sp>
      <p:sp>
        <p:nvSpPr>
          <p:cNvPr id="6" name="Slide Number Placeholder 5"/>
          <p:cNvSpPr>
            <a:spLocks noGrp="1"/>
          </p:cNvSpPr>
          <p:nvPr>
            <p:ph type="sldNum" sz="quarter" idx="12"/>
          </p:nvPr>
        </p:nvSpPr>
        <p:spPr/>
        <p:txBody>
          <a:bodyPr/>
          <a:lstStyle/>
          <a:p>
            <a:fld id="{A220C179-9F06-40D0-93EA-8FF612BB075F}" type="slidenum">
              <a:rPr lang="en-GB" smtClean="0"/>
              <a:t>‹Nº›</a:t>
            </a:fld>
            <a:endParaRPr lang="en-GB"/>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429203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862" y="1700808"/>
            <a:ext cx="8446610" cy="1224136"/>
          </a:xfrm>
        </p:spPr>
        <p:txBody>
          <a:bodyPr anchor="b" anchorCtr="0">
            <a:normAutofit/>
          </a:bodyPr>
          <a:lstStyle>
            <a:lvl1pPr algn="l">
              <a:defRPr sz="3000" b="0" i="0" cap="all" baseline="0">
                <a:solidFill>
                  <a:srgbClr val="359FD2"/>
                </a:solidFill>
                <a:latin typeface="Arial" pitchFamily="34" charset="0"/>
              </a:defRPr>
            </a:lvl1pPr>
          </a:lstStyle>
          <a:p>
            <a:r>
              <a:rPr lang="en-US" dirty="0" smtClean="0"/>
              <a:t>Section title</a:t>
            </a:r>
            <a:endParaRPr lang="en-GB" dirty="0"/>
          </a:p>
        </p:txBody>
      </p:sp>
      <p:sp>
        <p:nvSpPr>
          <p:cNvPr id="3" name="Text Placeholder 2"/>
          <p:cNvSpPr>
            <a:spLocks noGrp="1"/>
          </p:cNvSpPr>
          <p:nvPr>
            <p:ph type="body" idx="1" hasCustomPrompt="1"/>
          </p:nvPr>
        </p:nvSpPr>
        <p:spPr>
          <a:xfrm>
            <a:off x="378364" y="2906713"/>
            <a:ext cx="8442108" cy="378271"/>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a:t>
            </a:r>
          </a:p>
        </p:txBody>
      </p:sp>
      <p:cxnSp>
        <p:nvCxnSpPr>
          <p:cNvPr id="7" name="Straight Connector 6"/>
          <p:cNvCxnSpPr/>
          <p:nvPr userDrawn="1"/>
        </p:nvCxnSpPr>
        <p:spPr>
          <a:xfrm>
            <a:off x="467544" y="2908166"/>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34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aseline="0">
                <a:latin typeface="Arial" pitchFamily="34" charset="0"/>
              </a:defRPr>
            </a:lvl1pPr>
          </a:lstStyle>
          <a:p>
            <a:r>
              <a:rPr lang="en-US" dirty="0" smtClean="0"/>
              <a:t>Slide title</a:t>
            </a:r>
            <a:endParaRPr lang="en-GB" dirty="0"/>
          </a:p>
        </p:txBody>
      </p:sp>
      <p:sp>
        <p:nvSpPr>
          <p:cNvPr id="3" name="Content Placeholder 2"/>
          <p:cNvSpPr>
            <a:spLocks noGrp="1"/>
          </p:cNvSpPr>
          <p:nvPr>
            <p:ph idx="1" hasCustomPrompt="1"/>
          </p:nvPr>
        </p:nvSpPr>
        <p:spPr>
          <a:xfrm>
            <a:off x="457200" y="1196752"/>
            <a:ext cx="8229600" cy="4929411"/>
          </a:xfrm>
        </p:spPr>
        <p:txBody>
          <a:bodyPr>
            <a:normAutofit/>
          </a:bodyPr>
          <a:lstStyle>
            <a:lvl1pPr>
              <a:defRPr sz="2000" baseline="0">
                <a:latin typeface="Arial" pitchFamily="34" charset="0"/>
              </a:defRPr>
            </a:lvl1pPr>
            <a:lvl2pPr marL="742950" indent="-285750">
              <a:buFont typeface="Wingdings" pitchFamily="2" charset="2"/>
              <a:buChar char="§"/>
              <a:defRPr sz="1800" baseline="0">
                <a:latin typeface="Arial" pitchFamily="34" charset="0"/>
              </a:defRPr>
            </a:lvl2pPr>
            <a:lvl3pPr marL="1200150" indent="-285750">
              <a:buFontTx/>
              <a:buChar char="-"/>
              <a:defRPr sz="1500" baseline="0">
                <a:latin typeface="Arial" pitchFamily="34" charset="0"/>
              </a:defRPr>
            </a:lvl3pPr>
            <a:lvl4pPr marL="1543050" indent="-171450">
              <a:buFont typeface="Arial" pitchFamily="34" charset="0"/>
              <a:buChar char="•"/>
              <a:defRPr sz="1200" baseline="0">
                <a:latin typeface="Arial" pitchFamily="34" charset="0"/>
              </a:defRPr>
            </a:lvl4pPr>
            <a:lvl5pPr marL="2057400" indent="-228600">
              <a:buFont typeface="Wingdings" pitchFamily="2" charset="2"/>
              <a:buChar char="§"/>
              <a:defRPr sz="1100" baseline="0">
                <a:latin typeface="Arial" pitchFamily="34" charset="0"/>
              </a:defRPr>
            </a:lvl5pPr>
          </a:lstStyle>
          <a:p>
            <a:pPr lvl="0"/>
            <a:r>
              <a:rPr lang="en-US" dirty="0" smtClean="0"/>
              <a:t>Place your text here</a:t>
            </a:r>
          </a:p>
          <a:p>
            <a:pPr lvl="1"/>
            <a:r>
              <a:rPr lang="en-US" dirty="0" smtClean="0"/>
              <a:t>Second level text</a:t>
            </a:r>
          </a:p>
          <a:p>
            <a:pPr lvl="2"/>
            <a:r>
              <a:rPr lang="en-US" dirty="0" smtClean="0"/>
              <a:t>Third level text</a:t>
            </a:r>
          </a:p>
          <a:p>
            <a:pPr lvl="3"/>
            <a:r>
              <a:rPr lang="en-US" dirty="0" smtClean="0"/>
              <a:t>Fourth level text</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A220C179-9F06-40D0-93EA-8FF612BB075F}" type="slidenum">
              <a:rPr lang="en-GB" smtClean="0"/>
              <a:t>‹Nº›</a:t>
            </a:fld>
            <a:endParaRPr lang="en-GB"/>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337761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aseline="0">
                <a:latin typeface="Arial" pitchFamily="34" charset="0"/>
              </a:defRPr>
            </a:lvl1pPr>
          </a:lstStyle>
          <a:p>
            <a:r>
              <a:rPr lang="en-US" dirty="0" smtClean="0"/>
              <a:t>Slide title</a:t>
            </a:r>
            <a:endParaRPr lang="en-GB" dirty="0"/>
          </a:p>
        </p:txBody>
      </p:sp>
      <p:sp>
        <p:nvSpPr>
          <p:cNvPr id="3" name="Content Placeholder 2"/>
          <p:cNvSpPr>
            <a:spLocks noGrp="1"/>
          </p:cNvSpPr>
          <p:nvPr>
            <p:ph idx="1" hasCustomPrompt="1"/>
          </p:nvPr>
        </p:nvSpPr>
        <p:spPr>
          <a:xfrm>
            <a:off x="2051720" y="1189826"/>
            <a:ext cx="6635080" cy="4936337"/>
          </a:xfrm>
        </p:spPr>
        <p:txBody>
          <a:bodyPr>
            <a:normAutofit/>
          </a:bodyPr>
          <a:lstStyle>
            <a:lvl1pPr>
              <a:defRPr sz="1600" baseline="0">
                <a:latin typeface="Arial" pitchFamily="34" charset="0"/>
              </a:defRPr>
            </a:lvl1pPr>
            <a:lvl2pPr marL="742950" indent="-285750">
              <a:buFont typeface="Wingdings" pitchFamily="2" charset="2"/>
              <a:buChar char="§"/>
              <a:defRPr sz="1400" baseline="0">
                <a:latin typeface="Arial" pitchFamily="34" charset="0"/>
              </a:defRPr>
            </a:lvl2pPr>
            <a:lvl3pPr marL="1200150" indent="-285750">
              <a:buFontTx/>
              <a:buChar char="-"/>
              <a:defRPr sz="1200" baseline="0">
                <a:latin typeface="Arial" pitchFamily="34" charset="0"/>
              </a:defRPr>
            </a:lvl3pPr>
            <a:lvl4pPr marL="1543050" indent="-171450">
              <a:buFont typeface="Arial" pitchFamily="34" charset="0"/>
              <a:buChar char="•"/>
              <a:defRPr sz="1000" baseline="0">
                <a:latin typeface="Arial" pitchFamily="34" charset="0"/>
              </a:defRPr>
            </a:lvl4pPr>
            <a:lvl5pPr marL="2057400" indent="-228600">
              <a:buFont typeface="Wingdings" pitchFamily="2" charset="2"/>
              <a:buChar char="§"/>
              <a:defRPr sz="1000" baseline="0">
                <a:latin typeface="Arial" pitchFamily="34" charset="0"/>
              </a:defRPr>
            </a:lvl5pPr>
          </a:lstStyle>
          <a:p>
            <a:pPr lvl="0"/>
            <a:r>
              <a:rPr lang="en-US" dirty="0" smtClean="0"/>
              <a:t>Place your text here</a:t>
            </a:r>
          </a:p>
          <a:p>
            <a:pPr lvl="1"/>
            <a:r>
              <a:rPr lang="en-US" dirty="0" smtClean="0"/>
              <a:t>Second level text</a:t>
            </a:r>
          </a:p>
          <a:p>
            <a:pPr lvl="2"/>
            <a:r>
              <a:rPr lang="en-US" dirty="0" smtClean="0"/>
              <a:t>Third level text</a:t>
            </a:r>
          </a:p>
          <a:p>
            <a:pPr lvl="3"/>
            <a:r>
              <a:rPr lang="en-US" dirty="0" smtClean="0"/>
              <a:t>Fourth level text</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A220C179-9F06-40D0-93EA-8FF612BB075F}" type="slidenum">
              <a:rPr lang="en-GB" smtClean="0"/>
              <a:t>‹Nº›</a:t>
            </a:fld>
            <a:endParaRPr lang="en-GB"/>
          </a:p>
        </p:txBody>
      </p: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hasCustomPrompt="1"/>
          </p:nvPr>
        </p:nvSpPr>
        <p:spPr>
          <a:xfrm>
            <a:off x="471753" y="1196752"/>
            <a:ext cx="1363943" cy="4936337"/>
          </a:xfrm>
        </p:spPr>
        <p:txBody>
          <a:bodyPr>
            <a:normAutofit/>
          </a:bodyPr>
          <a:lstStyle>
            <a:lvl1pPr marL="0" indent="0">
              <a:buFontTx/>
              <a:buNone/>
              <a:defRPr sz="1000" b="0" i="1" baseline="0">
                <a:latin typeface="Arial" pitchFamily="34" charset="0"/>
              </a:defRPr>
            </a:lvl1pPr>
            <a:lvl2pPr marL="742950" indent="-285750">
              <a:buFont typeface="Wingdings" pitchFamily="2" charset="2"/>
              <a:buChar char="§"/>
              <a:defRPr sz="1400" baseline="0">
                <a:latin typeface="Arial" pitchFamily="34" charset="0"/>
              </a:defRPr>
            </a:lvl2pPr>
            <a:lvl3pPr marL="1200150" indent="-285750">
              <a:buFontTx/>
              <a:buChar char="-"/>
              <a:defRPr sz="1200" baseline="0">
                <a:latin typeface="Arial" pitchFamily="34" charset="0"/>
              </a:defRPr>
            </a:lvl3pPr>
            <a:lvl4pPr marL="1543050" indent="-171450">
              <a:buFont typeface="Arial" pitchFamily="34" charset="0"/>
              <a:buChar char="•"/>
              <a:defRPr sz="1000" baseline="0">
                <a:latin typeface="Arial" pitchFamily="34" charset="0"/>
              </a:defRPr>
            </a:lvl4pPr>
            <a:lvl5pPr marL="2057400" indent="-228600">
              <a:buFont typeface="Wingdings" pitchFamily="2" charset="2"/>
              <a:buChar char="§"/>
              <a:defRPr sz="1000" baseline="0">
                <a:latin typeface="Arial" pitchFamily="34" charset="0"/>
              </a:defRPr>
            </a:lvl5pPr>
          </a:lstStyle>
          <a:p>
            <a:pPr lvl="0"/>
            <a:r>
              <a:rPr lang="en-US" dirty="0" smtClean="0"/>
              <a:t>Place your text here</a:t>
            </a:r>
          </a:p>
        </p:txBody>
      </p:sp>
      <p:pic>
        <p:nvPicPr>
          <p:cNvPr id="11" name="Picture 10"/>
          <p:cNvPicPr/>
          <p:nvPr userDrawn="1"/>
        </p:nvPicPr>
        <p:blipFill>
          <a:blip r:embed="rId2"/>
          <a:stretch>
            <a:fillRect/>
          </a:stretch>
        </p:blipFill>
        <p:spPr>
          <a:xfrm>
            <a:off x="471753" y="6360368"/>
            <a:ext cx="1487170" cy="381000"/>
          </a:xfrm>
          <a:prstGeom prst="rect">
            <a:avLst/>
          </a:prstGeom>
        </p:spPr>
      </p:pic>
      <p:cxnSp>
        <p:nvCxnSpPr>
          <p:cNvPr id="13" name="Straight Connector 12"/>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88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a:t>
            </a:r>
            <a:endParaRPr lang="en-GB" dirty="0"/>
          </a:p>
        </p:txBody>
      </p:sp>
      <p:sp>
        <p:nvSpPr>
          <p:cNvPr id="3" name="Text Placeholder 2"/>
          <p:cNvSpPr>
            <a:spLocks noGrp="1"/>
          </p:cNvSpPr>
          <p:nvPr>
            <p:ph type="body" idx="1" hasCustomPrompt="1"/>
          </p:nvPr>
        </p:nvSpPr>
        <p:spPr>
          <a:xfrm>
            <a:off x="447574" y="802905"/>
            <a:ext cx="8228882" cy="409087"/>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4" name="Content Placeholder 3"/>
          <p:cNvSpPr>
            <a:spLocks noGrp="1"/>
          </p:cNvSpPr>
          <p:nvPr>
            <p:ph sz="half" idx="2" hasCustomPrompt="1"/>
          </p:nvPr>
        </p:nvSpPr>
        <p:spPr>
          <a:xfrm>
            <a:off x="457200" y="1574038"/>
            <a:ext cx="1378496" cy="4552125"/>
          </a:xfrm>
        </p:spPr>
        <p:txBody>
          <a:bodyPr>
            <a:normAutofit/>
          </a:bodyPr>
          <a:lstStyle>
            <a:lvl1pPr marL="0" indent="0">
              <a:buFontTx/>
              <a:buNone/>
              <a:defRPr sz="1000" i="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Add comments</a:t>
            </a:r>
            <a:endParaRPr lang="en-GB" dirty="0"/>
          </a:p>
        </p:txBody>
      </p:sp>
      <p:sp>
        <p:nvSpPr>
          <p:cNvPr id="5" name="Text Placeholder 4"/>
          <p:cNvSpPr>
            <a:spLocks noGrp="1"/>
          </p:cNvSpPr>
          <p:nvPr>
            <p:ph type="body" sz="quarter" idx="3" hasCustomPrompt="1"/>
          </p:nvPr>
        </p:nvSpPr>
        <p:spPr>
          <a:xfrm>
            <a:off x="2051720" y="1588036"/>
            <a:ext cx="6624736" cy="360040"/>
          </a:xfrm>
          <a:solidFill>
            <a:srgbClr val="0C9BE2"/>
          </a:solidFill>
        </p:spPr>
        <p:txBody>
          <a:bodyPr anchor="ctr" anchorCtr="0">
            <a:normAutofit/>
          </a:bodyPr>
          <a:lstStyle>
            <a:lvl1pPr marL="0" indent="0">
              <a:buNone/>
              <a:defRPr sz="1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a:t>
            </a:r>
          </a:p>
        </p:txBody>
      </p:sp>
      <p:sp>
        <p:nvSpPr>
          <p:cNvPr id="6" name="Content Placeholder 5"/>
          <p:cNvSpPr>
            <a:spLocks noGrp="1"/>
          </p:cNvSpPr>
          <p:nvPr>
            <p:ph sz="quarter" idx="4"/>
          </p:nvPr>
        </p:nvSpPr>
        <p:spPr>
          <a:xfrm>
            <a:off x="2051720" y="2060848"/>
            <a:ext cx="6635081" cy="4065315"/>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lstStyle/>
          <a:p>
            <a:fld id="{A220C179-9F06-40D0-93EA-8FF612BB075F}" type="slidenum">
              <a:rPr lang="en-GB" smtClean="0"/>
              <a:t>‹Nº›</a:t>
            </a:fld>
            <a:endParaRPr lang="en-GB"/>
          </a:p>
        </p:txBody>
      </p:sp>
      <p:cxnSp>
        <p:nvCxnSpPr>
          <p:cNvPr id="10" name="Straight Connector 9"/>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213237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a:t>
            </a:r>
            <a:endParaRPr lang="en-GB" dirty="0"/>
          </a:p>
        </p:txBody>
      </p:sp>
      <p:sp>
        <p:nvSpPr>
          <p:cNvPr id="3" name="Text Placeholder 2"/>
          <p:cNvSpPr>
            <a:spLocks noGrp="1"/>
          </p:cNvSpPr>
          <p:nvPr>
            <p:ph type="body" idx="1"/>
          </p:nvPr>
        </p:nvSpPr>
        <p:spPr>
          <a:xfrm>
            <a:off x="457200" y="1412816"/>
            <a:ext cx="4040188" cy="360000"/>
          </a:xfrm>
          <a:solidFill>
            <a:srgbClr val="0C9BE2"/>
          </a:solidFill>
        </p:spPr>
        <p:txBody>
          <a:bodyPr vert="horz" lIns="91440" tIns="45720" rIns="91440" bIns="45720" rtlCol="0" anchor="ctr" anchorCtr="0">
            <a:normAutofit/>
          </a:bodyPr>
          <a:lstStyle>
            <a:lvl1pPr marL="342900" indent="-342900">
              <a:buNone/>
              <a:defRPr lang="en-US" sz="1400" b="1" baseline="0" smtClean="0">
                <a:solidFill>
                  <a:schemeClr val="bg1"/>
                </a:solidFill>
              </a:defRPr>
            </a:lvl1pPr>
          </a:lstStyle>
          <a:p>
            <a:pPr marL="0" lvl="0" indent="0"/>
            <a:r>
              <a:rPr lang="en-US" dirty="0" smtClean="0"/>
              <a:t>Click to edit Master text styles</a:t>
            </a:r>
          </a:p>
        </p:txBody>
      </p:sp>
      <p:sp>
        <p:nvSpPr>
          <p:cNvPr id="4" name="Content Placeholder 3"/>
          <p:cNvSpPr>
            <a:spLocks noGrp="1"/>
          </p:cNvSpPr>
          <p:nvPr>
            <p:ph sz="half" idx="2"/>
          </p:nvPr>
        </p:nvSpPr>
        <p:spPr>
          <a:xfrm>
            <a:off x="457200" y="1844824"/>
            <a:ext cx="4040188" cy="4281339"/>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816"/>
            <a:ext cx="4041775" cy="360000"/>
          </a:xfrm>
          <a:solidFill>
            <a:srgbClr val="0C9BE2"/>
          </a:solidFill>
        </p:spPr>
        <p:txBody>
          <a:bodyPr vert="horz" lIns="91440" tIns="45720" rIns="91440" bIns="45720" rtlCol="0" anchor="ctr" anchorCtr="0">
            <a:normAutofit/>
          </a:bodyPr>
          <a:lstStyle>
            <a:lvl1pPr marL="342900" indent="-342900">
              <a:buFontTx/>
              <a:buNone/>
              <a:defRPr lang="en-US" sz="1400" b="1" baseline="0" smtClean="0">
                <a:solidFill>
                  <a:schemeClr val="bg1"/>
                </a:solidFill>
              </a:defRPr>
            </a:lvl1pPr>
          </a:lstStyle>
          <a:p>
            <a:pPr marL="0" lvl="0" indent="0"/>
            <a:r>
              <a:rPr lang="en-US" dirty="0" smtClean="0"/>
              <a:t>Click to edit Master text styles</a:t>
            </a:r>
          </a:p>
        </p:txBody>
      </p:sp>
      <p:sp>
        <p:nvSpPr>
          <p:cNvPr id="6" name="Content Placeholder 5"/>
          <p:cNvSpPr>
            <a:spLocks noGrp="1"/>
          </p:cNvSpPr>
          <p:nvPr>
            <p:ph sz="quarter" idx="4"/>
          </p:nvPr>
        </p:nvSpPr>
        <p:spPr>
          <a:xfrm>
            <a:off x="4645025" y="1844824"/>
            <a:ext cx="4041775" cy="4281339"/>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lstStyle/>
          <a:p>
            <a:fld id="{A220C179-9F06-40D0-93EA-8FF612BB075F}" type="slidenum">
              <a:rPr lang="en-GB" smtClean="0"/>
              <a:t>‹Nº›</a:t>
            </a:fld>
            <a:endParaRPr lang="en-GB"/>
          </a:p>
        </p:txBody>
      </p:sp>
      <p:cxnSp>
        <p:nvCxnSpPr>
          <p:cNvPr id="10" name="Straight Connector 9"/>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
        <p:nvSpPr>
          <p:cNvPr id="13" name="Text Placeholder 2"/>
          <p:cNvSpPr>
            <a:spLocks noGrp="1"/>
          </p:cNvSpPr>
          <p:nvPr>
            <p:ph type="body" idx="13" hasCustomPrompt="1"/>
          </p:nvPr>
        </p:nvSpPr>
        <p:spPr>
          <a:xfrm>
            <a:off x="467544" y="849951"/>
            <a:ext cx="8208912" cy="360040"/>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Tree>
    <p:extLst>
      <p:ext uri="{BB962C8B-B14F-4D97-AF65-F5344CB8AC3E}">
        <p14:creationId xmlns:p14="http://schemas.microsoft.com/office/powerpoint/2010/main" val="302525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baseline="0"/>
            </a:lvl1pPr>
          </a:lstStyle>
          <a:p>
            <a:r>
              <a:rPr lang="en-US" dirty="0" smtClean="0"/>
              <a:t>Contact details</a:t>
            </a:r>
            <a:endParaRPr lang="en-GB" dirty="0"/>
          </a:p>
        </p:txBody>
      </p:sp>
      <p:sp>
        <p:nvSpPr>
          <p:cNvPr id="3" name="Content Placeholder 2"/>
          <p:cNvSpPr>
            <a:spLocks noGrp="1"/>
          </p:cNvSpPr>
          <p:nvPr>
            <p:ph sz="half" idx="1" hasCustomPrompt="1"/>
          </p:nvPr>
        </p:nvSpPr>
        <p:spPr>
          <a:xfrm>
            <a:off x="457200" y="2060848"/>
            <a:ext cx="4038600" cy="4065315"/>
          </a:xfrm>
        </p:spPr>
        <p:txBody>
          <a:bodyPr/>
          <a:lstStyle>
            <a:lvl1pPr marL="0" indent="0">
              <a:buNone/>
              <a:defRPr sz="1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4" name="Content Placeholder 3"/>
          <p:cNvSpPr>
            <a:spLocks noGrp="1"/>
          </p:cNvSpPr>
          <p:nvPr>
            <p:ph sz="half" idx="2" hasCustomPrompt="1"/>
          </p:nvPr>
        </p:nvSpPr>
        <p:spPr>
          <a:xfrm>
            <a:off x="4648200" y="2060848"/>
            <a:ext cx="4038600" cy="4065315"/>
          </a:xfrm>
        </p:spPr>
        <p:txBody>
          <a:bodyPr>
            <a:normAutofit/>
          </a:bodyPr>
          <a:lstStyle>
            <a:lvl1pPr marL="0" indent="0">
              <a:buNone/>
              <a:defRPr sz="1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7" name="Slide Number Placeholder 6"/>
          <p:cNvSpPr>
            <a:spLocks noGrp="1"/>
          </p:cNvSpPr>
          <p:nvPr>
            <p:ph type="sldNum" sz="quarter" idx="12"/>
          </p:nvPr>
        </p:nvSpPr>
        <p:spPr/>
        <p:txBody>
          <a:bodyPr/>
          <a:lstStyle/>
          <a:p>
            <a:fld id="{A220C179-9F06-40D0-93EA-8FF612BB075F}" type="slidenum">
              <a:rPr lang="en-GB" smtClean="0"/>
              <a:t>‹Nº›</a:t>
            </a:fld>
            <a:endParaRPr lang="en-GB"/>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219226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5272" y="1969963"/>
            <a:ext cx="4042792" cy="562074"/>
          </a:xfrm>
        </p:spPr>
        <p:txBody>
          <a:bodyPr>
            <a:normAutofit/>
          </a:bodyPr>
          <a:lstStyle>
            <a:lvl1pPr>
              <a:defRPr sz="1800" baseline="0"/>
            </a:lvl1pPr>
          </a:lstStyle>
          <a:p>
            <a:r>
              <a:rPr lang="en-US" dirty="0" smtClean="0"/>
              <a:t>Contact details</a:t>
            </a:r>
            <a:endParaRPr lang="en-GB" dirty="0"/>
          </a:p>
        </p:txBody>
      </p:sp>
      <p:sp>
        <p:nvSpPr>
          <p:cNvPr id="3" name="Content Placeholder 2"/>
          <p:cNvSpPr>
            <a:spLocks noGrp="1"/>
          </p:cNvSpPr>
          <p:nvPr>
            <p:ph sz="half" idx="1" hasCustomPrompt="1"/>
          </p:nvPr>
        </p:nvSpPr>
        <p:spPr>
          <a:xfrm>
            <a:off x="1105272" y="2532037"/>
            <a:ext cx="4038600" cy="3417243"/>
          </a:xfrm>
        </p:spPr>
        <p:txBody>
          <a:bodyPr/>
          <a:lstStyle>
            <a:lvl1pPr marL="0" indent="0">
              <a:buNone/>
              <a:defRPr sz="1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7" name="Slide Number Placeholder 6"/>
          <p:cNvSpPr>
            <a:spLocks noGrp="1"/>
          </p:cNvSpPr>
          <p:nvPr>
            <p:ph type="sldNum" sz="quarter" idx="12"/>
          </p:nvPr>
        </p:nvSpPr>
        <p:spPr/>
        <p:txBody>
          <a:bodyPr/>
          <a:lstStyle/>
          <a:p>
            <a:fld id="{A220C179-9F06-40D0-93EA-8FF612BB075F}" type="slidenum">
              <a:rPr lang="en-GB" smtClean="0"/>
              <a:t>‹Nº›</a:t>
            </a:fld>
            <a:endParaRPr lang="en-GB"/>
          </a:p>
        </p:txBody>
      </p:sp>
      <p:pic>
        <p:nvPicPr>
          <p:cNvPr id="11" name="Picture 10"/>
          <p:cNvPicPr/>
          <p:nvPr userDrawn="1"/>
        </p:nvPicPr>
        <p:blipFill>
          <a:blip r:embed="rId2"/>
          <a:stretch>
            <a:fillRect/>
          </a:stretch>
        </p:blipFill>
        <p:spPr>
          <a:xfrm>
            <a:off x="467544" y="404664"/>
            <a:ext cx="2968625" cy="1041400"/>
          </a:xfrm>
          <a:prstGeom prst="rect">
            <a:avLst/>
          </a:prstGeom>
        </p:spPr>
      </p:pic>
    </p:spTree>
    <p:extLst>
      <p:ext uri="{BB962C8B-B14F-4D97-AF65-F5344CB8AC3E}">
        <p14:creationId xmlns:p14="http://schemas.microsoft.com/office/powerpoint/2010/main" val="48267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0C179-9F06-40D0-93EA-8FF612BB075F}" type="slidenum">
              <a:rPr lang="en-GB" smtClean="0"/>
              <a:t>‹Nº›</a:t>
            </a:fld>
            <a:endParaRPr lang="en-GB"/>
          </a:p>
        </p:txBody>
      </p:sp>
    </p:spTree>
    <p:extLst>
      <p:ext uri="{BB962C8B-B14F-4D97-AF65-F5344CB8AC3E}">
        <p14:creationId xmlns:p14="http://schemas.microsoft.com/office/powerpoint/2010/main" val="1998640053"/>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0" r:id="rId4"/>
    <p:sldLayoutId id="2147483660" r:id="rId5"/>
    <p:sldLayoutId id="2147483661" r:id="rId6"/>
    <p:sldLayoutId id="2147483653" r:id="rId7"/>
    <p:sldLayoutId id="2147483652" r:id="rId8"/>
    <p:sldLayoutId id="2147483663" r:id="rId9"/>
  </p:sldLayoutIdLst>
  <p:hf hdr="0" ftr="0" dt="0"/>
  <p:txStyles>
    <p:titleStyle>
      <a:lvl1pPr algn="l" defTabSz="914400" rtl="0" eaLnBrk="1" latinLnBrk="0" hangingPunct="1">
        <a:spcBef>
          <a:spcPct val="0"/>
        </a:spcBef>
        <a:buNone/>
        <a:defRPr sz="3000" kern="1200"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22114"/>
          </a:xfrm>
          <a:prstGeom prst="rect">
            <a:avLst/>
          </a:prstGeom>
        </p:spPr>
        <p:txBody>
          <a:bodyPr vert="horz" lIns="91440" tIns="45720" rIns="91440" bIns="45720" rtlCol="0" anchor="b" anchorCtr="0">
            <a:normAutofit/>
          </a:bodyPr>
          <a:lstStyle/>
          <a:p>
            <a:r>
              <a:rPr lang="en-US" dirty="0" smtClean="0"/>
              <a:t>Click to edit Master title style </a:t>
            </a:r>
            <a:r>
              <a:rPr lang="en-US" dirty="0" err="1" smtClean="0"/>
              <a:t>xxxxxxxxxxxxxxx</a:t>
            </a:r>
            <a:r>
              <a:rPr lang="en-US" dirty="0" smtClean="0"/>
              <a:t> </a:t>
            </a:r>
            <a:r>
              <a:rPr lang="en-US" dirty="0" err="1" smtClean="0"/>
              <a:t>xxxx</a:t>
            </a:r>
            <a:endParaRPr lang="en-GB" dirty="0"/>
          </a:p>
        </p:txBody>
      </p:sp>
      <p:sp>
        <p:nvSpPr>
          <p:cNvPr id="3" name="Text Placeholder 2"/>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0C179-9F06-40D0-93EA-8FF612BB075F}"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07212208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ftr="0" dt="0"/>
  <p:txStyles>
    <p:titleStyle>
      <a:lvl1pPr algn="l" defTabSz="914400" rtl="0" eaLnBrk="1" latinLnBrk="0" hangingPunct="1">
        <a:spcBef>
          <a:spcPct val="0"/>
        </a:spcBef>
        <a:buNone/>
        <a:defRPr sz="3000" kern="1200"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www.iaisweb.org/" TargetMode="External"/><Relationship Id="rId2" Type="http://schemas.openxmlformats.org/officeDocument/2006/relationships/hyperlink" Target="mailto:conor.donaldson@bis.org" TargetMode="Externa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Self-assessment and Peer-review: Corporate and Risk Governance</a:t>
            </a:r>
            <a:endParaRPr lang="en-GB" dirty="0"/>
          </a:p>
        </p:txBody>
      </p:sp>
      <p:sp>
        <p:nvSpPr>
          <p:cNvPr id="3" name="Subtitle 2"/>
          <p:cNvSpPr>
            <a:spLocks noGrp="1"/>
          </p:cNvSpPr>
          <p:nvPr>
            <p:ph type="subTitle" idx="1"/>
          </p:nvPr>
        </p:nvSpPr>
        <p:spPr>
          <a:xfrm>
            <a:off x="581496" y="4221088"/>
            <a:ext cx="8094959" cy="2025329"/>
          </a:xfrm>
        </p:spPr>
        <p:txBody>
          <a:bodyPr/>
          <a:lstStyle/>
          <a:p>
            <a:r>
              <a:rPr lang="en-US" sz="1600" b="1" dirty="0" smtClean="0"/>
              <a:t>Conor Donaldson </a:t>
            </a:r>
            <a:endParaRPr lang="en-GB" sz="1600" dirty="0"/>
          </a:p>
          <a:p>
            <a:r>
              <a:rPr lang="en-GB" sz="1600" dirty="0" smtClean="0"/>
              <a:t>San Jose,  08 July 2014</a:t>
            </a:r>
            <a:endParaRPr lang="en-GB" sz="1600" dirty="0"/>
          </a:p>
          <a:p>
            <a:endParaRPr lang="en-GB" dirty="0"/>
          </a:p>
        </p:txBody>
      </p:sp>
    </p:spTree>
    <p:extLst>
      <p:ext uri="{BB962C8B-B14F-4D97-AF65-F5344CB8AC3E}">
        <p14:creationId xmlns:p14="http://schemas.microsoft.com/office/powerpoint/2010/main" val="107922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spcAft>
                <a:spcPts val="600"/>
              </a:spcAft>
              <a:buNone/>
            </a:pPr>
            <a:r>
              <a:rPr lang="en-US" b="1" dirty="0"/>
              <a:t>General Observations:</a:t>
            </a:r>
          </a:p>
          <a:p>
            <a:pPr marL="285750" indent="-285750">
              <a:spcAft>
                <a:spcPts val="1200"/>
              </a:spcAft>
            </a:pPr>
            <a:r>
              <a:rPr lang="en-US" sz="1700" b="1" dirty="0"/>
              <a:t>Suitability requirements </a:t>
            </a:r>
            <a:r>
              <a:rPr lang="en-US" sz="1700" dirty="0"/>
              <a:t>include </a:t>
            </a:r>
            <a:r>
              <a:rPr lang="en-US" sz="1700" b="1" dirty="0"/>
              <a:t>competency</a:t>
            </a:r>
            <a:r>
              <a:rPr lang="en-US" sz="1700" dirty="0"/>
              <a:t> and </a:t>
            </a:r>
            <a:r>
              <a:rPr lang="en-US" sz="1700" b="1" dirty="0"/>
              <a:t>integrity</a:t>
            </a:r>
            <a:r>
              <a:rPr lang="en-US" sz="1700" dirty="0"/>
              <a:t> requirements for Board members, Senior Management and Key People in Control Functions. For Significant Owners they require the person to be </a:t>
            </a:r>
            <a:r>
              <a:rPr lang="en-US" sz="1700" b="1" u="sng" dirty="0"/>
              <a:t>financially sound</a:t>
            </a:r>
            <a:r>
              <a:rPr lang="en-US" sz="1700" b="1" dirty="0"/>
              <a:t> </a:t>
            </a:r>
            <a:r>
              <a:rPr lang="en-US" sz="1700" dirty="0"/>
              <a:t>and have </a:t>
            </a:r>
            <a:r>
              <a:rPr lang="en-US" sz="1700" b="1" dirty="0"/>
              <a:t>integrity.</a:t>
            </a:r>
          </a:p>
          <a:p>
            <a:pPr lvl="1">
              <a:spcAft>
                <a:spcPts val="600"/>
              </a:spcAft>
            </a:pPr>
            <a:r>
              <a:rPr lang="en-US" sz="1600" b="1" i="1" dirty="0"/>
              <a:t>Board Members, Senior Management, Key Persons in Control Functions:</a:t>
            </a:r>
          </a:p>
          <a:p>
            <a:pPr lvl="2"/>
            <a:r>
              <a:rPr lang="en-US" sz="1600" u="sng" dirty="0"/>
              <a:t>Indicators</a:t>
            </a:r>
            <a:r>
              <a:rPr lang="en-US" sz="1600" dirty="0"/>
              <a:t>: relevant work experience, formal qualifications, absence of criminal record, financial conduct, supervisory record, behavioral conduct.</a:t>
            </a:r>
          </a:p>
          <a:p>
            <a:pPr lvl="1">
              <a:spcAft>
                <a:spcPts val="600"/>
              </a:spcAft>
            </a:pPr>
            <a:r>
              <a:rPr lang="en-US" sz="1600" b="1" i="1" dirty="0"/>
              <a:t>Significant Owners:</a:t>
            </a:r>
            <a:r>
              <a:rPr lang="en-US" sz="2100" b="1" i="1" dirty="0"/>
              <a:t> </a:t>
            </a:r>
          </a:p>
          <a:p>
            <a:pPr lvl="2">
              <a:spcAft>
                <a:spcPts val="600"/>
              </a:spcAft>
            </a:pPr>
            <a:r>
              <a:rPr lang="en-US" sz="1600" u="sng" dirty="0"/>
              <a:t>Indicators</a:t>
            </a:r>
            <a:r>
              <a:rPr lang="en-US" sz="1600" dirty="0"/>
              <a:t>: current and future access to capital, creditworthiness, general integrity.</a:t>
            </a:r>
            <a:endParaRPr lang="en-US" sz="1700" b="1" dirty="0"/>
          </a:p>
          <a:p>
            <a:pPr marL="285750" indent="-285750">
              <a:spcBef>
                <a:spcPts val="1200"/>
              </a:spcBef>
              <a:spcAft>
                <a:spcPts val="600"/>
              </a:spcAft>
            </a:pPr>
            <a:r>
              <a:rPr lang="en-US" sz="1700" b="1" dirty="0"/>
              <a:t>Assessment should not be limited to the licensing stage but should extend to ongoing operations (supervision) of the insurer.</a:t>
            </a:r>
            <a:r>
              <a:rPr lang="en-US" sz="1700" dirty="0"/>
              <a:t> The rigor of the assessment should be commensurate with the degree of influence of the person.</a:t>
            </a:r>
          </a:p>
          <a:p>
            <a:pPr marL="285750" indent="-285750">
              <a:spcAft>
                <a:spcPts val="600"/>
              </a:spcAft>
            </a:pPr>
            <a:r>
              <a:rPr lang="en-US" sz="1700" dirty="0"/>
              <a:t>Assessment may require exchanging information with </a:t>
            </a:r>
            <a:r>
              <a:rPr lang="en-US" sz="1700" b="1" u="sng" dirty="0"/>
              <a:t>other authorities</a:t>
            </a:r>
            <a:r>
              <a:rPr lang="en-US" sz="1700" dirty="0"/>
              <a:t> including in foreign jurisdictions.</a:t>
            </a:r>
            <a:endParaRPr lang="en-US" sz="1700" b="1" dirty="0"/>
          </a:p>
          <a:p>
            <a:endParaRPr lang="en-GB" dirty="0"/>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10</a:t>
            </a:fld>
            <a:endParaRPr lang="en-GB">
              <a:solidFill>
                <a:prstClr val="black">
                  <a:tint val="75000"/>
                </a:prstClr>
              </a:solidFill>
            </a:endParaRPr>
          </a:p>
        </p:txBody>
      </p:sp>
      <p:sp>
        <p:nvSpPr>
          <p:cNvPr id="4" name="Title 3"/>
          <p:cNvSpPr>
            <a:spLocks noGrp="1"/>
          </p:cNvSpPr>
          <p:nvPr>
            <p:ph type="title"/>
          </p:nvPr>
        </p:nvSpPr>
        <p:spPr/>
        <p:txBody>
          <a:bodyPr/>
          <a:lstStyle/>
          <a:p>
            <a:r>
              <a:rPr lang="en-US" dirty="0" smtClean="0"/>
              <a:t>ICP 5: Suitability of Persons</a:t>
            </a:r>
            <a:endParaRPr lang="en-GB" dirty="0"/>
          </a:p>
        </p:txBody>
      </p:sp>
    </p:spTree>
    <p:extLst>
      <p:ext uri="{BB962C8B-B14F-4D97-AF65-F5344CB8AC3E}">
        <p14:creationId xmlns:p14="http://schemas.microsoft.com/office/powerpoint/2010/main" val="930394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56792"/>
            <a:ext cx="8305800" cy="4920208"/>
          </a:xfrm>
        </p:spPr>
        <p:txBody>
          <a:bodyPr>
            <a:noAutofit/>
          </a:bodyPr>
          <a:lstStyle/>
          <a:p>
            <a:pPr>
              <a:spcAft>
                <a:spcPts val="1200"/>
              </a:spcAft>
              <a:buFont typeface="+mj-lt"/>
              <a:buAutoNum type="arabicPeriod"/>
            </a:pPr>
            <a:r>
              <a:rPr lang="en-CA" sz="1800" dirty="0" smtClean="0"/>
              <a:t>The legislation </a:t>
            </a:r>
            <a:r>
              <a:rPr lang="en-CA" sz="1800" dirty="0"/>
              <a:t>identifies which persons meet suitability requirements.</a:t>
            </a:r>
          </a:p>
          <a:p>
            <a:pPr>
              <a:spcAft>
                <a:spcPts val="1200"/>
              </a:spcAft>
              <a:buFont typeface="+mj-lt"/>
              <a:buAutoNum type="arabicPeriod"/>
            </a:pPr>
            <a:r>
              <a:rPr lang="en-CA" sz="1800" dirty="0"/>
              <a:t>The </a:t>
            </a:r>
            <a:r>
              <a:rPr lang="en-CA" sz="1800" dirty="0" smtClean="0"/>
              <a:t>Supervisor </a:t>
            </a:r>
            <a:r>
              <a:rPr lang="en-CA" sz="1800" dirty="0"/>
              <a:t>requires that in order to be suitable, </a:t>
            </a:r>
            <a:r>
              <a:rPr lang="en-CA" sz="1800" b="1" dirty="0"/>
              <a:t>Board Members, Senior Management and Key Persons in Control Functions possess competence and integrity </a:t>
            </a:r>
            <a:r>
              <a:rPr lang="en-CA" sz="1800" dirty="0"/>
              <a:t>to fulfil their roles. Significant Owners are required to have the </a:t>
            </a:r>
            <a:r>
              <a:rPr lang="en-CA" sz="1800" b="1" dirty="0"/>
              <a:t>financial soundness and integrity</a:t>
            </a:r>
            <a:r>
              <a:rPr lang="en-CA" sz="1800" dirty="0"/>
              <a:t> necessary to fulfil their roles.</a:t>
            </a:r>
          </a:p>
          <a:p>
            <a:pPr>
              <a:spcAft>
                <a:spcPts val="1200"/>
              </a:spcAft>
              <a:buFont typeface="+mj-lt"/>
              <a:buAutoNum type="arabicPeriod"/>
            </a:pPr>
            <a:r>
              <a:rPr lang="en-CA" sz="1800" dirty="0"/>
              <a:t>The </a:t>
            </a:r>
            <a:r>
              <a:rPr lang="en-CA" sz="1800" dirty="0" smtClean="0"/>
              <a:t>Supervisor </a:t>
            </a:r>
            <a:r>
              <a:rPr lang="en-CA" sz="1800" dirty="0"/>
              <a:t>requires the insurer to </a:t>
            </a:r>
            <a:r>
              <a:rPr lang="en-CA" sz="1800" b="1" dirty="0"/>
              <a:t>demonstrate initially and thereafter</a:t>
            </a:r>
            <a:r>
              <a:rPr lang="en-CA" sz="1800" dirty="0"/>
              <a:t>, when requested by the supervisor, the suitability of Board Members, Senior Management, Key Persons in Control Functions and Significant Owners. The suitability requirements and the extent of review required depend on the person’s position and responsibility</a:t>
            </a:r>
            <a:r>
              <a:rPr lang="en-CA" sz="1800" dirty="0" smtClean="0"/>
              <a:t>.</a:t>
            </a:r>
          </a:p>
          <a:p>
            <a:pPr marL="0" indent="0">
              <a:spcAft>
                <a:spcPts val="1200"/>
              </a:spcAft>
              <a:buNone/>
            </a:pPr>
            <a:endParaRPr lang="en-CA" sz="1800" dirty="0"/>
          </a:p>
        </p:txBody>
      </p:sp>
      <p:sp>
        <p:nvSpPr>
          <p:cNvPr id="4" name="Slide Number Placeholder 3"/>
          <p:cNvSpPr>
            <a:spLocks noGrp="1"/>
          </p:cNvSpPr>
          <p:nvPr>
            <p:ph type="sldNum" sz="quarter" idx="12"/>
          </p:nvPr>
        </p:nvSpPr>
        <p:spPr/>
        <p:txBody>
          <a:bodyPr/>
          <a:lstStyle/>
          <a:p>
            <a:fld id="{439A545C-BBC5-4D99-AAAC-34279415BE12}" type="slidenum">
              <a:rPr lang="en-US" smtClean="0"/>
              <a:t>11</a:t>
            </a:fld>
            <a:endParaRPr lang="en-US"/>
          </a:p>
        </p:txBody>
      </p:sp>
      <p:sp>
        <p:nvSpPr>
          <p:cNvPr id="5" name="Title 4"/>
          <p:cNvSpPr>
            <a:spLocks noGrp="1"/>
          </p:cNvSpPr>
          <p:nvPr>
            <p:ph type="title"/>
          </p:nvPr>
        </p:nvSpPr>
        <p:spPr/>
        <p:txBody>
          <a:bodyPr/>
          <a:lstStyle/>
          <a:p>
            <a:r>
              <a:rPr lang="en-US" dirty="0"/>
              <a:t>ICP 5: Suitability of Persons</a:t>
            </a:r>
            <a:endParaRPr lang="en-GB" dirty="0"/>
          </a:p>
        </p:txBody>
      </p:sp>
    </p:spTree>
    <p:extLst>
      <p:ext uri="{BB962C8B-B14F-4D97-AF65-F5344CB8AC3E}">
        <p14:creationId xmlns:p14="http://schemas.microsoft.com/office/powerpoint/2010/main" val="117467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19" y="381000"/>
            <a:ext cx="7772400" cy="609600"/>
          </a:xfrm>
        </p:spPr>
        <p:txBody>
          <a:bodyPr>
            <a:noAutofit/>
          </a:bodyPr>
          <a:lstStyle/>
          <a:p>
            <a:r>
              <a:rPr lang="en-US" sz="2800" dirty="0"/>
              <a:t>ICP 5: Suitability of Persons</a:t>
            </a:r>
          </a:p>
        </p:txBody>
      </p:sp>
      <p:sp>
        <p:nvSpPr>
          <p:cNvPr id="3" name="Content Placeholder 2"/>
          <p:cNvSpPr>
            <a:spLocks noGrp="1"/>
          </p:cNvSpPr>
          <p:nvPr>
            <p:ph idx="1"/>
          </p:nvPr>
        </p:nvSpPr>
        <p:spPr>
          <a:xfrm>
            <a:off x="533400" y="1412776"/>
            <a:ext cx="8305800" cy="5064224"/>
          </a:xfrm>
        </p:spPr>
        <p:txBody>
          <a:bodyPr>
            <a:noAutofit/>
          </a:bodyPr>
          <a:lstStyle/>
          <a:p>
            <a:pPr>
              <a:spcAft>
                <a:spcPts val="1200"/>
              </a:spcAft>
              <a:buFont typeface="+mj-lt"/>
              <a:buAutoNum type="arabicPeriod" startAt="4"/>
            </a:pPr>
            <a:r>
              <a:rPr lang="en-CA" sz="1800" dirty="0"/>
              <a:t>The Supervisor requires to be notified by insurers of any changes in Board Members, Senior Management, Key Persons in Control Functions and Significant Owners, and of any circumstances that may materially adversely affect the suitability of its Board Members, Senior Management, Key Persons in Control Functions and Significant Owners.</a:t>
            </a:r>
          </a:p>
          <a:p>
            <a:pPr>
              <a:spcAft>
                <a:spcPts val="1200"/>
              </a:spcAft>
              <a:buFont typeface="+mj-lt"/>
              <a:buAutoNum type="arabicPeriod" startAt="5"/>
            </a:pPr>
            <a:r>
              <a:rPr lang="en-CA" sz="1800" dirty="0" smtClean="0"/>
              <a:t>The Supervisor </a:t>
            </a:r>
            <a:r>
              <a:rPr lang="en-CA" sz="1800" dirty="0"/>
              <a:t>takes appropriate action to rectify the situation when Board Members, Senior Management and Key Persons in Control Functions or Significant Owners no longer meet suitability requirements.</a:t>
            </a:r>
          </a:p>
          <a:p>
            <a:pPr>
              <a:spcAft>
                <a:spcPts val="1200"/>
              </a:spcAft>
              <a:buFont typeface="+mj-lt"/>
              <a:buAutoNum type="arabicPeriod" startAt="5"/>
            </a:pPr>
            <a:r>
              <a:rPr lang="en-CA" sz="1800" dirty="0"/>
              <a:t>The </a:t>
            </a:r>
            <a:r>
              <a:rPr lang="en-CA" sz="1800" dirty="0" smtClean="0"/>
              <a:t>Supervisor </a:t>
            </a:r>
            <a:r>
              <a:rPr lang="en-CA" sz="1800" dirty="0"/>
              <a:t>exchanges information with other authorities inside and outside its jurisdiction where necessary to check the suitability of Board Members, Senior Management, Key Persons in Control Functions and Significant Owners of an insurer.</a:t>
            </a:r>
          </a:p>
        </p:txBody>
      </p:sp>
      <p:sp>
        <p:nvSpPr>
          <p:cNvPr id="4" name="Slide Number Placeholder 3"/>
          <p:cNvSpPr>
            <a:spLocks noGrp="1"/>
          </p:cNvSpPr>
          <p:nvPr>
            <p:ph type="sldNum" sz="quarter" idx="12"/>
          </p:nvPr>
        </p:nvSpPr>
        <p:spPr/>
        <p:txBody>
          <a:bodyPr/>
          <a:lstStyle/>
          <a:p>
            <a:fld id="{439A545C-BBC5-4D99-AAAC-34279415BE12}" type="slidenum">
              <a:rPr lang="en-US" smtClean="0"/>
              <a:t>12</a:t>
            </a:fld>
            <a:endParaRPr lang="en-US"/>
          </a:p>
        </p:txBody>
      </p:sp>
    </p:spTree>
    <p:extLst>
      <p:ext uri="{BB962C8B-B14F-4D97-AF65-F5344CB8AC3E}">
        <p14:creationId xmlns:p14="http://schemas.microsoft.com/office/powerpoint/2010/main" val="2488556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GB" dirty="0"/>
              <a:t>ICP 5 was not significantly revised in 2011, though it did contain some important additions, such as assessments regarding Key Persons in Control Functions</a:t>
            </a:r>
            <a:r>
              <a:rPr lang="en-GB" sz="2400" dirty="0"/>
              <a:t>. </a:t>
            </a:r>
            <a:endParaRPr lang="en-GB" sz="2400" dirty="0" smtClean="0"/>
          </a:p>
          <a:p>
            <a:pPr marL="0" lvl="0" indent="0">
              <a:buNone/>
            </a:pPr>
            <a:endParaRPr lang="en-US" dirty="0" smtClean="0"/>
          </a:p>
          <a:p>
            <a:pPr marL="0" lvl="0" indent="0">
              <a:buNone/>
            </a:pPr>
            <a:endParaRPr lang="en-GB" dirty="0"/>
          </a:p>
          <a:p>
            <a:pPr lvl="0"/>
            <a:endParaRPr lang="en-GB" sz="1800" dirty="0" smtClean="0"/>
          </a:p>
          <a:p>
            <a:pPr lvl="0"/>
            <a:endParaRPr lang="en-GB" sz="1800" dirty="0"/>
          </a:p>
          <a:p>
            <a:pPr lvl="0"/>
            <a:endParaRPr lang="en-GB" sz="1800" dirty="0" smtClean="0"/>
          </a:p>
          <a:p>
            <a:pPr lvl="0"/>
            <a:endParaRPr lang="en-GB" dirty="0" smtClean="0"/>
          </a:p>
          <a:p>
            <a:pPr lvl="0"/>
            <a:endParaRPr lang="en-GB" dirty="0"/>
          </a:p>
          <a:p>
            <a:pPr lvl="0"/>
            <a:r>
              <a:rPr lang="en-GB" dirty="0" smtClean="0"/>
              <a:t>General Comments:</a:t>
            </a:r>
          </a:p>
          <a:p>
            <a:pPr lvl="1"/>
            <a:r>
              <a:rPr lang="en-GB" dirty="0" smtClean="0"/>
              <a:t>some </a:t>
            </a:r>
            <a:r>
              <a:rPr lang="en-GB" dirty="0"/>
              <a:t>jurisdictions do their suitability assessments at the time of licensing applications and may not assess significantly thereafter. </a:t>
            </a:r>
            <a:endParaRPr lang="en-GB" dirty="0" smtClean="0"/>
          </a:p>
          <a:p>
            <a:pPr lvl="1"/>
            <a:r>
              <a:rPr lang="en-GB" dirty="0" smtClean="0"/>
              <a:t>a </a:t>
            </a:r>
            <a:r>
              <a:rPr lang="en-GB" dirty="0"/>
              <a:t>number of supervisors do not yet assess the suitability of Key Persons in Control Functions, which may be understandable given that it is a new concept in some jurisdictions. </a:t>
            </a:r>
          </a:p>
          <a:p>
            <a:pPr lvl="1"/>
            <a:r>
              <a:rPr lang="en-GB" dirty="0" smtClean="0"/>
              <a:t>practices </a:t>
            </a:r>
            <a:r>
              <a:rPr lang="en-GB" dirty="0"/>
              <a:t>vary with respect to the use of financial indicators in assessing the suitability of Significant Owners.  </a:t>
            </a:r>
          </a:p>
          <a:p>
            <a:endParaRPr lang="en-GB" dirty="0"/>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13</a:t>
            </a:fld>
            <a:endParaRPr lang="en-GB">
              <a:solidFill>
                <a:prstClr val="black">
                  <a:tint val="75000"/>
                </a:prstClr>
              </a:solidFill>
            </a:endParaRPr>
          </a:p>
        </p:txBody>
      </p:sp>
      <p:sp>
        <p:nvSpPr>
          <p:cNvPr id="4" name="Title 3"/>
          <p:cNvSpPr>
            <a:spLocks noGrp="1"/>
          </p:cNvSpPr>
          <p:nvPr>
            <p:ph type="title"/>
          </p:nvPr>
        </p:nvSpPr>
        <p:spPr/>
        <p:txBody>
          <a:bodyPr/>
          <a:lstStyle/>
          <a:p>
            <a:r>
              <a:rPr lang="en-US" dirty="0" smtClean="0"/>
              <a:t>ICP 5: Suitability of Persons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589417150"/>
              </p:ext>
            </p:extLst>
          </p:nvPr>
        </p:nvGraphicFramePr>
        <p:xfrm>
          <a:off x="829787" y="2348880"/>
          <a:ext cx="7558637" cy="1475396"/>
        </p:xfrm>
        <a:graphic>
          <a:graphicData uri="http://schemas.openxmlformats.org/drawingml/2006/table">
            <a:tbl>
              <a:tblPr firstRow="1" firstCol="1" bandRow="1">
                <a:tableStyleId>{5C22544A-7EE6-4342-B048-85BDC9FD1C3A}</a:tableStyleId>
              </a:tblPr>
              <a:tblGrid>
                <a:gridCol w="2000167"/>
                <a:gridCol w="844584"/>
                <a:gridCol w="844584"/>
                <a:gridCol w="844584"/>
                <a:gridCol w="844584"/>
                <a:gridCol w="844584"/>
                <a:gridCol w="667775"/>
                <a:gridCol w="667775"/>
              </a:tblGrid>
              <a:tr h="564139">
                <a:tc>
                  <a:txBody>
                    <a:bodyPr/>
                    <a:lstStyle/>
                    <a:p>
                      <a:endParaRPr lang="en-GB" sz="1600" dirty="0">
                        <a:solidFill>
                          <a:schemeClr val="tx1"/>
                        </a:solidFill>
                        <a:effectLst/>
                        <a:latin typeface="Cambria"/>
                        <a:ea typeface="SimSun"/>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Observed</a:t>
                      </a:r>
                      <a:endParaRPr lang="en-GB" sz="200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Largely Observed</a:t>
                      </a:r>
                      <a:endParaRPr lang="en-GB" sz="200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Partly Observed</a:t>
                      </a:r>
                      <a:endParaRPr lang="en-GB" sz="200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solidFill>
                            <a:schemeClr val="tx1"/>
                          </a:solidFill>
                          <a:effectLst/>
                        </a:rPr>
                        <a:t>Not Observed</a:t>
                      </a:r>
                      <a:endParaRPr lang="en-GB" sz="200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solidFill>
                            <a:schemeClr val="tx1"/>
                          </a:solidFill>
                          <a:effectLst/>
                        </a:rPr>
                        <a:t>Not Assessed</a:t>
                      </a:r>
                      <a:endParaRPr lang="en-GB" sz="200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solidFill>
                            <a:schemeClr val="tx1"/>
                          </a:solidFill>
                          <a:effectLst/>
                        </a:rPr>
                        <a:t>Total</a:t>
                      </a:r>
                      <a:endParaRPr lang="en-GB" sz="200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Index</a:t>
                      </a:r>
                      <a:endParaRPr lang="en-GB" sz="2000" dirty="0">
                        <a:solidFill>
                          <a:schemeClr val="tx1"/>
                        </a:solidFill>
                        <a:effectLst/>
                        <a:latin typeface="Calibri"/>
                        <a:ea typeface="Times New Roman"/>
                        <a:cs typeface="Times New Roman"/>
                      </a:endParaRPr>
                    </a:p>
                  </a:txBody>
                  <a:tcPr marL="68580" marR="68580" marT="0" marB="0"/>
                </a:tc>
              </a:tr>
              <a:tr h="402739">
                <a:tc>
                  <a:txBody>
                    <a:bodyPr/>
                    <a:lstStyle/>
                    <a:p>
                      <a:pPr>
                        <a:lnSpc>
                          <a:spcPct val="115000"/>
                        </a:lnSpc>
                        <a:spcAft>
                          <a:spcPts val="0"/>
                        </a:spcAft>
                      </a:pPr>
                      <a:r>
                        <a:rPr lang="en-GB" sz="1400" dirty="0">
                          <a:solidFill>
                            <a:schemeClr val="tx1"/>
                          </a:solidFill>
                          <a:effectLst/>
                        </a:rPr>
                        <a:t>ICP 5 </a:t>
                      </a:r>
                      <a:r>
                        <a:rPr lang="en-GB" sz="1400" dirty="0" smtClean="0">
                          <a:solidFill>
                            <a:schemeClr val="tx1"/>
                          </a:solidFill>
                          <a:effectLst/>
                        </a:rPr>
                        <a:t>Totals</a:t>
                      </a:r>
                      <a:endParaRPr lang="en-GB" sz="2000" dirty="0">
                        <a:solidFill>
                          <a:schemeClr val="tx1"/>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n-US" sz="1400" dirty="0">
                          <a:solidFill>
                            <a:schemeClr val="tx1"/>
                          </a:solidFill>
                          <a:effectLst/>
                        </a:rPr>
                        <a:t>10</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45</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9</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0</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5</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69</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US" sz="1400" dirty="0">
                          <a:solidFill>
                            <a:schemeClr val="tx1"/>
                          </a:solidFill>
                          <a:effectLst/>
                        </a:rPr>
                        <a:t>6.5</a:t>
                      </a:r>
                      <a:endParaRPr lang="en-GB" sz="2000" dirty="0">
                        <a:solidFill>
                          <a:schemeClr val="tx1"/>
                        </a:solidFill>
                        <a:effectLst/>
                        <a:latin typeface="Calibri"/>
                        <a:ea typeface="Times New Roman"/>
                        <a:cs typeface="Times New Roman"/>
                      </a:endParaRPr>
                    </a:p>
                  </a:txBody>
                  <a:tcPr marL="68580" marR="68580" marT="0" marB="0" anchor="b"/>
                </a:tc>
              </a:tr>
              <a:tr h="350979">
                <a:tc>
                  <a:txBody>
                    <a:bodyPr/>
                    <a:lstStyle/>
                    <a:p>
                      <a:pPr>
                        <a:lnSpc>
                          <a:spcPct val="115000"/>
                        </a:lnSpc>
                        <a:spcAft>
                          <a:spcPts val="0"/>
                        </a:spcAft>
                      </a:pPr>
                      <a:r>
                        <a:rPr lang="en-GB" sz="1400" dirty="0" smtClean="0">
                          <a:solidFill>
                            <a:schemeClr val="tx1"/>
                          </a:solidFill>
                          <a:effectLst/>
                        </a:rPr>
                        <a:t>ICP5</a:t>
                      </a:r>
                      <a:r>
                        <a:rPr lang="en-GB" sz="1400" baseline="0" dirty="0" smtClean="0">
                          <a:solidFill>
                            <a:schemeClr val="tx1"/>
                          </a:solidFill>
                          <a:effectLst/>
                        </a:rPr>
                        <a:t> in Americas</a:t>
                      </a:r>
                      <a:endParaRPr lang="en-GB" sz="2000" dirty="0">
                        <a:solidFill>
                          <a:schemeClr val="tx1"/>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n-US" sz="1400" dirty="0">
                          <a:solidFill>
                            <a:schemeClr val="tx1"/>
                          </a:solidFill>
                          <a:effectLst/>
                        </a:rPr>
                        <a:t>0</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10</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3</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0</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0</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13</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US" sz="1400" dirty="0">
                          <a:solidFill>
                            <a:schemeClr val="tx1"/>
                          </a:solidFill>
                          <a:effectLst/>
                        </a:rPr>
                        <a:t>6.3</a:t>
                      </a:r>
                      <a:endParaRPr lang="en-GB" sz="2000" dirty="0">
                        <a:solidFill>
                          <a:schemeClr val="tx1"/>
                        </a:solidFill>
                        <a:effectLst/>
                        <a:latin typeface="Calibri"/>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382195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b="1" dirty="0" smtClean="0"/>
              <a:t>Standard </a:t>
            </a:r>
            <a:r>
              <a:rPr lang="en-GB" b="1" dirty="0"/>
              <a:t>5.1</a:t>
            </a:r>
            <a:r>
              <a:rPr lang="en-GB" dirty="0"/>
              <a:t> states that legislation identifies which persons meet suitability requirements, but does not specify which persons should meet such requirements, so it could be assessed as Observed even if the scope of the legislation could be very limited</a:t>
            </a:r>
            <a:r>
              <a:rPr lang="en-GB" dirty="0" smtClean="0"/>
              <a:t>.</a:t>
            </a:r>
          </a:p>
          <a:p>
            <a:pPr marL="0" indent="0">
              <a:buNone/>
            </a:pPr>
            <a:endParaRPr lang="en-GB" dirty="0" smtClean="0"/>
          </a:p>
          <a:p>
            <a:endParaRPr lang="en-US" dirty="0"/>
          </a:p>
          <a:p>
            <a:endParaRPr lang="en-US" dirty="0" smtClean="0"/>
          </a:p>
          <a:p>
            <a:pPr marL="0" indent="0">
              <a:buNone/>
            </a:pPr>
            <a:endParaRPr lang="en-US" dirty="0"/>
          </a:p>
          <a:p>
            <a:pPr marL="0" indent="0">
              <a:buNone/>
            </a:pPr>
            <a:endParaRPr lang="en-US" dirty="0" smtClean="0"/>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14</a:t>
            </a:fld>
            <a:endParaRPr lang="en-GB">
              <a:solidFill>
                <a:prstClr val="black">
                  <a:tint val="75000"/>
                </a:prstClr>
              </a:solidFill>
            </a:endParaRPr>
          </a:p>
        </p:txBody>
      </p:sp>
      <p:sp>
        <p:nvSpPr>
          <p:cNvPr id="4" name="Title 3"/>
          <p:cNvSpPr>
            <a:spLocks noGrp="1"/>
          </p:cNvSpPr>
          <p:nvPr>
            <p:ph type="title"/>
          </p:nvPr>
        </p:nvSpPr>
        <p:spPr/>
        <p:txBody>
          <a:bodyPr/>
          <a:lstStyle/>
          <a:p>
            <a:r>
              <a:rPr lang="en-US" dirty="0"/>
              <a:t>ICP 5: Suitability of Persons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687602296"/>
              </p:ext>
            </p:extLst>
          </p:nvPr>
        </p:nvGraphicFramePr>
        <p:xfrm>
          <a:off x="620506" y="2852936"/>
          <a:ext cx="7488833" cy="1581668"/>
        </p:xfrm>
        <a:graphic>
          <a:graphicData uri="http://schemas.openxmlformats.org/drawingml/2006/table">
            <a:tbl>
              <a:tblPr firstRow="1" firstCol="1" bandRow="1">
                <a:tableStyleId>{5C22544A-7EE6-4342-B048-85BDC9FD1C3A}</a:tableStyleId>
              </a:tblPr>
              <a:tblGrid>
                <a:gridCol w="1981694"/>
                <a:gridCol w="836785"/>
                <a:gridCol w="836785"/>
                <a:gridCol w="836785"/>
                <a:gridCol w="836785"/>
                <a:gridCol w="836785"/>
                <a:gridCol w="661607"/>
                <a:gridCol w="661607"/>
              </a:tblGrid>
              <a:tr h="530504">
                <a:tc>
                  <a:txBody>
                    <a:bodyPr/>
                    <a:lstStyle/>
                    <a:p>
                      <a:endParaRPr lang="en-GB" sz="1400" dirty="0">
                        <a:solidFill>
                          <a:srgbClr val="000000"/>
                        </a:solidFill>
                        <a:effectLst/>
                        <a:latin typeface="Cambria"/>
                        <a:ea typeface="SimSun"/>
                        <a:cs typeface="Times New Roman"/>
                      </a:endParaRPr>
                    </a:p>
                  </a:txBody>
                  <a:tcPr marL="68580" marR="68580" marT="0" marB="0"/>
                </a:tc>
                <a:tc>
                  <a:txBody>
                    <a:bodyPr/>
                    <a:lstStyle/>
                    <a:p>
                      <a:pPr algn="ctr">
                        <a:lnSpc>
                          <a:spcPct val="115000"/>
                        </a:lnSpc>
                        <a:spcAft>
                          <a:spcPts val="0"/>
                        </a:spcAft>
                      </a:pPr>
                      <a:r>
                        <a:rPr lang="en-GB" sz="1200" dirty="0">
                          <a:effectLst/>
                        </a:rPr>
                        <a:t>Observed</a:t>
                      </a:r>
                      <a:endParaRPr lang="en-GB" sz="18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dirty="0">
                          <a:effectLst/>
                        </a:rPr>
                        <a:t>Largely Observed</a:t>
                      </a:r>
                      <a:endParaRPr lang="en-GB" sz="18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dirty="0">
                          <a:effectLst/>
                        </a:rPr>
                        <a:t>Partly Observed</a:t>
                      </a:r>
                      <a:endParaRPr lang="en-GB" sz="18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dirty="0">
                          <a:effectLst/>
                        </a:rPr>
                        <a:t>Not Observed</a:t>
                      </a:r>
                      <a:endParaRPr lang="en-GB" sz="18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a:effectLst/>
                        </a:rPr>
                        <a:t>Not Assessed</a:t>
                      </a:r>
                      <a:endParaRPr lang="en-GB"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a:effectLst/>
                        </a:rPr>
                        <a:t>Total</a:t>
                      </a:r>
                      <a:endParaRPr lang="en-GB"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a:effectLst/>
                        </a:rPr>
                        <a:t>Index</a:t>
                      </a:r>
                      <a:endParaRPr lang="en-GB" sz="1800">
                        <a:solidFill>
                          <a:srgbClr val="000000"/>
                        </a:solidFill>
                        <a:effectLst/>
                        <a:latin typeface="Calibri"/>
                        <a:ea typeface="Times New Roman"/>
                        <a:cs typeface="Times New Roman"/>
                      </a:endParaRPr>
                    </a:p>
                  </a:txBody>
                  <a:tcPr marL="68580" marR="68580" marT="0" marB="0"/>
                </a:tc>
              </a:tr>
              <a:tr h="320352">
                <a:tc>
                  <a:txBody>
                    <a:bodyPr/>
                    <a:lstStyle/>
                    <a:p>
                      <a:pPr>
                        <a:lnSpc>
                          <a:spcPct val="115000"/>
                        </a:lnSpc>
                        <a:spcAft>
                          <a:spcPts val="0"/>
                        </a:spcAft>
                      </a:pPr>
                      <a:r>
                        <a:rPr lang="en-US" sz="1200" dirty="0" smtClean="0">
                          <a:solidFill>
                            <a:schemeClr val="lt1"/>
                          </a:solidFill>
                          <a:effectLst/>
                          <a:latin typeface="+mn-lt"/>
                          <a:ea typeface="+mn-ea"/>
                          <a:cs typeface="+mn-cs"/>
                        </a:rPr>
                        <a:t>Standard</a:t>
                      </a:r>
                      <a:r>
                        <a:rPr lang="en-US" sz="1200" baseline="0" dirty="0" smtClean="0">
                          <a:solidFill>
                            <a:schemeClr val="lt1"/>
                          </a:solidFill>
                          <a:effectLst/>
                          <a:latin typeface="+mn-lt"/>
                          <a:ea typeface="+mn-ea"/>
                          <a:cs typeface="+mn-cs"/>
                        </a:rPr>
                        <a:t> 5.1 Total</a:t>
                      </a:r>
                      <a:endParaRPr lang="en-GB" sz="1800" dirty="0">
                        <a:solidFill>
                          <a:srgbClr val="000000"/>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n-US" sz="1200" dirty="0">
                          <a:effectLst/>
                        </a:rPr>
                        <a:t>44</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17</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6</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2</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0</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69</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US" sz="1200" dirty="0">
                          <a:effectLst/>
                        </a:rPr>
                        <a:t>8.4</a:t>
                      </a:r>
                      <a:endParaRPr lang="en-GB" sz="1800" dirty="0">
                        <a:solidFill>
                          <a:srgbClr val="000000"/>
                        </a:solidFill>
                        <a:effectLst/>
                        <a:latin typeface="Calibri"/>
                        <a:ea typeface="Times New Roman"/>
                        <a:cs typeface="Times New Roman"/>
                      </a:endParaRPr>
                    </a:p>
                  </a:txBody>
                  <a:tcPr marL="68580" marR="68580" marT="0" marB="0" anchor="b"/>
                </a:tc>
              </a:tr>
              <a:tr h="730812">
                <a:tc>
                  <a:txBody>
                    <a:bodyPr/>
                    <a:lstStyle/>
                    <a:p>
                      <a:pPr>
                        <a:lnSpc>
                          <a:spcPct val="115000"/>
                        </a:lnSpc>
                        <a:spcAft>
                          <a:spcPts val="0"/>
                        </a:spcAft>
                      </a:pPr>
                      <a:r>
                        <a:rPr lang="en-GB" sz="1200" dirty="0">
                          <a:effectLst/>
                        </a:rPr>
                        <a:t>Results </a:t>
                      </a:r>
                      <a:r>
                        <a:rPr lang="en-GB" sz="1200" dirty="0" smtClean="0">
                          <a:effectLst/>
                        </a:rPr>
                        <a:t>in</a:t>
                      </a:r>
                      <a:r>
                        <a:rPr lang="en-GB" sz="1200" baseline="0" dirty="0" smtClean="0">
                          <a:effectLst/>
                        </a:rPr>
                        <a:t> Americas</a:t>
                      </a:r>
                      <a:endParaRPr lang="en-GB" sz="1800" dirty="0">
                        <a:solidFill>
                          <a:srgbClr val="000000"/>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n-US" sz="1200" dirty="0">
                          <a:effectLst/>
                        </a:rPr>
                        <a:t>10</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4</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0</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0</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0</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14</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US" sz="1200" dirty="0">
                          <a:effectLst/>
                        </a:rPr>
                        <a:t>9.1</a:t>
                      </a:r>
                      <a:endParaRPr lang="en-GB" sz="1800" dirty="0">
                        <a:solidFill>
                          <a:srgbClr val="000000"/>
                        </a:solidFill>
                        <a:effectLst/>
                        <a:latin typeface="Calibri"/>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2326812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15</a:t>
            </a:fld>
            <a:endParaRPr lang="en-GB">
              <a:solidFill>
                <a:prstClr val="black">
                  <a:tint val="75000"/>
                </a:prstClr>
              </a:solidFill>
            </a:endParaRPr>
          </a:p>
        </p:txBody>
      </p:sp>
      <p:sp>
        <p:nvSpPr>
          <p:cNvPr id="4" name="Title 3"/>
          <p:cNvSpPr>
            <a:spLocks noGrp="1"/>
          </p:cNvSpPr>
          <p:nvPr>
            <p:ph type="title"/>
          </p:nvPr>
        </p:nvSpPr>
        <p:spPr/>
        <p:txBody>
          <a:bodyPr/>
          <a:lstStyle/>
          <a:p>
            <a:r>
              <a:rPr lang="en-US" dirty="0" smtClean="0"/>
              <a:t>ICP 5: Suitability of Persons</a:t>
            </a:r>
            <a:endParaRPr lang="en-GB" dirty="0"/>
          </a:p>
        </p:txBody>
      </p:sp>
      <p:sp>
        <p:nvSpPr>
          <p:cNvPr id="8" name="Rectangle 2"/>
          <p:cNvSpPr>
            <a:spLocks noChangeArrowheads="1"/>
          </p:cNvSpPr>
          <p:nvPr/>
        </p:nvSpPr>
        <p:spPr bwMode="auto">
          <a:xfrm>
            <a:off x="457200" y="1167137"/>
            <a:ext cx="8136904" cy="191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09575" algn="l"/>
              </a:tabLst>
              <a:defRPr>
                <a:solidFill>
                  <a:schemeClr val="tx1"/>
                </a:solidFill>
                <a:latin typeface="Arial" pitchFamily="34" charset="0"/>
                <a:cs typeface="Arial" pitchFamily="34" charset="0"/>
              </a:defRPr>
            </a:lvl1pPr>
            <a:lvl2pPr fontAlgn="base">
              <a:spcBef>
                <a:spcPct val="0"/>
              </a:spcBef>
              <a:spcAft>
                <a:spcPct val="0"/>
              </a:spcAft>
              <a:tabLst>
                <a:tab pos="409575" algn="l"/>
              </a:tabLst>
              <a:defRPr>
                <a:solidFill>
                  <a:schemeClr val="tx1"/>
                </a:solidFill>
                <a:latin typeface="Arial" pitchFamily="34" charset="0"/>
                <a:cs typeface="Arial" pitchFamily="34" charset="0"/>
              </a:defRPr>
            </a:lvl2pPr>
            <a:lvl3pPr fontAlgn="base">
              <a:spcBef>
                <a:spcPct val="0"/>
              </a:spcBef>
              <a:spcAft>
                <a:spcPct val="0"/>
              </a:spcAft>
              <a:tabLst>
                <a:tab pos="409575" algn="l"/>
              </a:tabLst>
              <a:defRPr>
                <a:solidFill>
                  <a:schemeClr val="tx1"/>
                </a:solidFill>
                <a:latin typeface="Arial" pitchFamily="34" charset="0"/>
                <a:cs typeface="Arial" pitchFamily="34" charset="0"/>
              </a:defRPr>
            </a:lvl3pPr>
            <a:lvl4pPr fontAlgn="base">
              <a:spcBef>
                <a:spcPct val="0"/>
              </a:spcBef>
              <a:spcAft>
                <a:spcPct val="0"/>
              </a:spcAft>
              <a:tabLst>
                <a:tab pos="409575" algn="l"/>
              </a:tabLst>
              <a:defRPr>
                <a:solidFill>
                  <a:schemeClr val="tx1"/>
                </a:solidFill>
                <a:latin typeface="Arial" pitchFamily="34" charset="0"/>
                <a:cs typeface="Arial" pitchFamily="34" charset="0"/>
              </a:defRPr>
            </a:lvl4pPr>
            <a:lvl5pPr fontAlgn="base">
              <a:spcBef>
                <a:spcPct val="0"/>
              </a:spcBef>
              <a:spcAft>
                <a:spcPct val="0"/>
              </a:spcAft>
              <a:tabLst>
                <a:tab pos="409575" algn="l"/>
              </a:tabLst>
              <a:defRPr>
                <a:solidFill>
                  <a:schemeClr val="tx1"/>
                </a:solidFill>
                <a:latin typeface="Arial" pitchFamily="34" charset="0"/>
                <a:cs typeface="Arial" pitchFamily="34" charset="0"/>
              </a:defRPr>
            </a:lvl5pPr>
            <a:lvl6pPr fontAlgn="base">
              <a:spcBef>
                <a:spcPct val="0"/>
              </a:spcBef>
              <a:spcAft>
                <a:spcPct val="0"/>
              </a:spcAft>
              <a:tabLst>
                <a:tab pos="409575" algn="l"/>
              </a:tabLst>
              <a:defRPr>
                <a:solidFill>
                  <a:schemeClr val="tx1"/>
                </a:solidFill>
                <a:latin typeface="Arial" pitchFamily="34" charset="0"/>
                <a:cs typeface="Arial" pitchFamily="34" charset="0"/>
              </a:defRPr>
            </a:lvl6pPr>
            <a:lvl7pPr fontAlgn="base">
              <a:spcBef>
                <a:spcPct val="0"/>
              </a:spcBef>
              <a:spcAft>
                <a:spcPct val="0"/>
              </a:spcAft>
              <a:tabLst>
                <a:tab pos="409575" algn="l"/>
              </a:tabLst>
              <a:defRPr>
                <a:solidFill>
                  <a:schemeClr val="tx1"/>
                </a:solidFill>
                <a:latin typeface="Arial" pitchFamily="34" charset="0"/>
                <a:cs typeface="Arial" pitchFamily="34" charset="0"/>
              </a:defRPr>
            </a:lvl7pPr>
            <a:lvl8pPr fontAlgn="base">
              <a:spcBef>
                <a:spcPct val="0"/>
              </a:spcBef>
              <a:spcAft>
                <a:spcPct val="0"/>
              </a:spcAft>
              <a:tabLst>
                <a:tab pos="409575" algn="l"/>
              </a:tabLst>
              <a:defRPr>
                <a:solidFill>
                  <a:schemeClr val="tx1"/>
                </a:solidFill>
                <a:latin typeface="Arial" pitchFamily="34" charset="0"/>
                <a:cs typeface="Arial" pitchFamily="34" charset="0"/>
              </a:defRPr>
            </a:lvl8pPr>
            <a:lvl9pPr fontAlgn="base">
              <a:spcBef>
                <a:spcPct val="0"/>
              </a:spcBef>
              <a:spcAft>
                <a:spcPct val="0"/>
              </a:spcAft>
              <a:tabLst>
                <a:tab pos="40957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09575" algn="l"/>
              </a:tabLst>
            </a:pPr>
            <a:r>
              <a:rPr kumimoji="0" lang="en-GB" alt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Standard 5.3</a:t>
            </a:r>
            <a:r>
              <a:rPr kumimoji="0" lang="en-GB" alt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suitability</a:t>
            </a:r>
            <a:r>
              <a:rPr lang="en-GB" altLang="en-US" dirty="0">
                <a:ea typeface="Times New Roman" pitchFamily="18" charset="0"/>
              </a:rPr>
              <a:t> </a:t>
            </a:r>
            <a:r>
              <a:rPr lang="en-GB" altLang="en-US" dirty="0" smtClean="0">
                <a:ea typeface="Times New Roman" pitchFamily="18" charset="0"/>
              </a:rPr>
              <a:t>assessments are necessary on appointment and on-going assessments. A number of supervisors do not do this.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409575" algn="l"/>
              </a:tabLst>
            </a:pPr>
            <a:r>
              <a:rPr lang="en-US" altLang="en-US" dirty="0" smtClean="0">
                <a:ea typeface="Times New Roman" pitchFamily="18" charset="0"/>
              </a:rPr>
              <a:t>Why are on-going assessments important?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409575" algn="l"/>
              </a:tabLst>
            </a:pPr>
            <a:r>
              <a:rPr kumimoji="0" lang="en-US" altLang="en-US" b="0" i="0" u="none" strike="noStrike" cap="none" normalizeH="0" baseline="0" dirty="0" smtClean="0">
                <a:ln>
                  <a:noFill/>
                </a:ln>
                <a:solidFill>
                  <a:schemeClr val="tx1"/>
                </a:solidFill>
                <a:effectLst/>
                <a:ea typeface="Times New Roman" pitchFamily="18" charset="0"/>
              </a:rPr>
              <a:t>What</a:t>
            </a:r>
            <a:r>
              <a:rPr kumimoji="0" lang="en-US" altLang="en-US" b="0" i="0" u="none" strike="noStrike" cap="none" normalizeH="0" dirty="0" smtClean="0">
                <a:ln>
                  <a:noFill/>
                </a:ln>
                <a:solidFill>
                  <a:schemeClr val="tx1"/>
                </a:solidFill>
                <a:effectLst/>
                <a:ea typeface="Times New Roman" pitchFamily="18" charset="0"/>
              </a:rPr>
              <a:t> should supervisors look for in on-going assessments? </a:t>
            </a:r>
            <a:endParaRPr lang="en-US" altLang="en-US" dirty="0">
              <a:ea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409575" algn="l"/>
              </a:tabLst>
            </a:pPr>
            <a:r>
              <a:rPr kumimoji="0" lang="en-US" altLang="en-US" b="0" i="0" u="none" strike="noStrike" cap="none" normalizeH="0" baseline="0" dirty="0" smtClean="0">
                <a:ln>
                  <a:noFill/>
                </a:ln>
                <a:solidFill>
                  <a:schemeClr val="tx1"/>
                </a:solidFill>
                <a:effectLst/>
                <a:ea typeface="Times New Roman" pitchFamily="18" charset="0"/>
              </a:rPr>
              <a:t>What</a:t>
            </a:r>
            <a:r>
              <a:rPr kumimoji="0" lang="en-US" altLang="en-US" b="0" i="0" u="none" strike="noStrike" cap="none" normalizeH="0" dirty="0" smtClean="0">
                <a:ln>
                  <a:noFill/>
                </a:ln>
                <a:solidFill>
                  <a:schemeClr val="tx1"/>
                </a:solidFill>
                <a:effectLst/>
                <a:ea typeface="Times New Roman" pitchFamily="18" charset="0"/>
              </a:rPr>
              <a:t> supervisory interventions should be considered if concerns are identified in on-going suitability assessments?</a:t>
            </a:r>
            <a:endParaRPr kumimoji="0" lang="en-GB" altLang="en-US" b="0" i="0" u="none" strike="noStrike" cap="none" normalizeH="0" baseline="0" dirty="0" smtClean="0">
              <a:ln>
                <a:noFill/>
              </a:ln>
              <a:solidFill>
                <a:schemeClr val="tx1"/>
              </a:solidFill>
              <a:effectLst/>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9575" algn="l"/>
              </a:tabLst>
            </a:pPr>
            <a:endParaRPr kumimoji="0" lang="en-GB" altLang="en-US" sz="105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50972273"/>
              </p:ext>
            </p:extLst>
          </p:nvPr>
        </p:nvGraphicFramePr>
        <p:xfrm>
          <a:off x="457200" y="3284985"/>
          <a:ext cx="8229600" cy="1800199"/>
        </p:xfrm>
        <a:graphic>
          <a:graphicData uri="http://schemas.openxmlformats.org/drawingml/2006/table">
            <a:tbl>
              <a:tblPr firstRow="1" firstCol="1" bandRow="1">
                <a:tableStyleId>{5C22544A-7EE6-4342-B048-85BDC9FD1C3A}</a:tableStyleId>
              </a:tblPr>
              <a:tblGrid>
                <a:gridCol w="2177718"/>
                <a:gridCol w="919556"/>
                <a:gridCol w="919556"/>
                <a:gridCol w="919556"/>
                <a:gridCol w="919556"/>
                <a:gridCol w="919556"/>
                <a:gridCol w="727051"/>
                <a:gridCol w="727051"/>
              </a:tblGrid>
              <a:tr h="900101">
                <a:tc>
                  <a:txBody>
                    <a:bodyPr/>
                    <a:lstStyle/>
                    <a:p>
                      <a:endParaRPr lang="en-GB" sz="1100" b="1" dirty="0">
                        <a:solidFill>
                          <a:schemeClr val="tx1"/>
                        </a:solidFill>
                        <a:effectLst/>
                        <a:latin typeface="+mn-lt"/>
                        <a:ea typeface="SimSun"/>
                        <a:cs typeface="Times New Roman"/>
                      </a:endParaRPr>
                    </a:p>
                  </a:txBody>
                  <a:tcPr marL="68580" marR="68580" marT="0" marB="0"/>
                </a:tc>
                <a:tc>
                  <a:txBody>
                    <a:bodyPr/>
                    <a:lstStyle/>
                    <a:p>
                      <a:pPr algn="ctr">
                        <a:lnSpc>
                          <a:spcPct val="115000"/>
                        </a:lnSpc>
                        <a:spcAft>
                          <a:spcPts val="0"/>
                        </a:spcAft>
                      </a:pPr>
                      <a:r>
                        <a:rPr lang="en-GB" sz="1100" b="1" dirty="0">
                          <a:solidFill>
                            <a:schemeClr val="tx1"/>
                          </a:solidFill>
                          <a:effectLst/>
                          <a:latin typeface="+mn-lt"/>
                        </a:rPr>
                        <a:t>Observed</a:t>
                      </a:r>
                      <a:endParaRPr lang="en-GB" sz="1100" b="1" dirty="0">
                        <a:solidFill>
                          <a:schemeClr val="tx1"/>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100" b="1" dirty="0">
                          <a:solidFill>
                            <a:schemeClr val="tx1"/>
                          </a:solidFill>
                          <a:effectLst/>
                          <a:latin typeface="+mn-lt"/>
                        </a:rPr>
                        <a:t>Largely Observed</a:t>
                      </a:r>
                      <a:endParaRPr lang="en-GB" sz="1100" b="1" dirty="0">
                        <a:solidFill>
                          <a:schemeClr val="tx1"/>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100" b="1" dirty="0">
                          <a:solidFill>
                            <a:schemeClr val="tx1"/>
                          </a:solidFill>
                          <a:effectLst/>
                          <a:latin typeface="+mn-lt"/>
                        </a:rPr>
                        <a:t>Partly Observed</a:t>
                      </a:r>
                      <a:endParaRPr lang="en-GB" sz="1100" b="1" dirty="0">
                        <a:solidFill>
                          <a:schemeClr val="tx1"/>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100" b="1" dirty="0">
                          <a:solidFill>
                            <a:schemeClr val="tx1"/>
                          </a:solidFill>
                          <a:effectLst/>
                          <a:latin typeface="+mn-lt"/>
                        </a:rPr>
                        <a:t>Not Observed</a:t>
                      </a:r>
                      <a:endParaRPr lang="en-GB" sz="1100" b="1" dirty="0">
                        <a:solidFill>
                          <a:schemeClr val="tx1"/>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100" b="1" dirty="0">
                          <a:solidFill>
                            <a:schemeClr val="tx1"/>
                          </a:solidFill>
                          <a:effectLst/>
                          <a:latin typeface="+mn-lt"/>
                        </a:rPr>
                        <a:t>Not Assessed</a:t>
                      </a:r>
                      <a:endParaRPr lang="en-GB" sz="1100" b="1" dirty="0">
                        <a:solidFill>
                          <a:schemeClr val="tx1"/>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100" b="1">
                          <a:solidFill>
                            <a:schemeClr val="tx1"/>
                          </a:solidFill>
                          <a:effectLst/>
                          <a:latin typeface="+mn-lt"/>
                        </a:rPr>
                        <a:t>Total</a:t>
                      </a:r>
                      <a:endParaRPr lang="en-GB" sz="1100" b="1">
                        <a:solidFill>
                          <a:schemeClr val="tx1"/>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100" b="1" dirty="0">
                          <a:solidFill>
                            <a:schemeClr val="tx1"/>
                          </a:solidFill>
                          <a:effectLst/>
                          <a:latin typeface="+mn-lt"/>
                        </a:rPr>
                        <a:t>Index</a:t>
                      </a:r>
                      <a:endParaRPr lang="en-GB" sz="1100" b="1" dirty="0">
                        <a:solidFill>
                          <a:schemeClr val="tx1"/>
                        </a:solidFill>
                        <a:effectLst/>
                        <a:latin typeface="+mn-lt"/>
                        <a:ea typeface="Times New Roman"/>
                        <a:cs typeface="Times New Roman"/>
                      </a:endParaRPr>
                    </a:p>
                  </a:txBody>
                  <a:tcPr marL="68580" marR="68580" marT="0" marB="0"/>
                </a:tc>
              </a:tr>
              <a:tr h="450049">
                <a:tc>
                  <a:txBody>
                    <a:bodyPr/>
                    <a:lstStyle/>
                    <a:p>
                      <a:pPr>
                        <a:lnSpc>
                          <a:spcPct val="115000"/>
                        </a:lnSpc>
                        <a:spcAft>
                          <a:spcPts val="0"/>
                        </a:spcAft>
                      </a:pPr>
                      <a:r>
                        <a:rPr lang="en-GB" sz="1100" b="1" dirty="0">
                          <a:solidFill>
                            <a:schemeClr val="tx1"/>
                          </a:solidFill>
                          <a:effectLst/>
                          <a:latin typeface="+mn-lt"/>
                        </a:rPr>
                        <a:t>Results by Nature of Jurisdiction</a:t>
                      </a:r>
                      <a:endParaRPr lang="en-GB" sz="1100" b="1" dirty="0">
                        <a:solidFill>
                          <a:schemeClr val="tx1"/>
                        </a:solidFill>
                        <a:effectLst/>
                        <a:latin typeface="+mn-lt"/>
                        <a:ea typeface="Times New Roman"/>
                        <a:cs typeface="Times New Roman"/>
                      </a:endParaRPr>
                    </a:p>
                  </a:txBody>
                  <a:tcPr marL="68580" marR="68580" marT="0" marB="0"/>
                </a:tc>
                <a:tc>
                  <a:txBody>
                    <a:bodyPr/>
                    <a:lstStyle/>
                    <a:p>
                      <a:pPr algn="r">
                        <a:lnSpc>
                          <a:spcPct val="115000"/>
                        </a:lnSpc>
                        <a:spcAft>
                          <a:spcPts val="1000"/>
                        </a:spcAft>
                      </a:pPr>
                      <a:r>
                        <a:rPr lang="en-US" sz="1100" b="1" dirty="0">
                          <a:solidFill>
                            <a:schemeClr val="tx1"/>
                          </a:solidFill>
                          <a:effectLst/>
                          <a:latin typeface="+mn-lt"/>
                        </a:rPr>
                        <a:t>1</a:t>
                      </a:r>
                      <a:endParaRPr lang="en-GB" sz="1100" b="1"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b="1" dirty="0">
                          <a:solidFill>
                            <a:schemeClr val="tx1"/>
                          </a:solidFill>
                          <a:effectLst/>
                          <a:latin typeface="+mn-lt"/>
                        </a:rPr>
                        <a:t>58</a:t>
                      </a:r>
                      <a:endParaRPr lang="en-GB" sz="1100" b="1"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b="1" dirty="0">
                          <a:solidFill>
                            <a:schemeClr val="tx1"/>
                          </a:solidFill>
                          <a:effectLst/>
                          <a:latin typeface="+mn-lt"/>
                        </a:rPr>
                        <a:t>9</a:t>
                      </a:r>
                      <a:endParaRPr lang="en-GB" sz="1100" b="1"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b="1" dirty="0">
                          <a:solidFill>
                            <a:schemeClr val="tx1"/>
                          </a:solidFill>
                          <a:effectLst/>
                          <a:latin typeface="+mn-lt"/>
                        </a:rPr>
                        <a:t>0</a:t>
                      </a:r>
                      <a:endParaRPr lang="en-GB" sz="1100" b="1"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b="1" dirty="0">
                          <a:solidFill>
                            <a:schemeClr val="tx1"/>
                          </a:solidFill>
                          <a:effectLst/>
                          <a:latin typeface="+mn-lt"/>
                        </a:rPr>
                        <a:t>1</a:t>
                      </a:r>
                      <a:endParaRPr lang="en-GB" sz="1100" b="1"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b="1" dirty="0">
                          <a:solidFill>
                            <a:schemeClr val="tx1"/>
                          </a:solidFill>
                          <a:effectLst/>
                          <a:latin typeface="+mn-lt"/>
                        </a:rPr>
                        <a:t>69</a:t>
                      </a:r>
                      <a:endParaRPr lang="en-GB" sz="1100" b="1" dirty="0">
                        <a:solidFill>
                          <a:schemeClr val="tx1"/>
                        </a:solidFill>
                        <a:effectLst/>
                        <a:latin typeface="+mn-lt"/>
                        <a:ea typeface="Times New Roman"/>
                        <a:cs typeface="Times New Roman"/>
                      </a:endParaRPr>
                    </a:p>
                  </a:txBody>
                  <a:tcPr marL="68580" marR="68580" marT="0" marB="0" anchor="b"/>
                </a:tc>
                <a:tc>
                  <a:txBody>
                    <a:bodyPr/>
                    <a:lstStyle/>
                    <a:p>
                      <a:pPr algn="ctr">
                        <a:lnSpc>
                          <a:spcPct val="115000"/>
                        </a:lnSpc>
                        <a:spcAft>
                          <a:spcPts val="1000"/>
                        </a:spcAft>
                      </a:pPr>
                      <a:r>
                        <a:rPr lang="en-US" sz="1100" b="1" dirty="0">
                          <a:solidFill>
                            <a:schemeClr val="tx1"/>
                          </a:solidFill>
                          <a:effectLst/>
                          <a:latin typeface="+mn-lt"/>
                        </a:rPr>
                        <a:t>6.6</a:t>
                      </a:r>
                      <a:endParaRPr lang="en-GB" sz="1100" b="1" dirty="0">
                        <a:solidFill>
                          <a:schemeClr val="tx1"/>
                        </a:solidFill>
                        <a:effectLst/>
                        <a:latin typeface="+mn-lt"/>
                        <a:ea typeface="Times New Roman"/>
                        <a:cs typeface="Times New Roman"/>
                      </a:endParaRPr>
                    </a:p>
                  </a:txBody>
                  <a:tcPr marL="68580" marR="68580" marT="0" marB="0" anchor="b"/>
                </a:tc>
              </a:tr>
              <a:tr h="450049">
                <a:tc>
                  <a:txBody>
                    <a:bodyPr/>
                    <a:lstStyle/>
                    <a:p>
                      <a:pPr>
                        <a:lnSpc>
                          <a:spcPct val="115000"/>
                        </a:lnSpc>
                        <a:spcAft>
                          <a:spcPts val="0"/>
                        </a:spcAft>
                      </a:pPr>
                      <a:r>
                        <a:rPr lang="en-GB" sz="1100" b="1" dirty="0">
                          <a:solidFill>
                            <a:schemeClr val="tx1"/>
                          </a:solidFill>
                          <a:effectLst/>
                          <a:latin typeface="+mn-lt"/>
                        </a:rPr>
                        <a:t>Results </a:t>
                      </a:r>
                      <a:r>
                        <a:rPr lang="en-GB" sz="1100" b="1" dirty="0" smtClean="0">
                          <a:solidFill>
                            <a:schemeClr val="tx1"/>
                          </a:solidFill>
                          <a:effectLst/>
                          <a:latin typeface="+mn-lt"/>
                        </a:rPr>
                        <a:t>in</a:t>
                      </a:r>
                      <a:r>
                        <a:rPr lang="en-GB" sz="1100" b="1" baseline="0" dirty="0" smtClean="0">
                          <a:solidFill>
                            <a:schemeClr val="tx1"/>
                          </a:solidFill>
                          <a:effectLst/>
                          <a:latin typeface="+mn-lt"/>
                        </a:rPr>
                        <a:t> Americas</a:t>
                      </a:r>
                      <a:endParaRPr lang="en-GB" sz="1100" b="1" dirty="0">
                        <a:solidFill>
                          <a:schemeClr val="tx1"/>
                        </a:solidFill>
                        <a:effectLst/>
                        <a:latin typeface="+mn-lt"/>
                        <a:ea typeface="Times New Roman"/>
                        <a:cs typeface="Times New Roman"/>
                      </a:endParaRPr>
                    </a:p>
                  </a:txBody>
                  <a:tcPr marL="68580" marR="68580" marT="0" marB="0"/>
                </a:tc>
                <a:tc>
                  <a:txBody>
                    <a:bodyPr/>
                    <a:lstStyle/>
                    <a:p>
                      <a:pPr algn="r">
                        <a:lnSpc>
                          <a:spcPct val="115000"/>
                        </a:lnSpc>
                        <a:spcAft>
                          <a:spcPts val="1000"/>
                        </a:spcAft>
                      </a:pPr>
                      <a:r>
                        <a:rPr lang="en-US" sz="1100" b="1" dirty="0">
                          <a:solidFill>
                            <a:schemeClr val="tx1"/>
                          </a:solidFill>
                          <a:effectLst/>
                          <a:latin typeface="+mn-lt"/>
                          <a:ea typeface="Times New Roman"/>
                          <a:cs typeface="Times New Roman"/>
                        </a:rPr>
                        <a:t>0</a:t>
                      </a:r>
                      <a:endParaRPr lang="en-GB" sz="1100" b="1"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b="1">
                          <a:solidFill>
                            <a:schemeClr val="tx1"/>
                          </a:solidFill>
                          <a:effectLst/>
                          <a:latin typeface="+mn-lt"/>
                          <a:ea typeface="Times New Roman"/>
                          <a:cs typeface="Times New Roman"/>
                        </a:rPr>
                        <a:t>12</a:t>
                      </a:r>
                      <a:endParaRPr lang="en-GB" sz="1100" b="1">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b="1">
                          <a:solidFill>
                            <a:schemeClr val="tx1"/>
                          </a:solidFill>
                          <a:effectLst/>
                          <a:latin typeface="+mn-lt"/>
                          <a:ea typeface="Times New Roman"/>
                          <a:cs typeface="Times New Roman"/>
                        </a:rPr>
                        <a:t>1</a:t>
                      </a:r>
                      <a:endParaRPr lang="en-GB" sz="1100" b="1">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b="1">
                          <a:solidFill>
                            <a:schemeClr val="tx1"/>
                          </a:solidFill>
                          <a:effectLst/>
                          <a:latin typeface="+mn-lt"/>
                          <a:ea typeface="Times New Roman"/>
                          <a:cs typeface="Times New Roman"/>
                        </a:rPr>
                        <a:t>0</a:t>
                      </a:r>
                      <a:endParaRPr lang="en-GB" sz="1100" b="1">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b="1" dirty="0">
                          <a:solidFill>
                            <a:schemeClr val="tx1"/>
                          </a:solidFill>
                          <a:effectLst/>
                          <a:latin typeface="+mn-lt"/>
                          <a:ea typeface="Times New Roman"/>
                          <a:cs typeface="Times New Roman"/>
                        </a:rPr>
                        <a:t>1</a:t>
                      </a:r>
                      <a:endParaRPr lang="en-GB" sz="1100" b="1"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b="1" dirty="0">
                          <a:solidFill>
                            <a:schemeClr val="tx1"/>
                          </a:solidFill>
                          <a:effectLst/>
                          <a:latin typeface="+mn-lt"/>
                          <a:ea typeface="Times New Roman"/>
                          <a:cs typeface="Times New Roman"/>
                        </a:rPr>
                        <a:t>14</a:t>
                      </a:r>
                      <a:endParaRPr lang="en-GB" sz="1100" b="1" dirty="0">
                        <a:solidFill>
                          <a:schemeClr val="tx1"/>
                        </a:solidFill>
                        <a:effectLst/>
                        <a:latin typeface="+mn-lt"/>
                        <a:ea typeface="Times New Roman"/>
                        <a:cs typeface="Times New Roman"/>
                      </a:endParaRPr>
                    </a:p>
                  </a:txBody>
                  <a:tcPr marL="68580" marR="68580" marT="0" marB="0" anchor="b"/>
                </a:tc>
                <a:tc>
                  <a:txBody>
                    <a:bodyPr/>
                    <a:lstStyle/>
                    <a:p>
                      <a:pPr algn="ctr">
                        <a:lnSpc>
                          <a:spcPct val="115000"/>
                        </a:lnSpc>
                        <a:spcAft>
                          <a:spcPts val="1000"/>
                        </a:spcAft>
                      </a:pPr>
                      <a:r>
                        <a:rPr lang="en-US" sz="1100" b="1" dirty="0">
                          <a:solidFill>
                            <a:schemeClr val="tx1"/>
                          </a:solidFill>
                          <a:effectLst/>
                          <a:latin typeface="+mn-lt"/>
                          <a:ea typeface="Times New Roman"/>
                          <a:cs typeface="Times New Roman"/>
                        </a:rPr>
                        <a:t>6.8</a:t>
                      </a:r>
                      <a:endParaRPr lang="en-GB" sz="1100" b="1" dirty="0">
                        <a:solidFill>
                          <a:schemeClr val="tx1"/>
                        </a:solidFill>
                        <a:effectLst/>
                        <a:latin typeface="+mn-lt"/>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580819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484784"/>
            <a:ext cx="8534400" cy="1219200"/>
          </a:xfrm>
          <a:ln w="28575">
            <a:solidFill>
              <a:schemeClr val="tx1"/>
            </a:solidFill>
          </a:ln>
        </p:spPr>
        <p:txBody>
          <a:bodyPr>
            <a:normAutofit fontScale="85000" lnSpcReduction="10000"/>
          </a:bodyPr>
          <a:lstStyle/>
          <a:p>
            <a:pPr marL="0" lvl="0" indent="0">
              <a:buNone/>
            </a:pPr>
            <a:r>
              <a:rPr lang="en-US" sz="2400" b="1" dirty="0"/>
              <a:t>The supervisor requires insurers to establish and implement a corporate governance framework which provides for sound and prudent management and oversight of the insurer’s business and adequately recognizes and protects the interests of </a:t>
            </a:r>
            <a:r>
              <a:rPr lang="en-US" sz="2400" b="1" dirty="0" smtClean="0"/>
              <a:t>policyholders.</a:t>
            </a:r>
            <a:endParaRPr lang="en-GB" sz="2400" b="1" dirty="0"/>
          </a:p>
          <a:p>
            <a:pPr marL="0" indent="0">
              <a:buNone/>
            </a:pPr>
            <a:endParaRPr lang="en-US" sz="2400" dirty="0"/>
          </a:p>
          <a:p>
            <a:pPr marL="0" indent="0">
              <a:spcAft>
                <a:spcPts val="600"/>
              </a:spcAft>
              <a:buNone/>
            </a:pPr>
            <a:endParaRPr lang="en-US" sz="2400" b="1" dirty="0"/>
          </a:p>
          <a:p>
            <a:pPr marL="0" indent="0">
              <a:spcAft>
                <a:spcPts val="600"/>
              </a:spcAft>
              <a:buNone/>
            </a:pPr>
            <a:endParaRPr lang="en-US" sz="1600" dirty="0" smtClean="0"/>
          </a:p>
          <a:p>
            <a:pPr>
              <a:spcAft>
                <a:spcPts val="600"/>
              </a:spcAft>
            </a:pPr>
            <a:endParaRPr lang="en-US" sz="1600" dirty="0" smtClean="0"/>
          </a:p>
          <a:p>
            <a:pPr>
              <a:spcAft>
                <a:spcPts val="600"/>
              </a:spcAft>
            </a:pPr>
            <a:endParaRPr lang="en-US" sz="1600" dirty="0" smtClean="0"/>
          </a:p>
          <a:p>
            <a:pPr>
              <a:spcAft>
                <a:spcPts val="600"/>
              </a:spcAft>
            </a:pPr>
            <a:endParaRPr lang="en-US" sz="1600" dirty="0" smtClean="0"/>
          </a:p>
          <a:p>
            <a:pPr>
              <a:spcAft>
                <a:spcPts val="600"/>
              </a:spcAft>
            </a:pPr>
            <a:endParaRPr lang="en-US" sz="1600" dirty="0"/>
          </a:p>
          <a:p>
            <a:pPr>
              <a:spcAft>
                <a:spcPts val="600"/>
              </a:spcAft>
            </a:pPr>
            <a:endParaRPr lang="en-US" sz="1600" dirty="0" smtClean="0"/>
          </a:p>
          <a:p>
            <a:pPr>
              <a:spcAft>
                <a:spcPts val="600"/>
              </a:spcAft>
            </a:pPr>
            <a:endParaRPr lang="en-US" sz="1600" dirty="0"/>
          </a:p>
          <a:p>
            <a:pPr>
              <a:spcAft>
                <a:spcPts val="600"/>
              </a:spcAft>
            </a:pPr>
            <a:endParaRPr lang="en-US" sz="1600" dirty="0"/>
          </a:p>
        </p:txBody>
      </p:sp>
      <p:sp>
        <p:nvSpPr>
          <p:cNvPr id="4" name="TextBox 3"/>
          <p:cNvSpPr txBox="1"/>
          <p:nvPr/>
        </p:nvSpPr>
        <p:spPr>
          <a:xfrm>
            <a:off x="406400" y="2362200"/>
            <a:ext cx="8001000" cy="5293757"/>
          </a:xfrm>
          <a:prstGeom prst="rect">
            <a:avLst/>
          </a:prstGeom>
          <a:noFill/>
        </p:spPr>
        <p:txBody>
          <a:bodyPr wrap="square" rtlCol="0">
            <a:spAutoFit/>
          </a:bodyPr>
          <a:lstStyle/>
          <a:p>
            <a:pPr lvl="0">
              <a:spcAft>
                <a:spcPts val="600"/>
              </a:spcAft>
            </a:pPr>
            <a:endParaRPr lang="en-US" b="1" dirty="0" smtClean="0"/>
          </a:p>
          <a:p>
            <a:pPr lvl="0">
              <a:spcAft>
                <a:spcPts val="600"/>
              </a:spcAft>
            </a:pPr>
            <a:r>
              <a:rPr lang="en-US" b="1" dirty="0" smtClean="0"/>
              <a:t>General Observations:</a:t>
            </a:r>
          </a:p>
          <a:p>
            <a:pPr marL="285750" lvl="0" indent="-285750">
              <a:spcAft>
                <a:spcPts val="600"/>
              </a:spcAft>
              <a:buFont typeface="Arial" pitchFamily="34" charset="0"/>
              <a:buChar char="•"/>
            </a:pPr>
            <a:r>
              <a:rPr lang="en-US" dirty="0" smtClean="0"/>
              <a:t>Corporate governance refers to the strategies, policies, processes and controls through which an insurer is managed and controlled.</a:t>
            </a:r>
          </a:p>
          <a:p>
            <a:pPr marL="285750" indent="-285750">
              <a:spcAft>
                <a:spcPts val="600"/>
              </a:spcAft>
              <a:buFont typeface="Arial" pitchFamily="34" charset="0"/>
              <a:buChar char="•"/>
            </a:pPr>
            <a:r>
              <a:rPr lang="en-US" dirty="0"/>
              <a:t>Insurance supervisors, as part of their ongoing supervisory review process, should require insurers to demonstrate the adequacy and effectiveness of their corporate governance framework.  </a:t>
            </a:r>
            <a:endParaRPr lang="en-CA" dirty="0"/>
          </a:p>
          <a:p>
            <a:pPr marL="285750" indent="-285750">
              <a:spcAft>
                <a:spcPts val="600"/>
              </a:spcAft>
              <a:buFont typeface="Arial" pitchFamily="34" charset="0"/>
              <a:buChar char="•"/>
            </a:pPr>
            <a:r>
              <a:rPr lang="en-US" dirty="0" smtClean="0"/>
              <a:t>The new ICP refines and expands previous requirements into ten standards.</a:t>
            </a:r>
            <a:r>
              <a:rPr lang="en-GB" dirty="0"/>
              <a:t> </a:t>
            </a:r>
            <a:r>
              <a:rPr lang="en-GB" dirty="0" smtClean="0"/>
              <a:t>They place particular emphasis on the composition and responsibilities of the Board.</a:t>
            </a:r>
            <a:r>
              <a:rPr lang="en-US" dirty="0"/>
              <a:t> </a:t>
            </a:r>
            <a:endParaRPr lang="en-US" dirty="0" smtClean="0"/>
          </a:p>
          <a:p>
            <a:pPr marL="285750" indent="-285750">
              <a:spcAft>
                <a:spcPts val="600"/>
              </a:spcAft>
              <a:buFont typeface="Arial" pitchFamily="34" charset="0"/>
              <a:buChar char="•"/>
            </a:pPr>
            <a:r>
              <a:rPr lang="en-US" dirty="0" smtClean="0"/>
              <a:t>The </a:t>
            </a:r>
            <a:r>
              <a:rPr lang="en-US" dirty="0"/>
              <a:t>application of these standards should, however, reflect the nature, scale and complexity of the business of the insurer. </a:t>
            </a:r>
            <a:endParaRPr lang="en-CA" dirty="0"/>
          </a:p>
          <a:p>
            <a:pPr marL="285750" indent="-285750">
              <a:spcAft>
                <a:spcPts val="600"/>
              </a:spcAft>
              <a:buFont typeface="Arial" pitchFamily="34" charset="0"/>
              <a:buChar char="•"/>
            </a:pPr>
            <a:r>
              <a:rPr lang="en-GB" dirty="0" smtClean="0"/>
              <a:t>The following describes the major elements included in the standards.</a:t>
            </a:r>
            <a:endParaRPr lang="en-GB" dirty="0"/>
          </a:p>
          <a:p>
            <a:pPr marL="285750" indent="-285750">
              <a:spcAft>
                <a:spcPts val="600"/>
              </a:spcAft>
              <a:buFont typeface="Arial" pitchFamily="34" charset="0"/>
              <a:buChar char="•"/>
            </a:pPr>
            <a:endParaRPr lang="en-US" dirty="0" smtClean="0"/>
          </a:p>
          <a:p>
            <a:pPr marL="285750" indent="-285750">
              <a:spcAft>
                <a:spcPts val="600"/>
              </a:spcAft>
              <a:buFont typeface="Arial" pitchFamily="34" charset="0"/>
              <a:buChar char="•"/>
            </a:pPr>
            <a:endParaRPr lang="en-US" dirty="0" smtClean="0"/>
          </a:p>
          <a:p>
            <a:pPr marL="285750" indent="-285750">
              <a:spcAft>
                <a:spcPts val="600"/>
              </a:spcAft>
              <a:buFont typeface="Arial" pitchFamily="34" charset="0"/>
              <a:buChar char="•"/>
            </a:pPr>
            <a:endParaRPr lang="en-US" dirty="0" smtClean="0"/>
          </a:p>
          <a:p>
            <a:pPr marL="285750" indent="-285750">
              <a:spcAft>
                <a:spcPts val="600"/>
              </a:spcAft>
              <a:buFont typeface="Arial" pitchFamily="34" charset="0"/>
              <a:buChar char="•"/>
            </a:pPr>
            <a:endParaRPr lang="en-US" dirty="0" smtClean="0"/>
          </a:p>
        </p:txBody>
      </p:sp>
      <p:sp>
        <p:nvSpPr>
          <p:cNvPr id="5" name="Slide Number Placeholder 4"/>
          <p:cNvSpPr>
            <a:spLocks noGrp="1"/>
          </p:cNvSpPr>
          <p:nvPr>
            <p:ph type="sldNum" sz="quarter" idx="12"/>
          </p:nvPr>
        </p:nvSpPr>
        <p:spPr/>
        <p:txBody>
          <a:bodyPr/>
          <a:lstStyle/>
          <a:p>
            <a:fld id="{439A545C-BBC5-4D99-AAAC-34279415BE12}" type="slidenum">
              <a:rPr lang="en-US" smtClean="0"/>
              <a:t>16</a:t>
            </a:fld>
            <a:endParaRPr lang="en-US"/>
          </a:p>
        </p:txBody>
      </p:sp>
      <p:sp>
        <p:nvSpPr>
          <p:cNvPr id="6" name="Title 5"/>
          <p:cNvSpPr>
            <a:spLocks noGrp="1"/>
          </p:cNvSpPr>
          <p:nvPr>
            <p:ph type="title"/>
          </p:nvPr>
        </p:nvSpPr>
        <p:spPr/>
        <p:txBody>
          <a:bodyPr/>
          <a:lstStyle/>
          <a:p>
            <a:r>
              <a:rPr lang="en-US" sz="3200" dirty="0"/>
              <a:t>ICP 7: Corporate Governance</a:t>
            </a:r>
            <a:endParaRPr lang="en-GB" dirty="0"/>
          </a:p>
        </p:txBody>
      </p:sp>
    </p:spTree>
    <p:extLst>
      <p:ext uri="{BB962C8B-B14F-4D97-AF65-F5344CB8AC3E}">
        <p14:creationId xmlns:p14="http://schemas.microsoft.com/office/powerpoint/2010/main" val="3846352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60" y="457200"/>
            <a:ext cx="7772400" cy="609600"/>
          </a:xfrm>
        </p:spPr>
        <p:txBody>
          <a:bodyPr>
            <a:noAutofit/>
          </a:bodyPr>
          <a:lstStyle/>
          <a:p>
            <a:r>
              <a:rPr lang="en-US" sz="2800" dirty="0"/>
              <a:t>ICP 7: Corporate Governance</a:t>
            </a:r>
          </a:p>
        </p:txBody>
      </p:sp>
      <p:sp>
        <p:nvSpPr>
          <p:cNvPr id="3" name="Content Placeholder 2"/>
          <p:cNvSpPr>
            <a:spLocks noGrp="1"/>
          </p:cNvSpPr>
          <p:nvPr>
            <p:ph idx="1"/>
          </p:nvPr>
        </p:nvSpPr>
        <p:spPr>
          <a:xfrm>
            <a:off x="488797" y="1484784"/>
            <a:ext cx="8229600" cy="4525963"/>
          </a:xfrm>
        </p:spPr>
        <p:txBody>
          <a:bodyPr>
            <a:normAutofit fontScale="85000" lnSpcReduction="20000"/>
          </a:bodyPr>
          <a:lstStyle/>
          <a:p>
            <a:pPr>
              <a:spcAft>
                <a:spcPts val="600"/>
              </a:spcAft>
            </a:pPr>
            <a:r>
              <a:rPr lang="en-US" sz="2000" b="1" dirty="0" smtClean="0"/>
              <a:t>Responsibilities of the Board:</a:t>
            </a:r>
          </a:p>
          <a:p>
            <a:pPr lvl="1">
              <a:spcAft>
                <a:spcPts val="600"/>
              </a:spcAft>
            </a:pPr>
            <a:r>
              <a:rPr lang="en-CA" sz="2000" dirty="0" smtClean="0"/>
              <a:t>Set </a:t>
            </a:r>
            <a:r>
              <a:rPr lang="en-CA" sz="2000" dirty="0"/>
              <a:t>and oversee implementation of business objectives </a:t>
            </a:r>
            <a:r>
              <a:rPr lang="en-CA" sz="2000" dirty="0" smtClean="0"/>
              <a:t>and strategies </a:t>
            </a:r>
            <a:r>
              <a:rPr lang="en-CA" sz="2000" dirty="0"/>
              <a:t>in line with the insurer’s long term interests and viability</a:t>
            </a:r>
          </a:p>
          <a:p>
            <a:pPr lvl="1">
              <a:spcAft>
                <a:spcPts val="600"/>
              </a:spcAft>
            </a:pPr>
            <a:r>
              <a:rPr lang="en-CA" sz="2000" dirty="0" smtClean="0"/>
              <a:t>Clearly </a:t>
            </a:r>
            <a:r>
              <a:rPr lang="en-CA" sz="2000" dirty="0"/>
              <a:t>define the roles of the Board, Senior Management and Key Persons in Control Functions so that the oversight and management functions are </a:t>
            </a:r>
            <a:r>
              <a:rPr lang="en-CA" sz="2000" dirty="0" smtClean="0"/>
              <a:t>separated.</a:t>
            </a:r>
            <a:endParaRPr lang="en-CA" sz="2000" dirty="0"/>
          </a:p>
          <a:p>
            <a:pPr lvl="1">
              <a:spcAft>
                <a:spcPts val="600"/>
              </a:spcAft>
            </a:pPr>
            <a:r>
              <a:rPr lang="en-CA" sz="2000" dirty="0"/>
              <a:t>Provide oversight of the Senior </a:t>
            </a:r>
            <a:r>
              <a:rPr lang="en-CA" sz="2000" dirty="0" smtClean="0"/>
              <a:t>Management.</a:t>
            </a:r>
            <a:endParaRPr lang="en-CA" sz="2000" dirty="0"/>
          </a:p>
          <a:p>
            <a:pPr lvl="1">
              <a:spcAft>
                <a:spcPts val="600"/>
              </a:spcAft>
            </a:pPr>
            <a:r>
              <a:rPr lang="en-CA" sz="2000" dirty="0"/>
              <a:t>Provide oversight in the design and implementation of sound risk management and internal </a:t>
            </a:r>
            <a:r>
              <a:rPr lang="en-CA" sz="2000" dirty="0" smtClean="0"/>
              <a:t>controls.</a:t>
            </a:r>
            <a:endParaRPr lang="en-CA" sz="2000" dirty="0"/>
          </a:p>
          <a:p>
            <a:pPr lvl="1">
              <a:spcAft>
                <a:spcPts val="600"/>
              </a:spcAft>
            </a:pPr>
            <a:r>
              <a:rPr lang="en-CA" sz="2000" dirty="0"/>
              <a:t>Adopt and oversee implementation of a remuneration policy that does not induce inappropriate risk taking and is in line with the </a:t>
            </a:r>
            <a:r>
              <a:rPr lang="en-CA" sz="2000" u="sng" dirty="0"/>
              <a:t>long term interests </a:t>
            </a:r>
            <a:r>
              <a:rPr lang="en-CA" sz="2000" dirty="0"/>
              <a:t>of the </a:t>
            </a:r>
            <a:r>
              <a:rPr lang="en-CA" sz="2000" dirty="0" smtClean="0"/>
              <a:t>insurer.</a:t>
            </a:r>
            <a:endParaRPr lang="en-CA" sz="2000" dirty="0"/>
          </a:p>
          <a:p>
            <a:pPr lvl="1">
              <a:spcAft>
                <a:spcPts val="600"/>
              </a:spcAft>
            </a:pPr>
            <a:r>
              <a:rPr lang="en-CA" sz="2000" dirty="0" smtClean="0"/>
              <a:t>Ensure that there are </a:t>
            </a:r>
            <a:r>
              <a:rPr lang="en-CA" sz="2000" dirty="0"/>
              <a:t>reliable financial reporting and audit </a:t>
            </a:r>
            <a:r>
              <a:rPr lang="en-CA" sz="2000" dirty="0" smtClean="0"/>
              <a:t>processes.</a:t>
            </a:r>
            <a:endParaRPr lang="en-CA" sz="2000" dirty="0"/>
          </a:p>
          <a:p>
            <a:pPr lvl="1">
              <a:spcAft>
                <a:spcPts val="600"/>
              </a:spcAft>
            </a:pPr>
            <a:r>
              <a:rPr lang="en-CA" sz="2000" dirty="0" smtClean="0"/>
              <a:t>Ensure that there are systems </a:t>
            </a:r>
            <a:r>
              <a:rPr lang="en-CA" sz="2000" dirty="0"/>
              <a:t>and controls for </a:t>
            </a:r>
            <a:r>
              <a:rPr lang="en-CA" sz="2000" u="sng" dirty="0"/>
              <a:t>timely and effective communication </a:t>
            </a:r>
            <a:r>
              <a:rPr lang="en-CA" sz="2000" dirty="0"/>
              <a:t>of governance issues with the supervisor and relevant </a:t>
            </a:r>
            <a:r>
              <a:rPr lang="en-CA" sz="2000" dirty="0" smtClean="0"/>
              <a:t>stakeholders.</a:t>
            </a:r>
            <a:r>
              <a:rPr lang="en-CA" sz="2000" dirty="0"/>
              <a:t> </a:t>
            </a:r>
          </a:p>
          <a:p>
            <a:pPr lvl="1">
              <a:spcAft>
                <a:spcPts val="600"/>
              </a:spcAft>
            </a:pPr>
            <a:endParaRPr lang="en-US" sz="2000" dirty="0"/>
          </a:p>
          <a:p>
            <a:pPr lvl="2">
              <a:spcAft>
                <a:spcPts val="600"/>
              </a:spcAft>
            </a:pPr>
            <a:endParaRPr lang="en-US" sz="1600" dirty="0" smtClean="0"/>
          </a:p>
          <a:p>
            <a:pPr lvl="2">
              <a:spcAft>
                <a:spcPts val="600"/>
              </a:spcAft>
            </a:pPr>
            <a:endParaRPr lang="en-US" sz="1600" dirty="0"/>
          </a:p>
          <a:p>
            <a:pPr lvl="1">
              <a:spcAft>
                <a:spcPts val="600"/>
              </a:spcAft>
            </a:pPr>
            <a:endParaRPr lang="en-US" sz="2000" dirty="0"/>
          </a:p>
        </p:txBody>
      </p:sp>
      <p:sp>
        <p:nvSpPr>
          <p:cNvPr id="4" name="Slide Number Placeholder 3"/>
          <p:cNvSpPr>
            <a:spLocks noGrp="1"/>
          </p:cNvSpPr>
          <p:nvPr>
            <p:ph type="sldNum" sz="quarter" idx="12"/>
          </p:nvPr>
        </p:nvSpPr>
        <p:spPr/>
        <p:txBody>
          <a:bodyPr/>
          <a:lstStyle/>
          <a:p>
            <a:fld id="{439A545C-BBC5-4D99-AAAC-34279415BE12}" type="slidenum">
              <a:rPr lang="en-US" smtClean="0"/>
              <a:t>17</a:t>
            </a:fld>
            <a:endParaRPr lang="en-US"/>
          </a:p>
        </p:txBody>
      </p:sp>
    </p:spTree>
    <p:extLst>
      <p:ext uri="{BB962C8B-B14F-4D97-AF65-F5344CB8AC3E}">
        <p14:creationId xmlns:p14="http://schemas.microsoft.com/office/powerpoint/2010/main" val="2938958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229600" cy="4525963"/>
          </a:xfrm>
        </p:spPr>
        <p:txBody>
          <a:bodyPr>
            <a:normAutofit fontScale="47500" lnSpcReduction="20000"/>
          </a:bodyPr>
          <a:lstStyle/>
          <a:p>
            <a:pPr marL="0" indent="0">
              <a:spcAft>
                <a:spcPts val="600"/>
              </a:spcAft>
              <a:buNone/>
            </a:pPr>
            <a:endParaRPr lang="en-US" sz="2400" b="1" dirty="0" smtClean="0"/>
          </a:p>
          <a:p>
            <a:pPr marL="0" indent="0">
              <a:spcAft>
                <a:spcPts val="600"/>
              </a:spcAft>
              <a:buNone/>
            </a:pPr>
            <a:r>
              <a:rPr lang="en-US" sz="3800" b="1" dirty="0" smtClean="0"/>
              <a:t>Structure and Governance of the Board:</a:t>
            </a:r>
          </a:p>
          <a:p>
            <a:pPr lvl="1"/>
            <a:r>
              <a:rPr lang="en-US" sz="2900" dirty="0" smtClean="0"/>
              <a:t>Appropriate </a:t>
            </a:r>
            <a:r>
              <a:rPr lang="en-US" sz="2900" dirty="0"/>
              <a:t>number and mix of knowledge, skills and </a:t>
            </a:r>
            <a:r>
              <a:rPr lang="en-US" sz="2900" dirty="0" smtClean="0"/>
              <a:t>expertise?</a:t>
            </a:r>
            <a:endParaRPr lang="en-US" sz="2900" dirty="0"/>
          </a:p>
          <a:p>
            <a:pPr lvl="1"/>
            <a:r>
              <a:rPr lang="en-US" sz="2900" dirty="0"/>
              <a:t>Appropriate internal governance practices and procedures that safeguard its efficiency, objectivity and </a:t>
            </a:r>
            <a:r>
              <a:rPr lang="en-US" sz="2900" dirty="0" smtClean="0"/>
              <a:t>independence?</a:t>
            </a:r>
            <a:endParaRPr lang="en-US" sz="2900" dirty="0"/>
          </a:p>
          <a:p>
            <a:pPr lvl="1">
              <a:spcAft>
                <a:spcPts val="600"/>
              </a:spcAft>
            </a:pPr>
            <a:r>
              <a:rPr lang="en-US" sz="2900" dirty="0" smtClean="0"/>
              <a:t>Adequate </a:t>
            </a:r>
            <a:r>
              <a:rPr lang="en-US" sz="2900" dirty="0"/>
              <a:t>powers and resources to carry out its duties </a:t>
            </a:r>
            <a:r>
              <a:rPr lang="en-US" sz="2900" dirty="0" smtClean="0"/>
              <a:t>effectively?</a:t>
            </a:r>
          </a:p>
          <a:p>
            <a:pPr marL="0" indent="0">
              <a:spcAft>
                <a:spcPts val="600"/>
              </a:spcAft>
              <a:buNone/>
            </a:pPr>
            <a:r>
              <a:rPr lang="en-US" sz="3800" b="1" dirty="0" smtClean="0"/>
              <a:t>Duties </a:t>
            </a:r>
            <a:r>
              <a:rPr lang="en-US" sz="3800" b="1" dirty="0"/>
              <a:t>of Board </a:t>
            </a:r>
            <a:r>
              <a:rPr lang="en-US" sz="3800" b="1" dirty="0" smtClean="0"/>
              <a:t>Members:</a:t>
            </a:r>
          </a:p>
          <a:p>
            <a:pPr lvl="1"/>
            <a:r>
              <a:rPr lang="en-US" sz="2900" dirty="0" smtClean="0"/>
              <a:t>Act in good faith, honestly, reasonably and in the best interests of the insurer and </a:t>
            </a:r>
            <a:r>
              <a:rPr lang="en-US" sz="2900" b="1" u="sng" dirty="0" smtClean="0"/>
              <a:t>policyholders</a:t>
            </a:r>
            <a:r>
              <a:rPr lang="en-US" sz="2900" dirty="0" smtClean="0"/>
              <a:t>?</a:t>
            </a:r>
          </a:p>
          <a:p>
            <a:pPr lvl="1"/>
            <a:r>
              <a:rPr lang="en-US" sz="2900" dirty="0" smtClean="0"/>
              <a:t>Exercise </a:t>
            </a:r>
            <a:r>
              <a:rPr lang="en-US" sz="2900" dirty="0"/>
              <a:t>due care and </a:t>
            </a:r>
            <a:r>
              <a:rPr lang="en-US" sz="2900" dirty="0" smtClean="0"/>
              <a:t>diligence?</a:t>
            </a:r>
            <a:endParaRPr lang="en-US" sz="2900" dirty="0"/>
          </a:p>
          <a:p>
            <a:pPr lvl="1"/>
            <a:r>
              <a:rPr lang="en-US" sz="2900" dirty="0"/>
              <a:t>Exercise independent judgment and objectivity in decision </a:t>
            </a:r>
            <a:r>
              <a:rPr lang="en-US" sz="2900" dirty="0" smtClean="0"/>
              <a:t>making?</a:t>
            </a:r>
            <a:endParaRPr lang="en-US" sz="2900" dirty="0"/>
          </a:p>
          <a:p>
            <a:pPr lvl="1"/>
            <a:r>
              <a:rPr lang="en-US" sz="2900" dirty="0"/>
              <a:t>Avoid </a:t>
            </a:r>
            <a:r>
              <a:rPr lang="en-US" sz="2900" dirty="0" smtClean="0"/>
              <a:t>conflicts </a:t>
            </a:r>
            <a:r>
              <a:rPr lang="en-US" sz="2900" dirty="0"/>
              <a:t>of interest with </a:t>
            </a:r>
            <a:r>
              <a:rPr lang="en-US" sz="2900" dirty="0" smtClean="0"/>
              <a:t>those of </a:t>
            </a:r>
            <a:r>
              <a:rPr lang="en-US" sz="2900" dirty="0"/>
              <a:t>the insurer and </a:t>
            </a:r>
            <a:r>
              <a:rPr lang="en-US" sz="2900" dirty="0" smtClean="0"/>
              <a:t>policyholders?</a:t>
            </a:r>
          </a:p>
          <a:p>
            <a:pPr lvl="1"/>
            <a:endParaRPr lang="en-US" sz="2900" dirty="0"/>
          </a:p>
          <a:p>
            <a:pPr marL="0" indent="0">
              <a:spcAft>
                <a:spcPts val="600"/>
              </a:spcAft>
              <a:buNone/>
            </a:pPr>
            <a:r>
              <a:rPr lang="en-US" sz="3800" b="1" dirty="0" smtClean="0"/>
              <a:t>Duties of Senior Management:</a:t>
            </a:r>
          </a:p>
          <a:p>
            <a:pPr lvl="1"/>
            <a:r>
              <a:rPr lang="en-US" sz="2900" dirty="0" smtClean="0"/>
              <a:t>Execute </a:t>
            </a:r>
            <a:r>
              <a:rPr lang="en-US" sz="2900" dirty="0"/>
              <a:t>day-to-day operations in accordance with the Board-approved strategies, policies and </a:t>
            </a:r>
            <a:r>
              <a:rPr lang="en-US" sz="2900" dirty="0" smtClean="0"/>
              <a:t>procedures?</a:t>
            </a:r>
            <a:endParaRPr lang="en-US" sz="2900" dirty="0"/>
          </a:p>
          <a:p>
            <a:pPr lvl="1"/>
            <a:r>
              <a:rPr lang="en-US" sz="2900" dirty="0" smtClean="0"/>
              <a:t>Promote </a:t>
            </a:r>
            <a:r>
              <a:rPr lang="en-US" sz="2900" dirty="0"/>
              <a:t>a culture of sound risk management, compliance and fair treatment of </a:t>
            </a:r>
            <a:r>
              <a:rPr lang="en-US" sz="2900" dirty="0" smtClean="0"/>
              <a:t>customers?</a:t>
            </a:r>
            <a:endParaRPr lang="en-US" sz="2900" dirty="0"/>
          </a:p>
          <a:p>
            <a:pPr lvl="1"/>
            <a:r>
              <a:rPr lang="en-US" sz="2900" dirty="0" smtClean="0"/>
              <a:t>Provide </a:t>
            </a:r>
            <a:r>
              <a:rPr lang="en-US" sz="2900" dirty="0"/>
              <a:t>Board with adequate and timely information on performance and </a:t>
            </a:r>
            <a:r>
              <a:rPr lang="en-US" sz="2900" dirty="0" smtClean="0"/>
              <a:t>risk?</a:t>
            </a:r>
            <a:endParaRPr lang="en-US" sz="2900" dirty="0"/>
          </a:p>
          <a:p>
            <a:pPr lvl="1"/>
            <a:r>
              <a:rPr lang="en-US" sz="2900" dirty="0" smtClean="0"/>
              <a:t>Provide </a:t>
            </a:r>
            <a:r>
              <a:rPr lang="en-US" sz="2900" dirty="0"/>
              <a:t>stakeholders and supervisor with relevant </a:t>
            </a:r>
            <a:r>
              <a:rPr lang="en-US" sz="2900" dirty="0" smtClean="0"/>
              <a:t>information?</a:t>
            </a:r>
            <a:endParaRPr lang="en-US" sz="2900" dirty="0"/>
          </a:p>
          <a:p>
            <a:pPr lvl="1"/>
            <a:endParaRPr lang="en-US" sz="2100" dirty="0"/>
          </a:p>
          <a:p>
            <a:pPr lvl="2"/>
            <a:endParaRPr lang="en-US" sz="1700" dirty="0"/>
          </a:p>
          <a:p>
            <a:pPr marL="0" indent="0">
              <a:buNone/>
            </a:pPr>
            <a:endParaRPr lang="en-US" sz="3600" dirty="0"/>
          </a:p>
          <a:p>
            <a:pPr lvl="2"/>
            <a:endParaRPr lang="en-US" sz="1400" dirty="0"/>
          </a:p>
          <a:p>
            <a:pPr lvl="1"/>
            <a:endParaRPr lang="en-US" sz="1800" dirty="0"/>
          </a:p>
          <a:p>
            <a:pPr lvl="2"/>
            <a:endParaRPr lang="en-US" sz="1600" dirty="0"/>
          </a:p>
          <a:p>
            <a:pPr marL="914400" lvl="2" indent="0">
              <a:spcAft>
                <a:spcPts val="600"/>
              </a:spcAft>
              <a:buNone/>
            </a:pPr>
            <a:endParaRPr lang="en-US" sz="1600" dirty="0"/>
          </a:p>
          <a:p>
            <a:pPr>
              <a:spcAft>
                <a:spcPts val="600"/>
              </a:spcAft>
            </a:pPr>
            <a:endParaRPr lang="en-US" sz="1600" dirty="0"/>
          </a:p>
        </p:txBody>
      </p:sp>
      <p:sp>
        <p:nvSpPr>
          <p:cNvPr id="4" name="Slide Number Placeholder 3"/>
          <p:cNvSpPr>
            <a:spLocks noGrp="1"/>
          </p:cNvSpPr>
          <p:nvPr>
            <p:ph type="sldNum" sz="quarter" idx="12"/>
          </p:nvPr>
        </p:nvSpPr>
        <p:spPr/>
        <p:txBody>
          <a:bodyPr/>
          <a:lstStyle/>
          <a:p>
            <a:fld id="{439A545C-BBC5-4D99-AAAC-34279415BE12}" type="slidenum">
              <a:rPr lang="en-US" smtClean="0"/>
              <a:t>18</a:t>
            </a:fld>
            <a:endParaRPr lang="en-US"/>
          </a:p>
        </p:txBody>
      </p:sp>
      <p:sp>
        <p:nvSpPr>
          <p:cNvPr id="5" name="Title 4"/>
          <p:cNvSpPr>
            <a:spLocks noGrp="1"/>
          </p:cNvSpPr>
          <p:nvPr>
            <p:ph type="title"/>
          </p:nvPr>
        </p:nvSpPr>
        <p:spPr/>
        <p:txBody>
          <a:bodyPr/>
          <a:lstStyle/>
          <a:p>
            <a:r>
              <a:rPr lang="en-US" sz="3200" dirty="0"/>
              <a:t>ICP 7: Corporate Governance</a:t>
            </a:r>
            <a:endParaRPr lang="en-GB" dirty="0"/>
          </a:p>
        </p:txBody>
      </p:sp>
    </p:spTree>
    <p:extLst>
      <p:ext uri="{BB962C8B-B14F-4D97-AF65-F5344CB8AC3E}">
        <p14:creationId xmlns:p14="http://schemas.microsoft.com/office/powerpoint/2010/main" val="1398392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dirty="0" smtClean="0"/>
              <a:t>ICP </a:t>
            </a:r>
            <a:r>
              <a:rPr lang="en-GB" dirty="0"/>
              <a:t>7 was significantly revised in 2011 and observance was lower across the participating supervisors. </a:t>
            </a:r>
            <a:endParaRPr lang="en-GB" dirty="0" smtClean="0"/>
          </a:p>
          <a:p>
            <a:pPr lvl="0"/>
            <a:endParaRPr lang="en-GB" dirty="0"/>
          </a:p>
          <a:p>
            <a:pPr lvl="0"/>
            <a:endParaRPr lang="en-GB" dirty="0" smtClean="0"/>
          </a:p>
          <a:p>
            <a:pPr lvl="0"/>
            <a:endParaRPr lang="en-GB" dirty="0"/>
          </a:p>
          <a:p>
            <a:pPr marL="0" lvl="0" indent="0">
              <a:buNone/>
            </a:pPr>
            <a:endParaRPr lang="en-US" dirty="0"/>
          </a:p>
          <a:p>
            <a:pPr marL="0" lvl="0" indent="0">
              <a:buNone/>
            </a:pPr>
            <a:r>
              <a:rPr lang="en-US" dirty="0" smtClean="0"/>
              <a:t>General Comments</a:t>
            </a:r>
            <a:endParaRPr lang="en-GB" dirty="0" smtClean="0"/>
          </a:p>
          <a:p>
            <a:pPr lvl="0"/>
            <a:r>
              <a:rPr lang="en-GB" dirty="0" smtClean="0"/>
              <a:t>Supervisors </a:t>
            </a:r>
            <a:r>
              <a:rPr lang="en-GB" dirty="0"/>
              <a:t>from FSB Member jurisdictions had, in general, </a:t>
            </a:r>
            <a:r>
              <a:rPr lang="en-GB" dirty="0" smtClean="0"/>
              <a:t>higher levels </a:t>
            </a:r>
            <a:r>
              <a:rPr lang="en-GB" dirty="0"/>
              <a:t>of </a:t>
            </a:r>
            <a:r>
              <a:rPr lang="en-GB" dirty="0" smtClean="0"/>
              <a:t>observance. </a:t>
            </a:r>
            <a:endParaRPr lang="en-GB" dirty="0"/>
          </a:p>
          <a:p>
            <a:pPr lvl="0"/>
            <a:r>
              <a:rPr lang="en-GB" dirty="0"/>
              <a:t>In many jurisdictions, corporate governance requirements are defined, at least in part, in legislation other than insurance law. </a:t>
            </a:r>
            <a:endParaRPr lang="en-GB" dirty="0" smtClean="0"/>
          </a:p>
          <a:p>
            <a:pPr lvl="0"/>
            <a:r>
              <a:rPr lang="en-GB" dirty="0" smtClean="0"/>
              <a:t>One </a:t>
            </a:r>
            <a:r>
              <a:rPr lang="en-GB" dirty="0"/>
              <a:t>of the primary challenges for observance of this ICP is reactive or incomplete supervisory practices. </a:t>
            </a:r>
            <a:endParaRPr lang="en-GB" dirty="0" smtClean="0"/>
          </a:p>
          <a:p>
            <a:pPr marL="0" lvl="0" indent="0">
              <a:buNone/>
            </a:pPr>
            <a:endParaRPr lang="en-GB" dirty="0"/>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19</a:t>
            </a:fld>
            <a:endParaRPr lang="en-GB">
              <a:solidFill>
                <a:prstClr val="black">
                  <a:tint val="75000"/>
                </a:prstClr>
              </a:solidFill>
            </a:endParaRPr>
          </a:p>
        </p:txBody>
      </p:sp>
      <p:sp>
        <p:nvSpPr>
          <p:cNvPr id="4" name="Title 3"/>
          <p:cNvSpPr>
            <a:spLocks noGrp="1"/>
          </p:cNvSpPr>
          <p:nvPr>
            <p:ph type="title"/>
          </p:nvPr>
        </p:nvSpPr>
        <p:spPr/>
        <p:txBody>
          <a:bodyPr/>
          <a:lstStyle/>
          <a:p>
            <a:r>
              <a:rPr lang="en-US" dirty="0" smtClean="0"/>
              <a:t>ICP 7: Corporate Governance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33581975"/>
              </p:ext>
            </p:extLst>
          </p:nvPr>
        </p:nvGraphicFramePr>
        <p:xfrm>
          <a:off x="611560" y="2132856"/>
          <a:ext cx="8229600" cy="1094860"/>
        </p:xfrm>
        <a:graphic>
          <a:graphicData uri="http://schemas.openxmlformats.org/drawingml/2006/table">
            <a:tbl>
              <a:tblPr firstRow="1" firstCol="1" bandRow="1">
                <a:tableStyleId>{5C22544A-7EE6-4342-B048-85BDC9FD1C3A}</a:tableStyleId>
              </a:tblPr>
              <a:tblGrid>
                <a:gridCol w="2177717"/>
                <a:gridCol w="962540"/>
                <a:gridCol w="876573"/>
                <a:gridCol w="919556"/>
                <a:gridCol w="919556"/>
                <a:gridCol w="919556"/>
                <a:gridCol w="727051"/>
                <a:gridCol w="727051"/>
              </a:tblGrid>
              <a:tr h="393565">
                <a:tc>
                  <a:txBody>
                    <a:bodyPr/>
                    <a:lstStyle/>
                    <a:p>
                      <a:endParaRPr lang="en-GB" sz="1400" dirty="0">
                        <a:solidFill>
                          <a:srgbClr val="000000"/>
                        </a:solidFill>
                        <a:effectLst/>
                        <a:latin typeface="Cambria"/>
                        <a:ea typeface="SimSun"/>
                        <a:cs typeface="Times New Roman"/>
                      </a:endParaRPr>
                    </a:p>
                  </a:txBody>
                  <a:tcPr marL="68580" marR="68580" marT="0" marB="0"/>
                </a:tc>
                <a:tc>
                  <a:txBody>
                    <a:bodyPr/>
                    <a:lstStyle/>
                    <a:p>
                      <a:pPr algn="ctr">
                        <a:lnSpc>
                          <a:spcPct val="115000"/>
                        </a:lnSpc>
                        <a:spcAft>
                          <a:spcPts val="0"/>
                        </a:spcAft>
                      </a:pPr>
                      <a:r>
                        <a:rPr lang="en-GB" sz="1200">
                          <a:effectLst/>
                        </a:rPr>
                        <a:t>Observed</a:t>
                      </a:r>
                      <a:endParaRPr lang="en-GB"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a:effectLst/>
                        </a:rPr>
                        <a:t>Largely Observed</a:t>
                      </a:r>
                      <a:endParaRPr lang="en-GB"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a:effectLst/>
                        </a:rPr>
                        <a:t>Partly Observed</a:t>
                      </a:r>
                      <a:endParaRPr lang="en-GB"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a:effectLst/>
                        </a:rPr>
                        <a:t>Not Observed</a:t>
                      </a:r>
                      <a:endParaRPr lang="en-GB"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a:effectLst/>
                        </a:rPr>
                        <a:t>Not Assessed</a:t>
                      </a:r>
                      <a:endParaRPr lang="en-GB"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a:effectLst/>
                        </a:rPr>
                        <a:t>Total</a:t>
                      </a:r>
                      <a:endParaRPr lang="en-GB" sz="18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a:effectLst/>
                        </a:rPr>
                        <a:t>Index</a:t>
                      </a:r>
                      <a:endParaRPr lang="en-GB" sz="1800">
                        <a:solidFill>
                          <a:srgbClr val="000000"/>
                        </a:solidFill>
                        <a:effectLst/>
                        <a:latin typeface="Calibri"/>
                        <a:ea typeface="Times New Roman"/>
                        <a:cs typeface="Times New Roman"/>
                      </a:endParaRPr>
                    </a:p>
                  </a:txBody>
                  <a:tcPr marL="68580" marR="68580" marT="0" marB="0"/>
                </a:tc>
              </a:tr>
              <a:tr h="237660">
                <a:tc>
                  <a:txBody>
                    <a:bodyPr/>
                    <a:lstStyle/>
                    <a:p>
                      <a:pPr>
                        <a:lnSpc>
                          <a:spcPct val="115000"/>
                        </a:lnSpc>
                        <a:spcAft>
                          <a:spcPts val="0"/>
                        </a:spcAft>
                      </a:pPr>
                      <a:r>
                        <a:rPr lang="en-GB" sz="1200" dirty="0">
                          <a:effectLst/>
                        </a:rPr>
                        <a:t>ICP 7 </a:t>
                      </a:r>
                      <a:r>
                        <a:rPr lang="en-GB" sz="1200" dirty="0" smtClean="0">
                          <a:effectLst/>
                        </a:rPr>
                        <a:t>Total Participation</a:t>
                      </a:r>
                      <a:endParaRPr lang="en-GB" sz="1800" dirty="0">
                        <a:solidFill>
                          <a:srgbClr val="000000"/>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n-US" sz="1200" dirty="0">
                          <a:effectLst/>
                        </a:rPr>
                        <a:t>19</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30</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11</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0</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9</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69</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US" sz="1200" dirty="0">
                          <a:effectLst/>
                        </a:rPr>
                        <a:t>7.4</a:t>
                      </a:r>
                      <a:endParaRPr lang="en-GB" sz="1800" dirty="0">
                        <a:solidFill>
                          <a:srgbClr val="000000"/>
                        </a:solidFill>
                        <a:effectLst/>
                        <a:latin typeface="Calibri"/>
                        <a:ea typeface="Times New Roman"/>
                        <a:cs typeface="Times New Roman"/>
                      </a:endParaRPr>
                    </a:p>
                  </a:txBody>
                  <a:tcPr marL="68580" marR="68580" marT="0" marB="0" anchor="b"/>
                </a:tc>
              </a:tr>
              <a:tr h="448895">
                <a:tc>
                  <a:txBody>
                    <a:bodyPr/>
                    <a:lstStyle/>
                    <a:p>
                      <a:pPr>
                        <a:lnSpc>
                          <a:spcPct val="115000"/>
                        </a:lnSpc>
                        <a:spcAft>
                          <a:spcPts val="0"/>
                        </a:spcAft>
                      </a:pPr>
                      <a:r>
                        <a:rPr lang="en-GB" sz="1200" dirty="0">
                          <a:effectLst/>
                        </a:rPr>
                        <a:t>ICP 7 </a:t>
                      </a:r>
                      <a:r>
                        <a:rPr lang="en-GB" sz="1200" dirty="0" smtClean="0">
                          <a:effectLst/>
                        </a:rPr>
                        <a:t>in Americas</a:t>
                      </a:r>
                      <a:endParaRPr lang="en-GB" sz="1800" dirty="0">
                        <a:solidFill>
                          <a:srgbClr val="000000"/>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n-US" sz="1200" dirty="0">
                          <a:effectLst/>
                        </a:rPr>
                        <a:t>2</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10</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0</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0</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2</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14</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US" sz="1200" dirty="0">
                          <a:effectLst/>
                        </a:rPr>
                        <a:t>7.5</a:t>
                      </a:r>
                      <a:endParaRPr lang="en-GB" sz="1800" dirty="0">
                        <a:solidFill>
                          <a:srgbClr val="000000"/>
                        </a:solidFill>
                        <a:effectLst/>
                        <a:latin typeface="Calibri"/>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247691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706090"/>
          </a:xfrm>
        </p:spPr>
        <p:txBody>
          <a:bodyPr>
            <a:noAutofit/>
          </a:bodyPr>
          <a:lstStyle/>
          <a:p>
            <a:r>
              <a:rPr lang="en-GB" sz="2400" b="1" dirty="0" smtClean="0"/>
              <a:t>Outline</a:t>
            </a:r>
            <a:endParaRPr lang="en-GB" sz="2400" b="1" dirty="0"/>
          </a:p>
        </p:txBody>
      </p:sp>
      <p:sp>
        <p:nvSpPr>
          <p:cNvPr id="3" name="Content Placeholder 2"/>
          <p:cNvSpPr>
            <a:spLocks noGrp="1"/>
          </p:cNvSpPr>
          <p:nvPr>
            <p:ph idx="1"/>
          </p:nvPr>
        </p:nvSpPr>
        <p:spPr/>
        <p:txBody>
          <a:bodyPr>
            <a:normAutofit/>
          </a:bodyPr>
          <a:lstStyle/>
          <a:p>
            <a:pPr marL="571500" lvl="1" indent="-571500" defTabSz="457200">
              <a:buFont typeface="Arial" panose="020B0604020202020204" pitchFamily="34" charset="0"/>
              <a:buChar char="•"/>
              <a:defRPr/>
            </a:pPr>
            <a:r>
              <a:rPr lang="en-US" sz="3200" dirty="0">
                <a:solidFill>
                  <a:srgbClr val="FF0000"/>
                </a:solidFill>
                <a:cs typeface="Arial" charset="0"/>
              </a:rPr>
              <a:t>Background on Self Assessment and Peer Review</a:t>
            </a:r>
          </a:p>
          <a:p>
            <a:pPr marL="571500" lvl="1" indent="-571500" defTabSz="457200">
              <a:buFont typeface="Arial" panose="020B0604020202020204" pitchFamily="34" charset="0"/>
              <a:buChar char="•"/>
              <a:defRPr/>
            </a:pPr>
            <a:r>
              <a:rPr lang="en-US" sz="3200" dirty="0">
                <a:cs typeface="Arial" charset="0"/>
              </a:rPr>
              <a:t>Self Assessment and Peer Review</a:t>
            </a:r>
          </a:p>
          <a:p>
            <a:pPr marL="1028700" lvl="2" indent="-571500" defTabSz="457200">
              <a:buFont typeface="Arial" panose="020B0604020202020204" pitchFamily="34" charset="0"/>
              <a:buChar char="•"/>
              <a:defRPr/>
            </a:pPr>
            <a:r>
              <a:rPr lang="en-US" sz="2900" dirty="0">
                <a:cs typeface="Arial" charset="0"/>
              </a:rPr>
              <a:t>ICP 5: Suitability of Persons</a:t>
            </a:r>
          </a:p>
          <a:p>
            <a:pPr marL="1028700" lvl="2" indent="-571500" defTabSz="457200">
              <a:buFont typeface="Arial" panose="020B0604020202020204" pitchFamily="34" charset="0"/>
              <a:buChar char="•"/>
              <a:defRPr/>
            </a:pPr>
            <a:r>
              <a:rPr lang="en-US" sz="2900" dirty="0">
                <a:cs typeface="Arial" charset="0"/>
              </a:rPr>
              <a:t>ICP 7: Corporate Governance</a:t>
            </a:r>
          </a:p>
          <a:p>
            <a:pPr marL="1028700" lvl="2" indent="-571500" defTabSz="457200">
              <a:buFont typeface="Arial" panose="020B0604020202020204" pitchFamily="34" charset="0"/>
              <a:buChar char="•"/>
              <a:defRPr/>
            </a:pPr>
            <a:r>
              <a:rPr lang="en-US" sz="2900" dirty="0">
                <a:cs typeface="Arial" charset="0"/>
              </a:rPr>
              <a:t>ICP 8: Risk Management and Internal Controls</a:t>
            </a:r>
          </a:p>
          <a:p>
            <a:pPr marL="571500" lvl="1" indent="-571500" defTabSz="457200">
              <a:buFont typeface="Arial" panose="020B0604020202020204" pitchFamily="34" charset="0"/>
              <a:buChar char="•"/>
              <a:defRPr/>
            </a:pPr>
            <a:r>
              <a:rPr lang="en-US" sz="3200" dirty="0">
                <a:cs typeface="Arial" charset="0"/>
              </a:rPr>
              <a:t>General Conclusions</a:t>
            </a:r>
          </a:p>
          <a:p>
            <a:endParaRPr lang="en-GB" sz="2000"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2</a:t>
            </a:fld>
            <a:endParaRPr lang="en-GB">
              <a:solidFill>
                <a:prstClr val="black">
                  <a:tint val="75000"/>
                </a:prstClr>
              </a:solidFill>
            </a:endParaRPr>
          </a:p>
        </p:txBody>
      </p:sp>
    </p:spTree>
    <p:extLst>
      <p:ext uri="{BB962C8B-B14F-4D97-AF65-F5344CB8AC3E}">
        <p14:creationId xmlns:p14="http://schemas.microsoft.com/office/powerpoint/2010/main" val="1078707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1800" b="1" dirty="0"/>
              <a:t>Standard 7.6</a:t>
            </a:r>
            <a:r>
              <a:rPr lang="en-GB" sz="1800" dirty="0"/>
              <a:t> The level of observance of this standard, which relates to remuneration, is low and </a:t>
            </a:r>
            <a:r>
              <a:rPr lang="en-GB" sz="1800" dirty="0" smtClean="0"/>
              <a:t>particularly </a:t>
            </a:r>
            <a:r>
              <a:rPr lang="en-GB" sz="1800" dirty="0"/>
              <a:t>low in some regions. </a:t>
            </a:r>
            <a:r>
              <a:rPr lang="en-GB" sz="1800" dirty="0" smtClean="0"/>
              <a:t>This is a new standard and it is not yet clear that Supervisors have the power to establish expectations respecting remuneration or have communicated those expectations to insurers. </a:t>
            </a:r>
            <a:endParaRPr lang="en-GB" sz="1800" dirty="0"/>
          </a:p>
          <a:p>
            <a:r>
              <a:rPr lang="en-US" sz="1800" dirty="0" smtClean="0"/>
              <a:t>Does your jurisdiction require directors to adopt and oversee the implementation of an effective remuneration plan?</a:t>
            </a:r>
          </a:p>
          <a:p>
            <a:r>
              <a:rPr lang="en-US" sz="1800" dirty="0" smtClean="0"/>
              <a:t>How do you ensure a board is meeting this responsibility? </a:t>
            </a:r>
            <a:endParaRPr lang="en-US" sz="1800" dirty="0"/>
          </a:p>
          <a:p>
            <a:pPr marL="0" indent="0">
              <a:buNone/>
            </a:pPr>
            <a:endParaRPr lang="en-GB" dirty="0" smtClean="0"/>
          </a:p>
          <a:p>
            <a:pPr marL="0" indent="0">
              <a:buNone/>
            </a:pPr>
            <a:endParaRPr lang="en-US" dirty="0" smtClean="0"/>
          </a:p>
          <a:p>
            <a:pPr marL="0" indent="0">
              <a:buNone/>
            </a:pPr>
            <a:endParaRPr lang="en-GB" dirty="0"/>
          </a:p>
          <a:p>
            <a:endParaRPr lang="en-GB" dirty="0"/>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20</a:t>
            </a:fld>
            <a:endParaRPr lang="en-GB">
              <a:solidFill>
                <a:prstClr val="black">
                  <a:tint val="75000"/>
                </a:prstClr>
              </a:solidFill>
            </a:endParaRPr>
          </a:p>
        </p:txBody>
      </p:sp>
      <p:sp>
        <p:nvSpPr>
          <p:cNvPr id="4" name="Title 3"/>
          <p:cNvSpPr>
            <a:spLocks noGrp="1"/>
          </p:cNvSpPr>
          <p:nvPr>
            <p:ph type="title"/>
          </p:nvPr>
        </p:nvSpPr>
        <p:spPr/>
        <p:txBody>
          <a:bodyPr/>
          <a:lstStyle/>
          <a:p>
            <a:r>
              <a:rPr lang="en-US" dirty="0"/>
              <a:t>ICP 7: Corporate Governance</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623572539"/>
              </p:ext>
            </p:extLst>
          </p:nvPr>
        </p:nvGraphicFramePr>
        <p:xfrm>
          <a:off x="465463" y="3933056"/>
          <a:ext cx="8221336" cy="1800200"/>
        </p:xfrm>
        <a:graphic>
          <a:graphicData uri="http://schemas.openxmlformats.org/drawingml/2006/table">
            <a:tbl>
              <a:tblPr firstRow="1" firstCol="1" bandRow="1">
                <a:tableStyleId>{5C22544A-7EE6-4342-B048-85BDC9FD1C3A}</a:tableStyleId>
              </a:tblPr>
              <a:tblGrid>
                <a:gridCol w="2175529"/>
                <a:gridCol w="918633"/>
                <a:gridCol w="918633"/>
                <a:gridCol w="918633"/>
                <a:gridCol w="918633"/>
                <a:gridCol w="918633"/>
                <a:gridCol w="726321"/>
                <a:gridCol w="726321"/>
              </a:tblGrid>
              <a:tr h="690481">
                <a:tc>
                  <a:txBody>
                    <a:bodyPr/>
                    <a:lstStyle/>
                    <a:p>
                      <a:endParaRPr lang="en-GB" sz="1600" dirty="0">
                        <a:solidFill>
                          <a:schemeClr val="tx1"/>
                        </a:solidFill>
                        <a:effectLst/>
                        <a:latin typeface="Cambria"/>
                        <a:ea typeface="SimSun"/>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Observed</a:t>
                      </a:r>
                      <a:endParaRPr lang="en-GB" sz="200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Largely Observed</a:t>
                      </a:r>
                      <a:endParaRPr lang="en-GB" sz="200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Partly Observed</a:t>
                      </a:r>
                      <a:endParaRPr lang="en-GB" sz="200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Not Observed</a:t>
                      </a:r>
                      <a:endParaRPr lang="en-GB" sz="200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Not Assessed</a:t>
                      </a:r>
                      <a:endParaRPr lang="en-GB" sz="200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solidFill>
                            <a:schemeClr val="tx1"/>
                          </a:solidFill>
                          <a:effectLst/>
                        </a:rPr>
                        <a:t>Total</a:t>
                      </a:r>
                      <a:endParaRPr lang="en-GB" sz="200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400">
                          <a:solidFill>
                            <a:schemeClr val="tx1"/>
                          </a:solidFill>
                          <a:effectLst/>
                        </a:rPr>
                        <a:t>Index</a:t>
                      </a:r>
                      <a:endParaRPr lang="en-GB" sz="2000">
                        <a:solidFill>
                          <a:schemeClr val="tx1"/>
                        </a:solidFill>
                        <a:effectLst/>
                        <a:latin typeface="Calibri"/>
                        <a:ea typeface="Times New Roman"/>
                        <a:cs typeface="Times New Roman"/>
                      </a:endParaRPr>
                    </a:p>
                  </a:txBody>
                  <a:tcPr marL="68580" marR="68580" marT="0" marB="0"/>
                </a:tc>
              </a:tr>
              <a:tr h="680294">
                <a:tc>
                  <a:txBody>
                    <a:bodyPr/>
                    <a:lstStyle/>
                    <a:p>
                      <a:pPr marL="0" lvl="0" indent="0">
                        <a:lnSpc>
                          <a:spcPct val="115000"/>
                        </a:lnSpc>
                        <a:spcAft>
                          <a:spcPts val="0"/>
                        </a:spcAft>
                        <a:buFont typeface="Symbol"/>
                        <a:buNone/>
                      </a:pPr>
                      <a:r>
                        <a:rPr lang="en-GB" sz="1400" dirty="0">
                          <a:solidFill>
                            <a:schemeClr val="tx1"/>
                          </a:solidFill>
                          <a:effectLst/>
                        </a:rPr>
                        <a:t>Total participating authorities</a:t>
                      </a:r>
                      <a:endParaRPr lang="en-GB" sz="2000" dirty="0">
                        <a:solidFill>
                          <a:schemeClr val="tx1"/>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n-US" sz="1400" dirty="0">
                          <a:solidFill>
                            <a:schemeClr val="tx1"/>
                          </a:solidFill>
                          <a:effectLst/>
                        </a:rPr>
                        <a:t>16</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a:solidFill>
                            <a:schemeClr val="tx1"/>
                          </a:solidFill>
                          <a:effectLst/>
                        </a:rPr>
                        <a:t>19</a:t>
                      </a:r>
                      <a:endParaRPr lang="en-GB" sz="200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a:solidFill>
                            <a:schemeClr val="tx1"/>
                          </a:solidFill>
                          <a:effectLst/>
                        </a:rPr>
                        <a:t>24</a:t>
                      </a:r>
                      <a:endParaRPr lang="en-GB" sz="200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a:solidFill>
                            <a:schemeClr val="tx1"/>
                          </a:solidFill>
                          <a:effectLst/>
                        </a:rPr>
                        <a:t>9</a:t>
                      </a:r>
                      <a:endParaRPr lang="en-GB" sz="200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a:solidFill>
                            <a:schemeClr val="tx1"/>
                          </a:solidFill>
                          <a:effectLst/>
                        </a:rPr>
                        <a:t>1</a:t>
                      </a:r>
                      <a:endParaRPr lang="en-GB" sz="200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69</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US" sz="1400" dirty="0">
                          <a:solidFill>
                            <a:schemeClr val="tx1"/>
                          </a:solidFill>
                          <a:effectLst/>
                        </a:rPr>
                        <a:t>5.7</a:t>
                      </a:r>
                      <a:endParaRPr lang="en-GB" sz="2000" dirty="0">
                        <a:solidFill>
                          <a:schemeClr val="tx1"/>
                        </a:solidFill>
                        <a:effectLst/>
                        <a:latin typeface="Calibri"/>
                        <a:ea typeface="Times New Roman"/>
                        <a:cs typeface="Times New Roman"/>
                      </a:endParaRPr>
                    </a:p>
                  </a:txBody>
                  <a:tcPr marL="68580" marR="68580" marT="0" marB="0" anchor="b"/>
                </a:tc>
              </a:tr>
              <a:tr h="429425">
                <a:tc>
                  <a:txBody>
                    <a:bodyPr/>
                    <a:lstStyle/>
                    <a:p>
                      <a:pPr>
                        <a:lnSpc>
                          <a:spcPct val="115000"/>
                        </a:lnSpc>
                        <a:spcAft>
                          <a:spcPts val="0"/>
                        </a:spcAft>
                      </a:pPr>
                      <a:r>
                        <a:rPr lang="en-GB" sz="1400" dirty="0">
                          <a:solidFill>
                            <a:schemeClr val="tx1"/>
                          </a:solidFill>
                          <a:effectLst/>
                        </a:rPr>
                        <a:t>Results </a:t>
                      </a:r>
                      <a:r>
                        <a:rPr lang="en-GB" sz="1400" dirty="0" smtClean="0">
                          <a:solidFill>
                            <a:schemeClr val="tx1"/>
                          </a:solidFill>
                          <a:effectLst/>
                        </a:rPr>
                        <a:t>in</a:t>
                      </a:r>
                      <a:r>
                        <a:rPr lang="en-GB" sz="1400" baseline="0" dirty="0" smtClean="0">
                          <a:solidFill>
                            <a:schemeClr val="tx1"/>
                          </a:solidFill>
                          <a:effectLst/>
                        </a:rPr>
                        <a:t> Americas</a:t>
                      </a:r>
                      <a:endParaRPr lang="en-GB" sz="2000" dirty="0">
                        <a:solidFill>
                          <a:schemeClr val="tx1"/>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n-US" sz="1400" dirty="0">
                          <a:solidFill>
                            <a:schemeClr val="tx1"/>
                          </a:solidFill>
                          <a:effectLst/>
                        </a:rPr>
                        <a:t>1</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4</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8</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1</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0</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14</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US" sz="1400" dirty="0">
                          <a:solidFill>
                            <a:schemeClr val="tx1"/>
                          </a:solidFill>
                          <a:effectLst/>
                        </a:rPr>
                        <a:t>5.0</a:t>
                      </a:r>
                      <a:endParaRPr lang="en-GB" sz="2000" dirty="0">
                        <a:solidFill>
                          <a:schemeClr val="tx1"/>
                        </a:solidFill>
                        <a:effectLst/>
                        <a:latin typeface="Calibri"/>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309416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73" y="548680"/>
            <a:ext cx="7772400" cy="609600"/>
          </a:xfrm>
        </p:spPr>
        <p:txBody>
          <a:bodyPr>
            <a:noAutofit/>
          </a:bodyPr>
          <a:lstStyle/>
          <a:p>
            <a:r>
              <a:rPr lang="en-US" sz="2400" dirty="0"/>
              <a:t>ICP 8: Risk Management and Internal Controls	</a:t>
            </a:r>
          </a:p>
        </p:txBody>
      </p:sp>
      <p:sp>
        <p:nvSpPr>
          <p:cNvPr id="3" name="Content Placeholder 2"/>
          <p:cNvSpPr>
            <a:spLocks noGrp="1"/>
          </p:cNvSpPr>
          <p:nvPr>
            <p:ph idx="1"/>
          </p:nvPr>
        </p:nvSpPr>
        <p:spPr>
          <a:xfrm>
            <a:off x="450491" y="1268760"/>
            <a:ext cx="8369981" cy="1219200"/>
          </a:xfrm>
          <a:ln w="28575">
            <a:solidFill>
              <a:schemeClr val="tx1"/>
            </a:solidFill>
          </a:ln>
        </p:spPr>
        <p:txBody>
          <a:bodyPr>
            <a:normAutofit fontScale="85000" lnSpcReduction="20000"/>
          </a:bodyPr>
          <a:lstStyle/>
          <a:p>
            <a:pPr marL="0" indent="0">
              <a:spcAft>
                <a:spcPts val="600"/>
              </a:spcAft>
              <a:buNone/>
            </a:pPr>
            <a:r>
              <a:rPr lang="en-US" sz="2400" b="1" dirty="0"/>
              <a:t>The </a:t>
            </a:r>
            <a:r>
              <a:rPr lang="en-US" sz="2400" b="1" dirty="0" smtClean="0"/>
              <a:t>Supervisor </a:t>
            </a:r>
            <a:r>
              <a:rPr lang="en-US" sz="2400" b="1" dirty="0"/>
              <a:t>requires an insurer to have, as part of its overall corporate governance framework, effective systems of risk management and internal controls, including effective functions for risk management, compliance, actuarial matters and internal audit.</a:t>
            </a:r>
          </a:p>
          <a:p>
            <a:pPr marL="0" indent="0">
              <a:spcAft>
                <a:spcPts val="600"/>
              </a:spcAft>
              <a:buNone/>
            </a:pPr>
            <a:endParaRPr lang="en-US" sz="2400" b="1" dirty="0"/>
          </a:p>
          <a:p>
            <a:pPr marL="0" indent="0">
              <a:spcAft>
                <a:spcPts val="600"/>
              </a:spcAft>
              <a:buNone/>
            </a:pPr>
            <a:endParaRPr lang="en-US" sz="1600" dirty="0" smtClean="0"/>
          </a:p>
          <a:p>
            <a:pPr>
              <a:spcAft>
                <a:spcPts val="600"/>
              </a:spcAft>
            </a:pPr>
            <a:endParaRPr lang="en-US" sz="1600" dirty="0" smtClean="0"/>
          </a:p>
          <a:p>
            <a:pPr>
              <a:spcAft>
                <a:spcPts val="600"/>
              </a:spcAft>
            </a:pPr>
            <a:endParaRPr lang="en-US" sz="1600" dirty="0" smtClean="0"/>
          </a:p>
          <a:p>
            <a:pPr>
              <a:spcAft>
                <a:spcPts val="600"/>
              </a:spcAft>
            </a:pPr>
            <a:endParaRPr lang="en-US" sz="1600" dirty="0" smtClean="0"/>
          </a:p>
          <a:p>
            <a:pPr>
              <a:spcAft>
                <a:spcPts val="600"/>
              </a:spcAft>
            </a:pPr>
            <a:endParaRPr lang="en-US" sz="1600" dirty="0"/>
          </a:p>
          <a:p>
            <a:pPr>
              <a:spcAft>
                <a:spcPts val="600"/>
              </a:spcAft>
            </a:pPr>
            <a:endParaRPr lang="en-US" sz="1600" dirty="0" smtClean="0"/>
          </a:p>
          <a:p>
            <a:pPr>
              <a:spcAft>
                <a:spcPts val="600"/>
              </a:spcAft>
            </a:pPr>
            <a:endParaRPr lang="en-US" sz="1600" dirty="0"/>
          </a:p>
          <a:p>
            <a:pPr>
              <a:spcAft>
                <a:spcPts val="600"/>
              </a:spcAft>
            </a:pPr>
            <a:endParaRPr lang="en-US" sz="1600" dirty="0"/>
          </a:p>
        </p:txBody>
      </p:sp>
      <p:sp>
        <p:nvSpPr>
          <p:cNvPr id="4" name="TextBox 3"/>
          <p:cNvSpPr txBox="1"/>
          <p:nvPr/>
        </p:nvSpPr>
        <p:spPr>
          <a:xfrm>
            <a:off x="406400" y="2636912"/>
            <a:ext cx="8001000" cy="4508927"/>
          </a:xfrm>
          <a:prstGeom prst="rect">
            <a:avLst/>
          </a:prstGeom>
          <a:noFill/>
        </p:spPr>
        <p:txBody>
          <a:bodyPr wrap="square" rtlCol="0">
            <a:spAutoFit/>
          </a:bodyPr>
          <a:lstStyle/>
          <a:p>
            <a:pPr lvl="0">
              <a:spcAft>
                <a:spcPts val="600"/>
              </a:spcAft>
            </a:pPr>
            <a:r>
              <a:rPr lang="en-US" b="1" dirty="0" smtClean="0"/>
              <a:t>General Observations:</a:t>
            </a:r>
          </a:p>
          <a:p>
            <a:pPr marL="285750" indent="-285750">
              <a:spcAft>
                <a:spcPts val="600"/>
              </a:spcAft>
              <a:buFont typeface="Arial" pitchFamily="34" charset="0"/>
              <a:buChar char="•"/>
            </a:pPr>
            <a:r>
              <a:rPr lang="en-US" dirty="0" smtClean="0"/>
              <a:t>The risk </a:t>
            </a:r>
            <a:r>
              <a:rPr lang="en-US" dirty="0"/>
              <a:t>management </a:t>
            </a:r>
            <a:r>
              <a:rPr lang="en-US" dirty="0" smtClean="0"/>
              <a:t>and internal control system </a:t>
            </a:r>
            <a:r>
              <a:rPr lang="en-US" dirty="0"/>
              <a:t>of an insurer </a:t>
            </a:r>
            <a:r>
              <a:rPr lang="en-US" dirty="0" smtClean="0"/>
              <a:t>is comprised of its </a:t>
            </a:r>
            <a:r>
              <a:rPr lang="en-US" dirty="0"/>
              <a:t>strategies, policies, processes and controls to identify, assess, monitor, manage and report risks that it may be exposed to at a legal entity or group level. </a:t>
            </a:r>
            <a:endParaRPr lang="en-US" dirty="0" smtClean="0"/>
          </a:p>
          <a:p>
            <a:pPr marL="285750" lvl="0" indent="-285750">
              <a:spcAft>
                <a:spcPts val="600"/>
              </a:spcAft>
              <a:buFont typeface="Arial" pitchFamily="34" charset="0"/>
              <a:buChar char="•"/>
            </a:pPr>
            <a:r>
              <a:rPr lang="en-US" dirty="0" smtClean="0"/>
              <a:t>Risk management and internal control is part of the fabric of insurer governance.</a:t>
            </a:r>
          </a:p>
          <a:p>
            <a:pPr marL="285750" lvl="0" indent="-285750">
              <a:spcAft>
                <a:spcPts val="600"/>
              </a:spcAft>
              <a:buFont typeface="Arial" pitchFamily="34" charset="0"/>
              <a:buChar char="•"/>
            </a:pPr>
            <a:r>
              <a:rPr lang="en-US" dirty="0" smtClean="0"/>
              <a:t>The systems must include a risk management function, a compliance function, an actuarial function and an internal audit function. These are expected to be commensurate </a:t>
            </a:r>
            <a:r>
              <a:rPr lang="en-US" dirty="0"/>
              <a:t>with the nature, scale and complexity of their business.</a:t>
            </a:r>
            <a:endParaRPr lang="en-US" dirty="0" smtClean="0"/>
          </a:p>
          <a:p>
            <a:pPr marL="285750" indent="-285750">
              <a:spcAft>
                <a:spcPts val="600"/>
              </a:spcAft>
              <a:buFont typeface="Arial" pitchFamily="34" charset="0"/>
              <a:buChar char="•"/>
            </a:pPr>
            <a:r>
              <a:rPr lang="en-US" dirty="0" smtClean="0"/>
              <a:t>The new ICP refines and expands previous requirements (found in the old ICPs 10, 18 and 19) into seven standards.</a:t>
            </a:r>
          </a:p>
          <a:p>
            <a:pPr marL="285750" indent="-285750">
              <a:spcAft>
                <a:spcPts val="600"/>
              </a:spcAft>
              <a:buFont typeface="Arial" pitchFamily="34" charset="0"/>
              <a:buChar char="•"/>
            </a:pPr>
            <a:endParaRPr lang="en-US" dirty="0" smtClean="0"/>
          </a:p>
          <a:p>
            <a:pPr marL="285750" indent="-285750">
              <a:spcAft>
                <a:spcPts val="600"/>
              </a:spcAft>
              <a:buFont typeface="Arial" pitchFamily="34" charset="0"/>
              <a:buChar char="•"/>
            </a:pPr>
            <a:endParaRPr lang="en-US" dirty="0" smtClean="0"/>
          </a:p>
          <a:p>
            <a:pPr marL="285750" indent="-285750">
              <a:spcAft>
                <a:spcPts val="600"/>
              </a:spcAft>
              <a:buFont typeface="Arial" pitchFamily="34" charset="0"/>
              <a:buChar char="•"/>
            </a:pPr>
            <a:endParaRPr lang="en-US" dirty="0" smtClean="0"/>
          </a:p>
        </p:txBody>
      </p:sp>
      <p:sp>
        <p:nvSpPr>
          <p:cNvPr id="5" name="Slide Number Placeholder 4"/>
          <p:cNvSpPr>
            <a:spLocks noGrp="1"/>
          </p:cNvSpPr>
          <p:nvPr>
            <p:ph type="sldNum" sz="quarter" idx="12"/>
          </p:nvPr>
        </p:nvSpPr>
        <p:spPr/>
        <p:txBody>
          <a:bodyPr/>
          <a:lstStyle/>
          <a:p>
            <a:fld id="{439A545C-BBC5-4D99-AAAC-34279415BE12}" type="slidenum">
              <a:rPr lang="en-US" smtClean="0"/>
              <a:t>21</a:t>
            </a:fld>
            <a:endParaRPr lang="en-US"/>
          </a:p>
        </p:txBody>
      </p:sp>
    </p:spTree>
    <p:extLst>
      <p:ext uri="{BB962C8B-B14F-4D97-AF65-F5344CB8AC3E}">
        <p14:creationId xmlns:p14="http://schemas.microsoft.com/office/powerpoint/2010/main" val="792099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305800" cy="5486400"/>
          </a:xfrm>
        </p:spPr>
        <p:txBody>
          <a:bodyPr>
            <a:noAutofit/>
          </a:bodyPr>
          <a:lstStyle/>
          <a:p>
            <a:pPr>
              <a:spcAft>
                <a:spcPts val="600"/>
              </a:spcAft>
              <a:buFont typeface="+mj-lt"/>
              <a:buAutoNum type="arabicPeriod"/>
            </a:pPr>
            <a:r>
              <a:rPr lang="en-US" sz="1800" dirty="0"/>
              <a:t>The supervisor requires the insurer to establish, and operate within, effective systems of risk management and internal controls.</a:t>
            </a:r>
          </a:p>
          <a:p>
            <a:pPr>
              <a:spcAft>
                <a:spcPts val="600"/>
              </a:spcAft>
              <a:buFont typeface="+mj-lt"/>
              <a:buAutoNum type="arabicPeriod"/>
            </a:pPr>
            <a:r>
              <a:rPr lang="en-US" sz="1800" dirty="0"/>
              <a:t>The supervisor requires the insurer to have effective control functions with the necessary </a:t>
            </a:r>
            <a:r>
              <a:rPr lang="en-US" sz="1800" b="1" dirty="0"/>
              <a:t>authority, independence, and resources</a:t>
            </a:r>
            <a:r>
              <a:rPr lang="en-US" sz="1800" dirty="0"/>
              <a:t>.</a:t>
            </a:r>
          </a:p>
          <a:p>
            <a:pPr>
              <a:spcAft>
                <a:spcPts val="600"/>
              </a:spcAft>
              <a:buFont typeface="+mj-lt"/>
              <a:buAutoNum type="arabicPeriod"/>
            </a:pPr>
            <a:r>
              <a:rPr lang="en-US" sz="1800" dirty="0"/>
              <a:t>The supervisor requires the insurer to have an effective </a:t>
            </a:r>
            <a:r>
              <a:rPr lang="en-US" sz="1800" b="1" u="sng" dirty="0"/>
              <a:t>risk management function </a:t>
            </a:r>
            <a:r>
              <a:rPr lang="en-US" sz="1800" dirty="0"/>
              <a:t>capable of assisting the insurer to identify, assess, monitor, manage and report on its key risks in a timely way.</a:t>
            </a:r>
          </a:p>
          <a:p>
            <a:pPr>
              <a:buFont typeface="+mj-lt"/>
              <a:buAutoNum type="arabicPeriod"/>
            </a:pPr>
            <a:r>
              <a:rPr lang="en-US" sz="1800" dirty="0"/>
              <a:t>The supervisor requires the insurer to have an effective </a:t>
            </a:r>
            <a:r>
              <a:rPr lang="en-US" sz="1800" b="1" u="sng" dirty="0"/>
              <a:t>compliance function </a:t>
            </a:r>
            <a:r>
              <a:rPr lang="en-US" sz="1800" dirty="0"/>
              <a:t>capable of assisting the insurer to meet its legal and regulatory obligations and promote and sustain a corporate culture of compliance and integrity.</a:t>
            </a:r>
          </a:p>
        </p:txBody>
      </p:sp>
      <p:sp>
        <p:nvSpPr>
          <p:cNvPr id="4" name="Slide Number Placeholder 3"/>
          <p:cNvSpPr>
            <a:spLocks noGrp="1"/>
          </p:cNvSpPr>
          <p:nvPr>
            <p:ph type="sldNum" sz="quarter" idx="12"/>
          </p:nvPr>
        </p:nvSpPr>
        <p:spPr/>
        <p:txBody>
          <a:bodyPr/>
          <a:lstStyle/>
          <a:p>
            <a:fld id="{439A545C-BBC5-4D99-AAAC-34279415BE12}" type="slidenum">
              <a:rPr lang="en-US" smtClean="0"/>
              <a:t>22</a:t>
            </a:fld>
            <a:endParaRPr lang="en-US"/>
          </a:p>
        </p:txBody>
      </p:sp>
      <p:sp>
        <p:nvSpPr>
          <p:cNvPr id="5" name="Title 4"/>
          <p:cNvSpPr>
            <a:spLocks noGrp="1"/>
          </p:cNvSpPr>
          <p:nvPr>
            <p:ph type="title"/>
          </p:nvPr>
        </p:nvSpPr>
        <p:spPr/>
        <p:txBody>
          <a:bodyPr>
            <a:normAutofit fontScale="90000"/>
          </a:bodyPr>
          <a:lstStyle/>
          <a:p>
            <a:r>
              <a:rPr lang="en-US" sz="2800" dirty="0"/>
              <a:t>ICP 8: Risk Management and Internal Controls	</a:t>
            </a:r>
            <a:endParaRPr lang="en-GB" sz="2400" dirty="0"/>
          </a:p>
        </p:txBody>
      </p:sp>
    </p:spTree>
    <p:extLst>
      <p:ext uri="{BB962C8B-B14F-4D97-AF65-F5344CB8AC3E}">
        <p14:creationId xmlns:p14="http://schemas.microsoft.com/office/powerpoint/2010/main" val="1932983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305800" cy="5486400"/>
          </a:xfrm>
        </p:spPr>
        <p:txBody>
          <a:bodyPr>
            <a:noAutofit/>
          </a:bodyPr>
          <a:lstStyle/>
          <a:p>
            <a:pPr>
              <a:spcAft>
                <a:spcPts val="600"/>
              </a:spcAft>
              <a:buFont typeface="+mj-lt"/>
              <a:buAutoNum type="arabicPeriod" startAt="5"/>
            </a:pPr>
            <a:r>
              <a:rPr lang="en-US" sz="1800" dirty="0"/>
              <a:t>The supervisor requires that there is an effective </a:t>
            </a:r>
            <a:r>
              <a:rPr lang="en-US" sz="1800" b="1" u="sng" dirty="0"/>
              <a:t>actuarial function </a:t>
            </a:r>
            <a:r>
              <a:rPr lang="en-US" sz="1800" dirty="0"/>
              <a:t>capable of evaluating and providing advice to the insurer regarding, at a minimum, technical provisions, premium and pricing activities, and compliance with related statutory and regulatory requirements.</a:t>
            </a:r>
          </a:p>
          <a:p>
            <a:pPr>
              <a:spcAft>
                <a:spcPts val="600"/>
              </a:spcAft>
              <a:buFont typeface="+mj-lt"/>
              <a:buAutoNum type="arabicPeriod" startAt="5"/>
            </a:pPr>
            <a:r>
              <a:rPr lang="en-US" sz="1800" dirty="0"/>
              <a:t>The supervisor requires the insurer to have an effective </a:t>
            </a:r>
            <a:r>
              <a:rPr lang="en-US" sz="1800" b="1" u="sng" dirty="0"/>
              <a:t>internal audit function </a:t>
            </a:r>
            <a:r>
              <a:rPr lang="en-US" sz="1800" dirty="0"/>
              <a:t>capable of providing the Board with independent assurance in respect of the insurer’s governance, including its risk management and internal controls.</a:t>
            </a:r>
          </a:p>
          <a:p>
            <a:pPr>
              <a:buFont typeface="+mj-lt"/>
              <a:buAutoNum type="arabicPeriod" startAt="5"/>
            </a:pPr>
            <a:r>
              <a:rPr lang="en-US" sz="1800" dirty="0"/>
              <a:t>The supervisor requires the insurer to retain at least the </a:t>
            </a:r>
            <a:r>
              <a:rPr lang="en-US" sz="1800" b="1" dirty="0"/>
              <a:t>same degree of oversight </a:t>
            </a:r>
            <a:r>
              <a:rPr lang="en-US" sz="1800" dirty="0"/>
              <a:t>of, and accountability for, </a:t>
            </a:r>
            <a:r>
              <a:rPr lang="en-US" sz="1800" b="1" dirty="0"/>
              <a:t>any </a:t>
            </a:r>
            <a:r>
              <a:rPr lang="en-US" sz="1800" b="1" u="sng" dirty="0"/>
              <a:t>outsourced</a:t>
            </a:r>
            <a:r>
              <a:rPr lang="en-US" sz="1800" b="1" dirty="0"/>
              <a:t> material activity or function </a:t>
            </a:r>
            <a:r>
              <a:rPr lang="en-US" sz="1800" dirty="0"/>
              <a:t>(such as a control function) as applies to non-outsourced activities or functions.</a:t>
            </a:r>
          </a:p>
        </p:txBody>
      </p:sp>
      <p:sp>
        <p:nvSpPr>
          <p:cNvPr id="4" name="Slide Number Placeholder 3"/>
          <p:cNvSpPr>
            <a:spLocks noGrp="1"/>
          </p:cNvSpPr>
          <p:nvPr>
            <p:ph type="sldNum" sz="quarter" idx="12"/>
          </p:nvPr>
        </p:nvSpPr>
        <p:spPr/>
        <p:txBody>
          <a:bodyPr/>
          <a:lstStyle/>
          <a:p>
            <a:fld id="{439A545C-BBC5-4D99-AAAC-34279415BE12}" type="slidenum">
              <a:rPr lang="en-US" smtClean="0"/>
              <a:t>23</a:t>
            </a:fld>
            <a:endParaRPr lang="en-US"/>
          </a:p>
        </p:txBody>
      </p:sp>
      <p:sp>
        <p:nvSpPr>
          <p:cNvPr id="5" name="Title 4"/>
          <p:cNvSpPr>
            <a:spLocks noGrp="1"/>
          </p:cNvSpPr>
          <p:nvPr>
            <p:ph type="title"/>
          </p:nvPr>
        </p:nvSpPr>
        <p:spPr/>
        <p:txBody>
          <a:bodyPr>
            <a:normAutofit fontScale="90000"/>
          </a:bodyPr>
          <a:lstStyle/>
          <a:p>
            <a:r>
              <a:rPr lang="en-US" sz="2800" dirty="0"/>
              <a:t>ICP 8: Risk Management and Internal Controls	</a:t>
            </a:r>
            <a:endParaRPr lang="en-GB" sz="2400" dirty="0"/>
          </a:p>
        </p:txBody>
      </p:sp>
    </p:spTree>
    <p:extLst>
      <p:ext uri="{BB962C8B-B14F-4D97-AF65-F5344CB8AC3E}">
        <p14:creationId xmlns:p14="http://schemas.microsoft.com/office/powerpoint/2010/main" val="1374294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GB" dirty="0"/>
              <a:t>ICP 8 was significantly revised in 2011, with the new Standards being much more explicit. </a:t>
            </a:r>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smtClean="0"/>
          </a:p>
          <a:p>
            <a:pPr marL="0" lvl="0" indent="0">
              <a:buNone/>
            </a:pPr>
            <a:endParaRPr lang="en-US" sz="1900" dirty="0" smtClean="0"/>
          </a:p>
          <a:p>
            <a:pPr marL="0" lvl="0" indent="0">
              <a:buNone/>
            </a:pPr>
            <a:endParaRPr lang="en-US" sz="1500" dirty="0" smtClean="0"/>
          </a:p>
          <a:p>
            <a:pPr marL="0" lvl="0" indent="0">
              <a:buNone/>
            </a:pPr>
            <a:r>
              <a:rPr lang="en-US" sz="1500" dirty="0" smtClean="0"/>
              <a:t>General Comments</a:t>
            </a:r>
            <a:endParaRPr lang="en-GB" sz="1500" dirty="0"/>
          </a:p>
          <a:p>
            <a:pPr lvl="0"/>
            <a:r>
              <a:rPr lang="en-GB" sz="1500" dirty="0"/>
              <a:t>Legislative frameworks should ensure supervisors have the power to require insurers to have all control functions, and that these functions have the necessary resources, independence, and authority. </a:t>
            </a:r>
          </a:p>
          <a:p>
            <a:pPr lvl="0"/>
            <a:r>
              <a:rPr lang="en-GB" sz="1500" dirty="0"/>
              <a:t>Some supervisors may require one control function (eg, Internal Audit), while not requiring a Risk Management or a Compliance Function.  </a:t>
            </a:r>
          </a:p>
          <a:p>
            <a:pPr lvl="0"/>
            <a:r>
              <a:rPr lang="en-GB" sz="1500" dirty="0"/>
              <a:t>In many jurisdictions internal control requirements are defined, at least in part, in legislation other than insurance law. </a:t>
            </a:r>
          </a:p>
          <a:p>
            <a:pPr lvl="0"/>
            <a:r>
              <a:rPr lang="en-GB" sz="1500" dirty="0"/>
              <a:t>Supervisors should assess risk management and internal controls proactively, not just when problems are identified.  </a:t>
            </a:r>
          </a:p>
          <a:p>
            <a:pPr marL="0" indent="0">
              <a:buNone/>
            </a:pPr>
            <a:endParaRPr lang="en-GB" dirty="0"/>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24</a:t>
            </a:fld>
            <a:endParaRPr lang="en-GB">
              <a:solidFill>
                <a:prstClr val="black">
                  <a:tint val="75000"/>
                </a:prstClr>
              </a:solidFill>
            </a:endParaRPr>
          </a:p>
        </p:txBody>
      </p:sp>
      <p:sp>
        <p:nvSpPr>
          <p:cNvPr id="4" name="Title 3"/>
          <p:cNvSpPr>
            <a:spLocks noGrp="1"/>
          </p:cNvSpPr>
          <p:nvPr>
            <p:ph type="title"/>
          </p:nvPr>
        </p:nvSpPr>
        <p:spPr/>
        <p:txBody>
          <a:bodyPr>
            <a:normAutofit fontScale="90000"/>
          </a:bodyPr>
          <a:lstStyle/>
          <a:p>
            <a:r>
              <a:rPr lang="en-US" dirty="0"/>
              <a:t>ICP 8: Risk Management and Internal Controls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781020828"/>
              </p:ext>
            </p:extLst>
          </p:nvPr>
        </p:nvGraphicFramePr>
        <p:xfrm>
          <a:off x="683568" y="2060848"/>
          <a:ext cx="7859215" cy="1584326"/>
        </p:xfrm>
        <a:graphic>
          <a:graphicData uri="http://schemas.openxmlformats.org/drawingml/2006/table">
            <a:tbl>
              <a:tblPr firstRow="1" firstCol="1" bandRow="1">
                <a:tableStyleId>{5C22544A-7EE6-4342-B048-85BDC9FD1C3A}</a:tableStyleId>
              </a:tblPr>
              <a:tblGrid>
                <a:gridCol w="2079705"/>
                <a:gridCol w="878170"/>
                <a:gridCol w="878170"/>
                <a:gridCol w="878170"/>
                <a:gridCol w="878170"/>
                <a:gridCol w="878170"/>
                <a:gridCol w="694330"/>
                <a:gridCol w="694330"/>
              </a:tblGrid>
              <a:tr h="595923">
                <a:tc>
                  <a:txBody>
                    <a:bodyPr/>
                    <a:lstStyle/>
                    <a:p>
                      <a:endParaRPr lang="en-GB" sz="1100" dirty="0">
                        <a:solidFill>
                          <a:srgbClr val="000000"/>
                        </a:solidFill>
                        <a:effectLst/>
                        <a:latin typeface="+mn-lt"/>
                        <a:ea typeface="SimSun"/>
                        <a:cs typeface="Times New Roman"/>
                      </a:endParaRPr>
                    </a:p>
                  </a:txBody>
                  <a:tcPr marL="68580" marR="68580" marT="0" marB="0"/>
                </a:tc>
                <a:tc>
                  <a:txBody>
                    <a:bodyPr/>
                    <a:lstStyle/>
                    <a:p>
                      <a:pPr algn="ctr">
                        <a:lnSpc>
                          <a:spcPct val="115000"/>
                        </a:lnSpc>
                        <a:spcAft>
                          <a:spcPts val="0"/>
                        </a:spcAft>
                      </a:pPr>
                      <a:r>
                        <a:rPr lang="en-GB" sz="1100">
                          <a:effectLst/>
                          <a:latin typeface="+mn-lt"/>
                        </a:rPr>
                        <a:t>Observed</a:t>
                      </a:r>
                      <a:endParaRPr lang="en-GB" sz="110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100">
                          <a:effectLst/>
                          <a:latin typeface="+mn-lt"/>
                        </a:rPr>
                        <a:t>Largely Observed</a:t>
                      </a:r>
                      <a:endParaRPr lang="en-GB" sz="110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100">
                          <a:effectLst/>
                          <a:latin typeface="+mn-lt"/>
                        </a:rPr>
                        <a:t>Partly Observed</a:t>
                      </a:r>
                      <a:endParaRPr lang="en-GB" sz="110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100">
                          <a:effectLst/>
                          <a:latin typeface="+mn-lt"/>
                        </a:rPr>
                        <a:t>Not Observed</a:t>
                      </a:r>
                      <a:endParaRPr lang="en-GB" sz="110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100">
                          <a:effectLst/>
                          <a:latin typeface="+mn-lt"/>
                        </a:rPr>
                        <a:t>Not Assessed</a:t>
                      </a:r>
                      <a:endParaRPr lang="en-GB" sz="110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100">
                          <a:effectLst/>
                          <a:latin typeface="+mn-lt"/>
                        </a:rPr>
                        <a:t>Total</a:t>
                      </a:r>
                      <a:endParaRPr lang="en-GB" sz="110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100">
                          <a:effectLst/>
                          <a:latin typeface="+mn-lt"/>
                        </a:rPr>
                        <a:t>Index</a:t>
                      </a:r>
                      <a:endParaRPr lang="en-GB" sz="1100">
                        <a:solidFill>
                          <a:srgbClr val="000000"/>
                        </a:solidFill>
                        <a:effectLst/>
                        <a:latin typeface="+mn-lt"/>
                        <a:ea typeface="Times New Roman"/>
                        <a:cs typeface="Times New Roman"/>
                      </a:endParaRPr>
                    </a:p>
                  </a:txBody>
                  <a:tcPr marL="68580" marR="68580" marT="0" marB="0"/>
                </a:tc>
              </a:tr>
              <a:tr h="595923">
                <a:tc>
                  <a:txBody>
                    <a:bodyPr/>
                    <a:lstStyle/>
                    <a:p>
                      <a:pPr marL="0" lvl="0" indent="0">
                        <a:lnSpc>
                          <a:spcPct val="115000"/>
                        </a:lnSpc>
                        <a:spcAft>
                          <a:spcPts val="0"/>
                        </a:spcAft>
                        <a:buFont typeface="Symbol"/>
                        <a:buNone/>
                      </a:pPr>
                      <a:r>
                        <a:rPr lang="en-GB" sz="1100" dirty="0">
                          <a:effectLst/>
                          <a:latin typeface="+mn-lt"/>
                        </a:rPr>
                        <a:t>Total participating authorities</a:t>
                      </a:r>
                      <a:endParaRPr lang="en-GB" sz="1100" dirty="0">
                        <a:solidFill>
                          <a:srgbClr val="000000"/>
                        </a:solidFill>
                        <a:effectLst/>
                        <a:latin typeface="+mn-lt"/>
                        <a:ea typeface="Times New Roman"/>
                        <a:cs typeface="Times New Roman"/>
                      </a:endParaRPr>
                    </a:p>
                  </a:txBody>
                  <a:tcPr marL="68580" marR="68580" marT="0" marB="0"/>
                </a:tc>
                <a:tc>
                  <a:txBody>
                    <a:bodyPr/>
                    <a:lstStyle/>
                    <a:p>
                      <a:pPr algn="r">
                        <a:lnSpc>
                          <a:spcPct val="115000"/>
                        </a:lnSpc>
                        <a:spcAft>
                          <a:spcPts val="1000"/>
                        </a:spcAft>
                      </a:pPr>
                      <a:r>
                        <a:rPr lang="en-US" sz="1100">
                          <a:effectLst/>
                          <a:latin typeface="+mn-lt"/>
                        </a:rPr>
                        <a:t>16</a:t>
                      </a:r>
                      <a:endParaRPr lang="en-GB" sz="110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a:effectLst/>
                          <a:latin typeface="+mn-lt"/>
                        </a:rPr>
                        <a:t>37</a:t>
                      </a:r>
                      <a:endParaRPr lang="en-GB" sz="110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a:effectLst/>
                          <a:latin typeface="+mn-lt"/>
                        </a:rPr>
                        <a:t>9</a:t>
                      </a:r>
                      <a:endParaRPr lang="en-GB" sz="110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a:effectLst/>
                          <a:latin typeface="+mn-lt"/>
                        </a:rPr>
                        <a:t>0</a:t>
                      </a:r>
                      <a:endParaRPr lang="en-GB" sz="110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a:effectLst/>
                          <a:latin typeface="+mn-lt"/>
                        </a:rPr>
                        <a:t>7</a:t>
                      </a:r>
                      <a:endParaRPr lang="en-GB" sz="110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a:effectLst/>
                          <a:latin typeface="+mn-lt"/>
                        </a:rPr>
                        <a:t>69</a:t>
                      </a:r>
                      <a:endParaRPr lang="en-GB" sz="1100">
                        <a:solidFill>
                          <a:srgbClr val="000000"/>
                        </a:solidFill>
                        <a:effectLst/>
                        <a:latin typeface="+mn-lt"/>
                        <a:ea typeface="Times New Roman"/>
                        <a:cs typeface="Times New Roman"/>
                      </a:endParaRPr>
                    </a:p>
                  </a:txBody>
                  <a:tcPr marL="68580" marR="68580" marT="0" marB="0" anchor="b"/>
                </a:tc>
                <a:tc>
                  <a:txBody>
                    <a:bodyPr/>
                    <a:lstStyle/>
                    <a:p>
                      <a:pPr algn="ctr">
                        <a:lnSpc>
                          <a:spcPct val="115000"/>
                        </a:lnSpc>
                        <a:spcAft>
                          <a:spcPts val="1000"/>
                        </a:spcAft>
                      </a:pPr>
                      <a:r>
                        <a:rPr lang="en-US" sz="1100" dirty="0">
                          <a:effectLst/>
                          <a:latin typeface="+mn-lt"/>
                        </a:rPr>
                        <a:t>7.3</a:t>
                      </a:r>
                      <a:endParaRPr lang="en-GB" sz="1100" dirty="0">
                        <a:solidFill>
                          <a:srgbClr val="000000"/>
                        </a:solidFill>
                        <a:effectLst/>
                        <a:latin typeface="+mn-lt"/>
                        <a:ea typeface="Times New Roman"/>
                        <a:cs typeface="Times New Roman"/>
                      </a:endParaRPr>
                    </a:p>
                  </a:txBody>
                  <a:tcPr marL="68580" marR="68580" marT="0" marB="0" anchor="b"/>
                </a:tc>
              </a:tr>
              <a:tr h="392480">
                <a:tc>
                  <a:txBody>
                    <a:bodyPr/>
                    <a:lstStyle/>
                    <a:p>
                      <a:pPr>
                        <a:lnSpc>
                          <a:spcPct val="115000"/>
                        </a:lnSpc>
                        <a:spcAft>
                          <a:spcPts val="0"/>
                        </a:spcAft>
                      </a:pPr>
                      <a:r>
                        <a:rPr lang="en-GB" sz="1100" dirty="0">
                          <a:effectLst/>
                          <a:latin typeface="+mn-lt"/>
                        </a:rPr>
                        <a:t>ICP 8 </a:t>
                      </a:r>
                      <a:r>
                        <a:rPr lang="en-GB" sz="1100" dirty="0" smtClean="0">
                          <a:effectLst/>
                          <a:latin typeface="+mn-lt"/>
                        </a:rPr>
                        <a:t>in Americas</a:t>
                      </a:r>
                      <a:endParaRPr lang="en-GB" sz="1100" dirty="0">
                        <a:solidFill>
                          <a:srgbClr val="000000"/>
                        </a:solidFill>
                        <a:effectLst/>
                        <a:latin typeface="+mn-lt"/>
                        <a:ea typeface="Times New Roman"/>
                        <a:cs typeface="Times New Roman"/>
                      </a:endParaRPr>
                    </a:p>
                  </a:txBody>
                  <a:tcPr marL="68580" marR="68580" marT="0" marB="0"/>
                </a:tc>
                <a:tc>
                  <a:txBody>
                    <a:bodyPr/>
                    <a:lstStyle/>
                    <a:p>
                      <a:pPr algn="r">
                        <a:lnSpc>
                          <a:spcPct val="115000"/>
                        </a:lnSpc>
                        <a:spcAft>
                          <a:spcPts val="1000"/>
                        </a:spcAft>
                      </a:pPr>
                      <a:r>
                        <a:rPr lang="en-US" sz="1100" dirty="0">
                          <a:effectLst/>
                          <a:latin typeface="+mn-lt"/>
                        </a:rPr>
                        <a:t>2</a:t>
                      </a:r>
                      <a:endParaRPr lang="en-GB" sz="110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dirty="0">
                          <a:effectLst/>
                          <a:latin typeface="+mn-lt"/>
                        </a:rPr>
                        <a:t>10</a:t>
                      </a:r>
                      <a:endParaRPr lang="en-GB" sz="110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dirty="0">
                          <a:effectLst/>
                          <a:latin typeface="+mn-lt"/>
                        </a:rPr>
                        <a:t>0</a:t>
                      </a:r>
                      <a:endParaRPr lang="en-GB" sz="110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dirty="0">
                          <a:effectLst/>
                          <a:latin typeface="+mn-lt"/>
                        </a:rPr>
                        <a:t>0</a:t>
                      </a:r>
                      <a:endParaRPr lang="en-GB" sz="110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dirty="0">
                          <a:effectLst/>
                          <a:latin typeface="+mn-lt"/>
                        </a:rPr>
                        <a:t>2</a:t>
                      </a:r>
                      <a:endParaRPr lang="en-GB" sz="110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100" dirty="0">
                          <a:effectLst/>
                          <a:latin typeface="+mn-lt"/>
                        </a:rPr>
                        <a:t>14</a:t>
                      </a:r>
                      <a:endParaRPr lang="en-GB" sz="1100" dirty="0">
                        <a:solidFill>
                          <a:srgbClr val="000000"/>
                        </a:solidFill>
                        <a:effectLst/>
                        <a:latin typeface="+mn-lt"/>
                        <a:ea typeface="Times New Roman"/>
                        <a:cs typeface="Times New Roman"/>
                      </a:endParaRPr>
                    </a:p>
                  </a:txBody>
                  <a:tcPr marL="68580" marR="68580" marT="0" marB="0" anchor="b"/>
                </a:tc>
                <a:tc>
                  <a:txBody>
                    <a:bodyPr/>
                    <a:lstStyle/>
                    <a:p>
                      <a:pPr algn="ctr">
                        <a:lnSpc>
                          <a:spcPct val="115000"/>
                        </a:lnSpc>
                        <a:spcAft>
                          <a:spcPts val="1000"/>
                        </a:spcAft>
                      </a:pPr>
                      <a:r>
                        <a:rPr lang="en-US" sz="1100" dirty="0">
                          <a:effectLst/>
                          <a:latin typeface="+mn-lt"/>
                        </a:rPr>
                        <a:t>7.5</a:t>
                      </a:r>
                      <a:endParaRPr lang="en-GB" sz="1100" dirty="0">
                        <a:solidFill>
                          <a:srgbClr val="000000"/>
                        </a:solidFill>
                        <a:effectLst/>
                        <a:latin typeface="+mn-lt"/>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3677854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a:t>Standard 8.2, </a:t>
            </a:r>
            <a:r>
              <a:rPr lang="en-GB" dirty="0"/>
              <a:t>addressing the authority, independence and resources of control functions had the highest number of supervisors with an assessment lower than “Observed”. </a:t>
            </a:r>
            <a:endParaRPr lang="en-GB" dirty="0" smtClean="0"/>
          </a:p>
          <a:p>
            <a:r>
              <a:rPr lang="en-US" dirty="0" smtClean="0"/>
              <a:t>Why is it important to ensure that authority, independence and resources be in legislation? </a:t>
            </a:r>
          </a:p>
          <a:p>
            <a:r>
              <a:rPr lang="en-US" dirty="0" smtClean="0"/>
              <a:t>How do you supervise to determine whether a control function has authority or independence? How do you measure resource sufficiency? </a:t>
            </a:r>
          </a:p>
          <a:p>
            <a:pPr marL="0" indent="0">
              <a:buNone/>
            </a:pPr>
            <a:endParaRPr lang="en-GB" dirty="0" smtClean="0"/>
          </a:p>
          <a:p>
            <a:pPr marL="0" indent="0">
              <a:buNone/>
            </a:pPr>
            <a:endParaRPr lang="en-GB" dirty="0"/>
          </a:p>
          <a:p>
            <a:endParaRPr lang="en-GB" dirty="0"/>
          </a:p>
          <a:p>
            <a:endParaRPr lang="en-GB" dirty="0"/>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25</a:t>
            </a:fld>
            <a:endParaRPr lang="en-GB">
              <a:solidFill>
                <a:prstClr val="black">
                  <a:tint val="75000"/>
                </a:prstClr>
              </a:solidFill>
            </a:endParaRPr>
          </a:p>
        </p:txBody>
      </p:sp>
      <p:sp>
        <p:nvSpPr>
          <p:cNvPr id="4" name="Title 3"/>
          <p:cNvSpPr>
            <a:spLocks noGrp="1"/>
          </p:cNvSpPr>
          <p:nvPr>
            <p:ph type="title"/>
          </p:nvPr>
        </p:nvSpPr>
        <p:spPr/>
        <p:txBody>
          <a:bodyPr>
            <a:normAutofit fontScale="90000"/>
          </a:bodyPr>
          <a:lstStyle/>
          <a:p>
            <a:r>
              <a:rPr lang="en-US" dirty="0" smtClean="0"/>
              <a:t>ICP 8: Risk Management and Internal Controls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947991322"/>
              </p:ext>
            </p:extLst>
          </p:nvPr>
        </p:nvGraphicFramePr>
        <p:xfrm>
          <a:off x="611560" y="4221088"/>
          <a:ext cx="7848873" cy="1584177"/>
        </p:xfrm>
        <a:graphic>
          <a:graphicData uri="http://schemas.openxmlformats.org/drawingml/2006/table">
            <a:tbl>
              <a:tblPr firstRow="1" firstCol="1" bandRow="1">
                <a:tableStyleId>{5C22544A-7EE6-4342-B048-85BDC9FD1C3A}</a:tableStyleId>
              </a:tblPr>
              <a:tblGrid>
                <a:gridCol w="2076968"/>
                <a:gridCol w="877015"/>
                <a:gridCol w="877015"/>
                <a:gridCol w="877015"/>
                <a:gridCol w="877015"/>
                <a:gridCol w="877015"/>
                <a:gridCol w="693415"/>
                <a:gridCol w="693415"/>
              </a:tblGrid>
              <a:tr h="771539">
                <a:tc>
                  <a:txBody>
                    <a:bodyPr/>
                    <a:lstStyle/>
                    <a:p>
                      <a:endParaRPr lang="en-GB" sz="1200" dirty="0">
                        <a:solidFill>
                          <a:srgbClr val="000000"/>
                        </a:solidFill>
                        <a:effectLst/>
                        <a:latin typeface="+mn-lt"/>
                        <a:ea typeface="SimSun"/>
                        <a:cs typeface="Times New Roman"/>
                      </a:endParaRPr>
                    </a:p>
                  </a:txBody>
                  <a:tcPr marL="68580" marR="68580" marT="0" marB="0"/>
                </a:tc>
                <a:tc>
                  <a:txBody>
                    <a:bodyPr/>
                    <a:lstStyle/>
                    <a:p>
                      <a:pPr algn="ctr">
                        <a:lnSpc>
                          <a:spcPct val="115000"/>
                        </a:lnSpc>
                        <a:spcAft>
                          <a:spcPts val="0"/>
                        </a:spcAft>
                      </a:pPr>
                      <a:r>
                        <a:rPr lang="en-GB" sz="1200">
                          <a:effectLst/>
                          <a:latin typeface="+mn-lt"/>
                        </a:rPr>
                        <a:t>Observed</a:t>
                      </a:r>
                      <a:endParaRPr lang="en-GB" sz="120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200">
                          <a:effectLst/>
                          <a:latin typeface="+mn-lt"/>
                        </a:rPr>
                        <a:t>Largely Observed</a:t>
                      </a:r>
                      <a:endParaRPr lang="en-GB" sz="120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200">
                          <a:effectLst/>
                          <a:latin typeface="+mn-lt"/>
                        </a:rPr>
                        <a:t>Partly Observed</a:t>
                      </a:r>
                      <a:endParaRPr lang="en-GB" sz="120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200">
                          <a:effectLst/>
                          <a:latin typeface="+mn-lt"/>
                        </a:rPr>
                        <a:t>Not Observed</a:t>
                      </a:r>
                      <a:endParaRPr lang="en-GB" sz="120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200">
                          <a:effectLst/>
                          <a:latin typeface="+mn-lt"/>
                        </a:rPr>
                        <a:t>Not Assessed</a:t>
                      </a:r>
                      <a:endParaRPr lang="en-GB" sz="120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200">
                          <a:effectLst/>
                          <a:latin typeface="+mn-lt"/>
                        </a:rPr>
                        <a:t>Total</a:t>
                      </a:r>
                      <a:endParaRPr lang="en-GB" sz="120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n-GB" sz="1200">
                          <a:effectLst/>
                          <a:latin typeface="+mn-lt"/>
                        </a:rPr>
                        <a:t>Index</a:t>
                      </a:r>
                      <a:endParaRPr lang="en-GB" sz="1200">
                        <a:solidFill>
                          <a:srgbClr val="000000"/>
                        </a:solidFill>
                        <a:effectLst/>
                        <a:latin typeface="+mn-lt"/>
                        <a:ea typeface="Times New Roman"/>
                        <a:cs typeface="Times New Roman"/>
                      </a:endParaRPr>
                    </a:p>
                  </a:txBody>
                  <a:tcPr marL="68580" marR="68580" marT="0" marB="0"/>
                </a:tc>
              </a:tr>
              <a:tr h="406319">
                <a:tc>
                  <a:txBody>
                    <a:bodyPr/>
                    <a:lstStyle/>
                    <a:p>
                      <a:pPr marL="0" lvl="0" indent="0">
                        <a:lnSpc>
                          <a:spcPct val="115000"/>
                        </a:lnSpc>
                        <a:spcAft>
                          <a:spcPts val="0"/>
                        </a:spcAft>
                        <a:buFont typeface="Symbol"/>
                        <a:buNone/>
                      </a:pPr>
                      <a:r>
                        <a:rPr lang="en-GB" sz="1200" dirty="0">
                          <a:effectLst/>
                          <a:latin typeface="+mn-lt"/>
                        </a:rPr>
                        <a:t>Total participating authorities</a:t>
                      </a:r>
                      <a:endParaRPr lang="en-GB" sz="1200" dirty="0">
                        <a:solidFill>
                          <a:srgbClr val="000000"/>
                        </a:solidFill>
                        <a:effectLst/>
                        <a:latin typeface="+mn-lt"/>
                        <a:ea typeface="Times New Roman"/>
                        <a:cs typeface="Times New Roman"/>
                      </a:endParaRPr>
                    </a:p>
                  </a:txBody>
                  <a:tcPr marL="68580" marR="68580" marT="0" marB="0"/>
                </a:tc>
                <a:tc>
                  <a:txBody>
                    <a:bodyPr/>
                    <a:lstStyle/>
                    <a:p>
                      <a:pPr algn="r">
                        <a:lnSpc>
                          <a:spcPct val="115000"/>
                        </a:lnSpc>
                        <a:spcAft>
                          <a:spcPts val="1000"/>
                        </a:spcAft>
                      </a:pPr>
                      <a:r>
                        <a:rPr lang="en-US" sz="1200">
                          <a:effectLst/>
                          <a:latin typeface="+mn-lt"/>
                        </a:rPr>
                        <a:t>25</a:t>
                      </a:r>
                      <a:endParaRPr lang="en-GB" sz="120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200">
                          <a:effectLst/>
                          <a:latin typeface="+mn-lt"/>
                        </a:rPr>
                        <a:t>25</a:t>
                      </a:r>
                      <a:endParaRPr lang="en-GB" sz="120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200">
                          <a:effectLst/>
                          <a:latin typeface="+mn-lt"/>
                        </a:rPr>
                        <a:t>14</a:t>
                      </a:r>
                      <a:endParaRPr lang="en-GB" sz="120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200">
                          <a:effectLst/>
                          <a:latin typeface="+mn-lt"/>
                        </a:rPr>
                        <a:t>1</a:t>
                      </a:r>
                      <a:endParaRPr lang="en-GB" sz="120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latin typeface="+mn-lt"/>
                        </a:rPr>
                        <a:t>4</a:t>
                      </a:r>
                      <a:endParaRPr lang="en-GB" sz="120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latin typeface="+mn-lt"/>
                        </a:rPr>
                        <a:t>69</a:t>
                      </a:r>
                      <a:endParaRPr lang="en-GB" sz="1200" dirty="0">
                        <a:solidFill>
                          <a:srgbClr val="000000"/>
                        </a:solidFill>
                        <a:effectLst/>
                        <a:latin typeface="+mn-lt"/>
                        <a:ea typeface="Times New Roman"/>
                        <a:cs typeface="Times New Roman"/>
                      </a:endParaRPr>
                    </a:p>
                  </a:txBody>
                  <a:tcPr marL="68580" marR="68580" marT="0" marB="0" anchor="b"/>
                </a:tc>
                <a:tc>
                  <a:txBody>
                    <a:bodyPr/>
                    <a:lstStyle/>
                    <a:p>
                      <a:pPr algn="ctr">
                        <a:lnSpc>
                          <a:spcPct val="115000"/>
                        </a:lnSpc>
                        <a:spcAft>
                          <a:spcPts val="1000"/>
                        </a:spcAft>
                      </a:pPr>
                      <a:r>
                        <a:rPr lang="en-US" sz="1200" dirty="0">
                          <a:effectLst/>
                          <a:latin typeface="+mn-lt"/>
                        </a:rPr>
                        <a:t>7.4</a:t>
                      </a:r>
                      <a:endParaRPr lang="en-GB" sz="1200" dirty="0">
                        <a:solidFill>
                          <a:srgbClr val="000000"/>
                        </a:solidFill>
                        <a:effectLst/>
                        <a:latin typeface="+mn-lt"/>
                        <a:ea typeface="Times New Roman"/>
                        <a:cs typeface="Times New Roman"/>
                      </a:endParaRPr>
                    </a:p>
                  </a:txBody>
                  <a:tcPr marL="68580" marR="68580" marT="0" marB="0" anchor="b"/>
                </a:tc>
              </a:tr>
              <a:tr h="406319">
                <a:tc>
                  <a:txBody>
                    <a:bodyPr/>
                    <a:lstStyle/>
                    <a:p>
                      <a:pPr>
                        <a:lnSpc>
                          <a:spcPct val="115000"/>
                        </a:lnSpc>
                        <a:spcAft>
                          <a:spcPts val="0"/>
                        </a:spcAft>
                      </a:pPr>
                      <a:r>
                        <a:rPr lang="en-GB" sz="1200" dirty="0">
                          <a:effectLst/>
                          <a:latin typeface="+mn-lt"/>
                        </a:rPr>
                        <a:t>Results </a:t>
                      </a:r>
                      <a:r>
                        <a:rPr lang="en-GB" sz="1200" dirty="0" smtClean="0">
                          <a:effectLst/>
                          <a:latin typeface="+mn-lt"/>
                        </a:rPr>
                        <a:t>in Americas</a:t>
                      </a:r>
                      <a:endParaRPr lang="en-GB" sz="1200" dirty="0">
                        <a:solidFill>
                          <a:srgbClr val="000000"/>
                        </a:solidFill>
                        <a:effectLst/>
                        <a:latin typeface="+mn-lt"/>
                        <a:ea typeface="Times New Roman"/>
                        <a:cs typeface="Times New Roman"/>
                      </a:endParaRPr>
                    </a:p>
                  </a:txBody>
                  <a:tcPr marL="68580" marR="68580" marT="0" marB="0"/>
                </a:tc>
                <a:tc>
                  <a:txBody>
                    <a:bodyPr/>
                    <a:lstStyle/>
                    <a:p>
                      <a:pPr algn="r">
                        <a:lnSpc>
                          <a:spcPct val="115000"/>
                        </a:lnSpc>
                        <a:spcAft>
                          <a:spcPts val="1000"/>
                        </a:spcAft>
                      </a:pPr>
                      <a:r>
                        <a:rPr lang="en-US" sz="1200" dirty="0">
                          <a:effectLst/>
                          <a:latin typeface="+mn-lt"/>
                        </a:rPr>
                        <a:t>5</a:t>
                      </a:r>
                      <a:endParaRPr lang="en-GB" sz="120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latin typeface="+mn-lt"/>
                        </a:rPr>
                        <a:t>2</a:t>
                      </a:r>
                      <a:endParaRPr lang="en-GB" sz="120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latin typeface="+mn-lt"/>
                        </a:rPr>
                        <a:t>6</a:t>
                      </a:r>
                      <a:endParaRPr lang="en-GB" sz="120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latin typeface="+mn-lt"/>
                        </a:rPr>
                        <a:t>0</a:t>
                      </a:r>
                      <a:endParaRPr lang="en-GB" sz="120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latin typeface="+mn-lt"/>
                        </a:rPr>
                        <a:t>1</a:t>
                      </a:r>
                      <a:endParaRPr lang="en-GB" sz="120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latin typeface="+mn-lt"/>
                        </a:rPr>
                        <a:t>14</a:t>
                      </a:r>
                      <a:endParaRPr lang="en-GB" sz="1200" dirty="0">
                        <a:solidFill>
                          <a:srgbClr val="000000"/>
                        </a:solidFill>
                        <a:effectLst/>
                        <a:latin typeface="+mn-lt"/>
                        <a:ea typeface="Times New Roman"/>
                        <a:cs typeface="Times New Roman"/>
                      </a:endParaRPr>
                    </a:p>
                  </a:txBody>
                  <a:tcPr marL="68580" marR="68580" marT="0" marB="0" anchor="b"/>
                </a:tc>
                <a:tc>
                  <a:txBody>
                    <a:bodyPr/>
                    <a:lstStyle/>
                    <a:p>
                      <a:pPr algn="ctr">
                        <a:lnSpc>
                          <a:spcPct val="115000"/>
                        </a:lnSpc>
                        <a:spcAft>
                          <a:spcPts val="1000"/>
                        </a:spcAft>
                      </a:pPr>
                      <a:r>
                        <a:rPr lang="en-US" sz="1200" dirty="0">
                          <a:effectLst/>
                          <a:latin typeface="+mn-lt"/>
                        </a:rPr>
                        <a:t>6.8</a:t>
                      </a:r>
                      <a:endParaRPr lang="en-GB" sz="1200" dirty="0">
                        <a:solidFill>
                          <a:srgbClr val="000000"/>
                        </a:solidFill>
                        <a:effectLst/>
                        <a:latin typeface="+mn-lt"/>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2268360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71500" lvl="1" indent="-571500" defTabSz="457200">
              <a:buFont typeface="Arial" panose="020B0604020202020204" pitchFamily="34" charset="0"/>
              <a:buChar char="•"/>
              <a:defRPr/>
            </a:pPr>
            <a:r>
              <a:rPr lang="en-US" sz="3200" dirty="0">
                <a:cs typeface="Arial" charset="0"/>
              </a:rPr>
              <a:t>Background on Self Assessment and Peer Review</a:t>
            </a:r>
          </a:p>
          <a:p>
            <a:pPr marL="571500" lvl="1" indent="-571500" defTabSz="457200">
              <a:buFont typeface="Arial" panose="020B0604020202020204" pitchFamily="34" charset="0"/>
              <a:buChar char="•"/>
              <a:defRPr/>
            </a:pPr>
            <a:r>
              <a:rPr lang="en-US" sz="3200" dirty="0">
                <a:cs typeface="Arial" charset="0"/>
              </a:rPr>
              <a:t>Self Assessment and Peer Review</a:t>
            </a:r>
          </a:p>
          <a:p>
            <a:pPr marL="1028700" lvl="2" indent="-571500" defTabSz="457200">
              <a:buFont typeface="Arial" panose="020B0604020202020204" pitchFamily="34" charset="0"/>
              <a:buChar char="•"/>
              <a:defRPr/>
            </a:pPr>
            <a:r>
              <a:rPr lang="en-US" sz="2900" dirty="0">
                <a:cs typeface="Arial" charset="0"/>
              </a:rPr>
              <a:t>ICP 5: Suitability of Persons</a:t>
            </a:r>
          </a:p>
          <a:p>
            <a:pPr marL="1028700" lvl="2" indent="-571500" defTabSz="457200">
              <a:buFont typeface="Arial" panose="020B0604020202020204" pitchFamily="34" charset="0"/>
              <a:buChar char="•"/>
              <a:defRPr/>
            </a:pPr>
            <a:r>
              <a:rPr lang="en-US" sz="2900" dirty="0">
                <a:cs typeface="Arial" charset="0"/>
              </a:rPr>
              <a:t>ICP 7: Corporate Governance</a:t>
            </a:r>
          </a:p>
          <a:p>
            <a:pPr marL="1028700" lvl="2" indent="-571500" defTabSz="457200">
              <a:buFont typeface="Arial" panose="020B0604020202020204" pitchFamily="34" charset="0"/>
              <a:buChar char="•"/>
              <a:defRPr/>
            </a:pPr>
            <a:r>
              <a:rPr lang="en-US" sz="2900" dirty="0">
                <a:cs typeface="Arial" charset="0"/>
              </a:rPr>
              <a:t>ICP 8: Risk Management and Internal Controls</a:t>
            </a:r>
          </a:p>
          <a:p>
            <a:pPr marL="571500" lvl="1" indent="-571500" defTabSz="457200">
              <a:buFont typeface="Arial" panose="020B0604020202020204" pitchFamily="34" charset="0"/>
              <a:buChar char="•"/>
              <a:defRPr/>
            </a:pPr>
            <a:r>
              <a:rPr lang="en-US" sz="3200" dirty="0">
                <a:solidFill>
                  <a:srgbClr val="FF0000"/>
                </a:solidFill>
                <a:cs typeface="Arial" charset="0"/>
              </a:rPr>
              <a:t>General Conclusions</a:t>
            </a:r>
          </a:p>
          <a:p>
            <a:endParaRPr lang="en-GB" dirty="0"/>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26</a:t>
            </a:fld>
            <a:endParaRPr lang="en-GB">
              <a:solidFill>
                <a:prstClr val="black">
                  <a:tint val="75000"/>
                </a:prstClr>
              </a:solidFill>
            </a:endParaRPr>
          </a:p>
        </p:txBody>
      </p:sp>
      <p:sp>
        <p:nvSpPr>
          <p:cNvPr id="4" name="Title 3"/>
          <p:cNvSpPr>
            <a:spLocks noGrp="1"/>
          </p:cNvSpPr>
          <p:nvPr>
            <p:ph type="title"/>
          </p:nvPr>
        </p:nvSpPr>
        <p:spPr/>
        <p:txBody>
          <a:bodyPr/>
          <a:lstStyle/>
          <a:p>
            <a:r>
              <a:rPr lang="en-US" dirty="0" smtClean="0"/>
              <a:t>Outline</a:t>
            </a:r>
            <a:endParaRPr lang="en-GB" dirty="0"/>
          </a:p>
        </p:txBody>
      </p:sp>
    </p:spTree>
    <p:extLst>
      <p:ext uri="{BB962C8B-B14F-4D97-AF65-F5344CB8AC3E}">
        <p14:creationId xmlns:p14="http://schemas.microsoft.com/office/powerpoint/2010/main" val="659197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706090"/>
          </a:xfrm>
        </p:spPr>
        <p:txBody>
          <a:bodyPr>
            <a:noAutofit/>
          </a:bodyPr>
          <a:lstStyle/>
          <a:p>
            <a:r>
              <a:rPr lang="en-US" sz="2400" dirty="0" smtClean="0"/>
              <a:t>General Conclusions	</a:t>
            </a:r>
            <a:endParaRPr lang="en-GB" sz="2400" dirty="0"/>
          </a:p>
        </p:txBody>
      </p:sp>
      <p:sp>
        <p:nvSpPr>
          <p:cNvPr id="3" name="Content Placeholder 2"/>
          <p:cNvSpPr>
            <a:spLocks noGrp="1"/>
          </p:cNvSpPr>
          <p:nvPr>
            <p:ph idx="1"/>
          </p:nvPr>
        </p:nvSpPr>
        <p:spPr/>
        <p:txBody>
          <a:bodyPr>
            <a:normAutofit lnSpcReduction="10000"/>
          </a:bodyPr>
          <a:lstStyle/>
          <a:p>
            <a:r>
              <a:rPr lang="en-GB" sz="2400" dirty="0" smtClean="0"/>
              <a:t>Approximately 69 </a:t>
            </a:r>
            <a:r>
              <a:rPr lang="en-GB" sz="2400" dirty="0"/>
              <a:t>jurisdictions completed this SAPR, with strong regional distribution of participants. </a:t>
            </a:r>
          </a:p>
          <a:p>
            <a:r>
              <a:rPr lang="en-GB" sz="2400" dirty="0"/>
              <a:t>In general, observance of the ICPs and standards is </a:t>
            </a:r>
            <a:r>
              <a:rPr lang="en-GB" sz="2400" dirty="0" smtClean="0"/>
              <a:t>high. </a:t>
            </a:r>
          </a:p>
          <a:p>
            <a:r>
              <a:rPr lang="en-GB" sz="2400" dirty="0" smtClean="0"/>
              <a:t>Some </a:t>
            </a:r>
            <a:r>
              <a:rPr lang="en-GB" sz="2400" dirty="0"/>
              <a:t>jurisdictions have appropriate regulatory frameworks, have policies and procedures in place, but supervision is reactive, not proactive. </a:t>
            </a:r>
          </a:p>
          <a:p>
            <a:r>
              <a:rPr lang="en-US" sz="2400" dirty="0" smtClean="0"/>
              <a:t>Some jurisdictions rely on legislative frameworks that are not insurance specific – eg, existing corporate law or securities law. </a:t>
            </a:r>
            <a:endParaRPr lang="en-GB" sz="2400" dirty="0" smtClean="0"/>
          </a:p>
          <a:p>
            <a:r>
              <a:rPr lang="en-GB" sz="2400" dirty="0" smtClean="0"/>
              <a:t>Some </a:t>
            </a:r>
            <a:r>
              <a:rPr lang="en-GB" sz="2400" dirty="0"/>
              <a:t>of the shortcomings relate to </a:t>
            </a:r>
            <a:r>
              <a:rPr lang="en-GB" sz="2400" dirty="0" smtClean="0"/>
              <a:t>standards that were new or were </a:t>
            </a:r>
            <a:r>
              <a:rPr lang="en-GB" sz="2400" dirty="0"/>
              <a:t>considerably revised in </a:t>
            </a:r>
            <a:r>
              <a:rPr lang="en-GB" sz="2400" dirty="0" smtClean="0"/>
              <a:t>2011.  Implementation is still a challenge.</a:t>
            </a:r>
          </a:p>
          <a:p>
            <a:endParaRPr lang="en-GB" sz="2400" dirty="0"/>
          </a:p>
          <a:p>
            <a:pPr marL="0" indent="0">
              <a:buNone/>
            </a:pPr>
            <a:endParaRPr lang="en-GB" sz="2200"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27</a:t>
            </a:fld>
            <a:endParaRPr lang="en-GB">
              <a:solidFill>
                <a:prstClr val="black">
                  <a:tint val="75000"/>
                </a:prstClr>
              </a:solidFill>
            </a:endParaRPr>
          </a:p>
        </p:txBody>
      </p:sp>
    </p:spTree>
    <p:extLst>
      <p:ext uri="{BB962C8B-B14F-4D97-AF65-F5344CB8AC3E}">
        <p14:creationId xmlns:p14="http://schemas.microsoft.com/office/powerpoint/2010/main" val="1161662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information</a:t>
            </a:r>
          </a:p>
        </p:txBody>
      </p:sp>
      <p:sp>
        <p:nvSpPr>
          <p:cNvPr id="3" name="Content Placeholder 2"/>
          <p:cNvSpPr>
            <a:spLocks noGrp="1"/>
          </p:cNvSpPr>
          <p:nvPr>
            <p:ph sz="half" idx="1"/>
          </p:nvPr>
        </p:nvSpPr>
        <p:spPr>
          <a:xfrm>
            <a:off x="474956" y="2996952"/>
            <a:ext cx="4038600" cy="3129211"/>
          </a:xfrm>
        </p:spPr>
        <p:txBody>
          <a:bodyPr>
            <a:normAutofit/>
          </a:bodyPr>
          <a:lstStyle/>
          <a:p>
            <a:r>
              <a:rPr lang="en-GB" sz="1200" b="1" dirty="0" smtClean="0"/>
              <a:t>Conor Donaldson</a:t>
            </a:r>
          </a:p>
          <a:p>
            <a:r>
              <a:rPr lang="en-US" sz="1200" dirty="0" smtClean="0"/>
              <a:t>Member of the Secretariat </a:t>
            </a:r>
            <a:endParaRPr lang="en-GB" sz="1200" dirty="0"/>
          </a:p>
          <a:p>
            <a:endParaRPr lang="en-GB" sz="1200" dirty="0" smtClean="0"/>
          </a:p>
          <a:p>
            <a:r>
              <a:rPr lang="en-GB" sz="1200" dirty="0" smtClean="0"/>
              <a:t>Telephone</a:t>
            </a:r>
            <a:r>
              <a:rPr lang="en-GB" sz="1200" dirty="0"/>
              <a:t>: + 41 61 280 </a:t>
            </a:r>
            <a:r>
              <a:rPr lang="en-GB" sz="1200" dirty="0" smtClean="0"/>
              <a:t>8602</a:t>
            </a:r>
            <a:endParaRPr lang="en-GB" sz="1200" dirty="0"/>
          </a:p>
          <a:p>
            <a:r>
              <a:rPr lang="en-GB" sz="1200" dirty="0"/>
              <a:t>Mobile: + 41 76 350 </a:t>
            </a:r>
            <a:r>
              <a:rPr lang="en-GB" sz="1200" dirty="0" smtClean="0"/>
              <a:t>8602</a:t>
            </a:r>
            <a:endParaRPr lang="en-GB" sz="1200" dirty="0"/>
          </a:p>
          <a:p>
            <a:r>
              <a:rPr lang="en-GB" sz="1200" dirty="0"/>
              <a:t>Email: </a:t>
            </a:r>
            <a:r>
              <a:rPr lang="en-GB" sz="1200" dirty="0" smtClean="0">
                <a:hlinkClick r:id="rId2"/>
              </a:rPr>
              <a:t>conor.donaldson@bis.org</a:t>
            </a:r>
            <a:r>
              <a:rPr lang="en-GB" sz="1200" dirty="0" smtClean="0"/>
              <a:t> </a:t>
            </a:r>
          </a:p>
          <a:p>
            <a:r>
              <a:rPr lang="en-GB" sz="1200" dirty="0" smtClean="0"/>
              <a:t>Skype: </a:t>
            </a:r>
            <a:r>
              <a:rPr lang="en-GB" sz="1200" dirty="0" err="1" smtClean="0"/>
              <a:t>conordonaldson</a:t>
            </a:r>
            <a:r>
              <a:rPr lang="en-GB" sz="1200" dirty="0" smtClean="0"/>
              <a:t>  </a:t>
            </a:r>
            <a:endParaRPr lang="en-GB" sz="1200" dirty="0"/>
          </a:p>
          <a:p>
            <a:endParaRPr lang="en-GB" sz="1200" dirty="0" smtClean="0"/>
          </a:p>
          <a:p>
            <a:r>
              <a:rPr lang="en-GB" sz="1200" dirty="0" smtClean="0"/>
              <a:t>c/o </a:t>
            </a:r>
            <a:r>
              <a:rPr lang="en-GB" sz="1200" dirty="0"/>
              <a:t>Bank for International </a:t>
            </a:r>
            <a:r>
              <a:rPr lang="en-GB" sz="1200" dirty="0" smtClean="0"/>
              <a:t>Settlements</a:t>
            </a:r>
            <a:endParaRPr lang="en-GB" sz="1200" dirty="0"/>
          </a:p>
          <a:p>
            <a:r>
              <a:rPr lang="en-GB" sz="1200" dirty="0" err="1"/>
              <a:t>Centralbahnplatz</a:t>
            </a:r>
            <a:r>
              <a:rPr lang="en-GB" sz="1200" dirty="0"/>
              <a:t> 2</a:t>
            </a:r>
          </a:p>
          <a:p>
            <a:r>
              <a:rPr lang="en-GB" sz="1200" dirty="0"/>
              <a:t>CH-4002 Basel</a:t>
            </a:r>
          </a:p>
          <a:p>
            <a:r>
              <a:rPr lang="en-GB" sz="1200" dirty="0"/>
              <a:t>Switzerland</a:t>
            </a:r>
          </a:p>
          <a:p>
            <a:r>
              <a:rPr lang="en-GB" sz="1200" dirty="0" smtClean="0"/>
              <a:t>Website</a:t>
            </a:r>
            <a:r>
              <a:rPr lang="en-GB" sz="1200" dirty="0"/>
              <a:t>: </a:t>
            </a:r>
            <a:r>
              <a:rPr lang="en-GB" sz="1200" dirty="0" smtClean="0">
                <a:hlinkClick r:id="rId3"/>
              </a:rPr>
              <a:t>www.iaisweb.org</a:t>
            </a:r>
            <a:r>
              <a:rPr lang="en-GB" sz="1200" dirty="0" smtClean="0"/>
              <a:t> </a:t>
            </a:r>
            <a:endParaRPr lang="en-GB" sz="1200" dirty="0"/>
          </a:p>
          <a:p>
            <a:endParaRPr lang="en-GB" sz="1200" dirty="0"/>
          </a:p>
        </p:txBody>
      </p:sp>
      <p:sp>
        <p:nvSpPr>
          <p:cNvPr id="5" name="Slide Number Placeholder 4"/>
          <p:cNvSpPr>
            <a:spLocks noGrp="1"/>
          </p:cNvSpPr>
          <p:nvPr>
            <p:ph type="sldNum" sz="quarter" idx="12"/>
          </p:nvPr>
        </p:nvSpPr>
        <p:spPr/>
        <p:txBody>
          <a:bodyPr/>
          <a:lstStyle/>
          <a:p>
            <a:fld id="{A220C179-9F06-40D0-93EA-8FF612BB075F}" type="slidenum">
              <a:rPr lang="en-GB" smtClean="0"/>
              <a:t>28</a:t>
            </a:fld>
            <a:endParaRPr lang="en-GB"/>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204208"/>
            <a:ext cx="1597025" cy="159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127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706090"/>
          </a:xfrm>
        </p:spPr>
        <p:txBody>
          <a:bodyPr>
            <a:noAutofit/>
          </a:bodyPr>
          <a:lstStyle/>
          <a:p>
            <a:r>
              <a:rPr lang="en-GB" sz="2400" dirty="0" smtClean="0"/>
              <a:t/>
            </a:r>
            <a:br>
              <a:rPr lang="en-GB" sz="2400" dirty="0" smtClean="0"/>
            </a:br>
            <a:r>
              <a:rPr lang="en-US" sz="2400" dirty="0"/>
              <a:t>IAIS Self Assessment and Peer Review Process</a:t>
            </a:r>
            <a:endParaRPr lang="en-GB" sz="2400" b="1" dirty="0"/>
          </a:p>
        </p:txBody>
      </p:sp>
      <p:sp>
        <p:nvSpPr>
          <p:cNvPr id="3" name="Content Placeholder 2"/>
          <p:cNvSpPr>
            <a:spLocks noGrp="1"/>
          </p:cNvSpPr>
          <p:nvPr>
            <p:ph idx="1"/>
          </p:nvPr>
        </p:nvSpPr>
        <p:spPr/>
        <p:txBody>
          <a:bodyPr>
            <a:normAutofit/>
          </a:bodyPr>
          <a:lstStyle/>
          <a:p>
            <a:pPr marL="342900" lvl="1" indent="-342900" defTabSz="457200">
              <a:defRPr/>
            </a:pPr>
            <a:r>
              <a:rPr lang="en-US" sz="2000" dirty="0">
                <a:cs typeface="Arial" charset="0"/>
              </a:rPr>
              <a:t>Actual observance of international standards a key theme post financial crisis - “Self assessment and peer review” promise to Financial Stability Board (FSB)</a:t>
            </a:r>
          </a:p>
          <a:p>
            <a:pPr marL="342900" lvl="1" indent="-342900" defTabSz="457200">
              <a:defRPr/>
            </a:pPr>
            <a:r>
              <a:rPr lang="en-US" sz="2000" dirty="0">
                <a:cs typeface="Arial" charset="0"/>
              </a:rPr>
              <a:t>Objective - Seeking a process that:</a:t>
            </a:r>
          </a:p>
          <a:p>
            <a:pPr marL="722313" lvl="4" indent="-360363">
              <a:defRPr/>
            </a:pPr>
            <a:r>
              <a:rPr lang="en-US" sz="2000" dirty="0"/>
              <a:t>Gives “independent” and “consistent” assessment of observance</a:t>
            </a:r>
          </a:p>
          <a:p>
            <a:pPr marL="722313" lvl="4" indent="-360363">
              <a:defRPr/>
            </a:pPr>
            <a:r>
              <a:rPr lang="en-US" sz="2000" dirty="0"/>
              <a:t>Is manageable from a member and secretariat resource perspective</a:t>
            </a:r>
          </a:p>
          <a:p>
            <a:pPr marL="722313" lvl="4" indent="-360363">
              <a:defRPr/>
            </a:pPr>
            <a:r>
              <a:rPr lang="en-US" sz="2000" dirty="0"/>
              <a:t>Adds value for members – identifies gaps and feeds into capacity building or reform initiatives</a:t>
            </a:r>
          </a:p>
          <a:p>
            <a:pPr marL="722313" lvl="4" indent="-360363">
              <a:defRPr/>
            </a:pPr>
            <a:r>
              <a:rPr lang="en-US" sz="2000" dirty="0"/>
              <a:t>Provides value to the IAIS – feedback into standard setting</a:t>
            </a:r>
          </a:p>
          <a:p>
            <a:pPr marL="722313" lvl="4" indent="-360363">
              <a:defRPr/>
            </a:pPr>
            <a:r>
              <a:rPr lang="en-US" sz="2000" dirty="0"/>
              <a:t>Does not unduly duplicate existing assessments at FSB and FSAP level </a:t>
            </a:r>
            <a:endParaRPr lang="en-US" sz="2000" dirty="0">
              <a:cs typeface="Arial" charset="0"/>
            </a:endParaRPr>
          </a:p>
          <a:p>
            <a:endParaRPr lang="en-GB" sz="2000"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3</a:t>
            </a:fld>
            <a:endParaRPr lang="en-GB">
              <a:solidFill>
                <a:prstClr val="black">
                  <a:tint val="75000"/>
                </a:prstClr>
              </a:solidFill>
            </a:endParaRPr>
          </a:p>
        </p:txBody>
      </p:sp>
    </p:spTree>
    <p:extLst>
      <p:ext uri="{BB962C8B-B14F-4D97-AF65-F5344CB8AC3E}">
        <p14:creationId xmlns:p14="http://schemas.microsoft.com/office/powerpoint/2010/main" val="3028421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4</a:t>
            </a:fld>
            <a:endParaRPr lang="en-GB">
              <a:solidFill>
                <a:prstClr val="black">
                  <a:tint val="75000"/>
                </a:prstClr>
              </a:solidFill>
            </a:endParaRPr>
          </a:p>
        </p:txBody>
      </p:sp>
      <p:sp>
        <p:nvSpPr>
          <p:cNvPr id="4" name="Title 3"/>
          <p:cNvSpPr>
            <a:spLocks noGrp="1"/>
          </p:cNvSpPr>
          <p:nvPr>
            <p:ph type="title"/>
          </p:nvPr>
        </p:nvSpPr>
        <p:spPr/>
        <p:txBody>
          <a:bodyPr>
            <a:normAutofit fontScale="90000"/>
          </a:bodyPr>
          <a:lstStyle/>
          <a:p>
            <a:r>
              <a:rPr lang="en-US" dirty="0"/>
              <a:t>IAIS Self Assessment and Peer Review Process</a:t>
            </a:r>
            <a:endParaRPr lang="en-GB" dirty="0"/>
          </a:p>
        </p:txBody>
      </p:sp>
      <p:sp>
        <p:nvSpPr>
          <p:cNvPr id="5" name="Slide Number Placeholder 3"/>
          <p:cNvSpPr txBox="1">
            <a:spLocks/>
          </p:cNvSpPr>
          <p:nvPr/>
        </p:nvSpPr>
        <p:spPr>
          <a:xfrm>
            <a:off x="4940300" y="6475413"/>
            <a:ext cx="381000" cy="365125"/>
          </a:xfrm>
          <a:prstGeom prst="rect">
            <a:avLst/>
          </a:prstGeom>
          <a:extLst/>
        </p:spPr>
        <p:txBody>
          <a:bodyPr/>
          <a:lstStyle>
            <a:defPPr>
              <a:defRPr lang="en-US"/>
            </a:defPPr>
            <a:lvl1pPr marL="0" algn="l" defTabSz="914400" rtl="0" eaLnBrk="0" latinLnBrk="0" hangingPunct="0">
              <a:defRPr sz="18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defRPr/>
            </a:pPr>
            <a:fld id="{DE7B262A-B4EF-4190-A741-7952DD9ED304}" type="slidenum">
              <a:rPr lang="en-US" smtClean="0">
                <a:solidFill>
                  <a:schemeClr val="bg1"/>
                </a:solidFill>
                <a:ea typeface="MS PGothic" pitchFamily="34" charset="-128"/>
              </a:rPr>
              <a:pPr eaLnBrk="1" hangingPunct="1">
                <a:defRPr/>
              </a:pPr>
              <a:t>4</a:t>
            </a:fld>
            <a:endParaRPr lang="en-US" smtClean="0">
              <a:solidFill>
                <a:schemeClr val="bg1"/>
              </a:solidFill>
              <a:ea typeface="MS PGothic" pitchFamily="34" charset="-128"/>
            </a:endParaRPr>
          </a:p>
        </p:txBody>
      </p:sp>
      <p:sp>
        <p:nvSpPr>
          <p:cNvPr id="6" name="Content Placeholder 2"/>
          <p:cNvSpPr txBox="1">
            <a:spLocks/>
          </p:cNvSpPr>
          <p:nvPr/>
        </p:nvSpPr>
        <p:spPr>
          <a:xfrm>
            <a:off x="3581400" y="1600200"/>
            <a:ext cx="5334000" cy="4525963"/>
          </a:xfrm>
          <a:prstGeom prst="rect">
            <a:avLst/>
          </a:prstGeom>
        </p:spPr>
        <p:txBody>
          <a:bodyPr/>
          <a:lstStyle/>
          <a:p>
            <a:pPr marL="342900" indent="-342900" eaLnBrk="0" hangingPunct="0">
              <a:spcBef>
                <a:spcPct val="20000"/>
              </a:spcBef>
              <a:buFont typeface="Arial" panose="020B0604020202020204" pitchFamily="34" charset="0"/>
              <a:buChar char="•"/>
              <a:defRPr/>
            </a:pPr>
            <a:r>
              <a:rPr lang="en-US" sz="2000" dirty="0">
                <a:latin typeface="Arial"/>
                <a:cs typeface="Arial"/>
              </a:rPr>
              <a:t>Considering input from:</a:t>
            </a:r>
          </a:p>
          <a:p>
            <a:pPr marL="742950" lvl="1" indent="-285750" eaLnBrk="0" hangingPunct="0">
              <a:spcBef>
                <a:spcPct val="20000"/>
              </a:spcBef>
              <a:buFont typeface="Arial" charset="0"/>
              <a:buNone/>
              <a:defRPr/>
            </a:pPr>
            <a:r>
              <a:rPr lang="en-US" sz="2000" dirty="0">
                <a:latin typeface="+mn-lt"/>
                <a:cs typeface="+mn-cs"/>
              </a:rPr>
              <a:t>- IAIS Subcommittees &amp; Committees</a:t>
            </a:r>
          </a:p>
          <a:p>
            <a:pPr marL="742950" lvl="1" indent="-285750" eaLnBrk="0" hangingPunct="0">
              <a:spcBef>
                <a:spcPct val="20000"/>
              </a:spcBef>
              <a:buFont typeface="Arial" charset="0"/>
              <a:buNone/>
              <a:defRPr/>
            </a:pPr>
            <a:r>
              <a:rPr lang="en-US" sz="2000" dirty="0">
                <a:latin typeface="+mn-lt"/>
                <a:cs typeface="+mn-cs"/>
              </a:rPr>
              <a:t>- Environmental assessment</a:t>
            </a:r>
          </a:p>
          <a:p>
            <a:pPr marL="742950" lvl="1" indent="-285750" eaLnBrk="0" hangingPunct="0">
              <a:spcBef>
                <a:spcPct val="20000"/>
              </a:spcBef>
              <a:buFont typeface="Arial" charset="0"/>
              <a:buNone/>
              <a:defRPr/>
            </a:pPr>
            <a:r>
              <a:rPr lang="en-US" sz="2000" dirty="0">
                <a:latin typeface="+mn-lt"/>
                <a:cs typeface="+mn-cs"/>
              </a:rPr>
              <a:t>- FSB coordination and other topical suggestions</a:t>
            </a:r>
          </a:p>
          <a:p>
            <a:pPr marL="742950" lvl="1" indent="-285750" eaLnBrk="0" hangingPunct="0">
              <a:spcBef>
                <a:spcPct val="20000"/>
              </a:spcBef>
              <a:buFont typeface="Arial" charset="0"/>
              <a:buNone/>
              <a:defRPr/>
            </a:pPr>
            <a:r>
              <a:rPr lang="en-US" sz="2000" dirty="0">
                <a:latin typeface="+mn-lt"/>
                <a:cs typeface="+mn-cs"/>
              </a:rPr>
              <a:t>- WB and IMF views</a:t>
            </a:r>
          </a:p>
          <a:p>
            <a:pPr marL="742950" lvl="1" indent="-285750" eaLnBrk="0" hangingPunct="0">
              <a:spcBef>
                <a:spcPct val="20000"/>
              </a:spcBef>
              <a:buFont typeface="Arial" charset="0"/>
              <a:buNone/>
              <a:defRPr/>
            </a:pPr>
            <a:r>
              <a:rPr lang="en-US" sz="2000" dirty="0">
                <a:latin typeface="+mn-lt"/>
                <a:cs typeface="+mn-cs"/>
              </a:rPr>
              <a:t>- Feedback from FSAPs</a:t>
            </a:r>
          </a:p>
          <a:p>
            <a:pPr marL="342900" indent="-342900" eaLnBrk="0" hangingPunct="0">
              <a:spcBef>
                <a:spcPct val="20000"/>
              </a:spcBef>
              <a:buFont typeface="Arial" panose="020B0604020202020204" pitchFamily="34" charset="0"/>
              <a:buChar char="•"/>
              <a:defRPr/>
            </a:pPr>
            <a:r>
              <a:rPr lang="en-US" sz="2000" dirty="0">
                <a:latin typeface="Arial"/>
                <a:cs typeface="Arial"/>
              </a:rPr>
              <a:t>SOSC makes a recommendation, scheduling, sequencing, grouping </a:t>
            </a:r>
            <a:r>
              <a:rPr lang="en-US" sz="2000" dirty="0" smtClean="0">
                <a:latin typeface="Arial"/>
                <a:cs typeface="Arial"/>
              </a:rPr>
              <a:t>topics</a:t>
            </a:r>
            <a:endParaRPr lang="en-US" sz="2000" dirty="0">
              <a:latin typeface="Arial"/>
              <a:cs typeface="Arial"/>
            </a:endParaRPr>
          </a:p>
          <a:p>
            <a:pPr marL="342900" indent="-342900" eaLnBrk="0" hangingPunct="0">
              <a:spcBef>
                <a:spcPct val="20000"/>
              </a:spcBef>
              <a:buFont typeface="Arial" panose="020B0604020202020204" pitchFamily="34" charset="0"/>
              <a:buChar char="•"/>
              <a:defRPr/>
            </a:pPr>
            <a:r>
              <a:rPr lang="en-US" sz="2000" dirty="0">
                <a:latin typeface="Arial"/>
                <a:cs typeface="Arial"/>
              </a:rPr>
              <a:t>SOSC establishes “Expert Group” for the topic </a:t>
            </a:r>
            <a:r>
              <a:rPr lang="en-US" sz="2000" dirty="0" smtClean="0">
                <a:latin typeface="Arial"/>
                <a:cs typeface="Arial"/>
              </a:rPr>
              <a:t>area</a:t>
            </a:r>
            <a:endParaRPr lang="en-US" sz="2000" dirty="0">
              <a:latin typeface="Arial"/>
              <a:cs typeface="Arial"/>
            </a:endParaRPr>
          </a:p>
        </p:txBody>
      </p:sp>
      <p:sp>
        <p:nvSpPr>
          <p:cNvPr id="7" name="Rectangle 6"/>
          <p:cNvSpPr/>
          <p:nvPr/>
        </p:nvSpPr>
        <p:spPr>
          <a:xfrm>
            <a:off x="533400" y="18288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Topic Selection</a:t>
            </a:r>
          </a:p>
        </p:txBody>
      </p:sp>
      <p:sp>
        <p:nvSpPr>
          <p:cNvPr id="8" name="Rectangle 7"/>
          <p:cNvSpPr/>
          <p:nvPr/>
        </p:nvSpPr>
        <p:spPr>
          <a:xfrm>
            <a:off x="533400" y="28956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Questionnaire Development</a:t>
            </a:r>
          </a:p>
        </p:txBody>
      </p:sp>
      <p:sp>
        <p:nvSpPr>
          <p:cNvPr id="9" name="Rectangle 8"/>
          <p:cNvSpPr/>
          <p:nvPr/>
        </p:nvSpPr>
        <p:spPr>
          <a:xfrm>
            <a:off x="533400" y="38862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Review of Responses</a:t>
            </a:r>
          </a:p>
        </p:txBody>
      </p:sp>
      <p:sp>
        <p:nvSpPr>
          <p:cNvPr id="10" name="Rectangle 9"/>
          <p:cNvSpPr/>
          <p:nvPr/>
        </p:nvSpPr>
        <p:spPr>
          <a:xfrm>
            <a:off x="533400" y="49530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Reporting</a:t>
            </a:r>
          </a:p>
        </p:txBody>
      </p:sp>
      <p:sp>
        <p:nvSpPr>
          <p:cNvPr id="11" name="Left Brace 10"/>
          <p:cNvSpPr/>
          <p:nvPr/>
        </p:nvSpPr>
        <p:spPr>
          <a:xfrm>
            <a:off x="2819400" y="1676400"/>
            <a:ext cx="609600" cy="3810000"/>
          </a:xfrm>
          <a:prstGeom prst="leftBrace">
            <a:avLst>
              <a:gd name="adj1" fmla="val 8333"/>
              <a:gd name="adj2" fmla="val 14447"/>
            </a:avLst>
          </a:prstGeom>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56052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5</a:t>
            </a:fld>
            <a:endParaRPr lang="en-GB">
              <a:solidFill>
                <a:prstClr val="black">
                  <a:tint val="75000"/>
                </a:prstClr>
              </a:solidFill>
            </a:endParaRPr>
          </a:p>
        </p:txBody>
      </p:sp>
      <p:sp>
        <p:nvSpPr>
          <p:cNvPr id="4" name="Title 3"/>
          <p:cNvSpPr>
            <a:spLocks noGrp="1"/>
          </p:cNvSpPr>
          <p:nvPr>
            <p:ph type="title"/>
          </p:nvPr>
        </p:nvSpPr>
        <p:spPr/>
        <p:txBody>
          <a:bodyPr>
            <a:normAutofit fontScale="90000"/>
          </a:bodyPr>
          <a:lstStyle/>
          <a:p>
            <a:r>
              <a:rPr lang="en-US" dirty="0"/>
              <a:t>IAIS Self Assessment and Peer Review Process</a:t>
            </a:r>
            <a:endParaRPr lang="en-GB" dirty="0"/>
          </a:p>
        </p:txBody>
      </p:sp>
      <p:sp>
        <p:nvSpPr>
          <p:cNvPr id="5" name="Slide Number Placeholder 3"/>
          <p:cNvSpPr txBox="1">
            <a:spLocks/>
          </p:cNvSpPr>
          <p:nvPr/>
        </p:nvSpPr>
        <p:spPr>
          <a:xfrm>
            <a:off x="4940300" y="6475413"/>
            <a:ext cx="381000" cy="365125"/>
          </a:xfrm>
          <a:prstGeom prst="rect">
            <a:avLst/>
          </a:prstGeom>
          <a:extLst/>
        </p:spPr>
        <p:txBody>
          <a:bodyPr/>
          <a:lstStyle>
            <a:defPPr>
              <a:defRPr lang="en-US"/>
            </a:defPPr>
            <a:lvl1pPr marL="0" algn="l" defTabSz="914400" rtl="0" eaLnBrk="0" latinLnBrk="0" hangingPunct="0">
              <a:defRPr sz="18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defRPr/>
            </a:pPr>
            <a:fld id="{646E8E53-BADB-4834-9A3E-0FD656A11E03}" type="slidenum">
              <a:rPr lang="en-US" smtClean="0">
                <a:solidFill>
                  <a:schemeClr val="bg1"/>
                </a:solidFill>
                <a:ea typeface="MS PGothic" pitchFamily="34" charset="-128"/>
              </a:rPr>
              <a:pPr eaLnBrk="1" hangingPunct="1">
                <a:defRPr/>
              </a:pPr>
              <a:t>5</a:t>
            </a:fld>
            <a:endParaRPr lang="en-US" smtClean="0">
              <a:solidFill>
                <a:schemeClr val="bg1"/>
              </a:solidFill>
              <a:ea typeface="MS PGothic" pitchFamily="34" charset="-128"/>
            </a:endParaRPr>
          </a:p>
        </p:txBody>
      </p:sp>
      <p:sp>
        <p:nvSpPr>
          <p:cNvPr id="6" name="Content Placeholder 2"/>
          <p:cNvSpPr txBox="1">
            <a:spLocks/>
          </p:cNvSpPr>
          <p:nvPr/>
        </p:nvSpPr>
        <p:spPr bwMode="auto">
          <a:xfrm>
            <a:off x="3581400" y="2024063"/>
            <a:ext cx="510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Font typeface="Arial" panose="020B0604020202020204" pitchFamily="34" charset="0"/>
              <a:buChar char="•"/>
            </a:pPr>
            <a:r>
              <a:rPr lang="en-US" altLang="en-US" sz="2000" dirty="0">
                <a:ea typeface="ＭＳ Ｐゴシック" pitchFamily="34" charset="-128"/>
              </a:rPr>
              <a:t>Questionnaire drafted by specialist then further developed and completed by Expert Group</a:t>
            </a:r>
          </a:p>
          <a:p>
            <a:pPr>
              <a:spcBef>
                <a:spcPct val="20000"/>
              </a:spcBef>
              <a:buFont typeface="Arial" panose="020B0604020202020204" pitchFamily="34" charset="0"/>
              <a:buChar char="•"/>
            </a:pPr>
            <a:r>
              <a:rPr lang="en-US" altLang="en-US" sz="2000" dirty="0">
                <a:ea typeface="ＭＳ Ｐゴシック" pitchFamily="34" charset="-128"/>
              </a:rPr>
              <a:t>IT Tool developed to take conditions in earlier responses into account reducing respondent burden</a:t>
            </a:r>
          </a:p>
          <a:p>
            <a:pPr>
              <a:spcBef>
                <a:spcPct val="20000"/>
              </a:spcBef>
              <a:buFont typeface="Arial" panose="020B0604020202020204" pitchFamily="34" charset="0"/>
              <a:buChar char="•"/>
            </a:pPr>
            <a:r>
              <a:rPr lang="en-US" altLang="en-US" sz="2000" dirty="0">
                <a:ea typeface="ＭＳ Ｐゴシック" pitchFamily="34" charset="-128"/>
              </a:rPr>
              <a:t>Tested on volunteer jurisdictions (determined by Expert Group) for clarity and correct coding</a:t>
            </a:r>
          </a:p>
        </p:txBody>
      </p:sp>
      <p:sp>
        <p:nvSpPr>
          <p:cNvPr id="7" name="Rectangle 6"/>
          <p:cNvSpPr/>
          <p:nvPr/>
        </p:nvSpPr>
        <p:spPr>
          <a:xfrm>
            <a:off x="533400" y="18288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Topic Selection</a:t>
            </a:r>
          </a:p>
        </p:txBody>
      </p:sp>
      <p:sp>
        <p:nvSpPr>
          <p:cNvPr id="8" name="Rectangle 7"/>
          <p:cNvSpPr/>
          <p:nvPr/>
        </p:nvSpPr>
        <p:spPr>
          <a:xfrm>
            <a:off x="533400" y="28956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Questionnaire Development</a:t>
            </a:r>
          </a:p>
        </p:txBody>
      </p:sp>
      <p:sp>
        <p:nvSpPr>
          <p:cNvPr id="9" name="Rectangle 8"/>
          <p:cNvSpPr/>
          <p:nvPr/>
        </p:nvSpPr>
        <p:spPr>
          <a:xfrm>
            <a:off x="533400" y="38862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Review of Responses</a:t>
            </a:r>
          </a:p>
        </p:txBody>
      </p:sp>
      <p:sp>
        <p:nvSpPr>
          <p:cNvPr id="10" name="Rectangle 9"/>
          <p:cNvSpPr/>
          <p:nvPr/>
        </p:nvSpPr>
        <p:spPr>
          <a:xfrm>
            <a:off x="533400" y="49530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Reporting</a:t>
            </a:r>
          </a:p>
        </p:txBody>
      </p:sp>
      <p:sp>
        <p:nvSpPr>
          <p:cNvPr id="11" name="Left Brace 10"/>
          <p:cNvSpPr/>
          <p:nvPr/>
        </p:nvSpPr>
        <p:spPr>
          <a:xfrm>
            <a:off x="2819400" y="2101850"/>
            <a:ext cx="609600" cy="2987675"/>
          </a:xfrm>
          <a:prstGeom prst="leftBrace">
            <a:avLst>
              <a:gd name="adj1" fmla="val 8333"/>
              <a:gd name="adj2" fmla="val 39651"/>
            </a:avLst>
          </a:prstGeom>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2030808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IAIS Self Assessment and Peer Review Process</a:t>
            </a:r>
            <a:endParaRPr lang="en-GB" dirty="0"/>
          </a:p>
        </p:txBody>
      </p:sp>
      <p:sp>
        <p:nvSpPr>
          <p:cNvPr id="5" name="Slide Number Placeholder 4"/>
          <p:cNvSpPr>
            <a:spLocks noGrp="1"/>
          </p:cNvSpPr>
          <p:nvPr>
            <p:ph type="sldNum" sz="quarter" idx="4294967295"/>
          </p:nvPr>
        </p:nvSpPr>
        <p:spPr>
          <a:xfrm>
            <a:off x="8229600" y="6248400"/>
            <a:ext cx="533400" cy="457200"/>
          </a:xfrm>
          <a:prstGeom prst="rect">
            <a:avLst/>
          </a:prstGeom>
        </p:spPr>
        <p:txBody>
          <a:bodyPr/>
          <a:lstStyle/>
          <a:p>
            <a:pPr>
              <a:defRPr/>
            </a:pPr>
            <a:fld id="{EC0ADE8F-DBBD-48B0-BEFB-27011341E64F}" type="slidenum">
              <a:rPr lang="ja-JP" altLang="en-US" smtClean="0"/>
              <a:pPr>
                <a:defRPr/>
              </a:pPr>
              <a:t>6</a:t>
            </a:fld>
            <a:endParaRPr lang="en-US" altLang="ja-JP"/>
          </a:p>
        </p:txBody>
      </p:sp>
      <p:sp>
        <p:nvSpPr>
          <p:cNvPr id="13" name="Content Placeholder 2"/>
          <p:cNvSpPr>
            <a:spLocks noGrp="1"/>
          </p:cNvSpPr>
          <p:nvPr>
            <p:ph idx="4294967295"/>
          </p:nvPr>
        </p:nvSpPr>
        <p:spPr>
          <a:xfrm>
            <a:off x="3581400" y="2247901"/>
            <a:ext cx="5029200" cy="3543300"/>
          </a:xfrm>
        </p:spPr>
        <p:txBody>
          <a:bodyPr/>
          <a:lstStyle/>
          <a:p>
            <a:pPr eaLnBrk="1" hangingPunct="1"/>
            <a:r>
              <a:rPr lang="en-US" sz="2000" dirty="0" smtClean="0">
                <a:cs typeface="Arial" charset="0"/>
              </a:rPr>
              <a:t>Tool generates ratings horizontally and vertically</a:t>
            </a:r>
          </a:p>
          <a:p>
            <a:pPr eaLnBrk="1" hangingPunct="1"/>
            <a:r>
              <a:rPr lang="en-US" sz="2000" dirty="0" smtClean="0">
                <a:cs typeface="Arial" charset="0"/>
              </a:rPr>
              <a:t>Horizontal review process enhances consistency in ratings</a:t>
            </a:r>
          </a:p>
          <a:p>
            <a:pPr eaLnBrk="1" hangingPunct="1"/>
            <a:r>
              <a:rPr lang="en-US" dirty="0" smtClean="0">
                <a:cs typeface="Arial" charset="0"/>
              </a:rPr>
              <a:t>Vertical review identifies deficiencies particular to supervisors</a:t>
            </a:r>
            <a:endParaRPr lang="en-US" sz="2000" dirty="0" smtClean="0">
              <a:cs typeface="Arial" charset="0"/>
            </a:endParaRPr>
          </a:p>
        </p:txBody>
      </p:sp>
      <p:sp>
        <p:nvSpPr>
          <p:cNvPr id="14" name="Rectangle 13"/>
          <p:cNvSpPr/>
          <p:nvPr/>
        </p:nvSpPr>
        <p:spPr>
          <a:xfrm>
            <a:off x="533400" y="18288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Topic Selection</a:t>
            </a:r>
          </a:p>
        </p:txBody>
      </p:sp>
      <p:sp>
        <p:nvSpPr>
          <p:cNvPr id="15" name="Rectangle 14"/>
          <p:cNvSpPr/>
          <p:nvPr/>
        </p:nvSpPr>
        <p:spPr>
          <a:xfrm>
            <a:off x="533400" y="28956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Questionnaire Development</a:t>
            </a:r>
          </a:p>
        </p:txBody>
      </p:sp>
      <p:sp>
        <p:nvSpPr>
          <p:cNvPr id="16" name="Rectangle 15"/>
          <p:cNvSpPr/>
          <p:nvPr/>
        </p:nvSpPr>
        <p:spPr>
          <a:xfrm>
            <a:off x="533400" y="38862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Review of Responses</a:t>
            </a:r>
          </a:p>
        </p:txBody>
      </p:sp>
      <p:sp>
        <p:nvSpPr>
          <p:cNvPr id="17" name="Rectangle 16"/>
          <p:cNvSpPr/>
          <p:nvPr/>
        </p:nvSpPr>
        <p:spPr>
          <a:xfrm>
            <a:off x="533400" y="486916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Reporting</a:t>
            </a:r>
          </a:p>
        </p:txBody>
      </p:sp>
      <p:sp>
        <p:nvSpPr>
          <p:cNvPr id="18" name="Left Brace 17"/>
          <p:cNvSpPr/>
          <p:nvPr/>
        </p:nvSpPr>
        <p:spPr>
          <a:xfrm>
            <a:off x="2819400" y="2324100"/>
            <a:ext cx="609600" cy="2952750"/>
          </a:xfrm>
          <a:prstGeom prst="leftBrace">
            <a:avLst>
              <a:gd name="adj1" fmla="val 8333"/>
              <a:gd name="adj2" fmla="val 61469"/>
            </a:avLst>
          </a:prstGeom>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3853864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7</a:t>
            </a:fld>
            <a:endParaRPr lang="en-GB">
              <a:solidFill>
                <a:prstClr val="black">
                  <a:tint val="75000"/>
                </a:prstClr>
              </a:solidFill>
            </a:endParaRPr>
          </a:p>
        </p:txBody>
      </p:sp>
      <p:sp>
        <p:nvSpPr>
          <p:cNvPr id="4" name="Title 3"/>
          <p:cNvSpPr>
            <a:spLocks noGrp="1"/>
          </p:cNvSpPr>
          <p:nvPr>
            <p:ph type="title"/>
          </p:nvPr>
        </p:nvSpPr>
        <p:spPr/>
        <p:txBody>
          <a:bodyPr>
            <a:normAutofit fontScale="90000"/>
          </a:bodyPr>
          <a:lstStyle/>
          <a:p>
            <a:r>
              <a:rPr lang="en-US" dirty="0"/>
              <a:t>IAIS Self Assessment and Peer Review Process</a:t>
            </a:r>
            <a:endParaRPr lang="en-GB" dirty="0"/>
          </a:p>
        </p:txBody>
      </p:sp>
      <p:sp>
        <p:nvSpPr>
          <p:cNvPr id="5" name="Content Placeholder 2"/>
          <p:cNvSpPr txBox="1">
            <a:spLocks/>
          </p:cNvSpPr>
          <p:nvPr/>
        </p:nvSpPr>
        <p:spPr>
          <a:xfrm>
            <a:off x="3581400" y="1600200"/>
            <a:ext cx="5105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n-US" dirty="0" smtClean="0">
              <a:cs typeface="Arial" charset="0"/>
            </a:endParaRPr>
          </a:p>
          <a:p>
            <a:r>
              <a:rPr lang="en-US" altLang="en-US" dirty="0" smtClean="0">
                <a:cs typeface="Arial" charset="0"/>
              </a:rPr>
              <a:t>Aggregate and individual reports produced</a:t>
            </a:r>
          </a:p>
          <a:p>
            <a:r>
              <a:rPr lang="en-US" altLang="en-US" dirty="0" smtClean="0">
                <a:cs typeface="Arial" charset="0"/>
              </a:rPr>
              <a:t>Draft individual reports produced. Sent to jurisdictions for review, factual corrections and ‘authority’s comments’ then finalized</a:t>
            </a:r>
          </a:p>
          <a:p>
            <a:r>
              <a:rPr lang="en-US" altLang="en-US" dirty="0" smtClean="0">
                <a:cs typeface="Arial" charset="0"/>
              </a:rPr>
              <a:t>Individual reports are not published by the IAIS but can be published or shared with others by the authority</a:t>
            </a:r>
          </a:p>
          <a:p>
            <a:endParaRPr lang="en-US" altLang="en-US" dirty="0" smtClean="0">
              <a:cs typeface="Arial" charset="0"/>
            </a:endParaRPr>
          </a:p>
        </p:txBody>
      </p:sp>
      <p:sp>
        <p:nvSpPr>
          <p:cNvPr id="6" name="Rectangle 5"/>
          <p:cNvSpPr/>
          <p:nvPr/>
        </p:nvSpPr>
        <p:spPr>
          <a:xfrm>
            <a:off x="533400" y="18288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Topic Selection</a:t>
            </a:r>
          </a:p>
        </p:txBody>
      </p:sp>
      <p:sp>
        <p:nvSpPr>
          <p:cNvPr id="7" name="Rectangle 6"/>
          <p:cNvSpPr/>
          <p:nvPr/>
        </p:nvSpPr>
        <p:spPr>
          <a:xfrm>
            <a:off x="533400" y="28956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Questionnaire Development</a:t>
            </a:r>
          </a:p>
        </p:txBody>
      </p:sp>
      <p:sp>
        <p:nvSpPr>
          <p:cNvPr id="8" name="Rectangle 7"/>
          <p:cNvSpPr/>
          <p:nvPr/>
        </p:nvSpPr>
        <p:spPr>
          <a:xfrm>
            <a:off x="533400" y="38862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Review of Responses</a:t>
            </a:r>
          </a:p>
        </p:txBody>
      </p:sp>
      <p:sp>
        <p:nvSpPr>
          <p:cNvPr id="9" name="Rectangle 8"/>
          <p:cNvSpPr/>
          <p:nvPr/>
        </p:nvSpPr>
        <p:spPr>
          <a:xfrm>
            <a:off x="533400" y="49530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Reporting</a:t>
            </a:r>
          </a:p>
        </p:txBody>
      </p:sp>
      <p:sp>
        <p:nvSpPr>
          <p:cNvPr id="10" name="Left Brace 9"/>
          <p:cNvSpPr/>
          <p:nvPr/>
        </p:nvSpPr>
        <p:spPr>
          <a:xfrm>
            <a:off x="2819400" y="1676400"/>
            <a:ext cx="609600" cy="4191000"/>
          </a:xfrm>
          <a:prstGeom prst="leftBrace">
            <a:avLst>
              <a:gd name="adj1" fmla="val 8333"/>
              <a:gd name="adj2" fmla="val 87801"/>
            </a:avLst>
          </a:prstGeom>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2993538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71500" lvl="1" indent="-571500" defTabSz="457200">
              <a:buFont typeface="Arial" panose="020B0604020202020204" pitchFamily="34" charset="0"/>
              <a:buChar char="•"/>
              <a:defRPr/>
            </a:pPr>
            <a:r>
              <a:rPr lang="en-US" sz="3200" dirty="0">
                <a:cs typeface="Arial" charset="0"/>
              </a:rPr>
              <a:t>Background on Self Assessment and Peer Review</a:t>
            </a:r>
          </a:p>
          <a:p>
            <a:pPr marL="571500" lvl="1" indent="-571500" defTabSz="457200">
              <a:buFont typeface="Arial" panose="020B0604020202020204" pitchFamily="34" charset="0"/>
              <a:buChar char="•"/>
              <a:defRPr/>
            </a:pPr>
            <a:r>
              <a:rPr lang="en-US" sz="3200" dirty="0" smtClean="0">
                <a:solidFill>
                  <a:srgbClr val="FF0000"/>
                </a:solidFill>
                <a:cs typeface="Arial" charset="0"/>
              </a:rPr>
              <a:t>Self Assessment and Peer Review</a:t>
            </a:r>
            <a:endParaRPr lang="en-US" sz="3200" dirty="0">
              <a:solidFill>
                <a:srgbClr val="FF0000"/>
              </a:solidFill>
              <a:cs typeface="Arial" charset="0"/>
            </a:endParaRPr>
          </a:p>
          <a:p>
            <a:pPr marL="1028700" lvl="2" indent="-571500" defTabSz="457200">
              <a:buFont typeface="Arial" panose="020B0604020202020204" pitchFamily="34" charset="0"/>
              <a:buChar char="•"/>
              <a:defRPr/>
            </a:pPr>
            <a:r>
              <a:rPr lang="en-US" sz="2900" dirty="0" smtClean="0">
                <a:cs typeface="Arial" charset="0"/>
              </a:rPr>
              <a:t>ICP </a:t>
            </a:r>
            <a:r>
              <a:rPr lang="en-US" sz="2900" dirty="0">
                <a:cs typeface="Arial" charset="0"/>
              </a:rPr>
              <a:t>5: Suitability of Persons</a:t>
            </a:r>
          </a:p>
          <a:p>
            <a:pPr marL="1028700" lvl="2" indent="-571500" defTabSz="457200">
              <a:buFont typeface="Arial" panose="020B0604020202020204" pitchFamily="34" charset="0"/>
              <a:buChar char="•"/>
              <a:defRPr/>
            </a:pPr>
            <a:r>
              <a:rPr lang="en-US" sz="2900" dirty="0">
                <a:cs typeface="Arial" charset="0"/>
              </a:rPr>
              <a:t>ICP 7: Corporate Governance</a:t>
            </a:r>
          </a:p>
          <a:p>
            <a:pPr marL="1028700" lvl="2" indent="-571500" defTabSz="457200">
              <a:buFont typeface="Arial" panose="020B0604020202020204" pitchFamily="34" charset="0"/>
              <a:buChar char="•"/>
              <a:defRPr/>
            </a:pPr>
            <a:r>
              <a:rPr lang="en-US" sz="2900" dirty="0">
                <a:cs typeface="Arial" charset="0"/>
              </a:rPr>
              <a:t>ICP 8: Risk Management and Internal Controls</a:t>
            </a:r>
          </a:p>
          <a:p>
            <a:pPr marL="571500" lvl="1" indent="-571500" defTabSz="457200">
              <a:buFont typeface="Arial" panose="020B0604020202020204" pitchFamily="34" charset="0"/>
              <a:buChar char="•"/>
              <a:defRPr/>
            </a:pPr>
            <a:r>
              <a:rPr lang="en-US" sz="3200" dirty="0">
                <a:cs typeface="Arial" charset="0"/>
              </a:rPr>
              <a:t>General Conclusions</a:t>
            </a:r>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8</a:t>
            </a:fld>
            <a:endParaRPr lang="en-GB">
              <a:solidFill>
                <a:prstClr val="black">
                  <a:tint val="75000"/>
                </a:prstClr>
              </a:solidFill>
            </a:endParaRPr>
          </a:p>
        </p:txBody>
      </p:sp>
      <p:sp>
        <p:nvSpPr>
          <p:cNvPr id="4" name="Title 3"/>
          <p:cNvSpPr>
            <a:spLocks noGrp="1"/>
          </p:cNvSpPr>
          <p:nvPr>
            <p:ph type="title"/>
          </p:nvPr>
        </p:nvSpPr>
        <p:spPr/>
        <p:txBody>
          <a:bodyPr/>
          <a:lstStyle/>
          <a:p>
            <a:r>
              <a:rPr lang="en-US" dirty="0" smtClean="0"/>
              <a:t>Outline</a:t>
            </a:r>
            <a:endParaRPr lang="en-GB" dirty="0"/>
          </a:p>
        </p:txBody>
      </p:sp>
    </p:spTree>
    <p:extLst>
      <p:ext uri="{BB962C8B-B14F-4D97-AF65-F5344CB8AC3E}">
        <p14:creationId xmlns:p14="http://schemas.microsoft.com/office/powerpoint/2010/main" val="2389999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772816"/>
            <a:ext cx="8534400" cy="3168352"/>
          </a:xfrm>
          <a:ln w="28575">
            <a:solidFill>
              <a:schemeClr val="tx1"/>
            </a:solidFill>
          </a:ln>
        </p:spPr>
        <p:txBody>
          <a:bodyPr>
            <a:normAutofit/>
          </a:bodyPr>
          <a:lstStyle/>
          <a:p>
            <a:pPr marL="0" indent="0">
              <a:buNone/>
            </a:pPr>
            <a:r>
              <a:rPr lang="en-CA" sz="2800" dirty="0" smtClean="0"/>
              <a:t>The </a:t>
            </a:r>
            <a:r>
              <a:rPr lang="en-CA" sz="2800" dirty="0"/>
              <a:t>S</a:t>
            </a:r>
            <a:r>
              <a:rPr lang="en-CA" sz="2800" dirty="0" smtClean="0"/>
              <a:t>upervisor requires the following people to </a:t>
            </a:r>
            <a:r>
              <a:rPr lang="en-CA" sz="2800" u="sng" dirty="0" smtClean="0"/>
              <a:t>be</a:t>
            </a:r>
            <a:r>
              <a:rPr lang="en-CA" sz="2800" dirty="0" smtClean="0"/>
              <a:t> and </a:t>
            </a:r>
            <a:r>
              <a:rPr lang="en-CA" sz="2800" u="sng" dirty="0" smtClean="0"/>
              <a:t>to remain </a:t>
            </a:r>
            <a:r>
              <a:rPr lang="en-CA" sz="2800" dirty="0" smtClean="0"/>
              <a:t>suitable to fulfil their respective roles:</a:t>
            </a:r>
          </a:p>
          <a:p>
            <a:pPr lvl="1"/>
            <a:r>
              <a:rPr lang="en-CA" sz="2000" dirty="0" smtClean="0"/>
              <a:t>Board </a:t>
            </a:r>
            <a:r>
              <a:rPr lang="en-CA" sz="2000" dirty="0"/>
              <a:t>Members, </a:t>
            </a:r>
            <a:endParaRPr lang="en-CA" sz="2000" dirty="0" smtClean="0"/>
          </a:p>
          <a:p>
            <a:pPr lvl="1"/>
            <a:r>
              <a:rPr lang="en-CA" sz="2000" dirty="0" smtClean="0"/>
              <a:t>Senior </a:t>
            </a:r>
            <a:r>
              <a:rPr lang="en-CA" sz="2000" dirty="0"/>
              <a:t>Management, </a:t>
            </a:r>
            <a:endParaRPr lang="en-CA" sz="2000" dirty="0" smtClean="0"/>
          </a:p>
          <a:p>
            <a:pPr lvl="1"/>
            <a:r>
              <a:rPr lang="en-CA" sz="2000" dirty="0" smtClean="0"/>
              <a:t>Key </a:t>
            </a:r>
            <a:r>
              <a:rPr lang="en-CA" sz="2000" dirty="0"/>
              <a:t>Persons in Control </a:t>
            </a:r>
            <a:r>
              <a:rPr lang="en-CA" sz="2000" dirty="0" smtClean="0"/>
              <a:t>Functions; and</a:t>
            </a:r>
          </a:p>
          <a:p>
            <a:pPr lvl="1"/>
            <a:r>
              <a:rPr lang="en-CA" sz="2000" dirty="0" smtClean="0"/>
              <a:t>Significant </a:t>
            </a:r>
            <a:r>
              <a:rPr lang="en-CA" sz="2000" dirty="0"/>
              <a:t>Owners of an </a:t>
            </a:r>
            <a:r>
              <a:rPr lang="en-CA" sz="2000" dirty="0" smtClean="0"/>
              <a:t>insurer.</a:t>
            </a:r>
          </a:p>
          <a:p>
            <a:pPr>
              <a:spcAft>
                <a:spcPts val="600"/>
              </a:spcAft>
            </a:pPr>
            <a:endParaRPr lang="en-US" sz="3200" dirty="0"/>
          </a:p>
          <a:p>
            <a:pPr>
              <a:spcAft>
                <a:spcPts val="600"/>
              </a:spcAft>
            </a:pPr>
            <a:endParaRPr lang="en-US" sz="1600" dirty="0" smtClean="0"/>
          </a:p>
          <a:p>
            <a:pPr>
              <a:spcAft>
                <a:spcPts val="600"/>
              </a:spcAft>
            </a:pPr>
            <a:endParaRPr lang="en-US" sz="1600" dirty="0" smtClean="0"/>
          </a:p>
          <a:p>
            <a:pPr>
              <a:spcAft>
                <a:spcPts val="600"/>
              </a:spcAft>
            </a:pPr>
            <a:endParaRPr lang="en-US" sz="1600" dirty="0" smtClean="0"/>
          </a:p>
          <a:p>
            <a:pPr>
              <a:spcAft>
                <a:spcPts val="600"/>
              </a:spcAft>
            </a:pPr>
            <a:endParaRPr lang="en-US" sz="1600" dirty="0" smtClean="0"/>
          </a:p>
          <a:p>
            <a:pPr>
              <a:spcAft>
                <a:spcPts val="600"/>
              </a:spcAft>
            </a:pPr>
            <a:endParaRPr lang="en-US" sz="1600" dirty="0"/>
          </a:p>
          <a:p>
            <a:pPr>
              <a:spcAft>
                <a:spcPts val="600"/>
              </a:spcAft>
            </a:pPr>
            <a:endParaRPr lang="en-US" sz="1600" dirty="0" smtClean="0"/>
          </a:p>
          <a:p>
            <a:pPr>
              <a:spcAft>
                <a:spcPts val="600"/>
              </a:spcAft>
            </a:pPr>
            <a:endParaRPr lang="en-US" sz="1600" dirty="0"/>
          </a:p>
          <a:p>
            <a:pPr>
              <a:spcAft>
                <a:spcPts val="600"/>
              </a:spcAft>
            </a:pPr>
            <a:endParaRPr lang="en-US" sz="1600" dirty="0"/>
          </a:p>
        </p:txBody>
      </p:sp>
      <p:sp>
        <p:nvSpPr>
          <p:cNvPr id="5" name="Slide Number Placeholder 4"/>
          <p:cNvSpPr>
            <a:spLocks noGrp="1"/>
          </p:cNvSpPr>
          <p:nvPr>
            <p:ph type="sldNum" sz="quarter" idx="12"/>
          </p:nvPr>
        </p:nvSpPr>
        <p:spPr/>
        <p:txBody>
          <a:bodyPr/>
          <a:lstStyle/>
          <a:p>
            <a:fld id="{439A545C-BBC5-4D99-AAAC-34279415BE12}" type="slidenum">
              <a:rPr lang="en-US" smtClean="0"/>
              <a:t>9</a:t>
            </a:fld>
            <a:endParaRPr lang="en-US" dirty="0"/>
          </a:p>
        </p:txBody>
      </p:sp>
      <p:sp>
        <p:nvSpPr>
          <p:cNvPr id="8" name="Title 7"/>
          <p:cNvSpPr>
            <a:spLocks noGrp="1"/>
          </p:cNvSpPr>
          <p:nvPr>
            <p:ph type="title"/>
          </p:nvPr>
        </p:nvSpPr>
        <p:spPr/>
        <p:txBody>
          <a:bodyPr/>
          <a:lstStyle/>
          <a:p>
            <a:r>
              <a:rPr lang="en-US" dirty="0"/>
              <a:t>ICP 5: Suitability of Persons</a:t>
            </a:r>
            <a:endParaRPr lang="en-GB" dirty="0"/>
          </a:p>
        </p:txBody>
      </p:sp>
    </p:spTree>
    <p:extLst>
      <p:ext uri="{BB962C8B-B14F-4D97-AF65-F5344CB8AC3E}">
        <p14:creationId xmlns:p14="http://schemas.microsoft.com/office/powerpoint/2010/main" val="948062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stPrez1 v6 for Aina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2799</Words>
  <Application>Microsoft Office PowerPoint</Application>
  <PresentationFormat>Presentación en pantalla (4:3)</PresentationFormat>
  <Paragraphs>521</Paragraphs>
  <Slides>28</Slides>
  <Notes>8</Notes>
  <HiddenSlides>0</HiddenSlides>
  <MMClips>0</MMClips>
  <ScaleCrop>false</ScaleCrop>
  <HeadingPairs>
    <vt:vector size="4" baseType="variant">
      <vt:variant>
        <vt:lpstr>Tema</vt:lpstr>
      </vt:variant>
      <vt:variant>
        <vt:i4>2</vt:i4>
      </vt:variant>
      <vt:variant>
        <vt:lpstr>Títulos de diapositiva</vt:lpstr>
      </vt:variant>
      <vt:variant>
        <vt:i4>28</vt:i4>
      </vt:variant>
    </vt:vector>
  </HeadingPairs>
  <TitlesOfParts>
    <vt:vector size="30" baseType="lpstr">
      <vt:lpstr>Office Theme</vt:lpstr>
      <vt:lpstr>testPrez1 v6 for Aina (2)</vt:lpstr>
      <vt:lpstr>Self-assessment and Peer-review: Corporate and Risk Governance</vt:lpstr>
      <vt:lpstr>Outline</vt:lpstr>
      <vt:lpstr> IAIS Self Assessment and Peer Review Process</vt:lpstr>
      <vt:lpstr>IAIS Self Assessment and Peer Review Process</vt:lpstr>
      <vt:lpstr>IAIS Self Assessment and Peer Review Process</vt:lpstr>
      <vt:lpstr>IAIS Self Assessment and Peer Review Process</vt:lpstr>
      <vt:lpstr>IAIS Self Assessment and Peer Review Process</vt:lpstr>
      <vt:lpstr>Outline</vt:lpstr>
      <vt:lpstr>ICP 5: Suitability of Persons</vt:lpstr>
      <vt:lpstr>ICP 5: Suitability of Persons</vt:lpstr>
      <vt:lpstr>ICP 5: Suitability of Persons</vt:lpstr>
      <vt:lpstr>ICP 5: Suitability of Persons</vt:lpstr>
      <vt:lpstr>ICP 5: Suitability of Persons</vt:lpstr>
      <vt:lpstr>ICP 5: Suitability of Persons</vt:lpstr>
      <vt:lpstr>ICP 5: Suitability of Persons</vt:lpstr>
      <vt:lpstr>ICP 7: Corporate Governance</vt:lpstr>
      <vt:lpstr>ICP 7: Corporate Governance</vt:lpstr>
      <vt:lpstr>ICP 7: Corporate Governance</vt:lpstr>
      <vt:lpstr>ICP 7: Corporate Governance</vt:lpstr>
      <vt:lpstr>ICP 7: Corporate Governance</vt:lpstr>
      <vt:lpstr>ICP 8: Risk Management and Internal Controls </vt:lpstr>
      <vt:lpstr>ICP 8: Risk Management and Internal Controls </vt:lpstr>
      <vt:lpstr>ICP 8: Risk Management and Internal Controls </vt:lpstr>
      <vt:lpstr>ICP 8: Risk Management and Internal Controls </vt:lpstr>
      <vt:lpstr>ICP 8: Risk Management and Internal Controls </vt:lpstr>
      <vt:lpstr>Outline</vt:lpstr>
      <vt:lpstr>General Conclusions </vt:lpstr>
      <vt:lpstr>Contact information</vt:lpstr>
    </vt:vector>
  </TitlesOfParts>
  <Company>Bank for International Settlements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Aubel, Anna</dc:creator>
  <cp:lastModifiedBy>Salashina Olga</cp:lastModifiedBy>
  <cp:revision>152</cp:revision>
  <cp:lastPrinted>2014-06-25T21:22:34Z</cp:lastPrinted>
  <dcterms:created xsi:type="dcterms:W3CDTF">2013-10-24T09:50:26Z</dcterms:created>
  <dcterms:modified xsi:type="dcterms:W3CDTF">2014-06-25T21:22:55Z</dcterms:modified>
</cp:coreProperties>
</file>