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78" r:id="rId2"/>
    <p:sldMasterId id="2147483866" r:id="rId3"/>
    <p:sldMasterId id="2147483660" r:id="rId4"/>
    <p:sldMasterId id="2147483688" r:id="rId5"/>
    <p:sldMasterId id="2147483702" r:id="rId6"/>
    <p:sldMasterId id="2147483782" r:id="rId7"/>
    <p:sldMasterId id="2147483770" r:id="rId8"/>
    <p:sldMasterId id="2147483758" r:id="rId9"/>
    <p:sldMasterId id="2147483716" r:id="rId10"/>
    <p:sldMasterId id="2147483730" r:id="rId11"/>
    <p:sldMasterId id="2147483890" r:id="rId12"/>
    <p:sldMasterId id="2147483744" r:id="rId13"/>
    <p:sldMasterId id="2147483818" r:id="rId14"/>
  </p:sldMasterIdLst>
  <p:notesMasterIdLst>
    <p:notesMasterId r:id="rId63"/>
  </p:notesMasterIdLst>
  <p:sldIdLst>
    <p:sldId id="256" r:id="rId15"/>
    <p:sldId id="263" r:id="rId16"/>
    <p:sldId id="259" r:id="rId17"/>
    <p:sldId id="260" r:id="rId18"/>
    <p:sldId id="306" r:id="rId19"/>
    <p:sldId id="280" r:id="rId20"/>
    <p:sldId id="285" r:id="rId21"/>
    <p:sldId id="287" r:id="rId22"/>
    <p:sldId id="288" r:id="rId23"/>
    <p:sldId id="325" r:id="rId24"/>
    <p:sldId id="327" r:id="rId25"/>
    <p:sldId id="312" r:id="rId26"/>
    <p:sldId id="313" r:id="rId27"/>
    <p:sldId id="289" r:id="rId28"/>
    <p:sldId id="307" r:id="rId29"/>
    <p:sldId id="292" r:id="rId30"/>
    <p:sldId id="314" r:id="rId31"/>
    <p:sldId id="294" r:id="rId32"/>
    <p:sldId id="295" r:id="rId33"/>
    <p:sldId id="296" r:id="rId34"/>
    <p:sldId id="297" r:id="rId35"/>
    <p:sldId id="309" r:id="rId36"/>
    <p:sldId id="298" r:id="rId37"/>
    <p:sldId id="317" r:id="rId38"/>
    <p:sldId id="299" r:id="rId39"/>
    <p:sldId id="300" r:id="rId40"/>
    <p:sldId id="301" r:id="rId41"/>
    <p:sldId id="302" r:id="rId42"/>
    <p:sldId id="303" r:id="rId43"/>
    <p:sldId id="319" r:id="rId44"/>
    <p:sldId id="320" r:id="rId45"/>
    <p:sldId id="322" r:id="rId46"/>
    <p:sldId id="321" r:id="rId47"/>
    <p:sldId id="324" r:id="rId48"/>
    <p:sldId id="318" r:id="rId49"/>
    <p:sldId id="326" r:id="rId50"/>
    <p:sldId id="304" r:id="rId51"/>
    <p:sldId id="291" r:id="rId52"/>
    <p:sldId id="272" r:id="rId53"/>
    <p:sldId id="276" r:id="rId54"/>
    <p:sldId id="273" r:id="rId55"/>
    <p:sldId id="277" r:id="rId56"/>
    <p:sldId id="274" r:id="rId57"/>
    <p:sldId id="278" r:id="rId58"/>
    <p:sldId id="275" r:id="rId59"/>
    <p:sldId id="279" r:id="rId60"/>
    <p:sldId id="267" r:id="rId61"/>
    <p:sldId id="305" r:id="rId6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itchFamily="18" charset="0"/>
        <a:ea typeface="+mn-ea"/>
        <a:cs typeface="+mn-cs"/>
      </a:defRPr>
    </a:lvl5pPr>
    <a:lvl6pPr marL="2286000" algn="l" defTabSz="914400" rtl="0" eaLnBrk="1" latinLnBrk="0" hangingPunct="1">
      <a:defRPr sz="2800" kern="1200">
        <a:solidFill>
          <a:schemeClr val="tx1"/>
        </a:solidFill>
        <a:latin typeface="Times" pitchFamily="18" charset="0"/>
        <a:ea typeface="+mn-ea"/>
        <a:cs typeface="+mn-cs"/>
      </a:defRPr>
    </a:lvl6pPr>
    <a:lvl7pPr marL="2743200" algn="l" defTabSz="914400" rtl="0" eaLnBrk="1" latinLnBrk="0" hangingPunct="1">
      <a:defRPr sz="2800" kern="1200">
        <a:solidFill>
          <a:schemeClr val="tx1"/>
        </a:solidFill>
        <a:latin typeface="Times" pitchFamily="18" charset="0"/>
        <a:ea typeface="+mn-ea"/>
        <a:cs typeface="+mn-cs"/>
      </a:defRPr>
    </a:lvl7pPr>
    <a:lvl8pPr marL="3200400" algn="l" defTabSz="914400" rtl="0" eaLnBrk="1" latinLnBrk="0" hangingPunct="1">
      <a:defRPr sz="2800" kern="1200">
        <a:solidFill>
          <a:schemeClr val="tx1"/>
        </a:solidFill>
        <a:latin typeface="Times" pitchFamily="18" charset="0"/>
        <a:ea typeface="+mn-ea"/>
        <a:cs typeface="+mn-cs"/>
      </a:defRPr>
    </a:lvl8pPr>
    <a:lvl9pPr marL="3657600" algn="l" defTabSz="914400" rtl="0" eaLnBrk="1" latinLnBrk="0" hangingPunct="1">
      <a:defRPr sz="28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5" autoAdjust="0"/>
  </p:normalViewPr>
  <p:slideViewPr>
    <p:cSldViewPr>
      <p:cViewPr>
        <p:scale>
          <a:sx n="77" d="100"/>
          <a:sy n="77" d="100"/>
        </p:scale>
        <p:origin x="-270"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486"/>
    </p:cViewPr>
  </p:sorterViewPr>
  <p:notesViewPr>
    <p:cSldViewPr>
      <p:cViewPr>
        <p:scale>
          <a:sx n="100" d="100"/>
          <a:sy n="100" d="100"/>
        </p:scale>
        <p:origin x="-864" y="152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22.xml"/><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A6406CD-073B-4F0C-B5F2-7AD4A27138F1}" type="slidenum">
              <a:rPr lang="en-US"/>
              <a:pPr/>
              <a:t>‹Nº›</a:t>
            </a:fld>
            <a:endParaRPr lang="en-US"/>
          </a:p>
        </p:txBody>
      </p:sp>
    </p:spTree>
    <p:extLst>
      <p:ext uri="{BB962C8B-B14F-4D97-AF65-F5344CB8AC3E}">
        <p14:creationId xmlns:p14="http://schemas.microsoft.com/office/powerpoint/2010/main" val="14054231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C1F4E-B6E7-4094-ABE0-DA4BE1C5CF60}"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10</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D0A6E-16BA-471A-A1E7-AE65060137A6}" type="slidenum">
              <a:rPr lang="en-US">
                <a:solidFill>
                  <a:prstClr val="black"/>
                </a:solidFill>
              </a:rPr>
              <a:pPr/>
              <a:t>11</a:t>
            </a:fld>
            <a:endParaRPr lang="en-U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245CB-0F12-4EFC-985E-47A2C8DDC0B7}" type="slidenum">
              <a:rPr lang="en-US">
                <a:solidFill>
                  <a:prstClr val="black"/>
                </a:solidFill>
              </a:rPr>
              <a:pPr/>
              <a:t>12</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7DB6E681-ABA0-48CF-9070-19AF211718E5}" type="slidenum">
              <a:rPr lang="en-US" sz="1200">
                <a:solidFill>
                  <a:srgbClr val="000000"/>
                </a:solidFill>
                <a:latin typeface="Times New Roman" pitchFamily="18" charset="0"/>
              </a:rPr>
              <a:pPr/>
              <a:t>13</a:t>
            </a:fld>
            <a:endParaRPr lang="en-US" sz="1200">
              <a:solidFill>
                <a:srgbClr val="000000"/>
              </a:solidFill>
              <a:latin typeface="Times New Roman" pitchFamily="18" charset="0"/>
            </a:endParaRPr>
          </a:p>
        </p:txBody>
      </p:sp>
      <p:sp>
        <p:nvSpPr>
          <p:cNvPr id="38915" name="Rectangle 2"/>
          <p:cNvSpPr>
            <a:spLocks noGrp="1" noRot="1" noChangeAspect="1" noChangeArrowheads="1" noTextEdit="1"/>
          </p:cNvSpPr>
          <p:nvPr>
            <p:ph type="sldImg"/>
          </p:nvPr>
        </p:nvSpPr>
        <p:spPr>
          <a:xfrm>
            <a:off x="368300" y="152400"/>
            <a:ext cx="2844800" cy="2133600"/>
          </a:xfrm>
          <a:ln/>
        </p:spPr>
      </p:sp>
      <p:sp>
        <p:nvSpPr>
          <p:cNvPr id="48132" name="Rectangle 3"/>
          <p:cNvSpPr>
            <a:spLocks noGrp="1" noChangeArrowheads="1"/>
          </p:cNvSpPr>
          <p:nvPr>
            <p:ph type="body" idx="1"/>
          </p:nvPr>
        </p:nvSpPr>
        <p:spPr>
          <a:xfrm>
            <a:off x="304800" y="2438400"/>
            <a:ext cx="6477000" cy="6400800"/>
          </a:xfrm>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F2685590-63E4-4CB1-8727-86B71AEC1376}" type="slidenum">
              <a:rPr lang="en-US" sz="1200">
                <a:solidFill>
                  <a:prstClr val="black"/>
                </a:solidFill>
                <a:latin typeface="Times New Roman" pitchFamily="18" charset="0"/>
              </a:rPr>
              <a:pPr/>
              <a:t>14</a:t>
            </a:fld>
            <a:endParaRPr lang="en-US" sz="120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84275" y="701675"/>
            <a:ext cx="4641850" cy="3481388"/>
          </a:xfrm>
          <a:ln/>
        </p:spPr>
      </p:sp>
      <p:sp>
        <p:nvSpPr>
          <p:cNvPr id="41988" name="Rectangle 3"/>
          <p:cNvSpPr>
            <a:spLocks noGrp="1" noChangeArrowheads="1"/>
          </p:cNvSpPr>
          <p:nvPr>
            <p:ph type="body" idx="1"/>
          </p:nvPr>
        </p:nvSpPr>
        <p:spPr>
          <a:xfrm>
            <a:off x="323851" y="4416425"/>
            <a:ext cx="6519863" cy="4575175"/>
          </a:xfrm>
          <a:noFill/>
        </p:spPr>
        <p:txBody>
          <a:bodyPr/>
          <a:lstStyle/>
          <a:p>
            <a:pPr>
              <a:spcBef>
                <a:spcPct val="50000"/>
              </a:spcBef>
              <a:buFont typeface="Wingdings" pitchFamily="2" charset="2"/>
              <a:buNone/>
            </a:pP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13ED0-D5A5-42E5-8972-CE6DF18910C9}" type="slidenum">
              <a:rPr lang="en-CA">
                <a:solidFill>
                  <a:prstClr val="black"/>
                </a:solidFill>
              </a:rPr>
              <a:pPr/>
              <a:t>15</a:t>
            </a:fld>
            <a:endParaRPr lang="en-CA">
              <a:solidFill>
                <a:prstClr val="black"/>
              </a:solidFill>
            </a:endParaRPr>
          </a:p>
        </p:txBody>
      </p:sp>
      <p:sp>
        <p:nvSpPr>
          <p:cNvPr id="109570" name="Rectangle 2"/>
          <p:cNvSpPr>
            <a:spLocks noGrp="1" noRot="1" noChangeAspect="1" noChangeArrowheads="1" noTextEdit="1"/>
          </p:cNvSpPr>
          <p:nvPr>
            <p:ph type="sldImg"/>
          </p:nvPr>
        </p:nvSpPr>
        <p:spPr>
          <a:xfrm>
            <a:off x="1189038" y="385763"/>
            <a:ext cx="4649787" cy="3486150"/>
          </a:xfrm>
          <a:ln/>
        </p:spPr>
      </p:sp>
      <p:sp>
        <p:nvSpPr>
          <p:cNvPr id="109571" name="Rectangle 3"/>
          <p:cNvSpPr>
            <a:spLocks noGrp="1" noChangeArrowheads="1"/>
          </p:cNvSpPr>
          <p:nvPr>
            <p:ph type="body" idx="1"/>
          </p:nvPr>
        </p:nvSpPr>
        <p:spPr>
          <a:xfrm>
            <a:off x="457623" y="4089400"/>
            <a:ext cx="6161688" cy="4902200"/>
          </a:xfrm>
        </p:spPr>
        <p:txBody>
          <a:bodyPr/>
          <a:lstStyle/>
          <a:p>
            <a:pPr>
              <a:lnSpc>
                <a:spcPct val="80000"/>
              </a:lnSpc>
              <a:tabLst>
                <a:tab pos="232943" algn="l"/>
              </a:tabLst>
            </a:pPr>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A00E19C-2D3F-48CB-8A82-52582892D1E8}" type="slidenum">
              <a:rPr lang="en-US" sz="1200">
                <a:solidFill>
                  <a:prstClr val="black"/>
                </a:solidFill>
                <a:latin typeface="Times New Roman" pitchFamily="18" charset="0"/>
              </a:rPr>
              <a:pPr/>
              <a:t>16</a:t>
            </a:fld>
            <a:endParaRPr lang="en-US" sz="120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914400" y="782638"/>
            <a:ext cx="4645025" cy="3484562"/>
          </a:xfrm>
          <a:ln/>
        </p:spPr>
      </p:sp>
      <p:sp>
        <p:nvSpPr>
          <p:cNvPr id="44036" name="Rectangle 3"/>
          <p:cNvSpPr>
            <a:spLocks noGrp="1" noChangeArrowheads="1"/>
          </p:cNvSpPr>
          <p:nvPr>
            <p:ph type="body" idx="1"/>
          </p:nvPr>
        </p:nvSpPr>
        <p:spPr>
          <a:xfrm>
            <a:off x="701675" y="4629151"/>
            <a:ext cx="5754688" cy="3524250"/>
          </a:xfrm>
          <a:noFill/>
        </p:spPr>
        <p:txBody>
          <a:bodyPr/>
          <a:lstStyle/>
          <a:p>
            <a:pPr marL="177790" indent="-177790">
              <a:spcBef>
                <a:spcPct val="50000"/>
              </a:spcBef>
            </a:pPr>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0FF34-20C3-426B-913E-AB12D9D8CED0}" type="slidenum">
              <a:rPr lang="en-US">
                <a:solidFill>
                  <a:prstClr val="black"/>
                </a:solidFill>
              </a:rPr>
              <a:pPr/>
              <a:t>17</a:t>
            </a:fld>
            <a:endParaRPr lang="en-US">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A6D88A8C-2490-4614-A79D-E2B9DF65179D}" type="slidenum">
              <a:rPr lang="en-US" sz="1200">
                <a:solidFill>
                  <a:prstClr val="black"/>
                </a:solidFill>
                <a:latin typeface="Times New Roman" pitchFamily="18" charset="0"/>
              </a:rPr>
              <a:pPr/>
              <a:t>18</a:t>
            </a:fld>
            <a:endParaRPr lang="en-US" sz="1200">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xfrm>
            <a:off x="990600" y="692150"/>
            <a:ext cx="4645025" cy="3484563"/>
          </a:xfrm>
          <a:ln/>
        </p:spPr>
      </p:sp>
      <p:sp>
        <p:nvSpPr>
          <p:cNvPr id="46084" name="Rectangle 3"/>
          <p:cNvSpPr>
            <a:spLocks noGrp="1" noChangeArrowheads="1"/>
          </p:cNvSpPr>
          <p:nvPr>
            <p:ph type="body" idx="1"/>
          </p:nvPr>
        </p:nvSpPr>
        <p:spPr>
          <a:xfrm>
            <a:off x="935039" y="4416425"/>
            <a:ext cx="5140325" cy="4181475"/>
          </a:xfrm>
          <a:noFill/>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4F2F3CE2-2D64-4738-8207-EACB7C86A326}" type="slidenum">
              <a:rPr lang="en-US" sz="120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47107" name="Rectangle 2"/>
          <p:cNvSpPr>
            <a:spLocks noGrp="1" noRot="1" noChangeAspect="1" noChangeArrowheads="1" noTextEdit="1"/>
          </p:cNvSpPr>
          <p:nvPr>
            <p:ph type="sldImg"/>
          </p:nvPr>
        </p:nvSpPr>
        <p:spPr>
          <a:xfrm>
            <a:off x="1104900" y="696913"/>
            <a:ext cx="4648200" cy="3486150"/>
          </a:xfrm>
          <a:ln/>
        </p:spPr>
      </p:sp>
      <p:sp>
        <p:nvSpPr>
          <p:cNvPr id="47108" name="Rectangle 3"/>
          <p:cNvSpPr>
            <a:spLocks noGrp="1" noChangeArrowheads="1"/>
          </p:cNvSpPr>
          <p:nvPr/>
        </p:nvSpPr>
        <p:spPr bwMode="auto">
          <a:xfrm>
            <a:off x="935039" y="4416426"/>
            <a:ext cx="5140325" cy="417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3189" tIns="46595" rIns="93189" bIns="46595"/>
          <a:lstStyle/>
          <a:p>
            <a:pPr>
              <a:spcBef>
                <a:spcPct val="50000"/>
              </a:spcBef>
            </a:pPr>
            <a:r>
              <a:rPr lang="en-US" sz="1400">
                <a:solidFill>
                  <a:srgbClr val="000000"/>
                </a:solidFill>
                <a:latin typeface="Comic Sans MS" pitchFamily="66" charset="0"/>
              </a:rPr>
              <a:t>Six risk categories common to FIs.  Appendix A of Framework booklet defines them.  </a:t>
            </a:r>
          </a:p>
          <a:p>
            <a:pPr>
              <a:spcBef>
                <a:spcPct val="30000"/>
              </a:spcBef>
            </a:pPr>
            <a:endParaRPr lang="en-CA" sz="14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OSFI’s definitions of the various categories of risk are generally consistent with those used in the industry.  </a:t>
            </a:r>
          </a:p>
          <a:p>
            <a:pPr>
              <a:spcBef>
                <a:spcPct val="30000"/>
              </a:spcBef>
            </a:pPr>
            <a:endParaRPr lang="en-CA" sz="8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OSFI’s definition of Operational risk now aligns with the Basel definition because it includes legal risk.  Previously we had legal with compliance. </a:t>
            </a:r>
          </a:p>
          <a:p>
            <a:pPr>
              <a:spcBef>
                <a:spcPct val="30000"/>
              </a:spcBef>
            </a:pPr>
            <a:endParaRPr lang="en-CA" sz="800">
              <a:solidFill>
                <a:srgbClr val="000000"/>
              </a:solidFill>
              <a:latin typeface="Comic Sans MS" pitchFamily="66" charset="0"/>
            </a:endParaRPr>
          </a:p>
          <a:p>
            <a:pPr>
              <a:spcBef>
                <a:spcPct val="30000"/>
              </a:spcBef>
            </a:pPr>
            <a:r>
              <a:rPr lang="en-CA" sz="1400">
                <a:solidFill>
                  <a:srgbClr val="000000"/>
                </a:solidFill>
                <a:latin typeface="Comic Sans MS" pitchFamily="66" charset="0"/>
              </a:rPr>
              <a:t>Next step is to determine which inherent risks contribute, then which are key.</a:t>
            </a:r>
            <a:endParaRPr lang="en-CA" sz="1400">
              <a:solidFill>
                <a:prstClr val="black"/>
              </a:solidFill>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D12C3-2092-4DA7-9B19-2D786C84D31D}" type="slidenum">
              <a:rPr lang="en-US"/>
              <a:pPr/>
              <a:t>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CFDB119-6D4C-4629-9026-9451B8C0D241}" type="slidenum">
              <a:rPr lang="en-US" sz="1200">
                <a:solidFill>
                  <a:prstClr val="black"/>
                </a:solidFill>
                <a:latin typeface="Times New Roman" pitchFamily="18" charset="0"/>
              </a:rPr>
              <a:pPr/>
              <a:t>20</a:t>
            </a:fld>
            <a:endParaRPr lang="en-US" sz="1200">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xfrm>
            <a:off x="1143000" y="700088"/>
            <a:ext cx="4645025" cy="3484562"/>
          </a:xfrm>
          <a:ln/>
        </p:spPr>
      </p:sp>
      <p:sp>
        <p:nvSpPr>
          <p:cNvPr id="48132" name="Rectangle 3"/>
          <p:cNvSpPr>
            <a:spLocks noGrp="1" noChangeArrowheads="1"/>
          </p:cNvSpPr>
          <p:nvPr>
            <p:ph type="body" idx="1"/>
          </p:nvPr>
        </p:nvSpPr>
        <p:spPr>
          <a:xfrm>
            <a:off x="777876" y="4556126"/>
            <a:ext cx="5454650" cy="4359275"/>
          </a:xfrm>
          <a:noFill/>
        </p:spPr>
        <p:txBody>
          <a:bodyPr/>
          <a:lstStyle/>
          <a:p>
            <a:pPr>
              <a:lnSpc>
                <a:spcPct val="90000"/>
              </a:lnSpc>
            </a:pPr>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A959DAFD-31E4-4C58-89DB-3E6165B6EB0C}" type="slidenum">
              <a:rPr lang="en-US" sz="1200">
                <a:solidFill>
                  <a:prstClr val="black"/>
                </a:solidFill>
                <a:latin typeface="Times New Roman" pitchFamily="18" charset="0"/>
              </a:rPr>
              <a:pPr/>
              <a:t>21</a:t>
            </a:fld>
            <a:endParaRPr lang="en-US" sz="1200">
              <a:solidFill>
                <a:prstClr val="black"/>
              </a:solidFill>
              <a:latin typeface="Times New Roman" pitchFamily="18" charset="0"/>
            </a:endParaRPr>
          </a:p>
        </p:txBody>
      </p:sp>
      <p:sp>
        <p:nvSpPr>
          <p:cNvPr id="49155" name="Rectangle 1026"/>
          <p:cNvSpPr>
            <a:spLocks noGrp="1" noRot="1" noChangeAspect="1" noChangeArrowheads="1" noTextEdit="1"/>
          </p:cNvSpPr>
          <p:nvPr>
            <p:ph type="sldImg"/>
          </p:nvPr>
        </p:nvSpPr>
        <p:spPr>
          <a:xfrm>
            <a:off x="1136650" y="460375"/>
            <a:ext cx="4737100" cy="3552825"/>
          </a:xfrm>
          <a:ln/>
        </p:spPr>
      </p:sp>
      <p:sp>
        <p:nvSpPr>
          <p:cNvPr id="49156" name="Rectangle 1027"/>
          <p:cNvSpPr>
            <a:spLocks noGrp="1" noChangeArrowheads="1"/>
          </p:cNvSpPr>
          <p:nvPr>
            <p:ph type="body" idx="1"/>
          </p:nvPr>
        </p:nvSpPr>
        <p:spPr>
          <a:xfrm>
            <a:off x="457200" y="4495800"/>
            <a:ext cx="6153150" cy="4224338"/>
          </a:xfrm>
          <a:noFill/>
        </p:spPr>
        <p:txBody>
          <a:bodyPr/>
          <a:lstStyle/>
          <a:p>
            <a:pPr>
              <a:tabLst>
                <a:tab pos="177790" algn="l"/>
              </a:tabLst>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69ECE167-04EE-4266-98D3-4D93BC8A3C9F}" type="slidenum">
              <a:rPr lang="en-US" sz="1200">
                <a:solidFill>
                  <a:prstClr val="black"/>
                </a:solidFill>
                <a:latin typeface="Times New Roman" pitchFamily="18" charset="0"/>
              </a:rPr>
              <a:pPr/>
              <a:t>22</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063625" y="314325"/>
            <a:ext cx="4725988" cy="3543300"/>
          </a:xfrm>
          <a:ln/>
        </p:spPr>
      </p:sp>
      <p:sp>
        <p:nvSpPr>
          <p:cNvPr id="43012" name="Rectangle 3"/>
          <p:cNvSpPr>
            <a:spLocks noGrp="1" noChangeArrowheads="1"/>
          </p:cNvSpPr>
          <p:nvPr>
            <p:ph type="body" idx="1"/>
          </p:nvPr>
        </p:nvSpPr>
        <p:spPr>
          <a:xfrm>
            <a:off x="1066800" y="4419600"/>
            <a:ext cx="4906963" cy="3013075"/>
          </a:xfrm>
          <a:noFill/>
        </p:spPr>
        <p:txBody>
          <a:bodyPr/>
          <a:lstStyle/>
          <a:p>
            <a:pPr>
              <a:spcBef>
                <a:spcPct val="50000"/>
              </a:spcBef>
              <a:tabLst>
                <a:tab pos="228587" algn="l"/>
              </a:tabLst>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3FB27590-9672-43D9-B98C-BCCA65307797}" type="slidenum">
              <a:rPr lang="en-US" sz="1200">
                <a:solidFill>
                  <a:prstClr val="black"/>
                </a:solidFill>
                <a:latin typeface="Times New Roman" pitchFamily="18" charset="0"/>
              </a:rPr>
              <a:pPr/>
              <a:t>23</a:t>
            </a:fld>
            <a:endParaRPr lang="en-US" sz="120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xfrm>
            <a:off x="1065213" y="692150"/>
            <a:ext cx="4645025" cy="3484563"/>
          </a:xfrm>
          <a:ln/>
        </p:spPr>
      </p:sp>
      <p:sp>
        <p:nvSpPr>
          <p:cNvPr id="51204" name="Rectangle 3"/>
          <p:cNvSpPr>
            <a:spLocks noGrp="1" noChangeArrowheads="1"/>
          </p:cNvSpPr>
          <p:nvPr>
            <p:ph type="body" idx="1"/>
          </p:nvPr>
        </p:nvSpPr>
        <p:spPr>
          <a:xfrm>
            <a:off x="533400" y="4419600"/>
            <a:ext cx="6019800" cy="4495800"/>
          </a:xfrm>
          <a:noFill/>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24</a:t>
            </a:fld>
            <a:endParaRPr lang="en-US"/>
          </a:p>
        </p:txBody>
      </p:sp>
    </p:spTree>
    <p:extLst>
      <p:ext uri="{BB962C8B-B14F-4D97-AF65-F5344CB8AC3E}">
        <p14:creationId xmlns:p14="http://schemas.microsoft.com/office/powerpoint/2010/main" val="397108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766B2519-4A61-49CE-B4A2-6E2FAF4F6C8E}" type="slidenum">
              <a:rPr lang="en-US" sz="1200">
                <a:solidFill>
                  <a:prstClr val="black"/>
                </a:solidFill>
                <a:latin typeface="Times New Roman" pitchFamily="18" charset="0"/>
              </a:rPr>
              <a:pPr/>
              <a:t>25</a:t>
            </a:fld>
            <a:endParaRPr lang="en-US" sz="120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xfrm>
            <a:off x="1181100" y="696913"/>
            <a:ext cx="4648200" cy="3486150"/>
          </a:xfrm>
          <a:ln/>
        </p:spPr>
      </p:sp>
      <p:sp>
        <p:nvSpPr>
          <p:cNvPr id="52228" name="Rectangle 3"/>
          <p:cNvSpPr>
            <a:spLocks noGrp="1" noChangeArrowheads="1"/>
          </p:cNvSpPr>
          <p:nvPr>
            <p:ph type="body" idx="1"/>
          </p:nvPr>
        </p:nvSpPr>
        <p:spPr>
          <a:xfrm>
            <a:off x="304800" y="4413250"/>
            <a:ext cx="6172200" cy="4654550"/>
          </a:xfrm>
          <a:noFill/>
        </p:spPr>
        <p:txBody>
          <a:bodyPr/>
          <a:lstStyle/>
          <a:p>
            <a:endParaRPr lang="en-CA"/>
          </a:p>
        </p:txBody>
      </p:sp>
      <p:sp>
        <p:nvSpPr>
          <p:cNvPr id="52229" name="Rectangle 4"/>
          <p:cNvSpPr>
            <a:spLocks noChangeArrowheads="1"/>
          </p:cNvSpPr>
          <p:nvPr/>
        </p:nvSpPr>
        <p:spPr bwMode="auto">
          <a:xfrm>
            <a:off x="1150939" y="4632326"/>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lstStyle/>
          <a:p>
            <a:pPr>
              <a:spcBef>
                <a:spcPct val="30000"/>
              </a:spcBef>
            </a:pPr>
            <a:endParaRPr lang="en-CA" sz="1400">
              <a:solidFill>
                <a:prstClr val="black"/>
              </a:solidFill>
              <a:latin typeface="Comic Sans MS" pitchFamily="66" charset="0"/>
            </a:endParaRPr>
          </a:p>
        </p:txBody>
      </p:sp>
      <p:sp>
        <p:nvSpPr>
          <p:cNvPr id="52230" name="Text Box 5"/>
          <p:cNvSpPr txBox="1">
            <a:spLocks noChangeArrowheads="1"/>
          </p:cNvSpPr>
          <p:nvPr/>
        </p:nvSpPr>
        <p:spPr bwMode="auto">
          <a:xfrm>
            <a:off x="4876800" y="3581401"/>
            <a:ext cx="1708150" cy="84309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228600" indent="-228600">
              <a:defRPr sz="2400">
                <a:solidFill>
                  <a:schemeClr val="tx1"/>
                </a:solidFill>
                <a:latin typeface="Times" pitchFamily="18" charset="0"/>
              </a:defRPr>
            </a:lvl1pPr>
            <a:lvl2pPr marL="977900" indent="-45720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1200">
                <a:solidFill>
                  <a:prstClr val="black"/>
                </a:solidFill>
                <a:latin typeface="Comic Sans MS" pitchFamily="66" charset="0"/>
              </a:rPr>
              <a:t>Animation: 2 clicks</a:t>
            </a:r>
          </a:p>
          <a:p>
            <a:pPr>
              <a:buFontTx/>
              <a:buAutoNum type="arabicPeriod"/>
            </a:pPr>
            <a:r>
              <a:rPr lang="en-CA" sz="1200">
                <a:solidFill>
                  <a:prstClr val="black"/>
                </a:solidFill>
                <a:latin typeface="Comic Sans MS" pitchFamily="66" charset="0"/>
              </a:rPr>
              <a:t>NR &amp; Direction</a:t>
            </a:r>
          </a:p>
          <a:p>
            <a:pPr>
              <a:buFontTx/>
              <a:buAutoNum type="arabicPeriod"/>
            </a:pPr>
            <a:r>
              <a:rPr lang="en-CA" sz="1200">
                <a:solidFill>
                  <a:prstClr val="black"/>
                </a:solidFill>
                <a:latin typeface="Comic Sans MS" pitchFamily="66" charset="0"/>
              </a:rPr>
              <a:t>ONR</a:t>
            </a:r>
          </a:p>
          <a:p>
            <a:pPr lvl="1"/>
            <a:endParaRPr lang="en-CA" sz="1200">
              <a:solidFill>
                <a:prstClr val="black"/>
              </a:solidFill>
              <a:latin typeface="Comic Sans MS"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2CE4F8E-CE9E-49B7-8AB1-7A2297D55FA1}" type="slidenum">
              <a:rPr lang="en-US" sz="1200">
                <a:solidFill>
                  <a:prstClr val="black"/>
                </a:solidFill>
                <a:latin typeface="Times New Roman" pitchFamily="18" charset="0"/>
              </a:rPr>
              <a:pPr/>
              <a:t>26</a:t>
            </a:fld>
            <a:endParaRPr lang="en-US" sz="120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xfrm>
            <a:off x="1042988" y="638175"/>
            <a:ext cx="5002212" cy="3751263"/>
          </a:xfrm>
          <a:ln/>
        </p:spPr>
      </p:sp>
      <p:sp>
        <p:nvSpPr>
          <p:cNvPr id="53252" name="Rectangle 3"/>
          <p:cNvSpPr>
            <a:spLocks noGrp="1" noChangeArrowheads="1"/>
          </p:cNvSpPr>
          <p:nvPr>
            <p:ph type="body" idx="1"/>
          </p:nvPr>
        </p:nvSpPr>
        <p:spPr>
          <a:xfrm>
            <a:off x="769938" y="4764088"/>
            <a:ext cx="5454650" cy="4303712"/>
          </a:xfrm>
          <a:noFill/>
        </p:spPr>
        <p:txBody>
          <a:bodyPr/>
          <a:lstStyle/>
          <a:p>
            <a:pPr>
              <a:spcBef>
                <a:spcPct val="5000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94F4AD12-DE59-4FE5-83F8-768DF34BC419}" type="slidenum">
              <a:rPr lang="en-US" sz="1200">
                <a:solidFill>
                  <a:prstClr val="black"/>
                </a:solidFill>
                <a:latin typeface="Times New Roman" pitchFamily="18" charset="0"/>
              </a:rPr>
              <a:pPr/>
              <a:t>27</a:t>
            </a:fld>
            <a:endParaRPr lang="en-US" sz="1200">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xfrm>
            <a:off x="1181100" y="696913"/>
            <a:ext cx="4648200" cy="3486150"/>
          </a:xfrm>
          <a:ln/>
        </p:spPr>
      </p:sp>
      <p:sp>
        <p:nvSpPr>
          <p:cNvPr id="54276" name="Rectangle 3"/>
          <p:cNvSpPr>
            <a:spLocks noGrp="1" noChangeArrowheads="1"/>
          </p:cNvSpPr>
          <p:nvPr>
            <p:ph type="body" idx="1"/>
          </p:nvPr>
        </p:nvSpPr>
        <p:spPr>
          <a:xfrm>
            <a:off x="701675" y="4416425"/>
            <a:ext cx="5607050" cy="4183063"/>
          </a:xfrm>
          <a:noFill/>
        </p:spPr>
        <p:txBody>
          <a:bodyPr/>
          <a:lstStyle/>
          <a:p>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B32C9729-18D1-48AA-809C-AE1B19960A65}" type="slidenum">
              <a:rPr lang="en-US" sz="1200">
                <a:solidFill>
                  <a:prstClr val="black"/>
                </a:solidFill>
                <a:latin typeface="Times New Roman" pitchFamily="18" charset="0"/>
              </a:rPr>
              <a:pPr/>
              <a:t>28</a:t>
            </a:fld>
            <a:endParaRPr lang="en-US" sz="1200">
              <a:solidFill>
                <a:prstClr val="black"/>
              </a:solidFill>
              <a:latin typeface="Times New Roman" pitchFamily="18" charset="0"/>
            </a:endParaRPr>
          </a:p>
        </p:txBody>
      </p:sp>
      <p:sp>
        <p:nvSpPr>
          <p:cNvPr id="55299" name="Rectangle 2"/>
          <p:cNvSpPr>
            <a:spLocks noGrp="1" noRot="1" noChangeAspect="1" noChangeArrowheads="1" noTextEdit="1"/>
          </p:cNvSpPr>
          <p:nvPr>
            <p:ph type="sldImg"/>
          </p:nvPr>
        </p:nvSpPr>
        <p:spPr>
          <a:xfrm>
            <a:off x="1143000" y="700088"/>
            <a:ext cx="4645025" cy="3484562"/>
          </a:xfrm>
          <a:ln/>
        </p:spPr>
      </p:sp>
      <p:sp>
        <p:nvSpPr>
          <p:cNvPr id="55300" name="Rectangle 3"/>
          <p:cNvSpPr>
            <a:spLocks noGrp="1" noChangeArrowheads="1"/>
          </p:cNvSpPr>
          <p:nvPr>
            <p:ph type="body" idx="1"/>
          </p:nvPr>
        </p:nvSpPr>
        <p:spPr>
          <a:xfrm>
            <a:off x="777876" y="4416426"/>
            <a:ext cx="5454650" cy="4265613"/>
          </a:xfrm>
          <a:noFill/>
        </p:spPr>
        <p:txBody>
          <a:bodyPr/>
          <a:lstStyle/>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0987095F-709F-49BD-AA8F-FB71F5752264}" type="slidenum">
              <a:rPr lang="en-US" sz="1200">
                <a:solidFill>
                  <a:prstClr val="black"/>
                </a:solidFill>
                <a:latin typeface="Times New Roman" pitchFamily="18" charset="0"/>
              </a:rPr>
              <a:pPr/>
              <a:t>29</a:t>
            </a:fld>
            <a:endParaRPr lang="en-US" sz="1200">
              <a:solidFill>
                <a:prstClr val="black"/>
              </a:solidFill>
              <a:latin typeface="Times New Roman" pitchFamily="18" charset="0"/>
            </a:endParaRPr>
          </a:p>
        </p:txBody>
      </p:sp>
      <p:sp>
        <p:nvSpPr>
          <p:cNvPr id="56323" name="Rectangle 2"/>
          <p:cNvSpPr>
            <a:spLocks noGrp="1" noRot="1" noChangeAspect="1" noChangeArrowheads="1" noTextEdit="1"/>
          </p:cNvSpPr>
          <p:nvPr>
            <p:ph type="sldImg"/>
          </p:nvPr>
        </p:nvSpPr>
        <p:spPr>
          <a:xfrm>
            <a:off x="1181100" y="696913"/>
            <a:ext cx="4648200" cy="3486150"/>
          </a:xfrm>
          <a:ln/>
        </p:spPr>
      </p:sp>
      <p:sp>
        <p:nvSpPr>
          <p:cNvPr id="56324" name="Rectangle 3"/>
          <p:cNvSpPr>
            <a:spLocks noGrp="1" noChangeArrowheads="1"/>
          </p:cNvSpPr>
          <p:nvPr>
            <p:ph type="body" idx="1"/>
          </p:nvPr>
        </p:nvSpPr>
        <p:spPr>
          <a:xfrm>
            <a:off x="304801" y="4648201"/>
            <a:ext cx="6324600" cy="3951288"/>
          </a:xfrm>
          <a:noFill/>
        </p:spPr>
        <p:txBody>
          <a:bodyPr/>
          <a:lstStyle/>
          <a:p>
            <a:endParaRPr lang="en-CA"/>
          </a:p>
        </p:txBody>
      </p:sp>
      <p:sp>
        <p:nvSpPr>
          <p:cNvPr id="56325" name="Rectangle 4"/>
          <p:cNvSpPr>
            <a:spLocks noChangeArrowheads="1"/>
          </p:cNvSpPr>
          <p:nvPr/>
        </p:nvSpPr>
        <p:spPr bwMode="auto">
          <a:xfrm>
            <a:off x="457200" y="4413250"/>
            <a:ext cx="61722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lstStyle/>
          <a:p>
            <a:pPr>
              <a:spcBef>
                <a:spcPct val="50000"/>
              </a:spcBef>
            </a:pPr>
            <a:r>
              <a:rPr kumimoji="1" lang="en-US" sz="1400">
                <a:solidFill>
                  <a:prstClr val="black"/>
                </a:solidFill>
                <a:latin typeface="Comic Sans MS" pitchFamily="66" charset="0"/>
              </a:rPr>
              <a:t>So to summarize, the Composite Risk Rating is the net result of the various assessments made throughout the supervisory process. </a:t>
            </a:r>
          </a:p>
          <a:p>
            <a:pPr>
              <a:spcBef>
                <a:spcPct val="50000"/>
              </a:spcBef>
            </a:pPr>
            <a:r>
              <a:rPr kumimoji="1" lang="en-US" sz="1400">
                <a:solidFill>
                  <a:prstClr val="black"/>
                </a:solidFill>
                <a:latin typeface="Comic Sans MS" pitchFamily="66" charset="0"/>
              </a:rPr>
              <a:t>We aggregate Net Risk [CLICK] across all activities considering their relative importance to determine Overall Net Risk [CLICK].  </a:t>
            </a:r>
          </a:p>
          <a:p>
            <a:pPr>
              <a:spcBef>
                <a:spcPct val="50000"/>
              </a:spcBef>
            </a:pPr>
            <a:r>
              <a:rPr kumimoji="1" lang="en-US" sz="1400">
                <a:solidFill>
                  <a:prstClr val="black"/>
                </a:solidFill>
                <a:latin typeface="Comic Sans MS" pitchFamily="66" charset="0"/>
              </a:rPr>
              <a:t>We then assess the extent to which Capital and Earnings [CLICK] together act as safety nets to absorb unexpected losses arising from its ONR.  </a:t>
            </a:r>
          </a:p>
          <a:p>
            <a:pPr>
              <a:spcBef>
                <a:spcPct val="50000"/>
              </a:spcBef>
            </a:pPr>
            <a:r>
              <a:rPr kumimoji="1" lang="en-US" sz="1400">
                <a:solidFill>
                  <a:prstClr val="black"/>
                </a:solidFill>
                <a:latin typeface="Comic Sans MS" pitchFamily="66" charset="0"/>
              </a:rPr>
              <a:t>We then consider the level and management  of liquidity risk [CLICK], to arrive at the Composite Risk Rating [CLICK]. </a:t>
            </a:r>
          </a:p>
          <a:p>
            <a:pPr>
              <a:spcBef>
                <a:spcPct val="50000"/>
              </a:spcBef>
            </a:pPr>
            <a:r>
              <a:rPr kumimoji="1" lang="en-US" sz="1400">
                <a:solidFill>
                  <a:prstClr val="black"/>
                </a:solidFill>
                <a:latin typeface="Comic Sans MS" pitchFamily="66" charset="0"/>
              </a:rPr>
              <a:t>In addition to assessing a level of Composite Risk, we also assess the direction of the rating as Decreasing, Stable or Increasing over a specified time frame.  That assessment considers environmental and industry factors as well as the institution’s own circumstances.</a:t>
            </a:r>
          </a:p>
          <a:p>
            <a:pPr>
              <a:spcBef>
                <a:spcPct val="50000"/>
              </a:spcBef>
            </a:pPr>
            <a:r>
              <a:rPr lang="en-CA" sz="1400">
                <a:solidFill>
                  <a:prstClr val="black"/>
                </a:solidFill>
                <a:latin typeface="Comic Sans MS" pitchFamily="66" charset="0"/>
              </a:rPr>
              <a:t>So that completes Track I of the Risk Matrix.  </a:t>
            </a:r>
          </a:p>
          <a:p>
            <a:pPr>
              <a:spcBef>
                <a:spcPct val="100000"/>
              </a:spcBef>
            </a:pPr>
            <a:r>
              <a:rPr lang="en-CA" sz="1400">
                <a:solidFill>
                  <a:prstClr val="black"/>
                </a:solidFill>
                <a:latin typeface="Comic Sans MS" pitchFamily="66" charset="0"/>
              </a:rPr>
              <a:t>However, there is one more thing to look at before we move to Track II</a:t>
            </a:r>
          </a:p>
        </p:txBody>
      </p:sp>
      <p:sp>
        <p:nvSpPr>
          <p:cNvPr id="56326" name="Text Box 6"/>
          <p:cNvSpPr txBox="1">
            <a:spLocks noChangeArrowheads="1"/>
          </p:cNvSpPr>
          <p:nvPr/>
        </p:nvSpPr>
        <p:spPr bwMode="auto">
          <a:xfrm>
            <a:off x="5029200" y="3581401"/>
            <a:ext cx="1708150" cy="84309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228600" indent="-2286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CA" sz="1200">
                <a:solidFill>
                  <a:prstClr val="black"/>
                </a:solidFill>
                <a:latin typeface="Comic Sans MS" pitchFamily="66" charset="0"/>
              </a:rPr>
              <a:t>Animation: 5 clicks</a:t>
            </a:r>
          </a:p>
          <a:p>
            <a:pPr>
              <a:buFontTx/>
              <a:buAutoNum type="arabicPeriod"/>
            </a:pPr>
            <a:r>
              <a:rPr lang="en-CA" sz="1200">
                <a:solidFill>
                  <a:prstClr val="black"/>
                </a:solidFill>
                <a:latin typeface="Comic Sans MS" pitchFamily="66" charset="0"/>
              </a:rPr>
              <a:t>NR &amp; Direction</a:t>
            </a:r>
          </a:p>
          <a:p>
            <a:pPr>
              <a:buFontTx/>
              <a:buAutoNum type="arabicPeriod"/>
            </a:pPr>
            <a:r>
              <a:rPr lang="en-CA" sz="1200">
                <a:solidFill>
                  <a:prstClr val="black"/>
                </a:solidFill>
                <a:latin typeface="Comic Sans MS" pitchFamily="66" charset="0"/>
              </a:rPr>
              <a:t>ONR</a:t>
            </a:r>
          </a:p>
          <a:p>
            <a:pPr>
              <a:buFontTx/>
              <a:buAutoNum type="arabicPeriod"/>
            </a:pPr>
            <a:r>
              <a:rPr lang="en-CA" sz="1200">
                <a:solidFill>
                  <a:prstClr val="black"/>
                </a:solidFill>
                <a:latin typeface="Comic Sans MS" pitchFamily="66" charset="0"/>
              </a:rPr>
              <a:t>CRR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80F1C-AF0F-47BF-97A3-AF99C4719FC0}"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30</a:t>
            </a:fld>
            <a:endParaRPr lang="en-US"/>
          </a:p>
        </p:txBody>
      </p:sp>
    </p:spTree>
    <p:extLst>
      <p:ext uri="{BB962C8B-B14F-4D97-AF65-F5344CB8AC3E}">
        <p14:creationId xmlns:p14="http://schemas.microsoft.com/office/powerpoint/2010/main" val="3880792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31</a:t>
            </a:fld>
            <a:endParaRPr lang="en-US"/>
          </a:p>
        </p:txBody>
      </p:sp>
    </p:spTree>
    <p:extLst>
      <p:ext uri="{BB962C8B-B14F-4D97-AF65-F5344CB8AC3E}">
        <p14:creationId xmlns:p14="http://schemas.microsoft.com/office/powerpoint/2010/main" val="692345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32</a:t>
            </a:fld>
            <a:endParaRPr lang="en-US"/>
          </a:p>
        </p:txBody>
      </p:sp>
    </p:spTree>
    <p:extLst>
      <p:ext uri="{BB962C8B-B14F-4D97-AF65-F5344CB8AC3E}">
        <p14:creationId xmlns:p14="http://schemas.microsoft.com/office/powerpoint/2010/main" val="264631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33</a:t>
            </a:fld>
            <a:endParaRPr lang="en-US"/>
          </a:p>
        </p:txBody>
      </p:sp>
    </p:spTree>
    <p:extLst>
      <p:ext uri="{BB962C8B-B14F-4D97-AF65-F5344CB8AC3E}">
        <p14:creationId xmlns:p14="http://schemas.microsoft.com/office/powerpoint/2010/main" val="272282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34</a:t>
            </a:fld>
            <a:endParaRPr lang="en-US"/>
          </a:p>
        </p:txBody>
      </p:sp>
    </p:spTree>
    <p:extLst>
      <p:ext uri="{BB962C8B-B14F-4D97-AF65-F5344CB8AC3E}">
        <p14:creationId xmlns:p14="http://schemas.microsoft.com/office/powerpoint/2010/main" val="1761090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35</a:t>
            </a:fld>
            <a:endParaRPr lang="en-US"/>
          </a:p>
        </p:txBody>
      </p:sp>
    </p:spTree>
    <p:extLst>
      <p:ext uri="{BB962C8B-B14F-4D97-AF65-F5344CB8AC3E}">
        <p14:creationId xmlns:p14="http://schemas.microsoft.com/office/powerpoint/2010/main" val="411871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36</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E779F875-8152-49D1-921A-EE2DB0B29A48}" type="slidenum">
              <a:rPr lang="en-US" sz="1200">
                <a:solidFill>
                  <a:prstClr val="black"/>
                </a:solidFill>
                <a:latin typeface="Times New Roman" pitchFamily="18" charset="0"/>
              </a:rPr>
              <a:pPr/>
              <a:t>37</a:t>
            </a:fld>
            <a:endParaRPr lang="en-US" sz="1200">
              <a:solidFill>
                <a:prstClr val="black"/>
              </a:solidFill>
              <a:latin typeface="Times New Roman" pitchFamily="18" charset="0"/>
            </a:endParaRPr>
          </a:p>
        </p:txBody>
      </p:sp>
      <p:sp>
        <p:nvSpPr>
          <p:cNvPr id="57347" name="Rectangle 2"/>
          <p:cNvSpPr>
            <a:spLocks noGrp="1" noRot="1" noChangeAspect="1" noChangeArrowheads="1" noTextEdit="1"/>
          </p:cNvSpPr>
          <p:nvPr>
            <p:ph type="sldImg"/>
          </p:nvPr>
        </p:nvSpPr>
        <p:spPr>
          <a:xfrm>
            <a:off x="1187450" y="700088"/>
            <a:ext cx="4646613" cy="3484562"/>
          </a:xfrm>
          <a:ln/>
        </p:spPr>
      </p:sp>
      <p:sp>
        <p:nvSpPr>
          <p:cNvPr id="57348" name="Rectangle 3"/>
          <p:cNvSpPr>
            <a:spLocks noGrp="1" noChangeArrowheads="1"/>
          </p:cNvSpPr>
          <p:nvPr>
            <p:ph type="body" idx="1"/>
          </p:nvPr>
        </p:nvSpPr>
        <p:spPr>
          <a:xfrm>
            <a:off x="866775" y="4419600"/>
            <a:ext cx="5511800" cy="4495800"/>
          </a:xfrm>
          <a:noFill/>
        </p:spPr>
        <p:txBody>
          <a:bodyPr/>
          <a:lstStyle/>
          <a:p>
            <a:pPr>
              <a:lnSpc>
                <a:spcPct val="90000"/>
              </a:lnSpc>
              <a:tabLst>
                <a:tab pos="800056" algn="l"/>
              </a:tabLst>
            </a:pPr>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2FF69-F877-466A-B8BC-C04B2999F8DE}" type="slidenum">
              <a:rPr lang="en-US"/>
              <a:pPr/>
              <a:t>38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486834" y="4415790"/>
            <a:ext cx="6036733" cy="4183380"/>
          </a:xfrm>
        </p:spPr>
        <p:txBody>
          <a:bodyPr/>
          <a:lstStyle/>
          <a:p>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B8480-EE2A-4FC9-8E6D-091E97F7D23E}" type="slidenum">
              <a:rPr lang="en-US"/>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F7351-436A-49F5-A7C7-32E8B546ADA6}" type="slidenum">
              <a:rPr lang="en-US"/>
              <a:pPr/>
              <a:t>4</a:t>
            </a:fld>
            <a:endParaRPr lang="en-US"/>
          </a:p>
        </p:txBody>
      </p:sp>
      <p:sp>
        <p:nvSpPr>
          <p:cNvPr id="15362" name="Rectangle 2"/>
          <p:cNvSpPr>
            <a:spLocks noGrp="1" noRot="1" noChangeAspect="1" noChangeArrowheads="1" noTextEdit="1"/>
          </p:cNvSpPr>
          <p:nvPr>
            <p:ph type="sldImg"/>
          </p:nvPr>
        </p:nvSpPr>
        <p:spPr>
          <a:xfrm>
            <a:off x="620713" y="109538"/>
            <a:ext cx="4295775" cy="3221037"/>
          </a:xfrm>
          <a:ln/>
        </p:spPr>
      </p:sp>
      <p:sp>
        <p:nvSpPr>
          <p:cNvPr id="15363" name="Rectangle 3"/>
          <p:cNvSpPr>
            <a:spLocks noGrp="1" noChangeArrowheads="1"/>
          </p:cNvSpPr>
          <p:nvPr>
            <p:ph type="body" idx="1"/>
          </p:nvPr>
        </p:nvSpPr>
        <p:spPr>
          <a:xfrm>
            <a:off x="934720" y="3695965"/>
            <a:ext cx="5661872" cy="5198560"/>
          </a:xfrm>
        </p:spPr>
        <p:txBody>
          <a:bodyPr/>
          <a:lstStyle/>
          <a:p>
            <a:pPr>
              <a:lnSpc>
                <a:spcPct val="90000"/>
              </a:lnSpc>
            </a:pPr>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81EDE-2DDD-4A98-83DA-63DFFA8B5D5E}" type="slidenum">
              <a:rPr lang="en-US"/>
              <a:pPr/>
              <a:t>40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41083-F293-4F99-B51F-CB63F655131B}" type="slidenum">
              <a:rPr lang="en-US"/>
              <a:pPr/>
              <a:t>41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3EAE9-9485-4842-8E73-58386E57D6DF}" type="slidenum">
              <a:rPr lang="en-US"/>
              <a:pPr/>
              <a:t>42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005D-34EF-4AD9-8C59-08493E73736A}" type="slidenum">
              <a:rPr lang="en-US"/>
              <a:pPr/>
              <a:t>43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89D9A-C60B-4666-8ECC-3B76FA25D210}" type="slidenum">
              <a:rPr lang="en-US"/>
              <a:pPr/>
              <a:t>44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7D576-B9B0-4FF2-997D-B0C6D0D1AB3A}" type="slidenum">
              <a:rPr lang="en-US"/>
              <a:pPr/>
              <a:t>45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A7B5F-155A-4279-BEEA-D318FDD511EC}" type="slidenum">
              <a:rPr lang="en-US"/>
              <a:pPr/>
              <a:t>46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180F6-3DBA-46E4-A3C7-011E3626B1A1}" type="slidenum">
              <a:rPr lang="en-US"/>
              <a:pPr/>
              <a:t>47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3874">
              <a:defRPr sz="2400">
                <a:solidFill>
                  <a:schemeClr val="tx1"/>
                </a:solidFill>
                <a:latin typeface="Times" pitchFamily="18" charset="0"/>
              </a:defRPr>
            </a:lvl1pPr>
            <a:lvl2pPr marL="742909" indent="-285734" defTabSz="923874">
              <a:defRPr sz="2400">
                <a:solidFill>
                  <a:schemeClr val="tx1"/>
                </a:solidFill>
                <a:latin typeface="Times" pitchFamily="18" charset="0"/>
              </a:defRPr>
            </a:lvl2pPr>
            <a:lvl3pPr marL="1142937" indent="-228587" defTabSz="923874">
              <a:defRPr sz="2400">
                <a:solidFill>
                  <a:schemeClr val="tx1"/>
                </a:solidFill>
                <a:latin typeface="Times" pitchFamily="18" charset="0"/>
              </a:defRPr>
            </a:lvl3pPr>
            <a:lvl4pPr marL="1600111" indent="-228587" defTabSz="923874">
              <a:defRPr sz="2400">
                <a:solidFill>
                  <a:schemeClr val="tx1"/>
                </a:solidFill>
                <a:latin typeface="Times" pitchFamily="18" charset="0"/>
              </a:defRPr>
            </a:lvl4pPr>
            <a:lvl5pPr marL="2057287" indent="-228587" defTabSz="923874">
              <a:defRPr sz="2400">
                <a:solidFill>
                  <a:schemeClr val="tx1"/>
                </a:solidFill>
                <a:latin typeface="Times" pitchFamily="18" charset="0"/>
              </a:defRPr>
            </a:lvl5pPr>
            <a:lvl6pPr marL="2514461" indent="-228587" defTabSz="923874" eaLnBrk="0" fontAlgn="base" hangingPunct="0">
              <a:spcBef>
                <a:spcPct val="0"/>
              </a:spcBef>
              <a:spcAft>
                <a:spcPct val="0"/>
              </a:spcAft>
              <a:defRPr sz="2400">
                <a:solidFill>
                  <a:schemeClr val="tx1"/>
                </a:solidFill>
                <a:latin typeface="Times" pitchFamily="18" charset="0"/>
              </a:defRPr>
            </a:lvl6pPr>
            <a:lvl7pPr marL="2971635" indent="-228587" defTabSz="923874" eaLnBrk="0" fontAlgn="base" hangingPunct="0">
              <a:spcBef>
                <a:spcPct val="0"/>
              </a:spcBef>
              <a:spcAft>
                <a:spcPct val="0"/>
              </a:spcAft>
              <a:defRPr sz="2400">
                <a:solidFill>
                  <a:schemeClr val="tx1"/>
                </a:solidFill>
                <a:latin typeface="Times" pitchFamily="18" charset="0"/>
              </a:defRPr>
            </a:lvl7pPr>
            <a:lvl8pPr marL="3428811" indent="-228587" defTabSz="923874" eaLnBrk="0" fontAlgn="base" hangingPunct="0">
              <a:spcBef>
                <a:spcPct val="0"/>
              </a:spcBef>
              <a:spcAft>
                <a:spcPct val="0"/>
              </a:spcAft>
              <a:defRPr sz="2400">
                <a:solidFill>
                  <a:schemeClr val="tx1"/>
                </a:solidFill>
                <a:latin typeface="Times" pitchFamily="18" charset="0"/>
              </a:defRPr>
            </a:lvl8pPr>
            <a:lvl9pPr marL="3885985" indent="-228587" defTabSz="923874" eaLnBrk="0" fontAlgn="base" hangingPunct="0">
              <a:spcBef>
                <a:spcPct val="0"/>
              </a:spcBef>
              <a:spcAft>
                <a:spcPct val="0"/>
              </a:spcAft>
              <a:defRPr sz="2400">
                <a:solidFill>
                  <a:schemeClr val="tx1"/>
                </a:solidFill>
                <a:latin typeface="Times" pitchFamily="18" charset="0"/>
              </a:defRPr>
            </a:lvl9pPr>
          </a:lstStyle>
          <a:p>
            <a:fld id="{8C94F584-B8E9-4975-89E4-CB6E471D5EB2}" type="slidenum">
              <a:rPr lang="en-CA" sz="1200">
                <a:solidFill>
                  <a:srgbClr val="000000"/>
                </a:solidFill>
              </a:rPr>
              <a:pPr/>
              <a:t>48</a:t>
            </a:fld>
            <a:endParaRPr lang="en-CA"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90000"/>
              </a:lnSpc>
            </a:pP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6406CD-073B-4F0C-B5F2-7AD4A27138F1}" type="slidenum">
              <a:rPr lang="en-US" smtClean="0"/>
              <a:pPr/>
              <a:t>5</a:t>
            </a:fld>
            <a:endParaRPr lang="en-US"/>
          </a:p>
        </p:txBody>
      </p:sp>
    </p:spTree>
    <p:extLst>
      <p:ext uri="{BB962C8B-B14F-4D97-AF65-F5344CB8AC3E}">
        <p14:creationId xmlns:p14="http://schemas.microsoft.com/office/powerpoint/2010/main" val="639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1480">
              <a:defRPr sz="2400">
                <a:solidFill>
                  <a:schemeClr val="tx1"/>
                </a:solidFill>
                <a:latin typeface="Times" pitchFamily="18" charset="0"/>
              </a:defRPr>
            </a:lvl1pPr>
            <a:lvl2pPr marL="757066" indent="-291179" defTabSz="941480">
              <a:defRPr sz="2400">
                <a:solidFill>
                  <a:schemeClr val="tx1"/>
                </a:solidFill>
                <a:latin typeface="Times" pitchFamily="18" charset="0"/>
              </a:defRPr>
            </a:lvl2pPr>
            <a:lvl3pPr marL="1164717" indent="-232943" defTabSz="941480">
              <a:defRPr sz="2400">
                <a:solidFill>
                  <a:schemeClr val="tx1"/>
                </a:solidFill>
                <a:latin typeface="Times" pitchFamily="18" charset="0"/>
              </a:defRPr>
            </a:lvl3pPr>
            <a:lvl4pPr marL="1630604" indent="-232943" defTabSz="941480">
              <a:defRPr sz="2400">
                <a:solidFill>
                  <a:schemeClr val="tx1"/>
                </a:solidFill>
                <a:latin typeface="Times" pitchFamily="18" charset="0"/>
              </a:defRPr>
            </a:lvl4pPr>
            <a:lvl5pPr marL="2096491" indent="-232943" defTabSz="941480">
              <a:defRPr sz="2400">
                <a:solidFill>
                  <a:schemeClr val="tx1"/>
                </a:solidFill>
                <a:latin typeface="Times" pitchFamily="18" charset="0"/>
              </a:defRPr>
            </a:lvl5pPr>
            <a:lvl6pPr marL="2562377" indent="-232943" algn="ctr" defTabSz="941480" eaLnBrk="0" fontAlgn="base" hangingPunct="0">
              <a:spcBef>
                <a:spcPct val="0"/>
              </a:spcBef>
              <a:spcAft>
                <a:spcPct val="0"/>
              </a:spcAft>
              <a:defRPr sz="2400">
                <a:solidFill>
                  <a:schemeClr val="tx1"/>
                </a:solidFill>
                <a:latin typeface="Times" pitchFamily="18" charset="0"/>
              </a:defRPr>
            </a:lvl6pPr>
            <a:lvl7pPr marL="3028264" indent="-232943" algn="ctr" defTabSz="941480" eaLnBrk="0" fontAlgn="base" hangingPunct="0">
              <a:spcBef>
                <a:spcPct val="0"/>
              </a:spcBef>
              <a:spcAft>
                <a:spcPct val="0"/>
              </a:spcAft>
              <a:defRPr sz="2400">
                <a:solidFill>
                  <a:schemeClr val="tx1"/>
                </a:solidFill>
                <a:latin typeface="Times" pitchFamily="18" charset="0"/>
              </a:defRPr>
            </a:lvl7pPr>
            <a:lvl8pPr marL="3494151" indent="-232943" algn="ctr" defTabSz="941480" eaLnBrk="0" fontAlgn="base" hangingPunct="0">
              <a:spcBef>
                <a:spcPct val="0"/>
              </a:spcBef>
              <a:spcAft>
                <a:spcPct val="0"/>
              </a:spcAft>
              <a:defRPr sz="2400">
                <a:solidFill>
                  <a:schemeClr val="tx1"/>
                </a:solidFill>
                <a:latin typeface="Times" pitchFamily="18" charset="0"/>
              </a:defRPr>
            </a:lvl8pPr>
            <a:lvl9pPr marL="3960038" indent="-232943" algn="ctr" defTabSz="941480" eaLnBrk="0" fontAlgn="base" hangingPunct="0">
              <a:spcBef>
                <a:spcPct val="0"/>
              </a:spcBef>
              <a:spcAft>
                <a:spcPct val="0"/>
              </a:spcAft>
              <a:defRPr sz="2400">
                <a:solidFill>
                  <a:schemeClr val="tx1"/>
                </a:solidFill>
                <a:latin typeface="Times" pitchFamily="18" charset="0"/>
              </a:defRPr>
            </a:lvl9pPr>
          </a:lstStyle>
          <a:p>
            <a:fld id="{386E2CB7-D176-4239-A7F1-83CC9C26AFDE}" type="slidenum">
              <a:rPr lang="en-CA" sz="1200">
                <a:solidFill>
                  <a:prstClr val="black"/>
                </a:solidFill>
              </a:rPr>
              <a:pPr/>
              <a:t>6</a:t>
            </a:fld>
            <a:endParaRPr lang="en-CA" sz="1200">
              <a:solidFill>
                <a:prstClr val="black"/>
              </a:solidFill>
            </a:endParaRPr>
          </a:p>
        </p:txBody>
      </p:sp>
      <p:sp>
        <p:nvSpPr>
          <p:cNvPr id="35843" name="Rectangle 2"/>
          <p:cNvSpPr>
            <a:spLocks noGrp="1" noRot="1" noChangeAspect="1" noChangeArrowheads="1" noTextEdit="1"/>
          </p:cNvSpPr>
          <p:nvPr>
            <p:ph type="sldImg"/>
          </p:nvPr>
        </p:nvSpPr>
        <p:spPr>
          <a:xfrm>
            <a:off x="989013" y="457200"/>
            <a:ext cx="4695825" cy="3522663"/>
          </a:xfrm>
          <a:ln/>
        </p:spPr>
      </p:sp>
      <p:sp>
        <p:nvSpPr>
          <p:cNvPr id="35844" name="Rectangle 3"/>
          <p:cNvSpPr>
            <a:spLocks noGrp="1" noChangeArrowheads="1"/>
          </p:cNvSpPr>
          <p:nvPr>
            <p:ph type="body" idx="1"/>
          </p:nvPr>
        </p:nvSpPr>
        <p:spPr>
          <a:xfrm>
            <a:off x="944456" y="4167189"/>
            <a:ext cx="5278897" cy="1928812"/>
          </a:xfrm>
          <a:noFill/>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533400" y="4416426"/>
            <a:ext cx="6019800" cy="4651375"/>
          </a:xfrm>
          <a:noFill/>
        </p:spPr>
        <p:txBody>
          <a:bodyPr/>
          <a:lstStyle/>
          <a:p>
            <a:pPr marL="171441" indent="-171441">
              <a:buFontTx/>
              <a:buChar char="•"/>
            </a:pPr>
            <a:endParaRPr lang="en-CA"/>
          </a:p>
        </p:txBody>
      </p:sp>
      <p:sp>
        <p:nvSpPr>
          <p:cNvPr id="37892" name="Slide Number Placeholder 3"/>
          <p:cNvSpPr>
            <a:spLocks noGrp="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9C446D03-03CF-4CB0-8CD4-5D5E9D9E93DF}" type="slidenum">
              <a:rPr lang="en-US" sz="1200">
                <a:solidFill>
                  <a:prstClr val="black"/>
                </a:solidFill>
                <a:latin typeface="Times New Roman" pitchFamily="18" charset="0"/>
              </a:rPr>
              <a:pPr/>
              <a:t>7</a:t>
            </a:fld>
            <a:endParaRPr lang="en-US" sz="120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8C1FB5B-D151-4F6E-8F53-AA12DA8E4B2C}" type="slidenum">
              <a:rPr lang="en-US" sz="1200">
                <a:solidFill>
                  <a:prstClr val="black"/>
                </a:solidFill>
                <a:latin typeface="Times New Roman" pitchFamily="18" charset="0"/>
              </a:rPr>
              <a:pPr/>
              <a:t>8</a:t>
            </a:fld>
            <a:endParaRPr lang="en-US" sz="120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066800" y="609600"/>
            <a:ext cx="4645025" cy="3484563"/>
          </a:xfrm>
          <a:ln/>
        </p:spPr>
      </p:sp>
      <p:sp>
        <p:nvSpPr>
          <p:cNvPr id="39940" name="Rectangle 3"/>
          <p:cNvSpPr>
            <a:spLocks noGrp="1" noChangeArrowheads="1"/>
          </p:cNvSpPr>
          <p:nvPr>
            <p:ph type="body" idx="1"/>
          </p:nvPr>
        </p:nvSpPr>
        <p:spPr>
          <a:noFill/>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11">
              <a:defRPr sz="2400">
                <a:solidFill>
                  <a:schemeClr val="tx1"/>
                </a:solidFill>
                <a:latin typeface="Times" pitchFamily="18" charset="0"/>
              </a:defRPr>
            </a:lvl1pPr>
            <a:lvl2pPr marL="742909" indent="-285734" defTabSz="931811">
              <a:defRPr sz="2400">
                <a:solidFill>
                  <a:schemeClr val="tx1"/>
                </a:solidFill>
                <a:latin typeface="Times" pitchFamily="18" charset="0"/>
              </a:defRPr>
            </a:lvl2pPr>
            <a:lvl3pPr marL="1142937" indent="-228587" defTabSz="931811">
              <a:defRPr sz="2400">
                <a:solidFill>
                  <a:schemeClr val="tx1"/>
                </a:solidFill>
                <a:latin typeface="Times" pitchFamily="18" charset="0"/>
              </a:defRPr>
            </a:lvl3pPr>
            <a:lvl4pPr marL="1600111" indent="-228587" defTabSz="931811">
              <a:defRPr sz="2400">
                <a:solidFill>
                  <a:schemeClr val="tx1"/>
                </a:solidFill>
                <a:latin typeface="Times" pitchFamily="18" charset="0"/>
              </a:defRPr>
            </a:lvl4pPr>
            <a:lvl5pPr marL="2057287" indent="-228587" defTabSz="931811">
              <a:defRPr sz="2400">
                <a:solidFill>
                  <a:schemeClr val="tx1"/>
                </a:solidFill>
                <a:latin typeface="Times" pitchFamily="18" charset="0"/>
              </a:defRPr>
            </a:lvl5pPr>
            <a:lvl6pPr marL="2514461" indent="-228587" defTabSz="931811" eaLnBrk="0" fontAlgn="base" hangingPunct="0">
              <a:spcBef>
                <a:spcPct val="0"/>
              </a:spcBef>
              <a:spcAft>
                <a:spcPct val="0"/>
              </a:spcAft>
              <a:defRPr sz="2400">
                <a:solidFill>
                  <a:schemeClr val="tx1"/>
                </a:solidFill>
                <a:latin typeface="Times" pitchFamily="18" charset="0"/>
              </a:defRPr>
            </a:lvl6pPr>
            <a:lvl7pPr marL="2971635" indent="-228587" defTabSz="931811" eaLnBrk="0" fontAlgn="base" hangingPunct="0">
              <a:spcBef>
                <a:spcPct val="0"/>
              </a:spcBef>
              <a:spcAft>
                <a:spcPct val="0"/>
              </a:spcAft>
              <a:defRPr sz="2400">
                <a:solidFill>
                  <a:schemeClr val="tx1"/>
                </a:solidFill>
                <a:latin typeface="Times" pitchFamily="18" charset="0"/>
              </a:defRPr>
            </a:lvl7pPr>
            <a:lvl8pPr marL="3428811" indent="-228587" defTabSz="931811" eaLnBrk="0" fontAlgn="base" hangingPunct="0">
              <a:spcBef>
                <a:spcPct val="0"/>
              </a:spcBef>
              <a:spcAft>
                <a:spcPct val="0"/>
              </a:spcAft>
              <a:defRPr sz="2400">
                <a:solidFill>
                  <a:schemeClr val="tx1"/>
                </a:solidFill>
                <a:latin typeface="Times" pitchFamily="18" charset="0"/>
              </a:defRPr>
            </a:lvl8pPr>
            <a:lvl9pPr marL="3885985" indent="-228587" defTabSz="931811" eaLnBrk="0" fontAlgn="base" hangingPunct="0">
              <a:spcBef>
                <a:spcPct val="0"/>
              </a:spcBef>
              <a:spcAft>
                <a:spcPct val="0"/>
              </a:spcAft>
              <a:defRPr sz="2400">
                <a:solidFill>
                  <a:schemeClr val="tx1"/>
                </a:solidFill>
                <a:latin typeface="Times" pitchFamily="18" charset="0"/>
              </a:defRPr>
            </a:lvl9pPr>
          </a:lstStyle>
          <a:p>
            <a:fld id="{CF97D33E-7C38-4A7D-AE52-87AEBBEF5742}" type="slidenum">
              <a:rPr lang="en-US" sz="1200">
                <a:solidFill>
                  <a:prstClr val="black"/>
                </a:solidFill>
                <a:latin typeface="Times New Roman" pitchFamily="18" charset="0"/>
              </a:rPr>
              <a:pPr/>
              <a:t>9</a:t>
            </a:fld>
            <a:endParaRPr lang="en-US"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609600" y="304800"/>
            <a:ext cx="4646613" cy="3484563"/>
          </a:xfrm>
          <a:ln/>
        </p:spPr>
      </p:sp>
      <p:sp>
        <p:nvSpPr>
          <p:cNvPr id="40964" name="Rectangle 3"/>
          <p:cNvSpPr>
            <a:spLocks noGrp="1" noChangeArrowheads="1"/>
          </p:cNvSpPr>
          <p:nvPr>
            <p:ph type="body" idx="1"/>
          </p:nvPr>
        </p:nvSpPr>
        <p:spPr>
          <a:xfrm>
            <a:off x="935038" y="4038600"/>
            <a:ext cx="5618162" cy="4557713"/>
          </a:xfrm>
          <a:noFill/>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8672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08F6895-7ED1-4FC3-BA56-5AE9B0E95E16}"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0869557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6895-7ED1-4FC3-BA56-5AE9B0E95E16}"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2055629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6895-7ED1-4FC3-BA56-5AE9B0E95E16}"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744784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6895-7ED1-4FC3-BA56-5AE9B0E95E16}"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169601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526611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2154011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3033937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52881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17574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7635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810545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91182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142429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6856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81848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857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83848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08670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6591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2406476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287031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3915368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40137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276872"/>
            <a:ext cx="6552728" cy="3378299"/>
          </a:xfrm>
        </p:spPr>
        <p:txBody>
          <a:bodyPr anchor="t"/>
          <a:lstStyle>
            <a:lvl1pPr algn="l">
              <a:defRPr sz="4000" b="1" cap="all"/>
            </a:lvl1pPr>
          </a:lstStyle>
          <a:p>
            <a:r>
              <a:rPr lang="en-US" dirty="0" err="1" smtClean="0"/>
              <a:t>ster</a:t>
            </a:r>
            <a:r>
              <a:rPr lang="en-US" dirty="0" smtClean="0"/>
              <a:t> title style</a:t>
            </a:r>
            <a:endParaRPr lang="en-CA" dirty="0"/>
          </a:p>
        </p:txBody>
      </p:sp>
    </p:spTree>
    <p:extLst>
      <p:ext uri="{BB962C8B-B14F-4D97-AF65-F5344CB8AC3E}">
        <p14:creationId xmlns:p14="http://schemas.microsoft.com/office/powerpoint/2010/main" val="1972455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682305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398957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05390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550662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694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14062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28509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4111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5972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01515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27694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28324467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214927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656420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9D03-F3B4-4BB7-8D85-90916998418E}"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970168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0659D03-F3B4-4BB7-8D85-90916998418E}"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7742543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0659D03-F3B4-4BB7-8D85-90916998418E}"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6289534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0659D03-F3B4-4BB7-8D85-90916998418E}"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829046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9D03-F3B4-4BB7-8D85-90916998418E}"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89680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E2135-FC53-445D-A797-434E7CB26684}"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33683089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9D03-F3B4-4BB7-8D85-90916998418E}"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39482440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9D03-F3B4-4BB7-8D85-90916998418E}"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1328748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908733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0659D03-F3B4-4BB7-8D85-90916998418E}"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698385-13FB-424A-A719-E85754335755}" type="slidenum">
              <a:rPr lang="en-CA" smtClean="0"/>
              <a:t>‹Nº›</a:t>
            </a:fld>
            <a:endParaRPr lang="en-CA"/>
          </a:p>
        </p:txBody>
      </p:sp>
    </p:spTree>
    <p:extLst>
      <p:ext uri="{BB962C8B-B14F-4D97-AF65-F5344CB8AC3E}">
        <p14:creationId xmlns:p14="http://schemas.microsoft.com/office/powerpoint/2010/main" val="2648916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
        <p:nvSpPr>
          <p:cNvPr id="6156"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200">
              <a:solidFill>
                <a:srgbClr val="000000"/>
              </a:solidFill>
              <a:latin typeface="Arial" charset="0"/>
            </a:endParaRPr>
          </a:p>
        </p:txBody>
      </p:sp>
    </p:spTree>
    <p:extLst>
      <p:ext uri="{BB962C8B-B14F-4D97-AF65-F5344CB8AC3E}">
        <p14:creationId xmlns:p14="http://schemas.microsoft.com/office/powerpoint/2010/main" val="29802575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019595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31321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437027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19993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5447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54E2135-FC53-445D-A797-434E7CB26684}"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5279966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8515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22574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24390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628486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28596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277394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9812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84035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US" noProof="0" smtClean="0"/>
              <a:t>Click to edit Master subtitle style</a:t>
            </a:r>
          </a:p>
        </p:txBody>
      </p:sp>
      <p:sp>
        <p:nvSpPr>
          <p:cNvPr id="6156"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CA" sz="1200">
              <a:solidFill>
                <a:srgbClr val="000000"/>
              </a:solidFill>
              <a:latin typeface="Arial" charset="0"/>
            </a:endParaRPr>
          </a:p>
        </p:txBody>
      </p:sp>
    </p:spTree>
    <p:extLst>
      <p:ext uri="{BB962C8B-B14F-4D97-AF65-F5344CB8AC3E}">
        <p14:creationId xmlns:p14="http://schemas.microsoft.com/office/powerpoint/2010/main" val="14471027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74542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704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54E2135-FC53-445D-A797-434E7CB26684}"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200428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784300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581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79596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211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7999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17577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327129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296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54E2135-FC53-445D-A797-434E7CB26684}"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43673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E2135-FC53-445D-A797-434E7CB26684}"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836460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E2135-FC53-445D-A797-434E7CB26684}"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53948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05132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E2135-FC53-445D-A797-434E7CB26684}"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63879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23671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4E2135-FC53-445D-A797-434E7CB26684}"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72D3CE-32CD-400D-96EF-553E301CAF51}" type="slidenum">
              <a:rPr lang="en-CA" smtClean="0"/>
              <a:t>‹Nº›</a:t>
            </a:fld>
            <a:endParaRPr lang="en-CA"/>
          </a:p>
        </p:txBody>
      </p:sp>
    </p:spTree>
    <p:extLst>
      <p:ext uri="{BB962C8B-B14F-4D97-AF65-F5344CB8AC3E}">
        <p14:creationId xmlns:p14="http://schemas.microsoft.com/office/powerpoint/2010/main" val="1994074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749399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08625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66D9-64D4-48F5-AABF-248B99AFE29C}"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271058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8C566D9-64D4-48F5-AABF-248B99AFE29C}"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1287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8C566D9-64D4-48F5-AABF-248B99AFE29C}"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131596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8C566D9-64D4-48F5-AABF-248B99AFE29C}"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07048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566D9-64D4-48F5-AABF-248B99AFE29C}"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408424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179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66D9-64D4-48F5-AABF-248B99AFE29C}"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3890836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66D9-64D4-48F5-AABF-248B99AFE29C}"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273532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3458513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C566D9-64D4-48F5-AABF-248B99AFE29C}"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40D395-08AD-4AEF-B3D4-26F2DAEBECF2}" type="slidenum">
              <a:rPr lang="en-CA" smtClean="0"/>
              <a:t>‹Nº›</a:t>
            </a:fld>
            <a:endParaRPr lang="en-CA"/>
          </a:p>
        </p:txBody>
      </p:sp>
    </p:spTree>
    <p:extLst>
      <p:ext uri="{BB962C8B-B14F-4D97-AF65-F5344CB8AC3E}">
        <p14:creationId xmlns:p14="http://schemas.microsoft.com/office/powerpoint/2010/main" val="1826179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7848600" y="3810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ctr" eaLnBrk="0" fontAlgn="base" hangingPunct="0">
              <a:spcBef>
                <a:spcPct val="0"/>
              </a:spcBef>
              <a:spcAft>
                <a:spcPct val="0"/>
              </a:spcAft>
              <a:defRPr sz="2400">
                <a:solidFill>
                  <a:schemeClr val="tx1"/>
                </a:solidFill>
                <a:latin typeface="Times" charset="0"/>
              </a:defRPr>
            </a:lvl6pPr>
            <a:lvl7pPr marL="2971800" indent="-228600" algn="ctr" eaLnBrk="0" fontAlgn="base" hangingPunct="0">
              <a:spcBef>
                <a:spcPct val="0"/>
              </a:spcBef>
              <a:spcAft>
                <a:spcPct val="0"/>
              </a:spcAft>
              <a:defRPr sz="2400">
                <a:solidFill>
                  <a:schemeClr val="tx1"/>
                </a:solidFill>
                <a:latin typeface="Times" charset="0"/>
              </a:defRPr>
            </a:lvl7pPr>
            <a:lvl8pPr marL="3429000" indent="-228600" algn="ctr" eaLnBrk="0" fontAlgn="base" hangingPunct="0">
              <a:spcBef>
                <a:spcPct val="0"/>
              </a:spcBef>
              <a:spcAft>
                <a:spcPct val="0"/>
              </a:spcAft>
              <a:defRPr sz="2400">
                <a:solidFill>
                  <a:schemeClr val="tx1"/>
                </a:solidFill>
                <a:latin typeface="Times" charset="0"/>
              </a:defRPr>
            </a:lvl8pPr>
            <a:lvl9pPr marL="3886200" indent="-228600" algn="ctr" eaLnBrk="0" fontAlgn="base" hangingPunct="0">
              <a:spcBef>
                <a:spcPct val="0"/>
              </a:spcBef>
              <a:spcAft>
                <a:spcPct val="0"/>
              </a:spcAft>
              <a:defRPr sz="2400">
                <a:solidFill>
                  <a:schemeClr val="tx1"/>
                </a:solidFill>
                <a:latin typeface="Times" charset="0"/>
              </a:defRPr>
            </a:lvl9pPr>
          </a:lstStyle>
          <a:p>
            <a:pPr>
              <a:spcBef>
                <a:spcPct val="50000"/>
              </a:spcBef>
              <a:defRPr/>
            </a:pPr>
            <a:endParaRPr lang="en-US" sz="1200" smtClean="0">
              <a:solidFill>
                <a:srgbClr val="000000"/>
              </a:solidFill>
              <a:latin typeface="Arial" charset="0"/>
            </a:endParaRPr>
          </a:p>
        </p:txBody>
      </p:sp>
      <p:sp>
        <p:nvSpPr>
          <p:cNvPr id="6146" name="Rectangle 2"/>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6147" name="Rectangle 3"/>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4106508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90110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573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5992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8307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350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1636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631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6949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5480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8565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11273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8030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9812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35767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373927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84196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844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49569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25558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6837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00480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173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1053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69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07557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56211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86287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189963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131328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p:nvSpPr>
        <p:spPr bwMode="auto">
          <a:xfrm>
            <a:off x="533400" y="762000"/>
            <a:ext cx="80772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sp>
        <p:nvSpPr>
          <p:cNvPr id="1118211" name="Rectangle 3"/>
          <p:cNvSpPr>
            <a:spLocks noGrp="1" noChangeArrowheads="1"/>
          </p:cNvSpPr>
          <p:nvPr>
            <p:ph type="ctrTitle"/>
          </p:nvPr>
        </p:nvSpPr>
        <p:spPr>
          <a:xfrm>
            <a:off x="3200400" y="2057400"/>
            <a:ext cx="5410200" cy="1447800"/>
          </a:xfrm>
        </p:spPr>
        <p:txBody>
          <a:bodyPr/>
          <a:lstStyle>
            <a:lvl1pPr>
              <a:defRPr sz="2400">
                <a:solidFill>
                  <a:schemeClr val="bg1"/>
                </a:solidFill>
              </a:defRPr>
            </a:lvl1pPr>
          </a:lstStyle>
          <a:p>
            <a:pPr lvl="0"/>
            <a:r>
              <a:rPr lang="en-CA" noProof="0" smtClean="0"/>
              <a:t>Click to edit Master title style</a:t>
            </a:r>
          </a:p>
        </p:txBody>
      </p:sp>
      <p:sp>
        <p:nvSpPr>
          <p:cNvPr id="1118212" name="Rectangle 4"/>
          <p:cNvSpPr>
            <a:spLocks noGrp="1" noChangeArrowheads="1"/>
          </p:cNvSpPr>
          <p:nvPr>
            <p:ph type="subTitle" idx="1"/>
          </p:nvPr>
        </p:nvSpPr>
        <p:spPr>
          <a:xfrm>
            <a:off x="3200400" y="3733800"/>
            <a:ext cx="5410200" cy="1524000"/>
          </a:xfrm>
        </p:spPr>
        <p:txBody>
          <a:bodyPr/>
          <a:lstStyle>
            <a:lvl1pPr marL="0" indent="0">
              <a:buFontTx/>
              <a:buNone/>
              <a:defRPr sz="2000">
                <a:solidFill>
                  <a:schemeClr val="bg1"/>
                </a:solidFill>
              </a:defRPr>
            </a:lvl1pPr>
          </a:lstStyle>
          <a:p>
            <a:pPr lvl="0"/>
            <a:r>
              <a:rPr lang="en-CA" noProof="0" smtClean="0"/>
              <a:t>Click to edit Master subtitle style</a:t>
            </a:r>
          </a:p>
        </p:txBody>
      </p:sp>
    </p:spTree>
    <p:extLst>
      <p:ext uri="{BB962C8B-B14F-4D97-AF65-F5344CB8AC3E}">
        <p14:creationId xmlns:p14="http://schemas.microsoft.com/office/powerpoint/2010/main" val="1831425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820627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4981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812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95900" y="1752600"/>
            <a:ext cx="3162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3397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60447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27903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146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8848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3707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6389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688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381000"/>
            <a:ext cx="17526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81200" y="381000"/>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48557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381000"/>
            <a:ext cx="7010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00911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1981200" y="1752600"/>
            <a:ext cx="6477000" cy="4343400"/>
          </a:xfrm>
        </p:spPr>
        <p:txBody>
          <a:bodyPr/>
          <a:lstStyle/>
          <a:p>
            <a:pPr lvl="0"/>
            <a:endParaRPr lang="en-CA" noProof="0" smtClean="0"/>
          </a:p>
        </p:txBody>
      </p:sp>
    </p:spTree>
    <p:extLst>
      <p:ext uri="{BB962C8B-B14F-4D97-AF65-F5344CB8AC3E}">
        <p14:creationId xmlns:p14="http://schemas.microsoft.com/office/powerpoint/2010/main" val="1880086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1836288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779480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F6899-74C8-491C-B182-4E5B56112775}"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708900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9F6899-74C8-491C-B182-4E5B56112775}"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840504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9F6899-74C8-491C-B182-4E5B56112775}"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563949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9F6899-74C8-491C-B182-4E5B56112775}"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668912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F6899-74C8-491C-B182-4E5B56112775}"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133108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60636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6899-74C8-491C-B182-4E5B56112775}"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214020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6899-74C8-491C-B182-4E5B56112775}"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03995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686210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9F6899-74C8-491C-B182-4E5B56112775}"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E8CC7-3845-4354-B21F-A7CE931F70E9}" type="slidenum">
              <a:rPr lang="en-CA" smtClean="0"/>
              <a:t>‹Nº›</a:t>
            </a:fld>
            <a:endParaRPr lang="en-CA"/>
          </a:p>
        </p:txBody>
      </p:sp>
    </p:spTree>
    <p:extLst>
      <p:ext uri="{BB962C8B-B14F-4D97-AF65-F5344CB8AC3E}">
        <p14:creationId xmlns:p14="http://schemas.microsoft.com/office/powerpoint/2010/main" val="3371641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2861610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4237560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E617-3A74-4753-80A9-0A2048F5F362}"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19166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937E617-3A74-4753-80A9-0A2048F5F362}"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561684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937E617-3A74-4753-80A9-0A2048F5F362}"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3220261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937E617-3A74-4753-80A9-0A2048F5F362}" type="datetimeFigureOut">
              <a:rPr lang="en-CA" smtClean="0"/>
              <a:t>09/07/2014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6814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1935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E617-3A74-4753-80A9-0A2048F5F362}" type="datetimeFigureOut">
              <a:rPr lang="en-CA" smtClean="0"/>
              <a:t>09/07/2014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1415913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E617-3A74-4753-80A9-0A2048F5F362}"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14877147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E617-3A74-4753-80A9-0A2048F5F362}"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5515078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3579381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937E617-3A74-4753-80A9-0A2048F5F362}"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0BB6F0-1ABA-4134-AF94-1351F11BFDB7}" type="slidenum">
              <a:rPr lang="en-CA" smtClean="0"/>
              <a:t>‹Nº›</a:t>
            </a:fld>
            <a:endParaRPr lang="en-CA"/>
          </a:p>
        </p:txBody>
      </p:sp>
    </p:spTree>
    <p:extLst>
      <p:ext uri="{BB962C8B-B14F-4D97-AF65-F5344CB8AC3E}">
        <p14:creationId xmlns:p14="http://schemas.microsoft.com/office/powerpoint/2010/main" val="6217972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0246633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8F6895-7ED1-4FC3-BA56-5AE9B0E95E16}"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1263987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F6895-7ED1-4FC3-BA56-5AE9B0E95E16}" type="datetimeFigureOut">
              <a:rPr lang="en-CA" smtClean="0"/>
              <a:t>09/07/2014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239534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08F6895-7ED1-4FC3-BA56-5AE9B0E95E16}" type="datetimeFigureOut">
              <a:rPr lang="en-CA" smtClean="0"/>
              <a:t>09/07/2014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34437190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08F6895-7ED1-4FC3-BA56-5AE9B0E95E16}" type="datetimeFigureOut">
              <a:rPr lang="en-CA" smtClean="0"/>
              <a:t>09/07/2014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884DF94-696C-45DD-A0DA-A6B559D64715}" type="slidenum">
              <a:rPr lang="en-CA" smtClean="0"/>
              <a:t>‹Nº›</a:t>
            </a:fld>
            <a:endParaRPr lang="en-CA"/>
          </a:p>
        </p:txBody>
      </p:sp>
    </p:spTree>
    <p:extLst>
      <p:ext uri="{BB962C8B-B14F-4D97-AF65-F5344CB8AC3E}">
        <p14:creationId xmlns:p14="http://schemas.microsoft.com/office/powerpoint/2010/main" val="278437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1.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1.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4.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49642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8195603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902"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59D03-F3B4-4BB7-8D85-90916998418E}"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98385-13FB-424A-A719-E85754335755}" type="slidenum">
              <a:rPr lang="en-CA" smtClean="0"/>
              <a:t>‹Nº›</a:t>
            </a:fld>
            <a:endParaRPr lang="en-CA"/>
          </a:p>
        </p:txBody>
      </p:sp>
    </p:spTree>
    <p:extLst>
      <p:ext uri="{BB962C8B-B14F-4D97-AF65-F5344CB8AC3E}">
        <p14:creationId xmlns:p14="http://schemas.microsoft.com/office/powerpoint/2010/main" val="40617423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33" name="Text Box 9"/>
          <p:cNvSpPr txBox="1">
            <a:spLocks noChangeArrowheads="1"/>
          </p:cNvSpPr>
          <p:nvPr/>
        </p:nvSpPr>
        <p:spPr bwMode="auto">
          <a:xfrm>
            <a:off x="8763000" y="65214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1FAC3BA-F049-42F4-967B-E67FAB3A21DE}" type="slidenum">
              <a:rPr lang="en-CA" sz="1600">
                <a:solidFill>
                  <a:srgbClr val="000000"/>
                </a:solidFill>
                <a:latin typeface="Arial" charset="0"/>
              </a:rPr>
              <a:pPr>
                <a:spcBef>
                  <a:spcPct val="50000"/>
                </a:spcBef>
              </a:pPr>
              <a:t>‹Nº›</a:t>
            </a:fld>
            <a:endParaRPr lang="en-CA" sz="1600">
              <a:solidFill>
                <a:srgbClr val="000000"/>
              </a:solidFill>
              <a:latin typeface="Arial" charset="0"/>
            </a:endParaRPr>
          </a:p>
        </p:txBody>
      </p:sp>
    </p:spTree>
    <p:extLst>
      <p:ext uri="{BB962C8B-B14F-4D97-AF65-F5344CB8AC3E}">
        <p14:creationId xmlns:p14="http://schemas.microsoft.com/office/powerpoint/2010/main" val="7740122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8534400" y="63547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3CD47CF-38D6-46EC-8EDF-4379200A2779}" type="slidenum">
              <a:rPr lang="en-CA" sz="2000">
                <a:solidFill>
                  <a:srgbClr val="000000"/>
                </a:solidFill>
                <a:latin typeface="Arial" charset="0"/>
              </a:rPr>
              <a:pPr>
                <a:spcBef>
                  <a:spcPct val="50000"/>
                </a:spcBef>
              </a:pPr>
              <a:t>‹Nº›</a:t>
            </a:fld>
            <a:endParaRPr lang="en-CA" sz="2000">
              <a:solidFill>
                <a:srgbClr val="000000"/>
              </a:solidFill>
              <a:latin typeface="Arial" charset="0"/>
            </a:endParaRPr>
          </a:p>
        </p:txBody>
      </p:sp>
    </p:spTree>
    <p:extLst>
      <p:ext uri="{BB962C8B-B14F-4D97-AF65-F5344CB8AC3E}">
        <p14:creationId xmlns:p14="http://schemas.microsoft.com/office/powerpoint/2010/main" val="24538610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pitchFamily="34" charset="0"/>
        </a:defRPr>
      </a:lvl2pPr>
      <a:lvl3pPr algn="l" rtl="0" fontAlgn="base">
        <a:spcBef>
          <a:spcPct val="0"/>
        </a:spcBef>
        <a:spcAft>
          <a:spcPct val="0"/>
        </a:spcAft>
        <a:defRPr sz="3200">
          <a:solidFill>
            <a:schemeClr val="tx2"/>
          </a:solidFill>
          <a:latin typeface="Arial Black" pitchFamily="34" charset="0"/>
        </a:defRPr>
      </a:lvl3pPr>
      <a:lvl4pPr algn="l" rtl="0" fontAlgn="base">
        <a:spcBef>
          <a:spcPct val="0"/>
        </a:spcBef>
        <a:spcAft>
          <a:spcPct val="0"/>
        </a:spcAft>
        <a:defRPr sz="3200">
          <a:solidFill>
            <a:schemeClr val="tx2"/>
          </a:solidFill>
          <a:latin typeface="Arial Black" pitchFamily="34" charset="0"/>
        </a:defRPr>
      </a:lvl4pPr>
      <a:lvl5pPr algn="l" rtl="0" fontAlgn="base">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E2135-FC53-445D-A797-434E7CB26684}"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2D3CE-32CD-400D-96EF-553E301CAF51}" type="slidenum">
              <a:rPr lang="en-CA" smtClean="0"/>
              <a:t>‹Nº›</a:t>
            </a:fld>
            <a:endParaRPr lang="en-CA"/>
          </a:p>
        </p:txBody>
      </p:sp>
    </p:spTree>
    <p:extLst>
      <p:ext uri="{BB962C8B-B14F-4D97-AF65-F5344CB8AC3E}">
        <p14:creationId xmlns:p14="http://schemas.microsoft.com/office/powerpoint/2010/main" val="269749482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566D9-64D4-48F5-AABF-248B99AFE29C}"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0D395-08AD-4AEF-B3D4-26F2DAEBECF2}" type="slidenum">
              <a:rPr lang="en-CA" smtClean="0"/>
              <a:t>‹Nº›</a:t>
            </a:fld>
            <a:endParaRPr lang="en-CA"/>
          </a:p>
        </p:txBody>
      </p:sp>
    </p:spTree>
    <p:extLst>
      <p:ext uri="{BB962C8B-B14F-4D97-AF65-F5344CB8AC3E}">
        <p14:creationId xmlns:p14="http://schemas.microsoft.com/office/powerpoint/2010/main" val="171035409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3"/>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9"/>
          <p:cNvSpPr txBox="1">
            <a:spLocks noChangeArrowheads="1"/>
          </p:cNvSpPr>
          <p:nvPr/>
        </p:nvSpPr>
        <p:spPr bwMode="auto">
          <a:xfrm>
            <a:off x="8763000" y="65214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ctr" eaLnBrk="0" fontAlgn="base" hangingPunct="0">
              <a:spcBef>
                <a:spcPct val="0"/>
              </a:spcBef>
              <a:spcAft>
                <a:spcPct val="0"/>
              </a:spcAft>
              <a:defRPr sz="2400">
                <a:solidFill>
                  <a:schemeClr val="tx1"/>
                </a:solidFill>
                <a:latin typeface="Times" charset="0"/>
              </a:defRPr>
            </a:lvl6pPr>
            <a:lvl7pPr marL="2971800" indent="-228600" algn="ctr" eaLnBrk="0" fontAlgn="base" hangingPunct="0">
              <a:spcBef>
                <a:spcPct val="0"/>
              </a:spcBef>
              <a:spcAft>
                <a:spcPct val="0"/>
              </a:spcAft>
              <a:defRPr sz="2400">
                <a:solidFill>
                  <a:schemeClr val="tx1"/>
                </a:solidFill>
                <a:latin typeface="Times" charset="0"/>
              </a:defRPr>
            </a:lvl7pPr>
            <a:lvl8pPr marL="3429000" indent="-228600" algn="ctr" eaLnBrk="0" fontAlgn="base" hangingPunct="0">
              <a:spcBef>
                <a:spcPct val="0"/>
              </a:spcBef>
              <a:spcAft>
                <a:spcPct val="0"/>
              </a:spcAft>
              <a:defRPr sz="2400">
                <a:solidFill>
                  <a:schemeClr val="tx1"/>
                </a:solidFill>
                <a:latin typeface="Times" charset="0"/>
              </a:defRPr>
            </a:lvl8pPr>
            <a:lvl9pPr marL="3886200" indent="-228600" algn="ctr" eaLnBrk="0" fontAlgn="base" hangingPunct="0">
              <a:spcBef>
                <a:spcPct val="0"/>
              </a:spcBef>
              <a:spcAft>
                <a:spcPct val="0"/>
              </a:spcAft>
              <a:defRPr sz="2400">
                <a:solidFill>
                  <a:schemeClr val="tx1"/>
                </a:solidFill>
                <a:latin typeface="Times" charset="0"/>
              </a:defRPr>
            </a:lvl9pPr>
          </a:lstStyle>
          <a:p>
            <a:pPr>
              <a:spcBef>
                <a:spcPct val="50000"/>
              </a:spcBef>
              <a:defRPr/>
            </a:pPr>
            <a:fld id="{CF525283-ED29-4C9B-872C-0F256B6925FE}" type="slidenum">
              <a:rPr lang="en-CA" sz="1600" smtClean="0">
                <a:solidFill>
                  <a:srgbClr val="000000"/>
                </a:solidFill>
                <a:latin typeface="Arial" charset="0"/>
              </a:rPr>
              <a:pPr>
                <a:spcBef>
                  <a:spcPct val="50000"/>
                </a:spcBef>
                <a:defRPr/>
              </a:pPr>
              <a:t>‹Nº›</a:t>
            </a:fld>
            <a:endParaRPr lang="en-CA" sz="1600" smtClean="0">
              <a:solidFill>
                <a:srgbClr val="000000"/>
              </a:solidFill>
              <a:latin typeface="Arial" charset="0"/>
            </a:endParaRPr>
          </a:p>
        </p:txBody>
      </p:sp>
    </p:spTree>
    <p:extLst>
      <p:ext uri="{BB962C8B-B14F-4D97-AF65-F5344CB8AC3E}">
        <p14:creationId xmlns:p14="http://schemas.microsoft.com/office/powerpoint/2010/main" val="788051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35938758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81200" y="381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1028" name="Rectangle 4"/>
          <p:cNvSpPr>
            <a:spLocks noGrp="1" noChangeArrowheads="1"/>
          </p:cNvSpPr>
          <p:nvPr>
            <p:ph type="body" idx="1"/>
          </p:nvPr>
        </p:nvSpPr>
        <p:spPr bwMode="auto">
          <a:xfrm>
            <a:off x="1981200" y="1752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9" name="Text Box 12"/>
          <p:cNvSpPr txBox="1">
            <a:spLocks noChangeArrowheads="1"/>
          </p:cNvSpPr>
          <p:nvPr/>
        </p:nvSpPr>
        <p:spPr bwMode="auto">
          <a:xfrm>
            <a:off x="8686800" y="6430963"/>
            <a:ext cx="274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fld id="{0B82F365-0E81-48D1-87D2-1B0FB9AF56C5}" type="slidenum">
              <a:rPr lang="en-CA" sz="1200" smtClean="0">
                <a:solidFill>
                  <a:srgbClr val="000000"/>
                </a:solidFill>
                <a:latin typeface="Comic Sans MS" pitchFamily="66" charset="0"/>
              </a:rPr>
              <a:pPr algn="r">
                <a:spcBef>
                  <a:spcPct val="50000"/>
                </a:spcBef>
                <a:defRPr/>
              </a:pPr>
              <a:t>‹Nº›</a:t>
            </a:fld>
            <a:endParaRPr lang="en-CA" sz="1200" smtClean="0">
              <a:solidFill>
                <a:srgbClr val="000000"/>
              </a:solidFill>
              <a:latin typeface="Comic Sans MS" pitchFamily="66" charset="0"/>
            </a:endParaRPr>
          </a:p>
        </p:txBody>
      </p:sp>
    </p:spTree>
    <p:extLst>
      <p:ext uri="{BB962C8B-B14F-4D97-AF65-F5344CB8AC3E}">
        <p14:creationId xmlns:p14="http://schemas.microsoft.com/office/powerpoint/2010/main" val="12676588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Black" pitchFamily="34" charset="0"/>
        </a:defRPr>
      </a:lvl2pPr>
      <a:lvl3pPr algn="l" rtl="0" eaLnBrk="0" fontAlgn="base" hangingPunct="0">
        <a:spcBef>
          <a:spcPct val="0"/>
        </a:spcBef>
        <a:spcAft>
          <a:spcPct val="0"/>
        </a:spcAft>
        <a:defRPr sz="3200">
          <a:solidFill>
            <a:schemeClr val="tx2"/>
          </a:solidFill>
          <a:latin typeface="Arial Black" pitchFamily="34" charset="0"/>
        </a:defRPr>
      </a:lvl3pPr>
      <a:lvl4pPr algn="l" rtl="0" eaLnBrk="0" fontAlgn="base" hangingPunct="0">
        <a:spcBef>
          <a:spcPct val="0"/>
        </a:spcBef>
        <a:spcAft>
          <a:spcPct val="0"/>
        </a:spcAft>
        <a:defRPr sz="3200">
          <a:solidFill>
            <a:schemeClr val="tx2"/>
          </a:solidFill>
          <a:latin typeface="Arial Black" pitchFamily="34" charset="0"/>
        </a:defRPr>
      </a:lvl4pPr>
      <a:lvl5pPr algn="l" rtl="0" eaLnBrk="0" fontAlgn="base" hangingPunct="0">
        <a:spcBef>
          <a:spcPct val="0"/>
        </a:spcBef>
        <a:spcAft>
          <a:spcPct val="0"/>
        </a:spcAft>
        <a:defRPr sz="3200">
          <a:solidFill>
            <a:schemeClr val="tx2"/>
          </a:solidFill>
          <a:latin typeface="Arial Black" pitchFamily="34"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F6899-74C8-491C-B182-4E5B56112775}"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8CC7-3845-4354-B21F-A7CE931F70E9}" type="slidenum">
              <a:rPr lang="en-CA" smtClean="0"/>
              <a:t>‹Nº›</a:t>
            </a:fld>
            <a:endParaRPr lang="en-CA"/>
          </a:p>
        </p:txBody>
      </p:sp>
    </p:spTree>
    <p:extLst>
      <p:ext uri="{BB962C8B-B14F-4D97-AF65-F5344CB8AC3E}">
        <p14:creationId xmlns:p14="http://schemas.microsoft.com/office/powerpoint/2010/main" val="119828238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7E617-3A74-4753-80A9-0A2048F5F362}"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BB6F0-1ABA-4134-AF94-1351F11BFDB7}" type="slidenum">
              <a:rPr lang="en-CA" smtClean="0"/>
              <a:t>‹Nº›</a:t>
            </a:fld>
            <a:endParaRPr lang="en-CA"/>
          </a:p>
        </p:txBody>
      </p:sp>
    </p:spTree>
    <p:extLst>
      <p:ext uri="{BB962C8B-B14F-4D97-AF65-F5344CB8AC3E}">
        <p14:creationId xmlns:p14="http://schemas.microsoft.com/office/powerpoint/2010/main" val="1963185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F6895-7ED1-4FC3-BA56-5AE9B0E95E16}" type="datetimeFigureOut">
              <a:rPr lang="en-CA" smtClean="0"/>
              <a:t>09/07/2014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4DF94-696C-45DD-A0DA-A6B559D64715}" type="slidenum">
              <a:rPr lang="en-CA" smtClean="0"/>
              <a:t>‹Nº›</a:t>
            </a:fld>
            <a:endParaRPr lang="en-CA"/>
          </a:p>
        </p:txBody>
      </p:sp>
    </p:spTree>
    <p:extLst>
      <p:ext uri="{BB962C8B-B14F-4D97-AF65-F5344CB8AC3E}">
        <p14:creationId xmlns:p14="http://schemas.microsoft.com/office/powerpoint/2010/main" val="22435378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8.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8.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sfi-bsif.gc.ca/" TargetMode="External"/><Relationship Id="rId2" Type="http://schemas.openxmlformats.org/officeDocument/2006/relationships/notesSlide" Target="../notesSlides/notesSlide48.xml"/><Relationship Id="rId1" Type="http://schemas.openxmlformats.org/officeDocument/2006/relationships/slideLayout" Target="../slideLayouts/slideLayout120.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700808"/>
            <a:ext cx="5410200" cy="1224136"/>
          </a:xfrm>
        </p:spPr>
        <p:txBody>
          <a:bodyPr/>
          <a:lstStyle/>
          <a:p>
            <a:r>
              <a:rPr lang="en-CA" dirty="0" smtClean="0"/>
              <a:t>Office of the Superintendent of Financial Institutions Canada</a:t>
            </a:r>
            <a:endParaRPr lang="en-CA" dirty="0"/>
          </a:p>
        </p:txBody>
      </p:sp>
      <p:sp>
        <p:nvSpPr>
          <p:cNvPr id="2051" name="Rectangle 3"/>
          <p:cNvSpPr>
            <a:spLocks noGrp="1" noChangeArrowheads="1"/>
          </p:cNvSpPr>
          <p:nvPr>
            <p:ph type="subTitle" idx="1"/>
          </p:nvPr>
        </p:nvSpPr>
        <p:spPr>
          <a:xfrm>
            <a:off x="3200400" y="3356992"/>
            <a:ext cx="5410200" cy="1900808"/>
          </a:xfrm>
        </p:spPr>
        <p:txBody>
          <a:bodyPr/>
          <a:lstStyle/>
          <a:p>
            <a:r>
              <a:rPr lang="en-CA" dirty="0" smtClean="0"/>
              <a:t>OSFI’s Supervisory Framework</a:t>
            </a:r>
          </a:p>
          <a:p>
            <a:endParaRPr lang="en-CA" dirty="0" smtClean="0"/>
          </a:p>
          <a:p>
            <a:r>
              <a:rPr lang="es-CL" dirty="0" smtClean="0"/>
              <a:t>FSI/ SVS/ASSAL/IAIS Seminario Regional sobre Supervisión Basada en Riesgos –  San José, Costa Rica</a:t>
            </a:r>
          </a:p>
          <a:p>
            <a:endParaRPr lang="en-CA" dirty="0" smtClean="0"/>
          </a:p>
          <a:p>
            <a:endParaRPr lang="en-CA" dirty="0" smtClean="0"/>
          </a:p>
          <a:p>
            <a:r>
              <a:rPr lang="en-CA" dirty="0" smtClean="0"/>
              <a:t>Julio 8 – 10, 2014</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CL" dirty="0" smtClean="0"/>
              <a:t>Discusión Punto #1</a:t>
            </a:r>
          </a:p>
        </p:txBody>
      </p:sp>
      <p:sp>
        <p:nvSpPr>
          <p:cNvPr id="10243" name="Rectangle 3"/>
          <p:cNvSpPr>
            <a:spLocks noGrp="1" noChangeArrowheads="1"/>
          </p:cNvSpPr>
          <p:nvPr>
            <p:ph type="body" idx="1"/>
          </p:nvPr>
        </p:nvSpPr>
        <p:spPr/>
        <p:txBody>
          <a:bodyPr/>
          <a:lstStyle/>
          <a:p>
            <a:pPr marL="0" indent="0" algn="ctr" eaLnBrk="1" hangingPunct="1">
              <a:buNone/>
            </a:pPr>
            <a:r>
              <a:rPr lang="es-CL" sz="2800" dirty="0" smtClean="0"/>
              <a:t>¿Qué significa para usted supervisión basada en riesgos?</a:t>
            </a:r>
          </a:p>
          <a:p>
            <a:pPr marL="609600" indent="-609600" eaLnBrk="1" hangingPunct="1">
              <a:buFontTx/>
              <a:buNone/>
            </a:pPr>
            <a:endParaRPr lang="en-US" sz="2800" dirty="0" smtClean="0"/>
          </a:p>
          <a:p>
            <a:pPr marL="609600" indent="-609600" eaLnBrk="1" hangingPunct="1">
              <a:buFontTx/>
              <a:buNone/>
            </a:pPr>
            <a:endParaRPr lang="en-US" sz="2800" dirty="0"/>
          </a:p>
          <a:p>
            <a:pPr marL="609600" indent="-609600" eaLnBrk="1" hangingPunct="1">
              <a:buFontTx/>
              <a:buNone/>
            </a:pPr>
            <a:endParaRPr lang="en-US" sz="2800" dirty="0" smtClean="0"/>
          </a:p>
          <a:p>
            <a:pPr marL="609600" indent="-609600" eaLnBrk="1" hangingPunct="1">
              <a:buFontTx/>
              <a:buNone/>
            </a:pPr>
            <a:r>
              <a:rPr lang="en-US" dirty="0" smtClean="0"/>
              <a:t>		</a:t>
            </a:r>
            <a:endParaRPr lang="en-CA" b="0" dirty="0" smtClean="0"/>
          </a:p>
          <a:p>
            <a:pPr marL="609600" indent="-609600" eaLnBrk="1" hangingPunct="1"/>
            <a:endParaRPr lang="en-CA" dirty="0" smtClean="0"/>
          </a:p>
        </p:txBody>
      </p:sp>
      <p:pic>
        <p:nvPicPr>
          <p:cNvPr id="59394" name="Picture 2" descr="C:\Users\BRuther\AppData\Local\Microsoft\Windows\Temporary Internet Files\Content.IE5\LSF78T1Z\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680" y="285293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 calcmode="lin" valueType="num">
                                      <p:cBhvr additive="base">
                                        <p:cTn id="12"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88640"/>
            <a:ext cx="7010400" cy="990600"/>
          </a:xfrm>
        </p:spPr>
        <p:txBody>
          <a:bodyPr/>
          <a:lstStyle/>
          <a:p>
            <a:r>
              <a:rPr lang="es-CL" sz="2800" dirty="0" smtClean="0"/>
              <a:t>¿Qué es supervisión basada en riesgos?</a:t>
            </a:r>
            <a:endParaRPr lang="es-CL" sz="2800" dirty="0"/>
          </a:p>
        </p:txBody>
      </p:sp>
      <p:sp>
        <p:nvSpPr>
          <p:cNvPr id="7171" name="Rectangle 3"/>
          <p:cNvSpPr>
            <a:spLocks noGrp="1" noChangeArrowheads="1"/>
          </p:cNvSpPr>
          <p:nvPr>
            <p:ph type="body" idx="1"/>
          </p:nvPr>
        </p:nvSpPr>
        <p:spPr>
          <a:xfrm>
            <a:off x="1981200" y="1484784"/>
            <a:ext cx="6477000" cy="4680520"/>
          </a:xfrm>
        </p:spPr>
        <p:txBody>
          <a:bodyPr/>
          <a:lstStyle/>
          <a:p>
            <a:pPr marL="0" indent="0">
              <a:buNone/>
            </a:pPr>
            <a:r>
              <a:rPr lang="es-CL" dirty="0" smtClean="0"/>
              <a:t>Supervisión es un juicio muy complejo.  Dado eso, requiere:</a:t>
            </a:r>
          </a:p>
          <a:p>
            <a:pPr marL="0" indent="0">
              <a:buNone/>
            </a:pPr>
            <a:endParaRPr lang="es-CL" sz="1000" dirty="0" smtClean="0"/>
          </a:p>
          <a:p>
            <a:pPr marL="457200" indent="-457200">
              <a:buFontTx/>
              <a:buAutoNum type="arabicPeriod"/>
            </a:pPr>
            <a:r>
              <a:rPr lang="es-CL" dirty="0" smtClean="0"/>
              <a:t>Equipos y habilidades para el trabajo en equipo</a:t>
            </a:r>
          </a:p>
          <a:p>
            <a:pPr marL="457200" indent="-457200">
              <a:buFontTx/>
              <a:buAutoNum type="arabicPeriod"/>
            </a:pPr>
            <a:r>
              <a:rPr lang="es-CL" dirty="0" smtClean="0"/>
              <a:t>Liderazgo que muestre una toma de </a:t>
            </a:r>
            <a:r>
              <a:rPr lang="es-CL" dirty="0"/>
              <a:t>riesgos </a:t>
            </a:r>
            <a:r>
              <a:rPr lang="es-CL" dirty="0" smtClean="0"/>
              <a:t>balanceada </a:t>
            </a:r>
          </a:p>
          <a:p>
            <a:pPr marL="457200" indent="-457200">
              <a:buFontTx/>
              <a:buAutoNum type="arabicPeriod"/>
            </a:pPr>
            <a:r>
              <a:rPr lang="es-CL" dirty="0" smtClean="0"/>
              <a:t>Mecanismos para identificar riesgo </a:t>
            </a:r>
          </a:p>
          <a:p>
            <a:pPr marL="457200" indent="-457200">
              <a:buFontTx/>
              <a:buAutoNum type="arabicPeriod"/>
            </a:pPr>
            <a:r>
              <a:rPr lang="es-CL" dirty="0" smtClean="0"/>
              <a:t>Una metodología que refuerce un juicio sólido y completo</a:t>
            </a:r>
          </a:p>
          <a:p>
            <a:pPr marL="457200" indent="-457200">
              <a:buFontTx/>
              <a:buAutoNum type="arabicPeriod"/>
            </a:pPr>
            <a:r>
              <a:rPr lang="es-CL" dirty="0" smtClean="0"/>
              <a:t>La capacidad de obtener y </a:t>
            </a:r>
            <a:r>
              <a:rPr lang="es-CL" dirty="0"/>
              <a:t>asignar </a:t>
            </a:r>
            <a:r>
              <a:rPr lang="es-CL" dirty="0" smtClean="0"/>
              <a:t>habilidades en forma dinámica</a:t>
            </a:r>
            <a:endParaRPr lang="es-CL" dirty="0"/>
          </a:p>
        </p:txBody>
      </p:sp>
    </p:spTree>
    <p:extLst>
      <p:ext uri="{BB962C8B-B14F-4D97-AF65-F5344CB8AC3E}">
        <p14:creationId xmlns:p14="http://schemas.microsoft.com/office/powerpoint/2010/main" val="36996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3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3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91680" y="381000"/>
            <a:ext cx="7299920" cy="600075"/>
          </a:xfrm>
        </p:spPr>
        <p:txBody>
          <a:bodyPr/>
          <a:lstStyle/>
          <a:p>
            <a:r>
              <a:rPr lang="es-CL" dirty="0" smtClean="0"/>
              <a:t>Proceso de Supervisión Básica</a:t>
            </a:r>
            <a:endParaRPr lang="es-CL" dirty="0"/>
          </a:p>
        </p:txBody>
      </p:sp>
      <p:sp>
        <p:nvSpPr>
          <p:cNvPr id="24579" name="Rectangle 3"/>
          <p:cNvSpPr>
            <a:spLocks noGrp="1" noChangeArrowheads="1"/>
          </p:cNvSpPr>
          <p:nvPr>
            <p:ph type="body" idx="1"/>
          </p:nvPr>
        </p:nvSpPr>
        <p:spPr>
          <a:xfrm>
            <a:off x="1981200" y="1412776"/>
            <a:ext cx="6477000" cy="5111849"/>
          </a:xfrm>
        </p:spPr>
        <p:txBody>
          <a:bodyPr/>
          <a:lstStyle/>
          <a:p>
            <a:pPr marL="0" indent="0">
              <a:buNone/>
            </a:pPr>
            <a:r>
              <a:rPr lang="es-CL" i="1" dirty="0" smtClean="0"/>
              <a:t>El proceso ha sido simplificado en 3 partes principales</a:t>
            </a:r>
            <a:r>
              <a:rPr lang="es-CL" dirty="0" smtClean="0"/>
              <a:t>:  </a:t>
            </a:r>
          </a:p>
          <a:p>
            <a:pPr marL="457200" indent="-457200"/>
            <a:endParaRPr lang="en-US" dirty="0"/>
          </a:p>
          <a:p>
            <a:pPr marL="457200" indent="-457200"/>
            <a:endParaRPr lang="en-US" dirty="0"/>
          </a:p>
          <a:p>
            <a:pPr marL="457200" indent="-457200"/>
            <a:endParaRPr lang="en-US" u="sng" dirty="0"/>
          </a:p>
          <a:p>
            <a:pPr marL="457200" indent="-457200"/>
            <a:endParaRPr lang="en-US" u="sng" dirty="0"/>
          </a:p>
          <a:p>
            <a:pPr marL="457200" indent="-457200"/>
            <a:endParaRPr lang="en-US" u="sng" dirty="0"/>
          </a:p>
          <a:p>
            <a:pPr marL="457200" indent="-457200"/>
            <a:endParaRPr lang="en-US" u="sng" dirty="0"/>
          </a:p>
          <a:p>
            <a:pPr marL="457200" indent="-457200"/>
            <a:endParaRPr lang="en-US" u="sng" dirty="0"/>
          </a:p>
        </p:txBody>
      </p:sp>
      <p:sp>
        <p:nvSpPr>
          <p:cNvPr id="2458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24581" name="Object 5"/>
          <p:cNvGraphicFramePr>
            <a:graphicFrameLocks noChangeAspect="1"/>
          </p:cNvGraphicFramePr>
          <p:nvPr>
            <p:extLst>
              <p:ext uri="{D42A27DB-BD31-4B8C-83A1-F6EECF244321}">
                <p14:modId xmlns:p14="http://schemas.microsoft.com/office/powerpoint/2010/main" val="247289193"/>
              </p:ext>
            </p:extLst>
          </p:nvPr>
        </p:nvGraphicFramePr>
        <p:xfrm>
          <a:off x="2916238" y="2276475"/>
          <a:ext cx="5256212" cy="4105275"/>
        </p:xfrm>
        <a:graphic>
          <a:graphicData uri="http://schemas.openxmlformats.org/presentationml/2006/ole">
            <mc:AlternateContent xmlns:mc="http://schemas.openxmlformats.org/markup-compatibility/2006">
              <mc:Choice xmlns:v="urn:schemas-microsoft-com:vml" Requires="v">
                <p:oleObj spid="_x0000_s57459" name="Diapositiva" r:id="rId4" imgW="312428" imgH="234734" progId="PowerPoint.Slide.8">
                  <p:embed/>
                </p:oleObj>
              </mc:Choice>
              <mc:Fallback>
                <p:oleObj name="Diapositiva" r:id="rId4" imgW="312428" imgH="234734" progId="PowerPoint.Slide.8">
                  <p:embed/>
                  <p:pic>
                    <p:nvPicPr>
                      <p:cNvPr id="0" name=""/>
                      <p:cNvPicPr>
                        <a:picLocks noChangeAspect="1" noChangeArrowheads="1"/>
                      </p:cNvPicPr>
                      <p:nvPr/>
                    </p:nvPicPr>
                    <p:blipFill>
                      <a:blip r:embed="rId5"/>
                      <a:srcRect/>
                      <a:stretch>
                        <a:fillRect/>
                      </a:stretch>
                    </p:blipFill>
                    <p:spPr bwMode="auto">
                      <a:xfrm>
                        <a:off x="2916238" y="2276475"/>
                        <a:ext cx="5256212"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2458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
        <p:nvSpPr>
          <p:cNvPr id="2458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spTree>
    <p:extLst>
      <p:ext uri="{BB962C8B-B14F-4D97-AF65-F5344CB8AC3E}">
        <p14:creationId xmlns:p14="http://schemas.microsoft.com/office/powerpoint/2010/main" val="58048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1763688" y="115888"/>
            <a:ext cx="7272807" cy="990600"/>
          </a:xfrm>
        </p:spPr>
        <p:txBody>
          <a:bodyPr/>
          <a:lstStyle/>
          <a:p>
            <a:pPr eaLnBrk="1" hangingPunct="1"/>
            <a:r>
              <a:rPr lang="es-CL" dirty="0"/>
              <a:t>Proceso de Supervisión </a:t>
            </a:r>
            <a:r>
              <a:rPr lang="es-CL" dirty="0" smtClean="0"/>
              <a:t>Básica</a:t>
            </a:r>
            <a:endParaRPr lang="en-CA" dirty="0" smtClean="0"/>
          </a:p>
        </p:txBody>
      </p:sp>
      <p:sp>
        <p:nvSpPr>
          <p:cNvPr id="1184771" name="Rectangle 3"/>
          <p:cNvSpPr>
            <a:spLocks noGrp="1" noChangeArrowheads="1"/>
          </p:cNvSpPr>
          <p:nvPr>
            <p:ph type="body" idx="1"/>
          </p:nvPr>
        </p:nvSpPr>
        <p:spPr>
          <a:xfrm>
            <a:off x="1981200" y="1752600"/>
            <a:ext cx="6477000" cy="5105400"/>
          </a:xfrm>
        </p:spPr>
        <p:txBody>
          <a:bodyPr/>
          <a:lstStyle/>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marL="0" indent="0" eaLnBrk="1" hangingPunct="1">
              <a:lnSpc>
                <a:spcPct val="90000"/>
              </a:lnSpc>
              <a:buFontTx/>
              <a:buNone/>
              <a:defRPr/>
            </a:pPr>
            <a:endParaRPr lang="en-US" dirty="0" smtClean="0"/>
          </a:p>
          <a:p>
            <a:pPr eaLnBrk="1" hangingPunct="1">
              <a:lnSpc>
                <a:spcPct val="90000"/>
              </a:lnSpc>
              <a:defRPr/>
            </a:pPr>
            <a:r>
              <a:rPr lang="es-CL" b="0" dirty="0"/>
              <a:t>Descrito como un </a:t>
            </a:r>
            <a:r>
              <a:rPr lang="es-CL" b="0" dirty="0" smtClean="0"/>
              <a:t>proceso de 3 fases circulares</a:t>
            </a:r>
          </a:p>
          <a:p>
            <a:pPr eaLnBrk="1" hangingPunct="1">
              <a:lnSpc>
                <a:spcPct val="90000"/>
              </a:lnSpc>
              <a:defRPr/>
            </a:pPr>
            <a:r>
              <a:rPr lang="es-CL" b="0" dirty="0" smtClean="0"/>
              <a:t>Documentos claves están asociados a cada fase</a:t>
            </a:r>
          </a:p>
          <a:p>
            <a:pPr eaLnBrk="1" hangingPunct="1">
              <a:lnSpc>
                <a:spcPct val="90000"/>
              </a:lnSpc>
              <a:defRPr/>
            </a:pPr>
            <a:r>
              <a:rPr lang="es-CL" b="0" dirty="0" smtClean="0"/>
              <a:t>El proceso es dinámico, iterativo, y continuo</a:t>
            </a:r>
          </a:p>
        </p:txBody>
      </p:sp>
      <p:sp>
        <p:nvSpPr>
          <p:cNvPr id="8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sz="2400">
              <a:solidFill>
                <a:srgbClr val="000000"/>
              </a:solidFill>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17756648"/>
              </p:ext>
            </p:extLst>
          </p:nvPr>
        </p:nvGraphicFramePr>
        <p:xfrm>
          <a:off x="3275856" y="1196752"/>
          <a:ext cx="3888432" cy="3036994"/>
        </p:xfrm>
        <a:graphic>
          <a:graphicData uri="http://schemas.openxmlformats.org/presentationml/2006/ole">
            <mc:AlternateContent xmlns:mc="http://schemas.openxmlformats.org/markup-compatibility/2006">
              <mc:Choice xmlns:v="urn:schemas-microsoft-com:vml" Requires="v">
                <p:oleObj spid="_x0000_s58483" name="Diapositiva" r:id="rId4" imgW="312428" imgH="234734" progId="PowerPoint.Slide.8">
                  <p:embed/>
                </p:oleObj>
              </mc:Choice>
              <mc:Fallback>
                <p:oleObj name="Diapositiva" r:id="rId4" imgW="312428" imgH="234734"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196752"/>
                        <a:ext cx="3888432" cy="30369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1347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4770"/>
                                        </p:tgtEl>
                                        <p:attrNameLst>
                                          <p:attrName>style.visibility</p:attrName>
                                        </p:attrNameLst>
                                      </p:cBhvr>
                                      <p:to>
                                        <p:strVal val="visible"/>
                                      </p:to>
                                    </p:set>
                                    <p:anim calcmode="lin" valueType="num">
                                      <p:cBhvr>
                                        <p:cTn id="7" dur="500" fill="hold"/>
                                        <p:tgtEl>
                                          <p:spTgt spid="1184770"/>
                                        </p:tgtEl>
                                        <p:attrNameLst>
                                          <p:attrName>ppt_w</p:attrName>
                                        </p:attrNameLst>
                                      </p:cBhvr>
                                      <p:tavLst>
                                        <p:tav tm="0">
                                          <p:val>
                                            <p:fltVal val="0"/>
                                          </p:val>
                                        </p:tav>
                                        <p:tav tm="100000">
                                          <p:val>
                                            <p:strVal val="#ppt_w"/>
                                          </p:val>
                                        </p:tav>
                                      </p:tavLst>
                                    </p:anim>
                                    <p:anim calcmode="lin" valueType="num">
                                      <p:cBhvr>
                                        <p:cTn id="8" dur="500" fill="hold"/>
                                        <p:tgtEl>
                                          <p:spTgt spid="1184770"/>
                                        </p:tgtEl>
                                        <p:attrNameLst>
                                          <p:attrName>ppt_h</p:attrName>
                                        </p:attrNameLst>
                                      </p:cBhvr>
                                      <p:tavLst>
                                        <p:tav tm="0">
                                          <p:val>
                                            <p:fltVal val="0"/>
                                          </p:val>
                                        </p:tav>
                                        <p:tav tm="100000">
                                          <p:val>
                                            <p:strVal val="#ppt_h"/>
                                          </p:val>
                                        </p:tav>
                                      </p:tavLst>
                                    </p:anim>
                                    <p:anim calcmode="lin" valueType="num">
                                      <p:cBhvr>
                                        <p:cTn id="9" dur="500" fill="hold"/>
                                        <p:tgtEl>
                                          <p:spTgt spid="1184770"/>
                                        </p:tgtEl>
                                        <p:attrNameLst>
                                          <p:attrName>style.rotation</p:attrName>
                                        </p:attrNameLst>
                                      </p:cBhvr>
                                      <p:tavLst>
                                        <p:tav tm="0">
                                          <p:val>
                                            <p:fltVal val="360"/>
                                          </p:val>
                                        </p:tav>
                                        <p:tav tm="100000">
                                          <p:val>
                                            <p:fltVal val="0"/>
                                          </p:val>
                                        </p:tav>
                                      </p:tavLst>
                                    </p:anim>
                                    <p:animEffect transition="in" filter="fade">
                                      <p:cBhvr>
                                        <p:cTn id="10" dur="500"/>
                                        <p:tgtEl>
                                          <p:spTgt spid="11847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4771">
                                            <p:txEl>
                                              <p:pRg st="7" end="7"/>
                                            </p:txEl>
                                          </p:spTgt>
                                        </p:tgtEl>
                                        <p:attrNameLst>
                                          <p:attrName>style.visibility</p:attrName>
                                        </p:attrNameLst>
                                      </p:cBhvr>
                                      <p:to>
                                        <p:strVal val="visible"/>
                                      </p:to>
                                    </p:set>
                                    <p:anim calcmode="lin" valueType="num">
                                      <p:cBhvr>
                                        <p:cTn id="15" dur="500" fill="hold"/>
                                        <p:tgtEl>
                                          <p:spTgt spid="1184771">
                                            <p:txEl>
                                              <p:pRg st="7" end="7"/>
                                            </p:txEl>
                                          </p:spTgt>
                                        </p:tgtEl>
                                        <p:attrNameLst>
                                          <p:attrName>ppt_w</p:attrName>
                                        </p:attrNameLst>
                                      </p:cBhvr>
                                      <p:tavLst>
                                        <p:tav tm="0">
                                          <p:val>
                                            <p:fltVal val="0"/>
                                          </p:val>
                                        </p:tav>
                                        <p:tav tm="100000">
                                          <p:val>
                                            <p:strVal val="#ppt_w"/>
                                          </p:val>
                                        </p:tav>
                                      </p:tavLst>
                                    </p:anim>
                                    <p:anim calcmode="lin" valueType="num">
                                      <p:cBhvr>
                                        <p:cTn id="16" dur="500" fill="hold"/>
                                        <p:tgtEl>
                                          <p:spTgt spid="1184771">
                                            <p:txEl>
                                              <p:pRg st="7" end="7"/>
                                            </p:txEl>
                                          </p:spTgt>
                                        </p:tgtEl>
                                        <p:attrNameLst>
                                          <p:attrName>ppt_h</p:attrName>
                                        </p:attrNameLst>
                                      </p:cBhvr>
                                      <p:tavLst>
                                        <p:tav tm="0">
                                          <p:val>
                                            <p:fltVal val="0"/>
                                          </p:val>
                                        </p:tav>
                                        <p:tav tm="100000">
                                          <p:val>
                                            <p:strVal val="#ppt_h"/>
                                          </p:val>
                                        </p:tav>
                                      </p:tavLst>
                                    </p:anim>
                                    <p:anim calcmode="lin" valueType="num">
                                      <p:cBhvr>
                                        <p:cTn id="17" dur="500" fill="hold"/>
                                        <p:tgtEl>
                                          <p:spTgt spid="1184771">
                                            <p:txEl>
                                              <p:pRg st="7" end="7"/>
                                            </p:txEl>
                                          </p:spTgt>
                                        </p:tgtEl>
                                        <p:attrNameLst>
                                          <p:attrName>style.rotation</p:attrName>
                                        </p:attrNameLst>
                                      </p:cBhvr>
                                      <p:tavLst>
                                        <p:tav tm="0">
                                          <p:val>
                                            <p:fltVal val="360"/>
                                          </p:val>
                                        </p:tav>
                                        <p:tav tm="100000">
                                          <p:val>
                                            <p:fltVal val="0"/>
                                          </p:val>
                                        </p:tav>
                                      </p:tavLst>
                                    </p:anim>
                                    <p:animEffect transition="in" filter="fade">
                                      <p:cBhvr>
                                        <p:cTn id="18" dur="500"/>
                                        <p:tgtEl>
                                          <p:spTgt spid="1184771">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184771">
                                            <p:txEl>
                                              <p:pRg st="8" end="8"/>
                                            </p:txEl>
                                          </p:spTgt>
                                        </p:tgtEl>
                                        <p:attrNameLst>
                                          <p:attrName>style.visibility</p:attrName>
                                        </p:attrNameLst>
                                      </p:cBhvr>
                                      <p:to>
                                        <p:strVal val="visible"/>
                                      </p:to>
                                    </p:set>
                                    <p:anim calcmode="lin" valueType="num">
                                      <p:cBhvr>
                                        <p:cTn id="23" dur="500" fill="hold"/>
                                        <p:tgtEl>
                                          <p:spTgt spid="1184771">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1184771">
                                            <p:txEl>
                                              <p:pRg st="8" end="8"/>
                                            </p:txEl>
                                          </p:spTgt>
                                        </p:tgtEl>
                                        <p:attrNameLst>
                                          <p:attrName>ppt_h</p:attrName>
                                        </p:attrNameLst>
                                      </p:cBhvr>
                                      <p:tavLst>
                                        <p:tav tm="0">
                                          <p:val>
                                            <p:fltVal val="0"/>
                                          </p:val>
                                        </p:tav>
                                        <p:tav tm="100000">
                                          <p:val>
                                            <p:strVal val="#ppt_h"/>
                                          </p:val>
                                        </p:tav>
                                      </p:tavLst>
                                    </p:anim>
                                    <p:anim calcmode="lin" valueType="num">
                                      <p:cBhvr>
                                        <p:cTn id="25" dur="500" fill="hold"/>
                                        <p:tgtEl>
                                          <p:spTgt spid="1184771">
                                            <p:txEl>
                                              <p:pRg st="8" end="8"/>
                                            </p:txEl>
                                          </p:spTgt>
                                        </p:tgtEl>
                                        <p:attrNameLst>
                                          <p:attrName>style.rotation</p:attrName>
                                        </p:attrNameLst>
                                      </p:cBhvr>
                                      <p:tavLst>
                                        <p:tav tm="0">
                                          <p:val>
                                            <p:fltVal val="360"/>
                                          </p:val>
                                        </p:tav>
                                        <p:tav tm="100000">
                                          <p:val>
                                            <p:fltVal val="0"/>
                                          </p:val>
                                        </p:tav>
                                      </p:tavLst>
                                    </p:anim>
                                    <p:animEffect transition="in" filter="fade">
                                      <p:cBhvr>
                                        <p:cTn id="26" dur="500"/>
                                        <p:tgtEl>
                                          <p:spTgt spid="1184771">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184771">
                                            <p:txEl>
                                              <p:pRg st="9" end="9"/>
                                            </p:txEl>
                                          </p:spTgt>
                                        </p:tgtEl>
                                        <p:attrNameLst>
                                          <p:attrName>style.visibility</p:attrName>
                                        </p:attrNameLst>
                                      </p:cBhvr>
                                      <p:to>
                                        <p:strVal val="visible"/>
                                      </p:to>
                                    </p:set>
                                    <p:anim calcmode="lin" valueType="num">
                                      <p:cBhvr>
                                        <p:cTn id="31" dur="500" fill="hold"/>
                                        <p:tgtEl>
                                          <p:spTgt spid="1184771">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1184771">
                                            <p:txEl>
                                              <p:pRg st="9" end="9"/>
                                            </p:txEl>
                                          </p:spTgt>
                                        </p:tgtEl>
                                        <p:attrNameLst>
                                          <p:attrName>ppt_h</p:attrName>
                                        </p:attrNameLst>
                                      </p:cBhvr>
                                      <p:tavLst>
                                        <p:tav tm="0">
                                          <p:val>
                                            <p:fltVal val="0"/>
                                          </p:val>
                                        </p:tav>
                                        <p:tav tm="100000">
                                          <p:val>
                                            <p:strVal val="#ppt_h"/>
                                          </p:val>
                                        </p:tav>
                                      </p:tavLst>
                                    </p:anim>
                                    <p:anim calcmode="lin" valueType="num">
                                      <p:cBhvr>
                                        <p:cTn id="33" dur="500" fill="hold"/>
                                        <p:tgtEl>
                                          <p:spTgt spid="1184771">
                                            <p:txEl>
                                              <p:pRg st="9" end="9"/>
                                            </p:txEl>
                                          </p:spTgt>
                                        </p:tgtEl>
                                        <p:attrNameLst>
                                          <p:attrName>style.rotation</p:attrName>
                                        </p:attrNameLst>
                                      </p:cBhvr>
                                      <p:tavLst>
                                        <p:tav tm="0">
                                          <p:val>
                                            <p:fltVal val="360"/>
                                          </p:val>
                                        </p:tav>
                                        <p:tav tm="100000">
                                          <p:val>
                                            <p:fltVal val="0"/>
                                          </p:val>
                                        </p:tav>
                                      </p:tavLst>
                                    </p:anim>
                                    <p:animEffect transition="in" filter="fade">
                                      <p:cBhvr>
                                        <p:cTn id="34" dur="500"/>
                                        <p:tgtEl>
                                          <p:spTgt spid="1184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0" grpId="0"/>
      <p:bldP spid="1184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63688" y="99318"/>
            <a:ext cx="6769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s-CL" sz="2800" b="1" dirty="0" smtClean="0">
                <a:solidFill>
                  <a:srgbClr val="000000"/>
                </a:solidFill>
                <a:latin typeface="+mj-lt"/>
              </a:rPr>
              <a:t>Conceptos Claves - La Matriz de Riesgo</a:t>
            </a:r>
          </a:p>
          <a:p>
            <a:pPr algn="ctr"/>
            <a:endParaRPr lang="es-CL" sz="2800" b="1" dirty="0">
              <a:solidFill>
                <a:srgbClr val="000000"/>
              </a:solidFill>
              <a:latin typeface="Arial" charset="0"/>
            </a:endParaRPr>
          </a:p>
        </p:txBody>
      </p:sp>
      <p:sp>
        <p:nvSpPr>
          <p:cNvPr id="11267" name="Text Box 3"/>
          <p:cNvSpPr txBox="1">
            <a:spLocks noChangeArrowheads="1"/>
          </p:cNvSpPr>
          <p:nvPr/>
        </p:nvSpPr>
        <p:spPr bwMode="auto">
          <a:xfrm>
            <a:off x="2268538" y="148431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s-CL" sz="1200" dirty="0">
              <a:solidFill>
                <a:srgbClr val="000000"/>
              </a:solidFill>
              <a:latin typeface="Comic Sans MS" pitchFamily="66" charset="0"/>
            </a:endParaRPr>
          </a:p>
        </p:txBody>
      </p:sp>
      <p:sp>
        <p:nvSpPr>
          <p:cNvPr id="11268" name="Rectangle 4"/>
          <p:cNvSpPr>
            <a:spLocks noChangeArrowheads="1"/>
          </p:cNvSpPr>
          <p:nvPr/>
        </p:nvSpPr>
        <p:spPr bwMode="auto">
          <a:xfrm>
            <a:off x="-292100" y="875656"/>
            <a:ext cx="184731" cy="46166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CL" sz="2400" dirty="0">
              <a:solidFill>
                <a:srgbClr val="000000"/>
              </a:solidFill>
            </a:endParaRPr>
          </a:p>
        </p:txBody>
      </p:sp>
      <p:sp>
        <p:nvSpPr>
          <p:cNvPr id="11269" name="Rectangle 5"/>
          <p:cNvSpPr>
            <a:spLocks noChangeArrowheads="1"/>
          </p:cNvSpPr>
          <p:nvPr/>
        </p:nvSpPr>
        <p:spPr bwMode="auto">
          <a:xfrm>
            <a:off x="0" y="1467793"/>
            <a:ext cx="184731" cy="46166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CL" sz="2400" dirty="0">
              <a:solidFill>
                <a:srgbClr val="000000"/>
              </a:solidFill>
            </a:endParaRPr>
          </a:p>
        </p:txBody>
      </p:sp>
      <p:graphicFrame>
        <p:nvGraphicFramePr>
          <p:cNvPr id="1192966" name="Group 6"/>
          <p:cNvGraphicFramePr>
            <a:graphicFrameLocks noGrp="1"/>
          </p:cNvGraphicFramePr>
          <p:nvPr>
            <p:extLst>
              <p:ext uri="{D42A27DB-BD31-4B8C-83A1-F6EECF244321}">
                <p14:modId xmlns:p14="http://schemas.microsoft.com/office/powerpoint/2010/main" val="2015034038"/>
              </p:ext>
            </p:extLst>
          </p:nvPr>
        </p:nvGraphicFramePr>
        <p:xfrm>
          <a:off x="1908175" y="981075"/>
          <a:ext cx="7056438" cy="3384550"/>
        </p:xfrm>
        <a:graphic>
          <a:graphicData uri="http://schemas.openxmlformats.org/drawingml/2006/table">
            <a:tbl>
              <a:tblPr/>
              <a:tblGrid>
                <a:gridCol w="617538"/>
                <a:gridCol w="2065337"/>
                <a:gridCol w="2354263"/>
                <a:gridCol w="546100"/>
                <a:gridCol w="650875"/>
                <a:gridCol w="822325"/>
              </a:tblGrid>
              <a:tr h="1076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sz="9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Actividades Significativas</a:t>
                      </a:r>
                      <a:endParaRPr kumimoji="0" lang="es-CL" sz="24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Narrow" pitchFamily="34" charset="0"/>
                          <a:ea typeface="Times New Roman" pitchFamily="18" charset="0"/>
                          <a:cs typeface="Arial" charset="0"/>
                        </a:rPr>
                        <a:t>Inherent Risks</a:t>
                      </a:r>
                      <a:endParaRPr kumimoji="0" lang="en-CA"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Times New Roman" pitchFamily="18" charset="0"/>
                          <a:cs typeface="Arial" charset="0"/>
                        </a:rPr>
                        <a:t>Credit, Market, Insurance, Operational, Regulatory Compliance, Strategic </a:t>
                      </a:r>
                      <a:endParaRPr kumimoji="0" lang="en-US"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Narrow" pitchFamily="34" charset="0"/>
                          <a:ea typeface="Times New Roman" pitchFamily="18" charset="0"/>
                          <a:cs typeface="Arial" charset="0"/>
                        </a:rPr>
                        <a:t>Quality of Risk Management</a:t>
                      </a:r>
                      <a:endParaRPr kumimoji="0" lang="en-CA"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Times New Roman" pitchFamily="18" charset="0"/>
                          <a:cs typeface="Arial" charset="0"/>
                        </a:rPr>
                        <a:t>Operational Mgmt., Financial, Compliance, Actuarial, Risk Mgmt., Internal Audit, Senior Mgmt., Board </a:t>
                      </a:r>
                      <a:endParaRPr kumimoji="0" lang="en-US"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sz="9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Riesgo Neto</a:t>
                      </a:r>
                      <a:endParaRPr kumimoji="0" lang="es-CL" sz="24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sz="9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Dirección de Calificación</a:t>
                      </a:r>
                      <a:endParaRPr kumimoji="0" lang="es-CL" sz="24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Narrow" pitchFamily="34" charset="0"/>
                          <a:ea typeface="Times New Roman" pitchFamily="18" charset="0"/>
                          <a:cs typeface="Arial" charset="0"/>
                        </a:rPr>
                        <a:t>Importance</a:t>
                      </a:r>
                      <a:endParaRPr kumimoji="0" lang="en-US" sz="2800" b="1"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r>
              <a:tr h="1787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Actividad1</a:t>
                      </a:r>
                      <a:endParaRPr kumimoji="0" lang="es-CL" sz="1000" b="0" i="0" u="none" strike="noStrike" cap="none" normalizeH="0" baseline="0" noProof="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Actividad 2</a:t>
                      </a:r>
                      <a:endParaRPr kumimoji="0" lang="es-CL" sz="1000" b="0" i="0" u="none" strike="noStrike" cap="none" normalizeH="0" baseline="0" noProof="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Actividad 3</a:t>
                      </a:r>
                      <a:endParaRPr kumimoji="0" lang="es-CL" sz="1000" b="0" i="0" u="none" strike="noStrike" cap="none" normalizeH="0" baseline="0" noProof="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Etc.</a:t>
                      </a:r>
                      <a:endParaRPr kumimoji="0" lang="es-CL" sz="24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noProof="0" dirty="0" smtClean="0">
                          <a:ln>
                            <a:noFill/>
                          </a:ln>
                          <a:solidFill>
                            <a:schemeClr val="tx1"/>
                          </a:solidFill>
                          <a:effectLst/>
                          <a:latin typeface="Arial Narrow" pitchFamily="34" charset="0"/>
                          <a:ea typeface="Times New Roman" pitchFamily="18" charset="0"/>
                          <a:cs typeface="Arial" charset="0"/>
                        </a:rPr>
                        <a:t>Calificación Total</a:t>
                      </a:r>
                      <a:endParaRPr kumimoji="0" lang="es-CL" sz="24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192996" name="Oval 36"/>
          <p:cNvSpPr>
            <a:spLocks noChangeArrowheads="1"/>
          </p:cNvSpPr>
          <p:nvPr/>
        </p:nvSpPr>
        <p:spPr bwMode="auto">
          <a:xfrm>
            <a:off x="2669345" y="1125538"/>
            <a:ext cx="1800225" cy="863600"/>
          </a:xfrm>
          <a:prstGeom prst="ellipse">
            <a:avLst/>
          </a:prstGeom>
          <a:solidFill>
            <a:srgbClr val="00FF00">
              <a:alpha val="18823"/>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sz="2400" dirty="0">
              <a:solidFill>
                <a:srgbClr val="000000"/>
              </a:solidFill>
            </a:endParaRPr>
          </a:p>
        </p:txBody>
      </p:sp>
      <p:sp>
        <p:nvSpPr>
          <p:cNvPr id="1192997" name="AutoShape 37"/>
          <p:cNvSpPr>
            <a:spLocks noChangeArrowheads="1"/>
          </p:cNvSpPr>
          <p:nvPr/>
        </p:nvSpPr>
        <p:spPr bwMode="auto">
          <a:xfrm>
            <a:off x="8172450" y="981075"/>
            <a:ext cx="720725" cy="1079500"/>
          </a:xfrm>
          <a:prstGeom prst="diamond">
            <a:avLst/>
          </a:prstGeom>
          <a:solidFill>
            <a:srgbClr val="993366">
              <a:alpha val="18823"/>
            </a:srgb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02" name="Rectangle 38"/>
          <p:cNvSpPr>
            <a:spLocks noChangeArrowheads="1"/>
          </p:cNvSpPr>
          <p:nvPr/>
        </p:nvSpPr>
        <p:spPr bwMode="auto">
          <a:xfrm>
            <a:off x="0" y="2210743"/>
            <a:ext cx="184731" cy="46166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CL" sz="2400" dirty="0">
              <a:solidFill>
                <a:srgbClr val="000000"/>
              </a:solidFill>
            </a:endParaRPr>
          </a:p>
        </p:txBody>
      </p:sp>
      <p:sp>
        <p:nvSpPr>
          <p:cNvPr id="11303" name="Rectangle 39"/>
          <p:cNvSpPr>
            <a:spLocks noChangeArrowheads="1"/>
          </p:cNvSpPr>
          <p:nvPr/>
        </p:nvSpPr>
        <p:spPr bwMode="auto">
          <a:xfrm>
            <a:off x="0" y="2210743"/>
            <a:ext cx="184731" cy="46166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CL" sz="2400" dirty="0">
              <a:solidFill>
                <a:srgbClr val="000000"/>
              </a:solidFill>
            </a:endParaRPr>
          </a:p>
        </p:txBody>
      </p:sp>
      <p:graphicFrame>
        <p:nvGraphicFramePr>
          <p:cNvPr id="1193000" name="Group 40"/>
          <p:cNvGraphicFramePr>
            <a:graphicFrameLocks noGrp="1"/>
          </p:cNvGraphicFramePr>
          <p:nvPr>
            <p:extLst>
              <p:ext uri="{D42A27DB-BD31-4B8C-83A1-F6EECF244321}">
                <p14:modId xmlns:p14="http://schemas.microsoft.com/office/powerpoint/2010/main" val="2374612202"/>
              </p:ext>
            </p:extLst>
          </p:nvPr>
        </p:nvGraphicFramePr>
        <p:xfrm>
          <a:off x="2051720" y="4725144"/>
          <a:ext cx="3886200" cy="1792289"/>
        </p:xfrm>
        <a:graphic>
          <a:graphicData uri="http://schemas.openxmlformats.org/drawingml/2006/table">
            <a:tbl>
              <a:tblPr/>
              <a:tblGrid>
                <a:gridCol w="1600200"/>
                <a:gridCol w="685800"/>
                <a:gridCol w="914400"/>
                <a:gridCol w="685800"/>
              </a:tblGrid>
              <a:tr h="566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0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s-CL" sz="1000" b="1" i="0" u="none" strike="noStrike" cap="none" normalizeH="0" baseline="0" noProof="0" dirty="0" smtClean="0">
                          <a:ln>
                            <a:noFill/>
                          </a:ln>
                          <a:solidFill>
                            <a:schemeClr val="tx1"/>
                          </a:solidFill>
                          <a:effectLst/>
                          <a:latin typeface="Arial" charset="0"/>
                          <a:ea typeface="Times New Roman" pitchFamily="18" charset="0"/>
                          <a:cs typeface="Arial" charset="0"/>
                        </a:rPr>
                        <a:t>Calificación</a:t>
                      </a:r>
                      <a:endParaRPr kumimoji="0" lang="es-CL" sz="10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endParaRPr kumimoji="0" lang="es-CL" sz="1000" b="1" i="0" u="none" strike="noStrike" cap="none" normalizeH="0" baseline="0" noProof="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5000"/>
                        </a:spcBef>
                        <a:spcAft>
                          <a:spcPct val="0"/>
                        </a:spcAft>
                        <a:buClrTx/>
                        <a:buSzTx/>
                        <a:buFontTx/>
                        <a:buNone/>
                        <a:tabLst/>
                      </a:pPr>
                      <a:r>
                        <a:rPr kumimoji="0" lang="es-CL" sz="1000" b="1" i="0" u="none" strike="noStrike" cap="none" normalizeH="0" baseline="0" noProof="0" dirty="0" smtClean="0">
                          <a:ln>
                            <a:noFill/>
                          </a:ln>
                          <a:solidFill>
                            <a:schemeClr val="tx1"/>
                          </a:solidFill>
                          <a:effectLst/>
                          <a:latin typeface="Arial" charset="0"/>
                          <a:ea typeface="Times New Roman" pitchFamily="18" charset="0"/>
                          <a:cs typeface="Arial" charset="0"/>
                        </a:rPr>
                        <a:t>Dirección</a:t>
                      </a:r>
                      <a:endParaRPr kumimoji="0" lang="es-CL" sz="10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p>
                      <a:pPr marL="0" marR="0" lvl="0" indent="0" algn="ctr" defTabSz="914400" rtl="0" eaLnBrk="0" fontAlgn="base" latinLnBrk="0" hangingPunct="0">
                        <a:lnSpc>
                          <a:spcPct val="100000"/>
                        </a:lnSpc>
                        <a:spcBef>
                          <a:spcPct val="5000"/>
                        </a:spcBef>
                        <a:spcAft>
                          <a:spcPct val="0"/>
                        </a:spcAft>
                        <a:buClrTx/>
                        <a:buSzTx/>
                        <a:buFontTx/>
                        <a:buNone/>
                        <a:tabLst/>
                      </a:pPr>
                      <a:endParaRPr kumimoji="0" lang="es-CL" sz="10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0" fontAlgn="base" latinLnBrk="0" hangingPunct="0">
                        <a:lnSpc>
                          <a:spcPct val="100000"/>
                        </a:lnSpc>
                        <a:spcBef>
                          <a:spcPct val="5000"/>
                        </a:spcBef>
                        <a:spcAft>
                          <a:spcPct val="0"/>
                        </a:spcAft>
                        <a:buClrTx/>
                        <a:buSzTx/>
                        <a:buFontTx/>
                        <a:buNone/>
                        <a:tabLst/>
                      </a:pPr>
                      <a:r>
                        <a:rPr kumimoji="0" lang="es-CL" sz="1000" b="1" i="0" u="none" strike="noStrike" cap="none" normalizeH="0" baseline="0" noProof="0" dirty="0" smtClean="0">
                          <a:ln>
                            <a:noFill/>
                          </a:ln>
                          <a:solidFill>
                            <a:schemeClr val="tx1"/>
                          </a:solidFill>
                          <a:effectLst/>
                          <a:latin typeface="Arial" charset="0"/>
                          <a:ea typeface="Times New Roman" pitchFamily="18" charset="0"/>
                          <a:cs typeface="Arial" charset="0"/>
                        </a:rPr>
                        <a:t>Plazo Previsto</a:t>
                      </a:r>
                    </a:p>
                  </a:txBody>
                  <a:tcPr marL="90000" marR="90000" marT="46815" marB="46815" anchor="ctr" anchorCtr="1"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noProof="0" dirty="0" smtClean="0">
                          <a:ln>
                            <a:noFill/>
                          </a:ln>
                          <a:solidFill>
                            <a:schemeClr val="tx1"/>
                          </a:solidFill>
                          <a:effectLst/>
                          <a:latin typeface="Arial" charset="0"/>
                          <a:ea typeface="Times New Roman" pitchFamily="18" charset="0"/>
                          <a:cs typeface="Arial" charset="0"/>
                        </a:rPr>
                        <a:t>Ganancias</a:t>
                      </a: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noProof="0" dirty="0" smtClean="0">
                          <a:ln>
                            <a:noFill/>
                          </a:ln>
                          <a:solidFill>
                            <a:schemeClr val="tx1"/>
                          </a:solidFill>
                          <a:effectLst/>
                          <a:latin typeface="Arial" charset="0"/>
                          <a:ea typeface="Times New Roman" pitchFamily="18" charset="0"/>
                          <a:cs typeface="Arial" charset="0"/>
                        </a:rPr>
                        <a:t>Capital</a:t>
                      </a:r>
                      <a:endParaRPr kumimoji="0" lang="es-CL" sz="28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2765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noProof="0" dirty="0" smtClean="0">
                          <a:ln>
                            <a:noFill/>
                          </a:ln>
                          <a:solidFill>
                            <a:schemeClr val="tx1"/>
                          </a:solidFill>
                          <a:effectLst/>
                          <a:latin typeface="Arial" charset="0"/>
                          <a:ea typeface="Times New Roman" pitchFamily="18" charset="0"/>
                          <a:cs typeface="Arial" charset="0"/>
                        </a:rPr>
                        <a:t>Liquidez</a:t>
                      </a:r>
                      <a:endParaRPr kumimoji="0" lang="es-CL" sz="2800" b="0" i="0" u="none" strike="noStrike" cap="none" normalizeH="0" baseline="0" noProof="0" dirty="0" smtClean="0">
                        <a:ln>
                          <a:noFill/>
                        </a:ln>
                        <a:solidFill>
                          <a:schemeClr val="tx1"/>
                        </a:solidFill>
                        <a:effectLst/>
                        <a:latin typeface="Times" pitchFamily="18" charset="0"/>
                        <a:ea typeface="Times New Roman" pitchFamily="18" charset="0"/>
                        <a:cs typeface="Arial" charset="0"/>
                      </a:endParaRP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chemeClr val="accent2"/>
                    </a:solidFill>
                  </a:tcPr>
                </a:tc>
              </a:tr>
              <a:tr h="3963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noProof="0" dirty="0" smtClean="0">
                          <a:ln>
                            <a:noFill/>
                          </a:ln>
                          <a:solidFill>
                            <a:schemeClr val="tx1"/>
                          </a:solidFill>
                          <a:effectLst/>
                          <a:latin typeface="Arial" charset="0"/>
                          <a:ea typeface="Times New Roman" pitchFamily="18" charset="0"/>
                          <a:cs typeface="Arial" charset="0"/>
                        </a:rPr>
                        <a:t>Riesgo Compuesto</a:t>
                      </a:r>
                    </a:p>
                  </a:txBody>
                  <a:tcPr marL="90000" marR="90000" marT="46815" marB="46815" anchor="ctr"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0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0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000" b="1" i="0" u="none" strike="noStrike" cap="none" normalizeH="0" baseline="0" noProof="0" dirty="0" smtClean="0">
                        <a:ln>
                          <a:noFill/>
                        </a:ln>
                        <a:solidFill>
                          <a:schemeClr val="tx1"/>
                        </a:solidFill>
                        <a:effectLst/>
                        <a:latin typeface="Arial" charset="0"/>
                      </a:endParaRPr>
                    </a:p>
                  </a:txBody>
                  <a:tcPr marT="45734" marB="45734" horzOverflow="overflow">
                    <a:lnL w="25400" cap="flat" cmpd="sng" algn="ctr">
                      <a:solidFill>
                        <a:srgbClr val="333399"/>
                      </a:solidFill>
                      <a:prstDash val="solid"/>
                      <a:round/>
                      <a:headEnd type="none" w="med" len="med"/>
                      <a:tailEnd type="none" w="med" len="med"/>
                    </a:lnL>
                    <a:lnR w="25400" cap="flat" cmpd="sng" algn="ctr">
                      <a:solidFill>
                        <a:srgbClr val="333399"/>
                      </a:solidFill>
                      <a:prstDash val="solid"/>
                      <a:round/>
                      <a:headEnd type="none" w="med" len="med"/>
                      <a:tailEnd type="none" w="med" len="med"/>
                    </a:lnR>
                    <a:lnT w="25400" cap="flat" cmpd="sng" algn="ctr">
                      <a:solidFill>
                        <a:srgbClr val="333399"/>
                      </a:solidFill>
                      <a:prstDash val="solid"/>
                      <a:round/>
                      <a:headEnd type="none" w="med" len="med"/>
                      <a:tailEnd type="none" w="med" len="med"/>
                    </a:lnT>
                    <a:lnB w="254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1193032" name="Oval 72"/>
          <p:cNvSpPr>
            <a:spLocks noChangeArrowheads="1"/>
          </p:cNvSpPr>
          <p:nvPr/>
        </p:nvSpPr>
        <p:spPr bwMode="auto">
          <a:xfrm>
            <a:off x="4643438" y="1089025"/>
            <a:ext cx="2233612" cy="790575"/>
          </a:xfrm>
          <a:prstGeom prst="ellipse">
            <a:avLst/>
          </a:prstGeom>
          <a:solidFill>
            <a:srgbClr val="FF0000">
              <a:alpha val="1803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graphicFrame>
        <p:nvGraphicFramePr>
          <p:cNvPr id="1193033" name="Group 73"/>
          <p:cNvGraphicFramePr>
            <a:graphicFrameLocks noGrp="1"/>
          </p:cNvGraphicFramePr>
          <p:nvPr>
            <p:ph/>
            <p:extLst>
              <p:ext uri="{D42A27DB-BD31-4B8C-83A1-F6EECF244321}">
                <p14:modId xmlns:p14="http://schemas.microsoft.com/office/powerpoint/2010/main" val="436138909"/>
              </p:ext>
            </p:extLst>
          </p:nvPr>
        </p:nvGraphicFramePr>
        <p:xfrm>
          <a:off x="6456031" y="6096744"/>
          <a:ext cx="2438400" cy="459374"/>
        </p:xfrm>
        <a:graphic>
          <a:graphicData uri="http://schemas.openxmlformats.org/drawingml/2006/table">
            <a:tbl>
              <a:tblPr/>
              <a:tblGrid>
                <a:gridCol w="1573213"/>
                <a:gridCol w="865187"/>
              </a:tblGrid>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200" b="1" i="0" u="none" strike="noStrike" cap="none" normalizeH="0" baseline="0" noProof="0" dirty="0" smtClean="0">
                          <a:ln>
                            <a:noFill/>
                          </a:ln>
                          <a:solidFill>
                            <a:schemeClr val="tx1"/>
                          </a:solidFill>
                          <a:effectLst/>
                          <a:latin typeface="Arial" charset="0"/>
                        </a:rPr>
                        <a:t>Calificación de Intervención</a:t>
                      </a:r>
                    </a:p>
                  </a:txBody>
                  <a:tcPr marL="90000" marR="90000" marT="46807" marB="46807" anchor="ctr"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000" b="1" i="0" u="none" strike="noStrike" cap="none" normalizeH="0" baseline="0" noProof="0" dirty="0" smtClean="0">
                        <a:ln>
                          <a:noFill/>
                        </a:ln>
                        <a:solidFill>
                          <a:schemeClr val="tx1"/>
                        </a:solidFill>
                        <a:effectLst/>
                        <a:latin typeface="Arial" charset="0"/>
                      </a:endParaRPr>
                    </a:p>
                  </a:txBody>
                  <a:tcPr marL="90000" marR="90000" marT="46807" marB="46807" anchor="ctr"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11345" name="Line 81"/>
          <p:cNvSpPr>
            <a:spLocks noChangeShapeType="1"/>
          </p:cNvSpPr>
          <p:nvPr/>
        </p:nvSpPr>
        <p:spPr bwMode="auto">
          <a:xfrm>
            <a:off x="2717800" y="2209800"/>
            <a:ext cx="4543425" cy="1588"/>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46" name="Line 82"/>
          <p:cNvSpPr>
            <a:spLocks noChangeShapeType="1"/>
          </p:cNvSpPr>
          <p:nvPr/>
        </p:nvSpPr>
        <p:spPr bwMode="auto">
          <a:xfrm>
            <a:off x="2705100" y="2362200"/>
            <a:ext cx="45720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47" name="Line 83"/>
          <p:cNvSpPr>
            <a:spLocks noChangeShapeType="1"/>
          </p:cNvSpPr>
          <p:nvPr/>
        </p:nvSpPr>
        <p:spPr bwMode="auto">
          <a:xfrm>
            <a:off x="2705100" y="2514600"/>
            <a:ext cx="45720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48" name="Line 84"/>
          <p:cNvSpPr>
            <a:spLocks noChangeShapeType="1"/>
          </p:cNvSpPr>
          <p:nvPr/>
        </p:nvSpPr>
        <p:spPr bwMode="auto">
          <a:xfrm>
            <a:off x="7277100" y="2171700"/>
            <a:ext cx="0" cy="1400175"/>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49" name="Line 85"/>
          <p:cNvSpPr>
            <a:spLocks noChangeShapeType="1"/>
          </p:cNvSpPr>
          <p:nvPr/>
        </p:nvSpPr>
        <p:spPr bwMode="auto">
          <a:xfrm flipH="1" flipV="1">
            <a:off x="7302500" y="22098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50" name="Line 86"/>
          <p:cNvSpPr>
            <a:spLocks noChangeShapeType="1"/>
          </p:cNvSpPr>
          <p:nvPr/>
        </p:nvSpPr>
        <p:spPr bwMode="auto">
          <a:xfrm flipH="1">
            <a:off x="7302500" y="25146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351" name="Line 87"/>
          <p:cNvSpPr>
            <a:spLocks noChangeShapeType="1"/>
          </p:cNvSpPr>
          <p:nvPr/>
        </p:nvSpPr>
        <p:spPr bwMode="auto">
          <a:xfrm flipH="1">
            <a:off x="7302500" y="2362200"/>
            <a:ext cx="14605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2400" dirty="0">
              <a:solidFill>
                <a:srgbClr val="000000"/>
              </a:solidFill>
            </a:endParaRPr>
          </a:p>
        </p:txBody>
      </p:sp>
      <p:sp>
        <p:nvSpPr>
          <p:cNvPr id="1193048" name="AutoShape 88"/>
          <p:cNvSpPr>
            <a:spLocks noChangeArrowheads="1"/>
          </p:cNvSpPr>
          <p:nvPr/>
        </p:nvSpPr>
        <p:spPr bwMode="auto">
          <a:xfrm>
            <a:off x="7124700" y="3962400"/>
            <a:ext cx="280988" cy="209550"/>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L" sz="2400" dirty="0">
              <a:solidFill>
                <a:srgbClr val="000000"/>
              </a:solidFill>
            </a:endParaRPr>
          </a:p>
        </p:txBody>
      </p:sp>
    </p:spTree>
    <p:extLst>
      <p:ext uri="{BB962C8B-B14F-4D97-AF65-F5344CB8AC3E}">
        <p14:creationId xmlns:p14="http://schemas.microsoft.com/office/powerpoint/2010/main" val="93378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2996"/>
                                        </p:tgtEl>
                                        <p:attrNameLst>
                                          <p:attrName>style.visibility</p:attrName>
                                        </p:attrNameLst>
                                      </p:cBhvr>
                                      <p:to>
                                        <p:strVal val="visible"/>
                                      </p:to>
                                    </p:set>
                                    <p:anim calcmode="lin" valueType="num">
                                      <p:cBhvr additive="base">
                                        <p:cTn id="7" dur="500" fill="hold"/>
                                        <p:tgtEl>
                                          <p:spTgt spid="1192996"/>
                                        </p:tgtEl>
                                        <p:attrNameLst>
                                          <p:attrName>ppt_x</p:attrName>
                                        </p:attrNameLst>
                                      </p:cBhvr>
                                      <p:tavLst>
                                        <p:tav tm="0">
                                          <p:val>
                                            <p:strVal val="0-#ppt_w/2"/>
                                          </p:val>
                                        </p:tav>
                                        <p:tav tm="100000">
                                          <p:val>
                                            <p:strVal val="#ppt_x"/>
                                          </p:val>
                                        </p:tav>
                                      </p:tavLst>
                                    </p:anim>
                                    <p:anim calcmode="lin" valueType="num">
                                      <p:cBhvr additive="base">
                                        <p:cTn id="8" dur="500" fill="hold"/>
                                        <p:tgtEl>
                                          <p:spTgt spid="1192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93032"/>
                                        </p:tgtEl>
                                        <p:attrNameLst>
                                          <p:attrName>style.visibility</p:attrName>
                                        </p:attrNameLst>
                                      </p:cBhvr>
                                      <p:to>
                                        <p:strVal val="visible"/>
                                      </p:to>
                                    </p:set>
                                    <p:animEffect transition="in" filter="diamond(in)">
                                      <p:cBhvr>
                                        <p:cTn id="13" dur="2000"/>
                                        <p:tgtEl>
                                          <p:spTgt spid="11930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92997"/>
                                        </p:tgtEl>
                                        <p:attrNameLst>
                                          <p:attrName>style.visibility</p:attrName>
                                        </p:attrNameLst>
                                      </p:cBhvr>
                                      <p:to>
                                        <p:strVal val="visible"/>
                                      </p:to>
                                    </p:set>
                                    <p:animEffect transition="in" filter="checkerboard(across)">
                                      <p:cBhvr>
                                        <p:cTn id="18" dur="500"/>
                                        <p:tgtEl>
                                          <p:spTgt spid="119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96" grpId="0" animBg="1"/>
      <p:bldP spid="1192997" grpId="0" animBg="1"/>
      <p:bldP spid="11930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ChangeAspect="1" noChangeArrowheads="1"/>
          </p:cNvSpPr>
          <p:nvPr/>
        </p:nvSpPr>
        <p:spPr bwMode="auto">
          <a:xfrm>
            <a:off x="2286000" y="1219200"/>
            <a:ext cx="6540500" cy="1052513"/>
          </a:xfrm>
          <a:custGeom>
            <a:avLst/>
            <a:gdLst>
              <a:gd name="G0" fmla="+- 7178 0 0"/>
              <a:gd name="G1" fmla="+- 10465236 0 0"/>
              <a:gd name="G2" fmla="+- 0 0 10465236"/>
              <a:gd name="T0" fmla="*/ 0 256 1"/>
              <a:gd name="T1" fmla="*/ 180 256 1"/>
              <a:gd name="G3" fmla="+- 10465236 T0 T1"/>
              <a:gd name="T2" fmla="*/ 0 256 1"/>
              <a:gd name="T3" fmla="*/ 90 256 1"/>
              <a:gd name="G4" fmla="+- 10465236 T2 T3"/>
              <a:gd name="G5" fmla="*/ G4 2 1"/>
              <a:gd name="T4" fmla="*/ 90 256 1"/>
              <a:gd name="T5" fmla="*/ 0 256 1"/>
              <a:gd name="G6" fmla="+- 10465236 T4 T5"/>
              <a:gd name="G7" fmla="*/ G6 2 1"/>
              <a:gd name="G8" fmla="abs 10465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78"/>
              <a:gd name="G18" fmla="*/ 7178 1 2"/>
              <a:gd name="G19" fmla="+- G18 5400 0"/>
              <a:gd name="G20" fmla="cos G19 10465236"/>
              <a:gd name="G21" fmla="sin G19 10465236"/>
              <a:gd name="G22" fmla="+- G20 10800 0"/>
              <a:gd name="G23" fmla="+- G21 10800 0"/>
              <a:gd name="G24" fmla="+- 10800 0 G20"/>
              <a:gd name="G25" fmla="+- 7178 10800 0"/>
              <a:gd name="G26" fmla="?: G9 G17 G25"/>
              <a:gd name="G27" fmla="?: G9 0 21600"/>
              <a:gd name="G28" fmla="cos 10800 10465236"/>
              <a:gd name="G29" fmla="sin 10800 10465236"/>
              <a:gd name="G30" fmla="sin 7178 10465236"/>
              <a:gd name="G31" fmla="+- G28 10800 0"/>
              <a:gd name="G32" fmla="+- G29 10800 0"/>
              <a:gd name="G33" fmla="+- G30 10800 0"/>
              <a:gd name="G34" fmla="?: G4 0 G31"/>
              <a:gd name="G35" fmla="?: 10465236 G34 0"/>
              <a:gd name="G36" fmla="?: G6 G35 G31"/>
              <a:gd name="G37" fmla="+- 21600 0 G36"/>
              <a:gd name="G38" fmla="?: G4 0 G33"/>
              <a:gd name="G39" fmla="?: 10465236 G38 G32"/>
              <a:gd name="G40" fmla="?: G6 G39 0"/>
              <a:gd name="G41" fmla="?: G4 G32 21600"/>
              <a:gd name="G42" fmla="?: G6 G41 G33"/>
              <a:gd name="T12" fmla="*/ 10800 w 21600"/>
              <a:gd name="T13" fmla="*/ 0 h 21600"/>
              <a:gd name="T14" fmla="*/ 2370 w 21600"/>
              <a:gd name="T15" fmla="*/ 13920 h 21600"/>
              <a:gd name="T16" fmla="*/ 10800 w 21600"/>
              <a:gd name="T17" fmla="*/ 3622 h 21600"/>
              <a:gd name="T18" fmla="*/ 19230 w 21600"/>
              <a:gd name="T19" fmla="*/ 139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00CC99"/>
          </a:solidFill>
          <a:ln w="9525">
            <a:miter lim="800000"/>
            <a:headEnd/>
            <a:tailEnd/>
          </a:ln>
          <a:effectLst/>
          <a:scene3d>
            <a:camera prst="legacyObliqueTop">
              <a:rot lat="16199998" lon="0" rev="0"/>
            </a:camera>
            <a:lightRig rig="legacyFlat4" dir="b"/>
          </a:scene3d>
          <a:sp3d extrusionH="658800" prstMaterial="legacyMatte">
            <a:bevelT w="13500" h="13500" prst="angle"/>
            <a:bevelB w="13500" h="13500" prst="angle"/>
            <a:extrusionClr>
              <a:srgbClr val="0099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endParaRPr lang="en-US" sz="2400">
              <a:solidFill>
                <a:srgbClr val="000000"/>
              </a:solidFill>
              <a:latin typeface="Times New Roman" pitchFamily="18" charset="0"/>
            </a:endParaRPr>
          </a:p>
        </p:txBody>
      </p:sp>
      <p:sp>
        <p:nvSpPr>
          <p:cNvPr id="108547" name="AutoShape 3"/>
          <p:cNvSpPr>
            <a:spLocks noChangeAspect="1" noChangeArrowheads="1"/>
          </p:cNvSpPr>
          <p:nvPr/>
        </p:nvSpPr>
        <p:spPr bwMode="auto">
          <a:xfrm rot="-128609">
            <a:off x="2743200" y="1905000"/>
            <a:ext cx="5627688" cy="1257300"/>
          </a:xfrm>
          <a:custGeom>
            <a:avLst/>
            <a:gdLst>
              <a:gd name="G0" fmla="+- 7269 0 0"/>
              <a:gd name="G1" fmla="+- 10276001 0 0"/>
              <a:gd name="G2" fmla="+- 0 0 10276001"/>
              <a:gd name="T0" fmla="*/ 0 256 1"/>
              <a:gd name="T1" fmla="*/ 180 256 1"/>
              <a:gd name="G3" fmla="+- 10276001 T0 T1"/>
              <a:gd name="T2" fmla="*/ 0 256 1"/>
              <a:gd name="T3" fmla="*/ 90 256 1"/>
              <a:gd name="G4" fmla="+- 10276001 T2 T3"/>
              <a:gd name="G5" fmla="*/ G4 2 1"/>
              <a:gd name="T4" fmla="*/ 90 256 1"/>
              <a:gd name="T5" fmla="*/ 0 256 1"/>
              <a:gd name="G6" fmla="+- 10276001 T4 T5"/>
              <a:gd name="G7" fmla="*/ G6 2 1"/>
              <a:gd name="G8" fmla="abs 10276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69"/>
              <a:gd name="G18" fmla="*/ 7269 1 2"/>
              <a:gd name="G19" fmla="+- G18 5400 0"/>
              <a:gd name="G20" fmla="cos G19 10276001"/>
              <a:gd name="G21" fmla="sin G19 10276001"/>
              <a:gd name="G22" fmla="+- G20 10800 0"/>
              <a:gd name="G23" fmla="+- G21 10800 0"/>
              <a:gd name="G24" fmla="+- 10800 0 G20"/>
              <a:gd name="G25" fmla="+- 7269 10800 0"/>
              <a:gd name="G26" fmla="?: G9 G17 G25"/>
              <a:gd name="G27" fmla="?: G9 0 21600"/>
              <a:gd name="G28" fmla="cos 10800 10276001"/>
              <a:gd name="G29" fmla="sin 10800 10276001"/>
              <a:gd name="G30" fmla="sin 7269 10276001"/>
              <a:gd name="G31" fmla="+- G28 10800 0"/>
              <a:gd name="G32" fmla="+- G29 10800 0"/>
              <a:gd name="G33" fmla="+- G30 10800 0"/>
              <a:gd name="G34" fmla="?: G4 0 G31"/>
              <a:gd name="G35" fmla="?: 10276001 G34 0"/>
              <a:gd name="G36" fmla="?: G6 G35 G31"/>
              <a:gd name="G37" fmla="+- 21600 0 G36"/>
              <a:gd name="G38" fmla="?: G4 0 G33"/>
              <a:gd name="G39" fmla="?: 10276001 G38 G32"/>
              <a:gd name="G40" fmla="?: G6 G39 0"/>
              <a:gd name="G41" fmla="?: G4 G32 21600"/>
              <a:gd name="G42" fmla="?: G6 G41 G33"/>
              <a:gd name="T12" fmla="*/ 10800 w 21600"/>
              <a:gd name="T13" fmla="*/ 0 h 21600"/>
              <a:gd name="T14" fmla="*/ 2495 w 21600"/>
              <a:gd name="T15" fmla="*/ 14359 h 21600"/>
              <a:gd name="T16" fmla="*/ 10800 w 21600"/>
              <a:gd name="T17" fmla="*/ 3531 h 21600"/>
              <a:gd name="T18" fmla="*/ 19105 w 21600"/>
              <a:gd name="T19" fmla="*/ 1435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18" y="13663"/>
                </a:moveTo>
                <a:cubicBezTo>
                  <a:pt x="3730" y="12758"/>
                  <a:pt x="3531" y="11784"/>
                  <a:pt x="3531" y="10800"/>
                </a:cubicBezTo>
                <a:cubicBezTo>
                  <a:pt x="3531" y="6785"/>
                  <a:pt x="6785" y="3531"/>
                  <a:pt x="10800" y="3531"/>
                </a:cubicBezTo>
                <a:cubicBezTo>
                  <a:pt x="14814" y="3531"/>
                  <a:pt x="18069" y="6785"/>
                  <a:pt x="18069" y="10800"/>
                </a:cubicBezTo>
                <a:cubicBezTo>
                  <a:pt x="18069" y="11784"/>
                  <a:pt x="17869" y="12758"/>
                  <a:pt x="17481" y="13663"/>
                </a:cubicBezTo>
                <a:lnTo>
                  <a:pt x="20726" y="15054"/>
                </a:lnTo>
                <a:cubicBezTo>
                  <a:pt x="21302" y="13710"/>
                  <a:pt x="21600" y="12262"/>
                  <a:pt x="21600" y="10800"/>
                </a:cubicBezTo>
                <a:cubicBezTo>
                  <a:pt x="21600" y="4835"/>
                  <a:pt x="16764" y="0"/>
                  <a:pt x="10800" y="0"/>
                </a:cubicBezTo>
                <a:cubicBezTo>
                  <a:pt x="4835" y="0"/>
                  <a:pt x="0" y="4835"/>
                  <a:pt x="0" y="10800"/>
                </a:cubicBezTo>
                <a:cubicBezTo>
                  <a:pt x="-1" y="12262"/>
                  <a:pt x="297" y="13710"/>
                  <a:pt x="873" y="15054"/>
                </a:cubicBezTo>
                <a:close/>
              </a:path>
            </a:pathLst>
          </a:custGeom>
          <a:solidFill>
            <a:srgbClr val="FF9900"/>
          </a:solidFill>
          <a:ln w="9525">
            <a:miter lim="800000"/>
            <a:headEnd/>
            <a:tailEnd/>
          </a:ln>
          <a:effectLst/>
          <a:scene3d>
            <a:camera prst="legacyObliqueTop">
              <a:rot lat="16199998" lon="21539999" rev="0"/>
            </a:camera>
            <a:lightRig rig="legacyFlat4" dir="b"/>
          </a:scene3d>
          <a:sp3d extrusionH="6588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411480" anchor="ctr" anchorCtr="1">
            <a:flatTx/>
          </a:bodyPr>
          <a:lstStyle/>
          <a:p>
            <a:pPr marL="381000" indent="-381000" algn="ctr" eaLnBrk="1" hangingPunct="1">
              <a:tabLst>
                <a:tab pos="381000" algn="l"/>
              </a:tabLst>
            </a:pPr>
            <a:endParaRPr lang="en-US" sz="1600" b="1">
              <a:solidFill>
                <a:srgbClr val="FFFFFF"/>
              </a:solidFill>
              <a:latin typeface="Times New Roman" pitchFamily="18" charset="0"/>
            </a:endParaRPr>
          </a:p>
        </p:txBody>
      </p:sp>
      <p:sp>
        <p:nvSpPr>
          <p:cNvPr id="108548" name="AutoShape 4"/>
          <p:cNvSpPr>
            <a:spLocks noChangeAspect="1" noChangeArrowheads="1"/>
          </p:cNvSpPr>
          <p:nvPr/>
        </p:nvSpPr>
        <p:spPr bwMode="auto">
          <a:xfrm>
            <a:off x="3352800" y="2819400"/>
            <a:ext cx="4360863" cy="733425"/>
          </a:xfrm>
          <a:custGeom>
            <a:avLst/>
            <a:gdLst>
              <a:gd name="G0" fmla="+- 7178 0 0"/>
              <a:gd name="G1" fmla="+- 10465236 0 0"/>
              <a:gd name="G2" fmla="+- 0 0 10465236"/>
              <a:gd name="T0" fmla="*/ 0 256 1"/>
              <a:gd name="T1" fmla="*/ 180 256 1"/>
              <a:gd name="G3" fmla="+- 10465236 T0 T1"/>
              <a:gd name="T2" fmla="*/ 0 256 1"/>
              <a:gd name="T3" fmla="*/ 90 256 1"/>
              <a:gd name="G4" fmla="+- 10465236 T2 T3"/>
              <a:gd name="G5" fmla="*/ G4 2 1"/>
              <a:gd name="T4" fmla="*/ 90 256 1"/>
              <a:gd name="T5" fmla="*/ 0 256 1"/>
              <a:gd name="G6" fmla="+- 10465236 T4 T5"/>
              <a:gd name="G7" fmla="*/ G6 2 1"/>
              <a:gd name="G8" fmla="abs 10465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78"/>
              <a:gd name="G18" fmla="*/ 7178 1 2"/>
              <a:gd name="G19" fmla="+- G18 5400 0"/>
              <a:gd name="G20" fmla="cos G19 10465236"/>
              <a:gd name="G21" fmla="sin G19 10465236"/>
              <a:gd name="G22" fmla="+- G20 10800 0"/>
              <a:gd name="G23" fmla="+- G21 10800 0"/>
              <a:gd name="G24" fmla="+- 10800 0 G20"/>
              <a:gd name="G25" fmla="+- 7178 10800 0"/>
              <a:gd name="G26" fmla="?: G9 G17 G25"/>
              <a:gd name="G27" fmla="?: G9 0 21600"/>
              <a:gd name="G28" fmla="cos 10800 10465236"/>
              <a:gd name="G29" fmla="sin 10800 10465236"/>
              <a:gd name="G30" fmla="sin 7178 10465236"/>
              <a:gd name="G31" fmla="+- G28 10800 0"/>
              <a:gd name="G32" fmla="+- G29 10800 0"/>
              <a:gd name="G33" fmla="+- G30 10800 0"/>
              <a:gd name="G34" fmla="?: G4 0 G31"/>
              <a:gd name="G35" fmla="?: 10465236 G34 0"/>
              <a:gd name="G36" fmla="?: G6 G35 G31"/>
              <a:gd name="G37" fmla="+- 21600 0 G36"/>
              <a:gd name="G38" fmla="?: G4 0 G33"/>
              <a:gd name="G39" fmla="?: 10465236 G38 G32"/>
              <a:gd name="G40" fmla="?: G6 G39 0"/>
              <a:gd name="G41" fmla="?: G4 G32 21600"/>
              <a:gd name="G42" fmla="?: G6 G41 G33"/>
              <a:gd name="T12" fmla="*/ 10800 w 21600"/>
              <a:gd name="T13" fmla="*/ 0 h 21600"/>
              <a:gd name="T14" fmla="*/ 2370 w 21600"/>
              <a:gd name="T15" fmla="*/ 13920 h 21600"/>
              <a:gd name="T16" fmla="*/ 10800 w 21600"/>
              <a:gd name="T17" fmla="*/ 3622 h 21600"/>
              <a:gd name="T18" fmla="*/ 19230 w 21600"/>
              <a:gd name="T19" fmla="*/ 139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CCFF66"/>
          </a:solidFill>
          <a:ln w="9525">
            <a:miter lim="800000"/>
            <a:headEnd/>
            <a:tailEnd/>
          </a:ln>
          <a:effectLst/>
          <a:scene3d>
            <a:camera prst="legacyObliqueTop">
              <a:rot lat="16199998" lon="0" rev="0"/>
            </a:camera>
            <a:lightRig rig="legacyFlat4" dir="b"/>
          </a:scene3d>
          <a:sp3d extrusionH="658800" prstMaterial="legacyMatte">
            <a:bevelT w="13500" h="13500" prst="angle"/>
            <a:bevelB w="13500" h="13500" prst="angle"/>
            <a:extrusionClr>
              <a:srgbClr val="CCFF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endParaRPr lang="en-US" sz="1600">
              <a:solidFill>
                <a:srgbClr val="000000"/>
              </a:solidFill>
              <a:latin typeface="Times New Roman" pitchFamily="18" charset="0"/>
            </a:endParaRPr>
          </a:p>
        </p:txBody>
      </p:sp>
      <p:sp>
        <p:nvSpPr>
          <p:cNvPr id="108549" name="Text Box 5"/>
          <p:cNvSpPr txBox="1">
            <a:spLocks noChangeAspect="1" noChangeArrowheads="1"/>
          </p:cNvSpPr>
          <p:nvPr/>
        </p:nvSpPr>
        <p:spPr bwMode="auto">
          <a:xfrm>
            <a:off x="3352800" y="1524000"/>
            <a:ext cx="4267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tabLst>
                <a:tab pos="762000" algn="l"/>
                <a:tab pos="1428750" algn="l"/>
                <a:tab pos="2476500" algn="l"/>
                <a:tab pos="3143250" algn="l"/>
                <a:tab pos="4864100" algn="r"/>
                <a:tab pos="5245100" algn="r"/>
              </a:tabLst>
              <a:defRPr sz="2400">
                <a:solidFill>
                  <a:schemeClr val="tx1"/>
                </a:solidFill>
                <a:latin typeface="Times" pitchFamily="18" charset="0"/>
              </a:defRPr>
            </a:lvl1pPr>
            <a:lvl2pPr algn="l">
              <a:tabLst>
                <a:tab pos="762000" algn="l"/>
                <a:tab pos="1428750" algn="l"/>
                <a:tab pos="2476500" algn="l"/>
                <a:tab pos="3143250" algn="l"/>
                <a:tab pos="4864100" algn="r"/>
                <a:tab pos="5245100" algn="r"/>
              </a:tabLst>
              <a:defRPr sz="2400">
                <a:solidFill>
                  <a:schemeClr val="tx1"/>
                </a:solidFill>
                <a:latin typeface="Times" pitchFamily="18" charset="0"/>
              </a:defRPr>
            </a:lvl2pPr>
            <a:lvl3pPr algn="l">
              <a:tabLst>
                <a:tab pos="762000" algn="l"/>
                <a:tab pos="1428750" algn="l"/>
                <a:tab pos="2476500" algn="l"/>
                <a:tab pos="3143250" algn="l"/>
                <a:tab pos="4864100" algn="r"/>
                <a:tab pos="5245100" algn="r"/>
              </a:tabLst>
              <a:defRPr sz="2400">
                <a:solidFill>
                  <a:schemeClr val="tx1"/>
                </a:solidFill>
                <a:latin typeface="Times" pitchFamily="18" charset="0"/>
              </a:defRPr>
            </a:lvl3pPr>
            <a:lvl4pPr algn="l">
              <a:tabLst>
                <a:tab pos="762000" algn="l"/>
                <a:tab pos="1428750" algn="l"/>
                <a:tab pos="2476500" algn="l"/>
                <a:tab pos="3143250" algn="l"/>
                <a:tab pos="4864100" algn="r"/>
                <a:tab pos="5245100" algn="r"/>
              </a:tabLst>
              <a:defRPr sz="2400">
                <a:solidFill>
                  <a:schemeClr val="tx1"/>
                </a:solidFill>
                <a:latin typeface="Times" pitchFamily="18" charset="0"/>
              </a:defRPr>
            </a:lvl4pPr>
            <a:lvl5pPr algn="l">
              <a:tabLst>
                <a:tab pos="762000" algn="l"/>
                <a:tab pos="1428750" algn="l"/>
                <a:tab pos="2476500" algn="l"/>
                <a:tab pos="3143250" algn="l"/>
                <a:tab pos="4864100" algn="r"/>
                <a:tab pos="5245100" algn="r"/>
              </a:tabLst>
              <a:defRPr sz="2400">
                <a:solidFill>
                  <a:schemeClr val="tx1"/>
                </a:solidFill>
                <a:latin typeface="Times" pitchFamily="18" charset="0"/>
              </a:defRPr>
            </a:lvl5pPr>
            <a:lvl6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6pPr>
            <a:lvl7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7pPr>
            <a:lvl8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8pPr>
            <a:lvl9pPr eaLnBrk="0" fontAlgn="base" hangingPunct="0">
              <a:spcBef>
                <a:spcPct val="0"/>
              </a:spcBef>
              <a:spcAft>
                <a:spcPct val="0"/>
              </a:spcAft>
              <a:tabLst>
                <a:tab pos="762000" algn="l"/>
                <a:tab pos="1428750" algn="l"/>
                <a:tab pos="2476500" algn="l"/>
                <a:tab pos="3143250" algn="l"/>
                <a:tab pos="4864100" algn="r"/>
                <a:tab pos="5245100" algn="r"/>
              </a:tabLst>
              <a:defRPr sz="2400">
                <a:solidFill>
                  <a:schemeClr val="tx1"/>
                </a:solidFill>
                <a:latin typeface="Times" pitchFamily="18" charset="0"/>
              </a:defRPr>
            </a:lvl9pPr>
          </a:lstStyle>
          <a:p>
            <a:pPr algn="ctr" eaLnBrk="1" hangingPunct="1"/>
            <a:r>
              <a:rPr lang="es-CL" sz="1600" b="1" dirty="0" smtClean="0">
                <a:solidFill>
                  <a:srgbClr val="FFFFFF"/>
                </a:solidFill>
                <a:latin typeface="Times New Roman" pitchFamily="18" charset="0"/>
              </a:rPr>
              <a:t>Medio Ambiente</a:t>
            </a:r>
          </a:p>
          <a:p>
            <a:pPr algn="ctr" eaLnBrk="1" hangingPunct="1"/>
            <a:r>
              <a:rPr lang="es-CL" sz="1200" b="1" dirty="0" smtClean="0">
                <a:solidFill>
                  <a:srgbClr val="FFFFFF"/>
                </a:solidFill>
                <a:latin typeface="Times New Roman" pitchFamily="18" charset="0"/>
              </a:rPr>
              <a:t>Económico	Social	Demográfico	Político	Regulatorio</a:t>
            </a:r>
            <a:endParaRPr lang="es-CL" sz="1200" b="1" dirty="0">
              <a:solidFill>
                <a:srgbClr val="FFFFFF"/>
              </a:solidFill>
              <a:latin typeface="Times New Roman" pitchFamily="18" charset="0"/>
            </a:endParaRPr>
          </a:p>
        </p:txBody>
      </p:sp>
      <p:sp>
        <p:nvSpPr>
          <p:cNvPr id="108550" name="Text Box 6"/>
          <p:cNvSpPr txBox="1">
            <a:spLocks noChangeAspect="1" noChangeArrowheads="1"/>
          </p:cNvSpPr>
          <p:nvPr/>
        </p:nvSpPr>
        <p:spPr bwMode="auto">
          <a:xfrm>
            <a:off x="4211960" y="2924944"/>
            <a:ext cx="2907506" cy="841375"/>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168275" algn="l"/>
              </a:tabLst>
              <a:defRPr sz="2400">
                <a:solidFill>
                  <a:schemeClr val="tx1"/>
                </a:solidFill>
                <a:latin typeface="Times" pitchFamily="18" charset="0"/>
              </a:defRPr>
            </a:lvl1pPr>
            <a:lvl2pPr algn="l">
              <a:tabLst>
                <a:tab pos="168275" algn="l"/>
              </a:tabLst>
              <a:defRPr sz="2400">
                <a:solidFill>
                  <a:schemeClr val="tx1"/>
                </a:solidFill>
                <a:latin typeface="Times" pitchFamily="18" charset="0"/>
              </a:defRPr>
            </a:lvl2pPr>
            <a:lvl3pPr algn="l">
              <a:tabLst>
                <a:tab pos="168275" algn="l"/>
              </a:tabLst>
              <a:defRPr sz="2400">
                <a:solidFill>
                  <a:schemeClr val="tx1"/>
                </a:solidFill>
                <a:latin typeface="Times" pitchFamily="18" charset="0"/>
              </a:defRPr>
            </a:lvl3pPr>
            <a:lvl4pPr algn="l">
              <a:tabLst>
                <a:tab pos="168275" algn="l"/>
              </a:tabLst>
              <a:defRPr sz="2400">
                <a:solidFill>
                  <a:schemeClr val="tx1"/>
                </a:solidFill>
                <a:latin typeface="Times" pitchFamily="18" charset="0"/>
              </a:defRPr>
            </a:lvl4pPr>
            <a:lvl5pPr algn="l">
              <a:tabLst>
                <a:tab pos="168275" algn="l"/>
              </a:tabLst>
              <a:defRPr sz="2400">
                <a:solidFill>
                  <a:schemeClr val="tx1"/>
                </a:solidFill>
                <a:latin typeface="Times" pitchFamily="18" charset="0"/>
              </a:defRPr>
            </a:lvl5pPr>
            <a:lvl6pPr eaLnBrk="0" fontAlgn="base" hangingPunct="0">
              <a:spcBef>
                <a:spcPct val="0"/>
              </a:spcBef>
              <a:spcAft>
                <a:spcPct val="0"/>
              </a:spcAft>
              <a:tabLst>
                <a:tab pos="168275" algn="l"/>
              </a:tabLst>
              <a:defRPr sz="2400">
                <a:solidFill>
                  <a:schemeClr val="tx1"/>
                </a:solidFill>
                <a:latin typeface="Times" pitchFamily="18" charset="0"/>
              </a:defRPr>
            </a:lvl6pPr>
            <a:lvl7pPr eaLnBrk="0" fontAlgn="base" hangingPunct="0">
              <a:spcBef>
                <a:spcPct val="0"/>
              </a:spcBef>
              <a:spcAft>
                <a:spcPct val="0"/>
              </a:spcAft>
              <a:tabLst>
                <a:tab pos="168275" algn="l"/>
              </a:tabLst>
              <a:defRPr sz="2400">
                <a:solidFill>
                  <a:schemeClr val="tx1"/>
                </a:solidFill>
                <a:latin typeface="Times" pitchFamily="18" charset="0"/>
              </a:defRPr>
            </a:lvl7pPr>
            <a:lvl8pPr eaLnBrk="0" fontAlgn="base" hangingPunct="0">
              <a:spcBef>
                <a:spcPct val="0"/>
              </a:spcBef>
              <a:spcAft>
                <a:spcPct val="0"/>
              </a:spcAft>
              <a:tabLst>
                <a:tab pos="168275" algn="l"/>
              </a:tabLst>
              <a:defRPr sz="2400">
                <a:solidFill>
                  <a:schemeClr val="tx1"/>
                </a:solidFill>
                <a:latin typeface="Times" pitchFamily="18" charset="0"/>
              </a:defRPr>
            </a:lvl8pPr>
            <a:lvl9pPr eaLnBrk="0" fontAlgn="base" hangingPunct="0">
              <a:spcBef>
                <a:spcPct val="0"/>
              </a:spcBef>
              <a:spcAft>
                <a:spcPct val="0"/>
              </a:spcAft>
              <a:tabLst>
                <a:tab pos="168275" algn="l"/>
              </a:tabLst>
              <a:defRPr sz="2400">
                <a:solidFill>
                  <a:schemeClr val="tx1"/>
                </a:solidFill>
                <a:latin typeface="Times" pitchFamily="18" charset="0"/>
              </a:defRPr>
            </a:lvl9pPr>
          </a:lstStyle>
          <a:p>
            <a:pPr>
              <a:spcBef>
                <a:spcPct val="50000"/>
              </a:spcBef>
            </a:pPr>
            <a:r>
              <a:rPr lang="es-CL" sz="1600" b="1" dirty="0" smtClean="0">
                <a:solidFill>
                  <a:srgbClr val="FFFFFF"/>
                </a:solidFill>
                <a:latin typeface="Times New Roman" pitchFamily="18" charset="0"/>
              </a:rPr>
              <a:t>Perfil de Negocio Institucional</a:t>
            </a:r>
          </a:p>
          <a:p>
            <a:pPr lvl="1">
              <a:buFontTx/>
              <a:buChar char="•"/>
            </a:pPr>
            <a:r>
              <a:rPr lang="es-CL" sz="1100" b="1" dirty="0" smtClean="0">
                <a:solidFill>
                  <a:srgbClr val="FFFFFF"/>
                </a:solidFill>
                <a:latin typeface="Times New Roman" pitchFamily="18" charset="0"/>
              </a:rPr>
              <a:t>   Modelo de Negocio</a:t>
            </a:r>
          </a:p>
          <a:p>
            <a:pPr lvl="1">
              <a:buFontTx/>
              <a:buChar char="•"/>
            </a:pPr>
            <a:r>
              <a:rPr lang="es-CL" sz="1100" b="1" dirty="0" smtClean="0">
                <a:solidFill>
                  <a:srgbClr val="FFFFFF"/>
                </a:solidFill>
                <a:latin typeface="Times New Roman" pitchFamily="18" charset="0"/>
              </a:rPr>
              <a:t>   Objetivos y Estrategias</a:t>
            </a:r>
          </a:p>
          <a:p>
            <a:pPr lvl="1">
              <a:buFontTx/>
              <a:buChar char="•"/>
            </a:pPr>
            <a:r>
              <a:rPr lang="es-CL" sz="1100" b="1" dirty="0" smtClean="0">
                <a:solidFill>
                  <a:srgbClr val="FFFFFF"/>
                </a:solidFill>
                <a:latin typeface="Times New Roman" pitchFamily="18" charset="0"/>
              </a:rPr>
              <a:t>   Organización</a:t>
            </a:r>
            <a:endParaRPr lang="es-CL" sz="1100" b="1" dirty="0">
              <a:solidFill>
                <a:srgbClr val="FFFFFF"/>
              </a:solidFill>
              <a:latin typeface="Times New Roman" pitchFamily="18" charset="0"/>
            </a:endParaRPr>
          </a:p>
        </p:txBody>
      </p:sp>
      <p:sp>
        <p:nvSpPr>
          <p:cNvPr id="108551" name="AutoShape 7"/>
          <p:cNvSpPr>
            <a:spLocks noChangeArrowheads="1"/>
          </p:cNvSpPr>
          <p:nvPr/>
        </p:nvSpPr>
        <p:spPr bwMode="auto">
          <a:xfrm rot="5400000">
            <a:off x="5016500" y="3365500"/>
            <a:ext cx="771525" cy="1965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600" b="1">
              <a:solidFill>
                <a:srgbClr val="000000"/>
              </a:solidFill>
            </a:endParaRPr>
          </a:p>
        </p:txBody>
      </p:sp>
      <p:sp>
        <p:nvSpPr>
          <p:cNvPr id="108552" name="Text Box 8"/>
          <p:cNvSpPr txBox="1">
            <a:spLocks noChangeArrowheads="1"/>
          </p:cNvSpPr>
          <p:nvPr/>
        </p:nvSpPr>
        <p:spPr bwMode="auto">
          <a:xfrm>
            <a:off x="4953000" y="2178050"/>
            <a:ext cx="102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600" b="1" dirty="0" smtClean="0">
                <a:solidFill>
                  <a:srgbClr val="FFFFFF"/>
                </a:solidFill>
              </a:rPr>
              <a:t>Industria</a:t>
            </a:r>
            <a:endParaRPr lang="es-CL" sz="1400" b="1" dirty="0">
              <a:solidFill>
                <a:srgbClr val="FFFFFF"/>
              </a:solidFill>
            </a:endParaRPr>
          </a:p>
        </p:txBody>
      </p:sp>
      <p:sp>
        <p:nvSpPr>
          <p:cNvPr id="108553" name="Text Box 9"/>
          <p:cNvSpPr txBox="1">
            <a:spLocks noChangeArrowheads="1"/>
          </p:cNvSpPr>
          <p:nvPr/>
        </p:nvSpPr>
        <p:spPr bwMode="auto">
          <a:xfrm>
            <a:off x="3810000" y="2286000"/>
            <a:ext cx="118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CL" sz="1200" b="1" dirty="0" smtClean="0">
                <a:solidFill>
                  <a:srgbClr val="FFFFFF"/>
                </a:solidFill>
              </a:rPr>
              <a:t>Competencia</a:t>
            </a:r>
          </a:p>
          <a:p>
            <a:pPr algn="ctr"/>
            <a:r>
              <a:rPr lang="es-CL" sz="1200" b="1" dirty="0" smtClean="0">
                <a:solidFill>
                  <a:srgbClr val="FFFFFF"/>
                </a:solidFill>
              </a:rPr>
              <a:t>Clientes</a:t>
            </a:r>
          </a:p>
          <a:p>
            <a:pPr algn="ctr"/>
            <a:r>
              <a:rPr lang="es-CL" sz="1200" b="1" dirty="0" smtClean="0">
                <a:solidFill>
                  <a:srgbClr val="FFFFFF"/>
                </a:solidFill>
              </a:rPr>
              <a:t>Tecnología</a:t>
            </a:r>
            <a:endParaRPr lang="es-CL" sz="1200" b="1" dirty="0">
              <a:solidFill>
                <a:srgbClr val="FFFFFF"/>
              </a:solidFill>
            </a:endParaRPr>
          </a:p>
        </p:txBody>
      </p:sp>
      <p:sp>
        <p:nvSpPr>
          <p:cNvPr id="108554" name="Text Box 10"/>
          <p:cNvSpPr txBox="1">
            <a:spLocks noChangeArrowheads="1"/>
          </p:cNvSpPr>
          <p:nvPr/>
        </p:nvSpPr>
        <p:spPr bwMode="auto">
          <a:xfrm>
            <a:off x="6019800" y="2362200"/>
            <a:ext cx="2372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CL" sz="1200" b="1" dirty="0" smtClean="0">
                <a:solidFill>
                  <a:srgbClr val="FFFFFF"/>
                </a:solidFill>
              </a:rPr>
              <a:t>Productos Industriales/Servicios</a:t>
            </a:r>
            <a:br>
              <a:rPr lang="es-CL" sz="1200" b="1" dirty="0" smtClean="0">
                <a:solidFill>
                  <a:srgbClr val="FFFFFF"/>
                </a:solidFill>
              </a:rPr>
            </a:br>
            <a:r>
              <a:rPr lang="es-CL" sz="1200" b="1" dirty="0" smtClean="0">
                <a:solidFill>
                  <a:srgbClr val="FFFFFF"/>
                </a:solidFill>
              </a:rPr>
              <a:t>Personal con Experiencia</a:t>
            </a:r>
            <a:endParaRPr lang="es-CL" sz="1200" b="1" dirty="0">
              <a:solidFill>
                <a:srgbClr val="FFFFFF"/>
              </a:solidFill>
            </a:endParaRPr>
          </a:p>
        </p:txBody>
      </p:sp>
      <p:sp>
        <p:nvSpPr>
          <p:cNvPr id="108555" name="Text Box 11"/>
          <p:cNvSpPr txBox="1">
            <a:spLocks noChangeArrowheads="1"/>
          </p:cNvSpPr>
          <p:nvPr/>
        </p:nvSpPr>
        <p:spPr bwMode="auto">
          <a:xfrm>
            <a:off x="2109788" y="4876800"/>
            <a:ext cx="675322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20650" algn="l"/>
              </a:tabLst>
              <a:defRPr sz="2400">
                <a:solidFill>
                  <a:schemeClr val="tx1"/>
                </a:solidFill>
                <a:latin typeface="Times" pitchFamily="18" charset="0"/>
              </a:defRPr>
            </a:lvl1pPr>
            <a:lvl2pPr algn="l">
              <a:tabLst>
                <a:tab pos="120650" algn="l"/>
              </a:tabLst>
              <a:defRPr sz="2400">
                <a:solidFill>
                  <a:schemeClr val="tx1"/>
                </a:solidFill>
                <a:latin typeface="Times" pitchFamily="18" charset="0"/>
              </a:defRPr>
            </a:lvl2pPr>
            <a:lvl3pPr algn="l">
              <a:tabLst>
                <a:tab pos="120650" algn="l"/>
              </a:tabLst>
              <a:defRPr sz="2400">
                <a:solidFill>
                  <a:schemeClr val="tx1"/>
                </a:solidFill>
                <a:latin typeface="Times" pitchFamily="18" charset="0"/>
              </a:defRPr>
            </a:lvl3pPr>
            <a:lvl4pPr algn="l">
              <a:tabLst>
                <a:tab pos="120650" algn="l"/>
              </a:tabLst>
              <a:defRPr sz="2400">
                <a:solidFill>
                  <a:schemeClr val="tx1"/>
                </a:solidFill>
                <a:latin typeface="Times" pitchFamily="18" charset="0"/>
              </a:defRPr>
            </a:lvl4pPr>
            <a:lvl5pPr algn="l">
              <a:tabLst>
                <a:tab pos="120650" algn="l"/>
              </a:tabLst>
              <a:defRPr sz="2400">
                <a:solidFill>
                  <a:schemeClr val="tx1"/>
                </a:solidFill>
                <a:latin typeface="Times" pitchFamily="18" charset="0"/>
              </a:defRPr>
            </a:lvl5pPr>
            <a:lvl6pPr eaLnBrk="0" fontAlgn="base" hangingPunct="0">
              <a:spcBef>
                <a:spcPct val="0"/>
              </a:spcBef>
              <a:spcAft>
                <a:spcPct val="0"/>
              </a:spcAft>
              <a:tabLst>
                <a:tab pos="120650" algn="l"/>
              </a:tabLst>
              <a:defRPr sz="2400">
                <a:solidFill>
                  <a:schemeClr val="tx1"/>
                </a:solidFill>
                <a:latin typeface="Times" pitchFamily="18" charset="0"/>
              </a:defRPr>
            </a:lvl6pPr>
            <a:lvl7pPr eaLnBrk="0" fontAlgn="base" hangingPunct="0">
              <a:spcBef>
                <a:spcPct val="0"/>
              </a:spcBef>
              <a:spcAft>
                <a:spcPct val="0"/>
              </a:spcAft>
              <a:tabLst>
                <a:tab pos="120650" algn="l"/>
              </a:tabLst>
              <a:defRPr sz="2400">
                <a:solidFill>
                  <a:schemeClr val="tx1"/>
                </a:solidFill>
                <a:latin typeface="Times" pitchFamily="18" charset="0"/>
              </a:defRPr>
            </a:lvl7pPr>
            <a:lvl8pPr eaLnBrk="0" fontAlgn="base" hangingPunct="0">
              <a:spcBef>
                <a:spcPct val="0"/>
              </a:spcBef>
              <a:spcAft>
                <a:spcPct val="0"/>
              </a:spcAft>
              <a:tabLst>
                <a:tab pos="120650" algn="l"/>
              </a:tabLst>
              <a:defRPr sz="2400">
                <a:solidFill>
                  <a:schemeClr val="tx1"/>
                </a:solidFill>
                <a:latin typeface="Times" pitchFamily="18" charset="0"/>
              </a:defRPr>
            </a:lvl8pPr>
            <a:lvl9pPr eaLnBrk="0" fontAlgn="base" hangingPunct="0">
              <a:spcBef>
                <a:spcPct val="0"/>
              </a:spcBef>
              <a:spcAft>
                <a:spcPct val="0"/>
              </a:spcAft>
              <a:tabLst>
                <a:tab pos="120650" algn="l"/>
              </a:tabLst>
              <a:defRPr sz="2400">
                <a:solidFill>
                  <a:schemeClr val="tx1"/>
                </a:solidFill>
                <a:latin typeface="Times" pitchFamily="18" charset="0"/>
              </a:defRPr>
            </a:lvl9pPr>
          </a:lstStyle>
          <a:p>
            <a:pPr algn="ctr">
              <a:spcBef>
                <a:spcPct val="50000"/>
              </a:spcBef>
            </a:pPr>
            <a:r>
              <a:rPr lang="es-CL" sz="1800" dirty="0" smtClean="0">
                <a:solidFill>
                  <a:srgbClr val="000000"/>
                </a:solidFill>
                <a:latin typeface="Arial" charset="0"/>
              </a:rPr>
              <a:t>Desarrollar un inventario de actividades y procesos de toda la empresa</a:t>
            </a:r>
          </a:p>
          <a:p>
            <a:pPr algn="ctr">
              <a:spcBef>
                <a:spcPct val="350000"/>
              </a:spcBef>
            </a:pPr>
            <a:r>
              <a:rPr lang="es-CL" sz="1800" dirty="0" smtClean="0">
                <a:solidFill>
                  <a:srgbClr val="000000"/>
                </a:solidFill>
                <a:latin typeface="Arial" charset="0"/>
              </a:rPr>
              <a:t>Identificar actividades significativas</a:t>
            </a:r>
            <a:endParaRPr lang="es-CL" sz="1800" dirty="0">
              <a:solidFill>
                <a:srgbClr val="000000"/>
              </a:solidFill>
              <a:latin typeface="Arial" charset="0"/>
            </a:endParaRPr>
          </a:p>
        </p:txBody>
      </p:sp>
      <p:sp>
        <p:nvSpPr>
          <p:cNvPr id="108557" name="Text Box 13"/>
          <p:cNvSpPr txBox="1">
            <a:spLocks noChangeArrowheads="1"/>
          </p:cNvSpPr>
          <p:nvPr/>
        </p:nvSpPr>
        <p:spPr bwMode="auto">
          <a:xfrm>
            <a:off x="1549834" y="116632"/>
            <a:ext cx="7704856"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50000"/>
              </a:spcBef>
            </a:pPr>
            <a:r>
              <a:rPr lang="es-CL" b="1" dirty="0" smtClean="0">
                <a:solidFill>
                  <a:srgbClr val="000000"/>
                </a:solidFill>
                <a:latin typeface="Arial" charset="0"/>
              </a:rPr>
              <a:t>Conocimiento del Negocio e </a:t>
            </a:r>
          </a:p>
          <a:p>
            <a:pPr algn="ctr">
              <a:lnSpc>
                <a:spcPct val="80000"/>
              </a:lnSpc>
              <a:spcBef>
                <a:spcPct val="50000"/>
              </a:spcBef>
            </a:pPr>
            <a:r>
              <a:rPr lang="es-CL" b="1" dirty="0" smtClean="0">
                <a:solidFill>
                  <a:srgbClr val="000000"/>
                </a:solidFill>
                <a:latin typeface="Arial" charset="0"/>
              </a:rPr>
              <a:t>Identificación de Actividades Significativas</a:t>
            </a:r>
            <a:endParaRPr lang="es-CL" b="1" dirty="0">
              <a:solidFill>
                <a:srgbClr val="000000"/>
              </a:solidFill>
              <a:latin typeface="Arial" charset="0"/>
            </a:endParaRPr>
          </a:p>
        </p:txBody>
      </p:sp>
      <p:sp>
        <p:nvSpPr>
          <p:cNvPr id="108558" name="AutoShape 14"/>
          <p:cNvSpPr>
            <a:spLocks noChangeArrowheads="1"/>
          </p:cNvSpPr>
          <p:nvPr/>
        </p:nvSpPr>
        <p:spPr bwMode="auto">
          <a:xfrm rot="5400000">
            <a:off x="4957762" y="4992340"/>
            <a:ext cx="771525" cy="1965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600" b="1">
              <a:solidFill>
                <a:srgbClr val="000000"/>
              </a:solidFill>
            </a:endParaRPr>
          </a:p>
        </p:txBody>
      </p:sp>
    </p:spTree>
    <p:extLst>
      <p:ext uri="{BB962C8B-B14F-4D97-AF65-F5344CB8AC3E}">
        <p14:creationId xmlns:p14="http://schemas.microsoft.com/office/powerpoint/2010/main" val="300306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2195736" y="476672"/>
            <a:ext cx="6408712" cy="1368152"/>
          </a:xfrm>
          <a:noFill/>
        </p:spPr>
        <p:txBody>
          <a:bodyPr/>
          <a:lstStyle/>
          <a:p>
            <a:pPr eaLnBrk="1" hangingPunct="1"/>
            <a:r>
              <a:rPr lang="es-CL" b="1" dirty="0" smtClean="0">
                <a:solidFill>
                  <a:schemeClr val="tx1"/>
                </a:solidFill>
              </a:rPr>
              <a:t>¿Qué es una Actividad Significativa? </a:t>
            </a:r>
          </a:p>
        </p:txBody>
      </p:sp>
      <p:sp>
        <p:nvSpPr>
          <p:cNvPr id="13315" name="Rectangle 1027"/>
          <p:cNvSpPr>
            <a:spLocks noGrp="1" noChangeArrowheads="1"/>
          </p:cNvSpPr>
          <p:nvPr>
            <p:ph type="body" idx="1"/>
          </p:nvPr>
        </p:nvSpPr>
        <p:spPr>
          <a:xfrm>
            <a:off x="2286000" y="2209800"/>
            <a:ext cx="6172200" cy="4267200"/>
          </a:xfrm>
          <a:noFill/>
        </p:spPr>
        <p:txBody>
          <a:bodyPr/>
          <a:lstStyle/>
          <a:p>
            <a:pPr marL="284163" indent="-284163" eaLnBrk="1" hangingPunct="1">
              <a:spcBef>
                <a:spcPct val="50000"/>
              </a:spcBef>
            </a:pPr>
            <a:r>
              <a:rPr lang="es-CL" b="0" dirty="0" smtClean="0">
                <a:solidFill>
                  <a:srgbClr val="000000"/>
                </a:solidFill>
              </a:rPr>
              <a:t>Elemento fundamental del modelo de negocio</a:t>
            </a:r>
          </a:p>
          <a:p>
            <a:pPr marL="284163" indent="-284163" eaLnBrk="1" hangingPunct="1">
              <a:spcBef>
                <a:spcPct val="50000"/>
              </a:spcBef>
            </a:pPr>
            <a:r>
              <a:rPr lang="es-CL" b="0" dirty="0" smtClean="0"/>
              <a:t>Importante para el logro de los objetivos del negocio</a:t>
            </a:r>
          </a:p>
          <a:p>
            <a:pPr marL="284163" indent="-284163" eaLnBrk="1" hangingPunct="1">
              <a:spcBef>
                <a:spcPct val="50000"/>
              </a:spcBef>
            </a:pPr>
            <a:r>
              <a:rPr lang="es-CL" b="0" dirty="0" smtClean="0"/>
              <a:t>Basada en medidas cuantitativas o cualitativas </a:t>
            </a:r>
          </a:p>
          <a:p>
            <a:pPr marL="284163" indent="-284163" eaLnBrk="1" hangingPunct="1">
              <a:spcBef>
                <a:spcPct val="50000"/>
              </a:spcBef>
            </a:pPr>
            <a:r>
              <a:rPr lang="es-CL" b="0" dirty="0" smtClean="0"/>
              <a:t>Ahora o en el futuro</a:t>
            </a:r>
          </a:p>
          <a:p>
            <a:pPr marL="284163" indent="-284163" eaLnBrk="1" hangingPunct="1">
              <a:spcBef>
                <a:spcPct val="50000"/>
              </a:spcBef>
            </a:pPr>
            <a:r>
              <a:rPr lang="es-CL" b="0" dirty="0" smtClean="0"/>
              <a:t>Líneas de negocio, procesos de empresa, unidades geográficas</a:t>
            </a:r>
          </a:p>
        </p:txBody>
      </p:sp>
    </p:spTree>
    <p:extLst>
      <p:ext uri="{BB962C8B-B14F-4D97-AF65-F5344CB8AC3E}">
        <p14:creationId xmlns:p14="http://schemas.microsoft.com/office/powerpoint/2010/main" val="70705980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979712" y="381000"/>
            <a:ext cx="6912768" cy="990600"/>
          </a:xfrm>
        </p:spPr>
        <p:txBody>
          <a:bodyPr/>
          <a:lstStyle/>
          <a:p>
            <a:r>
              <a:rPr lang="es-CL" sz="2800" dirty="0" smtClean="0"/>
              <a:t>Riesgo Inherente - Definición</a:t>
            </a:r>
            <a:endParaRPr lang="es-CL" sz="2800" i="1" dirty="0"/>
          </a:p>
        </p:txBody>
      </p:sp>
      <p:sp>
        <p:nvSpPr>
          <p:cNvPr id="11267" name="Rectangle 3"/>
          <p:cNvSpPr>
            <a:spLocks noGrp="1" noChangeArrowheads="1"/>
          </p:cNvSpPr>
          <p:nvPr>
            <p:ph type="body" idx="4294967295"/>
          </p:nvPr>
        </p:nvSpPr>
        <p:spPr>
          <a:xfrm>
            <a:off x="2051720" y="1700213"/>
            <a:ext cx="7092280" cy="4343400"/>
          </a:xfrm>
        </p:spPr>
        <p:txBody>
          <a:bodyPr/>
          <a:lstStyle/>
          <a:p>
            <a:r>
              <a:rPr lang="es-CL" dirty="0" smtClean="0"/>
              <a:t>El riesgo inherente es la </a:t>
            </a:r>
            <a:r>
              <a:rPr lang="es-CL" dirty="0" smtClean="0">
                <a:solidFill>
                  <a:srgbClr val="FF0000"/>
                </a:solidFill>
              </a:rPr>
              <a:t>probabilidad de una pérdida material </a:t>
            </a:r>
            <a:r>
              <a:rPr lang="es-CL" dirty="0" smtClean="0"/>
              <a:t>debido a la exposición a, e incertidumbre que nace de, actuales y potenciales eventos futuros.</a:t>
            </a:r>
          </a:p>
          <a:p>
            <a:pPr>
              <a:buFontTx/>
              <a:buNone/>
            </a:pPr>
            <a:endParaRPr lang="es-CL" dirty="0" smtClean="0"/>
          </a:p>
          <a:p>
            <a:r>
              <a:rPr lang="es-CL" dirty="0" smtClean="0"/>
              <a:t>Una pérdida material es una pérdida o combinación de pérdidas que podría perjudicar la adecuación del capital de una FRFI, de manera que </a:t>
            </a:r>
            <a:r>
              <a:rPr lang="es-CL" dirty="0" smtClean="0">
                <a:solidFill>
                  <a:srgbClr val="FF0000"/>
                </a:solidFill>
              </a:rPr>
              <a:t>existe un potencial de pérdida para depositantes o asegurados.</a:t>
            </a:r>
          </a:p>
          <a:p>
            <a:endParaRPr lang="es-CL" dirty="0"/>
          </a:p>
        </p:txBody>
      </p:sp>
    </p:spTree>
    <p:extLst>
      <p:ext uri="{BB962C8B-B14F-4D97-AF65-F5344CB8AC3E}">
        <p14:creationId xmlns:p14="http://schemas.microsoft.com/office/powerpoint/2010/main" val="294443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7"/>
          <p:cNvSpPr>
            <a:spLocks noGrp="1" noChangeArrowheads="1"/>
          </p:cNvSpPr>
          <p:nvPr>
            <p:ph type="body" idx="1"/>
          </p:nvPr>
        </p:nvSpPr>
        <p:spPr>
          <a:xfrm>
            <a:off x="2195736" y="1772816"/>
            <a:ext cx="6477000" cy="3962400"/>
          </a:xfrm>
        </p:spPr>
        <p:txBody>
          <a:bodyPr/>
          <a:lstStyle/>
          <a:p>
            <a:pPr marL="0" indent="0" eaLnBrk="1" hangingPunct="1">
              <a:spcBef>
                <a:spcPct val="50000"/>
              </a:spcBef>
              <a:buFont typeface="Wingdings" pitchFamily="2" charset="2"/>
              <a:buNone/>
            </a:pPr>
            <a:endParaRPr lang="es-CL" b="0" dirty="0" smtClean="0"/>
          </a:p>
          <a:p>
            <a:pPr marL="0" indent="0" eaLnBrk="1" hangingPunct="1">
              <a:spcBef>
                <a:spcPct val="50000"/>
              </a:spcBef>
              <a:buFont typeface="Wingdings" pitchFamily="2" charset="2"/>
              <a:buNone/>
            </a:pPr>
            <a:r>
              <a:rPr lang="es-CL" b="0" dirty="0"/>
              <a:t>Para entender la naturaleza y el alcance de los riesgos asumidos.</a:t>
            </a:r>
            <a:endParaRPr lang="es-CL" b="0" dirty="0" smtClean="0"/>
          </a:p>
          <a:p>
            <a:pPr marL="0" indent="0" eaLnBrk="1" hangingPunct="1">
              <a:spcBef>
                <a:spcPct val="50000"/>
              </a:spcBef>
              <a:buFont typeface="Wingdings" pitchFamily="2" charset="2"/>
              <a:buNone/>
            </a:pPr>
            <a:endParaRPr lang="es-CL" b="0" dirty="0" smtClean="0"/>
          </a:p>
          <a:p>
            <a:pPr marL="0" indent="0" eaLnBrk="1" hangingPunct="1">
              <a:spcBef>
                <a:spcPct val="50000"/>
              </a:spcBef>
              <a:buFont typeface="Wingdings" pitchFamily="2" charset="2"/>
              <a:buNone/>
            </a:pPr>
            <a:r>
              <a:rPr lang="es-CL" b="0" dirty="0"/>
              <a:t>Para desarrollar las expectativas en cuanto a la naturaleza, el alcance y el rigor de la mitigación necesaria.</a:t>
            </a:r>
            <a:endParaRPr lang="es-CL" b="0" dirty="0" smtClean="0"/>
          </a:p>
        </p:txBody>
      </p:sp>
      <p:sp>
        <p:nvSpPr>
          <p:cNvPr id="15363" name="Rectangle 1034"/>
          <p:cNvSpPr>
            <a:spLocks noGrp="1" noChangeArrowheads="1"/>
          </p:cNvSpPr>
          <p:nvPr>
            <p:ph type="title"/>
          </p:nvPr>
        </p:nvSpPr>
        <p:spPr>
          <a:xfrm>
            <a:off x="1979712" y="685800"/>
            <a:ext cx="7056784" cy="914400"/>
          </a:xfrm>
        </p:spPr>
        <p:txBody>
          <a:bodyPr/>
          <a:lstStyle/>
          <a:p>
            <a:pPr eaLnBrk="1" hangingPunct="1"/>
            <a:r>
              <a:rPr lang="es-CL" b="1" dirty="0" smtClean="0">
                <a:solidFill>
                  <a:schemeClr val="tx1"/>
                </a:solidFill>
              </a:rPr>
              <a:t>¿Porqué identificamos y evaluamos el Riesgo Inherente?</a:t>
            </a:r>
          </a:p>
        </p:txBody>
      </p:sp>
    </p:spTree>
    <p:extLst>
      <p:ext uri="{BB962C8B-B14F-4D97-AF65-F5344CB8AC3E}">
        <p14:creationId xmlns:p14="http://schemas.microsoft.com/office/powerpoint/2010/main" val="26567253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85925" y="116632"/>
            <a:ext cx="7227912" cy="990600"/>
          </a:xfrm>
        </p:spPr>
        <p:txBody>
          <a:bodyPr/>
          <a:lstStyle/>
          <a:p>
            <a:pPr eaLnBrk="1" hangingPunct="1"/>
            <a:r>
              <a:rPr lang="es-CL" b="1" dirty="0" smtClean="0"/>
              <a:t>Categorías de Riesgo Inherente</a:t>
            </a:r>
          </a:p>
        </p:txBody>
      </p:sp>
      <p:sp>
        <p:nvSpPr>
          <p:cNvPr id="16387" name="Rectangle 3"/>
          <p:cNvSpPr>
            <a:spLocks noGrp="1" noChangeArrowheads="1"/>
          </p:cNvSpPr>
          <p:nvPr>
            <p:ph type="body" idx="1"/>
          </p:nvPr>
        </p:nvSpPr>
        <p:spPr>
          <a:xfrm>
            <a:off x="2771775" y="1700213"/>
            <a:ext cx="4894263" cy="3168650"/>
          </a:xfrm>
        </p:spPr>
        <p:txBody>
          <a:bodyPr/>
          <a:lstStyle/>
          <a:p>
            <a:pPr eaLnBrk="1" hangingPunct="1"/>
            <a:r>
              <a:rPr lang="es-CL" b="0" dirty="0" smtClean="0"/>
              <a:t>Crédito		</a:t>
            </a:r>
          </a:p>
          <a:p>
            <a:pPr eaLnBrk="1" hangingPunct="1"/>
            <a:r>
              <a:rPr lang="es-CL" b="0" dirty="0" smtClean="0"/>
              <a:t>Mercado</a:t>
            </a:r>
          </a:p>
          <a:p>
            <a:pPr eaLnBrk="1" hangingPunct="1"/>
            <a:r>
              <a:rPr lang="es-CL" b="0" dirty="0" smtClean="0">
                <a:solidFill>
                  <a:srgbClr val="000000"/>
                </a:solidFill>
              </a:rPr>
              <a:t>Seguro</a:t>
            </a:r>
          </a:p>
          <a:p>
            <a:pPr eaLnBrk="1" hangingPunct="1"/>
            <a:r>
              <a:rPr lang="es-CL" b="0" dirty="0" smtClean="0"/>
              <a:t>Operacional (incluye el legal)</a:t>
            </a:r>
          </a:p>
          <a:p>
            <a:pPr eaLnBrk="1" hangingPunct="1"/>
            <a:r>
              <a:rPr lang="es-CL" b="0" dirty="0" smtClean="0"/>
              <a:t>Cumplimiento Regulatorio</a:t>
            </a:r>
          </a:p>
          <a:p>
            <a:pPr eaLnBrk="1" hangingPunct="1"/>
            <a:r>
              <a:rPr lang="es-CL" b="0" dirty="0" smtClean="0"/>
              <a:t>Estratégico</a:t>
            </a:r>
          </a:p>
          <a:p>
            <a:pPr eaLnBrk="1" hangingPunct="1">
              <a:buFontTx/>
              <a:buNone/>
            </a:pPr>
            <a:endParaRPr lang="es-CL" b="0" dirty="0" smtClean="0"/>
          </a:p>
        </p:txBody>
      </p:sp>
      <p:sp>
        <p:nvSpPr>
          <p:cNvPr id="16388" name="Text Box 4"/>
          <p:cNvSpPr txBox="1">
            <a:spLocks noChangeArrowheads="1"/>
          </p:cNvSpPr>
          <p:nvPr/>
        </p:nvSpPr>
        <p:spPr bwMode="auto">
          <a:xfrm>
            <a:off x="1979613" y="4581525"/>
            <a:ext cx="684053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s-CL" dirty="0" smtClean="0">
                <a:solidFill>
                  <a:srgbClr val="000000"/>
                </a:solidFill>
                <a:latin typeface="Arial" charset="0"/>
              </a:rPr>
              <a:t>Riesgo </a:t>
            </a:r>
            <a:r>
              <a:rPr lang="es-CL" dirty="0" err="1" smtClean="0">
                <a:solidFill>
                  <a:srgbClr val="000000"/>
                </a:solidFill>
                <a:latin typeface="Arial" charset="0"/>
              </a:rPr>
              <a:t>Reputacional</a:t>
            </a:r>
            <a:r>
              <a:rPr lang="es-CL" dirty="0" smtClean="0">
                <a:solidFill>
                  <a:srgbClr val="000000"/>
                </a:solidFill>
                <a:latin typeface="Arial" charset="0"/>
              </a:rPr>
              <a:t> no es una categoría separada.  Es una consideración en la evaluación de cada categoría de riesgo inherente.</a:t>
            </a:r>
          </a:p>
          <a:p>
            <a:pPr>
              <a:spcBef>
                <a:spcPct val="50000"/>
              </a:spcBef>
            </a:pPr>
            <a:endParaRPr lang="en-CA" dirty="0">
              <a:solidFill>
                <a:srgbClr val="000000"/>
              </a:solidFill>
              <a:latin typeface="Arial" charset="0"/>
            </a:endParaRPr>
          </a:p>
        </p:txBody>
      </p:sp>
    </p:spTree>
    <p:extLst>
      <p:ext uri="{BB962C8B-B14F-4D97-AF65-F5344CB8AC3E}">
        <p14:creationId xmlns:p14="http://schemas.microsoft.com/office/powerpoint/2010/main" val="202337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548679"/>
            <a:ext cx="7010400" cy="936105"/>
          </a:xfrm>
        </p:spPr>
        <p:txBody>
          <a:bodyPr/>
          <a:lstStyle/>
          <a:p>
            <a:r>
              <a:rPr lang="es-CL" dirty="0" smtClean="0"/>
              <a:t>El Sistema Canadiense</a:t>
            </a:r>
            <a:r>
              <a:rPr lang="es-CL" sz="2800" dirty="0" smtClean="0"/>
              <a:t/>
            </a:r>
            <a:br>
              <a:rPr lang="es-CL" sz="2800" dirty="0" smtClean="0"/>
            </a:br>
            <a:endParaRPr lang="es-CL" sz="2800" dirty="0"/>
          </a:p>
        </p:txBody>
      </p:sp>
      <p:sp>
        <p:nvSpPr>
          <p:cNvPr id="19459" name="Rectangle 3"/>
          <p:cNvSpPr>
            <a:spLocks noGrp="1" noChangeArrowheads="1"/>
          </p:cNvSpPr>
          <p:nvPr>
            <p:ph type="body" idx="1"/>
          </p:nvPr>
        </p:nvSpPr>
        <p:spPr>
          <a:xfrm>
            <a:off x="1981200" y="1412776"/>
            <a:ext cx="6477000" cy="4968552"/>
          </a:xfrm>
        </p:spPr>
        <p:txBody>
          <a:bodyPr/>
          <a:lstStyle/>
          <a:p>
            <a:pPr>
              <a:lnSpc>
                <a:spcPct val="80000"/>
              </a:lnSpc>
            </a:pPr>
            <a:r>
              <a:rPr lang="es-CL" sz="2000" b="0" dirty="0" smtClean="0"/>
              <a:t>Al nivel federal, la supervisión regulatoria se divide entre:</a:t>
            </a:r>
          </a:p>
          <a:p>
            <a:pPr lvl="1">
              <a:lnSpc>
                <a:spcPct val="80000"/>
              </a:lnSpc>
            </a:pPr>
            <a:r>
              <a:rPr lang="es-CL" dirty="0" smtClean="0"/>
              <a:t>OSFI (regulación prudencial &amp; supervisión)</a:t>
            </a:r>
          </a:p>
          <a:p>
            <a:pPr lvl="1">
              <a:lnSpc>
                <a:spcPct val="80000"/>
              </a:lnSpc>
            </a:pPr>
            <a:r>
              <a:rPr lang="es-CL" dirty="0" smtClean="0"/>
              <a:t>CDIC/asegurador depositario (depósito de seguros)</a:t>
            </a:r>
          </a:p>
          <a:p>
            <a:pPr lvl="1">
              <a:lnSpc>
                <a:spcPct val="80000"/>
              </a:lnSpc>
            </a:pPr>
            <a:r>
              <a:rPr lang="es-CL" dirty="0" smtClean="0"/>
              <a:t>DOF (política pública / legislación)</a:t>
            </a:r>
          </a:p>
          <a:p>
            <a:pPr lvl="1">
              <a:lnSpc>
                <a:spcPct val="80000"/>
              </a:lnSpc>
            </a:pPr>
            <a:r>
              <a:rPr lang="es-CL" dirty="0" smtClean="0"/>
              <a:t>BOC (LLR &amp; supervisión del sistema de pagos)</a:t>
            </a:r>
          </a:p>
          <a:p>
            <a:pPr lvl="1">
              <a:lnSpc>
                <a:spcPct val="80000"/>
              </a:lnSpc>
            </a:pPr>
            <a:r>
              <a:rPr lang="es-CL" dirty="0" smtClean="0"/>
              <a:t>FCAC (temas del consumidor)</a:t>
            </a:r>
          </a:p>
          <a:p>
            <a:pPr lvl="1">
              <a:lnSpc>
                <a:spcPct val="80000"/>
              </a:lnSpc>
            </a:pPr>
            <a:endParaRPr lang="es-CL" sz="1000" dirty="0" smtClean="0"/>
          </a:p>
          <a:p>
            <a:pPr>
              <a:lnSpc>
                <a:spcPct val="80000"/>
              </a:lnSpc>
            </a:pPr>
            <a:r>
              <a:rPr lang="es-CL" sz="2000" b="0" dirty="0" smtClean="0"/>
              <a:t>Cada agencia tiene un mandato bien definido con </a:t>
            </a:r>
            <a:r>
              <a:rPr lang="es-CL" sz="2000" b="0" dirty="0"/>
              <a:t>una </a:t>
            </a:r>
            <a:r>
              <a:rPr lang="es-CL" sz="2000" b="0" dirty="0" smtClean="0"/>
              <a:t>mínima </a:t>
            </a:r>
            <a:r>
              <a:rPr lang="es-CL" sz="2000" b="0" dirty="0"/>
              <a:t>superposición :</a:t>
            </a:r>
            <a:endParaRPr lang="es-CL" sz="2000" b="0" dirty="0" smtClean="0"/>
          </a:p>
          <a:p>
            <a:pPr lvl="1">
              <a:lnSpc>
                <a:spcPct val="80000"/>
              </a:lnSpc>
            </a:pPr>
            <a:r>
              <a:rPr lang="es-CL" dirty="0"/>
              <a:t>Alcance limitado de las prioridades contradictorias </a:t>
            </a:r>
            <a:r>
              <a:rPr lang="es-CL" dirty="0" smtClean="0"/>
              <a:t>dentro de una agencia</a:t>
            </a:r>
          </a:p>
          <a:p>
            <a:pPr lvl="1">
              <a:lnSpc>
                <a:spcPct val="80000"/>
              </a:lnSpc>
            </a:pPr>
            <a:r>
              <a:rPr lang="es-CL" dirty="0" smtClean="0"/>
              <a:t>Varios mecanismos para facilitar la coordinación, y equilibrios </a:t>
            </a:r>
            <a:r>
              <a:rPr lang="es-CL" dirty="0" err="1" smtClean="0"/>
              <a:t>trade-offs</a:t>
            </a:r>
            <a:r>
              <a:rPr lang="es-CL" dirty="0" smtClean="0"/>
              <a:t>:</a:t>
            </a:r>
          </a:p>
          <a:p>
            <a:pPr lvl="2">
              <a:lnSpc>
                <a:spcPct val="80000"/>
              </a:lnSpc>
            </a:pPr>
            <a:r>
              <a:rPr lang="es-CL" dirty="0" smtClean="0"/>
              <a:t>FISC</a:t>
            </a:r>
          </a:p>
          <a:p>
            <a:pPr lvl="2">
              <a:lnSpc>
                <a:spcPct val="80000"/>
              </a:lnSpc>
            </a:pPr>
            <a:r>
              <a:rPr lang="es-CL" dirty="0" smtClean="0"/>
              <a:t>CDIC/Directorios de aseguradoras de depósito</a:t>
            </a:r>
          </a:p>
          <a:p>
            <a:pPr lvl="2">
              <a:lnSpc>
                <a:spcPct val="80000"/>
              </a:lnSpc>
            </a:pPr>
            <a:r>
              <a:rPr lang="es-CL" dirty="0" smtClean="0"/>
              <a:t>SAC</a:t>
            </a:r>
          </a:p>
          <a:p>
            <a:pPr lvl="2">
              <a:lnSpc>
                <a:spcPct val="80000"/>
              </a:lnSpc>
              <a:buFontTx/>
              <a:buNone/>
            </a:pPr>
            <a:endParaRPr lang="en-CA" dirty="0"/>
          </a:p>
          <a:p>
            <a:pPr>
              <a:lnSpc>
                <a:spcPct val="80000"/>
              </a:lnSpc>
            </a:pPr>
            <a:endParaRPr lang="en-CA"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1720" y="1371600"/>
            <a:ext cx="6406480" cy="1143000"/>
          </a:xfrm>
          <a:noFill/>
        </p:spPr>
        <p:txBody>
          <a:bodyPr/>
          <a:lstStyle/>
          <a:p>
            <a:pPr eaLnBrk="1" hangingPunct="1"/>
            <a:r>
              <a:rPr lang="es-CL" sz="2800" b="1" dirty="0" smtClean="0">
                <a:solidFill>
                  <a:schemeClr val="tx1"/>
                </a:solidFill>
              </a:rPr>
              <a:t>Calidad de la Administración de Riesgos</a:t>
            </a:r>
            <a:r>
              <a:rPr lang="es-CL" sz="2800" b="1" dirty="0" smtClean="0">
                <a:solidFill>
                  <a:schemeClr val="tx1"/>
                </a:solidFill>
                <a:latin typeface="Arial" charset="0"/>
              </a:rPr>
              <a:t/>
            </a:r>
            <a:br>
              <a:rPr lang="es-CL" sz="2800" b="1" dirty="0" smtClean="0">
                <a:solidFill>
                  <a:schemeClr val="tx1"/>
                </a:solidFill>
                <a:latin typeface="Arial" charset="0"/>
              </a:rPr>
            </a:br>
            <a:r>
              <a:rPr lang="es-CL" dirty="0" smtClean="0">
                <a:solidFill>
                  <a:schemeClr val="tx1"/>
                </a:solidFill>
                <a:latin typeface="Arial" charset="0"/>
              </a:rPr>
              <a:t/>
            </a:r>
            <a:br>
              <a:rPr lang="es-CL" dirty="0" smtClean="0">
                <a:solidFill>
                  <a:schemeClr val="tx1"/>
                </a:solidFill>
                <a:latin typeface="Arial" charset="0"/>
              </a:rPr>
            </a:br>
            <a:r>
              <a:rPr lang="es-CL" b="1" dirty="0" smtClean="0">
                <a:solidFill>
                  <a:schemeClr val="tx1"/>
                </a:solidFill>
                <a:latin typeface="Arial" charset="0"/>
              </a:rPr>
              <a:t>Administración </a:t>
            </a:r>
            <a:r>
              <a:rPr lang="es-CL" sz="2800" b="1" dirty="0" smtClean="0">
                <a:solidFill>
                  <a:schemeClr val="tx1"/>
                </a:solidFill>
                <a:latin typeface="Arial" charset="0"/>
              </a:rPr>
              <a:t>Operacional (AO)</a:t>
            </a:r>
          </a:p>
        </p:txBody>
      </p:sp>
      <p:sp>
        <p:nvSpPr>
          <p:cNvPr id="17411" name="Rectangle 3"/>
          <p:cNvSpPr>
            <a:spLocks noGrp="1" noChangeArrowheads="1"/>
          </p:cNvSpPr>
          <p:nvPr>
            <p:ph type="body" idx="1"/>
          </p:nvPr>
        </p:nvSpPr>
        <p:spPr>
          <a:xfrm>
            <a:off x="2123728" y="3068960"/>
            <a:ext cx="6477000" cy="2895600"/>
          </a:xfrm>
          <a:noFill/>
        </p:spPr>
        <p:txBody>
          <a:bodyPr/>
          <a:lstStyle/>
          <a:p>
            <a:pPr eaLnBrk="1" hangingPunct="1">
              <a:lnSpc>
                <a:spcPct val="80000"/>
              </a:lnSpc>
            </a:pPr>
            <a:r>
              <a:rPr lang="es-CL" sz="2000" b="0" dirty="0" smtClean="0"/>
              <a:t>Responsable por la administración del </a:t>
            </a:r>
            <a:r>
              <a:rPr lang="es-CL" sz="2000" dirty="0" smtClean="0">
                <a:solidFill>
                  <a:srgbClr val="FF0000"/>
                </a:solidFill>
              </a:rPr>
              <a:t>día-a-día</a:t>
            </a:r>
            <a:r>
              <a:rPr lang="es-CL" sz="2000" b="0" dirty="0" smtClean="0"/>
              <a:t/>
            </a:r>
            <a:br>
              <a:rPr lang="es-CL" sz="2000" b="0" dirty="0" smtClean="0"/>
            </a:br>
            <a:r>
              <a:rPr lang="es-CL" sz="2000" b="0" dirty="0" smtClean="0"/>
              <a:t/>
            </a:r>
            <a:br>
              <a:rPr lang="es-CL" sz="2000" b="0" dirty="0" smtClean="0"/>
            </a:br>
            <a:endParaRPr lang="es-CL" sz="2000" b="0" dirty="0" smtClean="0"/>
          </a:p>
          <a:p>
            <a:pPr eaLnBrk="1" hangingPunct="1">
              <a:lnSpc>
                <a:spcPct val="80000"/>
              </a:lnSpc>
              <a:spcBef>
                <a:spcPct val="50000"/>
              </a:spcBef>
            </a:pPr>
            <a:r>
              <a:rPr lang="es-CL" sz="2000" b="0" dirty="0" smtClean="0"/>
              <a:t>Si las funciones de </a:t>
            </a:r>
            <a:r>
              <a:rPr lang="es-CL" sz="2000" b="0" dirty="0" err="1" smtClean="0"/>
              <a:t>supervisón</a:t>
            </a:r>
            <a:r>
              <a:rPr lang="es-CL" sz="2000" b="0" dirty="0" smtClean="0"/>
              <a:t> son consideradas efectivas, podemos usar su trabajo para evaluar la efectividad de la administración operacional</a:t>
            </a:r>
          </a:p>
          <a:p>
            <a:pPr eaLnBrk="1" hangingPunct="1">
              <a:lnSpc>
                <a:spcPct val="80000"/>
              </a:lnSpc>
              <a:spcBef>
                <a:spcPct val="50000"/>
              </a:spcBef>
            </a:pPr>
            <a:r>
              <a:rPr lang="es-CL" sz="2000" b="0" dirty="0" smtClean="0"/>
              <a:t>Validación periódica vía revisión de actividades</a:t>
            </a:r>
          </a:p>
        </p:txBody>
      </p:sp>
    </p:spTree>
    <p:extLst>
      <p:ext uri="{BB962C8B-B14F-4D97-AF65-F5344CB8AC3E}">
        <p14:creationId xmlns:p14="http://schemas.microsoft.com/office/powerpoint/2010/main" val="237393800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381000"/>
            <a:ext cx="2057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kumimoji="1" lang="en-GB" sz="2400">
              <a:solidFill>
                <a:srgbClr val="000000"/>
              </a:solidFill>
              <a:latin typeface="Times New Roman" pitchFamily="18" charset="0"/>
            </a:endParaRPr>
          </a:p>
        </p:txBody>
      </p:sp>
      <p:sp>
        <p:nvSpPr>
          <p:cNvPr id="18435" name="Rectangle 3"/>
          <p:cNvSpPr>
            <a:spLocks noGrp="1" noChangeArrowheads="1"/>
          </p:cNvSpPr>
          <p:nvPr>
            <p:ph type="title"/>
          </p:nvPr>
        </p:nvSpPr>
        <p:spPr>
          <a:xfrm>
            <a:off x="2339752" y="1493168"/>
            <a:ext cx="6390456" cy="762000"/>
          </a:xfrm>
          <a:noFill/>
        </p:spPr>
        <p:txBody>
          <a:bodyPr/>
          <a:lstStyle/>
          <a:p>
            <a:pPr eaLnBrk="1" hangingPunct="1">
              <a:lnSpc>
                <a:spcPct val="90000"/>
              </a:lnSpc>
            </a:pPr>
            <a:r>
              <a:rPr lang="es-CL" sz="2800" b="1" dirty="0">
                <a:solidFill>
                  <a:schemeClr val="tx1"/>
                </a:solidFill>
              </a:rPr>
              <a:t>Calidad de la Administración de </a:t>
            </a:r>
            <a:r>
              <a:rPr lang="es-CL" sz="2800" b="1" dirty="0" smtClean="0">
                <a:solidFill>
                  <a:schemeClr val="tx1"/>
                </a:solidFill>
              </a:rPr>
              <a:t>Riesgos</a:t>
            </a:r>
            <a:r>
              <a:rPr lang="es-CL" sz="2800" b="1" dirty="0">
                <a:solidFill>
                  <a:schemeClr val="tx1"/>
                </a:solidFill>
                <a:latin typeface="Arial" charset="0"/>
              </a:rPr>
              <a:t/>
            </a:r>
            <a:br>
              <a:rPr lang="es-CL" sz="2800" b="1" dirty="0">
                <a:solidFill>
                  <a:schemeClr val="tx1"/>
                </a:solidFill>
                <a:latin typeface="Arial" charset="0"/>
              </a:rPr>
            </a:br>
            <a:r>
              <a:rPr lang="en-US" sz="2800" b="1" dirty="0" smtClean="0">
                <a:solidFill>
                  <a:schemeClr val="tx1"/>
                </a:solidFill>
                <a:latin typeface="Arial" charset="0"/>
              </a:rPr>
              <a:t/>
            </a:r>
            <a:br>
              <a:rPr lang="en-US" sz="2800" b="1" dirty="0" smtClean="0">
                <a:solidFill>
                  <a:schemeClr val="tx1"/>
                </a:solidFill>
                <a:latin typeface="Arial" charset="0"/>
              </a:rPr>
            </a:br>
            <a:r>
              <a:rPr lang="en-US" sz="2800" b="1" dirty="0" smtClean="0">
                <a:solidFill>
                  <a:schemeClr val="tx1"/>
                </a:solidFill>
                <a:latin typeface="Arial" charset="0"/>
              </a:rPr>
              <a:t/>
            </a:r>
            <a:br>
              <a:rPr lang="en-US" sz="2800" b="1" dirty="0" smtClean="0">
                <a:solidFill>
                  <a:schemeClr val="tx1"/>
                </a:solidFill>
                <a:latin typeface="Arial" charset="0"/>
              </a:rPr>
            </a:br>
            <a:r>
              <a:rPr lang="es-CL" sz="2800" b="1" dirty="0" smtClean="0">
                <a:solidFill>
                  <a:schemeClr val="tx1"/>
                </a:solidFill>
                <a:latin typeface="Arial" charset="0"/>
              </a:rPr>
              <a:t>Funciones de Supervisión</a:t>
            </a:r>
            <a:endParaRPr lang="es-CL" b="1" dirty="0" smtClean="0">
              <a:solidFill>
                <a:schemeClr val="tx1"/>
              </a:solidFill>
              <a:latin typeface="Arial" charset="0"/>
            </a:endParaRPr>
          </a:p>
        </p:txBody>
      </p:sp>
      <p:sp>
        <p:nvSpPr>
          <p:cNvPr id="18436" name="Rectangle 4"/>
          <p:cNvSpPr>
            <a:spLocks noGrp="1" noChangeArrowheads="1"/>
          </p:cNvSpPr>
          <p:nvPr>
            <p:ph type="body" idx="1"/>
          </p:nvPr>
        </p:nvSpPr>
        <p:spPr>
          <a:xfrm>
            <a:off x="3131840" y="2590800"/>
            <a:ext cx="3954760" cy="3124200"/>
          </a:xfrm>
          <a:noFill/>
        </p:spPr>
        <p:txBody>
          <a:bodyPr/>
          <a:lstStyle/>
          <a:p>
            <a:pPr marL="233363" indent="-233363" eaLnBrk="1" hangingPunct="1"/>
            <a:r>
              <a:rPr lang="es-CL" b="0" dirty="0" smtClean="0"/>
              <a:t>Directorio</a:t>
            </a:r>
          </a:p>
          <a:p>
            <a:pPr marL="233363" indent="-233363" eaLnBrk="1" hangingPunct="1"/>
            <a:r>
              <a:rPr lang="es-CL" b="0" dirty="0" smtClean="0"/>
              <a:t>Alta Gerencia</a:t>
            </a:r>
          </a:p>
          <a:p>
            <a:pPr marL="233363" indent="-233363" eaLnBrk="1" hangingPunct="1"/>
            <a:r>
              <a:rPr lang="es-CL" b="0" dirty="0" smtClean="0">
                <a:solidFill>
                  <a:srgbClr val="000000"/>
                </a:solidFill>
              </a:rPr>
              <a:t>Auditor Interno</a:t>
            </a:r>
          </a:p>
          <a:p>
            <a:pPr marL="233363" indent="-233363" eaLnBrk="1" hangingPunct="1"/>
            <a:r>
              <a:rPr lang="es-CL" b="0" dirty="0" smtClean="0"/>
              <a:t>Administración de Riesgos</a:t>
            </a:r>
          </a:p>
          <a:p>
            <a:pPr marL="233363" indent="-233363" eaLnBrk="1" hangingPunct="1"/>
            <a:r>
              <a:rPr lang="es-CL" b="0" dirty="0" smtClean="0"/>
              <a:t>Actuarial</a:t>
            </a:r>
          </a:p>
          <a:p>
            <a:pPr marL="233363" indent="-233363" eaLnBrk="1" hangingPunct="1"/>
            <a:r>
              <a:rPr lang="es-CL" b="0" dirty="0" smtClean="0"/>
              <a:t>Cumplimiento</a:t>
            </a:r>
          </a:p>
          <a:p>
            <a:pPr marL="233363" indent="-233363" eaLnBrk="1" hangingPunct="1"/>
            <a:r>
              <a:rPr lang="es-CL" b="0" dirty="0" smtClean="0"/>
              <a:t>Financiero </a:t>
            </a:r>
          </a:p>
        </p:txBody>
      </p:sp>
    </p:spTree>
    <p:extLst>
      <p:ext uri="{BB962C8B-B14F-4D97-AF65-F5344CB8AC3E}">
        <p14:creationId xmlns:p14="http://schemas.microsoft.com/office/powerpoint/2010/main" val="37080845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7"/>
          <p:cNvSpPr txBox="1">
            <a:spLocks noChangeArrowheads="1"/>
          </p:cNvSpPr>
          <p:nvPr/>
        </p:nvSpPr>
        <p:spPr bwMode="auto">
          <a:xfrm>
            <a:off x="2667000" y="1295400"/>
            <a:ext cx="502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kumimoji="1" lang="es-CL" sz="3200" b="1" dirty="0" smtClean="0">
                <a:solidFill>
                  <a:srgbClr val="000000"/>
                </a:solidFill>
                <a:latin typeface="Arial Black"/>
              </a:rPr>
              <a:t>Determinando el Riesgo Neto</a:t>
            </a:r>
            <a:endParaRPr kumimoji="1" lang="es-CL" sz="3200" b="1" dirty="0">
              <a:solidFill>
                <a:srgbClr val="000000"/>
              </a:solidFill>
              <a:latin typeface="Arial Black"/>
            </a:endParaRPr>
          </a:p>
        </p:txBody>
      </p:sp>
      <p:sp>
        <p:nvSpPr>
          <p:cNvPr id="12291" name="AutoShape 18"/>
          <p:cNvSpPr>
            <a:spLocks noChangeArrowheads="1"/>
          </p:cNvSpPr>
          <p:nvPr/>
        </p:nvSpPr>
        <p:spPr bwMode="auto">
          <a:xfrm>
            <a:off x="2514600" y="2743200"/>
            <a:ext cx="1600200" cy="2438400"/>
          </a:xfrm>
          <a:prstGeom prst="chevron">
            <a:avLst>
              <a:gd name="adj" fmla="val 250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914400" algn="ctr"/>
              </a:tabLst>
            </a:pPr>
            <a:r>
              <a:rPr lang="es-CL" sz="1600" b="1" dirty="0" smtClean="0">
                <a:solidFill>
                  <a:srgbClr val="000000"/>
                </a:solidFill>
                <a:latin typeface="Arial" charset="0"/>
              </a:rPr>
              <a:t>Riesgo</a:t>
            </a:r>
          </a:p>
          <a:p>
            <a:pPr>
              <a:tabLst>
                <a:tab pos="914400" algn="ctr"/>
              </a:tabLst>
            </a:pPr>
            <a:r>
              <a:rPr lang="es-CL" sz="1600" b="1" dirty="0" smtClean="0">
                <a:solidFill>
                  <a:srgbClr val="000000"/>
                </a:solidFill>
                <a:latin typeface="Arial" charset="0"/>
              </a:rPr>
              <a:t>Inherente</a:t>
            </a:r>
            <a:endParaRPr lang="es-CL" sz="1600" b="1" dirty="0">
              <a:solidFill>
                <a:srgbClr val="000000"/>
              </a:solidFill>
              <a:latin typeface="Arial" charset="0"/>
            </a:endParaRPr>
          </a:p>
        </p:txBody>
      </p:sp>
      <p:sp>
        <p:nvSpPr>
          <p:cNvPr id="12292" name="Rectangle 19"/>
          <p:cNvSpPr>
            <a:spLocks noChangeArrowheads="1"/>
          </p:cNvSpPr>
          <p:nvPr/>
        </p:nvSpPr>
        <p:spPr bwMode="auto">
          <a:xfrm rot="-5400000">
            <a:off x="800100" y="3619500"/>
            <a:ext cx="24384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L" sz="2000" dirty="0" smtClean="0">
                <a:solidFill>
                  <a:srgbClr val="000000"/>
                </a:solidFill>
                <a:latin typeface="Arial" charset="0"/>
              </a:rPr>
              <a:t>Actividades</a:t>
            </a:r>
          </a:p>
          <a:p>
            <a:pPr algn="ctr"/>
            <a:r>
              <a:rPr lang="es-CL" sz="2000" dirty="0" smtClean="0">
                <a:solidFill>
                  <a:srgbClr val="000000"/>
                </a:solidFill>
                <a:latin typeface="Arial" charset="0"/>
              </a:rPr>
              <a:t>Significativas</a:t>
            </a:r>
            <a:endParaRPr lang="es-CL" sz="2000" dirty="0">
              <a:solidFill>
                <a:srgbClr val="000000"/>
              </a:solidFill>
              <a:latin typeface="Arial" charset="0"/>
            </a:endParaRPr>
          </a:p>
        </p:txBody>
      </p:sp>
      <p:sp>
        <p:nvSpPr>
          <p:cNvPr id="12293" name="AutoShape 24"/>
          <p:cNvSpPr>
            <a:spLocks noChangeArrowheads="1"/>
          </p:cNvSpPr>
          <p:nvPr/>
        </p:nvSpPr>
        <p:spPr bwMode="auto">
          <a:xfrm>
            <a:off x="3733800" y="2743200"/>
            <a:ext cx="1600200" cy="2438400"/>
          </a:xfrm>
          <a:prstGeom prst="chevron">
            <a:avLst>
              <a:gd name="adj" fmla="val 25000"/>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52488" algn="ctr"/>
              </a:tabLst>
            </a:pPr>
            <a:r>
              <a:rPr lang="es-CL" sz="1600" i="1" dirty="0" smtClean="0">
                <a:solidFill>
                  <a:srgbClr val="000000"/>
                </a:solidFill>
                <a:latin typeface="Arial" charset="0"/>
              </a:rPr>
              <a:t>Mitigado</a:t>
            </a:r>
          </a:p>
          <a:p>
            <a:pPr>
              <a:tabLst>
                <a:tab pos="852488" algn="ctr"/>
              </a:tabLst>
            </a:pPr>
            <a:r>
              <a:rPr lang="es-CL" sz="1600" i="1" dirty="0" smtClean="0">
                <a:solidFill>
                  <a:srgbClr val="000000"/>
                </a:solidFill>
                <a:latin typeface="Arial" charset="0"/>
              </a:rPr>
              <a:t>por</a:t>
            </a:r>
            <a:endParaRPr lang="es-CL" sz="1600" i="1" dirty="0">
              <a:solidFill>
                <a:srgbClr val="000000"/>
              </a:solidFill>
              <a:latin typeface="Arial" charset="0"/>
            </a:endParaRPr>
          </a:p>
        </p:txBody>
      </p:sp>
      <p:sp>
        <p:nvSpPr>
          <p:cNvPr id="12294" name="AutoShape 25"/>
          <p:cNvSpPr>
            <a:spLocks noChangeArrowheads="1"/>
          </p:cNvSpPr>
          <p:nvPr/>
        </p:nvSpPr>
        <p:spPr bwMode="auto">
          <a:xfrm>
            <a:off x="4800600" y="2743200"/>
            <a:ext cx="1752600" cy="2438400"/>
          </a:xfrm>
          <a:prstGeom prst="chevron">
            <a:avLst>
              <a:gd name="adj" fmla="val 2500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01688" algn="ctr"/>
              </a:tabLst>
            </a:pPr>
            <a:r>
              <a:rPr lang="es-CL" sz="1400" b="1" dirty="0" smtClean="0">
                <a:solidFill>
                  <a:srgbClr val="000000"/>
                </a:solidFill>
                <a:latin typeface="Arial" charset="0"/>
              </a:rPr>
              <a:t>Calidad de la</a:t>
            </a:r>
          </a:p>
          <a:p>
            <a:pPr>
              <a:tabLst>
                <a:tab pos="801688" algn="ctr"/>
              </a:tabLst>
            </a:pPr>
            <a:r>
              <a:rPr lang="es-CL" sz="1400" b="1" dirty="0" smtClean="0">
                <a:solidFill>
                  <a:srgbClr val="000000"/>
                </a:solidFill>
                <a:latin typeface="Arial" charset="0"/>
              </a:rPr>
              <a:t>Administración</a:t>
            </a:r>
          </a:p>
          <a:p>
            <a:pPr>
              <a:tabLst>
                <a:tab pos="801688" algn="ctr"/>
              </a:tabLst>
            </a:pPr>
            <a:r>
              <a:rPr lang="es-CL" sz="1400" b="1" dirty="0" smtClean="0">
                <a:solidFill>
                  <a:srgbClr val="000000"/>
                </a:solidFill>
                <a:latin typeface="Arial" charset="0"/>
              </a:rPr>
              <a:t>de Riesgos</a:t>
            </a:r>
            <a:endParaRPr lang="es-CL" sz="1400" b="1" dirty="0">
              <a:solidFill>
                <a:srgbClr val="000000"/>
              </a:solidFill>
              <a:latin typeface="Arial" charset="0"/>
            </a:endParaRPr>
          </a:p>
        </p:txBody>
      </p:sp>
      <p:sp>
        <p:nvSpPr>
          <p:cNvPr id="12295" name="AutoShape 26"/>
          <p:cNvSpPr>
            <a:spLocks noChangeArrowheads="1"/>
          </p:cNvSpPr>
          <p:nvPr/>
        </p:nvSpPr>
        <p:spPr bwMode="auto">
          <a:xfrm>
            <a:off x="6172200" y="2743200"/>
            <a:ext cx="1600200" cy="2438400"/>
          </a:xfrm>
          <a:prstGeom prst="chevro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52488" algn="ctr"/>
              </a:tabLst>
            </a:pPr>
            <a:r>
              <a:rPr lang="en-CA" sz="1600" i="1" dirty="0">
                <a:solidFill>
                  <a:srgbClr val="000000"/>
                </a:solidFill>
                <a:latin typeface="Arial" charset="0"/>
              </a:rPr>
              <a:t>      </a:t>
            </a:r>
            <a:r>
              <a:rPr lang="es-CL" sz="1600" i="1" dirty="0" smtClean="0">
                <a:solidFill>
                  <a:srgbClr val="000000"/>
                </a:solidFill>
                <a:latin typeface="Arial" charset="0"/>
              </a:rPr>
              <a:t>es</a:t>
            </a:r>
            <a:endParaRPr lang="es-CL" sz="1600" i="1" dirty="0">
              <a:solidFill>
                <a:srgbClr val="000000"/>
              </a:solidFill>
              <a:latin typeface="Arial" charset="0"/>
            </a:endParaRPr>
          </a:p>
        </p:txBody>
      </p:sp>
      <p:sp>
        <p:nvSpPr>
          <p:cNvPr id="12296" name="AutoShape 27"/>
          <p:cNvSpPr>
            <a:spLocks noChangeArrowheads="1"/>
          </p:cNvSpPr>
          <p:nvPr/>
        </p:nvSpPr>
        <p:spPr bwMode="auto">
          <a:xfrm>
            <a:off x="7391400" y="2743200"/>
            <a:ext cx="1600200" cy="2438400"/>
          </a:xfrm>
          <a:prstGeom prst="chevron">
            <a:avLst>
              <a:gd name="adj" fmla="val 25000"/>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801688" algn="ctr"/>
              </a:tabLst>
            </a:pPr>
            <a:r>
              <a:rPr lang="es-CL" sz="1200" b="1" dirty="0" smtClean="0">
                <a:solidFill>
                  <a:srgbClr val="000000"/>
                </a:solidFill>
                <a:latin typeface="Arial" charset="0"/>
              </a:rPr>
              <a:t>Riesgo Neto/</a:t>
            </a:r>
          </a:p>
          <a:p>
            <a:pPr>
              <a:tabLst>
                <a:tab pos="801688" algn="ctr"/>
              </a:tabLst>
            </a:pPr>
            <a:r>
              <a:rPr lang="es-CL" sz="1200" b="1" dirty="0" smtClean="0">
                <a:solidFill>
                  <a:srgbClr val="000000"/>
                </a:solidFill>
                <a:latin typeface="Arial" charset="0"/>
              </a:rPr>
              <a:t>Dirección</a:t>
            </a:r>
          </a:p>
          <a:p>
            <a:pPr>
              <a:tabLst>
                <a:tab pos="801688" algn="ctr"/>
              </a:tabLst>
            </a:pPr>
            <a:r>
              <a:rPr lang="es-CL" sz="1200" b="1" dirty="0">
                <a:solidFill>
                  <a:srgbClr val="000000"/>
                </a:solidFill>
                <a:latin typeface="Arial" charset="0"/>
              </a:rPr>
              <a:t>d</a:t>
            </a:r>
            <a:r>
              <a:rPr lang="es-CL" sz="1200" b="1" dirty="0" smtClean="0">
                <a:solidFill>
                  <a:srgbClr val="000000"/>
                </a:solidFill>
                <a:latin typeface="Arial" charset="0"/>
              </a:rPr>
              <a:t>e Calificación</a:t>
            </a:r>
            <a:endParaRPr lang="es-CL" sz="1200" b="1" dirty="0">
              <a:solidFill>
                <a:srgbClr val="000000"/>
              </a:solidFill>
              <a:latin typeface="Arial" charset="0"/>
            </a:endParaRPr>
          </a:p>
        </p:txBody>
      </p:sp>
    </p:spTree>
    <p:extLst>
      <p:ext uri="{BB962C8B-B14F-4D97-AF65-F5344CB8AC3E}">
        <p14:creationId xmlns:p14="http://schemas.microsoft.com/office/powerpoint/2010/main" val="323680944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74" name="Group 50"/>
          <p:cNvGraphicFramePr>
            <a:graphicFrameLocks noGrp="1"/>
          </p:cNvGraphicFramePr>
          <p:nvPr>
            <p:extLst>
              <p:ext uri="{D42A27DB-BD31-4B8C-83A1-F6EECF244321}">
                <p14:modId xmlns:p14="http://schemas.microsoft.com/office/powerpoint/2010/main" val="1115216244"/>
              </p:ext>
            </p:extLst>
          </p:nvPr>
        </p:nvGraphicFramePr>
        <p:xfrm>
          <a:off x="1981200" y="1524000"/>
          <a:ext cx="6781800" cy="4146235"/>
        </p:xfrm>
        <a:graphic>
          <a:graphicData uri="http://schemas.openxmlformats.org/drawingml/2006/table">
            <a:tbl>
              <a:tblPr/>
              <a:tblGrid>
                <a:gridCol w="1785938"/>
                <a:gridCol w="1228725"/>
                <a:gridCol w="1265237"/>
                <a:gridCol w="1265238"/>
                <a:gridCol w="1236662"/>
              </a:tblGrid>
              <a:tr h="5476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0000FF"/>
                          </a:solidFill>
                          <a:effectLst/>
                          <a:latin typeface="Arial" charset="0"/>
                        </a:rPr>
                        <a:t>Calidad Total de la Administración de Riesgos para la Actividad Significativa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Nivel de Riesgo Inherente para Actividad Significativa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642938">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Bajo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Moderado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Sobre el Promedio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Alto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600" b="1" i="0" u="none" strike="noStrike" cap="none" normalizeH="0" baseline="0" dirty="0" smtClean="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vMerge="1">
                  <a:txBody>
                    <a:bodyPr/>
                    <a:lstStyle/>
                    <a:p>
                      <a:endParaRPr lang="en-CA"/>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FF0000"/>
                          </a:solidFill>
                          <a:effectLst/>
                          <a:latin typeface="Arial" charset="0"/>
                        </a:rPr>
                        <a:t>Evaluación del Riesgo Neto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0000FF"/>
                          </a:solidFill>
                          <a:effectLst/>
                          <a:latin typeface="Arial" charset="0"/>
                        </a:rPr>
                        <a:t>Fuerte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Bajo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Bajo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Moderado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600" b="0" i="0" u="none" strike="noStrike" cap="none" normalizeH="0" baseline="0" noProof="0" dirty="0" smtClean="0">
                          <a:ln>
                            <a:noFill/>
                          </a:ln>
                          <a:solidFill>
                            <a:schemeClr val="tx1"/>
                          </a:solidFill>
                          <a:effectLst/>
                          <a:latin typeface="Arial" charset="0"/>
                        </a:rPr>
                        <a:t>Sobre el Promedio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0000FF"/>
                          </a:solidFill>
                          <a:effectLst/>
                          <a:latin typeface="Arial" charset="0"/>
                        </a:rPr>
                        <a:t>Aceptable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Bajo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Moderado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600" b="0" i="0" u="none" strike="noStrike" cap="none" normalizeH="0" baseline="0" noProof="0" dirty="0" smtClean="0">
                          <a:ln>
                            <a:noFill/>
                          </a:ln>
                          <a:solidFill>
                            <a:schemeClr val="tx1"/>
                          </a:solidFill>
                          <a:effectLst/>
                          <a:latin typeface="Arial" charset="0"/>
                        </a:rPr>
                        <a:t>Sobre el Promedio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0000FF"/>
                          </a:solidFill>
                          <a:effectLst/>
                          <a:latin typeface="Arial" charset="0"/>
                        </a:rPr>
                        <a:t>Necesita Mejora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Moderado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600" b="0" i="0" u="none" strike="noStrike" cap="none" normalizeH="0" baseline="0" noProof="0" dirty="0" smtClean="0">
                          <a:ln>
                            <a:noFill/>
                          </a:ln>
                          <a:solidFill>
                            <a:schemeClr val="tx1"/>
                          </a:solidFill>
                          <a:effectLst/>
                          <a:latin typeface="Arial" charset="0"/>
                        </a:rPr>
                        <a:t>Sobre el Promedio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600" b="1" i="0" u="none" strike="noStrike" cap="none" normalizeH="0" baseline="0" noProof="0" dirty="0" smtClean="0">
                          <a:ln>
                            <a:noFill/>
                          </a:ln>
                          <a:solidFill>
                            <a:srgbClr val="0000FF"/>
                          </a:solidFill>
                          <a:effectLst/>
                          <a:latin typeface="Arial" charset="0"/>
                        </a:rPr>
                        <a:t>Débil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600" b="0" i="0" u="none" strike="noStrike" cap="none" normalizeH="0" baseline="0" noProof="0" dirty="0" smtClean="0">
                          <a:ln>
                            <a:noFill/>
                          </a:ln>
                          <a:solidFill>
                            <a:schemeClr val="tx1"/>
                          </a:solidFill>
                          <a:effectLst/>
                          <a:latin typeface="Arial" charset="0"/>
                        </a:rPr>
                        <a:t>Sobre el Promedio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600" b="0" i="0" u="none" strike="noStrike" cap="none" normalizeH="0" baseline="0" noProof="0" dirty="0" smtClean="0">
                          <a:ln>
                            <a:noFill/>
                          </a:ln>
                          <a:solidFill>
                            <a:schemeClr val="tx1"/>
                          </a:solidFill>
                          <a:effectLst/>
                          <a:latin typeface="Arial" charset="0"/>
                        </a:rPr>
                        <a:t>Alto</a:t>
                      </a:r>
                      <a:endParaRPr kumimoji="0" lang="en-CA"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0527" name="Text Box 47"/>
          <p:cNvSpPr txBox="1">
            <a:spLocks noChangeArrowheads="1"/>
          </p:cNvSpPr>
          <p:nvPr/>
        </p:nvSpPr>
        <p:spPr bwMode="auto">
          <a:xfrm>
            <a:off x="1905000" y="6858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s-CL" sz="2800" b="1" dirty="0" smtClean="0">
                <a:solidFill>
                  <a:srgbClr val="000000"/>
                </a:solidFill>
                <a:latin typeface="+mj-lt"/>
              </a:rPr>
              <a:t>Riesgo Neto – Mapa crítico Representativo</a:t>
            </a:r>
            <a:endParaRPr lang="es-CL" sz="2800" b="1" dirty="0">
              <a:solidFill>
                <a:srgbClr val="000000"/>
              </a:solidFill>
              <a:latin typeface="+mj-lt"/>
            </a:endParaRPr>
          </a:p>
        </p:txBody>
      </p:sp>
      <p:sp>
        <p:nvSpPr>
          <p:cNvPr id="20528" name="Rectangle 48"/>
          <p:cNvSpPr>
            <a:spLocks noChangeArrowheads="1"/>
          </p:cNvSpPr>
          <p:nvPr/>
        </p:nvSpPr>
        <p:spPr bwMode="auto">
          <a:xfrm>
            <a:off x="1905000" y="1295400"/>
            <a:ext cx="69580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endParaRPr lang="en-CA" b="1">
              <a:solidFill>
                <a:srgbClr val="000000"/>
              </a:solidFill>
              <a:latin typeface="Arial Black" pitchFamily="34" charset="0"/>
            </a:endParaRPr>
          </a:p>
        </p:txBody>
      </p:sp>
      <p:sp>
        <p:nvSpPr>
          <p:cNvPr id="1204275" name="AutoShape 51"/>
          <p:cNvSpPr>
            <a:spLocks noChangeAspect="1" noChangeArrowheads="1"/>
          </p:cNvSpPr>
          <p:nvPr/>
        </p:nvSpPr>
        <p:spPr bwMode="auto">
          <a:xfrm rot="3398443">
            <a:off x="7439025" y="1857375"/>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4276" name="AutoShape 52"/>
          <p:cNvSpPr>
            <a:spLocks noChangeAspect="1" noChangeArrowheads="1"/>
          </p:cNvSpPr>
          <p:nvPr/>
        </p:nvSpPr>
        <p:spPr bwMode="auto">
          <a:xfrm rot="-1237923">
            <a:off x="2057400" y="4038600"/>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4277" name="AutoShape 53"/>
          <p:cNvSpPr>
            <a:spLocks noChangeAspect="1" noChangeArrowheads="1"/>
          </p:cNvSpPr>
          <p:nvPr/>
        </p:nvSpPr>
        <p:spPr bwMode="auto">
          <a:xfrm rot="-2388817">
            <a:off x="6172200" y="4114800"/>
            <a:ext cx="320675" cy="720725"/>
          </a:xfrm>
          <a:prstGeom prst="downArrow">
            <a:avLst>
              <a:gd name="adj1" fmla="val 50000"/>
              <a:gd name="adj2" fmla="val 5618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Tree>
    <p:extLst>
      <p:ext uri="{BB962C8B-B14F-4D97-AF65-F5344CB8AC3E}">
        <p14:creationId xmlns:p14="http://schemas.microsoft.com/office/powerpoint/2010/main" val="6042882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4275"/>
                                        </p:tgtEl>
                                        <p:attrNameLst>
                                          <p:attrName>style.visibility</p:attrName>
                                        </p:attrNameLst>
                                      </p:cBhvr>
                                      <p:to>
                                        <p:strVal val="visible"/>
                                      </p:to>
                                    </p:set>
                                    <p:animEffect transition="in" filter="wipe(right)">
                                      <p:cBhvr>
                                        <p:cTn id="7" dur="500"/>
                                        <p:tgtEl>
                                          <p:spTgt spid="120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4276"/>
                                        </p:tgtEl>
                                        <p:attrNameLst>
                                          <p:attrName>style.visibility</p:attrName>
                                        </p:attrNameLst>
                                      </p:cBhvr>
                                      <p:to>
                                        <p:strVal val="visible"/>
                                      </p:to>
                                    </p:set>
                                    <p:animEffect transition="in" filter="wipe(left)">
                                      <p:cBhvr>
                                        <p:cTn id="12" dur="500"/>
                                        <p:tgtEl>
                                          <p:spTgt spid="1204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4277"/>
                                        </p:tgtEl>
                                        <p:attrNameLst>
                                          <p:attrName>style.visibility</p:attrName>
                                        </p:attrNameLst>
                                      </p:cBhvr>
                                      <p:to>
                                        <p:strVal val="visible"/>
                                      </p:to>
                                    </p:set>
                                    <p:animEffect transition="in" filter="wipe(left)">
                                      <p:cBhvr>
                                        <p:cTn id="17" dur="500"/>
                                        <p:tgtEl>
                                          <p:spTgt spid="120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75" grpId="0" animBg="1"/>
      <p:bldP spid="1204276" grpId="0" animBg="1"/>
      <p:bldP spid="12042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Importancia</a:t>
            </a:r>
            <a:endParaRPr lang="es-CL" i="1" dirty="0"/>
          </a:p>
        </p:txBody>
      </p:sp>
      <p:sp>
        <p:nvSpPr>
          <p:cNvPr id="3" name="Content Placeholder 2"/>
          <p:cNvSpPr>
            <a:spLocks noGrp="1"/>
          </p:cNvSpPr>
          <p:nvPr>
            <p:ph idx="1"/>
          </p:nvPr>
        </p:nvSpPr>
        <p:spPr/>
        <p:txBody>
          <a:bodyPr/>
          <a:lstStyle/>
          <a:p>
            <a:r>
              <a:rPr lang="es-CL" dirty="0" smtClean="0"/>
              <a:t>Importancia es un criterio de contribución </a:t>
            </a:r>
            <a:r>
              <a:rPr lang="es-CL" dirty="0"/>
              <a:t>relativa </a:t>
            </a:r>
            <a:r>
              <a:rPr lang="es-CL" dirty="0" smtClean="0"/>
              <a:t>de una actividad significativa al riesgo neto total</a:t>
            </a:r>
            <a:br>
              <a:rPr lang="es-CL" dirty="0" smtClean="0"/>
            </a:br>
            <a:endParaRPr lang="es-CL" dirty="0" smtClean="0"/>
          </a:p>
          <a:p>
            <a:r>
              <a:rPr lang="es-CL" dirty="0" smtClean="0"/>
              <a:t>También uno de los factores en la planificación</a:t>
            </a:r>
            <a:endParaRPr lang="es-CL" dirty="0"/>
          </a:p>
        </p:txBody>
      </p:sp>
    </p:spTree>
    <p:extLst>
      <p:ext uri="{BB962C8B-B14F-4D97-AF65-F5344CB8AC3E}">
        <p14:creationId xmlns:p14="http://schemas.microsoft.com/office/powerpoint/2010/main" val="2560302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63688" y="688808"/>
            <a:ext cx="7010400" cy="990600"/>
          </a:xfrm>
        </p:spPr>
        <p:txBody>
          <a:bodyPr/>
          <a:lstStyle/>
          <a:p>
            <a:pPr algn="ctr" eaLnBrk="1" hangingPunct="1"/>
            <a:r>
              <a:rPr lang="es-CL" sz="2800" b="1" dirty="0" smtClean="0">
                <a:latin typeface="Arial" charset="0"/>
              </a:rPr>
              <a:t>Matriz de Riesgo</a:t>
            </a:r>
          </a:p>
        </p:txBody>
      </p:sp>
      <p:graphicFrame>
        <p:nvGraphicFramePr>
          <p:cNvPr id="1206474" name="Group 202"/>
          <p:cNvGraphicFramePr>
            <a:graphicFrameLocks noGrp="1"/>
          </p:cNvGraphicFramePr>
          <p:nvPr>
            <p:ph idx="1"/>
          </p:nvPr>
        </p:nvGraphicFramePr>
        <p:xfrm>
          <a:off x="1981200" y="1752600"/>
          <a:ext cx="7048500" cy="3276600"/>
        </p:xfrm>
        <a:graphic>
          <a:graphicData uri="http://schemas.openxmlformats.org/drawingml/2006/table">
            <a:tbl>
              <a:tblPr/>
              <a:tblGrid>
                <a:gridCol w="1284288"/>
                <a:gridCol w="990600"/>
                <a:gridCol w="460375"/>
                <a:gridCol w="1511300"/>
                <a:gridCol w="504825"/>
                <a:gridCol w="1290637"/>
                <a:gridCol w="1006475"/>
              </a:tblGrid>
              <a:tr h="47942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Financial Institution Risk Matrix as at…</a:t>
                      </a:r>
                      <a:endParaRPr kumimoji="0" lang="en-CA"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Significant Activities</a:t>
                      </a:r>
                      <a:endParaRPr kumimoji="0" lang="en-CA" sz="12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Inherent Risks</a:t>
                      </a:r>
                      <a:endParaRPr kumimoji="0" lang="en-CA"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Quality of Risk Management</a:t>
                      </a:r>
                      <a:endParaRPr kumimoji="0" lang="en-CA"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Net Risk</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Direction of Rating</a:t>
                      </a: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Importance</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192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Credit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Market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Insurance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Operational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Regulatory     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Strategic</a:t>
                      </a:r>
                      <a:endParaRPr kumimoji="0" lang="en-CA"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Operational  Management</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Financial</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Compliance</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Actuarial</a:t>
                      </a:r>
                    </a:p>
                    <a:p>
                      <a:pPr marL="106363" marR="0" lvl="0" indent="-106363" algn="l" defTabSz="914400" rtl="0" eaLnBrk="1" fontAlgn="base" latinLnBrk="0" hangingPunct="1">
                        <a:lnSpc>
                          <a:spcPct val="100000"/>
                        </a:lnSpc>
                        <a:spcBef>
                          <a:spcPct val="2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Risk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Internal Audit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Senior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Board </a:t>
                      </a:r>
                      <a:endParaRPr kumimoji="0" lang="en-CA" sz="10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Increasing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Stable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Decreasing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Low            OR       Medium      OR            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Overall Rating</a:t>
                      </a:r>
                      <a:endParaRPr kumimoji="0" lang="en-CA" sz="12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1542" name="Line 38"/>
          <p:cNvSpPr>
            <a:spLocks noChangeShapeType="1"/>
          </p:cNvSpPr>
          <p:nvPr/>
        </p:nvSpPr>
        <p:spPr bwMode="auto">
          <a:xfrm>
            <a:off x="6443663" y="24209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graphicFrame>
        <p:nvGraphicFramePr>
          <p:cNvPr id="1206423" name="Group 151"/>
          <p:cNvGraphicFramePr>
            <a:graphicFrameLocks noGrp="1"/>
          </p:cNvGraphicFramePr>
          <p:nvPr>
            <p:extLst>
              <p:ext uri="{D42A27DB-BD31-4B8C-83A1-F6EECF244321}">
                <p14:modId xmlns:p14="http://schemas.microsoft.com/office/powerpoint/2010/main" val="3820041430"/>
              </p:ext>
            </p:extLst>
          </p:nvPr>
        </p:nvGraphicFramePr>
        <p:xfrm>
          <a:off x="1981200" y="5181600"/>
          <a:ext cx="6551240" cy="822960"/>
        </p:xfrm>
        <a:graphic>
          <a:graphicData uri="http://schemas.openxmlformats.org/drawingml/2006/table">
            <a:tbl>
              <a:tblPr/>
              <a:tblGrid>
                <a:gridCol w="2029022"/>
                <a:gridCol w="409186"/>
                <a:gridCol w="1880227"/>
                <a:gridCol w="409186"/>
                <a:gridCol w="1823619"/>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Capital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Ganancias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Liquidez</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Riesgo Compuesto</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Dirección de Calificación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noProof="0" dirty="0" smtClean="0">
                          <a:ln>
                            <a:noFill/>
                          </a:ln>
                          <a:solidFill>
                            <a:schemeClr val="tx1"/>
                          </a:solidFill>
                          <a:effectLst/>
                          <a:latin typeface="Arial" charset="0"/>
                        </a:rPr>
                        <a:t>Plazo Previsto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1" name="Rectangle 181"/>
          <p:cNvSpPr>
            <a:spLocks noChangeArrowheads="1"/>
          </p:cNvSpPr>
          <p:nvPr/>
        </p:nvSpPr>
        <p:spPr bwMode="auto">
          <a:xfrm>
            <a:off x="2057400" y="60198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s-CL" sz="1400" dirty="0" smtClean="0">
                <a:solidFill>
                  <a:srgbClr val="000000"/>
                </a:solidFill>
                <a:latin typeface="Arial" charset="0"/>
              </a:rPr>
              <a:t>Calificación de Intervención</a:t>
            </a:r>
            <a:endParaRPr lang="es-CL" sz="1400" dirty="0">
              <a:solidFill>
                <a:srgbClr val="000000"/>
              </a:solidFill>
              <a:latin typeface="Arial" charset="0"/>
            </a:endParaRPr>
          </a:p>
        </p:txBody>
      </p:sp>
      <p:sp>
        <p:nvSpPr>
          <p:cNvPr id="21572" name="Text Box 182"/>
          <p:cNvSpPr txBox="1">
            <a:spLocks noChangeArrowheads="1"/>
          </p:cNvSpPr>
          <p:nvPr/>
        </p:nvSpPr>
        <p:spPr bwMode="auto">
          <a:xfrm>
            <a:off x="1948395" y="6076295"/>
            <a:ext cx="2286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CA">
              <a:solidFill>
                <a:srgbClr val="000000"/>
              </a:solidFill>
            </a:endParaRPr>
          </a:p>
        </p:txBody>
      </p:sp>
      <p:sp>
        <p:nvSpPr>
          <p:cNvPr id="1206455" name="AutoShape 183"/>
          <p:cNvSpPr>
            <a:spLocks noChangeArrowheads="1"/>
          </p:cNvSpPr>
          <p:nvPr/>
        </p:nvSpPr>
        <p:spPr bwMode="auto">
          <a:xfrm>
            <a:off x="3352800" y="2743200"/>
            <a:ext cx="8382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56" name="AutoShape 184"/>
          <p:cNvSpPr>
            <a:spLocks noChangeArrowheads="1"/>
          </p:cNvSpPr>
          <p:nvPr/>
        </p:nvSpPr>
        <p:spPr bwMode="auto">
          <a:xfrm>
            <a:off x="4800600" y="2819400"/>
            <a:ext cx="12954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4" name="Oval 192"/>
          <p:cNvSpPr>
            <a:spLocks noChangeAspect="1" noChangeArrowheads="1"/>
          </p:cNvSpPr>
          <p:nvPr/>
        </p:nvSpPr>
        <p:spPr bwMode="auto">
          <a:xfrm>
            <a:off x="6324600" y="3581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5" name="Oval 193"/>
          <p:cNvSpPr>
            <a:spLocks noChangeAspect="1" noChangeArrowheads="1"/>
          </p:cNvSpPr>
          <p:nvPr/>
        </p:nvSpPr>
        <p:spPr bwMode="auto">
          <a:xfrm>
            <a:off x="6324600" y="4038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6" name="Oval 194"/>
          <p:cNvSpPr>
            <a:spLocks noChangeAspect="1" noChangeArrowheads="1"/>
          </p:cNvSpPr>
          <p:nvPr/>
        </p:nvSpPr>
        <p:spPr bwMode="auto">
          <a:xfrm>
            <a:off x="6324600" y="3200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7" name="Oval 195"/>
          <p:cNvSpPr>
            <a:spLocks noChangeAspect="1" noChangeArrowheads="1"/>
          </p:cNvSpPr>
          <p:nvPr/>
        </p:nvSpPr>
        <p:spPr bwMode="auto">
          <a:xfrm>
            <a:off x="6324600" y="2819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68" name="Oval 196"/>
          <p:cNvSpPr>
            <a:spLocks noChangeArrowheads="1"/>
          </p:cNvSpPr>
          <p:nvPr/>
        </p:nvSpPr>
        <p:spPr bwMode="auto">
          <a:xfrm>
            <a:off x="6324600" y="4648200"/>
            <a:ext cx="304800" cy="3048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06471" name="AutoShape 199"/>
          <p:cNvSpPr>
            <a:spLocks noChangeArrowheads="1"/>
          </p:cNvSpPr>
          <p:nvPr/>
        </p:nvSpPr>
        <p:spPr bwMode="auto">
          <a:xfrm>
            <a:off x="228600" y="228600"/>
            <a:ext cx="4038600" cy="990600"/>
          </a:xfrm>
          <a:prstGeom prst="wedgeRoundRectCallout">
            <a:avLst>
              <a:gd name="adj1" fmla="val 105269"/>
              <a:gd name="adj2" fmla="val 4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CL" sz="1400" u="sng" dirty="0" smtClean="0">
                <a:solidFill>
                  <a:srgbClr val="FFFFFF"/>
                </a:solidFill>
                <a:cs typeface="Times" panose="02020603050405020304" pitchFamily="18" charset="0"/>
              </a:rPr>
              <a:t>Riesgo Neto Total</a:t>
            </a:r>
            <a:r>
              <a:rPr lang="es-CL" sz="1400" dirty="0" smtClean="0">
                <a:solidFill>
                  <a:schemeClr val="bg1"/>
                </a:solidFill>
                <a:cs typeface="Times" panose="02020603050405020304" pitchFamily="18" charset="0"/>
              </a:rPr>
              <a:t>:  Ponderación global de </a:t>
            </a:r>
            <a:r>
              <a:rPr lang="es-CL" sz="1400" dirty="0">
                <a:solidFill>
                  <a:schemeClr val="bg1"/>
                </a:solidFill>
                <a:cs typeface="Times" panose="02020603050405020304" pitchFamily="18" charset="0"/>
              </a:rPr>
              <a:t>todos los </a:t>
            </a:r>
            <a:r>
              <a:rPr lang="es-CL" sz="1400" dirty="0" smtClean="0">
                <a:solidFill>
                  <a:schemeClr val="bg1"/>
                </a:solidFill>
                <a:cs typeface="Times" panose="02020603050405020304" pitchFamily="18" charset="0"/>
              </a:rPr>
              <a:t>Riesgos </a:t>
            </a:r>
            <a:r>
              <a:rPr lang="es-CL" sz="1400" dirty="0">
                <a:solidFill>
                  <a:schemeClr val="bg1"/>
                </a:solidFill>
                <a:cs typeface="Times" panose="02020603050405020304" pitchFamily="18" charset="0"/>
              </a:rPr>
              <a:t>N</a:t>
            </a:r>
            <a:r>
              <a:rPr lang="es-CL" sz="1400" dirty="0" smtClean="0">
                <a:solidFill>
                  <a:schemeClr val="bg1"/>
                </a:solidFill>
                <a:cs typeface="Times" panose="02020603050405020304" pitchFamily="18" charset="0"/>
              </a:rPr>
              <a:t>etos </a:t>
            </a:r>
            <a:r>
              <a:rPr lang="es-CL" sz="1400" dirty="0">
                <a:solidFill>
                  <a:schemeClr val="bg1"/>
                </a:solidFill>
                <a:cs typeface="Times" panose="02020603050405020304" pitchFamily="18" charset="0"/>
              </a:rPr>
              <a:t>usando la importancia de cada empresa como el factor de </a:t>
            </a:r>
            <a:r>
              <a:rPr lang="es-CL" sz="1400" dirty="0" smtClean="0">
                <a:solidFill>
                  <a:schemeClr val="bg1"/>
                </a:solidFill>
                <a:cs typeface="Times" panose="02020603050405020304" pitchFamily="18" charset="0"/>
              </a:rPr>
              <a:t>ponderación.</a:t>
            </a:r>
          </a:p>
          <a:p>
            <a:pPr algn="ctr" eaLnBrk="1" hangingPunct="1"/>
            <a:r>
              <a:rPr lang="es-CL" sz="1400" dirty="0" smtClean="0">
                <a:solidFill>
                  <a:schemeClr val="bg1"/>
                </a:solidFill>
                <a:cs typeface="Times" panose="02020603050405020304" pitchFamily="18" charset="0"/>
              </a:rPr>
              <a:t> </a:t>
            </a:r>
            <a:r>
              <a:rPr lang="es-CL" sz="1400" dirty="0" smtClean="0">
                <a:solidFill>
                  <a:schemeClr val="bg1"/>
                </a:solidFill>
              </a:rPr>
              <a:t>“</a:t>
            </a:r>
            <a:r>
              <a:rPr lang="es-CL" sz="1400" b="1" dirty="0" smtClean="0">
                <a:solidFill>
                  <a:schemeClr val="bg1"/>
                </a:solidFill>
              </a:rPr>
              <a:t>Riesgo residual“ de la institución</a:t>
            </a:r>
            <a:endParaRPr lang="es-CL" sz="1400" b="1" dirty="0">
              <a:solidFill>
                <a:schemeClr val="bg1"/>
              </a:solidFill>
              <a:latin typeface="Arial" charset="0"/>
            </a:endParaRPr>
          </a:p>
        </p:txBody>
      </p:sp>
      <p:sp>
        <p:nvSpPr>
          <p:cNvPr id="1206472" name="AutoShape 200"/>
          <p:cNvSpPr>
            <a:spLocks noChangeArrowheads="1"/>
          </p:cNvSpPr>
          <p:nvPr/>
        </p:nvSpPr>
        <p:spPr bwMode="auto">
          <a:xfrm>
            <a:off x="6369496" y="44624"/>
            <a:ext cx="2667000" cy="873460"/>
          </a:xfrm>
          <a:prstGeom prst="wedgeRoundRectCallout">
            <a:avLst>
              <a:gd name="adj1" fmla="val -45669"/>
              <a:gd name="adj2" fmla="val 367706"/>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CL" sz="1400" u="sng" dirty="0" smtClean="0">
                <a:solidFill>
                  <a:srgbClr val="FFFFFF"/>
                </a:solidFill>
                <a:cs typeface="Times" panose="02020603050405020304" pitchFamily="18" charset="0"/>
              </a:rPr>
              <a:t>Riesgo Neto</a:t>
            </a:r>
            <a:r>
              <a:rPr lang="es-CL" sz="1400" dirty="0" smtClean="0">
                <a:solidFill>
                  <a:srgbClr val="FFFFFF"/>
                </a:solidFill>
                <a:cs typeface="Times" panose="02020603050405020304" pitchFamily="18" charset="0"/>
              </a:rPr>
              <a:t>:  “Riesgo residual” después de la mitigación en cada Actividad Significativa</a:t>
            </a:r>
            <a:endParaRPr lang="es-CL" sz="1400" dirty="0">
              <a:solidFill>
                <a:srgbClr val="FFFFFF"/>
              </a:solidFill>
              <a:cs typeface="Times" panose="02020603050405020304" pitchFamily="18" charset="0"/>
            </a:endParaRPr>
          </a:p>
        </p:txBody>
      </p:sp>
    </p:spTree>
    <p:extLst>
      <p:ext uri="{BB962C8B-B14F-4D97-AF65-F5344CB8AC3E}">
        <p14:creationId xmlns:p14="http://schemas.microsoft.com/office/powerpoint/2010/main" val="200765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06455"/>
                                        </p:tgtEl>
                                        <p:attrNameLst>
                                          <p:attrName>style.visibility</p:attrName>
                                        </p:attrNameLst>
                                      </p:cBhvr>
                                      <p:to>
                                        <p:strVal val="visible"/>
                                      </p:to>
                                    </p:set>
                                    <p:anim calcmode="lin" valueType="num">
                                      <p:cBhvr>
                                        <p:cTn id="7" dur="500" fill="hold"/>
                                        <p:tgtEl>
                                          <p:spTgt spid="1206455"/>
                                        </p:tgtEl>
                                        <p:attrNameLst>
                                          <p:attrName>ppt_w</p:attrName>
                                        </p:attrNameLst>
                                      </p:cBhvr>
                                      <p:tavLst>
                                        <p:tav tm="0">
                                          <p:val>
                                            <p:fltVal val="0"/>
                                          </p:val>
                                        </p:tav>
                                        <p:tav tm="100000">
                                          <p:val>
                                            <p:strVal val="#ppt_w"/>
                                          </p:val>
                                        </p:tav>
                                      </p:tavLst>
                                    </p:anim>
                                    <p:anim calcmode="lin" valueType="num">
                                      <p:cBhvr>
                                        <p:cTn id="8" dur="500" fill="hold"/>
                                        <p:tgtEl>
                                          <p:spTgt spid="120645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2000"/>
                                  </p:stCondLst>
                                  <p:childTnLst>
                                    <p:set>
                                      <p:cBhvr>
                                        <p:cTn id="11" dur="1" fill="hold">
                                          <p:stCondLst>
                                            <p:cond delay="0"/>
                                          </p:stCondLst>
                                        </p:cTn>
                                        <p:tgtEl>
                                          <p:spTgt spid="1206456"/>
                                        </p:tgtEl>
                                        <p:attrNameLst>
                                          <p:attrName>style.visibility</p:attrName>
                                        </p:attrNameLst>
                                      </p:cBhvr>
                                      <p:to>
                                        <p:strVal val="visible"/>
                                      </p:to>
                                    </p:set>
                                    <p:anim calcmode="lin" valueType="num">
                                      <p:cBhvr>
                                        <p:cTn id="12" dur="500" fill="hold"/>
                                        <p:tgtEl>
                                          <p:spTgt spid="1206456"/>
                                        </p:tgtEl>
                                        <p:attrNameLst>
                                          <p:attrName>ppt_w</p:attrName>
                                        </p:attrNameLst>
                                      </p:cBhvr>
                                      <p:tavLst>
                                        <p:tav tm="0">
                                          <p:val>
                                            <p:fltVal val="0"/>
                                          </p:val>
                                        </p:tav>
                                        <p:tav tm="100000">
                                          <p:val>
                                            <p:strVal val="#ppt_w"/>
                                          </p:val>
                                        </p:tav>
                                      </p:tavLst>
                                    </p:anim>
                                    <p:anim calcmode="lin" valueType="num">
                                      <p:cBhvr>
                                        <p:cTn id="13" dur="500" fill="hold"/>
                                        <p:tgtEl>
                                          <p:spTgt spid="120645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9" presetClass="entr" presetSubtype="0" fill="hold" grpId="0" nodeType="afterEffect">
                                  <p:stCondLst>
                                    <p:cond delay="1000"/>
                                  </p:stCondLst>
                                  <p:childTnLst>
                                    <p:set>
                                      <p:cBhvr>
                                        <p:cTn id="16" dur="1" fill="hold">
                                          <p:stCondLst>
                                            <p:cond delay="0"/>
                                          </p:stCondLst>
                                        </p:cTn>
                                        <p:tgtEl>
                                          <p:spTgt spid="1206464"/>
                                        </p:tgtEl>
                                        <p:attrNameLst>
                                          <p:attrName>style.visibility</p:attrName>
                                        </p:attrNameLst>
                                      </p:cBhvr>
                                      <p:to>
                                        <p:strVal val="visible"/>
                                      </p:to>
                                    </p:set>
                                    <p:animEffect transition="in" filter="dissolve">
                                      <p:cBhvr>
                                        <p:cTn id="17" dur="500"/>
                                        <p:tgtEl>
                                          <p:spTgt spid="1206464"/>
                                        </p:tgtEl>
                                      </p:cBhvr>
                                    </p:animEffect>
                                  </p:childTnLst>
                                </p:cTn>
                              </p:par>
                            </p:childTnLst>
                          </p:cTn>
                        </p:par>
                        <p:par>
                          <p:cTn id="18" fill="hold" nodeType="afterGroup">
                            <p:stCondLst>
                              <p:cond delay="4500"/>
                            </p:stCondLst>
                            <p:childTnLst>
                              <p:par>
                                <p:cTn id="19" presetID="9" presetClass="entr" presetSubtype="0" fill="hold" grpId="0" nodeType="afterEffect">
                                  <p:stCondLst>
                                    <p:cond delay="1000"/>
                                  </p:stCondLst>
                                  <p:childTnLst>
                                    <p:set>
                                      <p:cBhvr>
                                        <p:cTn id="20" dur="1" fill="hold">
                                          <p:stCondLst>
                                            <p:cond delay="0"/>
                                          </p:stCondLst>
                                        </p:cTn>
                                        <p:tgtEl>
                                          <p:spTgt spid="1206465"/>
                                        </p:tgtEl>
                                        <p:attrNameLst>
                                          <p:attrName>style.visibility</p:attrName>
                                        </p:attrNameLst>
                                      </p:cBhvr>
                                      <p:to>
                                        <p:strVal val="visible"/>
                                      </p:to>
                                    </p:set>
                                    <p:animEffect transition="in" filter="dissolve">
                                      <p:cBhvr>
                                        <p:cTn id="21" dur="500"/>
                                        <p:tgtEl>
                                          <p:spTgt spid="1206465"/>
                                        </p:tgtEl>
                                      </p:cBhvr>
                                    </p:animEffect>
                                  </p:childTnLst>
                                </p:cTn>
                              </p:par>
                            </p:childTnLst>
                          </p:cTn>
                        </p:par>
                        <p:par>
                          <p:cTn id="22" fill="hold" nodeType="afterGroup">
                            <p:stCondLst>
                              <p:cond delay="6000"/>
                            </p:stCondLst>
                            <p:childTnLst>
                              <p:par>
                                <p:cTn id="23" presetID="9" presetClass="entr" presetSubtype="0" fill="hold" grpId="0" nodeType="afterEffect">
                                  <p:stCondLst>
                                    <p:cond delay="1000"/>
                                  </p:stCondLst>
                                  <p:childTnLst>
                                    <p:set>
                                      <p:cBhvr>
                                        <p:cTn id="24" dur="1" fill="hold">
                                          <p:stCondLst>
                                            <p:cond delay="0"/>
                                          </p:stCondLst>
                                        </p:cTn>
                                        <p:tgtEl>
                                          <p:spTgt spid="1206466"/>
                                        </p:tgtEl>
                                        <p:attrNameLst>
                                          <p:attrName>style.visibility</p:attrName>
                                        </p:attrNameLst>
                                      </p:cBhvr>
                                      <p:to>
                                        <p:strVal val="visible"/>
                                      </p:to>
                                    </p:set>
                                    <p:animEffect transition="in" filter="dissolve">
                                      <p:cBhvr>
                                        <p:cTn id="25" dur="500"/>
                                        <p:tgtEl>
                                          <p:spTgt spid="1206466"/>
                                        </p:tgtEl>
                                      </p:cBhvr>
                                    </p:animEffect>
                                  </p:childTnLst>
                                </p:cTn>
                              </p:par>
                            </p:childTnLst>
                          </p:cTn>
                        </p:par>
                        <p:par>
                          <p:cTn id="26" fill="hold" nodeType="afterGroup">
                            <p:stCondLst>
                              <p:cond delay="7500"/>
                            </p:stCondLst>
                            <p:childTnLst>
                              <p:par>
                                <p:cTn id="27" presetID="9" presetClass="entr" presetSubtype="0" fill="hold" grpId="0" nodeType="afterEffect">
                                  <p:stCondLst>
                                    <p:cond delay="1000"/>
                                  </p:stCondLst>
                                  <p:childTnLst>
                                    <p:set>
                                      <p:cBhvr>
                                        <p:cTn id="28" dur="1" fill="hold">
                                          <p:stCondLst>
                                            <p:cond delay="0"/>
                                          </p:stCondLst>
                                        </p:cTn>
                                        <p:tgtEl>
                                          <p:spTgt spid="1206467"/>
                                        </p:tgtEl>
                                        <p:attrNameLst>
                                          <p:attrName>style.visibility</p:attrName>
                                        </p:attrNameLst>
                                      </p:cBhvr>
                                      <p:to>
                                        <p:strVal val="visible"/>
                                      </p:to>
                                    </p:set>
                                    <p:animEffect transition="in" filter="dissolve">
                                      <p:cBhvr>
                                        <p:cTn id="29" dur="500"/>
                                        <p:tgtEl>
                                          <p:spTgt spid="1206467"/>
                                        </p:tgtEl>
                                      </p:cBhvr>
                                    </p:animEffect>
                                  </p:childTnLst>
                                </p:cTn>
                              </p:par>
                            </p:childTnLst>
                          </p:cTn>
                        </p:par>
                        <p:par>
                          <p:cTn id="30" fill="hold" nodeType="afterGroup">
                            <p:stCondLst>
                              <p:cond delay="9000"/>
                            </p:stCondLst>
                            <p:childTnLst>
                              <p:par>
                                <p:cTn id="31" presetID="9" presetClass="entr" presetSubtype="0" fill="hold" grpId="0" nodeType="afterEffect">
                                  <p:stCondLst>
                                    <p:cond delay="2000"/>
                                  </p:stCondLst>
                                  <p:childTnLst>
                                    <p:set>
                                      <p:cBhvr>
                                        <p:cTn id="32" dur="1" fill="hold">
                                          <p:stCondLst>
                                            <p:cond delay="0"/>
                                          </p:stCondLst>
                                        </p:cTn>
                                        <p:tgtEl>
                                          <p:spTgt spid="1206468"/>
                                        </p:tgtEl>
                                        <p:attrNameLst>
                                          <p:attrName>style.visibility</p:attrName>
                                        </p:attrNameLst>
                                      </p:cBhvr>
                                      <p:to>
                                        <p:strVal val="visible"/>
                                      </p:to>
                                    </p:set>
                                    <p:animEffect transition="in" filter="dissolve">
                                      <p:cBhvr>
                                        <p:cTn id="33" dur="500"/>
                                        <p:tgtEl>
                                          <p:spTgt spid="1206468"/>
                                        </p:tgtEl>
                                      </p:cBhvr>
                                    </p:animEffect>
                                  </p:childTnLst>
                                </p:cTn>
                              </p:par>
                            </p:childTnLst>
                          </p:cTn>
                        </p:par>
                        <p:par>
                          <p:cTn id="34" fill="hold" nodeType="afterGroup">
                            <p:stCondLst>
                              <p:cond delay="11500"/>
                            </p:stCondLst>
                            <p:childTnLst>
                              <p:par>
                                <p:cTn id="35" presetID="23" presetClass="entr" presetSubtype="16" fill="hold" grpId="0" nodeType="afterEffect">
                                  <p:stCondLst>
                                    <p:cond delay="0"/>
                                  </p:stCondLst>
                                  <p:childTnLst>
                                    <p:set>
                                      <p:cBhvr>
                                        <p:cTn id="36" dur="1" fill="hold">
                                          <p:stCondLst>
                                            <p:cond delay="0"/>
                                          </p:stCondLst>
                                        </p:cTn>
                                        <p:tgtEl>
                                          <p:spTgt spid="1206471"/>
                                        </p:tgtEl>
                                        <p:attrNameLst>
                                          <p:attrName>style.visibility</p:attrName>
                                        </p:attrNameLst>
                                      </p:cBhvr>
                                      <p:to>
                                        <p:strVal val="visible"/>
                                      </p:to>
                                    </p:set>
                                    <p:anim calcmode="lin" valueType="num">
                                      <p:cBhvr>
                                        <p:cTn id="37" dur="500" fill="hold"/>
                                        <p:tgtEl>
                                          <p:spTgt spid="1206471"/>
                                        </p:tgtEl>
                                        <p:attrNameLst>
                                          <p:attrName>ppt_w</p:attrName>
                                        </p:attrNameLst>
                                      </p:cBhvr>
                                      <p:tavLst>
                                        <p:tav tm="0">
                                          <p:val>
                                            <p:fltVal val="0"/>
                                          </p:val>
                                        </p:tav>
                                        <p:tav tm="100000">
                                          <p:val>
                                            <p:strVal val="#ppt_w"/>
                                          </p:val>
                                        </p:tav>
                                      </p:tavLst>
                                    </p:anim>
                                    <p:anim calcmode="lin" valueType="num">
                                      <p:cBhvr>
                                        <p:cTn id="38" dur="500" fill="hold"/>
                                        <p:tgtEl>
                                          <p:spTgt spid="120647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2000"/>
                            </p:stCondLst>
                            <p:childTnLst>
                              <p:par>
                                <p:cTn id="40" presetID="23" presetClass="entr" presetSubtype="16" fill="hold" grpId="0" nodeType="afterEffect">
                                  <p:stCondLst>
                                    <p:cond delay="0"/>
                                  </p:stCondLst>
                                  <p:childTnLst>
                                    <p:set>
                                      <p:cBhvr>
                                        <p:cTn id="41" dur="1" fill="hold">
                                          <p:stCondLst>
                                            <p:cond delay="0"/>
                                          </p:stCondLst>
                                        </p:cTn>
                                        <p:tgtEl>
                                          <p:spTgt spid="1206472"/>
                                        </p:tgtEl>
                                        <p:attrNameLst>
                                          <p:attrName>style.visibility</p:attrName>
                                        </p:attrNameLst>
                                      </p:cBhvr>
                                      <p:to>
                                        <p:strVal val="visible"/>
                                      </p:to>
                                    </p:set>
                                    <p:anim calcmode="lin" valueType="num">
                                      <p:cBhvr>
                                        <p:cTn id="42" dur="500" fill="hold"/>
                                        <p:tgtEl>
                                          <p:spTgt spid="1206472"/>
                                        </p:tgtEl>
                                        <p:attrNameLst>
                                          <p:attrName>ppt_w</p:attrName>
                                        </p:attrNameLst>
                                      </p:cBhvr>
                                      <p:tavLst>
                                        <p:tav tm="0">
                                          <p:val>
                                            <p:fltVal val="0"/>
                                          </p:val>
                                        </p:tav>
                                        <p:tav tm="100000">
                                          <p:val>
                                            <p:strVal val="#ppt_w"/>
                                          </p:val>
                                        </p:tav>
                                      </p:tavLst>
                                    </p:anim>
                                    <p:anim calcmode="lin" valueType="num">
                                      <p:cBhvr>
                                        <p:cTn id="43" dur="500" fill="hold"/>
                                        <p:tgtEl>
                                          <p:spTgt spid="12064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455" grpId="0" animBg="1"/>
      <p:bldP spid="1206456" grpId="0" animBg="1"/>
      <p:bldP spid="1206464" grpId="0" animBg="1"/>
      <p:bldP spid="1206465" grpId="0" animBg="1"/>
      <p:bldP spid="1206466" grpId="0" animBg="1"/>
      <p:bldP spid="1206467" grpId="0" animBg="1"/>
      <p:bldP spid="1206468" grpId="0" animBg="1"/>
      <p:bldP spid="1206471" grpId="0" animBg="1" autoUpdateAnimBg="0"/>
      <p:bldP spid="120647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2267744" y="762000"/>
            <a:ext cx="6038056" cy="609600"/>
          </a:xfrm>
          <a:noFill/>
        </p:spPr>
        <p:txBody>
          <a:bodyPr/>
          <a:lstStyle/>
          <a:p>
            <a:pPr eaLnBrk="1" hangingPunct="1"/>
            <a:r>
              <a:rPr lang="es-CL" b="1" dirty="0" smtClean="0">
                <a:solidFill>
                  <a:schemeClr val="tx1"/>
                </a:solidFill>
              </a:rPr>
              <a:t>Capital y Ganancias</a:t>
            </a:r>
          </a:p>
        </p:txBody>
      </p:sp>
      <p:sp>
        <p:nvSpPr>
          <p:cNvPr id="22531" name="Rectangle 1030"/>
          <p:cNvSpPr>
            <a:spLocks noGrp="1" noChangeArrowheads="1"/>
          </p:cNvSpPr>
          <p:nvPr>
            <p:ph type="body" idx="1"/>
          </p:nvPr>
        </p:nvSpPr>
        <p:spPr>
          <a:xfrm>
            <a:off x="2133600" y="1676400"/>
            <a:ext cx="6248400" cy="4114800"/>
          </a:xfrm>
        </p:spPr>
        <p:txBody>
          <a:bodyPr/>
          <a:lstStyle/>
          <a:p>
            <a:pPr marL="228600" indent="-228600" eaLnBrk="1" hangingPunct="1">
              <a:buFontTx/>
              <a:buNone/>
            </a:pPr>
            <a:r>
              <a:rPr lang="es-CL" sz="2800" b="0" dirty="0" smtClean="0"/>
              <a:t>Capital</a:t>
            </a:r>
          </a:p>
          <a:p>
            <a:pPr marL="228600" indent="-228600" eaLnBrk="1" hangingPunct="1"/>
            <a:r>
              <a:rPr lang="es-CL" b="0" dirty="0" smtClean="0"/>
              <a:t>Adecuación</a:t>
            </a:r>
          </a:p>
          <a:p>
            <a:pPr marL="571500" lvl="1" indent="-228600" eaLnBrk="1" hangingPunct="1">
              <a:spcBef>
                <a:spcPct val="0"/>
              </a:spcBef>
            </a:pPr>
            <a:r>
              <a:rPr lang="es-CL" dirty="0" smtClean="0"/>
              <a:t>Cantidad</a:t>
            </a:r>
          </a:p>
          <a:p>
            <a:pPr marL="571500" lvl="1" indent="-228600" eaLnBrk="1" hangingPunct="1">
              <a:spcBef>
                <a:spcPct val="0"/>
              </a:spcBef>
            </a:pPr>
            <a:r>
              <a:rPr lang="es-CL" dirty="0" smtClean="0"/>
              <a:t>Calidad</a:t>
            </a:r>
          </a:p>
          <a:p>
            <a:pPr marL="228600" indent="-228600" eaLnBrk="1" hangingPunct="1"/>
            <a:r>
              <a:rPr lang="es-CL" b="0" dirty="0" smtClean="0"/>
              <a:t>Políticas </a:t>
            </a:r>
            <a:r>
              <a:rPr lang="es-CL" b="0" dirty="0"/>
              <a:t>y</a:t>
            </a:r>
            <a:r>
              <a:rPr lang="es-CL" b="0" dirty="0" smtClean="0"/>
              <a:t> </a:t>
            </a:r>
            <a:r>
              <a:rPr lang="es-CL" b="0" dirty="0"/>
              <a:t>prácticas de a</a:t>
            </a:r>
            <a:r>
              <a:rPr lang="es-CL" b="0" dirty="0" smtClean="0"/>
              <a:t>dministración de </a:t>
            </a:r>
            <a:r>
              <a:rPr lang="es-CL" b="0" dirty="0"/>
              <a:t>c</a:t>
            </a:r>
            <a:r>
              <a:rPr lang="es-CL" b="0" dirty="0" smtClean="0"/>
              <a:t>apital</a:t>
            </a:r>
          </a:p>
          <a:p>
            <a:pPr marL="228600" indent="-228600" eaLnBrk="1" hangingPunct="1">
              <a:spcBef>
                <a:spcPct val="75000"/>
              </a:spcBef>
              <a:buFontTx/>
              <a:buNone/>
            </a:pPr>
            <a:r>
              <a:rPr lang="es-CL" sz="2800" b="0" dirty="0" smtClean="0"/>
              <a:t>Ganancias</a:t>
            </a:r>
          </a:p>
          <a:p>
            <a:pPr marL="228600" indent="-228600" eaLnBrk="1" hangingPunct="1"/>
            <a:r>
              <a:rPr lang="es-CL" b="0" dirty="0" smtClean="0"/>
              <a:t>Fortaleza</a:t>
            </a:r>
          </a:p>
          <a:p>
            <a:pPr marL="228600" indent="-228600" eaLnBrk="1" hangingPunct="1"/>
            <a:r>
              <a:rPr lang="es-CL" b="0" dirty="0" smtClean="0"/>
              <a:t>Sustentabilidad</a:t>
            </a:r>
          </a:p>
          <a:p>
            <a:pPr marL="228600" indent="-228600" eaLnBrk="1" hangingPunct="1">
              <a:buFontTx/>
              <a:buNone/>
            </a:pPr>
            <a:endParaRPr lang="en-CA" b="0" dirty="0" smtClean="0"/>
          </a:p>
          <a:p>
            <a:pPr marL="228600" indent="-228600" eaLnBrk="1" hangingPunct="1"/>
            <a:endParaRPr lang="en-CA" b="0" dirty="0" smtClean="0"/>
          </a:p>
        </p:txBody>
      </p:sp>
      <p:sp>
        <p:nvSpPr>
          <p:cNvPr id="22532" name="Rectangle 1031"/>
          <p:cNvSpPr>
            <a:spLocks noChangeArrowheads="1"/>
          </p:cNvSpPr>
          <p:nvPr/>
        </p:nvSpPr>
        <p:spPr bwMode="auto">
          <a:xfrm>
            <a:off x="1828800" y="5486400"/>
            <a:ext cx="655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spcBef>
                <a:spcPct val="20000"/>
              </a:spcBef>
            </a:pPr>
            <a:endParaRPr lang="en-CA" sz="2400">
              <a:solidFill>
                <a:srgbClr val="000000"/>
              </a:solidFill>
              <a:latin typeface="Arial" charset="0"/>
            </a:endParaRPr>
          </a:p>
        </p:txBody>
      </p:sp>
    </p:spTree>
    <p:extLst>
      <p:ext uri="{BB962C8B-B14F-4D97-AF65-F5344CB8AC3E}">
        <p14:creationId xmlns:p14="http://schemas.microsoft.com/office/powerpoint/2010/main" val="210381837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548680"/>
            <a:ext cx="7010400" cy="1008112"/>
          </a:xfrm>
        </p:spPr>
        <p:txBody>
          <a:bodyPr/>
          <a:lstStyle/>
          <a:p>
            <a:pPr eaLnBrk="1" hangingPunct="1"/>
            <a:r>
              <a:rPr lang="es-CL" b="1" dirty="0" smtClean="0"/>
              <a:t>Liquidez</a:t>
            </a:r>
          </a:p>
        </p:txBody>
      </p:sp>
      <p:sp>
        <p:nvSpPr>
          <p:cNvPr id="23555" name="Rectangle 3"/>
          <p:cNvSpPr>
            <a:spLocks noGrp="1" noChangeArrowheads="1"/>
          </p:cNvSpPr>
          <p:nvPr>
            <p:ph type="body" idx="1"/>
          </p:nvPr>
        </p:nvSpPr>
        <p:spPr>
          <a:xfrm>
            <a:off x="1981200" y="2276872"/>
            <a:ext cx="6477000" cy="3819128"/>
          </a:xfrm>
        </p:spPr>
        <p:txBody>
          <a:bodyPr/>
          <a:lstStyle/>
          <a:p>
            <a:pPr lvl="0" eaLnBrk="1" hangingPunct="1">
              <a:lnSpc>
                <a:spcPct val="90000"/>
              </a:lnSpc>
            </a:pPr>
            <a:r>
              <a:rPr lang="es-CL" dirty="0" smtClean="0">
                <a:solidFill>
                  <a:srgbClr val="000000"/>
                </a:solidFill>
              </a:rPr>
              <a:t>La Importancia de la liquidez para la seguridad y solidez general se pone de relieve</a:t>
            </a:r>
          </a:p>
          <a:p>
            <a:pPr lvl="0" eaLnBrk="1" hangingPunct="1">
              <a:lnSpc>
                <a:spcPct val="90000"/>
              </a:lnSpc>
            </a:pPr>
            <a:endParaRPr lang="es-CL" dirty="0" smtClean="0">
              <a:solidFill>
                <a:srgbClr val="000000"/>
              </a:solidFill>
            </a:endParaRPr>
          </a:p>
          <a:p>
            <a:pPr lvl="0" eaLnBrk="1" hangingPunct="1">
              <a:lnSpc>
                <a:spcPct val="90000"/>
              </a:lnSpc>
            </a:pPr>
            <a:r>
              <a:rPr lang="es-CL" dirty="0" smtClean="0">
                <a:solidFill>
                  <a:srgbClr val="000000"/>
                </a:solidFill>
              </a:rPr>
              <a:t>La evaluación de la liquidez es similar al Capital al incluir nivel y calidad de la liquidez y administración del riesgo de liquidez</a:t>
            </a:r>
          </a:p>
          <a:p>
            <a:pPr marL="0" indent="0" eaLnBrk="1" hangingPunct="1">
              <a:buNone/>
            </a:pPr>
            <a:endParaRPr lang="es-CL" dirty="0" smtClean="0">
              <a:latin typeface="+mj-lt"/>
            </a:endParaRPr>
          </a:p>
        </p:txBody>
      </p:sp>
    </p:spTree>
    <p:extLst>
      <p:ext uri="{BB962C8B-B14F-4D97-AF65-F5344CB8AC3E}">
        <p14:creationId xmlns:p14="http://schemas.microsoft.com/office/powerpoint/2010/main" val="132826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81200" y="2209800"/>
            <a:ext cx="6553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2900" eaLnBrk="1" hangingPunct="1">
              <a:spcBef>
                <a:spcPct val="50000"/>
              </a:spcBef>
              <a:buFontTx/>
              <a:buChar char="•"/>
            </a:pPr>
            <a:r>
              <a:rPr lang="es-CL" sz="2400" dirty="0" smtClean="0">
                <a:solidFill>
                  <a:srgbClr val="000000"/>
                </a:solidFill>
                <a:latin typeface="Arial" charset="0"/>
              </a:rPr>
              <a:t>Una evaluación del </a:t>
            </a:r>
            <a:r>
              <a:rPr lang="es-CL" sz="2400" b="1" dirty="0" smtClean="0">
                <a:solidFill>
                  <a:srgbClr val="000000"/>
                </a:solidFill>
                <a:latin typeface="Arial" charset="0"/>
              </a:rPr>
              <a:t>perfil de riesgo</a:t>
            </a:r>
            <a:r>
              <a:rPr lang="es-CL" sz="2400" dirty="0" smtClean="0">
                <a:solidFill>
                  <a:srgbClr val="000000"/>
                </a:solidFill>
                <a:latin typeface="Arial" charset="0"/>
              </a:rPr>
              <a:t> de la  institución, después de considerar sus ganancias y capital en relación al ONR de sus </a:t>
            </a:r>
            <a:r>
              <a:rPr lang="es-CL" sz="2400" dirty="0" err="1" smtClean="0">
                <a:solidFill>
                  <a:srgbClr val="000000"/>
                </a:solidFill>
                <a:latin typeface="Arial" charset="0"/>
              </a:rPr>
              <a:t>S.A.s</a:t>
            </a:r>
            <a:r>
              <a:rPr lang="es-CL" sz="2400" dirty="0" smtClean="0">
                <a:solidFill>
                  <a:srgbClr val="000000"/>
                </a:solidFill>
                <a:latin typeface="Arial" charset="0"/>
              </a:rPr>
              <a:t>, y la evaluación de su liquidez</a:t>
            </a:r>
          </a:p>
          <a:p>
            <a:pPr marL="347663" indent="-342900" eaLnBrk="1" hangingPunct="1">
              <a:spcBef>
                <a:spcPct val="50000"/>
              </a:spcBef>
              <a:buFontTx/>
              <a:buChar char="•"/>
            </a:pPr>
            <a:r>
              <a:rPr lang="es-CL" sz="2400" dirty="0">
                <a:solidFill>
                  <a:srgbClr val="000000"/>
                </a:solidFill>
                <a:latin typeface="Arial" charset="0"/>
              </a:rPr>
              <a:t>La evaluación </a:t>
            </a:r>
            <a:r>
              <a:rPr lang="es-CL" sz="2400" dirty="0" smtClean="0">
                <a:solidFill>
                  <a:srgbClr val="000000"/>
                </a:solidFill>
                <a:latin typeface="Arial" charset="0"/>
              </a:rPr>
              <a:t>de OSFI de la seguridad y  solidez de la institución con respecto a sus depositantes y asegurados</a:t>
            </a:r>
            <a:endParaRPr lang="es-CL" sz="2400" b="1" dirty="0">
              <a:solidFill>
                <a:srgbClr val="000000"/>
              </a:solidFill>
              <a:latin typeface="Arial" charset="0"/>
            </a:endParaRPr>
          </a:p>
        </p:txBody>
      </p:sp>
      <p:sp>
        <p:nvSpPr>
          <p:cNvPr id="24579" name="Text Box 3"/>
          <p:cNvSpPr txBox="1">
            <a:spLocks noChangeArrowheads="1"/>
          </p:cNvSpPr>
          <p:nvPr/>
        </p:nvSpPr>
        <p:spPr bwMode="auto">
          <a:xfrm>
            <a:off x="2195736" y="990600"/>
            <a:ext cx="5805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20000"/>
              </a:spcBef>
            </a:pPr>
            <a:r>
              <a:rPr lang="es-CL" sz="3200" b="1" dirty="0" smtClean="0">
                <a:solidFill>
                  <a:srgbClr val="000000"/>
                </a:solidFill>
                <a:latin typeface="+mj-lt"/>
              </a:rPr>
              <a:t>Clasificación de Riesgo Compuesto (CRC)</a:t>
            </a:r>
            <a:endParaRPr lang="es-CL" sz="3200" b="1" dirty="0">
              <a:solidFill>
                <a:srgbClr val="000000"/>
              </a:solidFill>
              <a:latin typeface="+mj-lt"/>
            </a:endParaRPr>
          </a:p>
        </p:txBody>
      </p:sp>
    </p:spTree>
    <p:extLst>
      <p:ext uri="{BB962C8B-B14F-4D97-AF65-F5344CB8AC3E}">
        <p14:creationId xmlns:p14="http://schemas.microsoft.com/office/powerpoint/2010/main" val="18661872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b="1" dirty="0" smtClean="0">
                <a:latin typeface="Arial" charset="0"/>
              </a:rPr>
              <a:t>Risk Matrix</a:t>
            </a:r>
            <a:endParaRPr lang="en-CA" b="1" dirty="0" smtClean="0">
              <a:latin typeface="Arial" charset="0"/>
            </a:endParaRPr>
          </a:p>
        </p:txBody>
      </p:sp>
      <p:graphicFrame>
        <p:nvGraphicFramePr>
          <p:cNvPr id="1210371" name="Group 3"/>
          <p:cNvGraphicFramePr>
            <a:graphicFrameLocks noGrp="1"/>
          </p:cNvGraphicFramePr>
          <p:nvPr>
            <p:ph idx="1"/>
          </p:nvPr>
        </p:nvGraphicFramePr>
        <p:xfrm>
          <a:off x="1981200" y="1752600"/>
          <a:ext cx="7048500" cy="3276600"/>
        </p:xfrm>
        <a:graphic>
          <a:graphicData uri="http://schemas.openxmlformats.org/drawingml/2006/table">
            <a:tbl>
              <a:tblPr/>
              <a:tblGrid>
                <a:gridCol w="1284288"/>
                <a:gridCol w="990600"/>
                <a:gridCol w="460375"/>
                <a:gridCol w="1511300"/>
                <a:gridCol w="504825"/>
                <a:gridCol w="1290637"/>
                <a:gridCol w="1006475"/>
              </a:tblGrid>
              <a:tr h="47942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Financial Institution Risk Matrix as at…</a:t>
                      </a:r>
                      <a:endParaRPr kumimoji="0" lang="en-CA"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Significant Activities</a:t>
                      </a:r>
                      <a:endParaRPr kumimoji="0" lang="en-CA" sz="12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Inherent Risks</a:t>
                      </a:r>
                      <a:endParaRPr kumimoji="0" lang="en-CA" sz="1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Quality of Risk Management</a:t>
                      </a:r>
                      <a:endParaRPr kumimoji="0" lang="en-CA"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Net Risk</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Direction of Rating</a:t>
                      </a: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Importance</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192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Activity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Credit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Market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Insurance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Operational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Regulatory     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charset="0"/>
                        </a:rPr>
                        <a:t>Strategic</a:t>
                      </a:r>
                      <a:endParaRPr kumimoji="0" lang="en-CA"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Operational  Management</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Financial</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Compliance</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Actuarial</a:t>
                      </a:r>
                    </a:p>
                    <a:p>
                      <a:pPr marL="106363" marR="0" lvl="0" indent="-106363" algn="l" defTabSz="914400" rtl="0" eaLnBrk="1" fontAlgn="base" latinLnBrk="0" hangingPunct="1">
                        <a:lnSpc>
                          <a:spcPct val="100000"/>
                        </a:lnSpc>
                        <a:spcBef>
                          <a:spcPct val="2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Risk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Internal Audit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Senior Management</a:t>
                      </a:r>
                    </a:p>
                    <a:p>
                      <a:pPr marL="106363" marR="0" lvl="0" indent="-106363" algn="l" defTabSz="914400" rtl="0" eaLnBrk="1" fontAlgn="base" latinLnBrk="0" hangingPunct="1">
                        <a:lnSpc>
                          <a:spcPct val="100000"/>
                        </a:lnSpc>
                        <a:spcBef>
                          <a:spcPct val="2000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Board </a:t>
                      </a:r>
                      <a:endParaRPr kumimoji="0" lang="en-CA" sz="10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106363" marR="0" lvl="0" indent="-106363"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CA" sz="1100" b="1" i="0" u="none" strike="noStrike" kern="1200" cap="none" spc="0" normalizeH="0" baseline="0" noProof="0" dirty="0" smtClean="0">
                        <a:ln>
                          <a:noFill/>
                        </a:ln>
                        <a:solidFill>
                          <a:srgbClr val="072F67"/>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Increasing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Stable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OR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1100" b="1" i="0" u="none" strike="noStrike" kern="1200" cap="none" spc="0" normalizeH="0" baseline="0" noProof="0" dirty="0" smtClean="0">
                          <a:ln>
                            <a:noFill/>
                          </a:ln>
                          <a:solidFill>
                            <a:srgbClr val="072F67"/>
                          </a:solidFill>
                          <a:effectLst/>
                          <a:uLnTx/>
                          <a:uFillTx/>
                          <a:latin typeface="Arial" charset="0"/>
                          <a:ea typeface="+mn-ea"/>
                          <a:cs typeface="+mn-cs"/>
                        </a:rPr>
                        <a:t>Decreasing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100" b="1" i="0" u="none" strike="noStrike" cap="none" normalizeH="0" baseline="0" dirty="0" smtClean="0">
                        <a:ln>
                          <a:noFill/>
                        </a:ln>
                        <a:solidFill>
                          <a:srgbClr val="072F67"/>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Medium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000" b="1" i="0" u="none" strike="noStrike" cap="none" normalizeH="0" baseline="0" dirty="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Overall Rating</a:t>
                      </a:r>
                      <a:endParaRPr kumimoji="0" lang="en-CA" sz="12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5638" name="Line 38"/>
          <p:cNvSpPr>
            <a:spLocks noChangeShapeType="1"/>
          </p:cNvSpPr>
          <p:nvPr/>
        </p:nvSpPr>
        <p:spPr bwMode="auto">
          <a:xfrm>
            <a:off x="6443663" y="24209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solidFill>
                <a:srgbClr val="000000"/>
              </a:solidFill>
            </a:endParaRPr>
          </a:p>
        </p:txBody>
      </p:sp>
      <p:graphicFrame>
        <p:nvGraphicFramePr>
          <p:cNvPr id="1210407" name="Group 39"/>
          <p:cNvGraphicFramePr>
            <a:graphicFrameLocks noGrp="1"/>
          </p:cNvGraphicFramePr>
          <p:nvPr/>
        </p:nvGraphicFramePr>
        <p:xfrm>
          <a:off x="1981200" y="5181600"/>
          <a:ext cx="5745163" cy="665163"/>
        </p:xfrm>
        <a:graphic>
          <a:graphicData uri="http://schemas.openxmlformats.org/drawingml/2006/table">
            <a:tbl>
              <a:tblPr/>
              <a:tblGrid>
                <a:gridCol w="1905000"/>
                <a:gridCol w="384175"/>
                <a:gridCol w="1765300"/>
                <a:gridCol w="384175"/>
                <a:gridCol w="130651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Capital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Earnings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Liquidity</a:t>
                      </a: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Composite Risk</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Direction of Rating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charset="0"/>
                        </a:rPr>
                        <a:t>Time Frame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427" name="Group 59"/>
          <p:cNvGraphicFramePr>
            <a:graphicFrameLocks noGrp="1"/>
          </p:cNvGraphicFramePr>
          <p:nvPr/>
        </p:nvGraphicFramePr>
        <p:xfrm>
          <a:off x="7772400" y="5181600"/>
          <a:ext cx="411163" cy="647700"/>
        </p:xfrm>
        <a:graphic>
          <a:graphicData uri="http://schemas.openxmlformats.org/drawingml/2006/table">
            <a:tbl>
              <a:tblPr/>
              <a:tblGrid>
                <a:gridCol w="411163"/>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67" name="Rectangle 67"/>
          <p:cNvSpPr>
            <a:spLocks noChangeArrowheads="1"/>
          </p:cNvSpPr>
          <p:nvPr/>
        </p:nvSpPr>
        <p:spPr bwMode="auto">
          <a:xfrm>
            <a:off x="2057400" y="6019800"/>
            <a:ext cx="1774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CA" sz="1400">
                <a:solidFill>
                  <a:srgbClr val="000000"/>
                </a:solidFill>
                <a:latin typeface="Arial" charset="0"/>
              </a:rPr>
              <a:t>Intervention  Rating</a:t>
            </a:r>
          </a:p>
        </p:txBody>
      </p:sp>
      <p:sp>
        <p:nvSpPr>
          <p:cNvPr id="25668" name="Text Box 68"/>
          <p:cNvSpPr txBox="1">
            <a:spLocks noChangeArrowheads="1"/>
          </p:cNvSpPr>
          <p:nvPr/>
        </p:nvSpPr>
        <p:spPr bwMode="auto">
          <a:xfrm>
            <a:off x="1981200" y="6019800"/>
            <a:ext cx="2286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CA">
              <a:solidFill>
                <a:srgbClr val="000000"/>
              </a:solidFill>
            </a:endParaRPr>
          </a:p>
        </p:txBody>
      </p:sp>
      <p:sp>
        <p:nvSpPr>
          <p:cNvPr id="1210437" name="AutoShape 69"/>
          <p:cNvSpPr>
            <a:spLocks noChangeArrowheads="1"/>
          </p:cNvSpPr>
          <p:nvPr/>
        </p:nvSpPr>
        <p:spPr bwMode="auto">
          <a:xfrm>
            <a:off x="3352800" y="2743200"/>
            <a:ext cx="8382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38" name="AutoShape 70"/>
          <p:cNvSpPr>
            <a:spLocks noChangeArrowheads="1"/>
          </p:cNvSpPr>
          <p:nvPr/>
        </p:nvSpPr>
        <p:spPr bwMode="auto">
          <a:xfrm>
            <a:off x="4800600" y="2819400"/>
            <a:ext cx="1295400" cy="1676400"/>
          </a:xfrm>
          <a:prstGeom prst="roundRect">
            <a:avLst>
              <a:gd name="adj" fmla="val 16667"/>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39" name="Oval 71"/>
          <p:cNvSpPr>
            <a:spLocks noChangeAspect="1" noChangeArrowheads="1"/>
          </p:cNvSpPr>
          <p:nvPr/>
        </p:nvSpPr>
        <p:spPr bwMode="auto">
          <a:xfrm>
            <a:off x="6324600" y="3581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0" name="Oval 72"/>
          <p:cNvSpPr>
            <a:spLocks noChangeAspect="1" noChangeArrowheads="1"/>
          </p:cNvSpPr>
          <p:nvPr/>
        </p:nvSpPr>
        <p:spPr bwMode="auto">
          <a:xfrm>
            <a:off x="6324600" y="4038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1" name="Oval 73"/>
          <p:cNvSpPr>
            <a:spLocks noChangeAspect="1" noChangeArrowheads="1"/>
          </p:cNvSpPr>
          <p:nvPr/>
        </p:nvSpPr>
        <p:spPr bwMode="auto">
          <a:xfrm>
            <a:off x="6324600" y="3200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2" name="Oval 74"/>
          <p:cNvSpPr>
            <a:spLocks noChangeAspect="1" noChangeArrowheads="1"/>
          </p:cNvSpPr>
          <p:nvPr/>
        </p:nvSpPr>
        <p:spPr bwMode="auto">
          <a:xfrm>
            <a:off x="6324600" y="28194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3" name="Oval 75"/>
          <p:cNvSpPr>
            <a:spLocks noChangeArrowheads="1"/>
          </p:cNvSpPr>
          <p:nvPr/>
        </p:nvSpPr>
        <p:spPr bwMode="auto">
          <a:xfrm>
            <a:off x="6324600" y="4648200"/>
            <a:ext cx="304800" cy="3048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4" name="AutoShape 76"/>
          <p:cNvSpPr>
            <a:spLocks noChangeArrowheads="1"/>
          </p:cNvSpPr>
          <p:nvPr/>
        </p:nvSpPr>
        <p:spPr bwMode="auto">
          <a:xfrm>
            <a:off x="228600" y="228600"/>
            <a:ext cx="4038600" cy="990600"/>
          </a:xfrm>
          <a:prstGeom prst="wedgeRoundRectCallout">
            <a:avLst>
              <a:gd name="adj1" fmla="val 105269"/>
              <a:gd name="adj2" fmla="val 4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CL" sz="1400" u="sng" dirty="0">
                <a:solidFill>
                  <a:srgbClr val="FFFFFF"/>
                </a:solidFill>
                <a:cs typeface="Times" panose="02020603050405020304" pitchFamily="18" charset="0"/>
              </a:rPr>
              <a:t>Riesgo Neto Total</a:t>
            </a:r>
            <a:r>
              <a:rPr lang="es-CL" sz="1400" dirty="0">
                <a:solidFill>
                  <a:schemeClr val="bg1"/>
                </a:solidFill>
                <a:cs typeface="Times" panose="02020603050405020304" pitchFamily="18" charset="0"/>
              </a:rPr>
              <a:t>:  Ponderación global de todos los Riesgos Netos usando la importancia de cada empresa como el factor de </a:t>
            </a:r>
            <a:r>
              <a:rPr lang="es-CL" sz="1400" dirty="0" smtClean="0">
                <a:solidFill>
                  <a:schemeClr val="bg1"/>
                </a:solidFill>
                <a:cs typeface="Times" panose="02020603050405020304" pitchFamily="18" charset="0"/>
              </a:rPr>
              <a:t>ponderación.</a:t>
            </a:r>
          </a:p>
          <a:p>
            <a:pPr algn="ctr" eaLnBrk="1" hangingPunct="1"/>
            <a:r>
              <a:rPr lang="es-CL" sz="1400" dirty="0" smtClean="0">
                <a:solidFill>
                  <a:schemeClr val="bg1"/>
                </a:solidFill>
                <a:cs typeface="Times" panose="02020603050405020304" pitchFamily="18" charset="0"/>
              </a:rPr>
              <a:t> </a:t>
            </a:r>
            <a:r>
              <a:rPr lang="es-CL" sz="1400" dirty="0">
                <a:solidFill>
                  <a:schemeClr val="bg1"/>
                </a:solidFill>
              </a:rPr>
              <a:t>“</a:t>
            </a:r>
            <a:r>
              <a:rPr lang="es-CL" sz="1400" b="1" dirty="0">
                <a:solidFill>
                  <a:schemeClr val="bg1"/>
                </a:solidFill>
              </a:rPr>
              <a:t>Riesgo residual“ de la institución</a:t>
            </a:r>
            <a:endParaRPr lang="es-CL" sz="1400" b="1" dirty="0">
              <a:solidFill>
                <a:schemeClr val="bg1"/>
              </a:solidFill>
              <a:latin typeface="Arial" charset="0"/>
            </a:endParaRPr>
          </a:p>
          <a:p>
            <a:pPr algn="ctr" eaLnBrk="1" hangingPunct="1"/>
            <a:endParaRPr lang="en-CA" sz="1400" dirty="0">
              <a:solidFill>
                <a:srgbClr val="FFFFFF"/>
              </a:solidFill>
              <a:latin typeface="Arial" charset="0"/>
            </a:endParaRPr>
          </a:p>
        </p:txBody>
      </p:sp>
      <p:sp>
        <p:nvSpPr>
          <p:cNvPr id="1210445" name="AutoShape 77"/>
          <p:cNvSpPr>
            <a:spLocks noChangeArrowheads="1"/>
          </p:cNvSpPr>
          <p:nvPr/>
        </p:nvSpPr>
        <p:spPr bwMode="auto">
          <a:xfrm>
            <a:off x="6324600" y="8384"/>
            <a:ext cx="2667000" cy="828328"/>
          </a:xfrm>
          <a:prstGeom prst="wedgeRoundRectCallout">
            <a:avLst>
              <a:gd name="adj1" fmla="val -44707"/>
              <a:gd name="adj2" fmla="val 354881"/>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CL" sz="1400" u="sng" dirty="0">
                <a:solidFill>
                  <a:srgbClr val="FFFFFF"/>
                </a:solidFill>
                <a:cs typeface="Times" panose="02020603050405020304" pitchFamily="18" charset="0"/>
              </a:rPr>
              <a:t>Riesgo Neto</a:t>
            </a:r>
            <a:r>
              <a:rPr lang="es-CL" sz="1400" dirty="0">
                <a:solidFill>
                  <a:srgbClr val="FFFFFF"/>
                </a:solidFill>
                <a:cs typeface="Times" panose="02020603050405020304" pitchFamily="18" charset="0"/>
              </a:rPr>
              <a:t>:  “Riesgo residual” después de la mitigación en cada Actividad Significativa</a:t>
            </a:r>
            <a:endParaRPr lang="en-CA" sz="1400" dirty="0">
              <a:solidFill>
                <a:srgbClr val="FFFFFF"/>
              </a:solidFill>
              <a:latin typeface="Arial" charset="0"/>
            </a:endParaRPr>
          </a:p>
        </p:txBody>
      </p:sp>
      <p:sp>
        <p:nvSpPr>
          <p:cNvPr id="1210446" name="Oval 78"/>
          <p:cNvSpPr>
            <a:spLocks noChangeAspect="1" noChangeArrowheads="1"/>
          </p:cNvSpPr>
          <p:nvPr/>
        </p:nvSpPr>
        <p:spPr bwMode="auto">
          <a:xfrm>
            <a:off x="39624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7" name="Oval 79"/>
          <p:cNvSpPr>
            <a:spLocks noChangeAspect="1" noChangeArrowheads="1"/>
          </p:cNvSpPr>
          <p:nvPr/>
        </p:nvSpPr>
        <p:spPr bwMode="auto">
          <a:xfrm>
            <a:off x="60960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8" name="Oval 80"/>
          <p:cNvSpPr>
            <a:spLocks noChangeAspect="1" noChangeArrowheads="1"/>
          </p:cNvSpPr>
          <p:nvPr/>
        </p:nvSpPr>
        <p:spPr bwMode="auto">
          <a:xfrm>
            <a:off x="7848600" y="5181600"/>
            <a:ext cx="274638" cy="27463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49" name="Oval 81"/>
          <p:cNvSpPr>
            <a:spLocks noChangeAspect="1" noChangeArrowheads="1"/>
          </p:cNvSpPr>
          <p:nvPr/>
        </p:nvSpPr>
        <p:spPr bwMode="auto">
          <a:xfrm>
            <a:off x="3886200" y="5486400"/>
            <a:ext cx="381000" cy="3810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solidFill>
                <a:srgbClr val="000000"/>
              </a:solidFill>
            </a:endParaRPr>
          </a:p>
        </p:txBody>
      </p:sp>
      <p:sp>
        <p:nvSpPr>
          <p:cNvPr id="1210450" name="AutoShape 82"/>
          <p:cNvSpPr>
            <a:spLocks noChangeArrowheads="1"/>
          </p:cNvSpPr>
          <p:nvPr/>
        </p:nvSpPr>
        <p:spPr bwMode="auto">
          <a:xfrm>
            <a:off x="152400" y="3962400"/>
            <a:ext cx="3505200" cy="1066800"/>
          </a:xfrm>
          <a:prstGeom prst="wedgeRoundRectCallout">
            <a:avLst>
              <a:gd name="adj1" fmla="val 61324"/>
              <a:gd name="adj2" fmla="val 116667"/>
              <a:gd name="adj3" fmla="val 16667"/>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CL" sz="1400" u="sng" dirty="0" smtClean="0">
                <a:solidFill>
                  <a:srgbClr val="FFFFFF"/>
                </a:solidFill>
                <a:latin typeface="Arial" charset="0"/>
              </a:rPr>
              <a:t>Riesgo Compuesto</a:t>
            </a:r>
            <a:r>
              <a:rPr lang="es-CL" sz="1400" dirty="0" smtClean="0">
                <a:solidFill>
                  <a:srgbClr val="FFFFFF"/>
                </a:solidFill>
                <a:latin typeface="Arial" charset="0"/>
              </a:rPr>
              <a:t>:  El Riesgo Neto Total de acuerdo a lo mitigado o aumentado por Capital y Ganancias</a:t>
            </a:r>
          </a:p>
          <a:p>
            <a:pPr algn="ctr" eaLnBrk="1" hangingPunct="1"/>
            <a:r>
              <a:rPr lang="es-CL" sz="1400" b="1" dirty="0" smtClean="0">
                <a:solidFill>
                  <a:srgbClr val="FFFFFF"/>
                </a:solidFill>
                <a:latin typeface="Arial" charset="0"/>
              </a:rPr>
              <a:t>Perfil de riesgo de la institución</a:t>
            </a:r>
            <a:endParaRPr lang="es-CL" sz="1400" b="1" dirty="0">
              <a:solidFill>
                <a:srgbClr val="FFFFFF"/>
              </a:solidFill>
              <a:latin typeface="Arial" charset="0"/>
            </a:endParaRPr>
          </a:p>
        </p:txBody>
      </p:sp>
    </p:spTree>
    <p:extLst>
      <p:ext uri="{BB962C8B-B14F-4D97-AF65-F5344CB8AC3E}">
        <p14:creationId xmlns:p14="http://schemas.microsoft.com/office/powerpoint/2010/main" val="241811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10437"/>
                                        </p:tgtEl>
                                        <p:attrNameLst>
                                          <p:attrName>style.visibility</p:attrName>
                                        </p:attrNameLst>
                                      </p:cBhvr>
                                      <p:to>
                                        <p:strVal val="visible"/>
                                      </p:to>
                                    </p:set>
                                    <p:anim calcmode="lin" valueType="num">
                                      <p:cBhvr>
                                        <p:cTn id="7" dur="500" fill="hold"/>
                                        <p:tgtEl>
                                          <p:spTgt spid="1210437"/>
                                        </p:tgtEl>
                                        <p:attrNameLst>
                                          <p:attrName>ppt_w</p:attrName>
                                        </p:attrNameLst>
                                      </p:cBhvr>
                                      <p:tavLst>
                                        <p:tav tm="0">
                                          <p:val>
                                            <p:fltVal val="0"/>
                                          </p:val>
                                        </p:tav>
                                        <p:tav tm="100000">
                                          <p:val>
                                            <p:strVal val="#ppt_w"/>
                                          </p:val>
                                        </p:tav>
                                      </p:tavLst>
                                    </p:anim>
                                    <p:anim calcmode="lin" valueType="num">
                                      <p:cBhvr>
                                        <p:cTn id="8" dur="500" fill="hold"/>
                                        <p:tgtEl>
                                          <p:spTgt spid="121043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2000"/>
                                  </p:stCondLst>
                                  <p:childTnLst>
                                    <p:set>
                                      <p:cBhvr>
                                        <p:cTn id="11" dur="1" fill="hold">
                                          <p:stCondLst>
                                            <p:cond delay="0"/>
                                          </p:stCondLst>
                                        </p:cTn>
                                        <p:tgtEl>
                                          <p:spTgt spid="1210438"/>
                                        </p:tgtEl>
                                        <p:attrNameLst>
                                          <p:attrName>style.visibility</p:attrName>
                                        </p:attrNameLst>
                                      </p:cBhvr>
                                      <p:to>
                                        <p:strVal val="visible"/>
                                      </p:to>
                                    </p:set>
                                    <p:anim calcmode="lin" valueType="num">
                                      <p:cBhvr>
                                        <p:cTn id="12" dur="500" fill="hold"/>
                                        <p:tgtEl>
                                          <p:spTgt spid="1210438"/>
                                        </p:tgtEl>
                                        <p:attrNameLst>
                                          <p:attrName>ppt_w</p:attrName>
                                        </p:attrNameLst>
                                      </p:cBhvr>
                                      <p:tavLst>
                                        <p:tav tm="0">
                                          <p:val>
                                            <p:fltVal val="0"/>
                                          </p:val>
                                        </p:tav>
                                        <p:tav tm="100000">
                                          <p:val>
                                            <p:strVal val="#ppt_w"/>
                                          </p:val>
                                        </p:tav>
                                      </p:tavLst>
                                    </p:anim>
                                    <p:anim calcmode="lin" valueType="num">
                                      <p:cBhvr>
                                        <p:cTn id="13" dur="500" fill="hold"/>
                                        <p:tgtEl>
                                          <p:spTgt spid="1210438"/>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9" presetClass="entr" presetSubtype="0" fill="hold" grpId="0" nodeType="afterEffect">
                                  <p:stCondLst>
                                    <p:cond delay="1000"/>
                                  </p:stCondLst>
                                  <p:childTnLst>
                                    <p:set>
                                      <p:cBhvr>
                                        <p:cTn id="16" dur="1" fill="hold">
                                          <p:stCondLst>
                                            <p:cond delay="0"/>
                                          </p:stCondLst>
                                        </p:cTn>
                                        <p:tgtEl>
                                          <p:spTgt spid="1210439"/>
                                        </p:tgtEl>
                                        <p:attrNameLst>
                                          <p:attrName>style.visibility</p:attrName>
                                        </p:attrNameLst>
                                      </p:cBhvr>
                                      <p:to>
                                        <p:strVal val="visible"/>
                                      </p:to>
                                    </p:set>
                                    <p:animEffect transition="in" filter="dissolve">
                                      <p:cBhvr>
                                        <p:cTn id="17" dur="500"/>
                                        <p:tgtEl>
                                          <p:spTgt spid="1210439"/>
                                        </p:tgtEl>
                                      </p:cBhvr>
                                    </p:animEffect>
                                  </p:childTnLst>
                                </p:cTn>
                              </p:par>
                            </p:childTnLst>
                          </p:cTn>
                        </p:par>
                        <p:par>
                          <p:cTn id="18" fill="hold" nodeType="afterGroup">
                            <p:stCondLst>
                              <p:cond delay="4500"/>
                            </p:stCondLst>
                            <p:childTnLst>
                              <p:par>
                                <p:cTn id="19" presetID="9" presetClass="entr" presetSubtype="0" fill="hold" grpId="0" nodeType="afterEffect">
                                  <p:stCondLst>
                                    <p:cond delay="1000"/>
                                  </p:stCondLst>
                                  <p:childTnLst>
                                    <p:set>
                                      <p:cBhvr>
                                        <p:cTn id="20" dur="1" fill="hold">
                                          <p:stCondLst>
                                            <p:cond delay="0"/>
                                          </p:stCondLst>
                                        </p:cTn>
                                        <p:tgtEl>
                                          <p:spTgt spid="1210440"/>
                                        </p:tgtEl>
                                        <p:attrNameLst>
                                          <p:attrName>style.visibility</p:attrName>
                                        </p:attrNameLst>
                                      </p:cBhvr>
                                      <p:to>
                                        <p:strVal val="visible"/>
                                      </p:to>
                                    </p:set>
                                    <p:animEffect transition="in" filter="dissolve">
                                      <p:cBhvr>
                                        <p:cTn id="21" dur="500"/>
                                        <p:tgtEl>
                                          <p:spTgt spid="1210440"/>
                                        </p:tgtEl>
                                      </p:cBhvr>
                                    </p:animEffect>
                                  </p:childTnLst>
                                </p:cTn>
                              </p:par>
                            </p:childTnLst>
                          </p:cTn>
                        </p:par>
                        <p:par>
                          <p:cTn id="22" fill="hold" nodeType="afterGroup">
                            <p:stCondLst>
                              <p:cond delay="6000"/>
                            </p:stCondLst>
                            <p:childTnLst>
                              <p:par>
                                <p:cTn id="23" presetID="9" presetClass="entr" presetSubtype="0" fill="hold" grpId="0" nodeType="afterEffect">
                                  <p:stCondLst>
                                    <p:cond delay="1000"/>
                                  </p:stCondLst>
                                  <p:childTnLst>
                                    <p:set>
                                      <p:cBhvr>
                                        <p:cTn id="24" dur="1" fill="hold">
                                          <p:stCondLst>
                                            <p:cond delay="0"/>
                                          </p:stCondLst>
                                        </p:cTn>
                                        <p:tgtEl>
                                          <p:spTgt spid="1210441"/>
                                        </p:tgtEl>
                                        <p:attrNameLst>
                                          <p:attrName>style.visibility</p:attrName>
                                        </p:attrNameLst>
                                      </p:cBhvr>
                                      <p:to>
                                        <p:strVal val="visible"/>
                                      </p:to>
                                    </p:set>
                                    <p:animEffect transition="in" filter="dissolve">
                                      <p:cBhvr>
                                        <p:cTn id="25" dur="500"/>
                                        <p:tgtEl>
                                          <p:spTgt spid="1210441"/>
                                        </p:tgtEl>
                                      </p:cBhvr>
                                    </p:animEffect>
                                  </p:childTnLst>
                                </p:cTn>
                              </p:par>
                            </p:childTnLst>
                          </p:cTn>
                        </p:par>
                        <p:par>
                          <p:cTn id="26" fill="hold" nodeType="afterGroup">
                            <p:stCondLst>
                              <p:cond delay="7500"/>
                            </p:stCondLst>
                            <p:childTnLst>
                              <p:par>
                                <p:cTn id="27" presetID="9" presetClass="entr" presetSubtype="0" fill="hold" grpId="0" nodeType="afterEffect">
                                  <p:stCondLst>
                                    <p:cond delay="1000"/>
                                  </p:stCondLst>
                                  <p:childTnLst>
                                    <p:set>
                                      <p:cBhvr>
                                        <p:cTn id="28" dur="1" fill="hold">
                                          <p:stCondLst>
                                            <p:cond delay="0"/>
                                          </p:stCondLst>
                                        </p:cTn>
                                        <p:tgtEl>
                                          <p:spTgt spid="1210442"/>
                                        </p:tgtEl>
                                        <p:attrNameLst>
                                          <p:attrName>style.visibility</p:attrName>
                                        </p:attrNameLst>
                                      </p:cBhvr>
                                      <p:to>
                                        <p:strVal val="visible"/>
                                      </p:to>
                                    </p:set>
                                    <p:animEffect transition="in" filter="dissolve">
                                      <p:cBhvr>
                                        <p:cTn id="29" dur="500"/>
                                        <p:tgtEl>
                                          <p:spTgt spid="1210442"/>
                                        </p:tgtEl>
                                      </p:cBhvr>
                                    </p:animEffect>
                                  </p:childTnLst>
                                </p:cTn>
                              </p:par>
                            </p:childTnLst>
                          </p:cTn>
                        </p:par>
                        <p:par>
                          <p:cTn id="30" fill="hold" nodeType="afterGroup">
                            <p:stCondLst>
                              <p:cond delay="9000"/>
                            </p:stCondLst>
                            <p:childTnLst>
                              <p:par>
                                <p:cTn id="31" presetID="9" presetClass="entr" presetSubtype="0" fill="hold" grpId="0" nodeType="afterEffect">
                                  <p:stCondLst>
                                    <p:cond delay="2000"/>
                                  </p:stCondLst>
                                  <p:childTnLst>
                                    <p:set>
                                      <p:cBhvr>
                                        <p:cTn id="32" dur="1" fill="hold">
                                          <p:stCondLst>
                                            <p:cond delay="0"/>
                                          </p:stCondLst>
                                        </p:cTn>
                                        <p:tgtEl>
                                          <p:spTgt spid="1210443"/>
                                        </p:tgtEl>
                                        <p:attrNameLst>
                                          <p:attrName>style.visibility</p:attrName>
                                        </p:attrNameLst>
                                      </p:cBhvr>
                                      <p:to>
                                        <p:strVal val="visible"/>
                                      </p:to>
                                    </p:set>
                                    <p:animEffect transition="in" filter="dissolve">
                                      <p:cBhvr>
                                        <p:cTn id="33" dur="500"/>
                                        <p:tgtEl>
                                          <p:spTgt spid="1210443"/>
                                        </p:tgtEl>
                                      </p:cBhvr>
                                    </p:animEffect>
                                  </p:childTnLst>
                                </p:cTn>
                              </p:par>
                            </p:childTnLst>
                          </p:cTn>
                        </p:par>
                        <p:par>
                          <p:cTn id="34" fill="hold" nodeType="afterGroup">
                            <p:stCondLst>
                              <p:cond delay="11500"/>
                            </p:stCondLst>
                            <p:childTnLst>
                              <p:par>
                                <p:cTn id="35" presetID="23" presetClass="entr" presetSubtype="16" fill="hold" grpId="0" nodeType="afterEffect">
                                  <p:stCondLst>
                                    <p:cond delay="0"/>
                                  </p:stCondLst>
                                  <p:childTnLst>
                                    <p:set>
                                      <p:cBhvr>
                                        <p:cTn id="36" dur="1" fill="hold">
                                          <p:stCondLst>
                                            <p:cond delay="0"/>
                                          </p:stCondLst>
                                        </p:cTn>
                                        <p:tgtEl>
                                          <p:spTgt spid="1210444"/>
                                        </p:tgtEl>
                                        <p:attrNameLst>
                                          <p:attrName>style.visibility</p:attrName>
                                        </p:attrNameLst>
                                      </p:cBhvr>
                                      <p:to>
                                        <p:strVal val="visible"/>
                                      </p:to>
                                    </p:set>
                                    <p:anim calcmode="lin" valueType="num">
                                      <p:cBhvr>
                                        <p:cTn id="37" dur="500" fill="hold"/>
                                        <p:tgtEl>
                                          <p:spTgt spid="1210444"/>
                                        </p:tgtEl>
                                        <p:attrNameLst>
                                          <p:attrName>ppt_w</p:attrName>
                                        </p:attrNameLst>
                                      </p:cBhvr>
                                      <p:tavLst>
                                        <p:tav tm="0">
                                          <p:val>
                                            <p:fltVal val="0"/>
                                          </p:val>
                                        </p:tav>
                                        <p:tav tm="100000">
                                          <p:val>
                                            <p:strVal val="#ppt_w"/>
                                          </p:val>
                                        </p:tav>
                                      </p:tavLst>
                                    </p:anim>
                                    <p:anim calcmode="lin" valueType="num">
                                      <p:cBhvr>
                                        <p:cTn id="38" dur="500" fill="hold"/>
                                        <p:tgtEl>
                                          <p:spTgt spid="121044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2000"/>
                            </p:stCondLst>
                            <p:childTnLst>
                              <p:par>
                                <p:cTn id="40" presetID="23" presetClass="entr" presetSubtype="16" fill="hold" grpId="0" nodeType="afterEffect">
                                  <p:stCondLst>
                                    <p:cond delay="0"/>
                                  </p:stCondLst>
                                  <p:childTnLst>
                                    <p:set>
                                      <p:cBhvr>
                                        <p:cTn id="41" dur="1" fill="hold">
                                          <p:stCondLst>
                                            <p:cond delay="0"/>
                                          </p:stCondLst>
                                        </p:cTn>
                                        <p:tgtEl>
                                          <p:spTgt spid="1210445"/>
                                        </p:tgtEl>
                                        <p:attrNameLst>
                                          <p:attrName>style.visibility</p:attrName>
                                        </p:attrNameLst>
                                      </p:cBhvr>
                                      <p:to>
                                        <p:strVal val="visible"/>
                                      </p:to>
                                    </p:set>
                                    <p:anim calcmode="lin" valueType="num">
                                      <p:cBhvr>
                                        <p:cTn id="42" dur="500" fill="hold"/>
                                        <p:tgtEl>
                                          <p:spTgt spid="1210445"/>
                                        </p:tgtEl>
                                        <p:attrNameLst>
                                          <p:attrName>ppt_w</p:attrName>
                                        </p:attrNameLst>
                                      </p:cBhvr>
                                      <p:tavLst>
                                        <p:tav tm="0">
                                          <p:val>
                                            <p:fltVal val="0"/>
                                          </p:val>
                                        </p:tav>
                                        <p:tav tm="100000">
                                          <p:val>
                                            <p:strVal val="#ppt_w"/>
                                          </p:val>
                                        </p:tav>
                                      </p:tavLst>
                                    </p:anim>
                                    <p:anim calcmode="lin" valueType="num">
                                      <p:cBhvr>
                                        <p:cTn id="43" dur="500" fill="hold"/>
                                        <p:tgtEl>
                                          <p:spTgt spid="1210445"/>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10446"/>
                                        </p:tgtEl>
                                        <p:attrNameLst>
                                          <p:attrName>style.visibility</p:attrName>
                                        </p:attrNameLst>
                                      </p:cBhvr>
                                      <p:to>
                                        <p:strVal val="visible"/>
                                      </p:to>
                                    </p:set>
                                    <p:animEffect transition="in" filter="dissolve">
                                      <p:cBhvr>
                                        <p:cTn id="48" dur="500"/>
                                        <p:tgtEl>
                                          <p:spTgt spid="12104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210447"/>
                                        </p:tgtEl>
                                        <p:attrNameLst>
                                          <p:attrName>style.visibility</p:attrName>
                                        </p:attrNameLst>
                                      </p:cBhvr>
                                      <p:to>
                                        <p:strVal val="visible"/>
                                      </p:to>
                                    </p:set>
                                    <p:animEffect transition="in" filter="dissolve">
                                      <p:cBhvr>
                                        <p:cTn id="53" dur="500"/>
                                        <p:tgtEl>
                                          <p:spTgt spid="121044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10448"/>
                                        </p:tgtEl>
                                        <p:attrNameLst>
                                          <p:attrName>style.visibility</p:attrName>
                                        </p:attrNameLst>
                                      </p:cBhvr>
                                      <p:to>
                                        <p:strVal val="visible"/>
                                      </p:to>
                                    </p:set>
                                    <p:animEffect transition="in" filter="dissolve">
                                      <p:cBhvr>
                                        <p:cTn id="58" dur="500"/>
                                        <p:tgtEl>
                                          <p:spTgt spid="12104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10449"/>
                                        </p:tgtEl>
                                        <p:attrNameLst>
                                          <p:attrName>style.visibility</p:attrName>
                                        </p:attrNameLst>
                                      </p:cBhvr>
                                      <p:to>
                                        <p:strVal val="visible"/>
                                      </p:to>
                                    </p:set>
                                    <p:animEffect transition="in" filter="dissolve">
                                      <p:cBhvr>
                                        <p:cTn id="63" dur="500"/>
                                        <p:tgtEl>
                                          <p:spTgt spid="1210449"/>
                                        </p:tgtEl>
                                      </p:cBhvr>
                                    </p:animEffect>
                                  </p:childTnLst>
                                </p:cTn>
                              </p:par>
                            </p:childTnLst>
                          </p:cTn>
                        </p:par>
                        <p:par>
                          <p:cTn id="64" fill="hold" nodeType="afterGroup">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1210450"/>
                                        </p:tgtEl>
                                        <p:attrNameLst>
                                          <p:attrName>style.visibility</p:attrName>
                                        </p:attrNameLst>
                                      </p:cBhvr>
                                      <p:to>
                                        <p:strVal val="visible"/>
                                      </p:to>
                                    </p:set>
                                    <p:anim calcmode="lin" valueType="num">
                                      <p:cBhvr>
                                        <p:cTn id="67" dur="500" fill="hold"/>
                                        <p:tgtEl>
                                          <p:spTgt spid="1210450"/>
                                        </p:tgtEl>
                                        <p:attrNameLst>
                                          <p:attrName>ppt_w</p:attrName>
                                        </p:attrNameLst>
                                      </p:cBhvr>
                                      <p:tavLst>
                                        <p:tav tm="0">
                                          <p:val>
                                            <p:fltVal val="0"/>
                                          </p:val>
                                        </p:tav>
                                        <p:tav tm="100000">
                                          <p:val>
                                            <p:strVal val="#ppt_w"/>
                                          </p:val>
                                        </p:tav>
                                      </p:tavLst>
                                    </p:anim>
                                    <p:anim calcmode="lin" valueType="num">
                                      <p:cBhvr>
                                        <p:cTn id="68" dur="500" fill="hold"/>
                                        <p:tgtEl>
                                          <p:spTgt spid="1210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37" grpId="0" animBg="1"/>
      <p:bldP spid="1210438" grpId="0" animBg="1"/>
      <p:bldP spid="1210439" grpId="0" animBg="1"/>
      <p:bldP spid="1210440" grpId="0" animBg="1"/>
      <p:bldP spid="1210441" grpId="0" animBg="1"/>
      <p:bldP spid="1210442" grpId="0" animBg="1"/>
      <p:bldP spid="1210443" grpId="0" animBg="1"/>
      <p:bldP spid="1210444" grpId="0" animBg="1" autoUpdateAnimBg="0"/>
      <p:bldP spid="1210445" grpId="0" animBg="1" autoUpdateAnimBg="0"/>
      <p:bldP spid="1210446" grpId="0" animBg="1"/>
      <p:bldP spid="1210447" grpId="0" animBg="1"/>
      <p:bldP spid="1210448" grpId="0" animBg="1"/>
      <p:bldP spid="1210449" grpId="0" animBg="1"/>
      <p:bldP spid="121045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CL" dirty="0" smtClean="0"/>
              <a:t>Mandato de la OSFI</a:t>
            </a:r>
            <a:endParaRPr lang="es-CL" dirty="0"/>
          </a:p>
        </p:txBody>
      </p:sp>
      <p:sp>
        <p:nvSpPr>
          <p:cNvPr id="10243" name="Rectangle 3"/>
          <p:cNvSpPr>
            <a:spLocks noGrp="1" noChangeArrowheads="1"/>
          </p:cNvSpPr>
          <p:nvPr>
            <p:ph type="body" idx="1"/>
          </p:nvPr>
        </p:nvSpPr>
        <p:spPr>
          <a:xfrm>
            <a:off x="1981200" y="1752600"/>
            <a:ext cx="6477000" cy="4556720"/>
          </a:xfrm>
        </p:spPr>
        <p:txBody>
          <a:bodyPr/>
          <a:lstStyle/>
          <a:p>
            <a:r>
              <a:rPr lang="es-CL" b="0" dirty="0" smtClean="0"/>
              <a:t>Determine si las instituciones están en una condición financiera sana</a:t>
            </a:r>
          </a:p>
          <a:p>
            <a:r>
              <a:rPr lang="es-CL" b="0" dirty="0" smtClean="0"/>
              <a:t>Toma las medidas correctivas necesarias en forma expedita</a:t>
            </a:r>
          </a:p>
          <a:p>
            <a:r>
              <a:rPr lang="es-CL" b="0" dirty="0" smtClean="0"/>
              <a:t>Promueve la adopción de políticas y procedimientos diseñados para el control de riesgo</a:t>
            </a:r>
          </a:p>
          <a:p>
            <a:r>
              <a:rPr lang="es-CL" b="0" dirty="0" smtClean="0"/>
              <a:t>Monitorea y evalúa eventos sistémicos y temas sectoriales que pueden tener un impacto negativo</a:t>
            </a:r>
          </a:p>
          <a:p>
            <a:pPr marL="0" indent="0">
              <a:buNone/>
            </a:pPr>
            <a:endParaRPr lang="es-CL" sz="1000" b="1" dirty="0" smtClean="0"/>
          </a:p>
          <a:p>
            <a:pPr marL="0" indent="0">
              <a:buNone/>
            </a:pPr>
            <a:r>
              <a:rPr lang="es-CL" sz="2800" b="1" dirty="0" smtClean="0"/>
              <a:t>En el seguimiento de estos objetivos…</a:t>
            </a:r>
          </a:p>
          <a:p>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64904"/>
            <a:ext cx="7010400" cy="2160240"/>
          </a:xfrm>
        </p:spPr>
        <p:txBody>
          <a:bodyPr anchor="t"/>
          <a:lstStyle/>
          <a:p>
            <a:r>
              <a:rPr lang="es-CL" dirty="0" smtClean="0"/>
              <a:t>Parte 2</a:t>
            </a:r>
            <a:br>
              <a:rPr lang="es-CL" dirty="0" smtClean="0"/>
            </a:br>
            <a:r>
              <a:rPr lang="es-CL" dirty="0" smtClean="0"/>
              <a:t/>
            </a:r>
            <a:br>
              <a:rPr lang="es-CL" dirty="0" smtClean="0"/>
            </a:br>
            <a:r>
              <a:rPr lang="es-CL" dirty="0" smtClean="0"/>
              <a:t>PLANIFICACIÓN DE LOS RECURSOS DE SUPERVISIÓN</a:t>
            </a:r>
            <a:endParaRPr lang="es-CL" dirty="0"/>
          </a:p>
        </p:txBody>
      </p:sp>
    </p:spTree>
    <p:extLst>
      <p:ext uri="{BB962C8B-B14F-4D97-AF65-F5344CB8AC3E}">
        <p14:creationId xmlns:p14="http://schemas.microsoft.com/office/powerpoint/2010/main" val="392409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94184"/>
            <a:ext cx="7010400" cy="990600"/>
          </a:xfrm>
        </p:spPr>
        <p:txBody>
          <a:bodyPr/>
          <a:lstStyle/>
          <a:p>
            <a:r>
              <a:rPr lang="es-CL" dirty="0" smtClean="0"/>
              <a:t>Planificación</a:t>
            </a:r>
            <a:endParaRPr lang="es-CL" dirty="0"/>
          </a:p>
        </p:txBody>
      </p:sp>
      <p:sp>
        <p:nvSpPr>
          <p:cNvPr id="5" name="Content Placeholder 4"/>
          <p:cNvSpPr>
            <a:spLocks noGrp="1"/>
          </p:cNvSpPr>
          <p:nvPr>
            <p:ph idx="1"/>
          </p:nvPr>
        </p:nvSpPr>
        <p:spPr/>
        <p:txBody>
          <a:bodyPr/>
          <a:lstStyle/>
          <a:p>
            <a:r>
              <a:rPr lang="es-CL" dirty="0" smtClean="0"/>
              <a:t>Una Estrategia de Supervisión anual preparada para cada institución</a:t>
            </a:r>
          </a:p>
          <a:p>
            <a:r>
              <a:rPr lang="es-CL" dirty="0" smtClean="0"/>
              <a:t>La intensidad del trabajo de supervisión depende de la naturaleza, tamaño, complejidad y perfil de riesgo de la institución</a:t>
            </a:r>
          </a:p>
          <a:p>
            <a:r>
              <a:rPr lang="es-CL" dirty="0" smtClean="0"/>
              <a:t>La continuidad de la supervisión abarca desde el monitoreo hasta </a:t>
            </a:r>
            <a:r>
              <a:rPr lang="es-CL" dirty="0"/>
              <a:t>las revisiones </a:t>
            </a:r>
            <a:r>
              <a:rPr lang="es-CL" dirty="0" smtClean="0"/>
              <a:t>amplias in-situ incluyendo pruebas o muestreo</a:t>
            </a:r>
            <a:endParaRPr lang="es-CL" dirty="0"/>
          </a:p>
        </p:txBody>
      </p:sp>
    </p:spTree>
    <p:extLst>
      <p:ext uri="{BB962C8B-B14F-4D97-AF65-F5344CB8AC3E}">
        <p14:creationId xmlns:p14="http://schemas.microsoft.com/office/powerpoint/2010/main" val="548299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Planificación (continuación)</a:t>
            </a:r>
            <a:endParaRPr lang="es-CL" dirty="0"/>
          </a:p>
        </p:txBody>
      </p:sp>
      <p:sp>
        <p:nvSpPr>
          <p:cNvPr id="3" name="Content Placeholder 2"/>
          <p:cNvSpPr>
            <a:spLocks noGrp="1"/>
          </p:cNvSpPr>
          <p:nvPr>
            <p:ph idx="1"/>
          </p:nvPr>
        </p:nvSpPr>
        <p:spPr/>
        <p:txBody>
          <a:bodyPr/>
          <a:lstStyle/>
          <a:p>
            <a:r>
              <a:rPr lang="es-CL" dirty="0" smtClean="0"/>
              <a:t>La Administración de OSFI adopta una visión vertical del portafolio para asegurar que los recursos de supervisión son colocados en forma efectiva en instituciones más riesgosas y actividades significativas</a:t>
            </a:r>
            <a:endParaRPr lang="es-CL" dirty="0"/>
          </a:p>
        </p:txBody>
      </p:sp>
    </p:spTree>
    <p:extLst>
      <p:ext uri="{BB962C8B-B14F-4D97-AF65-F5344CB8AC3E}">
        <p14:creationId xmlns:p14="http://schemas.microsoft.com/office/powerpoint/2010/main" val="3289457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L" dirty="0"/>
              <a:t>Planificación (continuación)</a:t>
            </a:r>
            <a:endParaRPr lang="en-CA" dirty="0"/>
          </a:p>
        </p:txBody>
      </p:sp>
      <p:sp>
        <p:nvSpPr>
          <p:cNvPr id="5" name="Content Placeholder 4"/>
          <p:cNvSpPr>
            <a:spLocks noGrp="1"/>
          </p:cNvSpPr>
          <p:nvPr>
            <p:ph idx="1"/>
          </p:nvPr>
        </p:nvSpPr>
        <p:spPr/>
        <p:txBody>
          <a:bodyPr/>
          <a:lstStyle/>
          <a:p>
            <a:r>
              <a:rPr lang="es-CL" dirty="0" smtClean="0"/>
              <a:t>Vigilar trabajo hecho trimestralmente</a:t>
            </a:r>
          </a:p>
          <a:p>
            <a:r>
              <a:rPr lang="es-CL" dirty="0" smtClean="0"/>
              <a:t>El trabajo revisado in-situ se prioriza, basado en: </a:t>
            </a:r>
          </a:p>
          <a:p>
            <a:pPr lvl="1"/>
            <a:r>
              <a:rPr lang="es-CL" dirty="0" smtClean="0"/>
              <a:t>Consideraciones de riesgos (FI específico y externo)</a:t>
            </a:r>
          </a:p>
          <a:p>
            <a:pPr lvl="1"/>
            <a:r>
              <a:rPr lang="es-CL" dirty="0" smtClean="0"/>
              <a:t>Necesidad de mantener al día nuestra información</a:t>
            </a:r>
          </a:p>
          <a:p>
            <a:pPr lvl="1"/>
            <a:r>
              <a:rPr lang="es-CL" dirty="0" smtClean="0"/>
              <a:t>Importancia de la actividad</a:t>
            </a:r>
          </a:p>
          <a:p>
            <a:pPr marL="400050"/>
            <a:r>
              <a:rPr lang="es-CL" dirty="0" smtClean="0"/>
              <a:t>Trabajo hecho por el equipo de supervisión y/o especialistas, ejemplo, Riesgo de Crédito, Riesgo Operacional, Cumplimiento AML</a:t>
            </a:r>
            <a:endParaRPr lang="es-CL" dirty="0"/>
          </a:p>
        </p:txBody>
      </p:sp>
    </p:spTree>
    <p:extLst>
      <p:ext uri="{BB962C8B-B14F-4D97-AF65-F5344CB8AC3E}">
        <p14:creationId xmlns:p14="http://schemas.microsoft.com/office/powerpoint/2010/main" val="393301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Ejemplo - Priorización</a:t>
            </a:r>
            <a:endParaRPr lang="es-C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8852110"/>
              </p:ext>
            </p:extLst>
          </p:nvPr>
        </p:nvGraphicFramePr>
        <p:xfrm>
          <a:off x="1979713" y="1628800"/>
          <a:ext cx="6696744" cy="4937760"/>
        </p:xfrm>
        <a:graphic>
          <a:graphicData uri="http://schemas.openxmlformats.org/drawingml/2006/table">
            <a:tbl>
              <a:tblPr firstRow="1" bandRow="1">
                <a:tableStyleId>{21E4AEA4-8DFA-4A89-87EB-49C32662AFE0}</a:tableStyleId>
              </a:tblPr>
              <a:tblGrid>
                <a:gridCol w="1512167"/>
                <a:gridCol w="1224136"/>
                <a:gridCol w="1944216"/>
                <a:gridCol w="792088"/>
                <a:gridCol w="1224137"/>
              </a:tblGrid>
              <a:tr h="370840">
                <a:tc>
                  <a:txBody>
                    <a:bodyPr/>
                    <a:lstStyle/>
                    <a:p>
                      <a:r>
                        <a:rPr lang="es-CL" noProof="0" dirty="0" smtClean="0"/>
                        <a:t>Actividad</a:t>
                      </a:r>
                      <a:endParaRPr lang="es-CL" noProof="0" dirty="0"/>
                    </a:p>
                  </a:txBody>
                  <a:tcPr/>
                </a:tc>
                <a:tc>
                  <a:txBody>
                    <a:bodyPr/>
                    <a:lstStyle/>
                    <a:p>
                      <a:r>
                        <a:rPr lang="es-CL" sz="1700" noProof="0" dirty="0" smtClean="0"/>
                        <a:t>Importancia</a:t>
                      </a:r>
                      <a:endParaRPr lang="es-CL" sz="1700" noProof="0" dirty="0"/>
                    </a:p>
                  </a:txBody>
                  <a:tcPr/>
                </a:tc>
                <a:tc>
                  <a:txBody>
                    <a:bodyPr/>
                    <a:lstStyle/>
                    <a:p>
                      <a:r>
                        <a:rPr lang="es-CL" sz="1700" noProof="0" dirty="0" smtClean="0"/>
                        <a:t>Consideraciones de Riesgo</a:t>
                      </a:r>
                      <a:endParaRPr lang="es-CL" sz="1700" noProof="0" dirty="0"/>
                    </a:p>
                  </a:txBody>
                  <a:tcPr/>
                </a:tc>
                <a:tc>
                  <a:txBody>
                    <a:bodyPr/>
                    <a:lstStyle/>
                    <a:p>
                      <a:r>
                        <a:rPr lang="es-CL" sz="1400" noProof="0" dirty="0" smtClean="0"/>
                        <a:t>Última </a:t>
                      </a:r>
                      <a:r>
                        <a:rPr lang="es-CL" baseline="0" noProof="0" dirty="0" smtClean="0"/>
                        <a:t>visita</a:t>
                      </a:r>
                      <a:endParaRPr lang="es-CL" noProof="0" dirty="0"/>
                    </a:p>
                  </a:txBody>
                  <a:tcPr/>
                </a:tc>
                <a:tc>
                  <a:txBody>
                    <a:bodyPr/>
                    <a:lstStyle/>
                    <a:p>
                      <a:r>
                        <a:rPr lang="es-CL" noProof="0" dirty="0" smtClean="0"/>
                        <a:t>Prioridad</a:t>
                      </a:r>
                      <a:endParaRPr lang="es-CL" noProof="0" dirty="0"/>
                    </a:p>
                  </a:txBody>
                  <a:tcPr/>
                </a:tc>
              </a:tr>
              <a:tr h="370840">
                <a:tc>
                  <a:txBody>
                    <a:bodyPr/>
                    <a:lstStyle/>
                    <a:p>
                      <a:r>
                        <a:rPr lang="es-CL" noProof="0" dirty="0" smtClean="0"/>
                        <a:t>Seguros de Vida Individuales</a:t>
                      </a:r>
                      <a:endParaRPr lang="es-CL" noProof="0" dirty="0"/>
                    </a:p>
                  </a:txBody>
                  <a:tcPr/>
                </a:tc>
                <a:tc>
                  <a:txBody>
                    <a:bodyPr/>
                    <a:lstStyle/>
                    <a:p>
                      <a:r>
                        <a:rPr lang="es-CL" noProof="0" dirty="0" smtClean="0"/>
                        <a:t>Alto</a:t>
                      </a:r>
                      <a:endParaRPr lang="es-CL" noProof="0" dirty="0"/>
                    </a:p>
                  </a:txBody>
                  <a:tcPr/>
                </a:tc>
                <a:tc>
                  <a:txBody>
                    <a:bodyPr/>
                    <a:lstStyle/>
                    <a:p>
                      <a:r>
                        <a:rPr lang="es-CL" sz="1400" noProof="0" dirty="0" smtClean="0"/>
                        <a:t>Riesgo neto moderado y estable. Preocupaciones: bajas tasas de  interés</a:t>
                      </a:r>
                      <a:r>
                        <a:rPr lang="es-CL" sz="1400" baseline="0" noProof="0" dirty="0" smtClean="0"/>
                        <a:t> </a:t>
                      </a:r>
                      <a:r>
                        <a:rPr lang="es-CL" sz="1400" noProof="0" dirty="0" smtClean="0"/>
                        <a:t>prolongadas</a:t>
                      </a:r>
                      <a:r>
                        <a:rPr lang="es-CL" sz="1400" baseline="0" noProof="0" dirty="0" smtClean="0"/>
                        <a:t>, población envejecida</a:t>
                      </a:r>
                    </a:p>
                    <a:p>
                      <a:r>
                        <a:rPr lang="es-CL" sz="1400" noProof="0" dirty="0" smtClean="0"/>
                        <a:t>Nuevas</a:t>
                      </a:r>
                      <a:r>
                        <a:rPr lang="es-CL" sz="1400" baseline="0" noProof="0" dirty="0" smtClean="0"/>
                        <a:t> regulaciones en enero 2014.</a:t>
                      </a:r>
                      <a:endParaRPr lang="es-CL" sz="1400" noProof="0" dirty="0"/>
                    </a:p>
                  </a:txBody>
                  <a:tcPr/>
                </a:tc>
                <a:tc>
                  <a:txBody>
                    <a:bodyPr/>
                    <a:lstStyle/>
                    <a:p>
                      <a:r>
                        <a:rPr lang="es-CL" noProof="0" dirty="0" smtClean="0"/>
                        <a:t>Sept 2013</a:t>
                      </a:r>
                      <a:endParaRPr lang="es-CL" noProof="0" dirty="0"/>
                    </a:p>
                  </a:txBody>
                  <a:tcPr/>
                </a:tc>
                <a:tc>
                  <a:txBody>
                    <a:bodyPr/>
                    <a:lstStyle/>
                    <a:p>
                      <a:r>
                        <a:rPr lang="es-CL" noProof="0" dirty="0" smtClean="0"/>
                        <a:t>?</a:t>
                      </a:r>
                      <a:endParaRPr lang="es-CL" noProof="0" dirty="0"/>
                    </a:p>
                  </a:txBody>
                  <a:tcPr/>
                </a:tc>
              </a:tr>
              <a:tr h="370840">
                <a:tc>
                  <a:txBody>
                    <a:bodyPr/>
                    <a:lstStyle/>
                    <a:p>
                      <a:r>
                        <a:rPr lang="es-CL" noProof="0" dirty="0" smtClean="0"/>
                        <a:t>Seguros de Vida Colectivos</a:t>
                      </a:r>
                      <a:endParaRPr lang="es-CL" noProof="0" dirty="0"/>
                    </a:p>
                  </a:txBody>
                  <a:tcPr/>
                </a:tc>
                <a:tc>
                  <a:txBody>
                    <a:bodyPr/>
                    <a:lstStyle/>
                    <a:p>
                      <a:r>
                        <a:rPr lang="es-CL" noProof="0" dirty="0" smtClean="0"/>
                        <a:t>Bajo</a:t>
                      </a:r>
                      <a:endParaRPr lang="es-CL" noProof="0" dirty="0"/>
                    </a:p>
                  </a:txBody>
                  <a:tcPr/>
                </a:tc>
                <a:tc>
                  <a:txBody>
                    <a:bodyPr/>
                    <a:lstStyle/>
                    <a:p>
                      <a:r>
                        <a:rPr lang="es-CL" sz="1400" noProof="0" dirty="0" smtClean="0"/>
                        <a:t>Riesgo neto modera-do y  aumentando.  Reciente</a:t>
                      </a:r>
                      <a:r>
                        <a:rPr lang="es-CL" sz="1400" baseline="0" noProof="0" dirty="0" smtClean="0"/>
                        <a:t> compra de un gran bloque de grupo de negocios. Nueva administración en Oct 2013.</a:t>
                      </a:r>
                      <a:endParaRPr lang="es-CL" sz="1400" noProof="0" dirty="0"/>
                    </a:p>
                  </a:txBody>
                  <a:tcPr/>
                </a:tc>
                <a:tc>
                  <a:txBody>
                    <a:bodyPr/>
                    <a:lstStyle/>
                    <a:p>
                      <a:r>
                        <a:rPr lang="es-CL" noProof="0" dirty="0" smtClean="0"/>
                        <a:t>Junio 2011</a:t>
                      </a:r>
                      <a:endParaRPr lang="es-C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noProof="0" dirty="0" smtClean="0"/>
                        <a:t>?</a:t>
                      </a:r>
                    </a:p>
                    <a:p>
                      <a:endParaRPr lang="es-CL" noProof="0" dirty="0"/>
                    </a:p>
                  </a:txBody>
                  <a:tcPr/>
                </a:tc>
              </a:tr>
              <a:tr h="370840">
                <a:tc>
                  <a:txBody>
                    <a:bodyPr/>
                    <a:lstStyle/>
                    <a:p>
                      <a:r>
                        <a:rPr lang="es-CL" noProof="0" dirty="0" smtClean="0"/>
                        <a:t>Rentas Vitalicias Variables</a:t>
                      </a:r>
                      <a:endParaRPr lang="es-CL" noProof="0" dirty="0"/>
                    </a:p>
                  </a:txBody>
                  <a:tcPr/>
                </a:tc>
                <a:tc>
                  <a:txBody>
                    <a:bodyPr/>
                    <a:lstStyle/>
                    <a:p>
                      <a:r>
                        <a:rPr lang="es-CL" noProof="0" dirty="0" smtClean="0"/>
                        <a:t>Medio</a:t>
                      </a:r>
                      <a:endParaRPr lang="es-CL" noProof="0" dirty="0"/>
                    </a:p>
                  </a:txBody>
                  <a:tcPr/>
                </a:tc>
                <a:tc>
                  <a:txBody>
                    <a:bodyPr/>
                    <a:lstStyle/>
                    <a:p>
                      <a:r>
                        <a:rPr lang="es-CL" sz="1400" noProof="0" dirty="0" smtClean="0"/>
                        <a:t>AA riesgo neto y</a:t>
                      </a:r>
                      <a:r>
                        <a:rPr lang="es-CL" sz="1400" baseline="0" noProof="0" dirty="0" smtClean="0"/>
                        <a:t> estable.  Exposición a volatilidad de mercado de capitales. </a:t>
                      </a:r>
                      <a:endParaRPr lang="es-CL" sz="1400" noProof="0" dirty="0"/>
                    </a:p>
                  </a:txBody>
                  <a:tcPr/>
                </a:tc>
                <a:tc>
                  <a:txBody>
                    <a:bodyPr/>
                    <a:lstStyle/>
                    <a:p>
                      <a:r>
                        <a:rPr lang="es-CL" noProof="0" dirty="0" smtClean="0"/>
                        <a:t>Mayo 2013</a:t>
                      </a:r>
                      <a:endParaRPr lang="es-CL"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noProof="0" dirty="0" smtClean="0"/>
                        <a:t>?</a:t>
                      </a:r>
                    </a:p>
                    <a:p>
                      <a:endParaRPr lang="es-CL" noProof="0" dirty="0"/>
                    </a:p>
                  </a:txBody>
                  <a:tcPr/>
                </a:tc>
              </a:tr>
            </a:tbl>
          </a:graphicData>
        </a:graphic>
      </p:graphicFrame>
    </p:spTree>
    <p:extLst>
      <p:ext uri="{BB962C8B-B14F-4D97-AF65-F5344CB8AC3E}">
        <p14:creationId xmlns:p14="http://schemas.microsoft.com/office/powerpoint/2010/main" val="263444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1720" y="1916832"/>
            <a:ext cx="6298977" cy="2880320"/>
          </a:xfrm>
        </p:spPr>
        <p:txBody>
          <a:bodyPr/>
          <a:lstStyle/>
          <a:p>
            <a:r>
              <a:rPr lang="es-CL" sz="3200" dirty="0" smtClean="0"/>
              <a:t>Parte 3</a:t>
            </a:r>
            <a:r>
              <a:rPr lang="es-CL" dirty="0" smtClean="0"/>
              <a:t/>
            </a:r>
            <a:br>
              <a:rPr lang="es-CL" dirty="0" smtClean="0"/>
            </a:br>
            <a:r>
              <a:rPr lang="es-CL" dirty="0" smtClean="0"/>
              <a:t/>
            </a:r>
            <a:br>
              <a:rPr lang="es-CL" dirty="0" smtClean="0"/>
            </a:br>
            <a:r>
              <a:rPr lang="es-CL" dirty="0" smtClean="0"/>
              <a:t>intervención TEMPRANA</a:t>
            </a:r>
            <a:endParaRPr lang="es-CL" dirty="0"/>
          </a:p>
        </p:txBody>
      </p:sp>
    </p:spTree>
    <p:extLst>
      <p:ext uri="{BB962C8B-B14F-4D97-AF65-F5344CB8AC3E}">
        <p14:creationId xmlns:p14="http://schemas.microsoft.com/office/powerpoint/2010/main" val="3039714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CL" dirty="0"/>
              <a:t>Discusión Punto </a:t>
            </a:r>
            <a:r>
              <a:rPr lang="es-CL" dirty="0" smtClean="0"/>
              <a:t>#2</a:t>
            </a:r>
            <a:endParaRPr lang="en-CA" dirty="0" smtClean="0"/>
          </a:p>
        </p:txBody>
      </p:sp>
      <p:sp>
        <p:nvSpPr>
          <p:cNvPr id="10243" name="Rectangle 3"/>
          <p:cNvSpPr>
            <a:spLocks noGrp="1" noChangeArrowheads="1"/>
          </p:cNvSpPr>
          <p:nvPr>
            <p:ph type="body" idx="1"/>
          </p:nvPr>
        </p:nvSpPr>
        <p:spPr/>
        <p:txBody>
          <a:bodyPr/>
          <a:lstStyle/>
          <a:p>
            <a:pPr marL="0" indent="0" algn="ctr" eaLnBrk="1" hangingPunct="1">
              <a:buNone/>
            </a:pPr>
            <a:r>
              <a:rPr lang="es-CL" sz="2800" dirty="0" smtClean="0"/>
              <a:t>¿Qué es una intervención temprana?</a:t>
            </a:r>
          </a:p>
          <a:p>
            <a:pPr marL="609600" indent="-609600" eaLnBrk="1" hangingPunct="1">
              <a:buFontTx/>
              <a:buNone/>
            </a:pPr>
            <a:endParaRPr lang="en-US" sz="2800" dirty="0" smtClean="0"/>
          </a:p>
          <a:p>
            <a:pPr marL="609600" indent="-609600" eaLnBrk="1" hangingPunct="1">
              <a:buFontTx/>
              <a:buNone/>
            </a:pPr>
            <a:endParaRPr lang="en-US" sz="2800" dirty="0"/>
          </a:p>
          <a:p>
            <a:pPr marL="609600" indent="-609600" eaLnBrk="1" hangingPunct="1">
              <a:buFontTx/>
              <a:buNone/>
            </a:pPr>
            <a:endParaRPr lang="en-US" sz="2800" dirty="0" smtClean="0"/>
          </a:p>
          <a:p>
            <a:pPr marL="609600" indent="-609600" eaLnBrk="1" hangingPunct="1">
              <a:buFontTx/>
              <a:buNone/>
            </a:pPr>
            <a:r>
              <a:rPr lang="en-US" dirty="0" smtClean="0"/>
              <a:t>		</a:t>
            </a:r>
            <a:endParaRPr lang="en-CA" b="0" dirty="0" smtClean="0"/>
          </a:p>
          <a:p>
            <a:pPr marL="609600" indent="-609600" eaLnBrk="1" hangingPunct="1"/>
            <a:endParaRPr lang="en-CA" dirty="0" smtClean="0"/>
          </a:p>
        </p:txBody>
      </p:sp>
      <p:pic>
        <p:nvPicPr>
          <p:cNvPr id="59394" name="Picture 2" descr="C:\Users\BRuther\AppData\Local\Microsoft\Windows\Temporary Internet Files\Content.IE5\LSF78T1Z\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680" y="285293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 calcmode="lin" valueType="num">
                                      <p:cBhvr additive="base">
                                        <p:cTn id="12"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3600" y="762000"/>
            <a:ext cx="6400800" cy="1371600"/>
          </a:xfrm>
        </p:spPr>
        <p:txBody>
          <a:bodyPr/>
          <a:lstStyle/>
          <a:p>
            <a:pPr eaLnBrk="1" hangingPunct="1"/>
            <a:r>
              <a:rPr lang="es-CL" sz="2000" dirty="0" smtClean="0">
                <a:solidFill>
                  <a:schemeClr val="tx1"/>
                </a:solidFill>
                <a:latin typeface="Arial" charset="0"/>
              </a:rPr>
              <a:t>Mientras OSFI puede calificar una institución </a:t>
            </a:r>
            <a:r>
              <a:rPr lang="es-CL" sz="2000" dirty="0">
                <a:solidFill>
                  <a:schemeClr val="tx1"/>
                </a:solidFill>
                <a:latin typeface="Arial" charset="0"/>
              </a:rPr>
              <a:t>p</a:t>
            </a:r>
            <a:r>
              <a:rPr lang="es-CL" sz="2000" dirty="0" smtClean="0">
                <a:solidFill>
                  <a:schemeClr val="tx1"/>
                </a:solidFill>
                <a:latin typeface="Arial" charset="0"/>
              </a:rPr>
              <a:t>or razones distintas a su CRC, existe un vínculo entre la Clasificación de Riesgo Compuesto y la clasificación de Intervención de OSFI.</a:t>
            </a:r>
          </a:p>
        </p:txBody>
      </p:sp>
      <p:sp>
        <p:nvSpPr>
          <p:cNvPr id="26627" name="Text Box 3"/>
          <p:cNvSpPr txBox="1">
            <a:spLocks noChangeArrowheads="1"/>
          </p:cNvSpPr>
          <p:nvPr/>
        </p:nvSpPr>
        <p:spPr bwMode="auto">
          <a:xfrm>
            <a:off x="1475656" y="334963"/>
            <a:ext cx="77768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s-CL" sz="3200" b="1" dirty="0" smtClean="0">
                <a:solidFill>
                  <a:srgbClr val="000000"/>
                </a:solidFill>
                <a:latin typeface="Arial" charset="0"/>
              </a:rPr>
              <a:t>CRC vs</a:t>
            </a:r>
            <a:r>
              <a:rPr lang="es-CL" sz="3200" b="1" dirty="0">
                <a:solidFill>
                  <a:srgbClr val="000000"/>
                </a:solidFill>
                <a:latin typeface="Arial" charset="0"/>
              </a:rPr>
              <a:t>. </a:t>
            </a:r>
            <a:r>
              <a:rPr lang="es-CL" sz="3200" b="1" dirty="0" smtClean="0">
                <a:solidFill>
                  <a:srgbClr val="000000"/>
                </a:solidFill>
                <a:latin typeface="Arial" charset="0"/>
              </a:rPr>
              <a:t>Calificaciones de Intervención</a:t>
            </a:r>
            <a:endParaRPr lang="es-CL" sz="3200" b="1" dirty="0">
              <a:solidFill>
                <a:srgbClr val="000000"/>
              </a:solidFill>
              <a:latin typeface="Arial" charset="0"/>
            </a:endParaRPr>
          </a:p>
        </p:txBody>
      </p:sp>
      <p:grpSp>
        <p:nvGrpSpPr>
          <p:cNvPr id="26628" name="Group 4"/>
          <p:cNvGrpSpPr>
            <a:grpSpLocks/>
          </p:cNvGrpSpPr>
          <p:nvPr/>
        </p:nvGrpSpPr>
        <p:grpSpPr bwMode="auto">
          <a:xfrm>
            <a:off x="2133600" y="2286000"/>
            <a:ext cx="6831013" cy="4114800"/>
            <a:chOff x="1344" y="1536"/>
            <a:chExt cx="4303" cy="2592"/>
          </a:xfrm>
        </p:grpSpPr>
        <p:sp>
          <p:nvSpPr>
            <p:cNvPr id="26629" name="Rectangle 5"/>
            <p:cNvSpPr>
              <a:spLocks noChangeArrowheads="1"/>
            </p:cNvSpPr>
            <p:nvPr/>
          </p:nvSpPr>
          <p:spPr bwMode="auto">
            <a:xfrm>
              <a:off x="1593" y="1876"/>
              <a:ext cx="1383" cy="22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spcAft>
                  <a:spcPts val="3200"/>
                </a:spcAft>
              </a:pPr>
              <a:r>
                <a:rPr lang="es-CL" sz="2000" b="1" dirty="0" smtClean="0">
                  <a:solidFill>
                    <a:srgbClr val="000000"/>
                  </a:solidFill>
                  <a:latin typeface="Arial" charset="0"/>
                </a:rPr>
                <a:t>Bajo</a:t>
              </a:r>
            </a:p>
            <a:p>
              <a:pPr>
                <a:spcAft>
                  <a:spcPts val="4500"/>
                </a:spcAft>
              </a:pPr>
              <a:r>
                <a:rPr lang="es-CL" sz="2000" b="1" dirty="0" smtClean="0">
                  <a:solidFill>
                    <a:srgbClr val="000000"/>
                  </a:solidFill>
                  <a:latin typeface="Arial" charset="0"/>
                </a:rPr>
                <a:t>Moderado</a:t>
              </a:r>
            </a:p>
            <a:p>
              <a:pPr>
                <a:spcAft>
                  <a:spcPts val="6000"/>
                </a:spcAft>
              </a:pPr>
              <a:r>
                <a:rPr lang="es-CL" sz="2000" b="1" dirty="0" smtClean="0">
                  <a:solidFill>
                    <a:srgbClr val="000000"/>
                  </a:solidFill>
                  <a:latin typeface="Arial" charset="0"/>
                </a:rPr>
                <a:t>Superior al Promedio</a:t>
              </a:r>
            </a:p>
            <a:p>
              <a:r>
                <a:rPr lang="es-CL" sz="2000" b="1" dirty="0" smtClean="0">
                  <a:solidFill>
                    <a:srgbClr val="000000"/>
                  </a:solidFill>
                  <a:latin typeface="Arial" charset="0"/>
                </a:rPr>
                <a:t>Alto</a:t>
              </a:r>
              <a:endParaRPr lang="es-CL" sz="2000" b="1" dirty="0">
                <a:solidFill>
                  <a:srgbClr val="000000"/>
                </a:solidFill>
                <a:latin typeface="Arial" charset="0"/>
              </a:endParaRPr>
            </a:p>
          </p:txBody>
        </p:sp>
        <p:sp>
          <p:nvSpPr>
            <p:cNvPr id="26630" name="Rectangle 6"/>
            <p:cNvSpPr>
              <a:spLocks noChangeArrowheads="1"/>
            </p:cNvSpPr>
            <p:nvPr/>
          </p:nvSpPr>
          <p:spPr bwMode="auto">
            <a:xfrm>
              <a:off x="2976" y="1872"/>
              <a:ext cx="320" cy="2256"/>
            </a:xfrm>
            <a:prstGeom prst="rect">
              <a:avLst/>
            </a:prstGeom>
            <a:gradFill rotWithShape="0">
              <a:gsLst>
                <a:gs pos="0">
                  <a:srgbClr val="33CC33"/>
                </a:gs>
                <a:gs pos="100000">
                  <a:srgbClr val="FF3300"/>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a:spcAft>
                  <a:spcPct val="50000"/>
                </a:spcAft>
              </a:pPr>
              <a:r>
                <a:rPr lang="en-US" sz="2000" b="1">
                  <a:solidFill>
                    <a:srgbClr val="000000"/>
                  </a:solidFill>
                  <a:latin typeface="Arial" charset="0"/>
                </a:rPr>
                <a:t>0</a:t>
              </a:r>
            </a:p>
            <a:p>
              <a:pPr algn="ctr">
                <a:spcAft>
                  <a:spcPct val="50000"/>
                </a:spcAft>
              </a:pPr>
              <a:r>
                <a:rPr lang="en-US" sz="2000" b="1">
                  <a:solidFill>
                    <a:srgbClr val="000000"/>
                  </a:solidFill>
                  <a:latin typeface="Arial" charset="0"/>
                </a:rPr>
                <a:t>0</a:t>
              </a:r>
            </a:p>
            <a:p>
              <a:pPr algn="ctr">
                <a:spcAft>
                  <a:spcPct val="50000"/>
                </a:spcAft>
              </a:pPr>
              <a:r>
                <a:rPr lang="en-US" sz="2000" b="1">
                  <a:solidFill>
                    <a:srgbClr val="000000"/>
                  </a:solidFill>
                  <a:latin typeface="Arial" charset="0"/>
                </a:rPr>
                <a:t>1</a:t>
              </a:r>
            </a:p>
            <a:p>
              <a:pPr algn="ctr">
                <a:spcAft>
                  <a:spcPct val="50000"/>
                </a:spcAft>
              </a:pPr>
              <a:r>
                <a:rPr lang="en-US" sz="2000" b="1">
                  <a:solidFill>
                    <a:srgbClr val="000000"/>
                  </a:solidFill>
                  <a:latin typeface="Arial" charset="0"/>
                </a:rPr>
                <a:t>1</a:t>
              </a:r>
            </a:p>
            <a:p>
              <a:pPr algn="ctr">
                <a:spcAft>
                  <a:spcPct val="50000"/>
                </a:spcAft>
              </a:pPr>
              <a:r>
                <a:rPr lang="en-US" sz="2000" b="1">
                  <a:solidFill>
                    <a:srgbClr val="000000"/>
                  </a:solidFill>
                  <a:latin typeface="Arial" charset="0"/>
                </a:rPr>
                <a:t>2</a:t>
              </a:r>
            </a:p>
            <a:p>
              <a:pPr algn="ctr">
                <a:spcAft>
                  <a:spcPct val="50000"/>
                </a:spcAft>
              </a:pPr>
              <a:r>
                <a:rPr lang="en-US" sz="2000" b="1">
                  <a:solidFill>
                    <a:srgbClr val="000000"/>
                  </a:solidFill>
                  <a:latin typeface="Arial" charset="0"/>
                </a:rPr>
                <a:t>2</a:t>
              </a:r>
            </a:p>
            <a:p>
              <a:pPr algn="ctr">
                <a:spcAft>
                  <a:spcPct val="50000"/>
                </a:spcAft>
              </a:pPr>
              <a:r>
                <a:rPr lang="en-US" sz="2000" b="1">
                  <a:solidFill>
                    <a:srgbClr val="000000"/>
                  </a:solidFill>
                  <a:latin typeface="Arial" charset="0"/>
                </a:rPr>
                <a:t>3</a:t>
              </a:r>
            </a:p>
            <a:p>
              <a:pPr algn="ctr">
                <a:spcAft>
                  <a:spcPct val="50000"/>
                </a:spcAft>
              </a:pPr>
              <a:r>
                <a:rPr lang="en-US" sz="2000" b="1">
                  <a:solidFill>
                    <a:srgbClr val="000000"/>
                  </a:solidFill>
                  <a:latin typeface="Arial" charset="0"/>
                </a:rPr>
                <a:t>4</a:t>
              </a:r>
            </a:p>
          </p:txBody>
        </p:sp>
        <p:sp>
          <p:nvSpPr>
            <p:cNvPr id="26631" name="Rectangle 7"/>
            <p:cNvSpPr>
              <a:spLocks noChangeArrowheads="1"/>
            </p:cNvSpPr>
            <p:nvPr/>
          </p:nvSpPr>
          <p:spPr bwMode="auto">
            <a:xfrm>
              <a:off x="3424" y="1920"/>
              <a:ext cx="1856" cy="21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tIns="0"/>
            <a:lstStyle/>
            <a:p>
              <a:pPr>
                <a:spcAft>
                  <a:spcPts val="1100"/>
                </a:spcAft>
              </a:pPr>
              <a:r>
                <a:rPr lang="es-CL" sz="2000" b="1" dirty="0" smtClean="0">
                  <a:solidFill>
                    <a:srgbClr val="000000"/>
                  </a:solidFill>
                  <a:latin typeface="Arial" charset="0"/>
                </a:rPr>
                <a:t>Normal</a:t>
              </a:r>
            </a:p>
            <a:p>
              <a:pPr>
                <a:spcAft>
                  <a:spcPts val="1100"/>
                </a:spcAft>
              </a:pPr>
              <a:r>
                <a:rPr lang="es-CL" sz="2000" b="1" dirty="0" smtClean="0">
                  <a:solidFill>
                    <a:srgbClr val="000000"/>
                  </a:solidFill>
                  <a:latin typeface="Arial" charset="0"/>
                </a:rPr>
                <a:t>Normal</a:t>
              </a:r>
            </a:p>
            <a:p>
              <a:pPr>
                <a:spcAft>
                  <a:spcPts val="1200"/>
                </a:spcAft>
              </a:pPr>
              <a:r>
                <a:rPr lang="es-CL" sz="2000" b="1" dirty="0" smtClean="0">
                  <a:solidFill>
                    <a:srgbClr val="000000"/>
                  </a:solidFill>
                  <a:latin typeface="Arial" charset="0"/>
                </a:rPr>
                <a:t>Alerta Temprana</a:t>
              </a:r>
            </a:p>
            <a:p>
              <a:pPr>
                <a:spcAft>
                  <a:spcPts val="1200"/>
                </a:spcAft>
              </a:pPr>
              <a:r>
                <a:rPr lang="es-CL" sz="2000" b="1" dirty="0">
                  <a:solidFill>
                    <a:srgbClr val="000000"/>
                  </a:solidFill>
                  <a:latin typeface="Arial" charset="0"/>
                </a:rPr>
                <a:t>Alerta Temprana</a:t>
              </a:r>
              <a:endParaRPr lang="es-CL" sz="2000" b="1" dirty="0" smtClean="0">
                <a:solidFill>
                  <a:srgbClr val="000000"/>
                </a:solidFill>
                <a:latin typeface="Arial" charset="0"/>
              </a:endParaRPr>
            </a:p>
            <a:p>
              <a:pPr>
                <a:spcAft>
                  <a:spcPts val="1200"/>
                </a:spcAft>
              </a:pPr>
              <a:r>
                <a:rPr lang="es-CL" sz="2000" b="1" dirty="0" smtClean="0">
                  <a:solidFill>
                    <a:srgbClr val="000000"/>
                  </a:solidFill>
                  <a:latin typeface="Arial" charset="0"/>
                </a:rPr>
                <a:t>Riesgo de Solvencia</a:t>
              </a:r>
            </a:p>
            <a:p>
              <a:pPr>
                <a:spcAft>
                  <a:spcPts val="1200"/>
                </a:spcAft>
              </a:pPr>
              <a:r>
                <a:rPr lang="es-CL" sz="2000" b="1" dirty="0">
                  <a:solidFill>
                    <a:srgbClr val="000000"/>
                  </a:solidFill>
                  <a:latin typeface="Arial" charset="0"/>
                </a:rPr>
                <a:t>Riesgo de Solvencia</a:t>
              </a:r>
            </a:p>
            <a:p>
              <a:pPr>
                <a:spcAft>
                  <a:spcPts val="1200"/>
                </a:spcAft>
              </a:pPr>
              <a:r>
                <a:rPr lang="es-CL" sz="2000" b="1" dirty="0" smtClean="0">
                  <a:solidFill>
                    <a:srgbClr val="000000"/>
                  </a:solidFill>
                  <a:latin typeface="Arial" charset="0"/>
                </a:rPr>
                <a:t>Viabilidad Dudosa</a:t>
              </a:r>
            </a:p>
            <a:p>
              <a:r>
                <a:rPr lang="es-CL" sz="2000" b="1" dirty="0">
                  <a:solidFill>
                    <a:srgbClr val="000000"/>
                  </a:solidFill>
                  <a:latin typeface="Arial" charset="0"/>
                </a:rPr>
                <a:t>Insolvencia Inminente </a:t>
              </a:r>
            </a:p>
          </p:txBody>
        </p:sp>
        <p:sp>
          <p:nvSpPr>
            <p:cNvPr id="26632" name="Line 8"/>
            <p:cNvSpPr>
              <a:spLocks noChangeShapeType="1"/>
            </p:cNvSpPr>
            <p:nvPr/>
          </p:nvSpPr>
          <p:spPr bwMode="auto">
            <a:xfrm>
              <a:off x="1584" y="2160"/>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3" name="Line 9"/>
            <p:cNvSpPr>
              <a:spLocks noChangeShapeType="1"/>
            </p:cNvSpPr>
            <p:nvPr/>
          </p:nvSpPr>
          <p:spPr bwMode="auto">
            <a:xfrm>
              <a:off x="1584" y="2736"/>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4" name="Line 10"/>
            <p:cNvSpPr>
              <a:spLocks noChangeShapeType="1"/>
            </p:cNvSpPr>
            <p:nvPr/>
          </p:nvSpPr>
          <p:spPr bwMode="auto">
            <a:xfrm>
              <a:off x="1584" y="3298"/>
              <a:ext cx="3282" cy="0"/>
            </a:xfrm>
            <a:prstGeom prst="line">
              <a:avLst/>
            </a:prstGeom>
            <a:noFill/>
            <a:ln w="25400">
              <a:solidFill>
                <a:srgbClr val="072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400">
                <a:solidFill>
                  <a:srgbClr val="000000"/>
                </a:solidFill>
              </a:endParaRPr>
            </a:p>
          </p:txBody>
        </p:sp>
        <p:sp>
          <p:nvSpPr>
            <p:cNvPr id="26635" name="Text Box 11"/>
            <p:cNvSpPr txBox="1">
              <a:spLocks noChangeArrowheads="1"/>
            </p:cNvSpPr>
            <p:nvPr/>
          </p:nvSpPr>
          <p:spPr bwMode="auto">
            <a:xfrm>
              <a:off x="3024" y="1536"/>
              <a:ext cx="262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s-CL" sz="2200" b="1" u="sng" dirty="0" smtClean="0">
                  <a:solidFill>
                    <a:srgbClr val="000000"/>
                  </a:solidFill>
                  <a:latin typeface="Arial" charset="0"/>
                </a:rPr>
                <a:t>Clasificación de Intervención</a:t>
              </a:r>
              <a:endParaRPr lang="es-CL" sz="2200" b="1" u="sng" dirty="0">
                <a:solidFill>
                  <a:srgbClr val="000000"/>
                </a:solidFill>
                <a:latin typeface="Arial" charset="0"/>
              </a:endParaRPr>
            </a:p>
          </p:txBody>
        </p:sp>
        <p:sp>
          <p:nvSpPr>
            <p:cNvPr id="26636" name="Text Box 12"/>
            <p:cNvSpPr txBox="1">
              <a:spLocks noChangeArrowheads="1"/>
            </p:cNvSpPr>
            <p:nvPr/>
          </p:nvSpPr>
          <p:spPr bwMode="auto">
            <a:xfrm>
              <a:off x="1344" y="1536"/>
              <a:ext cx="14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CA" sz="2200" b="1" u="sng" dirty="0" smtClean="0">
                  <a:solidFill>
                    <a:srgbClr val="000000"/>
                  </a:solidFill>
                  <a:latin typeface="Arial" charset="0"/>
                </a:rPr>
                <a:t>CRC</a:t>
              </a:r>
              <a:endParaRPr lang="en-CA" sz="2200" b="1" u="sng" dirty="0">
                <a:solidFill>
                  <a:srgbClr val="000000"/>
                </a:solidFill>
                <a:latin typeface="Arial" charset="0"/>
              </a:endParaRPr>
            </a:p>
          </p:txBody>
        </p:sp>
      </p:grpSp>
    </p:spTree>
    <p:extLst>
      <p:ext uri="{BB962C8B-B14F-4D97-AF65-F5344CB8AC3E}">
        <p14:creationId xmlns:p14="http://schemas.microsoft.com/office/powerpoint/2010/main" val="323596996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CL" dirty="0" smtClean="0"/>
              <a:t>Intervención – Descripción General</a:t>
            </a:r>
            <a:endParaRPr lang="es-CL" dirty="0"/>
          </a:p>
        </p:txBody>
      </p:sp>
      <p:sp>
        <p:nvSpPr>
          <p:cNvPr id="13315" name="Rectangle 3"/>
          <p:cNvSpPr>
            <a:spLocks noGrp="1" noChangeArrowheads="1"/>
          </p:cNvSpPr>
          <p:nvPr>
            <p:ph type="body" idx="1"/>
          </p:nvPr>
        </p:nvSpPr>
        <p:spPr/>
        <p:txBody>
          <a:bodyPr/>
          <a:lstStyle/>
          <a:p>
            <a:r>
              <a:rPr lang="es-CL" dirty="0" smtClean="0"/>
              <a:t>Asignar una clasificación de Intervención</a:t>
            </a:r>
          </a:p>
          <a:p>
            <a:r>
              <a:rPr lang="es-CL" dirty="0" smtClean="0"/>
              <a:t>Intervención temprana</a:t>
            </a:r>
          </a:p>
          <a:p>
            <a:r>
              <a:rPr lang="es-CL" dirty="0" smtClean="0"/>
              <a:t>Las medidas de Intervención son flexibles</a:t>
            </a:r>
          </a:p>
          <a:p>
            <a:r>
              <a:rPr lang="es-CL" dirty="0" smtClean="0"/>
              <a:t>Ambos poderes, formal e informal</a:t>
            </a:r>
          </a:p>
          <a:p>
            <a:r>
              <a:rPr lang="es-CL" dirty="0" smtClean="0"/>
              <a:t>Considerar circunstancias únicas de la institución</a:t>
            </a:r>
          </a:p>
          <a:p>
            <a:r>
              <a:rPr lang="es-CL" dirty="0" smtClean="0"/>
              <a:t>Guía de Intervención</a:t>
            </a:r>
            <a:endParaRPr lang="es-CL" dirty="0"/>
          </a:p>
        </p:txBody>
      </p:sp>
    </p:spTree>
    <p:extLst>
      <p:ext uri="{BB962C8B-B14F-4D97-AF65-F5344CB8AC3E}">
        <p14:creationId xmlns:p14="http://schemas.microsoft.com/office/powerpoint/2010/main" val="330714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s-CL" dirty="0" smtClean="0"/>
              <a:t>Guía para la Intervención</a:t>
            </a:r>
            <a:r>
              <a:rPr lang="en-US" dirty="0"/>
              <a:t>	</a:t>
            </a:r>
            <a:endParaRPr lang="en-CA" dirty="0"/>
          </a:p>
        </p:txBody>
      </p:sp>
      <p:sp>
        <p:nvSpPr>
          <p:cNvPr id="33797" name="Rectangle 5"/>
          <p:cNvSpPr>
            <a:spLocks noGrp="1" noChangeArrowheads="1"/>
          </p:cNvSpPr>
          <p:nvPr>
            <p:ph type="body" idx="1"/>
          </p:nvPr>
        </p:nvSpPr>
        <p:spPr/>
        <p:txBody>
          <a:bodyPr/>
          <a:lstStyle/>
          <a:p>
            <a:r>
              <a:rPr lang="es-CL" sz="2800" dirty="0" smtClean="0"/>
              <a:t>Etapa 1 – Alerta Temprana</a:t>
            </a:r>
          </a:p>
          <a:p>
            <a:endParaRPr lang="es-CL" dirty="0" smtClean="0"/>
          </a:p>
          <a:p>
            <a:r>
              <a:rPr lang="es-CL" dirty="0" smtClean="0"/>
              <a:t>OSFI ha identificado deficiencias en las condiciones financieras, políticas o </a:t>
            </a:r>
            <a:r>
              <a:rPr lang="es-CL" dirty="0"/>
              <a:t>procedimientos de la institución, </a:t>
            </a:r>
            <a:r>
              <a:rPr lang="es-CL" dirty="0" smtClean="0"/>
              <a:t>o la existencia de otras prácticas, condiciones y circunstancias que podrían llevar al desarrollo de problemas descritos en la Etapa 2 si no se enfrentan prontamente.</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smtClean="0"/>
              <a:t>Mandato</a:t>
            </a:r>
            <a:r>
              <a:rPr lang="en-US" dirty="0" smtClean="0"/>
              <a:t> de la OSFI (</a:t>
            </a:r>
            <a:r>
              <a:rPr lang="es-CL" dirty="0"/>
              <a:t>continuación</a:t>
            </a:r>
            <a:r>
              <a:rPr lang="en-US" dirty="0" smtClean="0"/>
              <a:t>)</a:t>
            </a:r>
            <a:endParaRPr lang="en-CA" dirty="0"/>
          </a:p>
        </p:txBody>
      </p:sp>
      <p:sp>
        <p:nvSpPr>
          <p:cNvPr id="11267" name="Rectangle 3"/>
          <p:cNvSpPr>
            <a:spLocks noGrp="1" noChangeArrowheads="1"/>
          </p:cNvSpPr>
          <p:nvPr>
            <p:ph type="body" idx="1"/>
          </p:nvPr>
        </p:nvSpPr>
        <p:spPr/>
        <p:txBody>
          <a:bodyPr/>
          <a:lstStyle/>
          <a:p>
            <a:pPr marL="400050" lvl="1" indent="0">
              <a:buNone/>
            </a:pPr>
            <a:endParaRPr lang="en-US" sz="2800" b="1" dirty="0" smtClean="0"/>
          </a:p>
          <a:p>
            <a:pPr marL="400050" lvl="1" indent="0">
              <a:buNone/>
            </a:pPr>
            <a:r>
              <a:rPr lang="en-US" sz="2800" b="1" dirty="0" smtClean="0"/>
              <a:t>…la OSFI </a:t>
            </a:r>
            <a:r>
              <a:rPr lang="es-CL" sz="2800" b="1" dirty="0"/>
              <a:t>se esforzará por proteger los intereses de los depositantes y los asegurados.</a:t>
            </a:r>
            <a:r>
              <a:rPr lang="en-US" b="0" dirty="0"/>
              <a:t/>
            </a:r>
            <a:br>
              <a:rPr lang="en-US" b="0" dirty="0"/>
            </a:br>
            <a:endParaRPr lang="en-US" dirty="0"/>
          </a:p>
          <a:p>
            <a:pPr marL="400050" lvl="1" indent="0">
              <a:buNone/>
            </a:pPr>
            <a:endParaRPr lang="es-CL" b="0" dirty="0" smtClean="0"/>
          </a:p>
          <a:p>
            <a:r>
              <a:rPr lang="es-CL" b="0" dirty="0" smtClean="0"/>
              <a:t>Instituciones reguladas pueden experimentar dificultades financieras que las pueden llevar a la quiebra</a:t>
            </a:r>
            <a:endParaRPr lang="es-CL"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CL" dirty="0" smtClean="0"/>
              <a:t>Etapa 1 – Actividades de OSFI</a:t>
            </a:r>
            <a:endParaRPr lang="es-CL" dirty="0"/>
          </a:p>
        </p:txBody>
      </p:sp>
      <p:sp>
        <p:nvSpPr>
          <p:cNvPr id="37891" name="Rectangle 3"/>
          <p:cNvSpPr>
            <a:spLocks noGrp="1" noChangeArrowheads="1"/>
          </p:cNvSpPr>
          <p:nvPr>
            <p:ph type="body" idx="1"/>
          </p:nvPr>
        </p:nvSpPr>
        <p:spPr/>
        <p:txBody>
          <a:bodyPr/>
          <a:lstStyle/>
          <a:p>
            <a:r>
              <a:rPr lang="es-CL" dirty="0" smtClean="0"/>
              <a:t>Reunirse con la gerencia y el directorio</a:t>
            </a:r>
          </a:p>
          <a:p>
            <a:r>
              <a:rPr lang="es-CL" dirty="0" smtClean="0"/>
              <a:t>Intensificar la vigilancia</a:t>
            </a:r>
          </a:p>
          <a:p>
            <a:r>
              <a:rPr lang="es-CL" dirty="0" smtClean="0"/>
              <a:t>Llevar a cabo revisiones reforzadas o más frecuentes, incluyendo a los especialistas </a:t>
            </a:r>
            <a:r>
              <a:rPr lang="es-CL" dirty="0"/>
              <a:t>de </a:t>
            </a:r>
            <a:r>
              <a:rPr lang="es-CL" dirty="0" smtClean="0"/>
              <a:t>OSFI</a:t>
            </a:r>
          </a:p>
          <a:p>
            <a:r>
              <a:rPr lang="es-CL" dirty="0" smtClean="0"/>
              <a:t>Informar a asegurador de depósitos</a:t>
            </a:r>
          </a:p>
          <a:p>
            <a:r>
              <a:rPr lang="es-CL" dirty="0" smtClean="0"/>
              <a:t>Reunirse con aseguradores de depósitos varias veces al año</a:t>
            </a:r>
          </a:p>
          <a:p>
            <a:r>
              <a:rPr lang="es-CL" dirty="0" smtClean="0"/>
              <a:t>Implementar cualquiera de una serie medidas de intervención</a:t>
            </a:r>
            <a:endParaRPr lang="es-C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CL" dirty="0"/>
              <a:t>Guía para la Intervención</a:t>
            </a:r>
            <a:endParaRPr lang="en-CA" dirty="0"/>
          </a:p>
        </p:txBody>
      </p:sp>
      <p:sp>
        <p:nvSpPr>
          <p:cNvPr id="34819" name="Rectangle 3"/>
          <p:cNvSpPr>
            <a:spLocks noGrp="1" noChangeArrowheads="1"/>
          </p:cNvSpPr>
          <p:nvPr>
            <p:ph type="body" idx="1"/>
          </p:nvPr>
        </p:nvSpPr>
        <p:spPr>
          <a:xfrm>
            <a:off x="1981200" y="1752600"/>
            <a:ext cx="6911280" cy="4343400"/>
          </a:xfrm>
        </p:spPr>
        <p:txBody>
          <a:bodyPr/>
          <a:lstStyle/>
          <a:p>
            <a:pPr>
              <a:lnSpc>
                <a:spcPct val="90000"/>
              </a:lnSpc>
            </a:pPr>
            <a:r>
              <a:rPr lang="es-CL" sz="2800" dirty="0" smtClean="0"/>
              <a:t>Etapa 2 – Riesgo de viabilidad financiera o solvencia</a:t>
            </a:r>
          </a:p>
          <a:p>
            <a:pPr>
              <a:lnSpc>
                <a:spcPct val="90000"/>
              </a:lnSpc>
            </a:pPr>
            <a:endParaRPr lang="es-CL" sz="1200" dirty="0" smtClean="0"/>
          </a:p>
          <a:p>
            <a:pPr>
              <a:lnSpc>
                <a:spcPct val="90000"/>
              </a:lnSpc>
            </a:pPr>
            <a:r>
              <a:rPr lang="es-CL" dirty="0" smtClean="0"/>
              <a:t>La institución presenta problemas de seguridad y solidez material y es vulnerable a condiciones empresariales y económicas adversas.  OSFI ha identificado problemas que pueden degenerar en una situación grave de no atenderse con prontitud, aunque los problemas no son lo suficientemente serios como para representar una amenaza inminente a la viabilidad financiera de la solvencia.</a:t>
            </a:r>
            <a:endParaRPr lang="es-C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CL" dirty="0"/>
              <a:t>Etapa </a:t>
            </a:r>
            <a:r>
              <a:rPr lang="es-CL" dirty="0" smtClean="0"/>
              <a:t>2 </a:t>
            </a:r>
            <a:r>
              <a:rPr lang="es-CL" dirty="0"/>
              <a:t>– Actividades de OSFI</a:t>
            </a:r>
            <a:endParaRPr lang="en-CA" dirty="0"/>
          </a:p>
        </p:txBody>
      </p:sp>
      <p:sp>
        <p:nvSpPr>
          <p:cNvPr id="38915" name="Rectangle 3"/>
          <p:cNvSpPr>
            <a:spLocks noGrp="1" noChangeArrowheads="1"/>
          </p:cNvSpPr>
          <p:nvPr>
            <p:ph type="body" idx="1"/>
          </p:nvPr>
        </p:nvSpPr>
        <p:spPr/>
        <p:txBody>
          <a:bodyPr/>
          <a:lstStyle/>
          <a:p>
            <a:r>
              <a:rPr lang="es-CL" dirty="0"/>
              <a:t>Seguimiento de </a:t>
            </a:r>
            <a:r>
              <a:rPr lang="es-CL" dirty="0" smtClean="0"/>
              <a:t>revisiones </a:t>
            </a:r>
            <a:r>
              <a:rPr lang="es-CL" dirty="0"/>
              <a:t>de supervisión </a:t>
            </a:r>
            <a:r>
              <a:rPr lang="es-CL" dirty="0" smtClean="0"/>
              <a:t>con mayor frecuencia o </a:t>
            </a:r>
            <a:r>
              <a:rPr lang="es-CL" dirty="0"/>
              <a:t>ampliación </a:t>
            </a:r>
            <a:r>
              <a:rPr lang="es-CL" dirty="0" smtClean="0"/>
              <a:t>del alcance</a:t>
            </a:r>
          </a:p>
          <a:p>
            <a:r>
              <a:rPr lang="es-CL" dirty="0" smtClean="0"/>
              <a:t>Se requiere que terceros revisen las reservas financieras o actuariales</a:t>
            </a:r>
          </a:p>
          <a:p>
            <a:r>
              <a:rPr lang="es-CL" dirty="0"/>
              <a:t>Mantener </a:t>
            </a:r>
            <a:r>
              <a:rPr lang="es-CL" dirty="0" smtClean="0"/>
              <a:t>a aseguradores </a:t>
            </a:r>
            <a:r>
              <a:rPr lang="es-CL" dirty="0"/>
              <a:t>de </a:t>
            </a:r>
            <a:r>
              <a:rPr lang="es-CL" dirty="0" smtClean="0"/>
              <a:t>depósitos informados </a:t>
            </a:r>
            <a:r>
              <a:rPr lang="es-CL" dirty="0"/>
              <a:t>de los resultados</a:t>
            </a:r>
            <a:endParaRPr lang="es-CL" dirty="0" smtClean="0"/>
          </a:p>
          <a:p>
            <a:r>
              <a:rPr lang="es-CL" dirty="0" smtClean="0"/>
              <a:t>Desarrollar un plan de contingencia en conjunto con aseguradores de depósito</a:t>
            </a:r>
            <a:endParaRPr lang="es-C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CL" dirty="0"/>
              <a:t>Guía para la Intervención</a:t>
            </a:r>
            <a:endParaRPr lang="en-CA" dirty="0"/>
          </a:p>
        </p:txBody>
      </p:sp>
      <p:sp>
        <p:nvSpPr>
          <p:cNvPr id="35843" name="Rectangle 3"/>
          <p:cNvSpPr>
            <a:spLocks noGrp="1" noChangeArrowheads="1"/>
          </p:cNvSpPr>
          <p:nvPr>
            <p:ph type="body" idx="1"/>
          </p:nvPr>
        </p:nvSpPr>
        <p:spPr>
          <a:xfrm>
            <a:off x="1981200" y="1752600"/>
            <a:ext cx="7055296" cy="4916760"/>
          </a:xfrm>
        </p:spPr>
        <p:txBody>
          <a:bodyPr/>
          <a:lstStyle/>
          <a:p>
            <a:pPr>
              <a:lnSpc>
                <a:spcPct val="90000"/>
              </a:lnSpc>
            </a:pPr>
            <a:r>
              <a:rPr lang="es-CL" sz="2800" dirty="0" smtClean="0"/>
              <a:t>Etapa 3 </a:t>
            </a:r>
            <a:r>
              <a:rPr lang="es-CL" sz="2800" dirty="0"/>
              <a:t>– Viabilidad financiera futura en </a:t>
            </a:r>
            <a:r>
              <a:rPr lang="es-CL" sz="2800" dirty="0" smtClean="0"/>
              <a:t>serias dudas</a:t>
            </a:r>
            <a:br>
              <a:rPr lang="es-CL" sz="2800" dirty="0" smtClean="0"/>
            </a:br>
            <a:endParaRPr lang="es-CL" sz="1400" dirty="0" smtClean="0"/>
          </a:p>
          <a:p>
            <a:pPr>
              <a:lnSpc>
                <a:spcPct val="90000"/>
              </a:lnSpc>
            </a:pPr>
            <a:r>
              <a:rPr lang="es-CL" dirty="0" smtClean="0"/>
              <a:t>OSFI ha identificado que la institución no ha subsanado los problemas que fueron identificados en la Etapa 2 y la situación está empeorando. La institución tiene severos problemas de seguridad y solidez y está experimentando problemas que suponen una amenaza material a su viabilidad financiera </a:t>
            </a:r>
            <a:r>
              <a:rPr lang="es-CL" dirty="0"/>
              <a:t>o</a:t>
            </a:r>
            <a:r>
              <a:rPr lang="es-CL" dirty="0" smtClean="0"/>
              <a:t> solvencia futura</a:t>
            </a:r>
            <a:r>
              <a:rPr lang="es-CL" dirty="0"/>
              <a:t>, </a:t>
            </a:r>
            <a:r>
              <a:rPr lang="es-CL" dirty="0" smtClean="0"/>
              <a:t>si no se toman rápidamente medidas correctivas eficaces.</a:t>
            </a:r>
            <a:endParaRPr lang="es-C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CL" dirty="0"/>
              <a:t>Etapa </a:t>
            </a:r>
            <a:r>
              <a:rPr lang="es-CL" dirty="0" smtClean="0"/>
              <a:t>3 </a:t>
            </a:r>
            <a:r>
              <a:rPr lang="es-CL" dirty="0"/>
              <a:t>– Actividades de OSFI</a:t>
            </a:r>
            <a:endParaRPr lang="en-CA" dirty="0"/>
          </a:p>
        </p:txBody>
      </p:sp>
      <p:sp>
        <p:nvSpPr>
          <p:cNvPr id="40963" name="Rectangle 3"/>
          <p:cNvSpPr>
            <a:spLocks noGrp="1" noChangeArrowheads="1"/>
          </p:cNvSpPr>
          <p:nvPr>
            <p:ph type="body" idx="1"/>
          </p:nvPr>
        </p:nvSpPr>
        <p:spPr>
          <a:xfrm>
            <a:off x="1979712" y="1484784"/>
            <a:ext cx="7056784" cy="4343400"/>
          </a:xfrm>
        </p:spPr>
        <p:txBody>
          <a:bodyPr/>
          <a:lstStyle/>
          <a:p>
            <a:r>
              <a:rPr lang="es-CL" dirty="0" smtClean="0"/>
              <a:t>Dirigir especialistas </a:t>
            </a:r>
            <a:r>
              <a:rPr lang="es-CL" dirty="0"/>
              <a:t>externos </a:t>
            </a:r>
            <a:r>
              <a:rPr lang="es-CL" dirty="0" smtClean="0"/>
              <a:t>para </a:t>
            </a:r>
            <a:r>
              <a:rPr lang="es-CL" dirty="0"/>
              <a:t>evaluar </a:t>
            </a:r>
            <a:endParaRPr lang="es-CL" dirty="0" smtClean="0"/>
          </a:p>
          <a:p>
            <a:r>
              <a:rPr lang="es-CL" dirty="0"/>
              <a:t>Mejorar </a:t>
            </a:r>
            <a:r>
              <a:rPr lang="es-CL" dirty="0" smtClean="0"/>
              <a:t>el alcance </a:t>
            </a:r>
            <a:r>
              <a:rPr lang="es-CL" dirty="0"/>
              <a:t>de las restricciones comerciales</a:t>
            </a:r>
            <a:endParaRPr lang="es-CL" dirty="0" smtClean="0"/>
          </a:p>
          <a:p>
            <a:r>
              <a:rPr lang="es-CL" dirty="0" smtClean="0"/>
              <a:t>Ampliar la información a se presentará </a:t>
            </a:r>
          </a:p>
          <a:p>
            <a:r>
              <a:rPr lang="es-CL" dirty="0" smtClean="0"/>
              <a:t>Personal de OSFI debe </a:t>
            </a:r>
            <a:r>
              <a:rPr lang="es-CL" dirty="0"/>
              <a:t>estar presente para supervisar </a:t>
            </a:r>
            <a:r>
              <a:rPr lang="es-CL" dirty="0" smtClean="0"/>
              <a:t>la situación </a:t>
            </a:r>
            <a:r>
              <a:rPr lang="es-CL" dirty="0"/>
              <a:t>de forma </a:t>
            </a:r>
            <a:r>
              <a:rPr lang="es-CL" dirty="0" smtClean="0"/>
              <a:t>permanente</a:t>
            </a:r>
          </a:p>
          <a:p>
            <a:r>
              <a:rPr lang="es-CL" dirty="0"/>
              <a:t>Ampliar planes de contingencia</a:t>
            </a:r>
            <a:endParaRPr lang="es-CL" dirty="0" smtClean="0"/>
          </a:p>
          <a:p>
            <a:r>
              <a:rPr lang="es-CL" dirty="0" smtClean="0"/>
              <a:t>Comunicarse con Directorio para resolución de opciones</a:t>
            </a:r>
          </a:p>
          <a:p>
            <a:r>
              <a:rPr lang="es-CL" dirty="0" smtClean="0"/>
              <a:t>Conversaciones más </a:t>
            </a:r>
            <a:r>
              <a:rPr lang="es-CL" dirty="0"/>
              <a:t>frecuentes con asegurador de depósito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381000"/>
            <a:ext cx="7010400" cy="815975"/>
          </a:xfrm>
        </p:spPr>
        <p:txBody>
          <a:bodyPr/>
          <a:lstStyle/>
          <a:p>
            <a:r>
              <a:rPr lang="es-CL" dirty="0"/>
              <a:t>Guía para la Intervención</a:t>
            </a:r>
            <a:endParaRPr lang="en-CA" dirty="0"/>
          </a:p>
        </p:txBody>
      </p:sp>
      <p:sp>
        <p:nvSpPr>
          <p:cNvPr id="36867" name="Rectangle 3"/>
          <p:cNvSpPr>
            <a:spLocks noGrp="1" noChangeArrowheads="1"/>
          </p:cNvSpPr>
          <p:nvPr>
            <p:ph type="body" idx="1"/>
          </p:nvPr>
        </p:nvSpPr>
        <p:spPr>
          <a:xfrm>
            <a:off x="1981200" y="1268413"/>
            <a:ext cx="6767513" cy="5184775"/>
          </a:xfrm>
        </p:spPr>
        <p:txBody>
          <a:bodyPr/>
          <a:lstStyle/>
          <a:p>
            <a:r>
              <a:rPr lang="es-CL" dirty="0" smtClean="0"/>
              <a:t>Etapa 4 – No viabilidad/insolvencia inminente</a:t>
            </a:r>
            <a:br>
              <a:rPr lang="es-CL" dirty="0" smtClean="0"/>
            </a:br>
            <a:endParaRPr lang="es-CL" dirty="0" smtClean="0"/>
          </a:p>
          <a:p>
            <a:r>
              <a:rPr lang="es-CL" sz="2000" dirty="0" smtClean="0"/>
              <a:t>OSFI ha determinado que la institución está experimentando graves dificultades financieras y que se ha deteriorado hasta el punto que:</a:t>
            </a:r>
          </a:p>
          <a:p>
            <a:pPr marL="400050" lvl="1" indent="0">
              <a:buNone/>
            </a:pPr>
            <a:r>
              <a:rPr lang="es-CL" sz="1800" dirty="0" smtClean="0"/>
              <a:t>-no </a:t>
            </a:r>
            <a:r>
              <a:rPr lang="es-CL" sz="1800" b="0" dirty="0" smtClean="0"/>
              <a:t>ha cumplido con los requisitos de capital y excedentes regulatorio junto con una incapacidad para rectificar la situación en forma inmediata;</a:t>
            </a:r>
            <a:br>
              <a:rPr lang="es-CL" sz="1800" b="0" dirty="0" smtClean="0"/>
            </a:br>
            <a:r>
              <a:rPr lang="es-CL" sz="1800" b="0" dirty="0" smtClean="0"/>
              <a:t>-se han cumplido las condiciones legales para la toma de control; y/o</a:t>
            </a:r>
            <a:br>
              <a:rPr lang="es-CL" sz="1800" b="0" dirty="0" smtClean="0"/>
            </a:br>
            <a:r>
              <a:rPr lang="es-CL" sz="1800" b="0" dirty="0" smtClean="0"/>
              <a:t>-no ha logrado desarrollar e implementar un plan de negocios aceptable</a:t>
            </a:r>
            <a:r>
              <a:rPr lang="es-CL" sz="1800" dirty="0"/>
              <a:t>, </a:t>
            </a:r>
            <a:r>
              <a:rPr lang="es-CL" sz="1800" dirty="0" smtClean="0"/>
              <a:t>lo que resulta en cualquiera </a:t>
            </a:r>
            <a:r>
              <a:rPr lang="es-CL" sz="1800" dirty="0"/>
              <a:t>de las dos circunstancias anteriores </a:t>
            </a:r>
            <a:r>
              <a:rPr lang="es-CL" sz="1800" dirty="0" smtClean="0"/>
              <a:t>inevitable </a:t>
            </a:r>
            <a:r>
              <a:rPr lang="es-CL" sz="1800" dirty="0"/>
              <a:t>dentro de un período corto de tiempo</a:t>
            </a:r>
            <a:r>
              <a:rPr lang="es-CL" sz="1800" dirty="0" smtClean="0"/>
              <a:t>.</a:t>
            </a:r>
            <a:endParaRPr lang="es-CL"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CL" dirty="0" smtClean="0"/>
              <a:t>Motivos pata tomar el control</a:t>
            </a:r>
            <a:endParaRPr lang="es-CL" dirty="0"/>
          </a:p>
        </p:txBody>
      </p:sp>
      <p:sp>
        <p:nvSpPr>
          <p:cNvPr id="44035" name="Rectangle 3"/>
          <p:cNvSpPr>
            <a:spLocks noGrp="1" noChangeArrowheads="1"/>
          </p:cNvSpPr>
          <p:nvPr>
            <p:ph type="body" idx="1"/>
          </p:nvPr>
        </p:nvSpPr>
        <p:spPr>
          <a:xfrm>
            <a:off x="1979712" y="1412776"/>
            <a:ext cx="6477000" cy="4343400"/>
          </a:xfrm>
        </p:spPr>
        <p:txBody>
          <a:bodyPr/>
          <a:lstStyle/>
          <a:p>
            <a:pPr>
              <a:buFontTx/>
              <a:buNone/>
            </a:pPr>
            <a:endParaRPr lang="es-CL" dirty="0" smtClean="0"/>
          </a:p>
          <a:p>
            <a:r>
              <a:rPr lang="es-CL" dirty="0" smtClean="0"/>
              <a:t>Activos insuficientes </a:t>
            </a:r>
          </a:p>
          <a:p>
            <a:r>
              <a:rPr lang="es-CL" dirty="0" smtClean="0"/>
              <a:t>Falta de pago de pasivos</a:t>
            </a:r>
          </a:p>
          <a:p>
            <a:r>
              <a:rPr lang="es-CL" dirty="0"/>
              <a:t>C</a:t>
            </a:r>
            <a:r>
              <a:rPr lang="es-CL" dirty="0" smtClean="0"/>
              <a:t>ontabilidad </a:t>
            </a:r>
            <a:r>
              <a:rPr lang="es-CL" dirty="0"/>
              <a:t>de </a:t>
            </a:r>
            <a:r>
              <a:rPr lang="es-CL" dirty="0" smtClean="0"/>
              <a:t>activos inadecuada</a:t>
            </a:r>
          </a:p>
          <a:p>
            <a:r>
              <a:rPr lang="es-CL" dirty="0" smtClean="0"/>
              <a:t>Capital </a:t>
            </a:r>
            <a:r>
              <a:rPr lang="es-CL" dirty="0"/>
              <a:t>regulatorio </a:t>
            </a:r>
            <a:r>
              <a:rPr lang="es-CL" dirty="0" smtClean="0"/>
              <a:t>insuficiente </a:t>
            </a:r>
          </a:p>
          <a:p>
            <a:r>
              <a:rPr lang="es-CL" dirty="0" smtClean="0"/>
              <a:t>Incumplimiento de la orden de aumentar el capital o los activos</a:t>
            </a:r>
          </a:p>
          <a:p>
            <a:r>
              <a:rPr lang="es-CL" dirty="0"/>
              <a:t>Cualquier </a:t>
            </a:r>
            <a:r>
              <a:rPr lang="es-CL" dirty="0" smtClean="0"/>
              <a:t>otra situación perjudicial</a:t>
            </a:r>
            <a:br>
              <a:rPr lang="es-CL" dirty="0" smtClean="0"/>
            </a:br>
            <a:r>
              <a:rPr lang="es-CL" dirty="0" smtClean="0"/>
              <a:t/>
            </a:r>
            <a:br>
              <a:rPr lang="es-CL" dirty="0" smtClean="0"/>
            </a:br>
            <a:r>
              <a:rPr lang="es-CL" dirty="0" smtClean="0"/>
              <a:t>N.B. Poder para cerrar con capital positivo</a:t>
            </a:r>
            <a:endParaRPr lang="es-C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CL" b="1" dirty="0" smtClean="0"/>
              <a:t>Etapa 4 –Actividades de OSFI</a:t>
            </a:r>
            <a:endParaRPr lang="es-CL" b="1" dirty="0"/>
          </a:p>
        </p:txBody>
      </p:sp>
      <p:sp>
        <p:nvSpPr>
          <p:cNvPr id="24579" name="Rectangle 3"/>
          <p:cNvSpPr>
            <a:spLocks noGrp="1" noChangeArrowheads="1"/>
          </p:cNvSpPr>
          <p:nvPr>
            <p:ph type="body" idx="1"/>
          </p:nvPr>
        </p:nvSpPr>
        <p:spPr>
          <a:xfrm>
            <a:off x="1981200" y="1412776"/>
            <a:ext cx="6477000" cy="5040560"/>
          </a:xfrm>
        </p:spPr>
        <p:txBody>
          <a:bodyPr/>
          <a:lstStyle/>
          <a:p>
            <a:pPr>
              <a:lnSpc>
                <a:spcPct val="90000"/>
              </a:lnSpc>
              <a:buFontTx/>
              <a:buNone/>
            </a:pPr>
            <a:endParaRPr lang="en-CA" sz="2000" b="0" dirty="0"/>
          </a:p>
          <a:p>
            <a:pPr>
              <a:lnSpc>
                <a:spcPct val="90000"/>
              </a:lnSpc>
              <a:buClr>
                <a:schemeClr val="tx1"/>
              </a:buClr>
              <a:buFontTx/>
              <a:buNone/>
            </a:pPr>
            <a:r>
              <a:rPr lang="en-CA" sz="1800" b="0" dirty="0"/>
              <a:t>	 </a:t>
            </a:r>
            <a:r>
              <a:rPr lang="es-CL" dirty="0" smtClean="0"/>
              <a:t>Disolución Voluntaria</a:t>
            </a:r>
            <a:br>
              <a:rPr lang="es-CL" dirty="0" smtClean="0"/>
            </a:br>
            <a:endParaRPr lang="es-CL" dirty="0" smtClean="0"/>
          </a:p>
          <a:p>
            <a:pPr lvl="2">
              <a:lnSpc>
                <a:spcPct val="90000"/>
              </a:lnSpc>
              <a:spcBef>
                <a:spcPts val="500"/>
              </a:spcBef>
              <a:spcAft>
                <a:spcPts val="500"/>
              </a:spcAft>
              <a:buClr>
                <a:schemeClr val="tx1"/>
              </a:buClr>
              <a:buFont typeface="Wingdings" pitchFamily="2" charset="2"/>
              <a:buChar char="ü"/>
            </a:pPr>
            <a:r>
              <a:rPr lang="es-CL" sz="2400" dirty="0" smtClean="0"/>
              <a:t>Seguimiento de la liquidación y disolución </a:t>
            </a:r>
            <a:r>
              <a:rPr lang="es-CL" sz="2400" dirty="0"/>
              <a:t>de la compañía por </a:t>
            </a:r>
            <a:r>
              <a:rPr lang="es-CL" sz="2400" dirty="0" smtClean="0"/>
              <a:t>la Corte</a:t>
            </a:r>
          </a:p>
          <a:p>
            <a:pPr lvl="1">
              <a:lnSpc>
                <a:spcPct val="80000"/>
              </a:lnSpc>
              <a:spcBef>
                <a:spcPts val="500"/>
              </a:spcBef>
              <a:spcAft>
                <a:spcPts val="500"/>
              </a:spcAft>
              <a:buClr>
                <a:schemeClr val="tx1"/>
              </a:buClr>
              <a:buFont typeface="Wingdings" pitchFamily="2" charset="2"/>
              <a:buNone/>
            </a:pPr>
            <a:endParaRPr lang="es-CL" b="1" dirty="0" smtClean="0"/>
          </a:p>
          <a:p>
            <a:pPr>
              <a:lnSpc>
                <a:spcPct val="90000"/>
              </a:lnSpc>
              <a:spcBef>
                <a:spcPct val="40000"/>
              </a:spcBef>
              <a:buClr>
                <a:schemeClr val="tx1"/>
              </a:buClr>
              <a:buFontTx/>
              <a:buNone/>
            </a:pPr>
            <a:r>
              <a:rPr lang="es-CL" sz="2000" dirty="0" smtClean="0"/>
              <a:t>	 </a:t>
            </a:r>
            <a:r>
              <a:rPr lang="es-CL" dirty="0" smtClean="0"/>
              <a:t>Toma de Control y Solicitud de Liquidación</a:t>
            </a:r>
            <a:r>
              <a:rPr lang="es-CL" sz="2000" dirty="0" smtClean="0"/>
              <a:t> </a:t>
            </a:r>
            <a:br>
              <a:rPr lang="es-CL" sz="2000" dirty="0" smtClean="0"/>
            </a:br>
            <a:endParaRPr lang="es-CL" sz="2000" dirty="0" smtClean="0"/>
          </a:p>
          <a:p>
            <a:pPr lvl="2">
              <a:lnSpc>
                <a:spcPct val="90000"/>
              </a:lnSpc>
              <a:spcBef>
                <a:spcPts val="500"/>
              </a:spcBef>
              <a:spcAft>
                <a:spcPts val="500"/>
              </a:spcAft>
              <a:buClr>
                <a:schemeClr val="tx1"/>
              </a:buClr>
              <a:buFont typeface="Wingdings" pitchFamily="2" charset="2"/>
              <a:buChar char="ü"/>
            </a:pPr>
            <a:r>
              <a:rPr lang="es-CL" sz="2400" dirty="0" smtClean="0">
                <a:cs typeface="Times New Roman" pitchFamily="18" charset="0"/>
              </a:rPr>
              <a:t>Control de los Activos</a:t>
            </a:r>
          </a:p>
          <a:p>
            <a:pPr lvl="2">
              <a:lnSpc>
                <a:spcPct val="90000"/>
              </a:lnSpc>
              <a:spcBef>
                <a:spcPts val="500"/>
              </a:spcBef>
              <a:spcAft>
                <a:spcPts val="500"/>
              </a:spcAft>
              <a:buClr>
                <a:schemeClr val="tx1"/>
              </a:buClr>
              <a:buFont typeface="Wingdings" pitchFamily="2" charset="2"/>
              <a:buChar char="ü"/>
            </a:pPr>
            <a:r>
              <a:rPr lang="es-CL" sz="2400" dirty="0" smtClean="0">
                <a:cs typeface="Times New Roman" pitchFamily="18" charset="0"/>
              </a:rPr>
              <a:t>Control de la institución</a:t>
            </a:r>
          </a:p>
          <a:p>
            <a:pPr lvl="2">
              <a:lnSpc>
                <a:spcPct val="90000"/>
              </a:lnSpc>
              <a:spcBef>
                <a:spcPts val="500"/>
              </a:spcBef>
              <a:spcAft>
                <a:spcPts val="500"/>
              </a:spcAft>
              <a:buClr>
                <a:schemeClr val="tx1"/>
              </a:buClr>
              <a:buFont typeface="Wingdings" pitchFamily="2" charset="2"/>
              <a:buChar char="ü"/>
            </a:pPr>
            <a:r>
              <a:rPr lang="es-CL" sz="2400" dirty="0" smtClean="0">
                <a:cs typeface="Times New Roman" pitchFamily="18" charset="0"/>
              </a:rPr>
              <a:t>Liquidación</a:t>
            </a:r>
          </a:p>
          <a:p>
            <a:pPr>
              <a:lnSpc>
                <a:spcPct val="90000"/>
              </a:lnSpc>
            </a:pPr>
            <a:endParaRPr lang="es-C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CL" sz="2800" dirty="0" smtClean="0"/>
              <a:t>Más información está disponible en nuestro sitio de internet</a:t>
            </a:r>
          </a:p>
        </p:txBody>
      </p:sp>
      <p:sp>
        <p:nvSpPr>
          <p:cNvPr id="30723" name="Rectangle 3"/>
          <p:cNvSpPr>
            <a:spLocks noGrp="1" noChangeArrowheads="1"/>
          </p:cNvSpPr>
          <p:nvPr>
            <p:ph type="body" idx="1"/>
          </p:nvPr>
        </p:nvSpPr>
        <p:spPr/>
        <p:txBody>
          <a:bodyPr/>
          <a:lstStyle/>
          <a:p>
            <a:pPr eaLnBrk="1" hangingPunct="1">
              <a:buFontTx/>
              <a:buNone/>
            </a:pPr>
            <a:r>
              <a:rPr lang="en-US" dirty="0" smtClean="0">
                <a:hlinkClick r:id="rId3"/>
              </a:rPr>
              <a:t>www.osfi-bsif.gc.ca</a:t>
            </a:r>
            <a:r>
              <a:rPr lang="en-US" dirty="0" smtClean="0"/>
              <a:t> </a:t>
            </a:r>
            <a:endParaRPr lang="en-CA" dirty="0" smtClean="0"/>
          </a:p>
        </p:txBody>
      </p:sp>
      <p:pic>
        <p:nvPicPr>
          <p:cNvPr id="30724" name="Picture 5" descr="main_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06638"/>
            <a:ext cx="514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5"/>
          <p:cNvSpPr>
            <a:spLocks noChangeArrowheads="1"/>
          </p:cNvSpPr>
          <p:nvPr/>
        </p:nvSpPr>
        <p:spPr bwMode="auto">
          <a:xfrm>
            <a:off x="2209800" y="4114800"/>
            <a:ext cx="8842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CA" sz="800">
                <a:solidFill>
                  <a:srgbClr val="333333"/>
                </a:solidFill>
                <a:latin typeface="Verdana" pitchFamily="34" charset="0"/>
              </a:rPr>
              <a:t> </a:t>
            </a:r>
            <a:endParaRPr lang="en-CA" sz="2400">
              <a:solidFill>
                <a:srgbClr val="000000"/>
              </a:solidFill>
            </a:endParaRPr>
          </a:p>
        </p:txBody>
      </p:sp>
      <p:pic>
        <p:nvPicPr>
          <p:cNvPr id="30732" name="Picture 31"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0" y="2484438"/>
            <a:ext cx="2063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663" y="2371725"/>
            <a:ext cx="11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4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696" y="2276872"/>
            <a:ext cx="6912767" cy="3492103"/>
          </a:xfrm>
        </p:spPr>
        <p:txBody>
          <a:bodyPr/>
          <a:lstStyle/>
          <a:p>
            <a:r>
              <a:rPr lang="es-CL" sz="3200" dirty="0" smtClean="0"/>
              <a:t>PARTE 1 </a:t>
            </a:r>
            <a:br>
              <a:rPr lang="es-CL" sz="3200" dirty="0" smtClean="0"/>
            </a:br>
            <a:r>
              <a:rPr lang="es-CL" sz="3200" dirty="0" smtClean="0"/>
              <a:t/>
            </a:r>
            <a:br>
              <a:rPr lang="es-CL" sz="3200" dirty="0" smtClean="0"/>
            </a:br>
            <a:r>
              <a:rPr lang="es-CL" sz="3200" dirty="0" smtClean="0"/>
              <a:t>VISIÓN GENERAL DEL MARCO DE Supervisión DE LA OSFI</a:t>
            </a:r>
            <a:endParaRPr lang="es-CL" sz="3200" dirty="0"/>
          </a:p>
        </p:txBody>
      </p:sp>
    </p:spTree>
    <p:extLst>
      <p:ext uri="{BB962C8B-B14F-4D97-AF65-F5344CB8AC3E}">
        <p14:creationId xmlns:p14="http://schemas.microsoft.com/office/powerpoint/2010/main" val="354087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39752" y="685800"/>
            <a:ext cx="5975573" cy="1828800"/>
          </a:xfrm>
          <a:noFill/>
        </p:spPr>
        <p:txBody>
          <a:bodyPr/>
          <a:lstStyle/>
          <a:p>
            <a:pPr eaLnBrk="1" hangingPunct="1">
              <a:spcBef>
                <a:spcPct val="100000"/>
              </a:spcBef>
            </a:pPr>
            <a:r>
              <a:rPr lang="es-CL" b="1" dirty="0" smtClean="0">
                <a:solidFill>
                  <a:schemeClr val="tx1"/>
                </a:solidFill>
              </a:rPr>
              <a:t>Mandato de </a:t>
            </a:r>
            <a:r>
              <a:rPr lang="es-CL" b="1" dirty="0">
                <a:solidFill>
                  <a:schemeClr val="tx1"/>
                </a:solidFill>
              </a:rPr>
              <a:t>Supervisión </a:t>
            </a:r>
            <a:r>
              <a:rPr lang="es-CL" sz="3600" dirty="0" smtClean="0">
                <a:solidFill>
                  <a:schemeClr val="tx1"/>
                </a:solidFill>
                <a:latin typeface="Arial" charset="0"/>
              </a:rPr>
              <a:t/>
            </a:r>
            <a:br>
              <a:rPr lang="es-CL" sz="3600" dirty="0" smtClean="0">
                <a:solidFill>
                  <a:schemeClr val="tx1"/>
                </a:solidFill>
                <a:latin typeface="Arial" charset="0"/>
              </a:rPr>
            </a:br>
            <a:r>
              <a:rPr lang="en-US" sz="2000" dirty="0" smtClean="0">
                <a:solidFill>
                  <a:schemeClr val="tx1"/>
                </a:solidFill>
                <a:latin typeface="Arial" charset="0"/>
              </a:rPr>
              <a:t/>
            </a:r>
            <a:br>
              <a:rPr lang="en-US" sz="2000" dirty="0" smtClean="0">
                <a:solidFill>
                  <a:schemeClr val="tx1"/>
                </a:solidFill>
                <a:latin typeface="Arial" charset="0"/>
              </a:rPr>
            </a:br>
            <a:endParaRPr lang="en-US" sz="2800" b="1" dirty="0" smtClean="0">
              <a:solidFill>
                <a:schemeClr val="tx1"/>
              </a:solidFill>
              <a:latin typeface="Arial" charset="0"/>
            </a:endParaRPr>
          </a:p>
        </p:txBody>
      </p:sp>
      <p:sp>
        <p:nvSpPr>
          <p:cNvPr id="6147" name="Rectangle 3"/>
          <p:cNvSpPr>
            <a:spLocks noGrp="1" noChangeArrowheads="1"/>
          </p:cNvSpPr>
          <p:nvPr>
            <p:ph type="body" idx="1"/>
          </p:nvPr>
        </p:nvSpPr>
        <p:spPr>
          <a:xfrm>
            <a:off x="1981200" y="2819400"/>
            <a:ext cx="6553200" cy="3200400"/>
          </a:xfrm>
          <a:noFill/>
        </p:spPr>
        <p:txBody>
          <a:bodyPr/>
          <a:lstStyle/>
          <a:p>
            <a:pPr marL="350838" indent="-350838" eaLnBrk="1" hangingPunct="1">
              <a:spcBef>
                <a:spcPct val="50000"/>
              </a:spcBef>
              <a:buFontTx/>
              <a:buNone/>
            </a:pPr>
            <a:r>
              <a:rPr lang="es-CL" b="0" dirty="0" smtClean="0"/>
              <a:t>    Evaluación de la seguridad y solidez de las instituciones financieras reguladas federalmente y el uso de poderes de supervisión para intervenir oportunamente en la protección de depositantes y asegurados contra pérdidas</a:t>
            </a:r>
            <a:r>
              <a:rPr lang="en-US" b="0" dirty="0" smtClean="0"/>
              <a:t>. </a:t>
            </a:r>
          </a:p>
        </p:txBody>
      </p:sp>
    </p:spTree>
    <p:extLst>
      <p:ext uri="{BB962C8B-B14F-4D97-AF65-F5344CB8AC3E}">
        <p14:creationId xmlns:p14="http://schemas.microsoft.com/office/powerpoint/2010/main" val="26687180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s-CL" dirty="0" smtClean="0"/>
              <a:t>Enfoque General</a:t>
            </a:r>
          </a:p>
        </p:txBody>
      </p:sp>
      <p:sp>
        <p:nvSpPr>
          <p:cNvPr id="7171" name="Content Placeholder 2"/>
          <p:cNvSpPr>
            <a:spLocks noGrp="1"/>
          </p:cNvSpPr>
          <p:nvPr>
            <p:ph idx="1"/>
          </p:nvPr>
        </p:nvSpPr>
        <p:spPr/>
        <p:txBody>
          <a:bodyPr/>
          <a:lstStyle/>
          <a:p>
            <a:r>
              <a:rPr lang="es-CL" dirty="0" smtClean="0"/>
              <a:t>Supervisión Consolidada</a:t>
            </a:r>
          </a:p>
          <a:p>
            <a:r>
              <a:rPr lang="es-CL" dirty="0" smtClean="0"/>
              <a:t>Director de relaciones</a:t>
            </a:r>
          </a:p>
          <a:p>
            <a:r>
              <a:rPr lang="es-CL" dirty="0" smtClean="0"/>
              <a:t>Basado en Principios</a:t>
            </a:r>
          </a:p>
          <a:p>
            <a:r>
              <a:rPr lang="es-CL" dirty="0" smtClean="0"/>
              <a:t>Intensidad e intervención</a:t>
            </a:r>
          </a:p>
          <a:p>
            <a:r>
              <a:rPr lang="es-CL" i="1" dirty="0" err="1" smtClean="0"/>
              <a:t>Accountability</a:t>
            </a:r>
            <a:r>
              <a:rPr lang="es-CL" dirty="0" smtClean="0"/>
              <a:t> del Directorio y de la Alta Gerencia</a:t>
            </a:r>
          </a:p>
          <a:p>
            <a:r>
              <a:rPr lang="es-CL" dirty="0" smtClean="0"/>
              <a:t>Tolerancia al Riesgo</a:t>
            </a:r>
          </a:p>
          <a:p>
            <a:r>
              <a:rPr lang="es-CL" dirty="0" smtClean="0"/>
              <a:t>Confianza en los auditores externos</a:t>
            </a:r>
          </a:p>
          <a:p>
            <a:r>
              <a:rPr lang="es-CL" dirty="0" smtClean="0"/>
              <a:t>Uso de trabajo de otros</a:t>
            </a:r>
          </a:p>
        </p:txBody>
      </p:sp>
    </p:spTree>
    <p:extLst>
      <p:ext uri="{BB962C8B-B14F-4D97-AF65-F5344CB8AC3E}">
        <p14:creationId xmlns:p14="http://schemas.microsoft.com/office/powerpoint/2010/main" val="6306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additive="base">
                                        <p:cTn id="2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 calcmode="lin" valueType="num">
                                      <p:cBhvr additive="base">
                                        <p:cTn id="2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additive="base">
                                        <p:cTn id="3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71">
                                            <p:txEl>
                                              <p:pRg st="5" end="5"/>
                                            </p:txEl>
                                          </p:spTgt>
                                        </p:tgtEl>
                                        <p:attrNameLst>
                                          <p:attrName>style.visibility</p:attrName>
                                        </p:attrNameLst>
                                      </p:cBhvr>
                                      <p:to>
                                        <p:strVal val="visible"/>
                                      </p:to>
                                    </p:set>
                                    <p:anim calcmode="lin" valueType="num">
                                      <p:cBhvr additive="base">
                                        <p:cTn id="4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anim calcmode="lin" valueType="num">
                                      <p:cBhvr additive="base">
                                        <p:cTn id="4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71">
                                            <p:txEl>
                                              <p:pRg st="7" end="7"/>
                                            </p:txEl>
                                          </p:spTgt>
                                        </p:tgtEl>
                                        <p:attrNameLst>
                                          <p:attrName>style.visibility</p:attrName>
                                        </p:attrNameLst>
                                      </p:cBhvr>
                                      <p:to>
                                        <p:strVal val="visible"/>
                                      </p:to>
                                    </p:set>
                                    <p:anim calcmode="lin" valueType="num">
                                      <p:cBhvr additive="base">
                                        <p:cTn id="5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79613" y="188913"/>
            <a:ext cx="7010400" cy="990600"/>
          </a:xfrm>
        </p:spPr>
        <p:txBody>
          <a:bodyPr/>
          <a:lstStyle/>
          <a:p>
            <a:pPr eaLnBrk="1" hangingPunct="1"/>
            <a:r>
              <a:rPr lang="es-CL" dirty="0" smtClean="0"/>
              <a:t>Principios Claves</a:t>
            </a:r>
          </a:p>
        </p:txBody>
      </p:sp>
      <p:sp>
        <p:nvSpPr>
          <p:cNvPr id="9219" name="Rectangle 3"/>
          <p:cNvSpPr>
            <a:spLocks noGrp="1" noChangeArrowheads="1"/>
          </p:cNvSpPr>
          <p:nvPr>
            <p:ph type="body" idx="1"/>
          </p:nvPr>
        </p:nvSpPr>
        <p:spPr>
          <a:xfrm>
            <a:off x="2124075" y="1557338"/>
            <a:ext cx="6477000" cy="5040312"/>
          </a:xfrm>
        </p:spPr>
        <p:txBody>
          <a:bodyPr/>
          <a:lstStyle/>
          <a:p>
            <a:pPr marL="609600" indent="-609600" eaLnBrk="1" hangingPunct="1"/>
            <a:endParaRPr lang="es-CL" sz="2000" dirty="0" smtClean="0"/>
          </a:p>
          <a:p>
            <a:pPr marL="609600" indent="-609600" eaLnBrk="1" hangingPunct="1">
              <a:buFontTx/>
              <a:buAutoNum type="romanUcPeriod"/>
            </a:pPr>
            <a:r>
              <a:rPr lang="es-CL" sz="2800" dirty="0" smtClean="0"/>
              <a:t>Focalización en riesgo material</a:t>
            </a:r>
          </a:p>
          <a:p>
            <a:pPr marL="609600" indent="-609600" eaLnBrk="1" hangingPunct="1">
              <a:buFontTx/>
              <a:buNone/>
            </a:pPr>
            <a:r>
              <a:rPr lang="es-CL" sz="2800" dirty="0" smtClean="0"/>
              <a:t>	</a:t>
            </a:r>
          </a:p>
          <a:p>
            <a:pPr marL="609600" indent="-609600" eaLnBrk="1" hangingPunct="1">
              <a:buFontTx/>
              <a:buAutoNum type="romanUcPeriod" startAt="2"/>
            </a:pPr>
            <a:r>
              <a:rPr lang="es-CL" sz="2800" dirty="0" smtClean="0"/>
              <a:t>Visión de futuro, intervención temprana</a:t>
            </a:r>
          </a:p>
          <a:p>
            <a:pPr marL="609600" indent="-609600" eaLnBrk="1" hangingPunct="1">
              <a:buFontTx/>
              <a:buNone/>
            </a:pPr>
            <a:r>
              <a:rPr lang="es-CL" sz="2800" dirty="0" smtClean="0"/>
              <a:t>	</a:t>
            </a:r>
            <a:endParaRPr lang="es-CL" sz="2800" b="0" dirty="0" smtClean="0"/>
          </a:p>
          <a:p>
            <a:pPr marL="609600" indent="-609600" eaLnBrk="1" hangingPunct="1">
              <a:buFontTx/>
              <a:buAutoNum type="romanUcPeriod" startAt="3"/>
            </a:pPr>
            <a:r>
              <a:rPr lang="es-CL" sz="2800" dirty="0" smtClean="0"/>
              <a:t>Buen juicio predictivo</a:t>
            </a:r>
          </a:p>
          <a:p>
            <a:pPr marL="609600" indent="-609600" eaLnBrk="1" hangingPunct="1">
              <a:buFontTx/>
              <a:buNone/>
            </a:pPr>
            <a:r>
              <a:rPr lang="es-CL" sz="2800" dirty="0" smtClean="0"/>
              <a:t>	</a:t>
            </a:r>
            <a:endParaRPr lang="es-CL" sz="2800" b="0" dirty="0" smtClean="0"/>
          </a:p>
          <a:p>
            <a:pPr marL="609600" indent="-609600" eaLnBrk="1" hangingPunct="1">
              <a:buFontTx/>
              <a:buAutoNum type="romanUcPeriod" startAt="4"/>
            </a:pPr>
            <a:r>
              <a:rPr lang="es-CL" sz="2800" dirty="0" smtClean="0"/>
              <a:t>Comprender los factores clave de riesgo</a:t>
            </a:r>
          </a:p>
          <a:p>
            <a:pPr marL="609600" indent="-609600" eaLnBrk="1" hangingPunct="1">
              <a:buFontTx/>
              <a:buNone/>
            </a:pPr>
            <a:r>
              <a:rPr lang="es-CL" sz="1800" dirty="0" smtClean="0"/>
              <a:t>	</a:t>
            </a:r>
            <a:endParaRPr lang="es-CL" sz="1800" b="0" dirty="0" smtClean="0"/>
          </a:p>
        </p:txBody>
      </p:sp>
    </p:spTree>
    <p:extLst>
      <p:ext uri="{BB962C8B-B14F-4D97-AF65-F5344CB8AC3E}">
        <p14:creationId xmlns:p14="http://schemas.microsoft.com/office/powerpoint/2010/main" val="147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 calcmode="lin" valueType="num">
                                      <p:cBhvr additive="base">
                                        <p:cTn id="18"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 calcmode="lin" valueType="num">
                                      <p:cBhvr additive="base">
                                        <p:cTn id="34"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 calcmode="lin" valueType="num">
                                      <p:cBhvr additive="base">
                                        <p:cTn id="40"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9219">
                                            <p:txEl>
                                              <p:pRg st="8" end="8"/>
                                            </p:txEl>
                                          </p:spTgt>
                                        </p:tgtEl>
                                        <p:attrNameLst>
                                          <p:attrName>style.visibility</p:attrName>
                                        </p:attrNameLst>
                                      </p:cBhvr>
                                      <p:to>
                                        <p:strVal val="visible"/>
                                      </p:to>
                                    </p:set>
                                    <p:anim calcmode="lin" valueType="num">
                                      <p:cBhvr additive="base">
                                        <p:cTn id="4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63688" y="381000"/>
            <a:ext cx="7344816" cy="990600"/>
          </a:xfrm>
        </p:spPr>
        <p:txBody>
          <a:bodyPr/>
          <a:lstStyle/>
          <a:p>
            <a:pPr eaLnBrk="1" hangingPunct="1"/>
            <a:r>
              <a:rPr lang="es-CL" sz="3100" dirty="0" smtClean="0"/>
              <a:t>Principios Claves (continuación)</a:t>
            </a:r>
          </a:p>
        </p:txBody>
      </p:sp>
      <p:sp>
        <p:nvSpPr>
          <p:cNvPr id="10243" name="Rectangle 3"/>
          <p:cNvSpPr>
            <a:spLocks noGrp="1" noChangeArrowheads="1"/>
          </p:cNvSpPr>
          <p:nvPr>
            <p:ph type="body" idx="1"/>
          </p:nvPr>
        </p:nvSpPr>
        <p:spPr/>
        <p:txBody>
          <a:bodyPr/>
          <a:lstStyle/>
          <a:p>
            <a:pPr marL="609600" indent="-609600" eaLnBrk="1" hangingPunct="1">
              <a:buFontTx/>
              <a:buAutoNum type="romanUcPeriod" startAt="5"/>
            </a:pPr>
            <a:r>
              <a:rPr lang="es-CL" sz="2800" dirty="0" smtClean="0"/>
              <a:t>Diferenciar riesgos inherentes y administración de riesgos</a:t>
            </a:r>
          </a:p>
          <a:p>
            <a:pPr marL="609600" indent="-609600" eaLnBrk="1" hangingPunct="1">
              <a:buFontTx/>
              <a:buNone/>
            </a:pPr>
            <a:r>
              <a:rPr lang="es-CL" dirty="0" smtClean="0"/>
              <a:t>	</a:t>
            </a:r>
            <a:endParaRPr lang="es-CL" b="0" dirty="0" smtClean="0"/>
          </a:p>
          <a:p>
            <a:pPr marL="609600" indent="-609600" eaLnBrk="1" hangingPunct="1">
              <a:buFontTx/>
              <a:buAutoNum type="romanUcPeriod" startAt="6"/>
            </a:pPr>
            <a:r>
              <a:rPr lang="es-CL" sz="2800" dirty="0" smtClean="0"/>
              <a:t>Ajuste dinámico</a:t>
            </a:r>
          </a:p>
          <a:p>
            <a:pPr marL="609600" indent="-609600" eaLnBrk="1" hangingPunct="1">
              <a:buFontTx/>
              <a:buNone/>
            </a:pPr>
            <a:r>
              <a:rPr lang="es-CL" dirty="0" smtClean="0"/>
              <a:t>	</a:t>
            </a:r>
            <a:endParaRPr lang="es-CL" b="0" dirty="0" smtClean="0"/>
          </a:p>
          <a:p>
            <a:pPr marL="609600" indent="-609600" eaLnBrk="1" hangingPunct="1">
              <a:buFontTx/>
              <a:buAutoNum type="romanUcPeriod" startAt="7"/>
            </a:pPr>
            <a:r>
              <a:rPr lang="es-CL" sz="2800" dirty="0" smtClean="0"/>
              <a:t>Evaluación de toda la institución</a:t>
            </a:r>
          </a:p>
          <a:p>
            <a:pPr marL="609600" indent="-609600" eaLnBrk="1" hangingPunct="1">
              <a:buFontTx/>
              <a:buNone/>
            </a:pPr>
            <a:r>
              <a:rPr lang="en-US" dirty="0" smtClean="0"/>
              <a:t>		</a:t>
            </a:r>
            <a:endParaRPr lang="en-CA" b="0" dirty="0" smtClean="0"/>
          </a:p>
          <a:p>
            <a:pPr marL="609600" indent="-609600" eaLnBrk="1" hangingPunct="1"/>
            <a:endParaRPr lang="en-CA" dirty="0" smtClean="0"/>
          </a:p>
        </p:txBody>
      </p:sp>
    </p:spTree>
    <p:extLst>
      <p:ext uri="{BB962C8B-B14F-4D97-AF65-F5344CB8AC3E}">
        <p14:creationId xmlns:p14="http://schemas.microsoft.com/office/powerpoint/2010/main" val="5025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 calcmode="lin" valueType="num">
                                      <p:cBhvr additive="base">
                                        <p:cTn id="2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0243">
                                            <p:txEl>
                                              <p:pRg st="5" end="5"/>
                                            </p:txEl>
                                          </p:spTgt>
                                        </p:tgtEl>
                                        <p:attrNameLst>
                                          <p:attrName>style.visibility</p:attrName>
                                        </p:attrNameLst>
                                      </p:cBhvr>
                                      <p:to>
                                        <p:strVal val="visible"/>
                                      </p:to>
                                    </p:set>
                                    <p:anim calcmode="lin" valueType="num">
                                      <p:cBhvr additive="base">
                                        <p:cTn id="34"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emplate_PPT_presentation_page_number_en">
  <a:themeElements>
    <a:clrScheme name="Template_PPT_presentation_page_number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PT_presentation_page_number_e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emplate_PPT_presentation_page_number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PT_presentation_page_number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PT_presentation_page_number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PT_presentation_page_number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PT_presentation_page_number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PT_presentation_page_number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PT_presentation_page_number_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PT_presentation_page_number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PT_presentation_page_number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PT_presentation_page_number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PT_presentation_page_number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PT_presentation_page_number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rgbClr val="993366">
            <a:alpha val="19000"/>
          </a:srgbClr>
        </a:solidFill>
        <a:ln w="9525"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SFI slide deck template">
  <a:themeElements>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I slide deck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SFI slide dec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I slide dec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I slide dec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I slide dec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I slide dec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I slide dec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I slide deck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I slide dec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I slide dec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I slide dec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I slide dec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I slide dec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2220</Words>
  <Application>Microsoft Office PowerPoint</Application>
  <PresentationFormat>Presentación en pantalla (4:3)</PresentationFormat>
  <Paragraphs>535</Paragraphs>
  <Slides>48</Slides>
  <Notes>48</Notes>
  <HiddenSlides>0</HiddenSlides>
  <MMClips>0</MMClips>
  <ScaleCrop>false</ScaleCrop>
  <HeadingPairs>
    <vt:vector size="6" baseType="variant">
      <vt:variant>
        <vt:lpstr>Tema</vt:lpstr>
      </vt:variant>
      <vt:variant>
        <vt:i4>14</vt:i4>
      </vt:variant>
      <vt:variant>
        <vt:lpstr>Servidores OLE incrustados</vt:lpstr>
      </vt:variant>
      <vt:variant>
        <vt:i4>1</vt:i4>
      </vt:variant>
      <vt:variant>
        <vt:lpstr>Títulos de diapositiva</vt:lpstr>
      </vt:variant>
      <vt:variant>
        <vt:i4>48</vt:i4>
      </vt:variant>
    </vt:vector>
  </HeadingPairs>
  <TitlesOfParts>
    <vt:vector size="63" baseType="lpstr">
      <vt:lpstr>Blank</vt:lpstr>
      <vt:lpstr>4_Custom Design</vt:lpstr>
      <vt:lpstr>3_Custom Design</vt:lpstr>
      <vt:lpstr>default</vt:lpstr>
      <vt:lpstr>1_OSFI slide deck template</vt:lpstr>
      <vt:lpstr>OSFI slide deck template</vt:lpstr>
      <vt:lpstr>2_Custom Design</vt:lpstr>
      <vt:lpstr>1_Custom Design</vt:lpstr>
      <vt:lpstr>Custom Design</vt:lpstr>
      <vt:lpstr>2_OSFI slide deck template</vt:lpstr>
      <vt:lpstr>3_OSFI slide deck template</vt:lpstr>
      <vt:lpstr>5_Custom Design</vt:lpstr>
      <vt:lpstr>1_default</vt:lpstr>
      <vt:lpstr>2_Template_PPT_presentation_page_number_en</vt:lpstr>
      <vt:lpstr>Diapositiva</vt:lpstr>
      <vt:lpstr>Office of the Superintendent of Financial Institutions Canada</vt:lpstr>
      <vt:lpstr>El Sistema Canadiense </vt:lpstr>
      <vt:lpstr>Mandato de la OSFI</vt:lpstr>
      <vt:lpstr>Mandato de la OSFI (continuación)</vt:lpstr>
      <vt:lpstr>PARTE 1   VISIÓN GENERAL DEL MARCO DE Supervisión DE LA OSFI</vt:lpstr>
      <vt:lpstr>Mandato de Supervisión   </vt:lpstr>
      <vt:lpstr>Enfoque General</vt:lpstr>
      <vt:lpstr>Principios Claves</vt:lpstr>
      <vt:lpstr>Principios Claves (continuación)</vt:lpstr>
      <vt:lpstr>Discusión Punto #1</vt:lpstr>
      <vt:lpstr>¿Qué es supervisión basada en riesgos?</vt:lpstr>
      <vt:lpstr>Proceso de Supervisión Básica</vt:lpstr>
      <vt:lpstr>Proceso de Supervisión Básica</vt:lpstr>
      <vt:lpstr>Presentación de PowerPoint</vt:lpstr>
      <vt:lpstr>Presentación de PowerPoint</vt:lpstr>
      <vt:lpstr>¿Qué es una Actividad Significativa? </vt:lpstr>
      <vt:lpstr>Riesgo Inherente - Definición</vt:lpstr>
      <vt:lpstr>¿Porqué identificamos y evaluamos el Riesgo Inherente?</vt:lpstr>
      <vt:lpstr>Categorías de Riesgo Inherente</vt:lpstr>
      <vt:lpstr>Calidad de la Administración de Riesgos  Administración Operacional (AO)</vt:lpstr>
      <vt:lpstr>Calidad de la Administración de Riesgos   Funciones de Supervisión</vt:lpstr>
      <vt:lpstr>Presentación de PowerPoint</vt:lpstr>
      <vt:lpstr>Presentación de PowerPoint</vt:lpstr>
      <vt:lpstr>Importancia</vt:lpstr>
      <vt:lpstr>Matriz de Riesgo</vt:lpstr>
      <vt:lpstr>Capital y Ganancias</vt:lpstr>
      <vt:lpstr>Liquidez</vt:lpstr>
      <vt:lpstr>Presentación de PowerPoint</vt:lpstr>
      <vt:lpstr>Risk Matrix</vt:lpstr>
      <vt:lpstr>Parte 2  PLANIFICACIÓN DE LOS RECURSOS DE SUPERVISIÓN</vt:lpstr>
      <vt:lpstr>Planificación</vt:lpstr>
      <vt:lpstr>Planificación (continuación)</vt:lpstr>
      <vt:lpstr>Planificación (continuación)</vt:lpstr>
      <vt:lpstr>Ejemplo - Priorización</vt:lpstr>
      <vt:lpstr>Parte 3  intervención TEMPRANA</vt:lpstr>
      <vt:lpstr>Discusión Punto #2</vt:lpstr>
      <vt:lpstr>Mientras OSFI puede calificar una institución por razones distintas a su CRC, existe un vínculo entre la Clasificación de Riesgo Compuesto y la clasificación de Intervención de OSFI.</vt:lpstr>
      <vt:lpstr>Intervención – Descripción General</vt:lpstr>
      <vt:lpstr>Guía para la Intervención </vt:lpstr>
      <vt:lpstr>Etapa 1 – Actividades de OSFI</vt:lpstr>
      <vt:lpstr>Guía para la Intervención</vt:lpstr>
      <vt:lpstr>Etapa 2 – Actividades de OSFI</vt:lpstr>
      <vt:lpstr>Guía para la Intervención</vt:lpstr>
      <vt:lpstr>Etapa 3 – Actividades de OSFI</vt:lpstr>
      <vt:lpstr>Guía para la Intervención</vt:lpstr>
      <vt:lpstr>Motivos pata tomar el control</vt:lpstr>
      <vt:lpstr>Etapa 4 –Actividades de OSFI</vt:lpstr>
      <vt:lpstr>Más información está disponible en nuestro sitio de internet</vt:lpstr>
    </vt:vector>
  </TitlesOfParts>
  <Company>Allegro168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Salashina Olga</cp:lastModifiedBy>
  <cp:revision>149</cp:revision>
  <cp:lastPrinted>2013-03-13T15:43:56Z</cp:lastPrinted>
  <dcterms:created xsi:type="dcterms:W3CDTF">2005-02-10T19:53:03Z</dcterms:created>
  <dcterms:modified xsi:type="dcterms:W3CDTF">2014-07-09T19:49:09Z</dcterms:modified>
</cp:coreProperties>
</file>