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78" r:id="rId2"/>
    <p:sldMasterId id="2147483866" r:id="rId3"/>
    <p:sldMasterId id="2147483660" r:id="rId4"/>
    <p:sldMasterId id="2147483688" r:id="rId5"/>
    <p:sldMasterId id="2147483702" r:id="rId6"/>
    <p:sldMasterId id="2147483782" r:id="rId7"/>
    <p:sldMasterId id="2147483770" r:id="rId8"/>
    <p:sldMasterId id="2147483758" r:id="rId9"/>
    <p:sldMasterId id="2147483716" r:id="rId10"/>
    <p:sldMasterId id="2147483730" r:id="rId11"/>
    <p:sldMasterId id="2147483890" r:id="rId12"/>
    <p:sldMasterId id="2147483744" r:id="rId13"/>
    <p:sldMasterId id="2147483818" r:id="rId14"/>
  </p:sldMasterIdLst>
  <p:notesMasterIdLst>
    <p:notesMasterId r:id="rId63"/>
  </p:notesMasterIdLst>
  <p:sldIdLst>
    <p:sldId id="256" r:id="rId15"/>
    <p:sldId id="263" r:id="rId16"/>
    <p:sldId id="259" r:id="rId17"/>
    <p:sldId id="260" r:id="rId18"/>
    <p:sldId id="306" r:id="rId19"/>
    <p:sldId id="280" r:id="rId20"/>
    <p:sldId id="285" r:id="rId21"/>
    <p:sldId id="287" r:id="rId22"/>
    <p:sldId id="288" r:id="rId23"/>
    <p:sldId id="325" r:id="rId24"/>
    <p:sldId id="327" r:id="rId25"/>
    <p:sldId id="312" r:id="rId26"/>
    <p:sldId id="313" r:id="rId27"/>
    <p:sldId id="289" r:id="rId28"/>
    <p:sldId id="307" r:id="rId29"/>
    <p:sldId id="292" r:id="rId30"/>
    <p:sldId id="314" r:id="rId31"/>
    <p:sldId id="294" r:id="rId32"/>
    <p:sldId id="295" r:id="rId33"/>
    <p:sldId id="296" r:id="rId34"/>
    <p:sldId id="297" r:id="rId35"/>
    <p:sldId id="309" r:id="rId36"/>
    <p:sldId id="298" r:id="rId37"/>
    <p:sldId id="317" r:id="rId38"/>
    <p:sldId id="299" r:id="rId39"/>
    <p:sldId id="300" r:id="rId40"/>
    <p:sldId id="301" r:id="rId41"/>
    <p:sldId id="302" r:id="rId42"/>
    <p:sldId id="303" r:id="rId43"/>
    <p:sldId id="319" r:id="rId44"/>
    <p:sldId id="320" r:id="rId45"/>
    <p:sldId id="322" r:id="rId46"/>
    <p:sldId id="321" r:id="rId47"/>
    <p:sldId id="324" r:id="rId48"/>
    <p:sldId id="318" r:id="rId49"/>
    <p:sldId id="326" r:id="rId50"/>
    <p:sldId id="304" r:id="rId51"/>
    <p:sldId id="291" r:id="rId52"/>
    <p:sldId id="272" r:id="rId53"/>
    <p:sldId id="276" r:id="rId54"/>
    <p:sldId id="273" r:id="rId55"/>
    <p:sldId id="277" r:id="rId56"/>
    <p:sldId id="274" r:id="rId57"/>
    <p:sldId id="278" r:id="rId58"/>
    <p:sldId id="275" r:id="rId59"/>
    <p:sldId id="279" r:id="rId60"/>
    <p:sldId id="267" r:id="rId61"/>
    <p:sldId id="305" r:id="rId6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itchFamily="18" charset="0"/>
        <a:ea typeface="+mn-ea"/>
        <a:cs typeface="+mn-cs"/>
      </a:defRPr>
    </a:lvl5pPr>
    <a:lvl6pPr marL="2286000" algn="l" defTabSz="914400" rtl="0" eaLnBrk="1" latinLnBrk="0" hangingPunct="1">
      <a:defRPr sz="2800" kern="1200">
        <a:solidFill>
          <a:schemeClr val="tx1"/>
        </a:solidFill>
        <a:latin typeface="Times" pitchFamily="18" charset="0"/>
        <a:ea typeface="+mn-ea"/>
        <a:cs typeface="+mn-cs"/>
      </a:defRPr>
    </a:lvl6pPr>
    <a:lvl7pPr marL="2743200" algn="l" defTabSz="914400" rtl="0" eaLnBrk="1" latinLnBrk="0" hangingPunct="1">
      <a:defRPr sz="2800" kern="1200">
        <a:solidFill>
          <a:schemeClr val="tx1"/>
        </a:solidFill>
        <a:latin typeface="Times" pitchFamily="18" charset="0"/>
        <a:ea typeface="+mn-ea"/>
        <a:cs typeface="+mn-cs"/>
      </a:defRPr>
    </a:lvl7pPr>
    <a:lvl8pPr marL="3200400" algn="l" defTabSz="914400" rtl="0" eaLnBrk="1" latinLnBrk="0" hangingPunct="1">
      <a:defRPr sz="2800" kern="1200">
        <a:solidFill>
          <a:schemeClr val="tx1"/>
        </a:solidFill>
        <a:latin typeface="Times" pitchFamily="18" charset="0"/>
        <a:ea typeface="+mn-ea"/>
        <a:cs typeface="+mn-cs"/>
      </a:defRPr>
    </a:lvl8pPr>
    <a:lvl9pPr marL="3657600" algn="l" defTabSz="914400" rtl="0" eaLnBrk="1" latinLnBrk="0" hangingPunct="1">
      <a:defRPr sz="28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p:cViewPr>
        <p:scale>
          <a:sx n="77" d="100"/>
          <a:sy n="77" d="100"/>
        </p:scale>
        <p:origin x="-270" y="56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486"/>
    </p:cViewPr>
  </p:sorterViewPr>
  <p:notesViewPr>
    <p:cSldViewPr>
      <p:cViewPr>
        <p:scale>
          <a:sx n="100" d="100"/>
          <a:sy n="100" d="100"/>
        </p:scale>
        <p:origin x="-864" y="152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22.xml"/><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A6406CD-073B-4F0C-B5F2-7AD4A27138F1}" type="slidenum">
              <a:rPr lang="en-US"/>
              <a:pPr/>
              <a:t>‹Nº›</a:t>
            </a:fld>
            <a:endParaRPr lang="en-US"/>
          </a:p>
        </p:txBody>
      </p:sp>
    </p:spTree>
    <p:extLst>
      <p:ext uri="{BB962C8B-B14F-4D97-AF65-F5344CB8AC3E}">
        <p14:creationId xmlns:p14="http://schemas.microsoft.com/office/powerpoint/2010/main" val="14054231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C1F4E-B6E7-4094-ABE0-DA4BE1C5CF60}"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10</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D0A6E-16BA-471A-A1E7-AE65060137A6}" type="slidenum">
              <a:rPr lang="en-US">
                <a:solidFill>
                  <a:prstClr val="black"/>
                </a:solidFill>
              </a:rPr>
              <a:pPr/>
              <a:t>11</a:t>
            </a:fld>
            <a:endParaRPr lang="en-U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245CB-0F12-4EFC-985E-47A2C8DDC0B7}" type="slidenum">
              <a:rPr lang="en-US">
                <a:solidFill>
                  <a:prstClr val="black"/>
                </a:solidFill>
              </a:rPr>
              <a:pPr/>
              <a:t>12</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7DB6E681-ABA0-48CF-9070-19AF211718E5}" type="slidenum">
              <a:rPr lang="en-US" sz="1200">
                <a:solidFill>
                  <a:srgbClr val="000000"/>
                </a:solidFill>
                <a:latin typeface="Times New Roman" pitchFamily="18" charset="0"/>
              </a:rPr>
              <a:pPr/>
              <a:t>13</a:t>
            </a:fld>
            <a:endParaRPr lang="en-US" sz="12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a:xfrm>
            <a:off x="368300" y="152400"/>
            <a:ext cx="2844800" cy="2133600"/>
          </a:xfrm>
          <a:ln/>
        </p:spPr>
      </p:sp>
      <p:sp>
        <p:nvSpPr>
          <p:cNvPr id="48132" name="Rectangle 3"/>
          <p:cNvSpPr>
            <a:spLocks noGrp="1" noChangeArrowheads="1"/>
          </p:cNvSpPr>
          <p:nvPr>
            <p:ph type="body" idx="1"/>
          </p:nvPr>
        </p:nvSpPr>
        <p:spPr>
          <a:xfrm>
            <a:off x="304800" y="2438400"/>
            <a:ext cx="6477000" cy="6400800"/>
          </a:xfrm>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F2685590-63E4-4CB1-8727-86B71AEC1376}" type="slidenum">
              <a:rPr lang="en-US" sz="1200">
                <a:solidFill>
                  <a:prstClr val="black"/>
                </a:solidFill>
                <a:latin typeface="Times New Roman" pitchFamily="18" charset="0"/>
              </a:rPr>
              <a:pPr/>
              <a:t>14</a:t>
            </a:fld>
            <a:endParaRPr lang="en-US" sz="120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84275" y="701675"/>
            <a:ext cx="4641850" cy="3481388"/>
          </a:xfrm>
          <a:ln/>
        </p:spPr>
      </p:sp>
      <p:sp>
        <p:nvSpPr>
          <p:cNvPr id="41988" name="Rectangle 3"/>
          <p:cNvSpPr>
            <a:spLocks noGrp="1" noChangeArrowheads="1"/>
          </p:cNvSpPr>
          <p:nvPr>
            <p:ph type="body" idx="1"/>
          </p:nvPr>
        </p:nvSpPr>
        <p:spPr>
          <a:xfrm>
            <a:off x="323851" y="4416425"/>
            <a:ext cx="6519863" cy="4575175"/>
          </a:xfrm>
          <a:noFill/>
        </p:spPr>
        <p:txBody>
          <a:bodyPr/>
          <a:lstStyle/>
          <a:p>
            <a:pPr>
              <a:spcBef>
                <a:spcPct val="50000"/>
              </a:spcBef>
              <a:buFont typeface="Wingdings" pitchFamily="2" charset="2"/>
              <a:buNone/>
            </a:pP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13ED0-D5A5-42E5-8972-CE6DF18910C9}" type="slidenum">
              <a:rPr lang="en-CA">
                <a:solidFill>
                  <a:prstClr val="black"/>
                </a:solidFill>
              </a:rPr>
              <a:pPr/>
              <a:t>15</a:t>
            </a:fld>
            <a:endParaRPr lang="en-CA">
              <a:solidFill>
                <a:prstClr val="black"/>
              </a:solidFill>
            </a:endParaRPr>
          </a:p>
        </p:txBody>
      </p:sp>
      <p:sp>
        <p:nvSpPr>
          <p:cNvPr id="109570" name="Rectangle 2"/>
          <p:cNvSpPr>
            <a:spLocks noGrp="1" noRot="1" noChangeAspect="1" noChangeArrowheads="1" noTextEdit="1"/>
          </p:cNvSpPr>
          <p:nvPr>
            <p:ph type="sldImg"/>
          </p:nvPr>
        </p:nvSpPr>
        <p:spPr>
          <a:xfrm>
            <a:off x="1189038" y="385763"/>
            <a:ext cx="4649787" cy="3486150"/>
          </a:xfrm>
          <a:ln/>
        </p:spPr>
      </p:sp>
      <p:sp>
        <p:nvSpPr>
          <p:cNvPr id="109571" name="Rectangle 3"/>
          <p:cNvSpPr>
            <a:spLocks noGrp="1" noChangeArrowheads="1"/>
          </p:cNvSpPr>
          <p:nvPr>
            <p:ph type="body" idx="1"/>
          </p:nvPr>
        </p:nvSpPr>
        <p:spPr>
          <a:xfrm>
            <a:off x="457623" y="4089400"/>
            <a:ext cx="6161688" cy="4902200"/>
          </a:xfrm>
        </p:spPr>
        <p:txBody>
          <a:bodyPr/>
          <a:lstStyle/>
          <a:p>
            <a:pPr>
              <a:lnSpc>
                <a:spcPct val="80000"/>
              </a:lnSpc>
              <a:tabLst>
                <a:tab pos="232943" algn="l"/>
              </a:tabLst>
            </a:pPr>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A00E19C-2D3F-48CB-8A82-52582892D1E8}" type="slidenum">
              <a:rPr lang="en-US" sz="1200">
                <a:solidFill>
                  <a:prstClr val="black"/>
                </a:solidFill>
                <a:latin typeface="Times New Roman" pitchFamily="18" charset="0"/>
              </a:rPr>
              <a:pPr/>
              <a:t>16</a:t>
            </a:fld>
            <a:endParaRPr lang="en-US" sz="120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914400" y="782638"/>
            <a:ext cx="4645025" cy="3484562"/>
          </a:xfrm>
          <a:ln/>
        </p:spPr>
      </p:sp>
      <p:sp>
        <p:nvSpPr>
          <p:cNvPr id="44036" name="Rectangle 3"/>
          <p:cNvSpPr>
            <a:spLocks noGrp="1" noChangeArrowheads="1"/>
          </p:cNvSpPr>
          <p:nvPr>
            <p:ph type="body" idx="1"/>
          </p:nvPr>
        </p:nvSpPr>
        <p:spPr>
          <a:xfrm>
            <a:off x="701675" y="4629151"/>
            <a:ext cx="5754688" cy="3524250"/>
          </a:xfrm>
          <a:noFill/>
        </p:spPr>
        <p:txBody>
          <a:bodyPr/>
          <a:lstStyle/>
          <a:p>
            <a:pPr marL="177790" indent="-177790">
              <a:spcBef>
                <a:spcPct val="50000"/>
              </a:spcBef>
            </a:pPr>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0FF34-20C3-426B-913E-AB12D9D8CED0}" type="slidenum">
              <a:rPr lang="en-US">
                <a:solidFill>
                  <a:prstClr val="black"/>
                </a:solidFill>
              </a:rPr>
              <a:pPr/>
              <a:t>17</a:t>
            </a:fld>
            <a:endParaRPr lang="en-US">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A6D88A8C-2490-4614-A79D-E2B9DF65179D}" type="slidenum">
              <a:rPr lang="en-US" sz="1200">
                <a:solidFill>
                  <a:prstClr val="black"/>
                </a:solidFill>
                <a:latin typeface="Times New Roman" pitchFamily="18" charset="0"/>
              </a:rPr>
              <a:pPr/>
              <a:t>18</a:t>
            </a:fld>
            <a:endParaRPr lang="en-US" sz="1200">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xfrm>
            <a:off x="990600" y="692150"/>
            <a:ext cx="4645025" cy="3484563"/>
          </a:xfrm>
          <a:ln/>
        </p:spPr>
      </p:sp>
      <p:sp>
        <p:nvSpPr>
          <p:cNvPr id="46084" name="Rectangle 3"/>
          <p:cNvSpPr>
            <a:spLocks noGrp="1" noChangeArrowheads="1"/>
          </p:cNvSpPr>
          <p:nvPr>
            <p:ph type="body" idx="1"/>
          </p:nvPr>
        </p:nvSpPr>
        <p:spPr>
          <a:xfrm>
            <a:off x="935039" y="4416425"/>
            <a:ext cx="5140325" cy="4181475"/>
          </a:xfrm>
          <a:noFill/>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4F2F3CE2-2D64-4738-8207-EACB7C86A326}" type="slidenum">
              <a:rPr lang="en-US" sz="120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47107" name="Rectangle 2"/>
          <p:cNvSpPr>
            <a:spLocks noGrp="1" noRot="1" noChangeAspect="1" noChangeArrowheads="1" noTextEdit="1"/>
          </p:cNvSpPr>
          <p:nvPr>
            <p:ph type="sldImg"/>
          </p:nvPr>
        </p:nvSpPr>
        <p:spPr>
          <a:xfrm>
            <a:off x="1104900" y="696913"/>
            <a:ext cx="4648200" cy="3486150"/>
          </a:xfrm>
          <a:ln/>
        </p:spPr>
      </p:sp>
      <p:sp>
        <p:nvSpPr>
          <p:cNvPr id="47108" name="Rectangle 3"/>
          <p:cNvSpPr>
            <a:spLocks noGrp="1" noChangeArrowheads="1"/>
          </p:cNvSpPr>
          <p:nvPr/>
        </p:nvSpPr>
        <p:spPr bwMode="auto">
          <a:xfrm>
            <a:off x="935039" y="4416426"/>
            <a:ext cx="5140325" cy="417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3189" tIns="46595" rIns="93189" bIns="46595"/>
          <a:lstStyle/>
          <a:p>
            <a:pPr>
              <a:spcBef>
                <a:spcPct val="50000"/>
              </a:spcBef>
            </a:pPr>
            <a:r>
              <a:rPr lang="en-US" sz="1400">
                <a:solidFill>
                  <a:srgbClr val="000000"/>
                </a:solidFill>
                <a:latin typeface="Comic Sans MS" pitchFamily="66" charset="0"/>
              </a:rPr>
              <a:t>Six risk categories common to FIs.  Appendix A of Framework booklet defines them.  </a:t>
            </a:r>
          </a:p>
          <a:p>
            <a:pPr>
              <a:spcBef>
                <a:spcPct val="30000"/>
              </a:spcBef>
            </a:pPr>
            <a:endParaRPr lang="en-CA" sz="14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OSFI’s definitions of the various categories of risk are generally consistent with those used in the industry.  </a:t>
            </a:r>
          </a:p>
          <a:p>
            <a:pPr>
              <a:spcBef>
                <a:spcPct val="30000"/>
              </a:spcBef>
            </a:pPr>
            <a:endParaRPr lang="en-CA" sz="8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OSFI’s definition of Operational risk now aligns with the Basel definition because it includes legal risk.  Previously we had legal with compliance. </a:t>
            </a:r>
          </a:p>
          <a:p>
            <a:pPr>
              <a:spcBef>
                <a:spcPct val="30000"/>
              </a:spcBef>
            </a:pPr>
            <a:endParaRPr lang="en-CA" sz="8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Next step is to determine which inherent risks contribute, then which are key.</a:t>
            </a:r>
            <a:endParaRPr lang="en-CA" sz="1400">
              <a:solidFill>
                <a:prstClr val="black"/>
              </a:solidFill>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D12C3-2092-4DA7-9B19-2D786C84D31D}" type="slidenum">
              <a:rPr lang="en-US"/>
              <a:pPr/>
              <a:t>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CFDB119-6D4C-4629-9026-9451B8C0D241}" type="slidenum">
              <a:rPr lang="en-US" sz="1200">
                <a:solidFill>
                  <a:prstClr val="black"/>
                </a:solidFill>
                <a:latin typeface="Times New Roman" pitchFamily="18" charset="0"/>
              </a:rPr>
              <a:pPr/>
              <a:t>20</a:t>
            </a:fld>
            <a:endParaRPr lang="en-US" sz="1200">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xfrm>
            <a:off x="1143000" y="700088"/>
            <a:ext cx="4645025" cy="3484562"/>
          </a:xfrm>
          <a:ln/>
        </p:spPr>
      </p:sp>
      <p:sp>
        <p:nvSpPr>
          <p:cNvPr id="48132" name="Rectangle 3"/>
          <p:cNvSpPr>
            <a:spLocks noGrp="1" noChangeArrowheads="1"/>
          </p:cNvSpPr>
          <p:nvPr>
            <p:ph type="body" idx="1"/>
          </p:nvPr>
        </p:nvSpPr>
        <p:spPr>
          <a:xfrm>
            <a:off x="777876" y="4556126"/>
            <a:ext cx="5454650" cy="4359275"/>
          </a:xfrm>
          <a:noFill/>
        </p:spPr>
        <p:txBody>
          <a:bodyPr/>
          <a:lstStyle/>
          <a:p>
            <a:pPr>
              <a:lnSpc>
                <a:spcPct val="90000"/>
              </a:lnSpc>
            </a:pPr>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A959DAFD-31E4-4C58-89DB-3E6165B6EB0C}" type="slidenum">
              <a:rPr lang="en-US" sz="1200">
                <a:solidFill>
                  <a:prstClr val="black"/>
                </a:solidFill>
                <a:latin typeface="Times New Roman" pitchFamily="18" charset="0"/>
              </a:rPr>
              <a:pPr/>
              <a:t>21</a:t>
            </a:fld>
            <a:endParaRPr lang="en-US" sz="1200">
              <a:solidFill>
                <a:prstClr val="black"/>
              </a:solidFill>
              <a:latin typeface="Times New Roman" pitchFamily="18" charset="0"/>
            </a:endParaRPr>
          </a:p>
        </p:txBody>
      </p:sp>
      <p:sp>
        <p:nvSpPr>
          <p:cNvPr id="49155" name="Rectangle 1026"/>
          <p:cNvSpPr>
            <a:spLocks noGrp="1" noRot="1" noChangeAspect="1" noChangeArrowheads="1" noTextEdit="1"/>
          </p:cNvSpPr>
          <p:nvPr>
            <p:ph type="sldImg"/>
          </p:nvPr>
        </p:nvSpPr>
        <p:spPr>
          <a:xfrm>
            <a:off x="1136650" y="460375"/>
            <a:ext cx="4737100" cy="3552825"/>
          </a:xfrm>
          <a:ln/>
        </p:spPr>
      </p:sp>
      <p:sp>
        <p:nvSpPr>
          <p:cNvPr id="49156" name="Rectangle 1027"/>
          <p:cNvSpPr>
            <a:spLocks noGrp="1" noChangeArrowheads="1"/>
          </p:cNvSpPr>
          <p:nvPr>
            <p:ph type="body" idx="1"/>
          </p:nvPr>
        </p:nvSpPr>
        <p:spPr>
          <a:xfrm>
            <a:off x="457200" y="4495800"/>
            <a:ext cx="6153150" cy="4224338"/>
          </a:xfrm>
          <a:noFill/>
        </p:spPr>
        <p:txBody>
          <a:bodyPr/>
          <a:lstStyle/>
          <a:p>
            <a:pPr>
              <a:tabLst>
                <a:tab pos="177790" algn="l"/>
              </a:tabLst>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69ECE167-04EE-4266-98D3-4D93BC8A3C9F}" type="slidenum">
              <a:rPr lang="en-US" sz="1200">
                <a:solidFill>
                  <a:prstClr val="black"/>
                </a:solidFill>
                <a:latin typeface="Times New Roman" pitchFamily="18" charset="0"/>
              </a:rPr>
              <a:pPr/>
              <a:t>22</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063625" y="314325"/>
            <a:ext cx="4725988" cy="3543300"/>
          </a:xfrm>
          <a:ln/>
        </p:spPr>
      </p:sp>
      <p:sp>
        <p:nvSpPr>
          <p:cNvPr id="43012" name="Rectangle 3"/>
          <p:cNvSpPr>
            <a:spLocks noGrp="1" noChangeArrowheads="1"/>
          </p:cNvSpPr>
          <p:nvPr>
            <p:ph type="body" idx="1"/>
          </p:nvPr>
        </p:nvSpPr>
        <p:spPr>
          <a:xfrm>
            <a:off x="1066800" y="4419600"/>
            <a:ext cx="4906963" cy="3013075"/>
          </a:xfrm>
          <a:noFill/>
        </p:spPr>
        <p:txBody>
          <a:bodyPr/>
          <a:lstStyle/>
          <a:p>
            <a:pPr>
              <a:spcBef>
                <a:spcPct val="50000"/>
              </a:spcBef>
              <a:tabLst>
                <a:tab pos="228587" algn="l"/>
              </a:tabLst>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3FB27590-9672-43D9-B98C-BCCA65307797}" type="slidenum">
              <a:rPr lang="en-US" sz="1200">
                <a:solidFill>
                  <a:prstClr val="black"/>
                </a:solidFill>
                <a:latin typeface="Times New Roman" pitchFamily="18" charset="0"/>
              </a:rPr>
              <a:pPr/>
              <a:t>23</a:t>
            </a:fld>
            <a:endParaRPr lang="en-US" sz="120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xfrm>
            <a:off x="1065213" y="692150"/>
            <a:ext cx="4645025" cy="3484563"/>
          </a:xfrm>
          <a:ln/>
        </p:spPr>
      </p:sp>
      <p:sp>
        <p:nvSpPr>
          <p:cNvPr id="51204" name="Rectangle 3"/>
          <p:cNvSpPr>
            <a:spLocks noGrp="1" noChangeArrowheads="1"/>
          </p:cNvSpPr>
          <p:nvPr>
            <p:ph type="body" idx="1"/>
          </p:nvPr>
        </p:nvSpPr>
        <p:spPr>
          <a:xfrm>
            <a:off x="533400" y="4419600"/>
            <a:ext cx="6019800" cy="4495800"/>
          </a:xfrm>
          <a:noFill/>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24</a:t>
            </a:fld>
            <a:endParaRPr lang="en-US"/>
          </a:p>
        </p:txBody>
      </p:sp>
    </p:spTree>
    <p:extLst>
      <p:ext uri="{BB962C8B-B14F-4D97-AF65-F5344CB8AC3E}">
        <p14:creationId xmlns:p14="http://schemas.microsoft.com/office/powerpoint/2010/main" val="397108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766B2519-4A61-49CE-B4A2-6E2FAF4F6C8E}" type="slidenum">
              <a:rPr lang="en-US" sz="1200">
                <a:solidFill>
                  <a:prstClr val="black"/>
                </a:solidFill>
                <a:latin typeface="Times New Roman" pitchFamily="18" charset="0"/>
              </a:rPr>
              <a:pPr/>
              <a:t>25</a:t>
            </a:fld>
            <a:endParaRPr lang="en-US" sz="120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xfrm>
            <a:off x="1181100" y="696913"/>
            <a:ext cx="4648200" cy="3486150"/>
          </a:xfrm>
          <a:ln/>
        </p:spPr>
      </p:sp>
      <p:sp>
        <p:nvSpPr>
          <p:cNvPr id="52228" name="Rectangle 3"/>
          <p:cNvSpPr>
            <a:spLocks noGrp="1" noChangeArrowheads="1"/>
          </p:cNvSpPr>
          <p:nvPr>
            <p:ph type="body" idx="1"/>
          </p:nvPr>
        </p:nvSpPr>
        <p:spPr>
          <a:xfrm>
            <a:off x="304800" y="4413250"/>
            <a:ext cx="6172200" cy="4654550"/>
          </a:xfrm>
          <a:noFill/>
        </p:spPr>
        <p:txBody>
          <a:bodyPr/>
          <a:lstStyle/>
          <a:p>
            <a:endParaRPr lang="en-CA"/>
          </a:p>
        </p:txBody>
      </p:sp>
      <p:sp>
        <p:nvSpPr>
          <p:cNvPr id="52229" name="Rectangle 4"/>
          <p:cNvSpPr>
            <a:spLocks noChangeArrowheads="1"/>
          </p:cNvSpPr>
          <p:nvPr/>
        </p:nvSpPr>
        <p:spPr bwMode="auto">
          <a:xfrm>
            <a:off x="1150939" y="4632326"/>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lstStyle/>
          <a:p>
            <a:pPr>
              <a:spcBef>
                <a:spcPct val="30000"/>
              </a:spcBef>
            </a:pPr>
            <a:endParaRPr lang="en-CA" sz="1400">
              <a:solidFill>
                <a:prstClr val="black"/>
              </a:solidFill>
              <a:latin typeface="Comic Sans MS" pitchFamily="66" charset="0"/>
            </a:endParaRPr>
          </a:p>
        </p:txBody>
      </p:sp>
      <p:sp>
        <p:nvSpPr>
          <p:cNvPr id="52230" name="Text Box 5"/>
          <p:cNvSpPr txBox="1">
            <a:spLocks noChangeArrowheads="1"/>
          </p:cNvSpPr>
          <p:nvPr/>
        </p:nvSpPr>
        <p:spPr bwMode="auto">
          <a:xfrm>
            <a:off x="4876800" y="3581401"/>
            <a:ext cx="1708150" cy="84309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228600" indent="-228600">
              <a:defRPr sz="2400">
                <a:solidFill>
                  <a:schemeClr val="tx1"/>
                </a:solidFill>
                <a:latin typeface="Times" pitchFamily="18" charset="0"/>
              </a:defRPr>
            </a:lvl1pPr>
            <a:lvl2pPr marL="977900" indent="-45720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1200">
                <a:solidFill>
                  <a:prstClr val="black"/>
                </a:solidFill>
                <a:latin typeface="Comic Sans MS" pitchFamily="66" charset="0"/>
              </a:rPr>
              <a:t>Animation: 2 clicks</a:t>
            </a:r>
          </a:p>
          <a:p>
            <a:pPr>
              <a:buFontTx/>
              <a:buAutoNum type="arabicPeriod"/>
            </a:pPr>
            <a:r>
              <a:rPr lang="en-CA" sz="1200">
                <a:solidFill>
                  <a:prstClr val="black"/>
                </a:solidFill>
                <a:latin typeface="Comic Sans MS" pitchFamily="66" charset="0"/>
              </a:rPr>
              <a:t>NR &amp; Direction</a:t>
            </a:r>
          </a:p>
          <a:p>
            <a:pPr>
              <a:buFontTx/>
              <a:buAutoNum type="arabicPeriod"/>
            </a:pPr>
            <a:r>
              <a:rPr lang="en-CA" sz="1200">
                <a:solidFill>
                  <a:prstClr val="black"/>
                </a:solidFill>
                <a:latin typeface="Comic Sans MS" pitchFamily="66" charset="0"/>
              </a:rPr>
              <a:t>ONR</a:t>
            </a:r>
          </a:p>
          <a:p>
            <a:pPr lvl="1"/>
            <a:endParaRPr lang="en-CA" sz="1200">
              <a:solidFill>
                <a:prstClr val="black"/>
              </a:solidFill>
              <a:latin typeface="Comic Sans MS"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2CE4F8E-CE9E-49B7-8AB1-7A2297D55FA1}" type="slidenum">
              <a:rPr lang="en-US" sz="1200">
                <a:solidFill>
                  <a:prstClr val="black"/>
                </a:solidFill>
                <a:latin typeface="Times New Roman" pitchFamily="18" charset="0"/>
              </a:rPr>
              <a:pPr/>
              <a:t>26</a:t>
            </a:fld>
            <a:endParaRPr lang="en-US" sz="120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xfrm>
            <a:off x="1042988" y="638175"/>
            <a:ext cx="5002212" cy="3751263"/>
          </a:xfrm>
          <a:ln/>
        </p:spPr>
      </p:sp>
      <p:sp>
        <p:nvSpPr>
          <p:cNvPr id="53252" name="Rectangle 3"/>
          <p:cNvSpPr>
            <a:spLocks noGrp="1" noChangeArrowheads="1"/>
          </p:cNvSpPr>
          <p:nvPr>
            <p:ph type="body" idx="1"/>
          </p:nvPr>
        </p:nvSpPr>
        <p:spPr>
          <a:xfrm>
            <a:off x="769938" y="4764088"/>
            <a:ext cx="5454650" cy="4303712"/>
          </a:xfrm>
          <a:noFill/>
        </p:spPr>
        <p:txBody>
          <a:bodyPr/>
          <a:lstStyle/>
          <a:p>
            <a:pPr>
              <a:spcBef>
                <a:spcPct val="5000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94F4AD12-DE59-4FE5-83F8-768DF34BC419}" type="slidenum">
              <a:rPr lang="en-US" sz="1200">
                <a:solidFill>
                  <a:prstClr val="black"/>
                </a:solidFill>
                <a:latin typeface="Times New Roman" pitchFamily="18" charset="0"/>
              </a:rPr>
              <a:pPr/>
              <a:t>27</a:t>
            </a:fld>
            <a:endParaRPr lang="en-US" sz="1200">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xfrm>
            <a:off x="1181100" y="696913"/>
            <a:ext cx="4648200" cy="3486150"/>
          </a:xfrm>
          <a:ln/>
        </p:spPr>
      </p:sp>
      <p:sp>
        <p:nvSpPr>
          <p:cNvPr id="54276" name="Rectangle 3"/>
          <p:cNvSpPr>
            <a:spLocks noGrp="1" noChangeArrowheads="1"/>
          </p:cNvSpPr>
          <p:nvPr>
            <p:ph type="body" idx="1"/>
          </p:nvPr>
        </p:nvSpPr>
        <p:spPr>
          <a:xfrm>
            <a:off x="701675" y="4416425"/>
            <a:ext cx="5607050" cy="4183063"/>
          </a:xfrm>
          <a:noFill/>
        </p:spPr>
        <p:txBody>
          <a:bodyPr/>
          <a:lstStyle/>
          <a:p>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B32C9729-18D1-48AA-809C-AE1B19960A65}" type="slidenum">
              <a:rPr lang="en-US" sz="1200">
                <a:solidFill>
                  <a:prstClr val="black"/>
                </a:solidFill>
                <a:latin typeface="Times New Roman" pitchFamily="18" charset="0"/>
              </a:rPr>
              <a:pPr/>
              <a:t>28</a:t>
            </a:fld>
            <a:endParaRPr lang="en-US" sz="1200">
              <a:solidFill>
                <a:prstClr val="black"/>
              </a:solidFill>
              <a:latin typeface="Times New Roman" pitchFamily="18" charset="0"/>
            </a:endParaRPr>
          </a:p>
        </p:txBody>
      </p:sp>
      <p:sp>
        <p:nvSpPr>
          <p:cNvPr id="55299" name="Rectangle 2"/>
          <p:cNvSpPr>
            <a:spLocks noGrp="1" noRot="1" noChangeAspect="1" noChangeArrowheads="1" noTextEdit="1"/>
          </p:cNvSpPr>
          <p:nvPr>
            <p:ph type="sldImg"/>
          </p:nvPr>
        </p:nvSpPr>
        <p:spPr>
          <a:xfrm>
            <a:off x="1143000" y="700088"/>
            <a:ext cx="4645025" cy="3484562"/>
          </a:xfrm>
          <a:ln/>
        </p:spPr>
      </p:sp>
      <p:sp>
        <p:nvSpPr>
          <p:cNvPr id="55300" name="Rectangle 3"/>
          <p:cNvSpPr>
            <a:spLocks noGrp="1" noChangeArrowheads="1"/>
          </p:cNvSpPr>
          <p:nvPr>
            <p:ph type="body" idx="1"/>
          </p:nvPr>
        </p:nvSpPr>
        <p:spPr>
          <a:xfrm>
            <a:off x="777876" y="4416426"/>
            <a:ext cx="5454650" cy="4265613"/>
          </a:xfrm>
          <a:noFill/>
        </p:spPr>
        <p:txBody>
          <a:bodyPr/>
          <a:lstStyle/>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0987095F-709F-49BD-AA8F-FB71F5752264}" type="slidenum">
              <a:rPr lang="en-US" sz="1200">
                <a:solidFill>
                  <a:prstClr val="black"/>
                </a:solidFill>
                <a:latin typeface="Times New Roman" pitchFamily="18" charset="0"/>
              </a:rPr>
              <a:pPr/>
              <a:t>29</a:t>
            </a:fld>
            <a:endParaRPr lang="en-US" sz="120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xfrm>
            <a:off x="304801" y="4648201"/>
            <a:ext cx="6324600" cy="3951288"/>
          </a:xfrm>
          <a:noFill/>
        </p:spPr>
        <p:txBody>
          <a:bodyPr/>
          <a:lstStyle/>
          <a:p>
            <a:endParaRPr lang="en-CA"/>
          </a:p>
        </p:txBody>
      </p:sp>
      <p:sp>
        <p:nvSpPr>
          <p:cNvPr id="56325" name="Rectangle 4"/>
          <p:cNvSpPr>
            <a:spLocks noChangeArrowheads="1"/>
          </p:cNvSpPr>
          <p:nvPr/>
        </p:nvSpPr>
        <p:spPr bwMode="auto">
          <a:xfrm>
            <a:off x="457200" y="4413250"/>
            <a:ext cx="61722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lstStyle/>
          <a:p>
            <a:pPr>
              <a:spcBef>
                <a:spcPct val="50000"/>
              </a:spcBef>
            </a:pPr>
            <a:r>
              <a:rPr kumimoji="1" lang="en-US" sz="1400">
                <a:solidFill>
                  <a:prstClr val="black"/>
                </a:solidFill>
                <a:latin typeface="Comic Sans MS" pitchFamily="66" charset="0"/>
              </a:rPr>
              <a:t>So to summarize, the Composite Risk Rating is the net result of the various assessments made throughout the supervisory process. </a:t>
            </a:r>
          </a:p>
          <a:p>
            <a:pPr>
              <a:spcBef>
                <a:spcPct val="50000"/>
              </a:spcBef>
            </a:pPr>
            <a:r>
              <a:rPr kumimoji="1" lang="en-US" sz="1400">
                <a:solidFill>
                  <a:prstClr val="black"/>
                </a:solidFill>
                <a:latin typeface="Comic Sans MS" pitchFamily="66" charset="0"/>
              </a:rPr>
              <a:t>We aggregate Net Risk [CLICK] across all activities considering their relative importance to determine Overall Net Risk [CLICK].  </a:t>
            </a:r>
          </a:p>
          <a:p>
            <a:pPr>
              <a:spcBef>
                <a:spcPct val="50000"/>
              </a:spcBef>
            </a:pPr>
            <a:r>
              <a:rPr kumimoji="1" lang="en-US" sz="1400">
                <a:solidFill>
                  <a:prstClr val="black"/>
                </a:solidFill>
                <a:latin typeface="Comic Sans MS" pitchFamily="66" charset="0"/>
              </a:rPr>
              <a:t>We then assess the extent to which Capital and Earnings [CLICK] together act as safety nets to absorb unexpected losses arising from its ONR.  </a:t>
            </a:r>
          </a:p>
          <a:p>
            <a:pPr>
              <a:spcBef>
                <a:spcPct val="50000"/>
              </a:spcBef>
            </a:pPr>
            <a:r>
              <a:rPr kumimoji="1" lang="en-US" sz="1400">
                <a:solidFill>
                  <a:prstClr val="black"/>
                </a:solidFill>
                <a:latin typeface="Comic Sans MS" pitchFamily="66" charset="0"/>
              </a:rPr>
              <a:t>We then consider the level and management  of liquidity risk [CLICK], to arrive at the Composite Risk Rating [CLICK]. </a:t>
            </a:r>
          </a:p>
          <a:p>
            <a:pPr>
              <a:spcBef>
                <a:spcPct val="50000"/>
              </a:spcBef>
            </a:pPr>
            <a:r>
              <a:rPr kumimoji="1" lang="en-US" sz="1400">
                <a:solidFill>
                  <a:prstClr val="black"/>
                </a:solidFill>
                <a:latin typeface="Comic Sans MS" pitchFamily="66" charset="0"/>
              </a:rPr>
              <a:t>In addition to assessing a level of Composite Risk, we also assess the direction of the rating as Decreasing, Stable or Increasing over a specified time frame.  That assessment considers environmental and industry factors as well as the institution’s own circumstances.</a:t>
            </a:r>
          </a:p>
          <a:p>
            <a:pPr>
              <a:spcBef>
                <a:spcPct val="50000"/>
              </a:spcBef>
            </a:pPr>
            <a:r>
              <a:rPr lang="en-CA" sz="1400">
                <a:solidFill>
                  <a:prstClr val="black"/>
                </a:solidFill>
                <a:latin typeface="Comic Sans MS" pitchFamily="66" charset="0"/>
              </a:rPr>
              <a:t>So that completes Track I of the Risk Matrix.  </a:t>
            </a:r>
          </a:p>
          <a:p>
            <a:pPr>
              <a:spcBef>
                <a:spcPct val="100000"/>
              </a:spcBef>
            </a:pPr>
            <a:r>
              <a:rPr lang="en-CA" sz="1400">
                <a:solidFill>
                  <a:prstClr val="black"/>
                </a:solidFill>
                <a:latin typeface="Comic Sans MS" pitchFamily="66" charset="0"/>
              </a:rPr>
              <a:t>However, there is one more thing to look at before we move to Track II</a:t>
            </a:r>
          </a:p>
        </p:txBody>
      </p:sp>
      <p:sp>
        <p:nvSpPr>
          <p:cNvPr id="56326" name="Text Box 6"/>
          <p:cNvSpPr txBox="1">
            <a:spLocks noChangeArrowheads="1"/>
          </p:cNvSpPr>
          <p:nvPr/>
        </p:nvSpPr>
        <p:spPr bwMode="auto">
          <a:xfrm>
            <a:off x="5029200" y="3581401"/>
            <a:ext cx="1708150" cy="84309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228600" indent="-2286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1200">
                <a:solidFill>
                  <a:prstClr val="black"/>
                </a:solidFill>
                <a:latin typeface="Comic Sans MS" pitchFamily="66" charset="0"/>
              </a:rPr>
              <a:t>Animation: 5 clicks</a:t>
            </a:r>
          </a:p>
          <a:p>
            <a:pPr>
              <a:buFontTx/>
              <a:buAutoNum type="arabicPeriod"/>
            </a:pPr>
            <a:r>
              <a:rPr lang="en-CA" sz="1200">
                <a:solidFill>
                  <a:prstClr val="black"/>
                </a:solidFill>
                <a:latin typeface="Comic Sans MS" pitchFamily="66" charset="0"/>
              </a:rPr>
              <a:t>NR &amp; Direction</a:t>
            </a:r>
          </a:p>
          <a:p>
            <a:pPr>
              <a:buFontTx/>
              <a:buAutoNum type="arabicPeriod"/>
            </a:pPr>
            <a:r>
              <a:rPr lang="en-CA" sz="1200">
                <a:solidFill>
                  <a:prstClr val="black"/>
                </a:solidFill>
                <a:latin typeface="Comic Sans MS" pitchFamily="66" charset="0"/>
              </a:rPr>
              <a:t>ONR</a:t>
            </a:r>
          </a:p>
          <a:p>
            <a:pPr>
              <a:buFontTx/>
              <a:buAutoNum type="arabicPeriod"/>
            </a:pPr>
            <a:r>
              <a:rPr lang="en-CA" sz="1200">
                <a:solidFill>
                  <a:prstClr val="black"/>
                </a:solidFill>
                <a:latin typeface="Comic Sans MS" pitchFamily="66" charset="0"/>
              </a:rPr>
              <a:t>CRR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80F1C-AF0F-47BF-97A3-AF99C4719FC0}"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30</a:t>
            </a:fld>
            <a:endParaRPr lang="en-US"/>
          </a:p>
        </p:txBody>
      </p:sp>
    </p:spTree>
    <p:extLst>
      <p:ext uri="{BB962C8B-B14F-4D97-AF65-F5344CB8AC3E}">
        <p14:creationId xmlns:p14="http://schemas.microsoft.com/office/powerpoint/2010/main" val="3880792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31</a:t>
            </a:fld>
            <a:endParaRPr lang="en-US"/>
          </a:p>
        </p:txBody>
      </p:sp>
    </p:spTree>
    <p:extLst>
      <p:ext uri="{BB962C8B-B14F-4D97-AF65-F5344CB8AC3E}">
        <p14:creationId xmlns:p14="http://schemas.microsoft.com/office/powerpoint/2010/main" val="692345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32</a:t>
            </a:fld>
            <a:endParaRPr lang="en-US"/>
          </a:p>
        </p:txBody>
      </p:sp>
    </p:spTree>
    <p:extLst>
      <p:ext uri="{BB962C8B-B14F-4D97-AF65-F5344CB8AC3E}">
        <p14:creationId xmlns:p14="http://schemas.microsoft.com/office/powerpoint/2010/main" val="264631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33</a:t>
            </a:fld>
            <a:endParaRPr lang="en-US"/>
          </a:p>
        </p:txBody>
      </p:sp>
    </p:spTree>
    <p:extLst>
      <p:ext uri="{BB962C8B-B14F-4D97-AF65-F5344CB8AC3E}">
        <p14:creationId xmlns:p14="http://schemas.microsoft.com/office/powerpoint/2010/main" val="272282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34</a:t>
            </a:fld>
            <a:endParaRPr lang="en-US"/>
          </a:p>
        </p:txBody>
      </p:sp>
    </p:spTree>
    <p:extLst>
      <p:ext uri="{BB962C8B-B14F-4D97-AF65-F5344CB8AC3E}">
        <p14:creationId xmlns:p14="http://schemas.microsoft.com/office/powerpoint/2010/main" val="1761090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35</a:t>
            </a:fld>
            <a:endParaRPr lang="en-US"/>
          </a:p>
        </p:txBody>
      </p:sp>
    </p:spTree>
    <p:extLst>
      <p:ext uri="{BB962C8B-B14F-4D97-AF65-F5344CB8AC3E}">
        <p14:creationId xmlns:p14="http://schemas.microsoft.com/office/powerpoint/2010/main" val="411871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36</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779F875-8152-49D1-921A-EE2DB0B29A48}" type="slidenum">
              <a:rPr lang="en-US" sz="1200">
                <a:solidFill>
                  <a:prstClr val="black"/>
                </a:solidFill>
                <a:latin typeface="Times New Roman" pitchFamily="18" charset="0"/>
              </a:rPr>
              <a:pPr/>
              <a:t>37</a:t>
            </a:fld>
            <a:endParaRPr lang="en-US" sz="1200">
              <a:solidFill>
                <a:prstClr val="black"/>
              </a:solidFill>
              <a:latin typeface="Times New Roman" pitchFamily="18" charset="0"/>
            </a:endParaRPr>
          </a:p>
        </p:txBody>
      </p:sp>
      <p:sp>
        <p:nvSpPr>
          <p:cNvPr id="57347" name="Rectangle 2"/>
          <p:cNvSpPr>
            <a:spLocks noGrp="1" noRot="1" noChangeAspect="1" noChangeArrowheads="1" noTextEdit="1"/>
          </p:cNvSpPr>
          <p:nvPr>
            <p:ph type="sldImg"/>
          </p:nvPr>
        </p:nvSpPr>
        <p:spPr>
          <a:xfrm>
            <a:off x="1187450" y="700088"/>
            <a:ext cx="4646613" cy="3484562"/>
          </a:xfrm>
          <a:ln/>
        </p:spPr>
      </p:sp>
      <p:sp>
        <p:nvSpPr>
          <p:cNvPr id="57348" name="Rectangle 3"/>
          <p:cNvSpPr>
            <a:spLocks noGrp="1" noChangeArrowheads="1"/>
          </p:cNvSpPr>
          <p:nvPr>
            <p:ph type="body" idx="1"/>
          </p:nvPr>
        </p:nvSpPr>
        <p:spPr>
          <a:xfrm>
            <a:off x="866775" y="4419600"/>
            <a:ext cx="5511800" cy="4495800"/>
          </a:xfrm>
          <a:noFill/>
        </p:spPr>
        <p:txBody>
          <a:bodyPr/>
          <a:lstStyle/>
          <a:p>
            <a:pPr>
              <a:lnSpc>
                <a:spcPct val="90000"/>
              </a:lnSpc>
              <a:tabLst>
                <a:tab pos="800056" algn="l"/>
              </a:tabLst>
            </a:pPr>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2FF69-F877-466A-B8BC-C04B2999F8DE}" type="slidenum">
              <a:rPr lang="en-US"/>
              <a:pPr/>
              <a:t>38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486834" y="4415790"/>
            <a:ext cx="6036733" cy="4183380"/>
          </a:xfrm>
        </p:spPr>
        <p:txBody>
          <a:bodyPr/>
          <a:lstStyle/>
          <a:p>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B8480-EE2A-4FC9-8E6D-091E97F7D23E}" type="slidenum">
              <a:rPr lang="en-US"/>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F7351-436A-49F5-A7C7-32E8B546ADA6}" type="slidenum">
              <a:rPr lang="en-US"/>
              <a:pPr/>
              <a:t>4</a:t>
            </a:fld>
            <a:endParaRPr lang="en-US"/>
          </a:p>
        </p:txBody>
      </p:sp>
      <p:sp>
        <p:nvSpPr>
          <p:cNvPr id="15362" name="Rectangle 2"/>
          <p:cNvSpPr>
            <a:spLocks noGrp="1" noRot="1" noChangeAspect="1" noChangeArrowheads="1" noTextEdit="1"/>
          </p:cNvSpPr>
          <p:nvPr>
            <p:ph type="sldImg"/>
          </p:nvPr>
        </p:nvSpPr>
        <p:spPr>
          <a:xfrm>
            <a:off x="620713" y="109538"/>
            <a:ext cx="4295775" cy="3221037"/>
          </a:xfrm>
          <a:ln/>
        </p:spPr>
      </p:sp>
      <p:sp>
        <p:nvSpPr>
          <p:cNvPr id="15363" name="Rectangle 3"/>
          <p:cNvSpPr>
            <a:spLocks noGrp="1" noChangeArrowheads="1"/>
          </p:cNvSpPr>
          <p:nvPr>
            <p:ph type="body" idx="1"/>
          </p:nvPr>
        </p:nvSpPr>
        <p:spPr>
          <a:xfrm>
            <a:off x="934720" y="3695965"/>
            <a:ext cx="5661872" cy="5198560"/>
          </a:xfrm>
        </p:spPr>
        <p:txBody>
          <a:bodyPr/>
          <a:lstStyle/>
          <a:p>
            <a:pPr>
              <a:lnSpc>
                <a:spcPct val="90000"/>
              </a:lnSpc>
            </a:pPr>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81EDE-2DDD-4A98-83DA-63DFFA8B5D5E}" type="slidenum">
              <a:rPr lang="en-US"/>
              <a:pPr/>
              <a:t>40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41083-F293-4F99-B51F-CB63F655131B}" type="slidenum">
              <a:rPr lang="en-US"/>
              <a:pPr/>
              <a:t>41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3EAE9-9485-4842-8E73-58386E57D6DF}" type="slidenum">
              <a:rPr lang="en-US"/>
              <a:pPr/>
              <a:t>42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005D-34EF-4AD9-8C59-08493E73736A}" type="slidenum">
              <a:rPr lang="en-US"/>
              <a:pPr/>
              <a:t>43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89D9A-C60B-4666-8ECC-3B76FA25D210}" type="slidenum">
              <a:rPr lang="en-US"/>
              <a:pPr/>
              <a:t>44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7D576-B9B0-4FF2-997D-B0C6D0D1AB3A}" type="slidenum">
              <a:rPr lang="en-US"/>
              <a:pPr/>
              <a:t>45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A7B5F-155A-4279-BEEA-D318FDD511EC}" type="slidenum">
              <a:rPr lang="en-US"/>
              <a:pPr/>
              <a:t>46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180F6-3DBA-46E4-A3C7-011E3626B1A1}" type="slidenum">
              <a:rPr lang="en-US"/>
              <a:pPr/>
              <a:t>47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3874">
              <a:defRPr sz="2400">
                <a:solidFill>
                  <a:schemeClr val="tx1"/>
                </a:solidFill>
                <a:latin typeface="Times" pitchFamily="18" charset="0"/>
              </a:defRPr>
            </a:lvl1pPr>
            <a:lvl2pPr marL="742909" indent="-285734" defTabSz="923874">
              <a:defRPr sz="2400">
                <a:solidFill>
                  <a:schemeClr val="tx1"/>
                </a:solidFill>
                <a:latin typeface="Times" pitchFamily="18" charset="0"/>
              </a:defRPr>
            </a:lvl2pPr>
            <a:lvl3pPr marL="1142937" indent="-228587" defTabSz="923874">
              <a:defRPr sz="2400">
                <a:solidFill>
                  <a:schemeClr val="tx1"/>
                </a:solidFill>
                <a:latin typeface="Times" pitchFamily="18" charset="0"/>
              </a:defRPr>
            </a:lvl3pPr>
            <a:lvl4pPr marL="1600111" indent="-228587" defTabSz="923874">
              <a:defRPr sz="2400">
                <a:solidFill>
                  <a:schemeClr val="tx1"/>
                </a:solidFill>
                <a:latin typeface="Times" pitchFamily="18" charset="0"/>
              </a:defRPr>
            </a:lvl4pPr>
            <a:lvl5pPr marL="2057287" indent="-228587" defTabSz="923874">
              <a:defRPr sz="2400">
                <a:solidFill>
                  <a:schemeClr val="tx1"/>
                </a:solidFill>
                <a:latin typeface="Times" pitchFamily="18" charset="0"/>
              </a:defRPr>
            </a:lvl5pPr>
            <a:lvl6pPr marL="2514461" indent="-228587" defTabSz="923874" eaLnBrk="0" fontAlgn="base" hangingPunct="0">
              <a:spcBef>
                <a:spcPct val="0"/>
              </a:spcBef>
              <a:spcAft>
                <a:spcPct val="0"/>
              </a:spcAft>
              <a:defRPr sz="2400">
                <a:solidFill>
                  <a:schemeClr val="tx1"/>
                </a:solidFill>
                <a:latin typeface="Times" pitchFamily="18" charset="0"/>
              </a:defRPr>
            </a:lvl6pPr>
            <a:lvl7pPr marL="2971635" indent="-228587" defTabSz="923874" eaLnBrk="0" fontAlgn="base" hangingPunct="0">
              <a:spcBef>
                <a:spcPct val="0"/>
              </a:spcBef>
              <a:spcAft>
                <a:spcPct val="0"/>
              </a:spcAft>
              <a:defRPr sz="2400">
                <a:solidFill>
                  <a:schemeClr val="tx1"/>
                </a:solidFill>
                <a:latin typeface="Times" pitchFamily="18" charset="0"/>
              </a:defRPr>
            </a:lvl7pPr>
            <a:lvl8pPr marL="3428811" indent="-228587" defTabSz="923874" eaLnBrk="0" fontAlgn="base" hangingPunct="0">
              <a:spcBef>
                <a:spcPct val="0"/>
              </a:spcBef>
              <a:spcAft>
                <a:spcPct val="0"/>
              </a:spcAft>
              <a:defRPr sz="2400">
                <a:solidFill>
                  <a:schemeClr val="tx1"/>
                </a:solidFill>
                <a:latin typeface="Times" pitchFamily="18" charset="0"/>
              </a:defRPr>
            </a:lvl8pPr>
            <a:lvl9pPr marL="3885985" indent="-228587" defTabSz="923874" eaLnBrk="0" fontAlgn="base" hangingPunct="0">
              <a:spcBef>
                <a:spcPct val="0"/>
              </a:spcBef>
              <a:spcAft>
                <a:spcPct val="0"/>
              </a:spcAft>
              <a:defRPr sz="2400">
                <a:solidFill>
                  <a:schemeClr val="tx1"/>
                </a:solidFill>
                <a:latin typeface="Times" pitchFamily="18" charset="0"/>
              </a:defRPr>
            </a:lvl9pPr>
          </a:lstStyle>
          <a:p>
            <a:fld id="{8C94F584-B8E9-4975-89E4-CB6E471D5EB2}" type="slidenum">
              <a:rPr lang="en-CA" sz="1200">
                <a:solidFill>
                  <a:srgbClr val="000000"/>
                </a:solidFill>
              </a:rPr>
              <a:pPr/>
              <a:t>48</a:t>
            </a:fld>
            <a:endParaRPr lang="en-CA"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90000"/>
              </a:lnSpc>
            </a:pP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5</a:t>
            </a:fld>
            <a:endParaRPr lang="en-US"/>
          </a:p>
        </p:txBody>
      </p:sp>
    </p:spTree>
    <p:extLst>
      <p:ext uri="{BB962C8B-B14F-4D97-AF65-F5344CB8AC3E}">
        <p14:creationId xmlns:p14="http://schemas.microsoft.com/office/powerpoint/2010/main" val="639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1480">
              <a:defRPr sz="2400">
                <a:solidFill>
                  <a:schemeClr val="tx1"/>
                </a:solidFill>
                <a:latin typeface="Times" pitchFamily="18" charset="0"/>
              </a:defRPr>
            </a:lvl1pPr>
            <a:lvl2pPr marL="757066" indent="-291179" defTabSz="941480">
              <a:defRPr sz="2400">
                <a:solidFill>
                  <a:schemeClr val="tx1"/>
                </a:solidFill>
                <a:latin typeface="Times" pitchFamily="18" charset="0"/>
              </a:defRPr>
            </a:lvl2pPr>
            <a:lvl3pPr marL="1164717" indent="-232943" defTabSz="941480">
              <a:defRPr sz="2400">
                <a:solidFill>
                  <a:schemeClr val="tx1"/>
                </a:solidFill>
                <a:latin typeface="Times" pitchFamily="18" charset="0"/>
              </a:defRPr>
            </a:lvl3pPr>
            <a:lvl4pPr marL="1630604" indent="-232943" defTabSz="941480">
              <a:defRPr sz="2400">
                <a:solidFill>
                  <a:schemeClr val="tx1"/>
                </a:solidFill>
                <a:latin typeface="Times" pitchFamily="18" charset="0"/>
              </a:defRPr>
            </a:lvl4pPr>
            <a:lvl5pPr marL="2096491" indent="-232943" defTabSz="941480">
              <a:defRPr sz="2400">
                <a:solidFill>
                  <a:schemeClr val="tx1"/>
                </a:solidFill>
                <a:latin typeface="Times" pitchFamily="18" charset="0"/>
              </a:defRPr>
            </a:lvl5pPr>
            <a:lvl6pPr marL="2562377" indent="-232943" algn="ctr" defTabSz="941480" eaLnBrk="0" fontAlgn="base" hangingPunct="0">
              <a:spcBef>
                <a:spcPct val="0"/>
              </a:spcBef>
              <a:spcAft>
                <a:spcPct val="0"/>
              </a:spcAft>
              <a:defRPr sz="2400">
                <a:solidFill>
                  <a:schemeClr val="tx1"/>
                </a:solidFill>
                <a:latin typeface="Times" pitchFamily="18" charset="0"/>
              </a:defRPr>
            </a:lvl6pPr>
            <a:lvl7pPr marL="3028264" indent="-232943" algn="ctr" defTabSz="941480" eaLnBrk="0" fontAlgn="base" hangingPunct="0">
              <a:spcBef>
                <a:spcPct val="0"/>
              </a:spcBef>
              <a:spcAft>
                <a:spcPct val="0"/>
              </a:spcAft>
              <a:defRPr sz="2400">
                <a:solidFill>
                  <a:schemeClr val="tx1"/>
                </a:solidFill>
                <a:latin typeface="Times" pitchFamily="18" charset="0"/>
              </a:defRPr>
            </a:lvl7pPr>
            <a:lvl8pPr marL="3494151" indent="-232943" algn="ctr" defTabSz="941480" eaLnBrk="0" fontAlgn="base" hangingPunct="0">
              <a:spcBef>
                <a:spcPct val="0"/>
              </a:spcBef>
              <a:spcAft>
                <a:spcPct val="0"/>
              </a:spcAft>
              <a:defRPr sz="2400">
                <a:solidFill>
                  <a:schemeClr val="tx1"/>
                </a:solidFill>
                <a:latin typeface="Times" pitchFamily="18" charset="0"/>
              </a:defRPr>
            </a:lvl8pPr>
            <a:lvl9pPr marL="3960038" indent="-232943" algn="ctr" defTabSz="941480" eaLnBrk="0" fontAlgn="base" hangingPunct="0">
              <a:spcBef>
                <a:spcPct val="0"/>
              </a:spcBef>
              <a:spcAft>
                <a:spcPct val="0"/>
              </a:spcAft>
              <a:defRPr sz="2400">
                <a:solidFill>
                  <a:schemeClr val="tx1"/>
                </a:solidFill>
                <a:latin typeface="Times" pitchFamily="18" charset="0"/>
              </a:defRPr>
            </a:lvl9pPr>
          </a:lstStyle>
          <a:p>
            <a:fld id="{386E2CB7-D176-4239-A7F1-83CC9C26AFDE}" type="slidenum">
              <a:rPr lang="en-CA" sz="1200">
                <a:solidFill>
                  <a:prstClr val="black"/>
                </a:solidFill>
              </a:rPr>
              <a:pPr/>
              <a:t>6</a:t>
            </a:fld>
            <a:endParaRPr lang="en-CA" sz="1200">
              <a:solidFill>
                <a:prstClr val="black"/>
              </a:solidFill>
            </a:endParaRPr>
          </a:p>
        </p:txBody>
      </p:sp>
      <p:sp>
        <p:nvSpPr>
          <p:cNvPr id="35843" name="Rectangle 2"/>
          <p:cNvSpPr>
            <a:spLocks noGrp="1" noRot="1" noChangeAspect="1" noChangeArrowheads="1" noTextEdit="1"/>
          </p:cNvSpPr>
          <p:nvPr>
            <p:ph type="sldImg"/>
          </p:nvPr>
        </p:nvSpPr>
        <p:spPr>
          <a:xfrm>
            <a:off x="989013" y="457200"/>
            <a:ext cx="4695825" cy="3522663"/>
          </a:xfrm>
          <a:ln/>
        </p:spPr>
      </p:sp>
      <p:sp>
        <p:nvSpPr>
          <p:cNvPr id="35844" name="Rectangle 3"/>
          <p:cNvSpPr>
            <a:spLocks noGrp="1" noChangeArrowheads="1"/>
          </p:cNvSpPr>
          <p:nvPr>
            <p:ph type="body" idx="1"/>
          </p:nvPr>
        </p:nvSpPr>
        <p:spPr>
          <a:xfrm>
            <a:off x="944456" y="4167189"/>
            <a:ext cx="5278897" cy="1928812"/>
          </a:xfrm>
          <a:noFill/>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533400" y="4416426"/>
            <a:ext cx="6019800" cy="4651375"/>
          </a:xfrm>
          <a:noFill/>
        </p:spPr>
        <p:txBody>
          <a:bodyPr/>
          <a:lstStyle/>
          <a:p>
            <a:pPr marL="171441" indent="-171441">
              <a:buFontTx/>
              <a:buChar char="•"/>
            </a:pPr>
            <a:endParaRPr lang="en-CA"/>
          </a:p>
        </p:txBody>
      </p:sp>
      <p:sp>
        <p:nvSpPr>
          <p:cNvPr id="37892" name="Slide Number Placeholder 3"/>
          <p:cNvSpPr>
            <a:spLocks noGrp="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9C446D03-03CF-4CB0-8CD4-5D5E9D9E93DF}" type="slidenum">
              <a:rPr lang="en-US" sz="1200">
                <a:solidFill>
                  <a:prstClr val="black"/>
                </a:solidFill>
                <a:latin typeface="Times New Roman" pitchFamily="18" charset="0"/>
              </a:rPr>
              <a:pPr/>
              <a:t>7</a:t>
            </a:fld>
            <a:endParaRPr lang="en-US" sz="120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8C1FB5B-D151-4F6E-8F53-AA12DA8E4B2C}" type="slidenum">
              <a:rPr lang="en-US" sz="1200">
                <a:solidFill>
                  <a:prstClr val="black"/>
                </a:solidFill>
                <a:latin typeface="Times New Roman" pitchFamily="18" charset="0"/>
              </a:rPr>
              <a:pPr/>
              <a:t>8</a:t>
            </a:fld>
            <a:endParaRPr lang="en-US" sz="120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066800" y="609600"/>
            <a:ext cx="4645025" cy="3484563"/>
          </a:xfrm>
          <a:ln/>
        </p:spPr>
      </p:sp>
      <p:sp>
        <p:nvSpPr>
          <p:cNvPr id="39940" name="Rectangle 3"/>
          <p:cNvSpPr>
            <a:spLocks noGrp="1" noChangeArrowheads="1"/>
          </p:cNvSpPr>
          <p:nvPr>
            <p:ph type="body" idx="1"/>
          </p:nvPr>
        </p:nvSpPr>
        <p:spPr>
          <a:noFill/>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9</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8672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08F6895-7ED1-4FC3-BA56-5AE9B0E95E16}"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0869557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6895-7ED1-4FC3-BA56-5AE9B0E95E16}"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2055629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6895-7ED1-4FC3-BA56-5AE9B0E95E16}"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744784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6895-7ED1-4FC3-BA56-5AE9B0E95E16}"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169601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526611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2154011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3033937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52881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17574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7635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810545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91182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142429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6856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81848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857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83848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08670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6591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2406476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287031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3915368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40137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276872"/>
            <a:ext cx="6552728" cy="3378299"/>
          </a:xfrm>
        </p:spPr>
        <p:txBody>
          <a:bodyPr anchor="t"/>
          <a:lstStyle>
            <a:lvl1pPr algn="l">
              <a:defRPr sz="4000" b="1" cap="all"/>
            </a:lvl1pPr>
          </a:lstStyle>
          <a:p>
            <a:r>
              <a:rPr lang="en-US" dirty="0" err="1" smtClean="0"/>
              <a:t>ster</a:t>
            </a:r>
            <a:r>
              <a:rPr lang="en-US" dirty="0" smtClean="0"/>
              <a:t> title style</a:t>
            </a:r>
            <a:endParaRPr lang="en-CA" dirty="0"/>
          </a:p>
        </p:txBody>
      </p:sp>
    </p:spTree>
    <p:extLst>
      <p:ext uri="{BB962C8B-B14F-4D97-AF65-F5344CB8AC3E}">
        <p14:creationId xmlns:p14="http://schemas.microsoft.com/office/powerpoint/2010/main" val="1972455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682305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398957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05390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550662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694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14062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28509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4111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5972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01515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27694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28324467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214927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656420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9D03-F3B4-4BB7-8D85-90916998418E}"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970168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0659D03-F3B4-4BB7-8D85-90916998418E}"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7742543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0659D03-F3B4-4BB7-8D85-90916998418E}"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6289534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0659D03-F3B4-4BB7-8D85-90916998418E}"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829046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9D03-F3B4-4BB7-8D85-90916998418E}"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89680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E2135-FC53-445D-A797-434E7CB26684}"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33683089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9D03-F3B4-4BB7-8D85-90916998418E}"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9482440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9D03-F3B4-4BB7-8D85-90916998418E}"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1328748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908733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648916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
        <p:nvSpPr>
          <p:cNvPr id="6156"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200">
              <a:solidFill>
                <a:srgbClr val="000000"/>
              </a:solidFill>
              <a:latin typeface="Arial" charset="0"/>
            </a:endParaRPr>
          </a:p>
        </p:txBody>
      </p:sp>
    </p:spTree>
    <p:extLst>
      <p:ext uri="{BB962C8B-B14F-4D97-AF65-F5344CB8AC3E}">
        <p14:creationId xmlns:p14="http://schemas.microsoft.com/office/powerpoint/2010/main" val="29802575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019595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31321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437027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19993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5447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54E2135-FC53-445D-A797-434E7CB26684}"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5279966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8515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22574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24390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628486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28596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277394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9812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84035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US" noProof="0" smtClean="0"/>
              <a:t>Click to edit Master subtitle style</a:t>
            </a:r>
          </a:p>
        </p:txBody>
      </p:sp>
      <p:sp>
        <p:nvSpPr>
          <p:cNvPr id="6156"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CA" sz="1200">
              <a:solidFill>
                <a:srgbClr val="000000"/>
              </a:solidFill>
              <a:latin typeface="Arial" charset="0"/>
            </a:endParaRPr>
          </a:p>
        </p:txBody>
      </p:sp>
    </p:spTree>
    <p:extLst>
      <p:ext uri="{BB962C8B-B14F-4D97-AF65-F5344CB8AC3E}">
        <p14:creationId xmlns:p14="http://schemas.microsoft.com/office/powerpoint/2010/main" val="14471027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74542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704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54E2135-FC53-445D-A797-434E7CB26684}"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200428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784300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581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79596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211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7999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17577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327129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296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54E2135-FC53-445D-A797-434E7CB26684}"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43673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E2135-FC53-445D-A797-434E7CB26684}"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836460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E2135-FC53-445D-A797-434E7CB26684}"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53948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05132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E2135-FC53-445D-A797-434E7CB26684}"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63879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3671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994074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749399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08625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66D9-64D4-48F5-AABF-248B99AFE29C}"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271058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8C566D9-64D4-48F5-AABF-248B99AFE29C}"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1287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8C566D9-64D4-48F5-AABF-248B99AFE29C}"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131596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8C566D9-64D4-48F5-AABF-248B99AFE29C}"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07048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566D9-64D4-48F5-AABF-248B99AFE29C}"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408424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179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66D9-64D4-48F5-AABF-248B99AFE29C}"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3890836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66D9-64D4-48F5-AABF-248B99AFE29C}"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73532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3458513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1826179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ctr" eaLnBrk="0" fontAlgn="base" hangingPunct="0">
              <a:spcBef>
                <a:spcPct val="0"/>
              </a:spcBef>
              <a:spcAft>
                <a:spcPct val="0"/>
              </a:spcAft>
              <a:defRPr sz="2400">
                <a:solidFill>
                  <a:schemeClr val="tx1"/>
                </a:solidFill>
                <a:latin typeface="Times" charset="0"/>
              </a:defRPr>
            </a:lvl6pPr>
            <a:lvl7pPr marL="2971800" indent="-228600" algn="ctr" eaLnBrk="0" fontAlgn="base" hangingPunct="0">
              <a:spcBef>
                <a:spcPct val="0"/>
              </a:spcBef>
              <a:spcAft>
                <a:spcPct val="0"/>
              </a:spcAft>
              <a:defRPr sz="2400">
                <a:solidFill>
                  <a:schemeClr val="tx1"/>
                </a:solidFill>
                <a:latin typeface="Times" charset="0"/>
              </a:defRPr>
            </a:lvl7pPr>
            <a:lvl8pPr marL="3429000" indent="-228600" algn="ctr" eaLnBrk="0" fontAlgn="base" hangingPunct="0">
              <a:spcBef>
                <a:spcPct val="0"/>
              </a:spcBef>
              <a:spcAft>
                <a:spcPct val="0"/>
              </a:spcAft>
              <a:defRPr sz="2400">
                <a:solidFill>
                  <a:schemeClr val="tx1"/>
                </a:solidFill>
                <a:latin typeface="Times" charset="0"/>
              </a:defRPr>
            </a:lvl8pPr>
            <a:lvl9pPr marL="3886200" indent="-228600" algn="ctr" eaLnBrk="0" fontAlgn="base" hangingPunct="0">
              <a:spcBef>
                <a:spcPct val="0"/>
              </a:spcBef>
              <a:spcAft>
                <a:spcPct val="0"/>
              </a:spcAft>
              <a:defRPr sz="2400">
                <a:solidFill>
                  <a:schemeClr val="tx1"/>
                </a:solidFill>
                <a:latin typeface="Times" charset="0"/>
              </a:defRPr>
            </a:lvl9pPr>
          </a:lstStyle>
          <a:p>
            <a:pPr>
              <a:spcBef>
                <a:spcPct val="50000"/>
              </a:spcBef>
              <a:defRPr/>
            </a:pPr>
            <a:endParaRPr lang="en-US" sz="1200" smtClean="0">
              <a:solidFill>
                <a:srgbClr val="000000"/>
              </a:solidFill>
              <a:latin typeface="Arial" charset="0"/>
            </a:endParaRPr>
          </a:p>
        </p:txBody>
      </p:sp>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4106508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90110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573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5992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8307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350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1636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631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6949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5480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8565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11273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8030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9812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35767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373927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84196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844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49569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25558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6837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00480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173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1053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69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07557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56211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86287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189963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131328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1831425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820627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4981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3397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60447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27903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146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8848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3707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6389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688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4855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0911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1880086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1836288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779480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F6899-74C8-491C-B182-4E5B56112775}"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708900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9F6899-74C8-491C-B182-4E5B56112775}"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840504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9F6899-74C8-491C-B182-4E5B56112775}"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563949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9F6899-74C8-491C-B182-4E5B56112775}"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668912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F6899-74C8-491C-B182-4E5B56112775}"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133108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60636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6899-74C8-491C-B182-4E5B56112775}"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14020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6899-74C8-491C-B182-4E5B56112775}"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03995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686210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371641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2861610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4237560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E617-3A74-4753-80A9-0A2048F5F362}"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19166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937E617-3A74-4753-80A9-0A2048F5F362}"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561684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937E617-3A74-4753-80A9-0A2048F5F362}"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3220261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937E617-3A74-4753-80A9-0A2048F5F362}" type="datetimeFigureOut">
              <a:rPr lang="en-CA" smtClean="0"/>
              <a:t>25/06/2014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6814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1935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E617-3A74-4753-80A9-0A2048F5F362}" type="datetimeFigureOut">
              <a:rPr lang="en-CA" smtClean="0"/>
              <a:t>25/06/2014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1415913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E617-3A74-4753-80A9-0A2048F5F362}"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4877147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E617-3A74-4753-80A9-0A2048F5F362}"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5515078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3579381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6217972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0246633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263987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F6895-7ED1-4FC3-BA56-5AE9B0E95E16}" type="datetimeFigureOut">
              <a:rPr lang="en-CA" smtClean="0"/>
              <a:t>25/06/2014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239534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08F6895-7ED1-4FC3-BA56-5AE9B0E95E16}" type="datetimeFigureOut">
              <a:rPr lang="en-CA" smtClean="0"/>
              <a:t>25/06/2014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4437190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08F6895-7ED1-4FC3-BA56-5AE9B0E95E16}" type="datetimeFigureOut">
              <a:rPr lang="en-CA" smtClean="0"/>
              <a:t>25/06/2014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278437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1.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1.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4.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49642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8195603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902"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59D03-F3B4-4BB7-8D85-90916998418E}"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98385-13FB-424A-A719-E85754335755}" type="slidenum">
              <a:rPr lang="en-CA" smtClean="0"/>
              <a:t>‹Nº›</a:t>
            </a:fld>
            <a:endParaRPr lang="en-CA"/>
          </a:p>
        </p:txBody>
      </p:sp>
    </p:spTree>
    <p:extLst>
      <p:ext uri="{BB962C8B-B14F-4D97-AF65-F5344CB8AC3E}">
        <p14:creationId xmlns:p14="http://schemas.microsoft.com/office/powerpoint/2010/main" val="40617423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33" name="Text Box 9"/>
          <p:cNvSpPr txBox="1">
            <a:spLocks noChangeArrowheads="1"/>
          </p:cNvSpPr>
          <p:nvPr/>
        </p:nvSpPr>
        <p:spPr bwMode="auto">
          <a:xfrm>
            <a:off x="8763000" y="65214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1FAC3BA-F049-42F4-967B-E67FAB3A21DE}" type="slidenum">
              <a:rPr lang="en-CA" sz="1600">
                <a:solidFill>
                  <a:srgbClr val="000000"/>
                </a:solidFill>
                <a:latin typeface="Arial" charset="0"/>
              </a:rPr>
              <a:pPr>
                <a:spcBef>
                  <a:spcPct val="50000"/>
                </a:spcBef>
              </a:pPr>
              <a:t>‹Nº›</a:t>
            </a:fld>
            <a:endParaRPr lang="en-CA" sz="1600">
              <a:solidFill>
                <a:srgbClr val="000000"/>
              </a:solidFill>
              <a:latin typeface="Arial" charset="0"/>
            </a:endParaRPr>
          </a:p>
        </p:txBody>
      </p:sp>
    </p:spTree>
    <p:extLst>
      <p:ext uri="{BB962C8B-B14F-4D97-AF65-F5344CB8AC3E}">
        <p14:creationId xmlns:p14="http://schemas.microsoft.com/office/powerpoint/2010/main" val="7740122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8534400" y="63547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3CD47CF-38D6-46EC-8EDF-4379200A2779}" type="slidenum">
              <a:rPr lang="en-CA" sz="2000">
                <a:solidFill>
                  <a:srgbClr val="000000"/>
                </a:solidFill>
                <a:latin typeface="Arial" charset="0"/>
              </a:rPr>
              <a:pPr>
                <a:spcBef>
                  <a:spcPct val="50000"/>
                </a:spcBef>
              </a:pPr>
              <a:t>‹Nº›</a:t>
            </a:fld>
            <a:endParaRPr lang="en-CA" sz="2000">
              <a:solidFill>
                <a:srgbClr val="000000"/>
              </a:solidFill>
              <a:latin typeface="Arial" charset="0"/>
            </a:endParaRPr>
          </a:p>
        </p:txBody>
      </p:sp>
    </p:spTree>
    <p:extLst>
      <p:ext uri="{BB962C8B-B14F-4D97-AF65-F5344CB8AC3E}">
        <p14:creationId xmlns:p14="http://schemas.microsoft.com/office/powerpoint/2010/main" val="24538610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E2135-FC53-445D-A797-434E7CB26684}"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2D3CE-32CD-400D-96EF-553E301CAF51}" type="slidenum">
              <a:rPr lang="en-CA" smtClean="0"/>
              <a:t>‹Nº›</a:t>
            </a:fld>
            <a:endParaRPr lang="en-CA"/>
          </a:p>
        </p:txBody>
      </p:sp>
    </p:spTree>
    <p:extLst>
      <p:ext uri="{BB962C8B-B14F-4D97-AF65-F5344CB8AC3E}">
        <p14:creationId xmlns:p14="http://schemas.microsoft.com/office/powerpoint/2010/main" val="269749482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566D9-64D4-48F5-AABF-248B99AFE29C}"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0D395-08AD-4AEF-B3D4-26F2DAEBECF2}" type="slidenum">
              <a:rPr lang="en-CA" smtClean="0"/>
              <a:t>‹Nº›</a:t>
            </a:fld>
            <a:endParaRPr lang="en-CA"/>
          </a:p>
        </p:txBody>
      </p:sp>
    </p:spTree>
    <p:extLst>
      <p:ext uri="{BB962C8B-B14F-4D97-AF65-F5344CB8AC3E}">
        <p14:creationId xmlns:p14="http://schemas.microsoft.com/office/powerpoint/2010/main" val="171035409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9"/>
          <p:cNvSpPr txBox="1">
            <a:spLocks noChangeArrowheads="1"/>
          </p:cNvSpPr>
          <p:nvPr/>
        </p:nvSpPr>
        <p:spPr bwMode="auto">
          <a:xfrm>
            <a:off x="8763000" y="65214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ctr" eaLnBrk="0" fontAlgn="base" hangingPunct="0">
              <a:spcBef>
                <a:spcPct val="0"/>
              </a:spcBef>
              <a:spcAft>
                <a:spcPct val="0"/>
              </a:spcAft>
              <a:defRPr sz="2400">
                <a:solidFill>
                  <a:schemeClr val="tx1"/>
                </a:solidFill>
                <a:latin typeface="Times" charset="0"/>
              </a:defRPr>
            </a:lvl6pPr>
            <a:lvl7pPr marL="2971800" indent="-228600" algn="ctr" eaLnBrk="0" fontAlgn="base" hangingPunct="0">
              <a:spcBef>
                <a:spcPct val="0"/>
              </a:spcBef>
              <a:spcAft>
                <a:spcPct val="0"/>
              </a:spcAft>
              <a:defRPr sz="2400">
                <a:solidFill>
                  <a:schemeClr val="tx1"/>
                </a:solidFill>
                <a:latin typeface="Times" charset="0"/>
              </a:defRPr>
            </a:lvl7pPr>
            <a:lvl8pPr marL="3429000" indent="-228600" algn="ctr" eaLnBrk="0" fontAlgn="base" hangingPunct="0">
              <a:spcBef>
                <a:spcPct val="0"/>
              </a:spcBef>
              <a:spcAft>
                <a:spcPct val="0"/>
              </a:spcAft>
              <a:defRPr sz="2400">
                <a:solidFill>
                  <a:schemeClr val="tx1"/>
                </a:solidFill>
                <a:latin typeface="Times" charset="0"/>
              </a:defRPr>
            </a:lvl8pPr>
            <a:lvl9pPr marL="3886200" indent="-228600" algn="ctr" eaLnBrk="0" fontAlgn="base" hangingPunct="0">
              <a:spcBef>
                <a:spcPct val="0"/>
              </a:spcBef>
              <a:spcAft>
                <a:spcPct val="0"/>
              </a:spcAft>
              <a:defRPr sz="2400">
                <a:solidFill>
                  <a:schemeClr val="tx1"/>
                </a:solidFill>
                <a:latin typeface="Times" charset="0"/>
              </a:defRPr>
            </a:lvl9pPr>
          </a:lstStyle>
          <a:p>
            <a:pPr>
              <a:spcBef>
                <a:spcPct val="50000"/>
              </a:spcBef>
              <a:defRPr/>
            </a:pPr>
            <a:fld id="{CF525283-ED29-4C9B-872C-0F256B6925FE}" type="slidenum">
              <a:rPr lang="en-CA" sz="1600" smtClean="0">
                <a:solidFill>
                  <a:srgbClr val="000000"/>
                </a:solidFill>
                <a:latin typeface="Arial" charset="0"/>
              </a:rPr>
              <a:pPr>
                <a:spcBef>
                  <a:spcPct val="50000"/>
                </a:spcBef>
                <a:defRPr/>
              </a:pPr>
              <a:t>‹Nº›</a:t>
            </a:fld>
            <a:endParaRPr lang="en-CA" sz="1600" smtClean="0">
              <a:solidFill>
                <a:srgbClr val="000000"/>
              </a:solidFill>
              <a:latin typeface="Arial" charset="0"/>
            </a:endParaRPr>
          </a:p>
        </p:txBody>
      </p:sp>
    </p:spTree>
    <p:extLst>
      <p:ext uri="{BB962C8B-B14F-4D97-AF65-F5344CB8AC3E}">
        <p14:creationId xmlns:p14="http://schemas.microsoft.com/office/powerpoint/2010/main" val="788051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35938758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2676588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F6899-74C8-491C-B182-4E5B56112775}"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8CC7-3845-4354-B21F-A7CE931F70E9}" type="slidenum">
              <a:rPr lang="en-CA" smtClean="0"/>
              <a:t>‹Nº›</a:t>
            </a:fld>
            <a:endParaRPr lang="en-CA"/>
          </a:p>
        </p:txBody>
      </p:sp>
    </p:spTree>
    <p:extLst>
      <p:ext uri="{BB962C8B-B14F-4D97-AF65-F5344CB8AC3E}">
        <p14:creationId xmlns:p14="http://schemas.microsoft.com/office/powerpoint/2010/main" val="119828238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7E617-3A74-4753-80A9-0A2048F5F362}"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BB6F0-1ABA-4134-AF94-1351F11BFDB7}" type="slidenum">
              <a:rPr lang="en-CA" smtClean="0"/>
              <a:t>‹Nº›</a:t>
            </a:fld>
            <a:endParaRPr lang="en-CA"/>
          </a:p>
        </p:txBody>
      </p:sp>
    </p:spTree>
    <p:extLst>
      <p:ext uri="{BB962C8B-B14F-4D97-AF65-F5344CB8AC3E}">
        <p14:creationId xmlns:p14="http://schemas.microsoft.com/office/powerpoint/2010/main" val="1963185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F6895-7ED1-4FC3-BA56-5AE9B0E95E16}" type="datetimeFigureOut">
              <a:rPr lang="en-CA" smtClean="0"/>
              <a:t>25/06/2014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4DF94-696C-45DD-A0DA-A6B559D64715}" type="slidenum">
              <a:rPr lang="en-CA" smtClean="0"/>
              <a:t>‹Nº›</a:t>
            </a:fld>
            <a:endParaRPr lang="en-CA"/>
          </a:p>
        </p:txBody>
      </p:sp>
    </p:spTree>
    <p:extLst>
      <p:ext uri="{BB962C8B-B14F-4D97-AF65-F5344CB8AC3E}">
        <p14:creationId xmlns:p14="http://schemas.microsoft.com/office/powerpoint/2010/main" val="22435378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8.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8.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sfi-bsif.gc.ca/" TargetMode="External"/><Relationship Id="rId2" Type="http://schemas.openxmlformats.org/officeDocument/2006/relationships/notesSlide" Target="../notesSlides/notesSlide48.xml"/><Relationship Id="rId1" Type="http://schemas.openxmlformats.org/officeDocument/2006/relationships/slideLayout" Target="../slideLayouts/slideLayout120.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700808"/>
            <a:ext cx="5410200" cy="1224136"/>
          </a:xfrm>
        </p:spPr>
        <p:txBody>
          <a:bodyPr/>
          <a:lstStyle/>
          <a:p>
            <a:r>
              <a:rPr lang="en-CA" dirty="0" smtClean="0"/>
              <a:t>Office of the Superintendent of Financial Institutions Canada</a:t>
            </a:r>
            <a:endParaRPr lang="en-CA" dirty="0"/>
          </a:p>
        </p:txBody>
      </p:sp>
      <p:sp>
        <p:nvSpPr>
          <p:cNvPr id="2051" name="Rectangle 3"/>
          <p:cNvSpPr>
            <a:spLocks noGrp="1" noChangeArrowheads="1"/>
          </p:cNvSpPr>
          <p:nvPr>
            <p:ph type="subTitle" idx="1"/>
          </p:nvPr>
        </p:nvSpPr>
        <p:spPr>
          <a:xfrm>
            <a:off x="3200400" y="3356992"/>
            <a:ext cx="5410200" cy="1900808"/>
          </a:xfrm>
        </p:spPr>
        <p:txBody>
          <a:bodyPr/>
          <a:lstStyle/>
          <a:p>
            <a:r>
              <a:rPr lang="en-CA" dirty="0" smtClean="0"/>
              <a:t>OSFI’s Supervisory Framework</a:t>
            </a:r>
          </a:p>
          <a:p>
            <a:endParaRPr lang="en-CA" dirty="0" smtClean="0"/>
          </a:p>
          <a:p>
            <a:r>
              <a:rPr lang="en-CA" dirty="0" smtClean="0"/>
              <a:t>FSI/ SVS/ASSAL/IAIS Regional Seminar on Risk-Based Supervision –  San Jose, Costa Rica</a:t>
            </a:r>
          </a:p>
          <a:p>
            <a:endParaRPr lang="en-CA" dirty="0" smtClean="0"/>
          </a:p>
          <a:p>
            <a:endParaRPr lang="en-CA" dirty="0" smtClean="0"/>
          </a:p>
          <a:p>
            <a:r>
              <a:rPr lang="en-CA" dirty="0" smtClean="0"/>
              <a:t>July 8 – 10, 2014</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Discussion Point #1</a:t>
            </a:r>
            <a:endParaRPr lang="en-CA" dirty="0" smtClean="0"/>
          </a:p>
        </p:txBody>
      </p:sp>
      <p:sp>
        <p:nvSpPr>
          <p:cNvPr id="10243" name="Rectangle 3"/>
          <p:cNvSpPr>
            <a:spLocks noGrp="1" noChangeArrowheads="1"/>
          </p:cNvSpPr>
          <p:nvPr>
            <p:ph type="body" idx="1"/>
          </p:nvPr>
        </p:nvSpPr>
        <p:spPr/>
        <p:txBody>
          <a:bodyPr/>
          <a:lstStyle/>
          <a:p>
            <a:pPr marL="0" indent="0" algn="ctr" eaLnBrk="1" hangingPunct="1">
              <a:buNone/>
            </a:pPr>
            <a:r>
              <a:rPr lang="en-US" sz="2800" dirty="0" smtClean="0"/>
              <a:t>What does risk-based supervision mean to you?</a:t>
            </a:r>
          </a:p>
          <a:p>
            <a:pPr marL="609600" indent="-609600" eaLnBrk="1" hangingPunct="1">
              <a:buFontTx/>
              <a:buNone/>
            </a:pPr>
            <a:endParaRPr lang="en-US" sz="2800" dirty="0" smtClean="0"/>
          </a:p>
          <a:p>
            <a:pPr marL="609600" indent="-609600" eaLnBrk="1" hangingPunct="1">
              <a:buFontTx/>
              <a:buNone/>
            </a:pPr>
            <a:endParaRPr lang="en-US" sz="2800" dirty="0"/>
          </a:p>
          <a:p>
            <a:pPr marL="609600" indent="-609600" eaLnBrk="1" hangingPunct="1">
              <a:buFontTx/>
              <a:buNone/>
            </a:pPr>
            <a:endParaRPr lang="en-US" sz="2800" dirty="0" smtClean="0"/>
          </a:p>
          <a:p>
            <a:pPr marL="609600" indent="-609600" eaLnBrk="1" hangingPunct="1">
              <a:buFontTx/>
              <a:buNone/>
            </a:pPr>
            <a:r>
              <a:rPr lang="en-US" dirty="0" smtClean="0"/>
              <a:t>		</a:t>
            </a:r>
            <a:endParaRPr lang="en-CA" b="0" dirty="0" smtClean="0"/>
          </a:p>
          <a:p>
            <a:pPr marL="609600" indent="-609600" eaLnBrk="1" hangingPunct="1"/>
            <a:endParaRPr lang="en-CA" dirty="0" smtClean="0"/>
          </a:p>
        </p:txBody>
      </p:sp>
      <p:pic>
        <p:nvPicPr>
          <p:cNvPr id="59394" name="Picture 2" descr="C:\Users\BRuther\AppData\Local\Microsoft\Windows\Temporary Internet Files\Content.IE5\LSF78T1Z\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680" y="285293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 calcmode="lin" valueType="num">
                                      <p:cBhvr additive="base">
                                        <p:cTn id="12"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88640"/>
            <a:ext cx="7010400" cy="990600"/>
          </a:xfrm>
        </p:spPr>
        <p:txBody>
          <a:bodyPr/>
          <a:lstStyle/>
          <a:p>
            <a:r>
              <a:rPr lang="en-US" sz="2800" dirty="0" smtClean="0"/>
              <a:t>What is risk based supervision?</a:t>
            </a:r>
            <a:endParaRPr lang="en-CA" sz="2800" dirty="0"/>
          </a:p>
        </p:txBody>
      </p:sp>
      <p:sp>
        <p:nvSpPr>
          <p:cNvPr id="7171" name="Rectangle 3"/>
          <p:cNvSpPr>
            <a:spLocks noGrp="1" noChangeArrowheads="1"/>
          </p:cNvSpPr>
          <p:nvPr>
            <p:ph type="body" idx="1"/>
          </p:nvPr>
        </p:nvSpPr>
        <p:spPr>
          <a:xfrm>
            <a:off x="1981200" y="1484784"/>
            <a:ext cx="6477000" cy="4680520"/>
          </a:xfrm>
        </p:spPr>
        <p:txBody>
          <a:bodyPr/>
          <a:lstStyle/>
          <a:p>
            <a:pPr marL="0" indent="0">
              <a:buNone/>
            </a:pPr>
            <a:r>
              <a:rPr lang="en-US" dirty="0" smtClean="0"/>
              <a:t>Supervision is really complex judgment.  Given this, it requires:</a:t>
            </a:r>
          </a:p>
          <a:p>
            <a:pPr marL="0" indent="0">
              <a:buNone/>
            </a:pPr>
            <a:endParaRPr lang="en-US" dirty="0" smtClean="0"/>
          </a:p>
          <a:p>
            <a:pPr marL="457200" indent="-457200">
              <a:buFontTx/>
              <a:buAutoNum type="arabicPeriod"/>
            </a:pPr>
            <a:r>
              <a:rPr lang="en-US" dirty="0" smtClean="0"/>
              <a:t>Teams and teamwork skills</a:t>
            </a:r>
            <a:endParaRPr lang="en-US" dirty="0"/>
          </a:p>
          <a:p>
            <a:pPr marL="457200" indent="-457200">
              <a:buFontTx/>
              <a:buAutoNum type="arabicPeriod"/>
            </a:pPr>
            <a:r>
              <a:rPr lang="en-US" dirty="0" smtClean="0"/>
              <a:t>Leadership that displays balanced risk-taking</a:t>
            </a:r>
          </a:p>
          <a:p>
            <a:pPr marL="457200" indent="-457200">
              <a:buFontTx/>
              <a:buAutoNum type="arabicPeriod"/>
            </a:pPr>
            <a:r>
              <a:rPr lang="en-US" dirty="0" smtClean="0"/>
              <a:t>Mechanisms to identify risk </a:t>
            </a:r>
          </a:p>
          <a:p>
            <a:pPr marL="457200" indent="-457200">
              <a:buFontTx/>
              <a:buAutoNum type="arabicPeriod"/>
            </a:pPr>
            <a:r>
              <a:rPr lang="en-US" dirty="0" smtClean="0"/>
              <a:t>A </a:t>
            </a:r>
            <a:r>
              <a:rPr lang="en-US" dirty="0"/>
              <a:t>m</a:t>
            </a:r>
            <a:r>
              <a:rPr lang="en-US" dirty="0" smtClean="0"/>
              <a:t>ethodology that reinforces sound and round judgment</a:t>
            </a:r>
          </a:p>
          <a:p>
            <a:pPr marL="457200" indent="-457200">
              <a:buFontTx/>
              <a:buAutoNum type="arabicPeriod"/>
            </a:pPr>
            <a:r>
              <a:rPr lang="en-US" dirty="0" smtClean="0"/>
              <a:t>The ability to dynamically source and allocate skill</a:t>
            </a:r>
          </a:p>
          <a:p>
            <a:pPr marL="457200" indent="-457200">
              <a:buFontTx/>
              <a:buAutoNum type="arabicPeriod"/>
            </a:pPr>
            <a:endParaRPr lang="en-US" dirty="0"/>
          </a:p>
          <a:p>
            <a:pPr marL="457200" indent="-457200">
              <a:buFontTx/>
              <a:buAutoNum type="arabicPeriod"/>
            </a:pPr>
            <a:endParaRPr lang="en-CA" dirty="0"/>
          </a:p>
        </p:txBody>
      </p:sp>
    </p:spTree>
    <p:extLst>
      <p:ext uri="{BB962C8B-B14F-4D97-AF65-F5344CB8AC3E}">
        <p14:creationId xmlns:p14="http://schemas.microsoft.com/office/powerpoint/2010/main" val="36996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3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3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381000"/>
            <a:ext cx="7010400" cy="600075"/>
          </a:xfrm>
        </p:spPr>
        <p:txBody>
          <a:bodyPr/>
          <a:lstStyle/>
          <a:p>
            <a:r>
              <a:rPr lang="en-US" dirty="0" smtClean="0"/>
              <a:t>Core </a:t>
            </a:r>
            <a:r>
              <a:rPr lang="en-US" dirty="0"/>
              <a:t>Supervisory Process</a:t>
            </a:r>
            <a:endParaRPr lang="en-CA" dirty="0"/>
          </a:p>
        </p:txBody>
      </p:sp>
      <p:sp>
        <p:nvSpPr>
          <p:cNvPr id="24579" name="Rectangle 3"/>
          <p:cNvSpPr>
            <a:spLocks noGrp="1" noChangeArrowheads="1"/>
          </p:cNvSpPr>
          <p:nvPr>
            <p:ph type="body" idx="1"/>
          </p:nvPr>
        </p:nvSpPr>
        <p:spPr>
          <a:xfrm>
            <a:off x="1981200" y="1412776"/>
            <a:ext cx="6477000" cy="5111849"/>
          </a:xfrm>
        </p:spPr>
        <p:txBody>
          <a:bodyPr/>
          <a:lstStyle/>
          <a:p>
            <a:pPr marL="0" indent="0">
              <a:buNone/>
            </a:pPr>
            <a:r>
              <a:rPr lang="en-US" i="1" dirty="0"/>
              <a:t>Process has been simplified into 3 main parts</a:t>
            </a:r>
            <a:r>
              <a:rPr lang="en-US" dirty="0"/>
              <a:t>:  </a:t>
            </a:r>
          </a:p>
          <a:p>
            <a:pPr marL="457200" indent="-457200"/>
            <a:endParaRPr lang="en-US" dirty="0"/>
          </a:p>
          <a:p>
            <a:pPr marL="457200" indent="-457200"/>
            <a:endParaRPr lang="en-US" dirty="0"/>
          </a:p>
          <a:p>
            <a:pPr marL="457200" indent="-457200"/>
            <a:endParaRPr lang="en-US" u="sng" dirty="0"/>
          </a:p>
          <a:p>
            <a:pPr marL="457200" indent="-457200"/>
            <a:endParaRPr lang="en-US" u="sng" dirty="0"/>
          </a:p>
          <a:p>
            <a:pPr marL="457200" indent="-457200"/>
            <a:endParaRPr lang="en-US" u="sng" dirty="0"/>
          </a:p>
          <a:p>
            <a:pPr marL="457200" indent="-457200"/>
            <a:endParaRPr lang="en-US" u="sng" dirty="0"/>
          </a:p>
          <a:p>
            <a:pPr marL="457200" indent="-457200"/>
            <a:endParaRPr lang="en-US" u="sng" dirty="0"/>
          </a:p>
        </p:txBody>
      </p:sp>
      <p:sp>
        <p:nvSpPr>
          <p:cNvPr id="2458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24581" name="Object 5"/>
          <p:cNvGraphicFramePr>
            <a:graphicFrameLocks noChangeAspect="1"/>
          </p:cNvGraphicFramePr>
          <p:nvPr/>
        </p:nvGraphicFramePr>
        <p:xfrm>
          <a:off x="2916238" y="2276475"/>
          <a:ext cx="5256212" cy="4105275"/>
        </p:xfrm>
        <a:graphic>
          <a:graphicData uri="http://schemas.openxmlformats.org/presentationml/2006/ole">
            <mc:AlternateContent xmlns:mc="http://schemas.openxmlformats.org/markup-compatibility/2006">
              <mc:Choice xmlns:v="urn:schemas-microsoft-com:vml" Requires="v">
                <p:oleObj spid="_x0000_s57400" name="Slide" r:id="rId4" imgW="310970" imgH="233003" progId="PowerPoint.Slide.8">
                  <p:embed/>
                </p:oleObj>
              </mc:Choice>
              <mc:Fallback>
                <p:oleObj name="Slide" r:id="rId4" imgW="310970" imgH="23300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276475"/>
                        <a:ext cx="5256212"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2458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2458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Tree>
    <p:extLst>
      <p:ext uri="{BB962C8B-B14F-4D97-AF65-F5344CB8AC3E}">
        <p14:creationId xmlns:p14="http://schemas.microsoft.com/office/powerpoint/2010/main" val="58048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1908175" y="115888"/>
            <a:ext cx="7010400" cy="990600"/>
          </a:xfrm>
        </p:spPr>
        <p:txBody>
          <a:bodyPr/>
          <a:lstStyle/>
          <a:p>
            <a:pPr eaLnBrk="1" hangingPunct="1"/>
            <a:r>
              <a:rPr lang="en-US" dirty="0" smtClean="0"/>
              <a:t>Core Supervisory Process</a:t>
            </a:r>
            <a:endParaRPr lang="en-CA" dirty="0" smtClean="0"/>
          </a:p>
        </p:txBody>
      </p:sp>
      <p:sp>
        <p:nvSpPr>
          <p:cNvPr id="1184771" name="Rectangle 3"/>
          <p:cNvSpPr>
            <a:spLocks noGrp="1" noChangeArrowheads="1"/>
          </p:cNvSpPr>
          <p:nvPr>
            <p:ph type="body" idx="1"/>
          </p:nvPr>
        </p:nvSpPr>
        <p:spPr>
          <a:xfrm>
            <a:off x="1981200" y="1752600"/>
            <a:ext cx="6477000" cy="5105400"/>
          </a:xfrm>
        </p:spPr>
        <p:txBody>
          <a:bodyPr/>
          <a:lstStyle/>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marL="0" indent="0" eaLnBrk="1" hangingPunct="1">
              <a:lnSpc>
                <a:spcPct val="90000"/>
              </a:lnSpc>
              <a:buFontTx/>
              <a:buNone/>
              <a:defRPr/>
            </a:pPr>
            <a:endParaRPr lang="en-US" dirty="0" smtClean="0"/>
          </a:p>
          <a:p>
            <a:pPr eaLnBrk="1" hangingPunct="1">
              <a:lnSpc>
                <a:spcPct val="90000"/>
              </a:lnSpc>
              <a:defRPr/>
            </a:pPr>
            <a:r>
              <a:rPr lang="en-US" b="0" dirty="0" smtClean="0"/>
              <a:t>Described as a 3-stage circular process</a:t>
            </a:r>
          </a:p>
          <a:p>
            <a:pPr eaLnBrk="1" hangingPunct="1">
              <a:lnSpc>
                <a:spcPct val="90000"/>
              </a:lnSpc>
              <a:defRPr/>
            </a:pPr>
            <a:r>
              <a:rPr lang="en-US" b="0" dirty="0" smtClean="0"/>
              <a:t>Key documents are associated with each stage</a:t>
            </a:r>
          </a:p>
          <a:p>
            <a:pPr eaLnBrk="1" hangingPunct="1">
              <a:lnSpc>
                <a:spcPct val="90000"/>
              </a:lnSpc>
              <a:defRPr/>
            </a:pPr>
            <a:r>
              <a:rPr lang="en-US" b="0" dirty="0" smtClean="0"/>
              <a:t>Process is dynamic, iterative, and continuous</a:t>
            </a:r>
          </a:p>
        </p:txBody>
      </p:sp>
      <p:sp>
        <p:nvSpPr>
          <p:cNvPr id="8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1184773" name="Object 5"/>
          <p:cNvGraphicFramePr>
            <a:graphicFrameLocks noChangeAspect="1"/>
          </p:cNvGraphicFramePr>
          <p:nvPr/>
        </p:nvGraphicFramePr>
        <p:xfrm>
          <a:off x="2987675" y="1196975"/>
          <a:ext cx="4321175" cy="3317875"/>
        </p:xfrm>
        <a:graphic>
          <a:graphicData uri="http://schemas.openxmlformats.org/presentationml/2006/ole">
            <mc:AlternateContent xmlns:mc="http://schemas.openxmlformats.org/markup-compatibility/2006">
              <mc:Choice xmlns:v="urn:schemas-microsoft-com:vml" Requires="v">
                <p:oleObj spid="_x0000_s58424" name="Slide" r:id="rId4" imgW="268401" imgH="201190" progId="PowerPoint.Slide.8">
                  <p:embed/>
                </p:oleObj>
              </mc:Choice>
              <mc:Fallback>
                <p:oleObj name="Slide" r:id="rId4" imgW="268401" imgH="20119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196975"/>
                        <a:ext cx="43211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347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4770"/>
                                        </p:tgtEl>
                                        <p:attrNameLst>
                                          <p:attrName>style.visibility</p:attrName>
                                        </p:attrNameLst>
                                      </p:cBhvr>
                                      <p:to>
                                        <p:strVal val="visible"/>
                                      </p:to>
                                    </p:set>
                                    <p:anim calcmode="lin" valueType="num">
                                      <p:cBhvr>
                                        <p:cTn id="7" dur="500" fill="hold"/>
                                        <p:tgtEl>
                                          <p:spTgt spid="1184770"/>
                                        </p:tgtEl>
                                        <p:attrNameLst>
                                          <p:attrName>ppt_w</p:attrName>
                                        </p:attrNameLst>
                                      </p:cBhvr>
                                      <p:tavLst>
                                        <p:tav tm="0">
                                          <p:val>
                                            <p:fltVal val="0"/>
                                          </p:val>
                                        </p:tav>
                                        <p:tav tm="100000">
                                          <p:val>
                                            <p:strVal val="#ppt_w"/>
                                          </p:val>
                                        </p:tav>
                                      </p:tavLst>
                                    </p:anim>
                                    <p:anim calcmode="lin" valueType="num">
                                      <p:cBhvr>
                                        <p:cTn id="8" dur="500" fill="hold"/>
                                        <p:tgtEl>
                                          <p:spTgt spid="1184770"/>
                                        </p:tgtEl>
                                        <p:attrNameLst>
                                          <p:attrName>ppt_h</p:attrName>
                                        </p:attrNameLst>
                                      </p:cBhvr>
                                      <p:tavLst>
                                        <p:tav tm="0">
                                          <p:val>
                                            <p:fltVal val="0"/>
                                          </p:val>
                                        </p:tav>
                                        <p:tav tm="100000">
                                          <p:val>
                                            <p:strVal val="#ppt_h"/>
                                          </p:val>
                                        </p:tav>
                                      </p:tavLst>
                                    </p:anim>
                                    <p:anim calcmode="lin" valueType="num">
                                      <p:cBhvr>
                                        <p:cTn id="9" dur="500" fill="hold"/>
                                        <p:tgtEl>
                                          <p:spTgt spid="1184770"/>
                                        </p:tgtEl>
                                        <p:attrNameLst>
                                          <p:attrName>style.rotation</p:attrName>
                                        </p:attrNameLst>
                                      </p:cBhvr>
                                      <p:tavLst>
                                        <p:tav tm="0">
                                          <p:val>
                                            <p:fltVal val="360"/>
                                          </p:val>
                                        </p:tav>
                                        <p:tav tm="100000">
                                          <p:val>
                                            <p:fltVal val="0"/>
                                          </p:val>
                                        </p:tav>
                                      </p:tavLst>
                                    </p:anim>
                                    <p:animEffect transition="in" filter="fade">
                                      <p:cBhvr>
                                        <p:cTn id="10" dur="500"/>
                                        <p:tgtEl>
                                          <p:spTgt spid="11847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184773"/>
                                        </p:tgtEl>
                                        <p:attrNameLst>
                                          <p:attrName>style.visibility</p:attrName>
                                        </p:attrNameLst>
                                      </p:cBhvr>
                                      <p:to>
                                        <p:strVal val="visible"/>
                                      </p:to>
                                    </p:set>
                                    <p:animEffect transition="in" filter="fade">
                                      <p:cBhvr>
                                        <p:cTn id="15" dur="2000"/>
                                        <p:tgtEl>
                                          <p:spTgt spid="1184773"/>
                                        </p:tgtEl>
                                      </p:cBhvr>
                                    </p:animEffect>
                                    <p:anim calcmode="lin" valueType="num">
                                      <p:cBhvr>
                                        <p:cTn id="16" dur="2000" fill="hold"/>
                                        <p:tgtEl>
                                          <p:spTgt spid="1184773"/>
                                        </p:tgtEl>
                                        <p:attrNameLst>
                                          <p:attrName>style.rotation</p:attrName>
                                        </p:attrNameLst>
                                      </p:cBhvr>
                                      <p:tavLst>
                                        <p:tav tm="0">
                                          <p:val>
                                            <p:fltVal val="720"/>
                                          </p:val>
                                        </p:tav>
                                        <p:tav tm="100000">
                                          <p:val>
                                            <p:fltVal val="0"/>
                                          </p:val>
                                        </p:tav>
                                      </p:tavLst>
                                    </p:anim>
                                    <p:anim calcmode="lin" valueType="num">
                                      <p:cBhvr>
                                        <p:cTn id="17" dur="2000" fill="hold"/>
                                        <p:tgtEl>
                                          <p:spTgt spid="1184773"/>
                                        </p:tgtEl>
                                        <p:attrNameLst>
                                          <p:attrName>ppt_h</p:attrName>
                                        </p:attrNameLst>
                                      </p:cBhvr>
                                      <p:tavLst>
                                        <p:tav tm="0">
                                          <p:val>
                                            <p:fltVal val="0"/>
                                          </p:val>
                                        </p:tav>
                                        <p:tav tm="100000">
                                          <p:val>
                                            <p:strVal val="#ppt_h"/>
                                          </p:val>
                                        </p:tav>
                                      </p:tavLst>
                                    </p:anim>
                                    <p:anim calcmode="lin" valueType="num">
                                      <p:cBhvr>
                                        <p:cTn id="18" dur="2000" fill="hold"/>
                                        <p:tgtEl>
                                          <p:spTgt spid="1184773"/>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184771">
                                            <p:txEl>
                                              <p:pRg st="7" end="7"/>
                                            </p:txEl>
                                          </p:spTgt>
                                        </p:tgtEl>
                                        <p:attrNameLst>
                                          <p:attrName>style.visibility</p:attrName>
                                        </p:attrNameLst>
                                      </p:cBhvr>
                                      <p:to>
                                        <p:strVal val="visible"/>
                                      </p:to>
                                    </p:set>
                                    <p:anim calcmode="lin" valueType="num">
                                      <p:cBhvr>
                                        <p:cTn id="23" dur="500" fill="hold"/>
                                        <p:tgtEl>
                                          <p:spTgt spid="1184771">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1184771">
                                            <p:txEl>
                                              <p:pRg st="7" end="7"/>
                                            </p:txEl>
                                          </p:spTgt>
                                        </p:tgtEl>
                                        <p:attrNameLst>
                                          <p:attrName>ppt_h</p:attrName>
                                        </p:attrNameLst>
                                      </p:cBhvr>
                                      <p:tavLst>
                                        <p:tav tm="0">
                                          <p:val>
                                            <p:fltVal val="0"/>
                                          </p:val>
                                        </p:tav>
                                        <p:tav tm="100000">
                                          <p:val>
                                            <p:strVal val="#ppt_h"/>
                                          </p:val>
                                        </p:tav>
                                      </p:tavLst>
                                    </p:anim>
                                    <p:anim calcmode="lin" valueType="num">
                                      <p:cBhvr>
                                        <p:cTn id="25" dur="500" fill="hold"/>
                                        <p:tgtEl>
                                          <p:spTgt spid="1184771">
                                            <p:txEl>
                                              <p:pRg st="7" end="7"/>
                                            </p:txEl>
                                          </p:spTgt>
                                        </p:tgtEl>
                                        <p:attrNameLst>
                                          <p:attrName>style.rotation</p:attrName>
                                        </p:attrNameLst>
                                      </p:cBhvr>
                                      <p:tavLst>
                                        <p:tav tm="0">
                                          <p:val>
                                            <p:fltVal val="360"/>
                                          </p:val>
                                        </p:tav>
                                        <p:tav tm="100000">
                                          <p:val>
                                            <p:fltVal val="0"/>
                                          </p:val>
                                        </p:tav>
                                      </p:tavLst>
                                    </p:anim>
                                    <p:animEffect transition="in" filter="fade">
                                      <p:cBhvr>
                                        <p:cTn id="26" dur="500"/>
                                        <p:tgtEl>
                                          <p:spTgt spid="1184771">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184771">
                                            <p:txEl>
                                              <p:pRg st="8" end="8"/>
                                            </p:txEl>
                                          </p:spTgt>
                                        </p:tgtEl>
                                        <p:attrNameLst>
                                          <p:attrName>style.visibility</p:attrName>
                                        </p:attrNameLst>
                                      </p:cBhvr>
                                      <p:to>
                                        <p:strVal val="visible"/>
                                      </p:to>
                                    </p:set>
                                    <p:anim calcmode="lin" valueType="num">
                                      <p:cBhvr>
                                        <p:cTn id="31" dur="500" fill="hold"/>
                                        <p:tgtEl>
                                          <p:spTgt spid="1184771">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184771">
                                            <p:txEl>
                                              <p:pRg st="8" end="8"/>
                                            </p:txEl>
                                          </p:spTgt>
                                        </p:tgtEl>
                                        <p:attrNameLst>
                                          <p:attrName>ppt_h</p:attrName>
                                        </p:attrNameLst>
                                      </p:cBhvr>
                                      <p:tavLst>
                                        <p:tav tm="0">
                                          <p:val>
                                            <p:fltVal val="0"/>
                                          </p:val>
                                        </p:tav>
                                        <p:tav tm="100000">
                                          <p:val>
                                            <p:strVal val="#ppt_h"/>
                                          </p:val>
                                        </p:tav>
                                      </p:tavLst>
                                    </p:anim>
                                    <p:anim calcmode="lin" valueType="num">
                                      <p:cBhvr>
                                        <p:cTn id="33" dur="500" fill="hold"/>
                                        <p:tgtEl>
                                          <p:spTgt spid="1184771">
                                            <p:txEl>
                                              <p:pRg st="8" end="8"/>
                                            </p:txEl>
                                          </p:spTgt>
                                        </p:tgtEl>
                                        <p:attrNameLst>
                                          <p:attrName>style.rotation</p:attrName>
                                        </p:attrNameLst>
                                      </p:cBhvr>
                                      <p:tavLst>
                                        <p:tav tm="0">
                                          <p:val>
                                            <p:fltVal val="360"/>
                                          </p:val>
                                        </p:tav>
                                        <p:tav tm="100000">
                                          <p:val>
                                            <p:fltVal val="0"/>
                                          </p:val>
                                        </p:tav>
                                      </p:tavLst>
                                    </p:anim>
                                    <p:animEffect transition="in" filter="fade">
                                      <p:cBhvr>
                                        <p:cTn id="34" dur="500"/>
                                        <p:tgtEl>
                                          <p:spTgt spid="1184771">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184771">
                                            <p:txEl>
                                              <p:pRg st="9" end="9"/>
                                            </p:txEl>
                                          </p:spTgt>
                                        </p:tgtEl>
                                        <p:attrNameLst>
                                          <p:attrName>style.visibility</p:attrName>
                                        </p:attrNameLst>
                                      </p:cBhvr>
                                      <p:to>
                                        <p:strVal val="visible"/>
                                      </p:to>
                                    </p:set>
                                    <p:anim calcmode="lin" valueType="num">
                                      <p:cBhvr>
                                        <p:cTn id="39" dur="500" fill="hold"/>
                                        <p:tgtEl>
                                          <p:spTgt spid="1184771">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1184771">
                                            <p:txEl>
                                              <p:pRg st="9" end="9"/>
                                            </p:txEl>
                                          </p:spTgt>
                                        </p:tgtEl>
                                        <p:attrNameLst>
                                          <p:attrName>ppt_h</p:attrName>
                                        </p:attrNameLst>
                                      </p:cBhvr>
                                      <p:tavLst>
                                        <p:tav tm="0">
                                          <p:val>
                                            <p:fltVal val="0"/>
                                          </p:val>
                                        </p:tav>
                                        <p:tav tm="100000">
                                          <p:val>
                                            <p:strVal val="#ppt_h"/>
                                          </p:val>
                                        </p:tav>
                                      </p:tavLst>
                                    </p:anim>
                                    <p:anim calcmode="lin" valueType="num">
                                      <p:cBhvr>
                                        <p:cTn id="41" dur="500" fill="hold"/>
                                        <p:tgtEl>
                                          <p:spTgt spid="1184771">
                                            <p:txEl>
                                              <p:pRg st="9" end="9"/>
                                            </p:txEl>
                                          </p:spTgt>
                                        </p:tgtEl>
                                        <p:attrNameLst>
                                          <p:attrName>style.rotation</p:attrName>
                                        </p:attrNameLst>
                                      </p:cBhvr>
                                      <p:tavLst>
                                        <p:tav tm="0">
                                          <p:val>
                                            <p:fltVal val="360"/>
                                          </p:val>
                                        </p:tav>
                                        <p:tav tm="100000">
                                          <p:val>
                                            <p:fltVal val="0"/>
                                          </p:val>
                                        </p:tav>
                                      </p:tavLst>
                                    </p:anim>
                                    <p:animEffect transition="in" filter="fade">
                                      <p:cBhvr>
                                        <p:cTn id="42" dur="500"/>
                                        <p:tgtEl>
                                          <p:spTgt spid="1184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0" grpId="0"/>
      <p:bldP spid="1184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07704" y="242645"/>
            <a:ext cx="68410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sz="2800" b="1" dirty="0" smtClean="0">
                <a:solidFill>
                  <a:srgbClr val="000000"/>
                </a:solidFill>
                <a:latin typeface="+mj-lt"/>
              </a:rPr>
              <a:t>Key </a:t>
            </a:r>
            <a:r>
              <a:rPr lang="en-US" sz="2800" b="1" dirty="0">
                <a:solidFill>
                  <a:srgbClr val="000000"/>
                </a:solidFill>
                <a:latin typeface="+mj-lt"/>
              </a:rPr>
              <a:t>Concepts - The Risk Matrix</a:t>
            </a:r>
          </a:p>
          <a:p>
            <a:pPr algn="ctr"/>
            <a:endParaRPr lang="en-CA" sz="2800" b="1" dirty="0">
              <a:solidFill>
                <a:srgbClr val="000000"/>
              </a:solidFill>
              <a:latin typeface="Arial" charset="0"/>
            </a:endParaRPr>
          </a:p>
        </p:txBody>
      </p:sp>
      <p:sp>
        <p:nvSpPr>
          <p:cNvPr id="11267" name="Text Box 3"/>
          <p:cNvSpPr txBox="1">
            <a:spLocks noChangeArrowheads="1"/>
          </p:cNvSpPr>
          <p:nvPr/>
        </p:nvSpPr>
        <p:spPr bwMode="auto">
          <a:xfrm>
            <a:off x="2268538" y="148431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n-CA" sz="1200">
              <a:solidFill>
                <a:srgbClr val="000000"/>
              </a:solidFill>
              <a:latin typeface="Comic Sans MS" pitchFamily="66" charset="0"/>
            </a:endParaRPr>
          </a:p>
        </p:txBody>
      </p:sp>
      <p:sp>
        <p:nvSpPr>
          <p:cNvPr id="11268" name="Rectangle 4"/>
          <p:cNvSpPr>
            <a:spLocks noChangeArrowheads="1"/>
          </p:cNvSpPr>
          <p:nvPr/>
        </p:nvSpPr>
        <p:spPr bwMode="auto">
          <a:xfrm>
            <a:off x="-292100" y="1106488"/>
            <a:ext cx="9144000" cy="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11269" name="Rectangle 5"/>
          <p:cNvSpPr>
            <a:spLocks noChangeArrowheads="1"/>
          </p:cNvSpPr>
          <p:nvPr/>
        </p:nvSpPr>
        <p:spPr bwMode="auto">
          <a:xfrm>
            <a:off x="0" y="1698625"/>
            <a:ext cx="9144000" cy="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1192966" name="Group 6"/>
          <p:cNvGraphicFramePr>
            <a:graphicFrameLocks noGrp="1"/>
          </p:cNvGraphicFramePr>
          <p:nvPr/>
        </p:nvGraphicFramePr>
        <p:xfrm>
          <a:off x="1908175" y="981075"/>
          <a:ext cx="7056438" cy="3384550"/>
        </p:xfrm>
        <a:graphic>
          <a:graphicData uri="http://schemas.openxmlformats.org/drawingml/2006/table">
            <a:tbl>
              <a:tblPr/>
              <a:tblGrid>
                <a:gridCol w="617538"/>
                <a:gridCol w="2065337"/>
                <a:gridCol w="2354263"/>
                <a:gridCol w="546100"/>
                <a:gridCol w="650875"/>
                <a:gridCol w="822325"/>
              </a:tblGrid>
              <a:tr h="1076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Times New Roman" pitchFamily="18" charset="0"/>
                          <a:cs typeface="Arial" charset="0"/>
                        </a:rPr>
                        <a:t>Significant Activities</a:t>
                      </a:r>
                      <a:endParaRPr kumimoji="0" lang="en-US"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Times New Roman" pitchFamily="18" charset="0"/>
                          <a:cs typeface="Arial" charset="0"/>
                        </a:rPr>
                        <a:t>Inherent Risks</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Times New Roman" pitchFamily="18" charset="0"/>
                          <a:cs typeface="Arial" charset="0"/>
                        </a:rPr>
                        <a:t>Credit, Market, Insurance, Operational, Regulatory Compliance, Strategic </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Times New Roman" pitchFamily="18" charset="0"/>
                          <a:cs typeface="Arial" charset="0"/>
                        </a:rPr>
                        <a:t>Quality of Risk Management</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Times New Roman" pitchFamily="18" charset="0"/>
                          <a:cs typeface="Arial" charset="0"/>
                        </a:rPr>
                        <a:t>Operational Mgmt., Financial, Compliance, Actuarial, Risk Mgmt., Internal Audit, Senior Mgmt., Board </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Times New Roman" pitchFamily="18" charset="0"/>
                          <a:cs typeface="Arial" charset="0"/>
                        </a:rPr>
                        <a:t>Net Risk</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Times New Roman" pitchFamily="18" charset="0"/>
                          <a:cs typeface="Arial" charset="0"/>
                        </a:rPr>
                        <a:t>Direction of Rating</a:t>
                      </a:r>
                      <a:endParaRPr kumimoji="0" lang="en-US"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Narrow" pitchFamily="34" charset="0"/>
                          <a:ea typeface="Times New Roman" pitchFamily="18" charset="0"/>
                          <a:cs typeface="Arial" charset="0"/>
                        </a:rPr>
                        <a:t>Importance</a:t>
                      </a:r>
                      <a:endParaRPr kumimoji="0" lang="en-US" sz="2800" b="1"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r>
              <a:tr h="1787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charset="0"/>
                        </a:rPr>
                        <a:t>Activity 1</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charset="0"/>
                        </a:rPr>
                        <a:t>Activity 2</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charset="0"/>
                        </a:rPr>
                        <a:t>Activity 3</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charset="0"/>
                        </a:rPr>
                        <a:t>Etc.</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charset="0"/>
                        </a:rPr>
                        <a:t>Overall Rating</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192996" name="Oval 36"/>
          <p:cNvSpPr>
            <a:spLocks noChangeArrowheads="1"/>
          </p:cNvSpPr>
          <p:nvPr/>
        </p:nvSpPr>
        <p:spPr bwMode="auto">
          <a:xfrm>
            <a:off x="2627313" y="1125538"/>
            <a:ext cx="1800225" cy="863600"/>
          </a:xfrm>
          <a:prstGeom prst="ellipse">
            <a:avLst/>
          </a:prstGeom>
          <a:solidFill>
            <a:srgbClr val="00FF00">
              <a:alpha val="18823"/>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CA" sz="2400">
              <a:solidFill>
                <a:srgbClr val="000000"/>
              </a:solidFill>
            </a:endParaRPr>
          </a:p>
        </p:txBody>
      </p:sp>
      <p:sp>
        <p:nvSpPr>
          <p:cNvPr id="1192997" name="AutoShape 37"/>
          <p:cNvSpPr>
            <a:spLocks noChangeArrowheads="1"/>
          </p:cNvSpPr>
          <p:nvPr/>
        </p:nvSpPr>
        <p:spPr bwMode="auto">
          <a:xfrm>
            <a:off x="8172450" y="981075"/>
            <a:ext cx="720725" cy="1079500"/>
          </a:xfrm>
          <a:prstGeom prst="diamond">
            <a:avLst/>
          </a:prstGeom>
          <a:solidFill>
            <a:srgbClr val="993366">
              <a:alpha val="18823"/>
            </a:srgb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02" name="Rectangle 38"/>
          <p:cNvSpPr>
            <a:spLocks noChangeArrowheads="1"/>
          </p:cNvSpPr>
          <p:nvPr/>
        </p:nvSpPr>
        <p:spPr bwMode="auto">
          <a:xfrm>
            <a:off x="0" y="2441575"/>
            <a:ext cx="9144000" cy="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11303" name="Rectangle 39"/>
          <p:cNvSpPr>
            <a:spLocks noChangeArrowheads="1"/>
          </p:cNvSpPr>
          <p:nvPr/>
        </p:nvSpPr>
        <p:spPr bwMode="auto">
          <a:xfrm>
            <a:off x="0" y="2441575"/>
            <a:ext cx="9144000" cy="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1193000" name="Group 40"/>
          <p:cNvGraphicFramePr>
            <a:graphicFrameLocks noGrp="1"/>
          </p:cNvGraphicFramePr>
          <p:nvPr/>
        </p:nvGraphicFramePr>
        <p:xfrm>
          <a:off x="2133600" y="4724400"/>
          <a:ext cx="3886200" cy="1792289"/>
        </p:xfrm>
        <a:graphic>
          <a:graphicData uri="http://schemas.openxmlformats.org/drawingml/2006/table">
            <a:tbl>
              <a:tblPr/>
              <a:tblGrid>
                <a:gridCol w="1600200"/>
                <a:gridCol w="685800"/>
                <a:gridCol w="914400"/>
                <a:gridCol w="685800"/>
              </a:tblGrid>
              <a:tr h="566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Rating</a:t>
                      </a:r>
                      <a:endParaRPr kumimoji="0" lang="en-US" sz="10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5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Direction</a:t>
                      </a:r>
                      <a:endParaRPr kumimoji="0" lang="en-US" sz="1000" b="0" i="0" u="none" strike="noStrike" cap="none" normalizeH="0" baseline="0" smtClean="0">
                        <a:ln>
                          <a:noFill/>
                        </a:ln>
                        <a:solidFill>
                          <a:schemeClr val="tx1"/>
                        </a:solidFill>
                        <a:effectLst/>
                        <a:latin typeface="Times" pitchFamily="18" charset="0"/>
                        <a:ea typeface="Times New Roman" pitchFamily="18" charset="0"/>
                        <a:cs typeface="Arial" charset="0"/>
                      </a:endParaRPr>
                    </a:p>
                    <a:p>
                      <a:pPr marL="0" marR="0" lvl="0" indent="0" algn="ctr" defTabSz="914400" rtl="0" eaLnBrk="0" fontAlgn="base" latinLnBrk="0" hangingPunct="0">
                        <a:lnSpc>
                          <a:spcPct val="100000"/>
                        </a:lnSpc>
                        <a:spcBef>
                          <a:spcPct val="5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Time Frame</a:t>
                      </a: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Earnings</a:t>
                      </a: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Capital</a:t>
                      </a:r>
                      <a:endParaRPr kumimoji="0" lang="en-US" sz="2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Liquidity</a:t>
                      </a:r>
                      <a:endParaRPr kumimoji="0" lang="en-US" sz="2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3963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Composite Risk</a:t>
                      </a: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1193032" name="Oval 72"/>
          <p:cNvSpPr>
            <a:spLocks noChangeArrowheads="1"/>
          </p:cNvSpPr>
          <p:nvPr/>
        </p:nvSpPr>
        <p:spPr bwMode="auto">
          <a:xfrm>
            <a:off x="4643438" y="1125538"/>
            <a:ext cx="2233612" cy="790575"/>
          </a:xfrm>
          <a:prstGeom prst="ellipse">
            <a:avLst/>
          </a:prstGeom>
          <a:solidFill>
            <a:srgbClr val="FF0000">
              <a:alpha val="1803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graphicFrame>
        <p:nvGraphicFramePr>
          <p:cNvPr id="1193033" name="Group 73"/>
          <p:cNvGraphicFramePr>
            <a:graphicFrameLocks noGrp="1"/>
          </p:cNvGraphicFramePr>
          <p:nvPr>
            <p:ph/>
          </p:nvPr>
        </p:nvGraphicFramePr>
        <p:xfrm>
          <a:off x="6248400" y="6096000"/>
          <a:ext cx="2438400" cy="398463"/>
        </p:xfrm>
        <a:graphic>
          <a:graphicData uri="http://schemas.openxmlformats.org/drawingml/2006/table">
            <a:tbl>
              <a:tblPr/>
              <a:tblGrid>
                <a:gridCol w="1573213"/>
                <a:gridCol w="865187"/>
              </a:tblGrid>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Intervention Rating</a:t>
                      </a:r>
                      <a:endParaRPr kumimoji="0" lang="en-CA" sz="1200" b="1" i="0" u="none" strike="noStrike" cap="none" normalizeH="0" baseline="0" smtClean="0">
                        <a:ln>
                          <a:noFill/>
                        </a:ln>
                        <a:solidFill>
                          <a:schemeClr val="tx1"/>
                        </a:solidFill>
                        <a:effectLst/>
                        <a:latin typeface="Arial" charset="0"/>
                      </a:endParaRPr>
                    </a:p>
                  </a:txBody>
                  <a:tcPr marL="90000" marR="90000" marT="46807" marB="46807" anchor="ctr"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marL="90000" marR="90000" marT="46807" marB="46807" anchor="ctr"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11345" name="Line 81"/>
          <p:cNvSpPr>
            <a:spLocks noChangeShapeType="1"/>
          </p:cNvSpPr>
          <p:nvPr/>
        </p:nvSpPr>
        <p:spPr bwMode="auto">
          <a:xfrm>
            <a:off x="2717800" y="2209800"/>
            <a:ext cx="4543425" cy="1588"/>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46" name="Line 82"/>
          <p:cNvSpPr>
            <a:spLocks noChangeShapeType="1"/>
          </p:cNvSpPr>
          <p:nvPr/>
        </p:nvSpPr>
        <p:spPr bwMode="auto">
          <a:xfrm>
            <a:off x="2705100" y="2362200"/>
            <a:ext cx="45720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47" name="Line 83"/>
          <p:cNvSpPr>
            <a:spLocks noChangeShapeType="1"/>
          </p:cNvSpPr>
          <p:nvPr/>
        </p:nvSpPr>
        <p:spPr bwMode="auto">
          <a:xfrm>
            <a:off x="2705100" y="2514600"/>
            <a:ext cx="45720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48" name="Line 84"/>
          <p:cNvSpPr>
            <a:spLocks noChangeShapeType="1"/>
          </p:cNvSpPr>
          <p:nvPr/>
        </p:nvSpPr>
        <p:spPr bwMode="auto">
          <a:xfrm>
            <a:off x="7277100" y="2171700"/>
            <a:ext cx="0" cy="1400175"/>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49" name="Line 85"/>
          <p:cNvSpPr>
            <a:spLocks noChangeShapeType="1"/>
          </p:cNvSpPr>
          <p:nvPr/>
        </p:nvSpPr>
        <p:spPr bwMode="auto">
          <a:xfrm flipH="1" flipV="1">
            <a:off x="7302500" y="22098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50" name="Line 86"/>
          <p:cNvSpPr>
            <a:spLocks noChangeShapeType="1"/>
          </p:cNvSpPr>
          <p:nvPr/>
        </p:nvSpPr>
        <p:spPr bwMode="auto">
          <a:xfrm flipH="1">
            <a:off x="7302500" y="25146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351" name="Line 87"/>
          <p:cNvSpPr>
            <a:spLocks noChangeShapeType="1"/>
          </p:cNvSpPr>
          <p:nvPr/>
        </p:nvSpPr>
        <p:spPr bwMode="auto">
          <a:xfrm flipH="1">
            <a:off x="7302500" y="23622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193048" name="AutoShape 88"/>
          <p:cNvSpPr>
            <a:spLocks noChangeArrowheads="1"/>
          </p:cNvSpPr>
          <p:nvPr/>
        </p:nvSpPr>
        <p:spPr bwMode="auto">
          <a:xfrm>
            <a:off x="7124700" y="3962400"/>
            <a:ext cx="280988" cy="209550"/>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400">
              <a:solidFill>
                <a:srgbClr val="000000"/>
              </a:solidFill>
            </a:endParaRPr>
          </a:p>
        </p:txBody>
      </p:sp>
    </p:spTree>
    <p:extLst>
      <p:ext uri="{BB962C8B-B14F-4D97-AF65-F5344CB8AC3E}">
        <p14:creationId xmlns:p14="http://schemas.microsoft.com/office/powerpoint/2010/main" val="93378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2996"/>
                                        </p:tgtEl>
                                        <p:attrNameLst>
                                          <p:attrName>style.visibility</p:attrName>
                                        </p:attrNameLst>
                                      </p:cBhvr>
                                      <p:to>
                                        <p:strVal val="visible"/>
                                      </p:to>
                                    </p:set>
                                    <p:anim calcmode="lin" valueType="num">
                                      <p:cBhvr additive="base">
                                        <p:cTn id="7" dur="500" fill="hold"/>
                                        <p:tgtEl>
                                          <p:spTgt spid="1192996"/>
                                        </p:tgtEl>
                                        <p:attrNameLst>
                                          <p:attrName>ppt_x</p:attrName>
                                        </p:attrNameLst>
                                      </p:cBhvr>
                                      <p:tavLst>
                                        <p:tav tm="0">
                                          <p:val>
                                            <p:strVal val="0-#ppt_w/2"/>
                                          </p:val>
                                        </p:tav>
                                        <p:tav tm="100000">
                                          <p:val>
                                            <p:strVal val="#ppt_x"/>
                                          </p:val>
                                        </p:tav>
                                      </p:tavLst>
                                    </p:anim>
                                    <p:anim calcmode="lin" valueType="num">
                                      <p:cBhvr additive="base">
                                        <p:cTn id="8" dur="500" fill="hold"/>
                                        <p:tgtEl>
                                          <p:spTgt spid="1192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93032"/>
                                        </p:tgtEl>
                                        <p:attrNameLst>
                                          <p:attrName>style.visibility</p:attrName>
                                        </p:attrNameLst>
                                      </p:cBhvr>
                                      <p:to>
                                        <p:strVal val="visible"/>
                                      </p:to>
                                    </p:set>
                                    <p:animEffect transition="in" filter="diamond(in)">
                                      <p:cBhvr>
                                        <p:cTn id="13" dur="2000"/>
                                        <p:tgtEl>
                                          <p:spTgt spid="11930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92997"/>
                                        </p:tgtEl>
                                        <p:attrNameLst>
                                          <p:attrName>style.visibility</p:attrName>
                                        </p:attrNameLst>
                                      </p:cBhvr>
                                      <p:to>
                                        <p:strVal val="visible"/>
                                      </p:to>
                                    </p:set>
                                    <p:animEffect transition="in" filter="checkerboard(across)">
                                      <p:cBhvr>
                                        <p:cTn id="18" dur="500"/>
                                        <p:tgtEl>
                                          <p:spTgt spid="119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96" grpId="0" animBg="1"/>
      <p:bldP spid="1192997" grpId="0" animBg="1"/>
      <p:bldP spid="11930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ChangeAspect="1" noChangeArrowheads="1"/>
          </p:cNvSpPr>
          <p:nvPr/>
        </p:nvSpPr>
        <p:spPr bwMode="auto">
          <a:xfrm>
            <a:off x="2286000" y="1219200"/>
            <a:ext cx="6540500" cy="1052513"/>
          </a:xfrm>
          <a:custGeom>
            <a:avLst/>
            <a:gdLst>
              <a:gd name="G0" fmla="+- 7178 0 0"/>
              <a:gd name="G1" fmla="+- 10465236 0 0"/>
              <a:gd name="G2" fmla="+- 0 0 10465236"/>
              <a:gd name="T0" fmla="*/ 0 256 1"/>
              <a:gd name="T1" fmla="*/ 180 256 1"/>
              <a:gd name="G3" fmla="+- 10465236 T0 T1"/>
              <a:gd name="T2" fmla="*/ 0 256 1"/>
              <a:gd name="T3" fmla="*/ 90 256 1"/>
              <a:gd name="G4" fmla="+- 10465236 T2 T3"/>
              <a:gd name="G5" fmla="*/ G4 2 1"/>
              <a:gd name="T4" fmla="*/ 90 256 1"/>
              <a:gd name="T5" fmla="*/ 0 256 1"/>
              <a:gd name="G6" fmla="+- 10465236 T4 T5"/>
              <a:gd name="G7" fmla="*/ G6 2 1"/>
              <a:gd name="G8" fmla="abs 10465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78"/>
              <a:gd name="G18" fmla="*/ 7178 1 2"/>
              <a:gd name="G19" fmla="+- G18 5400 0"/>
              <a:gd name="G20" fmla="cos G19 10465236"/>
              <a:gd name="G21" fmla="sin G19 10465236"/>
              <a:gd name="G22" fmla="+- G20 10800 0"/>
              <a:gd name="G23" fmla="+- G21 10800 0"/>
              <a:gd name="G24" fmla="+- 10800 0 G20"/>
              <a:gd name="G25" fmla="+- 7178 10800 0"/>
              <a:gd name="G26" fmla="?: G9 G17 G25"/>
              <a:gd name="G27" fmla="?: G9 0 21600"/>
              <a:gd name="G28" fmla="cos 10800 10465236"/>
              <a:gd name="G29" fmla="sin 10800 10465236"/>
              <a:gd name="G30" fmla="sin 7178 10465236"/>
              <a:gd name="G31" fmla="+- G28 10800 0"/>
              <a:gd name="G32" fmla="+- G29 10800 0"/>
              <a:gd name="G33" fmla="+- G30 10800 0"/>
              <a:gd name="G34" fmla="?: G4 0 G31"/>
              <a:gd name="G35" fmla="?: 10465236 G34 0"/>
              <a:gd name="G36" fmla="?: G6 G35 G31"/>
              <a:gd name="G37" fmla="+- 21600 0 G36"/>
              <a:gd name="G38" fmla="?: G4 0 G33"/>
              <a:gd name="G39" fmla="?: 10465236 G38 G32"/>
              <a:gd name="G40" fmla="?: G6 G39 0"/>
              <a:gd name="G41" fmla="?: G4 G32 21600"/>
              <a:gd name="G42" fmla="?: G6 G41 G33"/>
              <a:gd name="T12" fmla="*/ 10800 w 21600"/>
              <a:gd name="T13" fmla="*/ 0 h 21600"/>
              <a:gd name="T14" fmla="*/ 2370 w 21600"/>
              <a:gd name="T15" fmla="*/ 13920 h 21600"/>
              <a:gd name="T16" fmla="*/ 10800 w 21600"/>
              <a:gd name="T17" fmla="*/ 3622 h 21600"/>
              <a:gd name="T18" fmla="*/ 19230 w 21600"/>
              <a:gd name="T19" fmla="*/ 139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00CC99"/>
          </a:solidFill>
          <a:ln w="9525">
            <a:miter lim="800000"/>
            <a:headEnd/>
            <a:tailEnd/>
          </a:ln>
          <a:effectLst/>
          <a:scene3d>
            <a:camera prst="legacyObliqueTop">
              <a:rot lat="16199998" lon="0" rev="0"/>
            </a:camera>
            <a:lightRig rig="legacyFlat4" dir="b"/>
          </a:scene3d>
          <a:sp3d extrusionH="658800" prstMaterial="legacyMatte">
            <a:bevelT w="13500" h="13500" prst="angle"/>
            <a:bevelB w="13500" h="13500" prst="angle"/>
            <a:extrusionClr>
              <a:srgbClr val="0099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endParaRPr lang="en-US" sz="2400">
              <a:solidFill>
                <a:srgbClr val="000000"/>
              </a:solidFill>
              <a:latin typeface="Times New Roman" pitchFamily="18" charset="0"/>
            </a:endParaRPr>
          </a:p>
        </p:txBody>
      </p:sp>
      <p:sp>
        <p:nvSpPr>
          <p:cNvPr id="108547" name="AutoShape 3"/>
          <p:cNvSpPr>
            <a:spLocks noChangeAspect="1" noChangeArrowheads="1"/>
          </p:cNvSpPr>
          <p:nvPr/>
        </p:nvSpPr>
        <p:spPr bwMode="auto">
          <a:xfrm rot="-128609">
            <a:off x="2743200" y="1905000"/>
            <a:ext cx="5627688" cy="1257300"/>
          </a:xfrm>
          <a:custGeom>
            <a:avLst/>
            <a:gdLst>
              <a:gd name="G0" fmla="+- 7269 0 0"/>
              <a:gd name="G1" fmla="+- 10276001 0 0"/>
              <a:gd name="G2" fmla="+- 0 0 10276001"/>
              <a:gd name="T0" fmla="*/ 0 256 1"/>
              <a:gd name="T1" fmla="*/ 180 256 1"/>
              <a:gd name="G3" fmla="+- 10276001 T0 T1"/>
              <a:gd name="T2" fmla="*/ 0 256 1"/>
              <a:gd name="T3" fmla="*/ 90 256 1"/>
              <a:gd name="G4" fmla="+- 10276001 T2 T3"/>
              <a:gd name="G5" fmla="*/ G4 2 1"/>
              <a:gd name="T4" fmla="*/ 90 256 1"/>
              <a:gd name="T5" fmla="*/ 0 256 1"/>
              <a:gd name="G6" fmla="+- 10276001 T4 T5"/>
              <a:gd name="G7" fmla="*/ G6 2 1"/>
              <a:gd name="G8" fmla="abs 10276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69"/>
              <a:gd name="G18" fmla="*/ 7269 1 2"/>
              <a:gd name="G19" fmla="+- G18 5400 0"/>
              <a:gd name="G20" fmla="cos G19 10276001"/>
              <a:gd name="G21" fmla="sin G19 10276001"/>
              <a:gd name="G22" fmla="+- G20 10800 0"/>
              <a:gd name="G23" fmla="+- G21 10800 0"/>
              <a:gd name="G24" fmla="+- 10800 0 G20"/>
              <a:gd name="G25" fmla="+- 7269 10800 0"/>
              <a:gd name="G26" fmla="?: G9 G17 G25"/>
              <a:gd name="G27" fmla="?: G9 0 21600"/>
              <a:gd name="G28" fmla="cos 10800 10276001"/>
              <a:gd name="G29" fmla="sin 10800 10276001"/>
              <a:gd name="G30" fmla="sin 7269 10276001"/>
              <a:gd name="G31" fmla="+- G28 10800 0"/>
              <a:gd name="G32" fmla="+- G29 10800 0"/>
              <a:gd name="G33" fmla="+- G30 10800 0"/>
              <a:gd name="G34" fmla="?: G4 0 G31"/>
              <a:gd name="G35" fmla="?: 10276001 G34 0"/>
              <a:gd name="G36" fmla="?: G6 G35 G31"/>
              <a:gd name="G37" fmla="+- 21600 0 G36"/>
              <a:gd name="G38" fmla="?: G4 0 G33"/>
              <a:gd name="G39" fmla="?: 10276001 G38 G32"/>
              <a:gd name="G40" fmla="?: G6 G39 0"/>
              <a:gd name="G41" fmla="?: G4 G32 21600"/>
              <a:gd name="G42" fmla="?: G6 G41 G33"/>
              <a:gd name="T12" fmla="*/ 10800 w 21600"/>
              <a:gd name="T13" fmla="*/ 0 h 21600"/>
              <a:gd name="T14" fmla="*/ 2495 w 21600"/>
              <a:gd name="T15" fmla="*/ 14359 h 21600"/>
              <a:gd name="T16" fmla="*/ 10800 w 21600"/>
              <a:gd name="T17" fmla="*/ 3531 h 21600"/>
              <a:gd name="T18" fmla="*/ 19105 w 21600"/>
              <a:gd name="T19" fmla="*/ 1435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18" y="13663"/>
                </a:moveTo>
                <a:cubicBezTo>
                  <a:pt x="3730" y="12758"/>
                  <a:pt x="3531" y="11784"/>
                  <a:pt x="3531" y="10800"/>
                </a:cubicBezTo>
                <a:cubicBezTo>
                  <a:pt x="3531" y="6785"/>
                  <a:pt x="6785" y="3531"/>
                  <a:pt x="10800" y="3531"/>
                </a:cubicBezTo>
                <a:cubicBezTo>
                  <a:pt x="14814" y="3531"/>
                  <a:pt x="18069" y="6785"/>
                  <a:pt x="18069" y="10800"/>
                </a:cubicBezTo>
                <a:cubicBezTo>
                  <a:pt x="18069" y="11784"/>
                  <a:pt x="17869" y="12758"/>
                  <a:pt x="17481" y="13663"/>
                </a:cubicBezTo>
                <a:lnTo>
                  <a:pt x="20726" y="15054"/>
                </a:lnTo>
                <a:cubicBezTo>
                  <a:pt x="21302" y="13710"/>
                  <a:pt x="21600" y="12262"/>
                  <a:pt x="21600" y="10800"/>
                </a:cubicBezTo>
                <a:cubicBezTo>
                  <a:pt x="21600" y="4835"/>
                  <a:pt x="16764" y="0"/>
                  <a:pt x="10800" y="0"/>
                </a:cubicBezTo>
                <a:cubicBezTo>
                  <a:pt x="4835" y="0"/>
                  <a:pt x="0" y="4835"/>
                  <a:pt x="0" y="10800"/>
                </a:cubicBezTo>
                <a:cubicBezTo>
                  <a:pt x="-1" y="12262"/>
                  <a:pt x="297" y="13710"/>
                  <a:pt x="873" y="15054"/>
                </a:cubicBezTo>
                <a:close/>
              </a:path>
            </a:pathLst>
          </a:custGeom>
          <a:solidFill>
            <a:srgbClr val="FF9900"/>
          </a:solidFill>
          <a:ln w="9525">
            <a:miter lim="800000"/>
            <a:headEnd/>
            <a:tailEnd/>
          </a:ln>
          <a:effectLst/>
          <a:scene3d>
            <a:camera prst="legacyObliqueTop">
              <a:rot lat="16199998" lon="21539999" rev="0"/>
            </a:camera>
            <a:lightRig rig="legacyFlat4" dir="b"/>
          </a:scene3d>
          <a:sp3d extrusionH="6588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411480" anchor="ctr" anchorCtr="1">
            <a:flatTx/>
          </a:bodyPr>
          <a:lstStyle/>
          <a:p>
            <a:pPr marL="381000" indent="-381000" algn="ctr" eaLnBrk="1" hangingPunct="1">
              <a:tabLst>
                <a:tab pos="381000" algn="l"/>
              </a:tabLst>
            </a:pPr>
            <a:endParaRPr lang="en-US" sz="1600" b="1">
              <a:solidFill>
                <a:srgbClr val="FFFFFF"/>
              </a:solidFill>
              <a:latin typeface="Times New Roman" pitchFamily="18" charset="0"/>
            </a:endParaRPr>
          </a:p>
        </p:txBody>
      </p:sp>
      <p:sp>
        <p:nvSpPr>
          <p:cNvPr id="108548" name="AutoShape 4"/>
          <p:cNvSpPr>
            <a:spLocks noChangeAspect="1" noChangeArrowheads="1"/>
          </p:cNvSpPr>
          <p:nvPr/>
        </p:nvSpPr>
        <p:spPr bwMode="auto">
          <a:xfrm>
            <a:off x="3352800" y="2819400"/>
            <a:ext cx="4360863" cy="733425"/>
          </a:xfrm>
          <a:custGeom>
            <a:avLst/>
            <a:gdLst>
              <a:gd name="G0" fmla="+- 7178 0 0"/>
              <a:gd name="G1" fmla="+- 10465236 0 0"/>
              <a:gd name="G2" fmla="+- 0 0 10465236"/>
              <a:gd name="T0" fmla="*/ 0 256 1"/>
              <a:gd name="T1" fmla="*/ 180 256 1"/>
              <a:gd name="G3" fmla="+- 10465236 T0 T1"/>
              <a:gd name="T2" fmla="*/ 0 256 1"/>
              <a:gd name="T3" fmla="*/ 90 256 1"/>
              <a:gd name="G4" fmla="+- 10465236 T2 T3"/>
              <a:gd name="G5" fmla="*/ G4 2 1"/>
              <a:gd name="T4" fmla="*/ 90 256 1"/>
              <a:gd name="T5" fmla="*/ 0 256 1"/>
              <a:gd name="G6" fmla="+- 10465236 T4 T5"/>
              <a:gd name="G7" fmla="*/ G6 2 1"/>
              <a:gd name="G8" fmla="abs 10465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78"/>
              <a:gd name="G18" fmla="*/ 7178 1 2"/>
              <a:gd name="G19" fmla="+- G18 5400 0"/>
              <a:gd name="G20" fmla="cos G19 10465236"/>
              <a:gd name="G21" fmla="sin G19 10465236"/>
              <a:gd name="G22" fmla="+- G20 10800 0"/>
              <a:gd name="G23" fmla="+- G21 10800 0"/>
              <a:gd name="G24" fmla="+- 10800 0 G20"/>
              <a:gd name="G25" fmla="+- 7178 10800 0"/>
              <a:gd name="G26" fmla="?: G9 G17 G25"/>
              <a:gd name="G27" fmla="?: G9 0 21600"/>
              <a:gd name="G28" fmla="cos 10800 10465236"/>
              <a:gd name="G29" fmla="sin 10800 10465236"/>
              <a:gd name="G30" fmla="sin 7178 10465236"/>
              <a:gd name="G31" fmla="+- G28 10800 0"/>
              <a:gd name="G32" fmla="+- G29 10800 0"/>
              <a:gd name="G33" fmla="+- G30 10800 0"/>
              <a:gd name="G34" fmla="?: G4 0 G31"/>
              <a:gd name="G35" fmla="?: 10465236 G34 0"/>
              <a:gd name="G36" fmla="?: G6 G35 G31"/>
              <a:gd name="G37" fmla="+- 21600 0 G36"/>
              <a:gd name="G38" fmla="?: G4 0 G33"/>
              <a:gd name="G39" fmla="?: 10465236 G38 G32"/>
              <a:gd name="G40" fmla="?: G6 G39 0"/>
              <a:gd name="G41" fmla="?: G4 G32 21600"/>
              <a:gd name="G42" fmla="?: G6 G41 G33"/>
              <a:gd name="T12" fmla="*/ 10800 w 21600"/>
              <a:gd name="T13" fmla="*/ 0 h 21600"/>
              <a:gd name="T14" fmla="*/ 2370 w 21600"/>
              <a:gd name="T15" fmla="*/ 13920 h 21600"/>
              <a:gd name="T16" fmla="*/ 10800 w 21600"/>
              <a:gd name="T17" fmla="*/ 3622 h 21600"/>
              <a:gd name="T18" fmla="*/ 19230 w 21600"/>
              <a:gd name="T19" fmla="*/ 139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CCFF66"/>
          </a:solidFill>
          <a:ln w="9525">
            <a:miter lim="800000"/>
            <a:headEnd/>
            <a:tailEnd/>
          </a:ln>
          <a:effectLst/>
          <a:scene3d>
            <a:camera prst="legacyObliqueTop">
              <a:rot lat="16199998" lon="0" rev="0"/>
            </a:camera>
            <a:lightRig rig="legacyFlat4" dir="b"/>
          </a:scene3d>
          <a:sp3d extrusionH="658800" prstMaterial="legacyMatte">
            <a:bevelT w="13500" h="13500" prst="angle"/>
            <a:bevelB w="13500" h="13500" prst="angle"/>
            <a:extrusionClr>
              <a:srgbClr val="CCFF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endParaRPr lang="en-US" sz="1600">
              <a:solidFill>
                <a:srgbClr val="000000"/>
              </a:solidFill>
              <a:latin typeface="Times New Roman" pitchFamily="18" charset="0"/>
            </a:endParaRPr>
          </a:p>
        </p:txBody>
      </p:sp>
      <p:sp>
        <p:nvSpPr>
          <p:cNvPr id="108549" name="Text Box 5"/>
          <p:cNvSpPr txBox="1">
            <a:spLocks noChangeAspect="1" noChangeArrowheads="1"/>
          </p:cNvSpPr>
          <p:nvPr/>
        </p:nvSpPr>
        <p:spPr bwMode="auto">
          <a:xfrm>
            <a:off x="3352800" y="1524000"/>
            <a:ext cx="4267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tabLst>
                <a:tab pos="762000" algn="l"/>
                <a:tab pos="1428750" algn="l"/>
                <a:tab pos="2476500" algn="l"/>
                <a:tab pos="3143250" algn="l"/>
                <a:tab pos="4864100" algn="r"/>
                <a:tab pos="5245100" algn="r"/>
              </a:tabLst>
              <a:defRPr sz="2400">
                <a:solidFill>
                  <a:schemeClr val="tx1"/>
                </a:solidFill>
                <a:latin typeface="Times" pitchFamily="18" charset="0"/>
              </a:defRPr>
            </a:lvl1pPr>
            <a:lvl2pPr algn="l">
              <a:tabLst>
                <a:tab pos="762000" algn="l"/>
                <a:tab pos="1428750" algn="l"/>
                <a:tab pos="2476500" algn="l"/>
                <a:tab pos="3143250" algn="l"/>
                <a:tab pos="4864100" algn="r"/>
                <a:tab pos="5245100" algn="r"/>
              </a:tabLst>
              <a:defRPr sz="2400">
                <a:solidFill>
                  <a:schemeClr val="tx1"/>
                </a:solidFill>
                <a:latin typeface="Times" pitchFamily="18" charset="0"/>
              </a:defRPr>
            </a:lvl2pPr>
            <a:lvl3pPr algn="l">
              <a:tabLst>
                <a:tab pos="762000" algn="l"/>
                <a:tab pos="1428750" algn="l"/>
                <a:tab pos="2476500" algn="l"/>
                <a:tab pos="3143250" algn="l"/>
                <a:tab pos="4864100" algn="r"/>
                <a:tab pos="5245100" algn="r"/>
              </a:tabLst>
              <a:defRPr sz="2400">
                <a:solidFill>
                  <a:schemeClr val="tx1"/>
                </a:solidFill>
                <a:latin typeface="Times" pitchFamily="18" charset="0"/>
              </a:defRPr>
            </a:lvl3pPr>
            <a:lvl4pPr algn="l">
              <a:tabLst>
                <a:tab pos="762000" algn="l"/>
                <a:tab pos="1428750" algn="l"/>
                <a:tab pos="2476500" algn="l"/>
                <a:tab pos="3143250" algn="l"/>
                <a:tab pos="4864100" algn="r"/>
                <a:tab pos="5245100" algn="r"/>
              </a:tabLst>
              <a:defRPr sz="2400">
                <a:solidFill>
                  <a:schemeClr val="tx1"/>
                </a:solidFill>
                <a:latin typeface="Times" pitchFamily="18" charset="0"/>
              </a:defRPr>
            </a:lvl4pPr>
            <a:lvl5pPr algn="l">
              <a:tabLst>
                <a:tab pos="762000" algn="l"/>
                <a:tab pos="1428750" algn="l"/>
                <a:tab pos="2476500" algn="l"/>
                <a:tab pos="3143250" algn="l"/>
                <a:tab pos="4864100" algn="r"/>
                <a:tab pos="5245100" algn="r"/>
              </a:tabLst>
              <a:defRPr sz="2400">
                <a:solidFill>
                  <a:schemeClr val="tx1"/>
                </a:solidFill>
                <a:latin typeface="Times" pitchFamily="18" charset="0"/>
              </a:defRPr>
            </a:lvl5pPr>
            <a:lvl6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6pPr>
            <a:lvl7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7pPr>
            <a:lvl8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8pPr>
            <a:lvl9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9pPr>
          </a:lstStyle>
          <a:p>
            <a:pPr algn="ctr" eaLnBrk="1" hangingPunct="1"/>
            <a:r>
              <a:rPr lang="en-CA" sz="1600" b="1">
                <a:solidFill>
                  <a:srgbClr val="FFFFFF"/>
                </a:solidFill>
                <a:latin typeface="Times New Roman" pitchFamily="18" charset="0"/>
              </a:rPr>
              <a:t>Environment</a:t>
            </a:r>
          </a:p>
          <a:p>
            <a:pPr algn="ctr" eaLnBrk="1" hangingPunct="1"/>
            <a:r>
              <a:rPr lang="en-CA" sz="1200" b="1">
                <a:solidFill>
                  <a:srgbClr val="FFFFFF"/>
                </a:solidFill>
                <a:latin typeface="Times New Roman" pitchFamily="18" charset="0"/>
              </a:rPr>
              <a:t>Economic	Social	Demographic	Political	Regulatory</a:t>
            </a:r>
          </a:p>
        </p:txBody>
      </p:sp>
      <p:sp>
        <p:nvSpPr>
          <p:cNvPr id="108550" name="Text Box 6"/>
          <p:cNvSpPr txBox="1">
            <a:spLocks noChangeAspect="1" noChangeArrowheads="1"/>
          </p:cNvSpPr>
          <p:nvPr/>
        </p:nvSpPr>
        <p:spPr bwMode="auto">
          <a:xfrm>
            <a:off x="4211960" y="2924944"/>
            <a:ext cx="2907506" cy="841375"/>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168275" algn="l"/>
              </a:tabLst>
              <a:defRPr sz="2400">
                <a:solidFill>
                  <a:schemeClr val="tx1"/>
                </a:solidFill>
                <a:latin typeface="Times" pitchFamily="18" charset="0"/>
              </a:defRPr>
            </a:lvl1pPr>
            <a:lvl2pPr algn="l">
              <a:tabLst>
                <a:tab pos="168275" algn="l"/>
              </a:tabLst>
              <a:defRPr sz="2400">
                <a:solidFill>
                  <a:schemeClr val="tx1"/>
                </a:solidFill>
                <a:latin typeface="Times" pitchFamily="18" charset="0"/>
              </a:defRPr>
            </a:lvl2pPr>
            <a:lvl3pPr algn="l">
              <a:tabLst>
                <a:tab pos="168275" algn="l"/>
              </a:tabLst>
              <a:defRPr sz="2400">
                <a:solidFill>
                  <a:schemeClr val="tx1"/>
                </a:solidFill>
                <a:latin typeface="Times" pitchFamily="18" charset="0"/>
              </a:defRPr>
            </a:lvl3pPr>
            <a:lvl4pPr algn="l">
              <a:tabLst>
                <a:tab pos="168275" algn="l"/>
              </a:tabLst>
              <a:defRPr sz="2400">
                <a:solidFill>
                  <a:schemeClr val="tx1"/>
                </a:solidFill>
                <a:latin typeface="Times" pitchFamily="18" charset="0"/>
              </a:defRPr>
            </a:lvl4pPr>
            <a:lvl5pPr algn="l">
              <a:tabLst>
                <a:tab pos="168275" algn="l"/>
              </a:tabLst>
              <a:defRPr sz="2400">
                <a:solidFill>
                  <a:schemeClr val="tx1"/>
                </a:solidFill>
                <a:latin typeface="Times" pitchFamily="18" charset="0"/>
              </a:defRPr>
            </a:lvl5pPr>
            <a:lvl6pPr eaLnBrk="0" fontAlgn="base" hangingPunct="0">
              <a:spcBef>
                <a:spcPct val="0"/>
              </a:spcBef>
              <a:spcAft>
                <a:spcPct val="0"/>
              </a:spcAft>
              <a:tabLst>
                <a:tab pos="168275" algn="l"/>
              </a:tabLst>
              <a:defRPr sz="2400">
                <a:solidFill>
                  <a:schemeClr val="tx1"/>
                </a:solidFill>
                <a:latin typeface="Times" pitchFamily="18" charset="0"/>
              </a:defRPr>
            </a:lvl6pPr>
            <a:lvl7pPr eaLnBrk="0" fontAlgn="base" hangingPunct="0">
              <a:spcBef>
                <a:spcPct val="0"/>
              </a:spcBef>
              <a:spcAft>
                <a:spcPct val="0"/>
              </a:spcAft>
              <a:tabLst>
                <a:tab pos="168275" algn="l"/>
              </a:tabLst>
              <a:defRPr sz="2400">
                <a:solidFill>
                  <a:schemeClr val="tx1"/>
                </a:solidFill>
                <a:latin typeface="Times" pitchFamily="18" charset="0"/>
              </a:defRPr>
            </a:lvl7pPr>
            <a:lvl8pPr eaLnBrk="0" fontAlgn="base" hangingPunct="0">
              <a:spcBef>
                <a:spcPct val="0"/>
              </a:spcBef>
              <a:spcAft>
                <a:spcPct val="0"/>
              </a:spcAft>
              <a:tabLst>
                <a:tab pos="168275" algn="l"/>
              </a:tabLst>
              <a:defRPr sz="2400">
                <a:solidFill>
                  <a:schemeClr val="tx1"/>
                </a:solidFill>
                <a:latin typeface="Times" pitchFamily="18" charset="0"/>
              </a:defRPr>
            </a:lvl8pPr>
            <a:lvl9pPr eaLnBrk="0" fontAlgn="base" hangingPunct="0">
              <a:spcBef>
                <a:spcPct val="0"/>
              </a:spcBef>
              <a:spcAft>
                <a:spcPct val="0"/>
              </a:spcAft>
              <a:tabLst>
                <a:tab pos="168275" algn="l"/>
              </a:tabLst>
              <a:defRPr sz="2400">
                <a:solidFill>
                  <a:schemeClr val="tx1"/>
                </a:solidFill>
                <a:latin typeface="Times" pitchFamily="18" charset="0"/>
              </a:defRPr>
            </a:lvl9pPr>
          </a:lstStyle>
          <a:p>
            <a:pPr>
              <a:spcBef>
                <a:spcPct val="50000"/>
              </a:spcBef>
            </a:pPr>
            <a:r>
              <a:rPr lang="en-CA" sz="1600" b="1" dirty="0">
                <a:solidFill>
                  <a:srgbClr val="FFFFFF"/>
                </a:solidFill>
                <a:latin typeface="Times New Roman" pitchFamily="18" charset="0"/>
              </a:rPr>
              <a:t>Institution’s Business Profile</a:t>
            </a:r>
          </a:p>
          <a:p>
            <a:pPr lvl="1">
              <a:buFontTx/>
              <a:buChar char="•"/>
            </a:pPr>
            <a:r>
              <a:rPr lang="en-CA" sz="1100" b="1" dirty="0">
                <a:solidFill>
                  <a:srgbClr val="FFFFFF"/>
                </a:solidFill>
                <a:latin typeface="Times New Roman" pitchFamily="18" charset="0"/>
              </a:rPr>
              <a:t>   Business Model</a:t>
            </a:r>
          </a:p>
          <a:p>
            <a:pPr lvl="1">
              <a:buFontTx/>
              <a:buChar char="•"/>
            </a:pPr>
            <a:r>
              <a:rPr lang="en-CA" sz="1100" b="1" dirty="0">
                <a:solidFill>
                  <a:srgbClr val="FFFFFF"/>
                </a:solidFill>
                <a:latin typeface="Times New Roman" pitchFamily="18" charset="0"/>
              </a:rPr>
              <a:t>   </a:t>
            </a:r>
            <a:r>
              <a:rPr lang="en-US" sz="1100" b="1" dirty="0">
                <a:solidFill>
                  <a:srgbClr val="FFFFFF"/>
                </a:solidFill>
                <a:latin typeface="Times New Roman" pitchFamily="18" charset="0"/>
              </a:rPr>
              <a:t>Objectives and Strategies</a:t>
            </a:r>
            <a:endParaRPr lang="en-CA" sz="1100" b="1" dirty="0">
              <a:solidFill>
                <a:srgbClr val="FFFFFF"/>
              </a:solidFill>
              <a:latin typeface="Times New Roman" pitchFamily="18" charset="0"/>
            </a:endParaRPr>
          </a:p>
          <a:p>
            <a:pPr lvl="1">
              <a:buFontTx/>
              <a:buChar char="•"/>
            </a:pPr>
            <a:r>
              <a:rPr lang="en-CA" sz="1100" b="1" dirty="0">
                <a:solidFill>
                  <a:srgbClr val="FFFFFF"/>
                </a:solidFill>
                <a:latin typeface="Times New Roman" pitchFamily="18" charset="0"/>
              </a:rPr>
              <a:t>   Organization</a:t>
            </a:r>
          </a:p>
        </p:txBody>
      </p:sp>
      <p:sp>
        <p:nvSpPr>
          <p:cNvPr id="108551" name="AutoShape 7"/>
          <p:cNvSpPr>
            <a:spLocks noChangeArrowheads="1"/>
          </p:cNvSpPr>
          <p:nvPr/>
        </p:nvSpPr>
        <p:spPr bwMode="auto">
          <a:xfrm rot="5400000">
            <a:off x="5016500" y="3365500"/>
            <a:ext cx="771525" cy="1965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600" b="1">
              <a:solidFill>
                <a:srgbClr val="000000"/>
              </a:solidFill>
            </a:endParaRPr>
          </a:p>
        </p:txBody>
      </p:sp>
      <p:sp>
        <p:nvSpPr>
          <p:cNvPr id="108552" name="Text Box 8"/>
          <p:cNvSpPr txBox="1">
            <a:spLocks noChangeArrowheads="1"/>
          </p:cNvSpPr>
          <p:nvPr/>
        </p:nvSpPr>
        <p:spPr bwMode="auto">
          <a:xfrm>
            <a:off x="4953000" y="2178050"/>
            <a:ext cx="102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sz="1600" b="1">
                <a:solidFill>
                  <a:srgbClr val="FFFFFF"/>
                </a:solidFill>
              </a:rPr>
              <a:t>Industry</a:t>
            </a:r>
            <a:endParaRPr lang="en-CA" sz="1400" b="1">
              <a:solidFill>
                <a:srgbClr val="FFFFFF"/>
              </a:solidFill>
            </a:endParaRPr>
          </a:p>
        </p:txBody>
      </p:sp>
      <p:sp>
        <p:nvSpPr>
          <p:cNvPr id="108553" name="Text Box 9"/>
          <p:cNvSpPr txBox="1">
            <a:spLocks noChangeArrowheads="1"/>
          </p:cNvSpPr>
          <p:nvPr/>
        </p:nvSpPr>
        <p:spPr bwMode="auto">
          <a:xfrm>
            <a:off x="3810000" y="2286000"/>
            <a:ext cx="1184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sz="1200" b="1">
                <a:solidFill>
                  <a:srgbClr val="FFFFFF"/>
                </a:solidFill>
              </a:rPr>
              <a:t>Competition</a:t>
            </a:r>
          </a:p>
          <a:p>
            <a:pPr algn="ctr"/>
            <a:r>
              <a:rPr lang="en-CA" sz="1200" b="1">
                <a:solidFill>
                  <a:srgbClr val="FFFFFF"/>
                </a:solidFill>
              </a:rPr>
              <a:t>Customers</a:t>
            </a:r>
          </a:p>
          <a:p>
            <a:pPr algn="ctr"/>
            <a:r>
              <a:rPr lang="en-CA" sz="1200" b="1">
                <a:solidFill>
                  <a:srgbClr val="FFFFFF"/>
                </a:solidFill>
              </a:rPr>
              <a:t>Technology</a:t>
            </a:r>
          </a:p>
        </p:txBody>
      </p:sp>
      <p:sp>
        <p:nvSpPr>
          <p:cNvPr id="108554" name="Text Box 10"/>
          <p:cNvSpPr txBox="1">
            <a:spLocks noChangeArrowheads="1"/>
          </p:cNvSpPr>
          <p:nvPr/>
        </p:nvSpPr>
        <p:spPr bwMode="auto">
          <a:xfrm>
            <a:off x="6019800" y="2362200"/>
            <a:ext cx="2157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1200" b="1">
                <a:solidFill>
                  <a:srgbClr val="FFFFFF"/>
                </a:solidFill>
              </a:rPr>
              <a:t>Industry Products/Services</a:t>
            </a:r>
            <a:br>
              <a:rPr lang="en-CA" sz="1200" b="1">
                <a:solidFill>
                  <a:srgbClr val="FFFFFF"/>
                </a:solidFill>
              </a:rPr>
            </a:br>
            <a:r>
              <a:rPr lang="en-CA" sz="1200" b="1">
                <a:solidFill>
                  <a:srgbClr val="FFFFFF"/>
                </a:solidFill>
              </a:rPr>
              <a:t>Skilled Personnel</a:t>
            </a:r>
          </a:p>
        </p:txBody>
      </p:sp>
      <p:sp>
        <p:nvSpPr>
          <p:cNvPr id="108555" name="Text Box 11"/>
          <p:cNvSpPr txBox="1">
            <a:spLocks noChangeArrowheads="1"/>
          </p:cNvSpPr>
          <p:nvPr/>
        </p:nvSpPr>
        <p:spPr bwMode="auto">
          <a:xfrm>
            <a:off x="2109788" y="4876800"/>
            <a:ext cx="67532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20650" algn="l"/>
              </a:tabLst>
              <a:defRPr sz="2400">
                <a:solidFill>
                  <a:schemeClr val="tx1"/>
                </a:solidFill>
                <a:latin typeface="Times" pitchFamily="18" charset="0"/>
              </a:defRPr>
            </a:lvl1pPr>
            <a:lvl2pPr algn="l">
              <a:tabLst>
                <a:tab pos="120650" algn="l"/>
              </a:tabLst>
              <a:defRPr sz="2400">
                <a:solidFill>
                  <a:schemeClr val="tx1"/>
                </a:solidFill>
                <a:latin typeface="Times" pitchFamily="18" charset="0"/>
              </a:defRPr>
            </a:lvl2pPr>
            <a:lvl3pPr algn="l">
              <a:tabLst>
                <a:tab pos="120650" algn="l"/>
              </a:tabLst>
              <a:defRPr sz="2400">
                <a:solidFill>
                  <a:schemeClr val="tx1"/>
                </a:solidFill>
                <a:latin typeface="Times" pitchFamily="18" charset="0"/>
              </a:defRPr>
            </a:lvl3pPr>
            <a:lvl4pPr algn="l">
              <a:tabLst>
                <a:tab pos="120650" algn="l"/>
              </a:tabLst>
              <a:defRPr sz="2400">
                <a:solidFill>
                  <a:schemeClr val="tx1"/>
                </a:solidFill>
                <a:latin typeface="Times" pitchFamily="18" charset="0"/>
              </a:defRPr>
            </a:lvl4pPr>
            <a:lvl5pPr algn="l">
              <a:tabLst>
                <a:tab pos="120650" algn="l"/>
              </a:tabLst>
              <a:defRPr sz="2400">
                <a:solidFill>
                  <a:schemeClr val="tx1"/>
                </a:solidFill>
                <a:latin typeface="Times" pitchFamily="18" charset="0"/>
              </a:defRPr>
            </a:lvl5pPr>
            <a:lvl6pPr eaLnBrk="0" fontAlgn="base" hangingPunct="0">
              <a:spcBef>
                <a:spcPct val="0"/>
              </a:spcBef>
              <a:spcAft>
                <a:spcPct val="0"/>
              </a:spcAft>
              <a:tabLst>
                <a:tab pos="120650" algn="l"/>
              </a:tabLst>
              <a:defRPr sz="2400">
                <a:solidFill>
                  <a:schemeClr val="tx1"/>
                </a:solidFill>
                <a:latin typeface="Times" pitchFamily="18" charset="0"/>
              </a:defRPr>
            </a:lvl6pPr>
            <a:lvl7pPr eaLnBrk="0" fontAlgn="base" hangingPunct="0">
              <a:spcBef>
                <a:spcPct val="0"/>
              </a:spcBef>
              <a:spcAft>
                <a:spcPct val="0"/>
              </a:spcAft>
              <a:tabLst>
                <a:tab pos="120650" algn="l"/>
              </a:tabLst>
              <a:defRPr sz="2400">
                <a:solidFill>
                  <a:schemeClr val="tx1"/>
                </a:solidFill>
                <a:latin typeface="Times" pitchFamily="18" charset="0"/>
              </a:defRPr>
            </a:lvl7pPr>
            <a:lvl8pPr eaLnBrk="0" fontAlgn="base" hangingPunct="0">
              <a:spcBef>
                <a:spcPct val="0"/>
              </a:spcBef>
              <a:spcAft>
                <a:spcPct val="0"/>
              </a:spcAft>
              <a:tabLst>
                <a:tab pos="120650" algn="l"/>
              </a:tabLst>
              <a:defRPr sz="2400">
                <a:solidFill>
                  <a:schemeClr val="tx1"/>
                </a:solidFill>
                <a:latin typeface="Times" pitchFamily="18" charset="0"/>
              </a:defRPr>
            </a:lvl8pPr>
            <a:lvl9pPr eaLnBrk="0" fontAlgn="base" hangingPunct="0">
              <a:spcBef>
                <a:spcPct val="0"/>
              </a:spcBef>
              <a:spcAft>
                <a:spcPct val="0"/>
              </a:spcAft>
              <a:tabLst>
                <a:tab pos="120650" algn="l"/>
              </a:tabLst>
              <a:defRPr sz="2400">
                <a:solidFill>
                  <a:schemeClr val="tx1"/>
                </a:solidFill>
                <a:latin typeface="Times" pitchFamily="18" charset="0"/>
              </a:defRPr>
            </a:lvl9pPr>
          </a:lstStyle>
          <a:p>
            <a:pPr algn="ctr">
              <a:spcBef>
                <a:spcPct val="50000"/>
              </a:spcBef>
            </a:pPr>
            <a:r>
              <a:rPr lang="en-CA" sz="1800">
                <a:solidFill>
                  <a:srgbClr val="000000"/>
                </a:solidFill>
                <a:latin typeface="Arial" charset="0"/>
              </a:rPr>
              <a:t>Develop inventory of activities and enterprise-wide processes</a:t>
            </a:r>
          </a:p>
          <a:p>
            <a:pPr algn="ctr">
              <a:spcBef>
                <a:spcPct val="350000"/>
              </a:spcBef>
            </a:pPr>
            <a:r>
              <a:rPr lang="en-CA" sz="1800">
                <a:solidFill>
                  <a:srgbClr val="000000"/>
                </a:solidFill>
                <a:latin typeface="Arial" charset="0"/>
              </a:rPr>
              <a:t>Identify significant activities</a:t>
            </a:r>
          </a:p>
        </p:txBody>
      </p:sp>
      <p:sp>
        <p:nvSpPr>
          <p:cNvPr id="108557" name="Text Box 13"/>
          <p:cNvSpPr txBox="1">
            <a:spLocks noChangeArrowheads="1"/>
          </p:cNvSpPr>
          <p:nvPr/>
        </p:nvSpPr>
        <p:spPr bwMode="auto">
          <a:xfrm>
            <a:off x="2057400" y="332656"/>
            <a:ext cx="6611938"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CA" b="1" dirty="0">
                <a:solidFill>
                  <a:srgbClr val="000000"/>
                </a:solidFill>
                <a:latin typeface="Arial" charset="0"/>
              </a:rPr>
              <a:t>Knowledge of Business and </a:t>
            </a:r>
          </a:p>
          <a:p>
            <a:pPr algn="ctr">
              <a:lnSpc>
                <a:spcPct val="80000"/>
              </a:lnSpc>
              <a:spcBef>
                <a:spcPct val="50000"/>
              </a:spcBef>
            </a:pPr>
            <a:r>
              <a:rPr lang="en-CA" b="1" dirty="0">
                <a:solidFill>
                  <a:srgbClr val="000000"/>
                </a:solidFill>
                <a:latin typeface="Arial" charset="0"/>
              </a:rPr>
              <a:t>Identification of Significant Activities</a:t>
            </a:r>
          </a:p>
        </p:txBody>
      </p:sp>
      <p:sp>
        <p:nvSpPr>
          <p:cNvPr id="108558" name="AutoShape 14"/>
          <p:cNvSpPr>
            <a:spLocks noChangeArrowheads="1"/>
          </p:cNvSpPr>
          <p:nvPr/>
        </p:nvSpPr>
        <p:spPr bwMode="auto">
          <a:xfrm rot="5400000">
            <a:off x="4957763" y="4727575"/>
            <a:ext cx="771525" cy="1965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600" b="1">
              <a:solidFill>
                <a:srgbClr val="000000"/>
              </a:solidFill>
            </a:endParaRPr>
          </a:p>
        </p:txBody>
      </p:sp>
    </p:spTree>
    <p:extLst>
      <p:ext uri="{BB962C8B-B14F-4D97-AF65-F5344CB8AC3E}">
        <p14:creationId xmlns:p14="http://schemas.microsoft.com/office/powerpoint/2010/main" val="300306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195736" y="476672"/>
            <a:ext cx="6408712" cy="1368152"/>
          </a:xfrm>
          <a:noFill/>
        </p:spPr>
        <p:txBody>
          <a:bodyPr/>
          <a:lstStyle/>
          <a:p>
            <a:pPr eaLnBrk="1" hangingPunct="1"/>
            <a:r>
              <a:rPr lang="en-US" b="1" dirty="0" smtClean="0">
                <a:solidFill>
                  <a:schemeClr val="tx1"/>
                </a:solidFill>
              </a:rPr>
              <a:t>What is a Significant Activity? </a:t>
            </a:r>
            <a:endParaRPr lang="en-CA" b="1" dirty="0" smtClean="0">
              <a:solidFill>
                <a:schemeClr val="tx1"/>
              </a:solidFill>
            </a:endParaRPr>
          </a:p>
        </p:txBody>
      </p:sp>
      <p:sp>
        <p:nvSpPr>
          <p:cNvPr id="13315" name="Rectangle 1027"/>
          <p:cNvSpPr>
            <a:spLocks noGrp="1" noChangeArrowheads="1"/>
          </p:cNvSpPr>
          <p:nvPr>
            <p:ph type="body" idx="1"/>
          </p:nvPr>
        </p:nvSpPr>
        <p:spPr>
          <a:xfrm>
            <a:off x="2286000" y="2209800"/>
            <a:ext cx="6172200" cy="4267200"/>
          </a:xfrm>
          <a:noFill/>
        </p:spPr>
        <p:txBody>
          <a:bodyPr/>
          <a:lstStyle/>
          <a:p>
            <a:pPr marL="284163" indent="-284163" eaLnBrk="1" hangingPunct="1">
              <a:spcBef>
                <a:spcPct val="50000"/>
              </a:spcBef>
            </a:pPr>
            <a:r>
              <a:rPr lang="en-CA" b="0" smtClean="0">
                <a:solidFill>
                  <a:srgbClr val="000000"/>
                </a:solidFill>
              </a:rPr>
              <a:t>Fundamental element of business model</a:t>
            </a:r>
          </a:p>
          <a:p>
            <a:pPr marL="284163" indent="-284163" eaLnBrk="1" hangingPunct="1">
              <a:spcBef>
                <a:spcPct val="50000"/>
              </a:spcBef>
            </a:pPr>
            <a:r>
              <a:rPr lang="en-CA" b="0" smtClean="0"/>
              <a:t>Significant to achievement of business objectives</a:t>
            </a:r>
          </a:p>
          <a:p>
            <a:pPr marL="284163" indent="-284163" eaLnBrk="1" hangingPunct="1">
              <a:spcBef>
                <a:spcPct val="50000"/>
              </a:spcBef>
            </a:pPr>
            <a:r>
              <a:rPr lang="en-CA" b="0" smtClean="0"/>
              <a:t>Based on quantitative or qualitative measures </a:t>
            </a:r>
          </a:p>
          <a:p>
            <a:pPr marL="284163" indent="-284163" eaLnBrk="1" hangingPunct="1">
              <a:spcBef>
                <a:spcPct val="50000"/>
              </a:spcBef>
            </a:pPr>
            <a:r>
              <a:rPr lang="en-CA" b="0" smtClean="0"/>
              <a:t>Now or in the future</a:t>
            </a:r>
          </a:p>
          <a:p>
            <a:pPr marL="284163" indent="-284163" eaLnBrk="1" hangingPunct="1">
              <a:spcBef>
                <a:spcPct val="50000"/>
              </a:spcBef>
            </a:pPr>
            <a:r>
              <a:rPr lang="en-CA" b="0" smtClean="0"/>
              <a:t>Lines of business, enterprise-wide processes, geographic units</a:t>
            </a:r>
          </a:p>
        </p:txBody>
      </p:sp>
    </p:spTree>
    <p:extLst>
      <p:ext uri="{BB962C8B-B14F-4D97-AF65-F5344CB8AC3E}">
        <p14:creationId xmlns:p14="http://schemas.microsoft.com/office/powerpoint/2010/main" val="70705980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979712" y="381000"/>
            <a:ext cx="6912768" cy="990600"/>
          </a:xfrm>
        </p:spPr>
        <p:txBody>
          <a:bodyPr/>
          <a:lstStyle/>
          <a:p>
            <a:r>
              <a:rPr lang="en-US" sz="2800" dirty="0" smtClean="0"/>
              <a:t>Inherent </a:t>
            </a:r>
            <a:r>
              <a:rPr lang="en-US" sz="2800" dirty="0"/>
              <a:t>Risk </a:t>
            </a:r>
            <a:r>
              <a:rPr lang="en-US" sz="2800" dirty="0" smtClean="0"/>
              <a:t>- Definition</a:t>
            </a:r>
            <a:endParaRPr lang="en-CA" sz="2800" i="1" dirty="0"/>
          </a:p>
        </p:txBody>
      </p:sp>
      <p:sp>
        <p:nvSpPr>
          <p:cNvPr id="11267" name="Rectangle 3"/>
          <p:cNvSpPr>
            <a:spLocks noGrp="1" noChangeArrowheads="1"/>
          </p:cNvSpPr>
          <p:nvPr>
            <p:ph type="body" idx="4294967295"/>
          </p:nvPr>
        </p:nvSpPr>
        <p:spPr>
          <a:xfrm>
            <a:off x="2051720" y="1700213"/>
            <a:ext cx="7092280" cy="4343400"/>
          </a:xfrm>
        </p:spPr>
        <p:txBody>
          <a:bodyPr/>
          <a:lstStyle/>
          <a:p>
            <a:r>
              <a:rPr lang="en-CA" dirty="0"/>
              <a:t>Inherent risk is the </a:t>
            </a:r>
            <a:r>
              <a:rPr lang="en-CA" dirty="0">
                <a:solidFill>
                  <a:srgbClr val="FF0000"/>
                </a:solidFill>
              </a:rPr>
              <a:t>probability of a material loss</a:t>
            </a:r>
            <a:r>
              <a:rPr lang="en-CA" dirty="0"/>
              <a:t> due to exposure to, and uncertainty arising from, current and potential future events.</a:t>
            </a:r>
          </a:p>
          <a:p>
            <a:pPr>
              <a:buFontTx/>
              <a:buNone/>
            </a:pPr>
            <a:endParaRPr lang="en-CA" dirty="0"/>
          </a:p>
          <a:p>
            <a:r>
              <a:rPr lang="en-CA" dirty="0"/>
              <a:t>A material loss is a loss or combination of losses that could impair the adequacy of the capital of a FRFI such that </a:t>
            </a:r>
            <a:r>
              <a:rPr lang="en-CA" dirty="0">
                <a:solidFill>
                  <a:srgbClr val="FF0000"/>
                </a:solidFill>
              </a:rPr>
              <a:t>there is the potential for loss to depositors or policyholders.</a:t>
            </a:r>
          </a:p>
          <a:p>
            <a:endParaRPr lang="en-CA" dirty="0"/>
          </a:p>
        </p:txBody>
      </p:sp>
    </p:spTree>
    <p:extLst>
      <p:ext uri="{BB962C8B-B14F-4D97-AF65-F5344CB8AC3E}">
        <p14:creationId xmlns:p14="http://schemas.microsoft.com/office/powerpoint/2010/main" val="294443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7"/>
          <p:cNvSpPr>
            <a:spLocks noGrp="1" noChangeArrowheads="1"/>
          </p:cNvSpPr>
          <p:nvPr>
            <p:ph type="body" idx="1"/>
          </p:nvPr>
        </p:nvSpPr>
        <p:spPr>
          <a:xfrm>
            <a:off x="2195736" y="1772816"/>
            <a:ext cx="6477000" cy="3962400"/>
          </a:xfrm>
        </p:spPr>
        <p:txBody>
          <a:bodyPr/>
          <a:lstStyle/>
          <a:p>
            <a:pPr marL="0" indent="0" eaLnBrk="1" hangingPunct="1">
              <a:spcBef>
                <a:spcPct val="50000"/>
              </a:spcBef>
              <a:buFont typeface="Wingdings" pitchFamily="2" charset="2"/>
              <a:buNone/>
            </a:pPr>
            <a:endParaRPr lang="en-CA" b="0" dirty="0" smtClean="0"/>
          </a:p>
          <a:p>
            <a:pPr marL="0" indent="0" eaLnBrk="1" hangingPunct="1">
              <a:spcBef>
                <a:spcPct val="50000"/>
              </a:spcBef>
              <a:buFont typeface="Wingdings" pitchFamily="2" charset="2"/>
              <a:buNone/>
            </a:pPr>
            <a:r>
              <a:rPr lang="en-CA" b="0" dirty="0" smtClean="0"/>
              <a:t>To understand nature and extent of risks assumed.</a:t>
            </a:r>
          </a:p>
          <a:p>
            <a:pPr marL="0" indent="0" eaLnBrk="1" hangingPunct="1">
              <a:spcBef>
                <a:spcPct val="50000"/>
              </a:spcBef>
              <a:buFont typeface="Wingdings" pitchFamily="2" charset="2"/>
              <a:buNone/>
            </a:pPr>
            <a:endParaRPr lang="en-CA" b="0" dirty="0" smtClean="0"/>
          </a:p>
          <a:p>
            <a:pPr marL="0" indent="0" eaLnBrk="1" hangingPunct="1">
              <a:spcBef>
                <a:spcPct val="50000"/>
              </a:spcBef>
              <a:buFont typeface="Wingdings" pitchFamily="2" charset="2"/>
              <a:buNone/>
            </a:pPr>
            <a:r>
              <a:rPr lang="en-CA" b="0" dirty="0" smtClean="0"/>
              <a:t>To develop expectations as to the nature, extent and rigour of mitigation needed.</a:t>
            </a:r>
          </a:p>
        </p:txBody>
      </p:sp>
      <p:sp>
        <p:nvSpPr>
          <p:cNvPr id="15363" name="Rectangle 1034"/>
          <p:cNvSpPr>
            <a:spLocks noGrp="1" noChangeArrowheads="1"/>
          </p:cNvSpPr>
          <p:nvPr>
            <p:ph type="title"/>
          </p:nvPr>
        </p:nvSpPr>
        <p:spPr>
          <a:xfrm>
            <a:off x="2267744" y="685800"/>
            <a:ext cx="5733256" cy="914400"/>
          </a:xfrm>
        </p:spPr>
        <p:txBody>
          <a:bodyPr/>
          <a:lstStyle/>
          <a:p>
            <a:pPr eaLnBrk="1" hangingPunct="1"/>
            <a:r>
              <a:rPr lang="en-CA" b="1" dirty="0" smtClean="0">
                <a:solidFill>
                  <a:schemeClr val="tx1"/>
                </a:solidFill>
              </a:rPr>
              <a:t>Why do we identify and assess Inherent Risk?</a:t>
            </a:r>
          </a:p>
        </p:txBody>
      </p:sp>
    </p:spTree>
    <p:extLst>
      <p:ext uri="{BB962C8B-B14F-4D97-AF65-F5344CB8AC3E}">
        <p14:creationId xmlns:p14="http://schemas.microsoft.com/office/powerpoint/2010/main" val="26567253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CA" b="1" dirty="0" smtClean="0"/>
              <a:t>Categories of Inherent Risk</a:t>
            </a:r>
          </a:p>
        </p:txBody>
      </p:sp>
      <p:sp>
        <p:nvSpPr>
          <p:cNvPr id="16387" name="Rectangle 3"/>
          <p:cNvSpPr>
            <a:spLocks noGrp="1" noChangeArrowheads="1"/>
          </p:cNvSpPr>
          <p:nvPr>
            <p:ph type="body" idx="1"/>
          </p:nvPr>
        </p:nvSpPr>
        <p:spPr>
          <a:xfrm>
            <a:off x="2771775" y="1700213"/>
            <a:ext cx="4894263" cy="3168650"/>
          </a:xfrm>
        </p:spPr>
        <p:txBody>
          <a:bodyPr/>
          <a:lstStyle/>
          <a:p>
            <a:pPr eaLnBrk="1" hangingPunct="1"/>
            <a:r>
              <a:rPr lang="en-CA" b="0" smtClean="0"/>
              <a:t>Credit		</a:t>
            </a:r>
          </a:p>
          <a:p>
            <a:pPr eaLnBrk="1" hangingPunct="1"/>
            <a:r>
              <a:rPr lang="en-CA" b="0" smtClean="0"/>
              <a:t>Market</a:t>
            </a:r>
          </a:p>
          <a:p>
            <a:pPr eaLnBrk="1" hangingPunct="1"/>
            <a:r>
              <a:rPr lang="en-CA" b="0" smtClean="0">
                <a:solidFill>
                  <a:srgbClr val="000000"/>
                </a:solidFill>
              </a:rPr>
              <a:t>Insurance</a:t>
            </a:r>
          </a:p>
          <a:p>
            <a:pPr eaLnBrk="1" hangingPunct="1"/>
            <a:r>
              <a:rPr lang="en-CA" b="0" smtClean="0"/>
              <a:t>Operational (including legal)</a:t>
            </a:r>
          </a:p>
          <a:p>
            <a:pPr eaLnBrk="1" hangingPunct="1"/>
            <a:r>
              <a:rPr lang="en-CA" b="0" smtClean="0"/>
              <a:t>Regulatory Compliance</a:t>
            </a:r>
          </a:p>
          <a:p>
            <a:pPr eaLnBrk="1" hangingPunct="1"/>
            <a:r>
              <a:rPr lang="en-CA" b="0" smtClean="0"/>
              <a:t>Strategic</a:t>
            </a:r>
          </a:p>
          <a:p>
            <a:pPr eaLnBrk="1" hangingPunct="1">
              <a:buFontTx/>
              <a:buNone/>
            </a:pPr>
            <a:endParaRPr lang="en-CA" b="0" smtClean="0"/>
          </a:p>
        </p:txBody>
      </p:sp>
      <p:sp>
        <p:nvSpPr>
          <p:cNvPr id="16388" name="Text Box 4"/>
          <p:cNvSpPr txBox="1">
            <a:spLocks noChangeArrowheads="1"/>
          </p:cNvSpPr>
          <p:nvPr/>
        </p:nvSpPr>
        <p:spPr bwMode="auto">
          <a:xfrm>
            <a:off x="1979613" y="4581525"/>
            <a:ext cx="6840537"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dirty="0">
                <a:solidFill>
                  <a:srgbClr val="000000"/>
                </a:solidFill>
                <a:latin typeface="Arial" charset="0"/>
              </a:rPr>
              <a:t>Reputational risk is not a separate category.  It is a consideration in the assessment of each inherent risk category.</a:t>
            </a:r>
          </a:p>
          <a:p>
            <a:pPr>
              <a:spcBef>
                <a:spcPct val="50000"/>
              </a:spcBef>
            </a:pPr>
            <a:endParaRPr lang="en-CA" dirty="0">
              <a:solidFill>
                <a:srgbClr val="000000"/>
              </a:solidFill>
              <a:latin typeface="Arial" charset="0"/>
            </a:endParaRPr>
          </a:p>
        </p:txBody>
      </p:sp>
    </p:spTree>
    <p:extLst>
      <p:ext uri="{BB962C8B-B14F-4D97-AF65-F5344CB8AC3E}">
        <p14:creationId xmlns:p14="http://schemas.microsoft.com/office/powerpoint/2010/main" val="202337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548679"/>
            <a:ext cx="7010400" cy="936105"/>
          </a:xfrm>
        </p:spPr>
        <p:txBody>
          <a:bodyPr/>
          <a:lstStyle/>
          <a:p>
            <a:r>
              <a:rPr lang="en-US" dirty="0"/>
              <a:t>The Canadian System</a:t>
            </a:r>
            <a:r>
              <a:rPr lang="en-US" sz="2800" dirty="0"/>
              <a:t/>
            </a:r>
            <a:br>
              <a:rPr lang="en-US" sz="2800" dirty="0"/>
            </a:br>
            <a:endParaRPr lang="en-CA" sz="2800" dirty="0"/>
          </a:p>
        </p:txBody>
      </p:sp>
      <p:sp>
        <p:nvSpPr>
          <p:cNvPr id="19459" name="Rectangle 3"/>
          <p:cNvSpPr>
            <a:spLocks noGrp="1" noChangeArrowheads="1"/>
          </p:cNvSpPr>
          <p:nvPr>
            <p:ph type="body" idx="1"/>
          </p:nvPr>
        </p:nvSpPr>
        <p:spPr>
          <a:xfrm>
            <a:off x="1981200" y="1412776"/>
            <a:ext cx="6477000" cy="4968552"/>
          </a:xfrm>
        </p:spPr>
        <p:txBody>
          <a:bodyPr/>
          <a:lstStyle/>
          <a:p>
            <a:pPr>
              <a:lnSpc>
                <a:spcPct val="80000"/>
              </a:lnSpc>
            </a:pPr>
            <a:r>
              <a:rPr lang="en-CA" sz="2000" b="0" dirty="0"/>
              <a:t>At the federal level, regulatory oversight divided between:</a:t>
            </a:r>
          </a:p>
          <a:p>
            <a:pPr lvl="1">
              <a:lnSpc>
                <a:spcPct val="80000"/>
              </a:lnSpc>
            </a:pPr>
            <a:r>
              <a:rPr lang="en-CA" dirty="0"/>
              <a:t>OSFI </a:t>
            </a:r>
            <a:r>
              <a:rPr lang="en-CA" dirty="0" smtClean="0"/>
              <a:t>(prudential </a:t>
            </a:r>
            <a:r>
              <a:rPr lang="en-CA" dirty="0"/>
              <a:t>regulation &amp; supervision)</a:t>
            </a:r>
          </a:p>
          <a:p>
            <a:pPr lvl="1">
              <a:lnSpc>
                <a:spcPct val="80000"/>
              </a:lnSpc>
            </a:pPr>
            <a:r>
              <a:rPr lang="en-CA" dirty="0" smtClean="0"/>
              <a:t>CDIC/deposit insurer </a:t>
            </a:r>
            <a:r>
              <a:rPr lang="en-CA" dirty="0"/>
              <a:t>(deposit insurance)</a:t>
            </a:r>
          </a:p>
          <a:p>
            <a:pPr lvl="1">
              <a:lnSpc>
                <a:spcPct val="80000"/>
              </a:lnSpc>
            </a:pPr>
            <a:r>
              <a:rPr lang="en-CA" dirty="0"/>
              <a:t>DOF (policy / legislation)</a:t>
            </a:r>
          </a:p>
          <a:p>
            <a:pPr lvl="1">
              <a:lnSpc>
                <a:spcPct val="80000"/>
              </a:lnSpc>
            </a:pPr>
            <a:r>
              <a:rPr lang="en-CA" dirty="0"/>
              <a:t>BOC (LLR &amp; payment system oversight)</a:t>
            </a:r>
          </a:p>
          <a:p>
            <a:pPr lvl="1">
              <a:lnSpc>
                <a:spcPct val="80000"/>
              </a:lnSpc>
            </a:pPr>
            <a:r>
              <a:rPr lang="en-CA" dirty="0"/>
              <a:t>FCAC (consumer issues</a:t>
            </a:r>
            <a:r>
              <a:rPr lang="en-CA" dirty="0" smtClean="0"/>
              <a:t>)</a:t>
            </a:r>
          </a:p>
          <a:p>
            <a:pPr lvl="1">
              <a:lnSpc>
                <a:spcPct val="80000"/>
              </a:lnSpc>
            </a:pPr>
            <a:endParaRPr lang="en-CA" dirty="0"/>
          </a:p>
          <a:p>
            <a:pPr>
              <a:lnSpc>
                <a:spcPct val="80000"/>
              </a:lnSpc>
            </a:pPr>
            <a:r>
              <a:rPr lang="en-CA" sz="2000" b="0" dirty="0"/>
              <a:t>Each agency has a </a:t>
            </a:r>
            <a:r>
              <a:rPr lang="en-CA" sz="2000" b="0" dirty="0" smtClean="0"/>
              <a:t>well-defined </a:t>
            </a:r>
            <a:r>
              <a:rPr lang="en-CA" sz="2000" b="0" dirty="0"/>
              <a:t>mandate with minimal </a:t>
            </a:r>
            <a:r>
              <a:rPr lang="en-CA" sz="2000" b="0" dirty="0" smtClean="0"/>
              <a:t>overlap:</a:t>
            </a:r>
            <a:endParaRPr lang="en-CA" sz="2000" b="0" dirty="0"/>
          </a:p>
          <a:p>
            <a:pPr lvl="1">
              <a:lnSpc>
                <a:spcPct val="80000"/>
              </a:lnSpc>
            </a:pPr>
            <a:r>
              <a:rPr lang="en-CA" dirty="0"/>
              <a:t>Limited scope for conflicting priorities within an </a:t>
            </a:r>
            <a:r>
              <a:rPr lang="en-CA" dirty="0" smtClean="0"/>
              <a:t>agency</a:t>
            </a:r>
            <a:endParaRPr lang="en-CA" dirty="0"/>
          </a:p>
          <a:p>
            <a:pPr lvl="1">
              <a:lnSpc>
                <a:spcPct val="80000"/>
              </a:lnSpc>
            </a:pPr>
            <a:r>
              <a:rPr lang="en-CA" dirty="0"/>
              <a:t>Various mechanisms to facilitate coordination, and balance </a:t>
            </a:r>
            <a:r>
              <a:rPr lang="en-CA" dirty="0" smtClean="0"/>
              <a:t>trade-offs</a:t>
            </a:r>
            <a:r>
              <a:rPr lang="en-CA" dirty="0"/>
              <a:t>:</a:t>
            </a:r>
          </a:p>
          <a:p>
            <a:pPr lvl="2">
              <a:lnSpc>
                <a:spcPct val="80000"/>
              </a:lnSpc>
            </a:pPr>
            <a:r>
              <a:rPr lang="en-CA" dirty="0"/>
              <a:t>FISC</a:t>
            </a:r>
          </a:p>
          <a:p>
            <a:pPr lvl="2">
              <a:lnSpc>
                <a:spcPct val="80000"/>
              </a:lnSpc>
            </a:pPr>
            <a:r>
              <a:rPr lang="en-CA" dirty="0" smtClean="0"/>
              <a:t>CDIC/deposit insurer </a:t>
            </a:r>
            <a:r>
              <a:rPr lang="en-CA" dirty="0"/>
              <a:t>Boards</a:t>
            </a:r>
          </a:p>
          <a:p>
            <a:pPr lvl="2">
              <a:lnSpc>
                <a:spcPct val="80000"/>
              </a:lnSpc>
            </a:pPr>
            <a:r>
              <a:rPr lang="en-CA" dirty="0"/>
              <a:t>SAC</a:t>
            </a:r>
          </a:p>
          <a:p>
            <a:pPr lvl="2">
              <a:lnSpc>
                <a:spcPct val="80000"/>
              </a:lnSpc>
              <a:buFontTx/>
              <a:buNone/>
            </a:pPr>
            <a:endParaRPr lang="en-CA" dirty="0"/>
          </a:p>
          <a:p>
            <a:pPr>
              <a:lnSpc>
                <a:spcPct val="80000"/>
              </a:lnSpc>
            </a:pPr>
            <a:endParaRPr lang="en-CA"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0" y="1371600"/>
            <a:ext cx="6172200" cy="1143000"/>
          </a:xfrm>
          <a:noFill/>
        </p:spPr>
        <p:txBody>
          <a:bodyPr/>
          <a:lstStyle/>
          <a:p>
            <a:pPr eaLnBrk="1" hangingPunct="1"/>
            <a:r>
              <a:rPr lang="en-CA" sz="2800" b="1" dirty="0" smtClean="0">
                <a:solidFill>
                  <a:schemeClr val="tx1"/>
                </a:solidFill>
              </a:rPr>
              <a:t>Quality of Risk Management</a:t>
            </a:r>
            <a:r>
              <a:rPr lang="en-CA" sz="2800" b="1" dirty="0" smtClean="0">
                <a:solidFill>
                  <a:schemeClr val="tx1"/>
                </a:solidFill>
                <a:latin typeface="Arial" charset="0"/>
              </a:rPr>
              <a:t/>
            </a:r>
            <a:br>
              <a:rPr lang="en-CA" sz="2800" b="1" dirty="0" smtClean="0">
                <a:solidFill>
                  <a:schemeClr val="tx1"/>
                </a:solidFill>
                <a:latin typeface="Arial" charset="0"/>
              </a:rPr>
            </a:br>
            <a:r>
              <a:rPr lang="en-CA" dirty="0" smtClean="0">
                <a:solidFill>
                  <a:schemeClr val="tx1"/>
                </a:solidFill>
                <a:latin typeface="Arial" charset="0"/>
              </a:rPr>
              <a:t/>
            </a:r>
            <a:br>
              <a:rPr lang="en-CA" dirty="0" smtClean="0">
                <a:solidFill>
                  <a:schemeClr val="tx1"/>
                </a:solidFill>
                <a:latin typeface="Arial" charset="0"/>
              </a:rPr>
            </a:br>
            <a:r>
              <a:rPr lang="en-CA" sz="2800" b="1" dirty="0" smtClean="0">
                <a:solidFill>
                  <a:schemeClr val="tx1"/>
                </a:solidFill>
                <a:latin typeface="Arial" charset="0"/>
              </a:rPr>
              <a:t>Operational Management (OM)</a:t>
            </a:r>
          </a:p>
        </p:txBody>
      </p:sp>
      <p:sp>
        <p:nvSpPr>
          <p:cNvPr id="17411" name="Rectangle 3"/>
          <p:cNvSpPr>
            <a:spLocks noGrp="1" noChangeArrowheads="1"/>
          </p:cNvSpPr>
          <p:nvPr>
            <p:ph type="body" idx="1"/>
          </p:nvPr>
        </p:nvSpPr>
        <p:spPr>
          <a:xfrm>
            <a:off x="2123728" y="3068960"/>
            <a:ext cx="6477000" cy="2895600"/>
          </a:xfrm>
          <a:noFill/>
        </p:spPr>
        <p:txBody>
          <a:bodyPr/>
          <a:lstStyle/>
          <a:p>
            <a:pPr eaLnBrk="1" hangingPunct="1">
              <a:lnSpc>
                <a:spcPct val="80000"/>
              </a:lnSpc>
            </a:pPr>
            <a:r>
              <a:rPr lang="en-CA" sz="2000" b="0" dirty="0" smtClean="0"/>
              <a:t>Responsible for </a:t>
            </a:r>
            <a:r>
              <a:rPr lang="en-CA" sz="2000" dirty="0" smtClean="0">
                <a:solidFill>
                  <a:srgbClr val="FF0000"/>
                </a:solidFill>
              </a:rPr>
              <a:t>day-to-day</a:t>
            </a:r>
            <a:r>
              <a:rPr lang="en-CA" sz="2000" b="0" dirty="0" smtClean="0"/>
              <a:t> management</a:t>
            </a:r>
            <a:br>
              <a:rPr lang="en-CA" sz="2000" b="0" dirty="0" smtClean="0"/>
            </a:br>
            <a:r>
              <a:rPr lang="en-CA" sz="2000" b="0" dirty="0" smtClean="0"/>
              <a:t/>
            </a:r>
            <a:br>
              <a:rPr lang="en-CA" sz="2000" b="0" dirty="0" smtClean="0"/>
            </a:br>
            <a:endParaRPr lang="en-CA" sz="2000" b="0" dirty="0" smtClean="0"/>
          </a:p>
          <a:p>
            <a:pPr eaLnBrk="1" hangingPunct="1">
              <a:lnSpc>
                <a:spcPct val="80000"/>
              </a:lnSpc>
              <a:spcBef>
                <a:spcPct val="50000"/>
              </a:spcBef>
            </a:pPr>
            <a:r>
              <a:rPr lang="en-CA" sz="2000" b="0" dirty="0" smtClean="0"/>
              <a:t>If oversight functions are deemed to be effective, we can use their work to assess effectiveness of operational management</a:t>
            </a:r>
            <a:br>
              <a:rPr lang="en-CA" sz="2000" b="0" dirty="0" smtClean="0"/>
            </a:br>
            <a:endParaRPr lang="en-CA" sz="2000" b="0" dirty="0" smtClean="0"/>
          </a:p>
          <a:p>
            <a:pPr eaLnBrk="1" hangingPunct="1">
              <a:lnSpc>
                <a:spcPct val="80000"/>
              </a:lnSpc>
              <a:spcBef>
                <a:spcPct val="50000"/>
              </a:spcBef>
            </a:pPr>
            <a:r>
              <a:rPr lang="en-CA" sz="2000" b="0" dirty="0" smtClean="0"/>
              <a:t>Periodic validation via activity review</a:t>
            </a:r>
          </a:p>
        </p:txBody>
      </p:sp>
    </p:spTree>
    <p:extLst>
      <p:ext uri="{BB962C8B-B14F-4D97-AF65-F5344CB8AC3E}">
        <p14:creationId xmlns:p14="http://schemas.microsoft.com/office/powerpoint/2010/main" val="237393800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381000"/>
            <a:ext cx="2057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kumimoji="1" lang="en-GB" sz="2400">
              <a:solidFill>
                <a:srgbClr val="000000"/>
              </a:solidFill>
              <a:latin typeface="Times New Roman" pitchFamily="18" charset="0"/>
            </a:endParaRPr>
          </a:p>
        </p:txBody>
      </p:sp>
      <p:sp>
        <p:nvSpPr>
          <p:cNvPr id="18435" name="Rectangle 3"/>
          <p:cNvSpPr>
            <a:spLocks noGrp="1" noChangeArrowheads="1"/>
          </p:cNvSpPr>
          <p:nvPr>
            <p:ph type="title"/>
          </p:nvPr>
        </p:nvSpPr>
        <p:spPr>
          <a:xfrm>
            <a:off x="2286000" y="1371600"/>
            <a:ext cx="6390456" cy="762000"/>
          </a:xfrm>
          <a:noFill/>
        </p:spPr>
        <p:txBody>
          <a:bodyPr/>
          <a:lstStyle/>
          <a:p>
            <a:pPr eaLnBrk="1" hangingPunct="1">
              <a:lnSpc>
                <a:spcPct val="90000"/>
              </a:lnSpc>
            </a:pPr>
            <a:r>
              <a:rPr lang="en-US" sz="2800" b="1" dirty="0" smtClean="0">
                <a:solidFill>
                  <a:schemeClr val="tx1"/>
                </a:solidFill>
              </a:rPr>
              <a:t>Quality of Risk Management </a:t>
            </a:r>
            <a:r>
              <a:rPr lang="en-US" sz="2800" b="1" dirty="0" smtClean="0">
                <a:solidFill>
                  <a:schemeClr val="tx1"/>
                </a:solidFill>
                <a:latin typeface="Arial" charset="0"/>
              </a:rPr>
              <a:t/>
            </a:r>
            <a:br>
              <a:rPr lang="en-US" sz="2800" b="1" dirty="0" smtClean="0">
                <a:solidFill>
                  <a:schemeClr val="tx1"/>
                </a:solidFill>
                <a:latin typeface="Arial" charset="0"/>
              </a:rPr>
            </a:br>
            <a:r>
              <a:rPr lang="en-US" sz="2800" b="1" dirty="0" smtClean="0">
                <a:solidFill>
                  <a:schemeClr val="tx1"/>
                </a:solidFill>
                <a:latin typeface="Arial" charset="0"/>
              </a:rPr>
              <a:t/>
            </a:r>
            <a:br>
              <a:rPr lang="en-US" sz="2800" b="1" dirty="0" smtClean="0">
                <a:solidFill>
                  <a:schemeClr val="tx1"/>
                </a:solidFill>
                <a:latin typeface="Arial" charset="0"/>
              </a:rPr>
            </a:br>
            <a:r>
              <a:rPr lang="en-US" sz="2800" b="1" dirty="0" smtClean="0">
                <a:solidFill>
                  <a:schemeClr val="tx1"/>
                </a:solidFill>
                <a:latin typeface="Arial" charset="0"/>
              </a:rPr>
              <a:t>Oversight Functions </a:t>
            </a:r>
            <a:r>
              <a:rPr lang="en-US" b="1" dirty="0" smtClean="0">
                <a:solidFill>
                  <a:schemeClr val="tx1"/>
                </a:solidFill>
                <a:latin typeface="Arial" charset="0"/>
              </a:rPr>
              <a:t>  </a:t>
            </a:r>
          </a:p>
        </p:txBody>
      </p:sp>
      <p:sp>
        <p:nvSpPr>
          <p:cNvPr id="18436" name="Rectangle 4"/>
          <p:cNvSpPr>
            <a:spLocks noGrp="1" noChangeArrowheads="1"/>
          </p:cNvSpPr>
          <p:nvPr>
            <p:ph type="body" idx="1"/>
          </p:nvPr>
        </p:nvSpPr>
        <p:spPr>
          <a:xfrm>
            <a:off x="3429000" y="2590800"/>
            <a:ext cx="3657600" cy="3124200"/>
          </a:xfrm>
          <a:noFill/>
        </p:spPr>
        <p:txBody>
          <a:bodyPr/>
          <a:lstStyle/>
          <a:p>
            <a:pPr marL="233363" indent="-233363" eaLnBrk="1" hangingPunct="1"/>
            <a:r>
              <a:rPr lang="en-US" b="0" smtClean="0"/>
              <a:t>Board</a:t>
            </a:r>
          </a:p>
          <a:p>
            <a:pPr marL="233363" indent="-233363" eaLnBrk="1" hangingPunct="1"/>
            <a:r>
              <a:rPr lang="en-US" b="0" smtClean="0"/>
              <a:t>Senior Management</a:t>
            </a:r>
          </a:p>
          <a:p>
            <a:pPr marL="233363" indent="-233363" eaLnBrk="1" hangingPunct="1"/>
            <a:r>
              <a:rPr lang="en-US" b="0" smtClean="0">
                <a:solidFill>
                  <a:srgbClr val="000000"/>
                </a:solidFill>
              </a:rPr>
              <a:t>Internal Audit</a:t>
            </a:r>
          </a:p>
          <a:p>
            <a:pPr marL="233363" indent="-233363" eaLnBrk="1" hangingPunct="1"/>
            <a:r>
              <a:rPr lang="en-US" b="0" smtClean="0"/>
              <a:t>Risk Management</a:t>
            </a:r>
          </a:p>
          <a:p>
            <a:pPr marL="233363" indent="-233363" eaLnBrk="1" hangingPunct="1"/>
            <a:r>
              <a:rPr lang="en-US" b="0" smtClean="0"/>
              <a:t>Actuarial</a:t>
            </a:r>
          </a:p>
          <a:p>
            <a:pPr marL="233363" indent="-233363" eaLnBrk="1" hangingPunct="1"/>
            <a:r>
              <a:rPr lang="en-US" b="0" smtClean="0"/>
              <a:t>Compliance</a:t>
            </a:r>
          </a:p>
          <a:p>
            <a:pPr marL="233363" indent="-233363" eaLnBrk="1" hangingPunct="1"/>
            <a:r>
              <a:rPr lang="en-US" b="0" smtClean="0"/>
              <a:t>Financial </a:t>
            </a:r>
          </a:p>
        </p:txBody>
      </p:sp>
    </p:spTree>
    <p:extLst>
      <p:ext uri="{BB962C8B-B14F-4D97-AF65-F5344CB8AC3E}">
        <p14:creationId xmlns:p14="http://schemas.microsoft.com/office/powerpoint/2010/main" val="37080845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7"/>
          <p:cNvSpPr txBox="1">
            <a:spLocks noChangeArrowheads="1"/>
          </p:cNvSpPr>
          <p:nvPr/>
        </p:nvSpPr>
        <p:spPr bwMode="auto">
          <a:xfrm>
            <a:off x="2667000" y="1295400"/>
            <a:ext cx="502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kumimoji="1" lang="en-US" sz="3200" b="1" dirty="0">
                <a:solidFill>
                  <a:srgbClr val="000000"/>
                </a:solidFill>
                <a:latin typeface="Arial Black"/>
              </a:rPr>
              <a:t>Determining Net Risk</a:t>
            </a:r>
          </a:p>
        </p:txBody>
      </p:sp>
      <p:sp>
        <p:nvSpPr>
          <p:cNvPr id="12291" name="AutoShape 18"/>
          <p:cNvSpPr>
            <a:spLocks noChangeArrowheads="1"/>
          </p:cNvSpPr>
          <p:nvPr/>
        </p:nvSpPr>
        <p:spPr bwMode="auto">
          <a:xfrm>
            <a:off x="2514600" y="2743200"/>
            <a:ext cx="1600200" cy="2438400"/>
          </a:xfrm>
          <a:prstGeom prst="chevron">
            <a:avLst>
              <a:gd name="adj" fmla="val 250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914400" algn="ctr"/>
              </a:tabLst>
            </a:pPr>
            <a:r>
              <a:rPr lang="en-CA" sz="1600" b="1">
                <a:solidFill>
                  <a:srgbClr val="000000"/>
                </a:solidFill>
                <a:latin typeface="Arial" charset="0"/>
              </a:rPr>
              <a:t>Inherent</a:t>
            </a:r>
            <a:br>
              <a:rPr lang="en-CA" sz="1600" b="1">
                <a:solidFill>
                  <a:srgbClr val="000000"/>
                </a:solidFill>
                <a:latin typeface="Arial" charset="0"/>
              </a:rPr>
            </a:br>
            <a:r>
              <a:rPr lang="en-CA" sz="1600" b="1">
                <a:solidFill>
                  <a:srgbClr val="000000"/>
                </a:solidFill>
                <a:latin typeface="Arial" charset="0"/>
              </a:rPr>
              <a:t>Risk</a:t>
            </a:r>
          </a:p>
        </p:txBody>
      </p:sp>
      <p:sp>
        <p:nvSpPr>
          <p:cNvPr id="12292" name="Rectangle 19"/>
          <p:cNvSpPr>
            <a:spLocks noChangeArrowheads="1"/>
          </p:cNvSpPr>
          <p:nvPr/>
        </p:nvSpPr>
        <p:spPr bwMode="auto">
          <a:xfrm rot="-5400000">
            <a:off x="800100" y="3619500"/>
            <a:ext cx="24384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CA" sz="2000">
                <a:solidFill>
                  <a:srgbClr val="000000"/>
                </a:solidFill>
                <a:latin typeface="Arial" charset="0"/>
              </a:rPr>
              <a:t>Significant</a:t>
            </a:r>
          </a:p>
          <a:p>
            <a:pPr algn="ctr"/>
            <a:r>
              <a:rPr lang="en-CA" sz="2000">
                <a:solidFill>
                  <a:srgbClr val="000000"/>
                </a:solidFill>
                <a:latin typeface="Arial" charset="0"/>
              </a:rPr>
              <a:t>Activities</a:t>
            </a:r>
          </a:p>
        </p:txBody>
      </p:sp>
      <p:sp>
        <p:nvSpPr>
          <p:cNvPr id="12293" name="AutoShape 24"/>
          <p:cNvSpPr>
            <a:spLocks noChangeArrowheads="1"/>
          </p:cNvSpPr>
          <p:nvPr/>
        </p:nvSpPr>
        <p:spPr bwMode="auto">
          <a:xfrm>
            <a:off x="3733800" y="2743200"/>
            <a:ext cx="1600200" cy="2438400"/>
          </a:xfrm>
          <a:prstGeom prst="chevron">
            <a:avLst>
              <a:gd name="adj" fmla="val 25000"/>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52488" algn="ctr"/>
              </a:tabLst>
            </a:pPr>
            <a:r>
              <a:rPr lang="en-CA" sz="1600" i="1">
                <a:solidFill>
                  <a:srgbClr val="000000"/>
                </a:solidFill>
                <a:latin typeface="Arial" charset="0"/>
              </a:rPr>
              <a:t>Mitigated</a:t>
            </a:r>
          </a:p>
          <a:p>
            <a:pPr>
              <a:tabLst>
                <a:tab pos="852488" algn="ctr"/>
              </a:tabLst>
            </a:pPr>
            <a:r>
              <a:rPr lang="en-CA" sz="1600" i="1">
                <a:solidFill>
                  <a:srgbClr val="000000"/>
                </a:solidFill>
                <a:latin typeface="Arial" charset="0"/>
              </a:rPr>
              <a:t>by</a:t>
            </a:r>
          </a:p>
        </p:txBody>
      </p:sp>
      <p:sp>
        <p:nvSpPr>
          <p:cNvPr id="12294" name="AutoShape 25"/>
          <p:cNvSpPr>
            <a:spLocks noChangeArrowheads="1"/>
          </p:cNvSpPr>
          <p:nvPr/>
        </p:nvSpPr>
        <p:spPr bwMode="auto">
          <a:xfrm>
            <a:off x="4800600" y="2743200"/>
            <a:ext cx="1752600" cy="2438400"/>
          </a:xfrm>
          <a:prstGeom prst="chevron">
            <a:avLst>
              <a:gd name="adj" fmla="val 2500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01688" algn="ctr"/>
              </a:tabLst>
            </a:pPr>
            <a:r>
              <a:rPr lang="en-CA" sz="1400" b="1">
                <a:solidFill>
                  <a:srgbClr val="000000"/>
                </a:solidFill>
                <a:latin typeface="Arial" charset="0"/>
              </a:rPr>
              <a:t>Quality</a:t>
            </a:r>
          </a:p>
          <a:p>
            <a:pPr>
              <a:tabLst>
                <a:tab pos="801688" algn="ctr"/>
              </a:tabLst>
            </a:pPr>
            <a:r>
              <a:rPr lang="en-CA" sz="1400" b="1">
                <a:solidFill>
                  <a:srgbClr val="000000"/>
                </a:solidFill>
                <a:latin typeface="Arial" charset="0"/>
              </a:rPr>
              <a:t>Of Risk</a:t>
            </a:r>
          </a:p>
          <a:p>
            <a:pPr>
              <a:tabLst>
                <a:tab pos="801688" algn="ctr"/>
              </a:tabLst>
            </a:pPr>
            <a:r>
              <a:rPr lang="en-CA" sz="1400" b="1">
                <a:solidFill>
                  <a:srgbClr val="000000"/>
                </a:solidFill>
                <a:latin typeface="Arial" charset="0"/>
              </a:rPr>
              <a:t>Management</a:t>
            </a:r>
          </a:p>
        </p:txBody>
      </p:sp>
      <p:sp>
        <p:nvSpPr>
          <p:cNvPr id="12295" name="AutoShape 26"/>
          <p:cNvSpPr>
            <a:spLocks noChangeArrowheads="1"/>
          </p:cNvSpPr>
          <p:nvPr/>
        </p:nvSpPr>
        <p:spPr bwMode="auto">
          <a:xfrm>
            <a:off x="6172200" y="2743200"/>
            <a:ext cx="1600200" cy="2438400"/>
          </a:xfrm>
          <a:prstGeom prst="chevro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52488" algn="ctr"/>
              </a:tabLst>
            </a:pPr>
            <a:r>
              <a:rPr lang="en-CA" sz="1600" i="1">
                <a:solidFill>
                  <a:srgbClr val="000000"/>
                </a:solidFill>
                <a:latin typeface="Arial" charset="0"/>
              </a:rPr>
              <a:t>      is</a:t>
            </a:r>
          </a:p>
        </p:txBody>
      </p:sp>
      <p:sp>
        <p:nvSpPr>
          <p:cNvPr id="12296" name="AutoShape 27"/>
          <p:cNvSpPr>
            <a:spLocks noChangeArrowheads="1"/>
          </p:cNvSpPr>
          <p:nvPr/>
        </p:nvSpPr>
        <p:spPr bwMode="auto">
          <a:xfrm>
            <a:off x="7391400" y="2743200"/>
            <a:ext cx="1600200" cy="2438400"/>
          </a:xfrm>
          <a:prstGeom prst="chevron">
            <a:avLst>
              <a:gd name="adj" fmla="val 25000"/>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01688" algn="ctr"/>
              </a:tabLst>
            </a:pPr>
            <a:r>
              <a:rPr lang="en-CA" sz="1600" b="1">
                <a:solidFill>
                  <a:srgbClr val="000000"/>
                </a:solidFill>
                <a:latin typeface="Arial" charset="0"/>
              </a:rPr>
              <a:t>Net Risk/</a:t>
            </a:r>
          </a:p>
          <a:p>
            <a:pPr>
              <a:tabLst>
                <a:tab pos="801688" algn="ctr"/>
              </a:tabLst>
            </a:pPr>
            <a:r>
              <a:rPr lang="en-CA" sz="1600" b="1">
                <a:solidFill>
                  <a:srgbClr val="000000"/>
                </a:solidFill>
                <a:latin typeface="Arial" charset="0"/>
              </a:rPr>
              <a:t>Direction</a:t>
            </a:r>
          </a:p>
          <a:p>
            <a:pPr>
              <a:tabLst>
                <a:tab pos="801688" algn="ctr"/>
              </a:tabLst>
            </a:pPr>
            <a:r>
              <a:rPr lang="en-CA" sz="1600" b="1">
                <a:solidFill>
                  <a:srgbClr val="000000"/>
                </a:solidFill>
                <a:latin typeface="Arial" charset="0"/>
              </a:rPr>
              <a:t>of Rating</a:t>
            </a:r>
          </a:p>
        </p:txBody>
      </p:sp>
    </p:spTree>
    <p:extLst>
      <p:ext uri="{BB962C8B-B14F-4D97-AF65-F5344CB8AC3E}">
        <p14:creationId xmlns:p14="http://schemas.microsoft.com/office/powerpoint/2010/main" val="323680944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74" name="Group 50"/>
          <p:cNvGraphicFramePr>
            <a:graphicFrameLocks noGrp="1"/>
          </p:cNvGraphicFramePr>
          <p:nvPr/>
        </p:nvGraphicFramePr>
        <p:xfrm>
          <a:off x="1981200" y="1524000"/>
          <a:ext cx="6781800" cy="4114803"/>
        </p:xfrm>
        <a:graphic>
          <a:graphicData uri="http://schemas.openxmlformats.org/drawingml/2006/table">
            <a:tbl>
              <a:tblPr/>
              <a:tblGrid>
                <a:gridCol w="1785938"/>
                <a:gridCol w="1228725"/>
                <a:gridCol w="1265237"/>
                <a:gridCol w="1265238"/>
                <a:gridCol w="1236662"/>
              </a:tblGrid>
              <a:tr h="5476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Aggregate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Quality of Risk Management for Significant Activity</a:t>
                      </a:r>
                      <a:endParaRPr kumimoji="0" lang="en-CA" sz="1600" b="1" i="0" u="none" strike="noStrike" cap="none" normalizeH="0" baseline="0" smtClean="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Level of Inherent Risk for Significant Activity</a:t>
                      </a: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642938">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Low</a:t>
                      </a: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Moderate</a:t>
                      </a: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Above Average</a:t>
                      </a: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High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vMerge="1">
                  <a:txBody>
                    <a:bodyPr/>
                    <a:lstStyle/>
                    <a:p>
                      <a:endParaRPr lang="en-CA"/>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Net Risk Assessment</a:t>
                      </a:r>
                      <a:endParaRPr kumimoji="0" lang="en-CA" sz="1600" b="1" i="0" u="none" strike="noStrike" cap="none" normalizeH="0" baseline="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Strong</a:t>
                      </a:r>
                      <a:endParaRPr kumimoji="0" lang="en-CA" sz="1600" b="1" i="0" u="none" strike="noStrike" cap="none" normalizeH="0" baseline="0" smtClean="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Low</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Low</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Moderate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Above Average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Acceptable</a:t>
                      </a:r>
                      <a:endParaRPr kumimoji="0" lang="en-CA" sz="1600" b="1" i="0" u="none" strike="noStrike" cap="none" normalizeH="0" baseline="0" smtClean="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Low</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Moderate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Above Average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High</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Needs Improvement</a:t>
                      </a:r>
                      <a:endParaRPr kumimoji="0" lang="en-CA" sz="1600" b="1" i="0" u="none" strike="noStrike" cap="none" normalizeH="0" baseline="0" smtClean="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Moderate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Above Average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High</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High</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Arial" charset="0"/>
                        </a:rPr>
                        <a:t>Weak</a:t>
                      </a:r>
                      <a:endParaRPr kumimoji="0" lang="en-CA" sz="1600" b="1" i="0" u="none" strike="noStrike" cap="none" normalizeH="0" baseline="0" smtClean="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Above Average</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High</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High</a:t>
                      </a:r>
                      <a:endParaRPr kumimoji="0" lang="en-CA"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High</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0527" name="Text Box 47"/>
          <p:cNvSpPr txBox="1">
            <a:spLocks noChangeArrowheads="1"/>
          </p:cNvSpPr>
          <p:nvPr/>
        </p:nvSpPr>
        <p:spPr bwMode="auto">
          <a:xfrm>
            <a:off x="1905000" y="6858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2800" b="1" dirty="0">
                <a:solidFill>
                  <a:srgbClr val="000000"/>
                </a:solidFill>
                <a:latin typeface="+mj-lt"/>
              </a:rPr>
              <a:t>Net Risk - Representative Heat Map</a:t>
            </a:r>
          </a:p>
        </p:txBody>
      </p:sp>
      <p:sp>
        <p:nvSpPr>
          <p:cNvPr id="20528" name="Rectangle 48"/>
          <p:cNvSpPr>
            <a:spLocks noChangeArrowheads="1"/>
          </p:cNvSpPr>
          <p:nvPr/>
        </p:nvSpPr>
        <p:spPr bwMode="auto">
          <a:xfrm>
            <a:off x="1905000" y="1295400"/>
            <a:ext cx="69580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endParaRPr lang="en-CA" b="1">
              <a:solidFill>
                <a:srgbClr val="000000"/>
              </a:solidFill>
              <a:latin typeface="Arial Black" pitchFamily="34" charset="0"/>
            </a:endParaRPr>
          </a:p>
        </p:txBody>
      </p:sp>
      <p:sp>
        <p:nvSpPr>
          <p:cNvPr id="1204275" name="AutoShape 51"/>
          <p:cNvSpPr>
            <a:spLocks noChangeAspect="1" noChangeArrowheads="1"/>
          </p:cNvSpPr>
          <p:nvPr/>
        </p:nvSpPr>
        <p:spPr bwMode="auto">
          <a:xfrm rot="3398443">
            <a:off x="7439025" y="1857375"/>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4276" name="AutoShape 52"/>
          <p:cNvSpPr>
            <a:spLocks noChangeAspect="1" noChangeArrowheads="1"/>
          </p:cNvSpPr>
          <p:nvPr/>
        </p:nvSpPr>
        <p:spPr bwMode="auto">
          <a:xfrm rot="-1237923">
            <a:off x="2057400" y="4038600"/>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4277" name="AutoShape 53"/>
          <p:cNvSpPr>
            <a:spLocks noChangeAspect="1" noChangeArrowheads="1"/>
          </p:cNvSpPr>
          <p:nvPr/>
        </p:nvSpPr>
        <p:spPr bwMode="auto">
          <a:xfrm rot="-2388817">
            <a:off x="6172200" y="4114800"/>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Tree>
    <p:extLst>
      <p:ext uri="{BB962C8B-B14F-4D97-AF65-F5344CB8AC3E}">
        <p14:creationId xmlns:p14="http://schemas.microsoft.com/office/powerpoint/2010/main" val="6042882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4275"/>
                                        </p:tgtEl>
                                        <p:attrNameLst>
                                          <p:attrName>style.visibility</p:attrName>
                                        </p:attrNameLst>
                                      </p:cBhvr>
                                      <p:to>
                                        <p:strVal val="visible"/>
                                      </p:to>
                                    </p:set>
                                    <p:animEffect transition="in" filter="wipe(right)">
                                      <p:cBhvr>
                                        <p:cTn id="7" dur="500"/>
                                        <p:tgtEl>
                                          <p:spTgt spid="120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4276"/>
                                        </p:tgtEl>
                                        <p:attrNameLst>
                                          <p:attrName>style.visibility</p:attrName>
                                        </p:attrNameLst>
                                      </p:cBhvr>
                                      <p:to>
                                        <p:strVal val="visible"/>
                                      </p:to>
                                    </p:set>
                                    <p:animEffect transition="in" filter="wipe(left)">
                                      <p:cBhvr>
                                        <p:cTn id="12" dur="500"/>
                                        <p:tgtEl>
                                          <p:spTgt spid="1204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4277"/>
                                        </p:tgtEl>
                                        <p:attrNameLst>
                                          <p:attrName>style.visibility</p:attrName>
                                        </p:attrNameLst>
                                      </p:cBhvr>
                                      <p:to>
                                        <p:strVal val="visible"/>
                                      </p:to>
                                    </p:set>
                                    <p:animEffect transition="in" filter="wipe(left)">
                                      <p:cBhvr>
                                        <p:cTn id="17" dur="500"/>
                                        <p:tgtEl>
                                          <p:spTgt spid="120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75" grpId="0" animBg="1"/>
      <p:bldP spid="1204276" grpId="0" animBg="1"/>
      <p:bldP spid="12042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Importance</a:t>
            </a:r>
            <a:endParaRPr lang="en-CA" i="1" dirty="0"/>
          </a:p>
        </p:txBody>
      </p:sp>
      <p:sp>
        <p:nvSpPr>
          <p:cNvPr id="3" name="Content Placeholder 2"/>
          <p:cNvSpPr>
            <a:spLocks noGrp="1"/>
          </p:cNvSpPr>
          <p:nvPr>
            <p:ph idx="1"/>
          </p:nvPr>
        </p:nvSpPr>
        <p:spPr/>
        <p:txBody>
          <a:bodyPr/>
          <a:lstStyle/>
          <a:p>
            <a:r>
              <a:rPr lang="en-CA" dirty="0" smtClean="0"/>
              <a:t>Importance is a judgement of a significant activity’s relative contribution to the overall net risk</a:t>
            </a:r>
            <a:br>
              <a:rPr lang="en-CA" dirty="0" smtClean="0"/>
            </a:br>
            <a:endParaRPr lang="en-CA" dirty="0" smtClean="0"/>
          </a:p>
          <a:p>
            <a:r>
              <a:rPr lang="en-CA" dirty="0" smtClean="0"/>
              <a:t>Also one of the factors in planning</a:t>
            </a:r>
            <a:endParaRPr lang="en-CA" dirty="0"/>
          </a:p>
        </p:txBody>
      </p:sp>
    </p:spTree>
    <p:extLst>
      <p:ext uri="{BB962C8B-B14F-4D97-AF65-F5344CB8AC3E}">
        <p14:creationId xmlns:p14="http://schemas.microsoft.com/office/powerpoint/2010/main" val="2560302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b="1" smtClean="0">
                <a:latin typeface="Arial" charset="0"/>
              </a:rPr>
              <a:t>Risk Matrix</a:t>
            </a:r>
            <a:endParaRPr lang="en-CA" b="1" smtClean="0">
              <a:latin typeface="Arial" charset="0"/>
            </a:endParaRPr>
          </a:p>
        </p:txBody>
      </p:sp>
      <p:graphicFrame>
        <p:nvGraphicFramePr>
          <p:cNvPr id="1206474" name="Group 202"/>
          <p:cNvGraphicFramePr>
            <a:graphicFrameLocks noGrp="1"/>
          </p:cNvGraphicFramePr>
          <p:nvPr>
            <p:ph idx="1"/>
          </p:nvPr>
        </p:nvGraphicFramePr>
        <p:xfrm>
          <a:off x="1981200" y="1752600"/>
          <a:ext cx="7048500" cy="3276600"/>
        </p:xfrm>
        <a:graphic>
          <a:graphicData uri="http://schemas.openxmlformats.org/drawingml/2006/table">
            <a:tbl>
              <a:tblPr/>
              <a:tblGrid>
                <a:gridCol w="1284288"/>
                <a:gridCol w="990600"/>
                <a:gridCol w="460375"/>
                <a:gridCol w="1511300"/>
                <a:gridCol w="504825"/>
                <a:gridCol w="1290637"/>
                <a:gridCol w="1006475"/>
              </a:tblGrid>
              <a:tr h="47942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Financial Institution Risk Matrix as at…</a:t>
                      </a:r>
                      <a:endParaRPr kumimoji="0" lang="en-CA"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Significant Activities</a:t>
                      </a:r>
                      <a:endParaRPr kumimoji="0" lang="en-CA" sz="12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Inherent Risks</a:t>
                      </a:r>
                      <a:endParaRPr kumimoji="0" lang="en-CA" sz="1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Quality of Risk Management</a:t>
                      </a:r>
                      <a:endParaRPr kumimoji="0" lang="en-CA"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Net Risk</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Direction of Rating</a:t>
                      </a: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Importance</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192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Credit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Market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Insurance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Operational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Regulatory     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Strategic</a:t>
                      </a:r>
                      <a:endParaRPr kumimoji="0" lang="en-CA"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Operational  Management</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Financial</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Compliance</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Actuarial</a:t>
                      </a:r>
                    </a:p>
                    <a:p>
                      <a:pPr marL="106363" marR="0" lvl="0" indent="-106363" algn="l" defTabSz="914400" rtl="0" eaLnBrk="1" fontAlgn="base" latinLnBrk="0" hangingPunct="1">
                        <a:lnSpc>
                          <a:spcPct val="100000"/>
                        </a:lnSpc>
                        <a:spcBef>
                          <a:spcPct val="2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Risk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Internal Audit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Senior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Board </a:t>
                      </a:r>
                      <a:endParaRPr kumimoji="0" lang="en-CA" sz="10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Increasing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Stable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Decreasing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Low            OR       Medium      OR            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Overall Rating</a:t>
                      </a:r>
                      <a:endParaRPr kumimoji="0" lang="en-CA" sz="12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1542" name="Line 38"/>
          <p:cNvSpPr>
            <a:spLocks noChangeShapeType="1"/>
          </p:cNvSpPr>
          <p:nvPr/>
        </p:nvSpPr>
        <p:spPr bwMode="auto">
          <a:xfrm>
            <a:off x="6443663" y="24209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graphicFrame>
        <p:nvGraphicFramePr>
          <p:cNvPr id="1206423" name="Group 151"/>
          <p:cNvGraphicFramePr>
            <a:graphicFrameLocks noGrp="1"/>
          </p:cNvGraphicFramePr>
          <p:nvPr/>
        </p:nvGraphicFramePr>
        <p:xfrm>
          <a:off x="1981200" y="5181600"/>
          <a:ext cx="5745163" cy="665163"/>
        </p:xfrm>
        <a:graphic>
          <a:graphicData uri="http://schemas.openxmlformats.org/drawingml/2006/table">
            <a:tbl>
              <a:tblPr/>
              <a:tblGrid>
                <a:gridCol w="1905000"/>
                <a:gridCol w="384175"/>
                <a:gridCol w="1765300"/>
                <a:gridCol w="384175"/>
                <a:gridCol w="130651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Capital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Earnings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Liquidity</a:t>
                      </a: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Composite Risk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Direction of Rating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Time Frame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6451" name="Group 179"/>
          <p:cNvGraphicFramePr>
            <a:graphicFrameLocks noGrp="1"/>
          </p:cNvGraphicFramePr>
          <p:nvPr/>
        </p:nvGraphicFramePr>
        <p:xfrm>
          <a:off x="7772400" y="5181600"/>
          <a:ext cx="411163" cy="647700"/>
        </p:xfrm>
        <a:graphic>
          <a:graphicData uri="http://schemas.openxmlformats.org/drawingml/2006/table">
            <a:tbl>
              <a:tblPr/>
              <a:tblGrid>
                <a:gridCol w="41116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1" name="Rectangle 181"/>
          <p:cNvSpPr>
            <a:spLocks noChangeArrowheads="1"/>
          </p:cNvSpPr>
          <p:nvPr/>
        </p:nvSpPr>
        <p:spPr bwMode="auto">
          <a:xfrm>
            <a:off x="2057400" y="6019800"/>
            <a:ext cx="1774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CA" sz="1400">
                <a:solidFill>
                  <a:srgbClr val="000000"/>
                </a:solidFill>
                <a:latin typeface="Arial" charset="0"/>
              </a:rPr>
              <a:t>Intervention  Rating</a:t>
            </a:r>
          </a:p>
        </p:txBody>
      </p:sp>
      <p:sp>
        <p:nvSpPr>
          <p:cNvPr id="21572" name="Text Box 182"/>
          <p:cNvSpPr txBox="1">
            <a:spLocks noChangeArrowheads="1"/>
          </p:cNvSpPr>
          <p:nvPr/>
        </p:nvSpPr>
        <p:spPr bwMode="auto">
          <a:xfrm>
            <a:off x="1981200" y="6019800"/>
            <a:ext cx="2286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CA">
              <a:solidFill>
                <a:srgbClr val="000000"/>
              </a:solidFill>
            </a:endParaRPr>
          </a:p>
        </p:txBody>
      </p:sp>
      <p:sp>
        <p:nvSpPr>
          <p:cNvPr id="1206455" name="AutoShape 183"/>
          <p:cNvSpPr>
            <a:spLocks noChangeArrowheads="1"/>
          </p:cNvSpPr>
          <p:nvPr/>
        </p:nvSpPr>
        <p:spPr bwMode="auto">
          <a:xfrm>
            <a:off x="3352800" y="2743200"/>
            <a:ext cx="8382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56" name="AutoShape 184"/>
          <p:cNvSpPr>
            <a:spLocks noChangeArrowheads="1"/>
          </p:cNvSpPr>
          <p:nvPr/>
        </p:nvSpPr>
        <p:spPr bwMode="auto">
          <a:xfrm>
            <a:off x="4800600" y="2819400"/>
            <a:ext cx="12954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4" name="Oval 192"/>
          <p:cNvSpPr>
            <a:spLocks noChangeAspect="1" noChangeArrowheads="1"/>
          </p:cNvSpPr>
          <p:nvPr/>
        </p:nvSpPr>
        <p:spPr bwMode="auto">
          <a:xfrm>
            <a:off x="6324600" y="3581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5" name="Oval 193"/>
          <p:cNvSpPr>
            <a:spLocks noChangeAspect="1" noChangeArrowheads="1"/>
          </p:cNvSpPr>
          <p:nvPr/>
        </p:nvSpPr>
        <p:spPr bwMode="auto">
          <a:xfrm>
            <a:off x="6324600" y="4038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6" name="Oval 194"/>
          <p:cNvSpPr>
            <a:spLocks noChangeAspect="1" noChangeArrowheads="1"/>
          </p:cNvSpPr>
          <p:nvPr/>
        </p:nvSpPr>
        <p:spPr bwMode="auto">
          <a:xfrm>
            <a:off x="6324600" y="3200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7" name="Oval 195"/>
          <p:cNvSpPr>
            <a:spLocks noChangeAspect="1" noChangeArrowheads="1"/>
          </p:cNvSpPr>
          <p:nvPr/>
        </p:nvSpPr>
        <p:spPr bwMode="auto">
          <a:xfrm>
            <a:off x="6324600" y="2819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8" name="Oval 196"/>
          <p:cNvSpPr>
            <a:spLocks noChangeArrowheads="1"/>
          </p:cNvSpPr>
          <p:nvPr/>
        </p:nvSpPr>
        <p:spPr bwMode="auto">
          <a:xfrm>
            <a:off x="6324600" y="4648200"/>
            <a:ext cx="304800" cy="3048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71" name="AutoShape 199"/>
          <p:cNvSpPr>
            <a:spLocks noChangeArrowheads="1"/>
          </p:cNvSpPr>
          <p:nvPr/>
        </p:nvSpPr>
        <p:spPr bwMode="auto">
          <a:xfrm>
            <a:off x="228600" y="228600"/>
            <a:ext cx="4038600" cy="990600"/>
          </a:xfrm>
          <a:prstGeom prst="wedgeRoundRectCallout">
            <a:avLst>
              <a:gd name="adj1" fmla="val 105269"/>
              <a:gd name="adj2" fmla="val 4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CA" sz="1400" u="sng" dirty="0">
                <a:solidFill>
                  <a:srgbClr val="FFFFFF"/>
                </a:solidFill>
                <a:latin typeface="Arial" charset="0"/>
              </a:rPr>
              <a:t>Overall Net Risk</a:t>
            </a:r>
            <a:r>
              <a:rPr lang="en-CA" sz="1400" dirty="0">
                <a:solidFill>
                  <a:srgbClr val="FFFFFF"/>
                </a:solidFill>
                <a:latin typeface="Arial" charset="0"/>
              </a:rPr>
              <a:t>:  The weighted aggregate of all Net Risks using the importance of each SA as the weighting factor</a:t>
            </a:r>
          </a:p>
          <a:p>
            <a:pPr algn="ctr" eaLnBrk="1" hangingPunct="1"/>
            <a:r>
              <a:rPr lang="en-CA" sz="1400" b="1" dirty="0">
                <a:solidFill>
                  <a:srgbClr val="FFFFFF"/>
                </a:solidFill>
                <a:latin typeface="Arial" charset="0"/>
              </a:rPr>
              <a:t>Institution </a:t>
            </a:r>
            <a:r>
              <a:rPr lang="en-CA" sz="1400" b="1" dirty="0" smtClean="0">
                <a:solidFill>
                  <a:srgbClr val="FFFFFF"/>
                </a:solidFill>
                <a:latin typeface="Arial" charset="0"/>
              </a:rPr>
              <a:t>“residual risk”</a:t>
            </a:r>
            <a:endParaRPr lang="en-CA" sz="1400" dirty="0">
              <a:solidFill>
                <a:srgbClr val="FFFFFF"/>
              </a:solidFill>
              <a:latin typeface="Arial" charset="0"/>
            </a:endParaRPr>
          </a:p>
        </p:txBody>
      </p:sp>
      <p:sp>
        <p:nvSpPr>
          <p:cNvPr id="1206472" name="AutoShape 200"/>
          <p:cNvSpPr>
            <a:spLocks noChangeArrowheads="1"/>
          </p:cNvSpPr>
          <p:nvPr/>
        </p:nvSpPr>
        <p:spPr bwMode="auto">
          <a:xfrm>
            <a:off x="6369496" y="44624"/>
            <a:ext cx="2667000" cy="873460"/>
          </a:xfrm>
          <a:prstGeom prst="wedgeRoundRectCallout">
            <a:avLst>
              <a:gd name="adj1" fmla="val -45669"/>
              <a:gd name="adj2" fmla="val 367706"/>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CA" sz="1400" u="sng" dirty="0">
                <a:solidFill>
                  <a:srgbClr val="FFFFFF"/>
                </a:solidFill>
                <a:latin typeface="Arial" charset="0"/>
              </a:rPr>
              <a:t>Net Risk</a:t>
            </a:r>
            <a:r>
              <a:rPr lang="en-CA" sz="1400" dirty="0">
                <a:solidFill>
                  <a:srgbClr val="FFFFFF"/>
                </a:solidFill>
                <a:latin typeface="Arial" charset="0"/>
              </a:rPr>
              <a:t>:  </a:t>
            </a:r>
            <a:r>
              <a:rPr lang="en-CA" sz="1400" dirty="0" smtClean="0">
                <a:solidFill>
                  <a:srgbClr val="FFFFFF"/>
                </a:solidFill>
                <a:latin typeface="Arial" charset="0"/>
              </a:rPr>
              <a:t>“Residual risk” </a:t>
            </a:r>
            <a:r>
              <a:rPr lang="en-CA" sz="1400" dirty="0">
                <a:solidFill>
                  <a:srgbClr val="FFFFFF"/>
                </a:solidFill>
                <a:latin typeface="Arial" charset="0"/>
              </a:rPr>
              <a:t>after mitigation in each Significant Activity</a:t>
            </a:r>
          </a:p>
        </p:txBody>
      </p:sp>
    </p:spTree>
    <p:extLst>
      <p:ext uri="{BB962C8B-B14F-4D97-AF65-F5344CB8AC3E}">
        <p14:creationId xmlns:p14="http://schemas.microsoft.com/office/powerpoint/2010/main" val="200765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6455"/>
                                        </p:tgtEl>
                                        <p:attrNameLst>
                                          <p:attrName>style.visibility</p:attrName>
                                        </p:attrNameLst>
                                      </p:cBhvr>
                                      <p:to>
                                        <p:strVal val="visible"/>
                                      </p:to>
                                    </p:set>
                                    <p:anim calcmode="lin" valueType="num">
                                      <p:cBhvr>
                                        <p:cTn id="7" dur="500" fill="hold"/>
                                        <p:tgtEl>
                                          <p:spTgt spid="1206455"/>
                                        </p:tgtEl>
                                        <p:attrNameLst>
                                          <p:attrName>ppt_w</p:attrName>
                                        </p:attrNameLst>
                                      </p:cBhvr>
                                      <p:tavLst>
                                        <p:tav tm="0">
                                          <p:val>
                                            <p:fltVal val="0"/>
                                          </p:val>
                                        </p:tav>
                                        <p:tav tm="100000">
                                          <p:val>
                                            <p:strVal val="#ppt_w"/>
                                          </p:val>
                                        </p:tav>
                                      </p:tavLst>
                                    </p:anim>
                                    <p:anim calcmode="lin" valueType="num">
                                      <p:cBhvr>
                                        <p:cTn id="8" dur="500" fill="hold"/>
                                        <p:tgtEl>
                                          <p:spTgt spid="120645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2000"/>
                                  </p:stCondLst>
                                  <p:childTnLst>
                                    <p:set>
                                      <p:cBhvr>
                                        <p:cTn id="11" dur="1" fill="hold">
                                          <p:stCondLst>
                                            <p:cond delay="0"/>
                                          </p:stCondLst>
                                        </p:cTn>
                                        <p:tgtEl>
                                          <p:spTgt spid="1206456"/>
                                        </p:tgtEl>
                                        <p:attrNameLst>
                                          <p:attrName>style.visibility</p:attrName>
                                        </p:attrNameLst>
                                      </p:cBhvr>
                                      <p:to>
                                        <p:strVal val="visible"/>
                                      </p:to>
                                    </p:set>
                                    <p:anim calcmode="lin" valueType="num">
                                      <p:cBhvr>
                                        <p:cTn id="12" dur="500" fill="hold"/>
                                        <p:tgtEl>
                                          <p:spTgt spid="1206456"/>
                                        </p:tgtEl>
                                        <p:attrNameLst>
                                          <p:attrName>ppt_w</p:attrName>
                                        </p:attrNameLst>
                                      </p:cBhvr>
                                      <p:tavLst>
                                        <p:tav tm="0">
                                          <p:val>
                                            <p:fltVal val="0"/>
                                          </p:val>
                                        </p:tav>
                                        <p:tav tm="100000">
                                          <p:val>
                                            <p:strVal val="#ppt_w"/>
                                          </p:val>
                                        </p:tav>
                                      </p:tavLst>
                                    </p:anim>
                                    <p:anim calcmode="lin" valueType="num">
                                      <p:cBhvr>
                                        <p:cTn id="13" dur="500" fill="hold"/>
                                        <p:tgtEl>
                                          <p:spTgt spid="120645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9" presetClass="entr" presetSubtype="0" fill="hold" grpId="0" nodeType="afterEffect">
                                  <p:stCondLst>
                                    <p:cond delay="1000"/>
                                  </p:stCondLst>
                                  <p:childTnLst>
                                    <p:set>
                                      <p:cBhvr>
                                        <p:cTn id="16" dur="1" fill="hold">
                                          <p:stCondLst>
                                            <p:cond delay="0"/>
                                          </p:stCondLst>
                                        </p:cTn>
                                        <p:tgtEl>
                                          <p:spTgt spid="1206464"/>
                                        </p:tgtEl>
                                        <p:attrNameLst>
                                          <p:attrName>style.visibility</p:attrName>
                                        </p:attrNameLst>
                                      </p:cBhvr>
                                      <p:to>
                                        <p:strVal val="visible"/>
                                      </p:to>
                                    </p:set>
                                    <p:animEffect transition="in" filter="dissolve">
                                      <p:cBhvr>
                                        <p:cTn id="17" dur="500"/>
                                        <p:tgtEl>
                                          <p:spTgt spid="1206464"/>
                                        </p:tgtEl>
                                      </p:cBhvr>
                                    </p:animEffect>
                                  </p:childTnLst>
                                </p:cTn>
                              </p:par>
                            </p:childTnLst>
                          </p:cTn>
                        </p:par>
                        <p:par>
                          <p:cTn id="18" fill="hold" nodeType="afterGroup">
                            <p:stCondLst>
                              <p:cond delay="4500"/>
                            </p:stCondLst>
                            <p:childTnLst>
                              <p:par>
                                <p:cTn id="19" presetID="9" presetClass="entr" presetSubtype="0" fill="hold" grpId="0" nodeType="afterEffect">
                                  <p:stCondLst>
                                    <p:cond delay="1000"/>
                                  </p:stCondLst>
                                  <p:childTnLst>
                                    <p:set>
                                      <p:cBhvr>
                                        <p:cTn id="20" dur="1" fill="hold">
                                          <p:stCondLst>
                                            <p:cond delay="0"/>
                                          </p:stCondLst>
                                        </p:cTn>
                                        <p:tgtEl>
                                          <p:spTgt spid="1206465"/>
                                        </p:tgtEl>
                                        <p:attrNameLst>
                                          <p:attrName>style.visibility</p:attrName>
                                        </p:attrNameLst>
                                      </p:cBhvr>
                                      <p:to>
                                        <p:strVal val="visible"/>
                                      </p:to>
                                    </p:set>
                                    <p:animEffect transition="in" filter="dissolve">
                                      <p:cBhvr>
                                        <p:cTn id="21" dur="500"/>
                                        <p:tgtEl>
                                          <p:spTgt spid="1206465"/>
                                        </p:tgtEl>
                                      </p:cBhvr>
                                    </p:animEffect>
                                  </p:childTnLst>
                                </p:cTn>
                              </p:par>
                            </p:childTnLst>
                          </p:cTn>
                        </p:par>
                        <p:par>
                          <p:cTn id="22" fill="hold" nodeType="afterGroup">
                            <p:stCondLst>
                              <p:cond delay="6000"/>
                            </p:stCondLst>
                            <p:childTnLst>
                              <p:par>
                                <p:cTn id="23" presetID="9" presetClass="entr" presetSubtype="0" fill="hold" grpId="0" nodeType="afterEffect">
                                  <p:stCondLst>
                                    <p:cond delay="1000"/>
                                  </p:stCondLst>
                                  <p:childTnLst>
                                    <p:set>
                                      <p:cBhvr>
                                        <p:cTn id="24" dur="1" fill="hold">
                                          <p:stCondLst>
                                            <p:cond delay="0"/>
                                          </p:stCondLst>
                                        </p:cTn>
                                        <p:tgtEl>
                                          <p:spTgt spid="1206466"/>
                                        </p:tgtEl>
                                        <p:attrNameLst>
                                          <p:attrName>style.visibility</p:attrName>
                                        </p:attrNameLst>
                                      </p:cBhvr>
                                      <p:to>
                                        <p:strVal val="visible"/>
                                      </p:to>
                                    </p:set>
                                    <p:animEffect transition="in" filter="dissolve">
                                      <p:cBhvr>
                                        <p:cTn id="25" dur="500"/>
                                        <p:tgtEl>
                                          <p:spTgt spid="1206466"/>
                                        </p:tgtEl>
                                      </p:cBhvr>
                                    </p:animEffect>
                                  </p:childTnLst>
                                </p:cTn>
                              </p:par>
                            </p:childTnLst>
                          </p:cTn>
                        </p:par>
                        <p:par>
                          <p:cTn id="26" fill="hold" nodeType="afterGroup">
                            <p:stCondLst>
                              <p:cond delay="7500"/>
                            </p:stCondLst>
                            <p:childTnLst>
                              <p:par>
                                <p:cTn id="27" presetID="9" presetClass="entr" presetSubtype="0" fill="hold" grpId="0" nodeType="afterEffect">
                                  <p:stCondLst>
                                    <p:cond delay="1000"/>
                                  </p:stCondLst>
                                  <p:childTnLst>
                                    <p:set>
                                      <p:cBhvr>
                                        <p:cTn id="28" dur="1" fill="hold">
                                          <p:stCondLst>
                                            <p:cond delay="0"/>
                                          </p:stCondLst>
                                        </p:cTn>
                                        <p:tgtEl>
                                          <p:spTgt spid="1206467"/>
                                        </p:tgtEl>
                                        <p:attrNameLst>
                                          <p:attrName>style.visibility</p:attrName>
                                        </p:attrNameLst>
                                      </p:cBhvr>
                                      <p:to>
                                        <p:strVal val="visible"/>
                                      </p:to>
                                    </p:set>
                                    <p:animEffect transition="in" filter="dissolve">
                                      <p:cBhvr>
                                        <p:cTn id="29" dur="500"/>
                                        <p:tgtEl>
                                          <p:spTgt spid="1206467"/>
                                        </p:tgtEl>
                                      </p:cBhvr>
                                    </p:animEffect>
                                  </p:childTnLst>
                                </p:cTn>
                              </p:par>
                            </p:childTnLst>
                          </p:cTn>
                        </p:par>
                        <p:par>
                          <p:cTn id="30" fill="hold" nodeType="afterGroup">
                            <p:stCondLst>
                              <p:cond delay="9000"/>
                            </p:stCondLst>
                            <p:childTnLst>
                              <p:par>
                                <p:cTn id="31" presetID="9" presetClass="entr" presetSubtype="0" fill="hold" grpId="0" nodeType="afterEffect">
                                  <p:stCondLst>
                                    <p:cond delay="2000"/>
                                  </p:stCondLst>
                                  <p:childTnLst>
                                    <p:set>
                                      <p:cBhvr>
                                        <p:cTn id="32" dur="1" fill="hold">
                                          <p:stCondLst>
                                            <p:cond delay="0"/>
                                          </p:stCondLst>
                                        </p:cTn>
                                        <p:tgtEl>
                                          <p:spTgt spid="1206468"/>
                                        </p:tgtEl>
                                        <p:attrNameLst>
                                          <p:attrName>style.visibility</p:attrName>
                                        </p:attrNameLst>
                                      </p:cBhvr>
                                      <p:to>
                                        <p:strVal val="visible"/>
                                      </p:to>
                                    </p:set>
                                    <p:animEffect transition="in" filter="dissolve">
                                      <p:cBhvr>
                                        <p:cTn id="33" dur="500"/>
                                        <p:tgtEl>
                                          <p:spTgt spid="1206468"/>
                                        </p:tgtEl>
                                      </p:cBhvr>
                                    </p:animEffect>
                                  </p:childTnLst>
                                </p:cTn>
                              </p:par>
                            </p:childTnLst>
                          </p:cTn>
                        </p:par>
                        <p:par>
                          <p:cTn id="34" fill="hold" nodeType="afterGroup">
                            <p:stCondLst>
                              <p:cond delay="11500"/>
                            </p:stCondLst>
                            <p:childTnLst>
                              <p:par>
                                <p:cTn id="35" presetID="23" presetClass="entr" presetSubtype="16" fill="hold" grpId="0" nodeType="afterEffect">
                                  <p:stCondLst>
                                    <p:cond delay="0"/>
                                  </p:stCondLst>
                                  <p:childTnLst>
                                    <p:set>
                                      <p:cBhvr>
                                        <p:cTn id="36" dur="1" fill="hold">
                                          <p:stCondLst>
                                            <p:cond delay="0"/>
                                          </p:stCondLst>
                                        </p:cTn>
                                        <p:tgtEl>
                                          <p:spTgt spid="1206471"/>
                                        </p:tgtEl>
                                        <p:attrNameLst>
                                          <p:attrName>style.visibility</p:attrName>
                                        </p:attrNameLst>
                                      </p:cBhvr>
                                      <p:to>
                                        <p:strVal val="visible"/>
                                      </p:to>
                                    </p:set>
                                    <p:anim calcmode="lin" valueType="num">
                                      <p:cBhvr>
                                        <p:cTn id="37" dur="500" fill="hold"/>
                                        <p:tgtEl>
                                          <p:spTgt spid="1206471"/>
                                        </p:tgtEl>
                                        <p:attrNameLst>
                                          <p:attrName>ppt_w</p:attrName>
                                        </p:attrNameLst>
                                      </p:cBhvr>
                                      <p:tavLst>
                                        <p:tav tm="0">
                                          <p:val>
                                            <p:fltVal val="0"/>
                                          </p:val>
                                        </p:tav>
                                        <p:tav tm="100000">
                                          <p:val>
                                            <p:strVal val="#ppt_w"/>
                                          </p:val>
                                        </p:tav>
                                      </p:tavLst>
                                    </p:anim>
                                    <p:anim calcmode="lin" valueType="num">
                                      <p:cBhvr>
                                        <p:cTn id="38" dur="500" fill="hold"/>
                                        <p:tgtEl>
                                          <p:spTgt spid="120647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2000"/>
                            </p:stCondLst>
                            <p:childTnLst>
                              <p:par>
                                <p:cTn id="40" presetID="23" presetClass="entr" presetSubtype="16" fill="hold" grpId="0" nodeType="afterEffect">
                                  <p:stCondLst>
                                    <p:cond delay="0"/>
                                  </p:stCondLst>
                                  <p:childTnLst>
                                    <p:set>
                                      <p:cBhvr>
                                        <p:cTn id="41" dur="1" fill="hold">
                                          <p:stCondLst>
                                            <p:cond delay="0"/>
                                          </p:stCondLst>
                                        </p:cTn>
                                        <p:tgtEl>
                                          <p:spTgt spid="1206472"/>
                                        </p:tgtEl>
                                        <p:attrNameLst>
                                          <p:attrName>style.visibility</p:attrName>
                                        </p:attrNameLst>
                                      </p:cBhvr>
                                      <p:to>
                                        <p:strVal val="visible"/>
                                      </p:to>
                                    </p:set>
                                    <p:anim calcmode="lin" valueType="num">
                                      <p:cBhvr>
                                        <p:cTn id="42" dur="500" fill="hold"/>
                                        <p:tgtEl>
                                          <p:spTgt spid="1206472"/>
                                        </p:tgtEl>
                                        <p:attrNameLst>
                                          <p:attrName>ppt_w</p:attrName>
                                        </p:attrNameLst>
                                      </p:cBhvr>
                                      <p:tavLst>
                                        <p:tav tm="0">
                                          <p:val>
                                            <p:fltVal val="0"/>
                                          </p:val>
                                        </p:tav>
                                        <p:tav tm="100000">
                                          <p:val>
                                            <p:strVal val="#ppt_w"/>
                                          </p:val>
                                        </p:tav>
                                      </p:tavLst>
                                    </p:anim>
                                    <p:anim calcmode="lin" valueType="num">
                                      <p:cBhvr>
                                        <p:cTn id="43" dur="500" fill="hold"/>
                                        <p:tgtEl>
                                          <p:spTgt spid="12064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455" grpId="0" animBg="1"/>
      <p:bldP spid="1206456" grpId="0" animBg="1"/>
      <p:bldP spid="1206464" grpId="0" animBg="1"/>
      <p:bldP spid="1206465" grpId="0" animBg="1"/>
      <p:bldP spid="1206466" grpId="0" animBg="1"/>
      <p:bldP spid="1206467" grpId="0" animBg="1"/>
      <p:bldP spid="1206468" grpId="0" animBg="1"/>
      <p:bldP spid="1206471" grpId="0" animBg="1" autoUpdateAnimBg="0"/>
      <p:bldP spid="120647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2267744" y="762000"/>
            <a:ext cx="6038056" cy="609600"/>
          </a:xfrm>
          <a:noFill/>
        </p:spPr>
        <p:txBody>
          <a:bodyPr/>
          <a:lstStyle/>
          <a:p>
            <a:pPr eaLnBrk="1" hangingPunct="1"/>
            <a:r>
              <a:rPr lang="en-US" b="1" dirty="0" smtClean="0">
                <a:solidFill>
                  <a:schemeClr val="tx1"/>
                </a:solidFill>
              </a:rPr>
              <a:t>Capital and Earnings</a:t>
            </a:r>
          </a:p>
        </p:txBody>
      </p:sp>
      <p:sp>
        <p:nvSpPr>
          <p:cNvPr id="22531" name="Rectangle 1030"/>
          <p:cNvSpPr>
            <a:spLocks noGrp="1" noChangeArrowheads="1"/>
          </p:cNvSpPr>
          <p:nvPr>
            <p:ph type="body" idx="1"/>
          </p:nvPr>
        </p:nvSpPr>
        <p:spPr>
          <a:xfrm>
            <a:off x="2133600" y="1676400"/>
            <a:ext cx="6248400" cy="4114800"/>
          </a:xfrm>
        </p:spPr>
        <p:txBody>
          <a:bodyPr/>
          <a:lstStyle/>
          <a:p>
            <a:pPr marL="228600" indent="-228600" eaLnBrk="1" hangingPunct="1">
              <a:buFontTx/>
              <a:buNone/>
            </a:pPr>
            <a:r>
              <a:rPr lang="en-CA" sz="2800" b="0" dirty="0" smtClean="0"/>
              <a:t>Capital</a:t>
            </a:r>
          </a:p>
          <a:p>
            <a:pPr marL="228600" indent="-228600" eaLnBrk="1" hangingPunct="1"/>
            <a:r>
              <a:rPr lang="en-CA" b="0" dirty="0" smtClean="0"/>
              <a:t>Adequacy</a:t>
            </a:r>
          </a:p>
          <a:p>
            <a:pPr marL="571500" lvl="1" indent="-228600" eaLnBrk="1" hangingPunct="1">
              <a:spcBef>
                <a:spcPct val="0"/>
              </a:spcBef>
            </a:pPr>
            <a:r>
              <a:rPr lang="en-CA" dirty="0" smtClean="0"/>
              <a:t>Quantity</a:t>
            </a:r>
          </a:p>
          <a:p>
            <a:pPr marL="571500" lvl="1" indent="-228600" eaLnBrk="1" hangingPunct="1">
              <a:spcBef>
                <a:spcPct val="0"/>
              </a:spcBef>
            </a:pPr>
            <a:r>
              <a:rPr lang="en-CA" dirty="0" smtClean="0"/>
              <a:t>Quality</a:t>
            </a:r>
          </a:p>
          <a:p>
            <a:pPr marL="228600" indent="-228600" eaLnBrk="1" hangingPunct="1"/>
            <a:r>
              <a:rPr lang="en-CA" b="0" dirty="0" smtClean="0"/>
              <a:t>Capital management policies &amp; practices</a:t>
            </a:r>
          </a:p>
          <a:p>
            <a:pPr marL="228600" indent="-228600" eaLnBrk="1" hangingPunct="1">
              <a:spcBef>
                <a:spcPct val="75000"/>
              </a:spcBef>
              <a:buFontTx/>
              <a:buNone/>
            </a:pPr>
            <a:r>
              <a:rPr lang="en-CA" sz="2800" b="0" dirty="0" smtClean="0"/>
              <a:t>Earnings</a:t>
            </a:r>
          </a:p>
          <a:p>
            <a:pPr marL="228600" indent="-228600" eaLnBrk="1" hangingPunct="1"/>
            <a:r>
              <a:rPr lang="en-CA" b="0" dirty="0" smtClean="0"/>
              <a:t>Strength</a:t>
            </a:r>
          </a:p>
          <a:p>
            <a:pPr marL="228600" indent="-228600" eaLnBrk="1" hangingPunct="1"/>
            <a:r>
              <a:rPr lang="en-CA" b="0" dirty="0" smtClean="0"/>
              <a:t>Sustainability</a:t>
            </a:r>
          </a:p>
          <a:p>
            <a:pPr marL="228600" indent="-228600" eaLnBrk="1" hangingPunct="1">
              <a:buFontTx/>
              <a:buNone/>
            </a:pPr>
            <a:endParaRPr lang="en-CA" b="0" dirty="0" smtClean="0"/>
          </a:p>
          <a:p>
            <a:pPr marL="228600" indent="-228600" eaLnBrk="1" hangingPunct="1"/>
            <a:endParaRPr lang="en-CA" b="0" dirty="0" smtClean="0"/>
          </a:p>
        </p:txBody>
      </p:sp>
      <p:sp>
        <p:nvSpPr>
          <p:cNvPr id="22532" name="Rectangle 1031"/>
          <p:cNvSpPr>
            <a:spLocks noChangeArrowheads="1"/>
          </p:cNvSpPr>
          <p:nvPr/>
        </p:nvSpPr>
        <p:spPr bwMode="auto">
          <a:xfrm>
            <a:off x="1828800" y="5486400"/>
            <a:ext cx="655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spcBef>
                <a:spcPct val="20000"/>
              </a:spcBef>
            </a:pPr>
            <a:endParaRPr lang="en-CA" sz="2400">
              <a:solidFill>
                <a:srgbClr val="000000"/>
              </a:solidFill>
              <a:latin typeface="Arial" charset="0"/>
            </a:endParaRPr>
          </a:p>
        </p:txBody>
      </p:sp>
    </p:spTree>
    <p:extLst>
      <p:ext uri="{BB962C8B-B14F-4D97-AF65-F5344CB8AC3E}">
        <p14:creationId xmlns:p14="http://schemas.microsoft.com/office/powerpoint/2010/main" val="210381837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548680"/>
            <a:ext cx="7010400" cy="1008112"/>
          </a:xfrm>
        </p:spPr>
        <p:txBody>
          <a:bodyPr/>
          <a:lstStyle/>
          <a:p>
            <a:pPr eaLnBrk="1" hangingPunct="1"/>
            <a:r>
              <a:rPr lang="en-US" b="1" dirty="0" smtClean="0"/>
              <a:t>Liquidity</a:t>
            </a:r>
            <a:endParaRPr lang="en-CA" b="1" dirty="0" smtClean="0"/>
          </a:p>
        </p:txBody>
      </p:sp>
      <p:sp>
        <p:nvSpPr>
          <p:cNvPr id="23555" name="Rectangle 3"/>
          <p:cNvSpPr>
            <a:spLocks noGrp="1" noChangeArrowheads="1"/>
          </p:cNvSpPr>
          <p:nvPr>
            <p:ph type="body" idx="1"/>
          </p:nvPr>
        </p:nvSpPr>
        <p:spPr>
          <a:xfrm>
            <a:off x="1981200" y="2276872"/>
            <a:ext cx="6477000" cy="3819128"/>
          </a:xfrm>
        </p:spPr>
        <p:txBody>
          <a:bodyPr/>
          <a:lstStyle/>
          <a:p>
            <a:pPr lvl="0" eaLnBrk="1" hangingPunct="1">
              <a:lnSpc>
                <a:spcPct val="90000"/>
              </a:lnSpc>
            </a:pPr>
            <a:r>
              <a:rPr lang="en-US" dirty="0">
                <a:solidFill>
                  <a:srgbClr val="000000"/>
                </a:solidFill>
              </a:rPr>
              <a:t>Importance of liquidity to overall safety and soundness is highlighted</a:t>
            </a:r>
          </a:p>
          <a:p>
            <a:pPr lvl="0" eaLnBrk="1" hangingPunct="1">
              <a:lnSpc>
                <a:spcPct val="90000"/>
              </a:lnSpc>
            </a:pPr>
            <a:endParaRPr lang="en-US" dirty="0">
              <a:solidFill>
                <a:srgbClr val="000000"/>
              </a:solidFill>
            </a:endParaRPr>
          </a:p>
          <a:p>
            <a:pPr lvl="0" eaLnBrk="1" hangingPunct="1">
              <a:lnSpc>
                <a:spcPct val="90000"/>
              </a:lnSpc>
            </a:pPr>
            <a:r>
              <a:rPr lang="en-US" dirty="0">
                <a:solidFill>
                  <a:srgbClr val="000000"/>
                </a:solidFill>
              </a:rPr>
              <a:t>Liquidity assessment similar to Capital by including level and quality of liquidity and liquidity risk management</a:t>
            </a:r>
          </a:p>
          <a:p>
            <a:pPr marL="0" indent="0" eaLnBrk="1" hangingPunct="1">
              <a:buNone/>
            </a:pPr>
            <a:endParaRPr lang="en-CA" dirty="0" smtClean="0">
              <a:latin typeface="+mj-lt"/>
            </a:endParaRPr>
          </a:p>
        </p:txBody>
      </p:sp>
    </p:spTree>
    <p:extLst>
      <p:ext uri="{BB962C8B-B14F-4D97-AF65-F5344CB8AC3E}">
        <p14:creationId xmlns:p14="http://schemas.microsoft.com/office/powerpoint/2010/main" val="132826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81200" y="2209800"/>
            <a:ext cx="6553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2900" eaLnBrk="1" hangingPunct="1">
              <a:spcBef>
                <a:spcPct val="50000"/>
              </a:spcBef>
              <a:buFontTx/>
              <a:buChar char="•"/>
            </a:pPr>
            <a:r>
              <a:rPr lang="en-CA" sz="2400" dirty="0">
                <a:solidFill>
                  <a:srgbClr val="000000"/>
                </a:solidFill>
                <a:latin typeface="Arial" charset="0"/>
              </a:rPr>
              <a:t>An assessment of the institution’s </a:t>
            </a:r>
            <a:r>
              <a:rPr lang="en-CA" sz="2400" b="1" dirty="0">
                <a:solidFill>
                  <a:srgbClr val="000000"/>
                </a:solidFill>
                <a:latin typeface="Arial" charset="0"/>
              </a:rPr>
              <a:t>risk profile</a:t>
            </a:r>
            <a:r>
              <a:rPr lang="en-CA" sz="2400" dirty="0">
                <a:solidFill>
                  <a:srgbClr val="000000"/>
                </a:solidFill>
                <a:latin typeface="Arial" charset="0"/>
              </a:rPr>
              <a:t>, after considering its earnings and capital in relation to the ONR from its S.A.s, and the assessment of its liquidity</a:t>
            </a:r>
          </a:p>
          <a:p>
            <a:pPr marL="347663" indent="-342900" eaLnBrk="1" hangingPunct="1">
              <a:spcBef>
                <a:spcPct val="50000"/>
              </a:spcBef>
              <a:buFontTx/>
              <a:buChar char="•"/>
            </a:pPr>
            <a:r>
              <a:rPr lang="en-CA" sz="2400" dirty="0">
                <a:solidFill>
                  <a:srgbClr val="000000"/>
                </a:solidFill>
                <a:latin typeface="Arial" charset="0"/>
              </a:rPr>
              <a:t>OSFI’s assessment of the institution’s safety and soundness </a:t>
            </a:r>
            <a:r>
              <a:rPr lang="en-CA" sz="2400" dirty="0" smtClean="0">
                <a:solidFill>
                  <a:srgbClr val="000000"/>
                </a:solidFill>
                <a:latin typeface="Arial" charset="0"/>
              </a:rPr>
              <a:t>with respect to </a:t>
            </a:r>
            <a:r>
              <a:rPr lang="en-CA" sz="2400" dirty="0">
                <a:solidFill>
                  <a:srgbClr val="000000"/>
                </a:solidFill>
                <a:latin typeface="Arial" charset="0"/>
              </a:rPr>
              <a:t>its depositors and </a:t>
            </a:r>
            <a:r>
              <a:rPr lang="en-CA" sz="2400" dirty="0" smtClean="0">
                <a:solidFill>
                  <a:srgbClr val="000000"/>
                </a:solidFill>
                <a:latin typeface="Arial" charset="0"/>
              </a:rPr>
              <a:t>policyholders</a:t>
            </a:r>
            <a:endParaRPr lang="en-CA" sz="2400" b="1" dirty="0">
              <a:solidFill>
                <a:srgbClr val="000000"/>
              </a:solidFill>
              <a:latin typeface="Arial" charset="0"/>
            </a:endParaRPr>
          </a:p>
        </p:txBody>
      </p:sp>
      <p:sp>
        <p:nvSpPr>
          <p:cNvPr id="24579" name="Text Box 3"/>
          <p:cNvSpPr txBox="1">
            <a:spLocks noChangeArrowheads="1"/>
          </p:cNvSpPr>
          <p:nvPr/>
        </p:nvSpPr>
        <p:spPr bwMode="auto">
          <a:xfrm>
            <a:off x="2195736" y="990600"/>
            <a:ext cx="580526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n-US" sz="3200" b="1" dirty="0">
                <a:solidFill>
                  <a:srgbClr val="000000"/>
                </a:solidFill>
                <a:latin typeface="+mj-lt"/>
              </a:rPr>
              <a:t>Composite Risk </a:t>
            </a:r>
            <a:r>
              <a:rPr lang="en-US" sz="3200" b="1" dirty="0" smtClean="0">
                <a:solidFill>
                  <a:srgbClr val="000000"/>
                </a:solidFill>
                <a:latin typeface="+mj-lt"/>
              </a:rPr>
              <a:t>Rating</a:t>
            </a:r>
            <a:endParaRPr lang="en-US" sz="3200" b="1" dirty="0">
              <a:solidFill>
                <a:srgbClr val="000000"/>
              </a:solidFill>
              <a:latin typeface="+mj-lt"/>
            </a:endParaRPr>
          </a:p>
        </p:txBody>
      </p:sp>
    </p:spTree>
    <p:extLst>
      <p:ext uri="{BB962C8B-B14F-4D97-AF65-F5344CB8AC3E}">
        <p14:creationId xmlns:p14="http://schemas.microsoft.com/office/powerpoint/2010/main" val="18661872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b="1" smtClean="0">
                <a:latin typeface="Arial" charset="0"/>
              </a:rPr>
              <a:t>Risk Matrix</a:t>
            </a:r>
            <a:endParaRPr lang="en-CA" b="1" smtClean="0">
              <a:latin typeface="Arial" charset="0"/>
            </a:endParaRPr>
          </a:p>
        </p:txBody>
      </p:sp>
      <p:graphicFrame>
        <p:nvGraphicFramePr>
          <p:cNvPr id="1210371" name="Group 3"/>
          <p:cNvGraphicFramePr>
            <a:graphicFrameLocks noGrp="1"/>
          </p:cNvGraphicFramePr>
          <p:nvPr>
            <p:ph idx="1"/>
          </p:nvPr>
        </p:nvGraphicFramePr>
        <p:xfrm>
          <a:off x="1981200" y="1752600"/>
          <a:ext cx="7048500" cy="3276600"/>
        </p:xfrm>
        <a:graphic>
          <a:graphicData uri="http://schemas.openxmlformats.org/drawingml/2006/table">
            <a:tbl>
              <a:tblPr/>
              <a:tblGrid>
                <a:gridCol w="1284288"/>
                <a:gridCol w="990600"/>
                <a:gridCol w="460375"/>
                <a:gridCol w="1511300"/>
                <a:gridCol w="504825"/>
                <a:gridCol w="1290637"/>
                <a:gridCol w="1006475"/>
              </a:tblGrid>
              <a:tr h="47942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Financial Institution Risk Matrix as at…</a:t>
                      </a:r>
                      <a:endParaRPr kumimoji="0" lang="en-CA"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Significant Activities</a:t>
                      </a:r>
                      <a:endParaRPr kumimoji="0" lang="en-CA" sz="12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Inherent Risks</a:t>
                      </a:r>
                      <a:endParaRPr kumimoji="0" lang="en-CA" sz="1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Quality of Risk Management</a:t>
                      </a:r>
                      <a:endParaRPr kumimoji="0" lang="en-CA"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Net Risk</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Direction of Rating</a:t>
                      </a: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Importance</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192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Credit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Market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Insurance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Operational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Regulatory     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Strategic</a:t>
                      </a:r>
                      <a:endParaRPr kumimoji="0" lang="en-CA"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Operational  Management</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Financial</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Compliance</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Actuarial</a:t>
                      </a:r>
                    </a:p>
                    <a:p>
                      <a:pPr marL="106363" marR="0" lvl="0" indent="-106363" algn="l" defTabSz="914400" rtl="0" eaLnBrk="1" fontAlgn="base" latinLnBrk="0" hangingPunct="1">
                        <a:lnSpc>
                          <a:spcPct val="100000"/>
                        </a:lnSpc>
                        <a:spcBef>
                          <a:spcPct val="2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Risk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Internal Audit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Senior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Board </a:t>
                      </a:r>
                      <a:endParaRPr kumimoji="0" lang="en-CA" sz="10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Increasing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Stable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Decreasing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Medium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Overall Rating</a:t>
                      </a:r>
                      <a:endParaRPr kumimoji="0" lang="en-CA" sz="12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5638" name="Line 38"/>
          <p:cNvSpPr>
            <a:spLocks noChangeShapeType="1"/>
          </p:cNvSpPr>
          <p:nvPr/>
        </p:nvSpPr>
        <p:spPr bwMode="auto">
          <a:xfrm>
            <a:off x="6443663" y="24209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graphicFrame>
        <p:nvGraphicFramePr>
          <p:cNvPr id="1210407" name="Group 39"/>
          <p:cNvGraphicFramePr>
            <a:graphicFrameLocks noGrp="1"/>
          </p:cNvGraphicFramePr>
          <p:nvPr/>
        </p:nvGraphicFramePr>
        <p:xfrm>
          <a:off x="1981200" y="5181600"/>
          <a:ext cx="5745163" cy="665163"/>
        </p:xfrm>
        <a:graphic>
          <a:graphicData uri="http://schemas.openxmlformats.org/drawingml/2006/table">
            <a:tbl>
              <a:tblPr/>
              <a:tblGrid>
                <a:gridCol w="1905000"/>
                <a:gridCol w="384175"/>
                <a:gridCol w="1765300"/>
                <a:gridCol w="384175"/>
                <a:gridCol w="130651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Capital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Earnings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Liquidity</a:t>
                      </a: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Composite Risk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Direction of Rating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Time Frame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427" name="Group 59"/>
          <p:cNvGraphicFramePr>
            <a:graphicFrameLocks noGrp="1"/>
          </p:cNvGraphicFramePr>
          <p:nvPr/>
        </p:nvGraphicFramePr>
        <p:xfrm>
          <a:off x="7772400" y="5181600"/>
          <a:ext cx="411163" cy="647700"/>
        </p:xfrm>
        <a:graphic>
          <a:graphicData uri="http://schemas.openxmlformats.org/drawingml/2006/table">
            <a:tbl>
              <a:tblPr/>
              <a:tblGrid>
                <a:gridCol w="41116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67" name="Rectangle 67"/>
          <p:cNvSpPr>
            <a:spLocks noChangeArrowheads="1"/>
          </p:cNvSpPr>
          <p:nvPr/>
        </p:nvSpPr>
        <p:spPr bwMode="auto">
          <a:xfrm>
            <a:off x="2057400" y="6019800"/>
            <a:ext cx="1774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CA" sz="1400">
                <a:solidFill>
                  <a:srgbClr val="000000"/>
                </a:solidFill>
                <a:latin typeface="Arial" charset="0"/>
              </a:rPr>
              <a:t>Intervention  Rating</a:t>
            </a:r>
          </a:p>
        </p:txBody>
      </p:sp>
      <p:sp>
        <p:nvSpPr>
          <p:cNvPr id="25668" name="Text Box 68"/>
          <p:cNvSpPr txBox="1">
            <a:spLocks noChangeArrowheads="1"/>
          </p:cNvSpPr>
          <p:nvPr/>
        </p:nvSpPr>
        <p:spPr bwMode="auto">
          <a:xfrm>
            <a:off x="1981200" y="6019800"/>
            <a:ext cx="2286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CA">
              <a:solidFill>
                <a:srgbClr val="000000"/>
              </a:solidFill>
            </a:endParaRPr>
          </a:p>
        </p:txBody>
      </p:sp>
      <p:sp>
        <p:nvSpPr>
          <p:cNvPr id="1210437" name="AutoShape 69"/>
          <p:cNvSpPr>
            <a:spLocks noChangeArrowheads="1"/>
          </p:cNvSpPr>
          <p:nvPr/>
        </p:nvSpPr>
        <p:spPr bwMode="auto">
          <a:xfrm>
            <a:off x="3352800" y="2743200"/>
            <a:ext cx="8382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38" name="AutoShape 70"/>
          <p:cNvSpPr>
            <a:spLocks noChangeArrowheads="1"/>
          </p:cNvSpPr>
          <p:nvPr/>
        </p:nvSpPr>
        <p:spPr bwMode="auto">
          <a:xfrm>
            <a:off x="4800600" y="2819400"/>
            <a:ext cx="12954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39" name="Oval 71"/>
          <p:cNvSpPr>
            <a:spLocks noChangeAspect="1" noChangeArrowheads="1"/>
          </p:cNvSpPr>
          <p:nvPr/>
        </p:nvSpPr>
        <p:spPr bwMode="auto">
          <a:xfrm>
            <a:off x="6324600" y="3581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0" name="Oval 72"/>
          <p:cNvSpPr>
            <a:spLocks noChangeAspect="1" noChangeArrowheads="1"/>
          </p:cNvSpPr>
          <p:nvPr/>
        </p:nvSpPr>
        <p:spPr bwMode="auto">
          <a:xfrm>
            <a:off x="6324600" y="4038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1" name="Oval 73"/>
          <p:cNvSpPr>
            <a:spLocks noChangeAspect="1" noChangeArrowheads="1"/>
          </p:cNvSpPr>
          <p:nvPr/>
        </p:nvSpPr>
        <p:spPr bwMode="auto">
          <a:xfrm>
            <a:off x="6324600" y="3200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2" name="Oval 74"/>
          <p:cNvSpPr>
            <a:spLocks noChangeAspect="1" noChangeArrowheads="1"/>
          </p:cNvSpPr>
          <p:nvPr/>
        </p:nvSpPr>
        <p:spPr bwMode="auto">
          <a:xfrm>
            <a:off x="6324600" y="2819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3" name="Oval 75"/>
          <p:cNvSpPr>
            <a:spLocks noChangeArrowheads="1"/>
          </p:cNvSpPr>
          <p:nvPr/>
        </p:nvSpPr>
        <p:spPr bwMode="auto">
          <a:xfrm>
            <a:off x="6324600" y="4648200"/>
            <a:ext cx="304800" cy="3048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4" name="AutoShape 76"/>
          <p:cNvSpPr>
            <a:spLocks noChangeArrowheads="1"/>
          </p:cNvSpPr>
          <p:nvPr/>
        </p:nvSpPr>
        <p:spPr bwMode="auto">
          <a:xfrm>
            <a:off x="228600" y="228600"/>
            <a:ext cx="4038600" cy="990600"/>
          </a:xfrm>
          <a:prstGeom prst="wedgeRoundRectCallout">
            <a:avLst>
              <a:gd name="adj1" fmla="val 105269"/>
              <a:gd name="adj2" fmla="val 4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CA" sz="1400" u="sng" dirty="0">
                <a:solidFill>
                  <a:srgbClr val="FFFFFF"/>
                </a:solidFill>
                <a:latin typeface="Arial" charset="0"/>
              </a:rPr>
              <a:t>Overall Net Risk</a:t>
            </a:r>
            <a:r>
              <a:rPr lang="en-CA" sz="1400" dirty="0">
                <a:solidFill>
                  <a:srgbClr val="FFFFFF"/>
                </a:solidFill>
                <a:latin typeface="Arial" charset="0"/>
              </a:rPr>
              <a:t>:  The weighted aggregate of all Net Risks using the importance of each SA as the weighting factor</a:t>
            </a:r>
          </a:p>
          <a:p>
            <a:pPr algn="ctr" eaLnBrk="1" hangingPunct="1"/>
            <a:r>
              <a:rPr lang="en-CA" sz="1400" b="1" dirty="0">
                <a:solidFill>
                  <a:srgbClr val="FFFFFF"/>
                </a:solidFill>
                <a:latin typeface="Arial" charset="0"/>
              </a:rPr>
              <a:t>Institution </a:t>
            </a:r>
            <a:r>
              <a:rPr lang="en-CA" sz="1400" b="1" dirty="0" smtClean="0">
                <a:solidFill>
                  <a:srgbClr val="FFFFFF"/>
                </a:solidFill>
                <a:latin typeface="Arial" charset="0"/>
              </a:rPr>
              <a:t>“residual risk”</a:t>
            </a:r>
            <a:endParaRPr lang="en-CA" sz="1400" dirty="0">
              <a:solidFill>
                <a:srgbClr val="FFFFFF"/>
              </a:solidFill>
              <a:latin typeface="Arial" charset="0"/>
            </a:endParaRPr>
          </a:p>
        </p:txBody>
      </p:sp>
      <p:sp>
        <p:nvSpPr>
          <p:cNvPr id="1210445" name="AutoShape 77"/>
          <p:cNvSpPr>
            <a:spLocks noChangeArrowheads="1"/>
          </p:cNvSpPr>
          <p:nvPr/>
        </p:nvSpPr>
        <p:spPr bwMode="auto">
          <a:xfrm>
            <a:off x="6324600" y="8384"/>
            <a:ext cx="2667000" cy="828328"/>
          </a:xfrm>
          <a:prstGeom prst="wedgeRoundRectCallout">
            <a:avLst>
              <a:gd name="adj1" fmla="val -44707"/>
              <a:gd name="adj2" fmla="val 354881"/>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CA" sz="1400" u="sng" dirty="0">
                <a:solidFill>
                  <a:srgbClr val="FFFFFF"/>
                </a:solidFill>
                <a:latin typeface="Arial" charset="0"/>
              </a:rPr>
              <a:t>Net Risk</a:t>
            </a:r>
            <a:r>
              <a:rPr lang="en-CA" sz="1400" dirty="0">
                <a:solidFill>
                  <a:srgbClr val="FFFFFF"/>
                </a:solidFill>
                <a:latin typeface="Arial" charset="0"/>
              </a:rPr>
              <a:t>:  </a:t>
            </a:r>
            <a:r>
              <a:rPr lang="en-CA" sz="1400" dirty="0" smtClean="0">
                <a:solidFill>
                  <a:srgbClr val="FFFFFF"/>
                </a:solidFill>
                <a:latin typeface="Arial" charset="0"/>
              </a:rPr>
              <a:t>“Residual risk” </a:t>
            </a:r>
            <a:r>
              <a:rPr lang="en-CA" sz="1400" dirty="0">
                <a:solidFill>
                  <a:srgbClr val="FFFFFF"/>
                </a:solidFill>
                <a:latin typeface="Arial" charset="0"/>
              </a:rPr>
              <a:t>after mitigation in each Significant Activity</a:t>
            </a:r>
          </a:p>
        </p:txBody>
      </p:sp>
      <p:sp>
        <p:nvSpPr>
          <p:cNvPr id="1210446" name="Oval 78"/>
          <p:cNvSpPr>
            <a:spLocks noChangeAspect="1" noChangeArrowheads="1"/>
          </p:cNvSpPr>
          <p:nvPr/>
        </p:nvSpPr>
        <p:spPr bwMode="auto">
          <a:xfrm>
            <a:off x="39624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7" name="Oval 79"/>
          <p:cNvSpPr>
            <a:spLocks noChangeAspect="1" noChangeArrowheads="1"/>
          </p:cNvSpPr>
          <p:nvPr/>
        </p:nvSpPr>
        <p:spPr bwMode="auto">
          <a:xfrm>
            <a:off x="60960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8" name="Oval 80"/>
          <p:cNvSpPr>
            <a:spLocks noChangeAspect="1" noChangeArrowheads="1"/>
          </p:cNvSpPr>
          <p:nvPr/>
        </p:nvSpPr>
        <p:spPr bwMode="auto">
          <a:xfrm>
            <a:off x="78486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9" name="Oval 81"/>
          <p:cNvSpPr>
            <a:spLocks noChangeAspect="1" noChangeArrowheads="1"/>
          </p:cNvSpPr>
          <p:nvPr/>
        </p:nvSpPr>
        <p:spPr bwMode="auto">
          <a:xfrm>
            <a:off x="3886200" y="5486400"/>
            <a:ext cx="381000" cy="3810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50" name="AutoShape 82"/>
          <p:cNvSpPr>
            <a:spLocks noChangeArrowheads="1"/>
          </p:cNvSpPr>
          <p:nvPr/>
        </p:nvSpPr>
        <p:spPr bwMode="auto">
          <a:xfrm>
            <a:off x="152400" y="3962400"/>
            <a:ext cx="3505200" cy="1066800"/>
          </a:xfrm>
          <a:prstGeom prst="wedgeRoundRectCallout">
            <a:avLst>
              <a:gd name="adj1" fmla="val 61324"/>
              <a:gd name="adj2" fmla="val 1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CA" sz="1400" u="sng">
                <a:solidFill>
                  <a:srgbClr val="FFFFFF"/>
                </a:solidFill>
                <a:latin typeface="Arial" charset="0"/>
              </a:rPr>
              <a:t>Composite Risk</a:t>
            </a:r>
            <a:r>
              <a:rPr lang="en-CA" sz="1400">
                <a:solidFill>
                  <a:srgbClr val="FFFFFF"/>
                </a:solidFill>
                <a:latin typeface="Arial" charset="0"/>
              </a:rPr>
              <a:t>:  Overall Net Risk as mitigated or enhanced by Capital and Earnings</a:t>
            </a:r>
          </a:p>
          <a:p>
            <a:pPr algn="ctr" eaLnBrk="1" hangingPunct="1"/>
            <a:r>
              <a:rPr lang="en-CA" sz="1400" b="1">
                <a:solidFill>
                  <a:srgbClr val="FFFFFF"/>
                </a:solidFill>
                <a:latin typeface="Arial" charset="0"/>
              </a:rPr>
              <a:t>Institution’s risk profile</a:t>
            </a:r>
          </a:p>
        </p:txBody>
      </p:sp>
    </p:spTree>
    <p:extLst>
      <p:ext uri="{BB962C8B-B14F-4D97-AF65-F5344CB8AC3E}">
        <p14:creationId xmlns:p14="http://schemas.microsoft.com/office/powerpoint/2010/main" val="241811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10437"/>
                                        </p:tgtEl>
                                        <p:attrNameLst>
                                          <p:attrName>style.visibility</p:attrName>
                                        </p:attrNameLst>
                                      </p:cBhvr>
                                      <p:to>
                                        <p:strVal val="visible"/>
                                      </p:to>
                                    </p:set>
                                    <p:anim calcmode="lin" valueType="num">
                                      <p:cBhvr>
                                        <p:cTn id="7" dur="500" fill="hold"/>
                                        <p:tgtEl>
                                          <p:spTgt spid="1210437"/>
                                        </p:tgtEl>
                                        <p:attrNameLst>
                                          <p:attrName>ppt_w</p:attrName>
                                        </p:attrNameLst>
                                      </p:cBhvr>
                                      <p:tavLst>
                                        <p:tav tm="0">
                                          <p:val>
                                            <p:fltVal val="0"/>
                                          </p:val>
                                        </p:tav>
                                        <p:tav tm="100000">
                                          <p:val>
                                            <p:strVal val="#ppt_w"/>
                                          </p:val>
                                        </p:tav>
                                      </p:tavLst>
                                    </p:anim>
                                    <p:anim calcmode="lin" valueType="num">
                                      <p:cBhvr>
                                        <p:cTn id="8" dur="500" fill="hold"/>
                                        <p:tgtEl>
                                          <p:spTgt spid="121043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2000"/>
                                  </p:stCondLst>
                                  <p:childTnLst>
                                    <p:set>
                                      <p:cBhvr>
                                        <p:cTn id="11" dur="1" fill="hold">
                                          <p:stCondLst>
                                            <p:cond delay="0"/>
                                          </p:stCondLst>
                                        </p:cTn>
                                        <p:tgtEl>
                                          <p:spTgt spid="1210438"/>
                                        </p:tgtEl>
                                        <p:attrNameLst>
                                          <p:attrName>style.visibility</p:attrName>
                                        </p:attrNameLst>
                                      </p:cBhvr>
                                      <p:to>
                                        <p:strVal val="visible"/>
                                      </p:to>
                                    </p:set>
                                    <p:anim calcmode="lin" valueType="num">
                                      <p:cBhvr>
                                        <p:cTn id="12" dur="500" fill="hold"/>
                                        <p:tgtEl>
                                          <p:spTgt spid="1210438"/>
                                        </p:tgtEl>
                                        <p:attrNameLst>
                                          <p:attrName>ppt_w</p:attrName>
                                        </p:attrNameLst>
                                      </p:cBhvr>
                                      <p:tavLst>
                                        <p:tav tm="0">
                                          <p:val>
                                            <p:fltVal val="0"/>
                                          </p:val>
                                        </p:tav>
                                        <p:tav tm="100000">
                                          <p:val>
                                            <p:strVal val="#ppt_w"/>
                                          </p:val>
                                        </p:tav>
                                      </p:tavLst>
                                    </p:anim>
                                    <p:anim calcmode="lin" valueType="num">
                                      <p:cBhvr>
                                        <p:cTn id="13" dur="500" fill="hold"/>
                                        <p:tgtEl>
                                          <p:spTgt spid="1210438"/>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9" presetClass="entr" presetSubtype="0" fill="hold" grpId="0" nodeType="afterEffect">
                                  <p:stCondLst>
                                    <p:cond delay="1000"/>
                                  </p:stCondLst>
                                  <p:childTnLst>
                                    <p:set>
                                      <p:cBhvr>
                                        <p:cTn id="16" dur="1" fill="hold">
                                          <p:stCondLst>
                                            <p:cond delay="0"/>
                                          </p:stCondLst>
                                        </p:cTn>
                                        <p:tgtEl>
                                          <p:spTgt spid="1210439"/>
                                        </p:tgtEl>
                                        <p:attrNameLst>
                                          <p:attrName>style.visibility</p:attrName>
                                        </p:attrNameLst>
                                      </p:cBhvr>
                                      <p:to>
                                        <p:strVal val="visible"/>
                                      </p:to>
                                    </p:set>
                                    <p:animEffect transition="in" filter="dissolve">
                                      <p:cBhvr>
                                        <p:cTn id="17" dur="500"/>
                                        <p:tgtEl>
                                          <p:spTgt spid="1210439"/>
                                        </p:tgtEl>
                                      </p:cBhvr>
                                    </p:animEffect>
                                  </p:childTnLst>
                                </p:cTn>
                              </p:par>
                            </p:childTnLst>
                          </p:cTn>
                        </p:par>
                        <p:par>
                          <p:cTn id="18" fill="hold" nodeType="afterGroup">
                            <p:stCondLst>
                              <p:cond delay="4500"/>
                            </p:stCondLst>
                            <p:childTnLst>
                              <p:par>
                                <p:cTn id="19" presetID="9" presetClass="entr" presetSubtype="0" fill="hold" grpId="0" nodeType="afterEffect">
                                  <p:stCondLst>
                                    <p:cond delay="1000"/>
                                  </p:stCondLst>
                                  <p:childTnLst>
                                    <p:set>
                                      <p:cBhvr>
                                        <p:cTn id="20" dur="1" fill="hold">
                                          <p:stCondLst>
                                            <p:cond delay="0"/>
                                          </p:stCondLst>
                                        </p:cTn>
                                        <p:tgtEl>
                                          <p:spTgt spid="1210440"/>
                                        </p:tgtEl>
                                        <p:attrNameLst>
                                          <p:attrName>style.visibility</p:attrName>
                                        </p:attrNameLst>
                                      </p:cBhvr>
                                      <p:to>
                                        <p:strVal val="visible"/>
                                      </p:to>
                                    </p:set>
                                    <p:animEffect transition="in" filter="dissolve">
                                      <p:cBhvr>
                                        <p:cTn id="21" dur="500"/>
                                        <p:tgtEl>
                                          <p:spTgt spid="1210440"/>
                                        </p:tgtEl>
                                      </p:cBhvr>
                                    </p:animEffect>
                                  </p:childTnLst>
                                </p:cTn>
                              </p:par>
                            </p:childTnLst>
                          </p:cTn>
                        </p:par>
                        <p:par>
                          <p:cTn id="22" fill="hold" nodeType="afterGroup">
                            <p:stCondLst>
                              <p:cond delay="6000"/>
                            </p:stCondLst>
                            <p:childTnLst>
                              <p:par>
                                <p:cTn id="23" presetID="9" presetClass="entr" presetSubtype="0" fill="hold" grpId="0" nodeType="afterEffect">
                                  <p:stCondLst>
                                    <p:cond delay="1000"/>
                                  </p:stCondLst>
                                  <p:childTnLst>
                                    <p:set>
                                      <p:cBhvr>
                                        <p:cTn id="24" dur="1" fill="hold">
                                          <p:stCondLst>
                                            <p:cond delay="0"/>
                                          </p:stCondLst>
                                        </p:cTn>
                                        <p:tgtEl>
                                          <p:spTgt spid="1210441"/>
                                        </p:tgtEl>
                                        <p:attrNameLst>
                                          <p:attrName>style.visibility</p:attrName>
                                        </p:attrNameLst>
                                      </p:cBhvr>
                                      <p:to>
                                        <p:strVal val="visible"/>
                                      </p:to>
                                    </p:set>
                                    <p:animEffect transition="in" filter="dissolve">
                                      <p:cBhvr>
                                        <p:cTn id="25" dur="500"/>
                                        <p:tgtEl>
                                          <p:spTgt spid="1210441"/>
                                        </p:tgtEl>
                                      </p:cBhvr>
                                    </p:animEffect>
                                  </p:childTnLst>
                                </p:cTn>
                              </p:par>
                            </p:childTnLst>
                          </p:cTn>
                        </p:par>
                        <p:par>
                          <p:cTn id="26" fill="hold" nodeType="afterGroup">
                            <p:stCondLst>
                              <p:cond delay="7500"/>
                            </p:stCondLst>
                            <p:childTnLst>
                              <p:par>
                                <p:cTn id="27" presetID="9" presetClass="entr" presetSubtype="0" fill="hold" grpId="0" nodeType="afterEffect">
                                  <p:stCondLst>
                                    <p:cond delay="1000"/>
                                  </p:stCondLst>
                                  <p:childTnLst>
                                    <p:set>
                                      <p:cBhvr>
                                        <p:cTn id="28" dur="1" fill="hold">
                                          <p:stCondLst>
                                            <p:cond delay="0"/>
                                          </p:stCondLst>
                                        </p:cTn>
                                        <p:tgtEl>
                                          <p:spTgt spid="1210442"/>
                                        </p:tgtEl>
                                        <p:attrNameLst>
                                          <p:attrName>style.visibility</p:attrName>
                                        </p:attrNameLst>
                                      </p:cBhvr>
                                      <p:to>
                                        <p:strVal val="visible"/>
                                      </p:to>
                                    </p:set>
                                    <p:animEffect transition="in" filter="dissolve">
                                      <p:cBhvr>
                                        <p:cTn id="29" dur="500"/>
                                        <p:tgtEl>
                                          <p:spTgt spid="1210442"/>
                                        </p:tgtEl>
                                      </p:cBhvr>
                                    </p:animEffect>
                                  </p:childTnLst>
                                </p:cTn>
                              </p:par>
                            </p:childTnLst>
                          </p:cTn>
                        </p:par>
                        <p:par>
                          <p:cTn id="30" fill="hold" nodeType="afterGroup">
                            <p:stCondLst>
                              <p:cond delay="9000"/>
                            </p:stCondLst>
                            <p:childTnLst>
                              <p:par>
                                <p:cTn id="31" presetID="9" presetClass="entr" presetSubtype="0" fill="hold" grpId="0" nodeType="afterEffect">
                                  <p:stCondLst>
                                    <p:cond delay="2000"/>
                                  </p:stCondLst>
                                  <p:childTnLst>
                                    <p:set>
                                      <p:cBhvr>
                                        <p:cTn id="32" dur="1" fill="hold">
                                          <p:stCondLst>
                                            <p:cond delay="0"/>
                                          </p:stCondLst>
                                        </p:cTn>
                                        <p:tgtEl>
                                          <p:spTgt spid="1210443"/>
                                        </p:tgtEl>
                                        <p:attrNameLst>
                                          <p:attrName>style.visibility</p:attrName>
                                        </p:attrNameLst>
                                      </p:cBhvr>
                                      <p:to>
                                        <p:strVal val="visible"/>
                                      </p:to>
                                    </p:set>
                                    <p:animEffect transition="in" filter="dissolve">
                                      <p:cBhvr>
                                        <p:cTn id="33" dur="500"/>
                                        <p:tgtEl>
                                          <p:spTgt spid="1210443"/>
                                        </p:tgtEl>
                                      </p:cBhvr>
                                    </p:animEffect>
                                  </p:childTnLst>
                                </p:cTn>
                              </p:par>
                            </p:childTnLst>
                          </p:cTn>
                        </p:par>
                        <p:par>
                          <p:cTn id="34" fill="hold" nodeType="afterGroup">
                            <p:stCondLst>
                              <p:cond delay="11500"/>
                            </p:stCondLst>
                            <p:childTnLst>
                              <p:par>
                                <p:cTn id="35" presetID="23" presetClass="entr" presetSubtype="16" fill="hold" grpId="0" nodeType="afterEffect">
                                  <p:stCondLst>
                                    <p:cond delay="0"/>
                                  </p:stCondLst>
                                  <p:childTnLst>
                                    <p:set>
                                      <p:cBhvr>
                                        <p:cTn id="36" dur="1" fill="hold">
                                          <p:stCondLst>
                                            <p:cond delay="0"/>
                                          </p:stCondLst>
                                        </p:cTn>
                                        <p:tgtEl>
                                          <p:spTgt spid="1210444"/>
                                        </p:tgtEl>
                                        <p:attrNameLst>
                                          <p:attrName>style.visibility</p:attrName>
                                        </p:attrNameLst>
                                      </p:cBhvr>
                                      <p:to>
                                        <p:strVal val="visible"/>
                                      </p:to>
                                    </p:set>
                                    <p:anim calcmode="lin" valueType="num">
                                      <p:cBhvr>
                                        <p:cTn id="37" dur="500" fill="hold"/>
                                        <p:tgtEl>
                                          <p:spTgt spid="1210444"/>
                                        </p:tgtEl>
                                        <p:attrNameLst>
                                          <p:attrName>ppt_w</p:attrName>
                                        </p:attrNameLst>
                                      </p:cBhvr>
                                      <p:tavLst>
                                        <p:tav tm="0">
                                          <p:val>
                                            <p:fltVal val="0"/>
                                          </p:val>
                                        </p:tav>
                                        <p:tav tm="100000">
                                          <p:val>
                                            <p:strVal val="#ppt_w"/>
                                          </p:val>
                                        </p:tav>
                                      </p:tavLst>
                                    </p:anim>
                                    <p:anim calcmode="lin" valueType="num">
                                      <p:cBhvr>
                                        <p:cTn id="38" dur="500" fill="hold"/>
                                        <p:tgtEl>
                                          <p:spTgt spid="121044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2000"/>
                            </p:stCondLst>
                            <p:childTnLst>
                              <p:par>
                                <p:cTn id="40" presetID="23" presetClass="entr" presetSubtype="16" fill="hold" grpId="0" nodeType="afterEffect">
                                  <p:stCondLst>
                                    <p:cond delay="0"/>
                                  </p:stCondLst>
                                  <p:childTnLst>
                                    <p:set>
                                      <p:cBhvr>
                                        <p:cTn id="41" dur="1" fill="hold">
                                          <p:stCondLst>
                                            <p:cond delay="0"/>
                                          </p:stCondLst>
                                        </p:cTn>
                                        <p:tgtEl>
                                          <p:spTgt spid="1210445"/>
                                        </p:tgtEl>
                                        <p:attrNameLst>
                                          <p:attrName>style.visibility</p:attrName>
                                        </p:attrNameLst>
                                      </p:cBhvr>
                                      <p:to>
                                        <p:strVal val="visible"/>
                                      </p:to>
                                    </p:set>
                                    <p:anim calcmode="lin" valueType="num">
                                      <p:cBhvr>
                                        <p:cTn id="42" dur="500" fill="hold"/>
                                        <p:tgtEl>
                                          <p:spTgt spid="1210445"/>
                                        </p:tgtEl>
                                        <p:attrNameLst>
                                          <p:attrName>ppt_w</p:attrName>
                                        </p:attrNameLst>
                                      </p:cBhvr>
                                      <p:tavLst>
                                        <p:tav tm="0">
                                          <p:val>
                                            <p:fltVal val="0"/>
                                          </p:val>
                                        </p:tav>
                                        <p:tav tm="100000">
                                          <p:val>
                                            <p:strVal val="#ppt_w"/>
                                          </p:val>
                                        </p:tav>
                                      </p:tavLst>
                                    </p:anim>
                                    <p:anim calcmode="lin" valueType="num">
                                      <p:cBhvr>
                                        <p:cTn id="43" dur="500" fill="hold"/>
                                        <p:tgtEl>
                                          <p:spTgt spid="1210445"/>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10446"/>
                                        </p:tgtEl>
                                        <p:attrNameLst>
                                          <p:attrName>style.visibility</p:attrName>
                                        </p:attrNameLst>
                                      </p:cBhvr>
                                      <p:to>
                                        <p:strVal val="visible"/>
                                      </p:to>
                                    </p:set>
                                    <p:animEffect transition="in" filter="dissolve">
                                      <p:cBhvr>
                                        <p:cTn id="48" dur="500"/>
                                        <p:tgtEl>
                                          <p:spTgt spid="12104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210447"/>
                                        </p:tgtEl>
                                        <p:attrNameLst>
                                          <p:attrName>style.visibility</p:attrName>
                                        </p:attrNameLst>
                                      </p:cBhvr>
                                      <p:to>
                                        <p:strVal val="visible"/>
                                      </p:to>
                                    </p:set>
                                    <p:animEffect transition="in" filter="dissolve">
                                      <p:cBhvr>
                                        <p:cTn id="53" dur="500"/>
                                        <p:tgtEl>
                                          <p:spTgt spid="121044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10448"/>
                                        </p:tgtEl>
                                        <p:attrNameLst>
                                          <p:attrName>style.visibility</p:attrName>
                                        </p:attrNameLst>
                                      </p:cBhvr>
                                      <p:to>
                                        <p:strVal val="visible"/>
                                      </p:to>
                                    </p:set>
                                    <p:animEffect transition="in" filter="dissolve">
                                      <p:cBhvr>
                                        <p:cTn id="58" dur="500"/>
                                        <p:tgtEl>
                                          <p:spTgt spid="12104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10449"/>
                                        </p:tgtEl>
                                        <p:attrNameLst>
                                          <p:attrName>style.visibility</p:attrName>
                                        </p:attrNameLst>
                                      </p:cBhvr>
                                      <p:to>
                                        <p:strVal val="visible"/>
                                      </p:to>
                                    </p:set>
                                    <p:animEffect transition="in" filter="dissolve">
                                      <p:cBhvr>
                                        <p:cTn id="63" dur="500"/>
                                        <p:tgtEl>
                                          <p:spTgt spid="1210449"/>
                                        </p:tgtEl>
                                      </p:cBhvr>
                                    </p:animEffect>
                                  </p:childTnLst>
                                </p:cTn>
                              </p:par>
                            </p:childTnLst>
                          </p:cTn>
                        </p:par>
                        <p:par>
                          <p:cTn id="64" fill="hold" nodeType="afterGroup">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1210450"/>
                                        </p:tgtEl>
                                        <p:attrNameLst>
                                          <p:attrName>style.visibility</p:attrName>
                                        </p:attrNameLst>
                                      </p:cBhvr>
                                      <p:to>
                                        <p:strVal val="visible"/>
                                      </p:to>
                                    </p:set>
                                    <p:anim calcmode="lin" valueType="num">
                                      <p:cBhvr>
                                        <p:cTn id="67" dur="500" fill="hold"/>
                                        <p:tgtEl>
                                          <p:spTgt spid="1210450"/>
                                        </p:tgtEl>
                                        <p:attrNameLst>
                                          <p:attrName>ppt_w</p:attrName>
                                        </p:attrNameLst>
                                      </p:cBhvr>
                                      <p:tavLst>
                                        <p:tav tm="0">
                                          <p:val>
                                            <p:fltVal val="0"/>
                                          </p:val>
                                        </p:tav>
                                        <p:tav tm="100000">
                                          <p:val>
                                            <p:strVal val="#ppt_w"/>
                                          </p:val>
                                        </p:tav>
                                      </p:tavLst>
                                    </p:anim>
                                    <p:anim calcmode="lin" valueType="num">
                                      <p:cBhvr>
                                        <p:cTn id="68" dur="500" fill="hold"/>
                                        <p:tgtEl>
                                          <p:spTgt spid="1210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37" grpId="0" animBg="1"/>
      <p:bldP spid="1210438" grpId="0" animBg="1"/>
      <p:bldP spid="1210439" grpId="0" animBg="1"/>
      <p:bldP spid="1210440" grpId="0" animBg="1"/>
      <p:bldP spid="1210441" grpId="0" animBg="1"/>
      <p:bldP spid="1210442" grpId="0" animBg="1"/>
      <p:bldP spid="1210443" grpId="0" animBg="1"/>
      <p:bldP spid="1210444" grpId="0" animBg="1" autoUpdateAnimBg="0"/>
      <p:bldP spid="1210445" grpId="0" animBg="1" autoUpdateAnimBg="0"/>
      <p:bldP spid="1210446" grpId="0" animBg="1"/>
      <p:bldP spid="1210447" grpId="0" animBg="1"/>
      <p:bldP spid="1210448" grpId="0" animBg="1"/>
      <p:bldP spid="1210449" grpId="0" animBg="1"/>
      <p:bldP spid="121045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OSFI’s Mandate</a:t>
            </a:r>
            <a:endParaRPr lang="en-CA" dirty="0"/>
          </a:p>
        </p:txBody>
      </p:sp>
      <p:sp>
        <p:nvSpPr>
          <p:cNvPr id="10243" name="Rectangle 3"/>
          <p:cNvSpPr>
            <a:spLocks noGrp="1" noChangeArrowheads="1"/>
          </p:cNvSpPr>
          <p:nvPr>
            <p:ph type="body" idx="1"/>
          </p:nvPr>
        </p:nvSpPr>
        <p:spPr>
          <a:xfrm>
            <a:off x="1981200" y="1752600"/>
            <a:ext cx="6477000" cy="4556720"/>
          </a:xfrm>
        </p:spPr>
        <p:txBody>
          <a:bodyPr/>
          <a:lstStyle/>
          <a:p>
            <a:r>
              <a:rPr lang="en-US" b="0" dirty="0"/>
              <a:t>Determine whether institution’s are in sound financial condition</a:t>
            </a:r>
          </a:p>
          <a:p>
            <a:r>
              <a:rPr lang="en-US" b="0" dirty="0"/>
              <a:t>Take necessary corrective measures in an expeditious manner</a:t>
            </a:r>
          </a:p>
          <a:p>
            <a:r>
              <a:rPr lang="en-US" b="0" dirty="0"/>
              <a:t>Promote the adoption of policies and procedures designed to control risk</a:t>
            </a:r>
          </a:p>
          <a:p>
            <a:r>
              <a:rPr lang="en-US" b="0" dirty="0"/>
              <a:t>Monitor and evaluate system-wide events or </a:t>
            </a:r>
            <a:r>
              <a:rPr lang="en-US" b="0" dirty="0" err="1"/>
              <a:t>sectoral</a:t>
            </a:r>
            <a:r>
              <a:rPr lang="en-US" b="0" dirty="0"/>
              <a:t> issues that could have a negative </a:t>
            </a:r>
            <a:r>
              <a:rPr lang="en-US" b="0" dirty="0" smtClean="0"/>
              <a:t>impact</a:t>
            </a:r>
          </a:p>
          <a:p>
            <a:pPr marL="914400" lvl="2" indent="0">
              <a:buNone/>
            </a:pPr>
            <a:endParaRPr lang="en-US" dirty="0"/>
          </a:p>
          <a:p>
            <a:pPr marL="914400" lvl="2" indent="0">
              <a:buNone/>
            </a:pPr>
            <a:r>
              <a:rPr lang="en-US" sz="2800" b="1" dirty="0" smtClean="0"/>
              <a:t>In pursuing these objectives…</a:t>
            </a:r>
            <a:endParaRPr lang="en-US" sz="2800" b="1" dirty="0"/>
          </a:p>
          <a:p>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64904"/>
            <a:ext cx="7010400" cy="2160240"/>
          </a:xfrm>
        </p:spPr>
        <p:txBody>
          <a:bodyPr anchor="t"/>
          <a:lstStyle/>
          <a:p>
            <a:r>
              <a:rPr lang="en-CA" dirty="0" smtClean="0"/>
              <a:t>Part 2</a:t>
            </a:r>
            <a:br>
              <a:rPr lang="en-CA" dirty="0" smtClean="0"/>
            </a:br>
            <a:r>
              <a:rPr lang="en-CA" dirty="0"/>
              <a:t/>
            </a:r>
            <a:br>
              <a:rPr lang="en-CA" dirty="0"/>
            </a:br>
            <a:r>
              <a:rPr lang="en-CA" dirty="0" smtClean="0"/>
              <a:t>SUPERVISORY RESOURCE PLANNING</a:t>
            </a:r>
            <a:endParaRPr lang="en-CA" dirty="0"/>
          </a:p>
        </p:txBody>
      </p:sp>
    </p:spTree>
    <p:extLst>
      <p:ext uri="{BB962C8B-B14F-4D97-AF65-F5344CB8AC3E}">
        <p14:creationId xmlns:p14="http://schemas.microsoft.com/office/powerpoint/2010/main" val="392409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94184"/>
            <a:ext cx="7010400" cy="990600"/>
          </a:xfrm>
        </p:spPr>
        <p:txBody>
          <a:bodyPr/>
          <a:lstStyle/>
          <a:p>
            <a:r>
              <a:rPr lang="en-CA" dirty="0" smtClean="0"/>
              <a:t>Planning</a:t>
            </a:r>
            <a:br>
              <a:rPr lang="en-CA" dirty="0" smtClean="0"/>
            </a:br>
            <a:endParaRPr lang="en-CA" dirty="0"/>
          </a:p>
        </p:txBody>
      </p:sp>
      <p:sp>
        <p:nvSpPr>
          <p:cNvPr id="5" name="Content Placeholder 4"/>
          <p:cNvSpPr>
            <a:spLocks noGrp="1"/>
          </p:cNvSpPr>
          <p:nvPr>
            <p:ph idx="1"/>
          </p:nvPr>
        </p:nvSpPr>
        <p:spPr/>
        <p:txBody>
          <a:bodyPr/>
          <a:lstStyle/>
          <a:p>
            <a:r>
              <a:rPr lang="en-CA" dirty="0" smtClean="0"/>
              <a:t>An annual Supervisory Strategy prepared for each institution</a:t>
            </a:r>
          </a:p>
          <a:p>
            <a:r>
              <a:rPr lang="en-CA" dirty="0" smtClean="0"/>
              <a:t>The intensity of supervisory work depends on the nature, size, complexity and risk profile of the institution</a:t>
            </a:r>
          </a:p>
          <a:p>
            <a:r>
              <a:rPr lang="en-CA" dirty="0" smtClean="0"/>
              <a:t>Continuum of supervisory work ranges from monitoring to extensive on-site reviews including testing or sampling</a:t>
            </a:r>
            <a:endParaRPr lang="en-CA" dirty="0"/>
          </a:p>
        </p:txBody>
      </p:sp>
    </p:spTree>
    <p:extLst>
      <p:ext uri="{BB962C8B-B14F-4D97-AF65-F5344CB8AC3E}">
        <p14:creationId xmlns:p14="http://schemas.microsoft.com/office/powerpoint/2010/main" val="548299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Planning (cont’d)</a:t>
            </a:r>
            <a:endParaRPr lang="en-CA" dirty="0"/>
          </a:p>
        </p:txBody>
      </p:sp>
      <p:sp>
        <p:nvSpPr>
          <p:cNvPr id="3" name="Content Placeholder 2"/>
          <p:cNvSpPr>
            <a:spLocks noGrp="1"/>
          </p:cNvSpPr>
          <p:nvPr>
            <p:ph idx="1"/>
          </p:nvPr>
        </p:nvSpPr>
        <p:spPr/>
        <p:txBody>
          <a:bodyPr/>
          <a:lstStyle/>
          <a:p>
            <a:r>
              <a:rPr lang="en-CA" dirty="0" smtClean="0"/>
              <a:t>OSFI Management takes a top-down portfolio view to ensure that supervisory resources are allocated effectively to higher risk institutions and significant activities</a:t>
            </a:r>
            <a:endParaRPr lang="en-CA" dirty="0"/>
          </a:p>
        </p:txBody>
      </p:sp>
    </p:spTree>
    <p:extLst>
      <p:ext uri="{BB962C8B-B14F-4D97-AF65-F5344CB8AC3E}">
        <p14:creationId xmlns:p14="http://schemas.microsoft.com/office/powerpoint/2010/main" val="3289457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Planning (cont’d)</a:t>
            </a:r>
            <a:endParaRPr lang="en-CA" dirty="0"/>
          </a:p>
        </p:txBody>
      </p:sp>
      <p:sp>
        <p:nvSpPr>
          <p:cNvPr id="5" name="Content Placeholder 4"/>
          <p:cNvSpPr>
            <a:spLocks noGrp="1"/>
          </p:cNvSpPr>
          <p:nvPr>
            <p:ph idx="1"/>
          </p:nvPr>
        </p:nvSpPr>
        <p:spPr/>
        <p:txBody>
          <a:bodyPr/>
          <a:lstStyle/>
          <a:p>
            <a:r>
              <a:rPr lang="en-CA" dirty="0" smtClean="0"/>
              <a:t>Monitoring work done quarterly</a:t>
            </a:r>
          </a:p>
          <a:p>
            <a:r>
              <a:rPr lang="en-CA" dirty="0" smtClean="0"/>
              <a:t>On-site review work is prioritized based on: </a:t>
            </a:r>
          </a:p>
          <a:p>
            <a:pPr lvl="1"/>
            <a:r>
              <a:rPr lang="en-CA" dirty="0" smtClean="0"/>
              <a:t>Risk considerations (FI specific and external)</a:t>
            </a:r>
          </a:p>
          <a:p>
            <a:pPr lvl="1"/>
            <a:r>
              <a:rPr lang="en-CA" dirty="0" smtClean="0"/>
              <a:t>Need to update our information</a:t>
            </a:r>
          </a:p>
          <a:p>
            <a:pPr lvl="1"/>
            <a:r>
              <a:rPr lang="en-CA" dirty="0" smtClean="0"/>
              <a:t>Importance of the activity</a:t>
            </a:r>
          </a:p>
          <a:p>
            <a:pPr lvl="1"/>
            <a:endParaRPr lang="en-CA" dirty="0"/>
          </a:p>
          <a:p>
            <a:pPr marL="400050"/>
            <a:r>
              <a:rPr lang="en-CA" dirty="0" smtClean="0"/>
              <a:t>Work done by supervisory team and/or specialists, e.g., Credit Risk, Operational Risk, AML Compliance</a:t>
            </a:r>
            <a:endParaRPr lang="en-CA" dirty="0"/>
          </a:p>
        </p:txBody>
      </p:sp>
    </p:spTree>
    <p:extLst>
      <p:ext uri="{BB962C8B-B14F-4D97-AF65-F5344CB8AC3E}">
        <p14:creationId xmlns:p14="http://schemas.microsoft.com/office/powerpoint/2010/main" val="393301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Prioritization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060864"/>
              </p:ext>
            </p:extLst>
          </p:nvPr>
        </p:nvGraphicFramePr>
        <p:xfrm>
          <a:off x="1979713" y="1628800"/>
          <a:ext cx="6696744" cy="5029200"/>
        </p:xfrm>
        <a:graphic>
          <a:graphicData uri="http://schemas.openxmlformats.org/drawingml/2006/table">
            <a:tbl>
              <a:tblPr firstRow="1" bandRow="1">
                <a:tableStyleId>{21E4AEA4-8DFA-4A89-87EB-49C32662AFE0}</a:tableStyleId>
              </a:tblPr>
              <a:tblGrid>
                <a:gridCol w="1296143"/>
                <a:gridCol w="1440160"/>
                <a:gridCol w="1944216"/>
                <a:gridCol w="792088"/>
                <a:gridCol w="1224137"/>
              </a:tblGrid>
              <a:tr h="370840">
                <a:tc>
                  <a:txBody>
                    <a:bodyPr/>
                    <a:lstStyle/>
                    <a:p>
                      <a:r>
                        <a:rPr lang="en-CA" dirty="0" smtClean="0"/>
                        <a:t>Activity</a:t>
                      </a:r>
                      <a:endParaRPr lang="en-CA" dirty="0"/>
                    </a:p>
                  </a:txBody>
                  <a:tcPr/>
                </a:tc>
                <a:tc>
                  <a:txBody>
                    <a:bodyPr/>
                    <a:lstStyle/>
                    <a:p>
                      <a:r>
                        <a:rPr lang="en-CA" dirty="0" smtClean="0"/>
                        <a:t>Importance</a:t>
                      </a:r>
                      <a:endParaRPr lang="en-CA" dirty="0"/>
                    </a:p>
                  </a:txBody>
                  <a:tcPr/>
                </a:tc>
                <a:tc>
                  <a:txBody>
                    <a:bodyPr/>
                    <a:lstStyle/>
                    <a:p>
                      <a:r>
                        <a:rPr lang="en-CA" dirty="0" smtClean="0"/>
                        <a:t>Risk Considerations</a:t>
                      </a:r>
                      <a:endParaRPr lang="en-CA" dirty="0"/>
                    </a:p>
                  </a:txBody>
                  <a:tcPr/>
                </a:tc>
                <a:tc>
                  <a:txBody>
                    <a:bodyPr/>
                    <a:lstStyle/>
                    <a:p>
                      <a:r>
                        <a:rPr lang="en-CA" dirty="0" smtClean="0"/>
                        <a:t>Last</a:t>
                      </a:r>
                      <a:r>
                        <a:rPr lang="en-CA" baseline="0" dirty="0" smtClean="0"/>
                        <a:t> On-site</a:t>
                      </a:r>
                      <a:endParaRPr lang="en-CA" dirty="0"/>
                    </a:p>
                  </a:txBody>
                  <a:tcPr/>
                </a:tc>
                <a:tc>
                  <a:txBody>
                    <a:bodyPr/>
                    <a:lstStyle/>
                    <a:p>
                      <a:r>
                        <a:rPr lang="en-CA" dirty="0" smtClean="0"/>
                        <a:t>Priority</a:t>
                      </a:r>
                      <a:endParaRPr lang="en-CA" dirty="0"/>
                    </a:p>
                  </a:txBody>
                  <a:tcPr/>
                </a:tc>
              </a:tr>
              <a:tr h="370840">
                <a:tc>
                  <a:txBody>
                    <a:bodyPr/>
                    <a:lstStyle/>
                    <a:p>
                      <a:r>
                        <a:rPr lang="en-CA" dirty="0" smtClean="0"/>
                        <a:t>Individual Life Insurance</a:t>
                      </a:r>
                      <a:endParaRPr lang="en-CA" dirty="0"/>
                    </a:p>
                  </a:txBody>
                  <a:tcPr/>
                </a:tc>
                <a:tc>
                  <a:txBody>
                    <a:bodyPr/>
                    <a:lstStyle/>
                    <a:p>
                      <a:r>
                        <a:rPr lang="en-CA" dirty="0" smtClean="0"/>
                        <a:t>High</a:t>
                      </a:r>
                      <a:endParaRPr lang="en-CA" dirty="0"/>
                    </a:p>
                  </a:txBody>
                  <a:tcPr/>
                </a:tc>
                <a:tc>
                  <a:txBody>
                    <a:bodyPr/>
                    <a:lstStyle/>
                    <a:p>
                      <a:r>
                        <a:rPr lang="en-CA" sz="1400" dirty="0" smtClean="0"/>
                        <a:t>Moderate net risk and stable. Concerns re: prolonged low interest</a:t>
                      </a:r>
                      <a:r>
                        <a:rPr lang="en-CA" sz="1400" baseline="0" dirty="0" smtClean="0"/>
                        <a:t> rates, aging population</a:t>
                      </a:r>
                    </a:p>
                    <a:p>
                      <a:r>
                        <a:rPr lang="en-CA" sz="1400" dirty="0" smtClean="0"/>
                        <a:t>New</a:t>
                      </a:r>
                      <a:r>
                        <a:rPr lang="en-CA" sz="1400" baseline="0" dirty="0" smtClean="0"/>
                        <a:t> regulations in Jan 2014.</a:t>
                      </a:r>
                      <a:endParaRPr lang="en-CA" sz="1400" dirty="0"/>
                    </a:p>
                  </a:txBody>
                  <a:tcPr/>
                </a:tc>
                <a:tc>
                  <a:txBody>
                    <a:bodyPr/>
                    <a:lstStyle/>
                    <a:p>
                      <a:r>
                        <a:rPr lang="en-CA" dirty="0" smtClean="0"/>
                        <a:t>Sept 2013</a:t>
                      </a:r>
                      <a:endParaRPr lang="en-CA" dirty="0"/>
                    </a:p>
                  </a:txBody>
                  <a:tcPr/>
                </a:tc>
                <a:tc>
                  <a:txBody>
                    <a:bodyPr/>
                    <a:lstStyle/>
                    <a:p>
                      <a:r>
                        <a:rPr lang="en-CA" dirty="0" smtClean="0"/>
                        <a:t>?</a:t>
                      </a:r>
                      <a:endParaRPr lang="en-CA" dirty="0"/>
                    </a:p>
                  </a:txBody>
                  <a:tcPr/>
                </a:tc>
              </a:tr>
              <a:tr h="370840">
                <a:tc>
                  <a:txBody>
                    <a:bodyPr/>
                    <a:lstStyle/>
                    <a:p>
                      <a:r>
                        <a:rPr lang="en-CA" dirty="0" smtClean="0"/>
                        <a:t>Group Life</a:t>
                      </a:r>
                      <a:endParaRPr lang="en-CA" dirty="0"/>
                    </a:p>
                  </a:txBody>
                  <a:tcPr/>
                </a:tc>
                <a:tc>
                  <a:txBody>
                    <a:bodyPr/>
                    <a:lstStyle/>
                    <a:p>
                      <a:r>
                        <a:rPr lang="en-CA" smtClean="0"/>
                        <a:t>Low</a:t>
                      </a:r>
                      <a:endParaRPr lang="en-CA" dirty="0"/>
                    </a:p>
                  </a:txBody>
                  <a:tcPr/>
                </a:tc>
                <a:tc>
                  <a:txBody>
                    <a:bodyPr/>
                    <a:lstStyle/>
                    <a:p>
                      <a:r>
                        <a:rPr lang="en-CA" sz="1400" dirty="0" smtClean="0"/>
                        <a:t>Moderate net risk and increasing.  Recent</a:t>
                      </a:r>
                      <a:r>
                        <a:rPr lang="en-CA" sz="1400" baseline="0" dirty="0" smtClean="0"/>
                        <a:t> purchase of large block of group business. New management in Oct 2013.</a:t>
                      </a:r>
                      <a:endParaRPr lang="en-CA" sz="1400" dirty="0"/>
                    </a:p>
                  </a:txBody>
                  <a:tcPr/>
                </a:tc>
                <a:tc>
                  <a:txBody>
                    <a:bodyPr/>
                    <a:lstStyle/>
                    <a:p>
                      <a:r>
                        <a:rPr lang="en-CA" dirty="0" smtClean="0"/>
                        <a:t>June 2011</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a:r>
                    </a:p>
                    <a:p>
                      <a:endParaRPr lang="en-CA" dirty="0"/>
                    </a:p>
                  </a:txBody>
                  <a:tcPr/>
                </a:tc>
              </a:tr>
              <a:tr h="370840">
                <a:tc>
                  <a:txBody>
                    <a:bodyPr/>
                    <a:lstStyle/>
                    <a:p>
                      <a:r>
                        <a:rPr lang="en-CA" dirty="0" smtClean="0"/>
                        <a:t>Variable Annuity</a:t>
                      </a:r>
                      <a:endParaRPr lang="en-CA" dirty="0"/>
                    </a:p>
                  </a:txBody>
                  <a:tcPr/>
                </a:tc>
                <a:tc>
                  <a:txBody>
                    <a:bodyPr/>
                    <a:lstStyle/>
                    <a:p>
                      <a:r>
                        <a:rPr lang="en-CA" dirty="0" smtClean="0"/>
                        <a:t>Medium</a:t>
                      </a:r>
                      <a:endParaRPr lang="en-CA" dirty="0"/>
                    </a:p>
                  </a:txBody>
                  <a:tcPr/>
                </a:tc>
                <a:tc>
                  <a:txBody>
                    <a:bodyPr/>
                    <a:lstStyle/>
                    <a:p>
                      <a:r>
                        <a:rPr lang="en-CA" sz="1400" dirty="0" smtClean="0"/>
                        <a:t>AA net risk and</a:t>
                      </a:r>
                      <a:r>
                        <a:rPr lang="en-CA" sz="1400" baseline="0" dirty="0" smtClean="0"/>
                        <a:t> stable.  Exposure to capital market volatility. </a:t>
                      </a:r>
                      <a:endParaRPr lang="en-CA" sz="1400" dirty="0"/>
                    </a:p>
                  </a:txBody>
                  <a:tcPr/>
                </a:tc>
                <a:tc>
                  <a:txBody>
                    <a:bodyPr/>
                    <a:lstStyle/>
                    <a:p>
                      <a:r>
                        <a:rPr lang="en-CA" dirty="0" smtClean="0"/>
                        <a:t>May 2013</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a:r>
                    </a:p>
                    <a:p>
                      <a:endParaRPr lang="en-CA" dirty="0"/>
                    </a:p>
                  </a:txBody>
                  <a:tcPr/>
                </a:tc>
              </a:tr>
            </a:tbl>
          </a:graphicData>
        </a:graphic>
      </p:graphicFrame>
    </p:spTree>
    <p:extLst>
      <p:ext uri="{BB962C8B-B14F-4D97-AF65-F5344CB8AC3E}">
        <p14:creationId xmlns:p14="http://schemas.microsoft.com/office/powerpoint/2010/main" val="263444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1720" y="1916832"/>
            <a:ext cx="6298977" cy="2880320"/>
          </a:xfrm>
        </p:spPr>
        <p:txBody>
          <a:bodyPr/>
          <a:lstStyle/>
          <a:p>
            <a:r>
              <a:rPr lang="en-CA" sz="3200" dirty="0" smtClean="0"/>
              <a:t>Part 3</a:t>
            </a:r>
            <a:r>
              <a:rPr lang="en-CA" dirty="0" smtClean="0"/>
              <a:t/>
            </a:r>
            <a:br>
              <a:rPr lang="en-CA" dirty="0" smtClean="0"/>
            </a:br>
            <a:r>
              <a:rPr lang="en-CA" dirty="0"/>
              <a:t/>
            </a:r>
            <a:br>
              <a:rPr lang="en-CA" dirty="0"/>
            </a:br>
            <a:r>
              <a:rPr lang="en-CA" dirty="0" smtClean="0"/>
              <a:t>Early intervention</a:t>
            </a:r>
            <a:endParaRPr lang="en-CA" dirty="0"/>
          </a:p>
        </p:txBody>
      </p:sp>
    </p:spTree>
    <p:extLst>
      <p:ext uri="{BB962C8B-B14F-4D97-AF65-F5344CB8AC3E}">
        <p14:creationId xmlns:p14="http://schemas.microsoft.com/office/powerpoint/2010/main" val="3039714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Discussion Point #2</a:t>
            </a:r>
            <a:endParaRPr lang="en-CA" dirty="0" smtClean="0"/>
          </a:p>
        </p:txBody>
      </p:sp>
      <p:sp>
        <p:nvSpPr>
          <p:cNvPr id="10243" name="Rectangle 3"/>
          <p:cNvSpPr>
            <a:spLocks noGrp="1" noChangeArrowheads="1"/>
          </p:cNvSpPr>
          <p:nvPr>
            <p:ph type="body" idx="1"/>
          </p:nvPr>
        </p:nvSpPr>
        <p:spPr/>
        <p:txBody>
          <a:bodyPr/>
          <a:lstStyle/>
          <a:p>
            <a:pPr marL="0" indent="0" algn="ctr" eaLnBrk="1" hangingPunct="1">
              <a:buNone/>
            </a:pPr>
            <a:r>
              <a:rPr lang="en-US" sz="2800" dirty="0" smtClean="0"/>
              <a:t>What is early intervention?</a:t>
            </a:r>
          </a:p>
          <a:p>
            <a:pPr marL="609600" indent="-609600" eaLnBrk="1" hangingPunct="1">
              <a:buFontTx/>
              <a:buNone/>
            </a:pPr>
            <a:endParaRPr lang="en-US" sz="2800" dirty="0" smtClean="0"/>
          </a:p>
          <a:p>
            <a:pPr marL="609600" indent="-609600" eaLnBrk="1" hangingPunct="1">
              <a:buFontTx/>
              <a:buNone/>
            </a:pPr>
            <a:endParaRPr lang="en-US" sz="2800" dirty="0"/>
          </a:p>
          <a:p>
            <a:pPr marL="609600" indent="-609600" eaLnBrk="1" hangingPunct="1">
              <a:buFontTx/>
              <a:buNone/>
            </a:pPr>
            <a:endParaRPr lang="en-US" sz="2800" dirty="0" smtClean="0"/>
          </a:p>
          <a:p>
            <a:pPr marL="609600" indent="-609600" eaLnBrk="1" hangingPunct="1">
              <a:buFontTx/>
              <a:buNone/>
            </a:pPr>
            <a:r>
              <a:rPr lang="en-US" dirty="0" smtClean="0"/>
              <a:t>		</a:t>
            </a:r>
            <a:endParaRPr lang="en-CA" b="0" dirty="0" smtClean="0"/>
          </a:p>
          <a:p>
            <a:pPr marL="609600" indent="-609600" eaLnBrk="1" hangingPunct="1"/>
            <a:endParaRPr lang="en-CA" dirty="0" smtClean="0"/>
          </a:p>
        </p:txBody>
      </p:sp>
      <p:pic>
        <p:nvPicPr>
          <p:cNvPr id="59394" name="Picture 2" descr="C:\Users\BRuther\AppData\Local\Microsoft\Windows\Temporary Internet Files\Content.IE5\LSF78T1Z\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680" y="285293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 calcmode="lin" valueType="num">
                                      <p:cBhvr additive="base">
                                        <p:cTn id="12"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3600" y="762000"/>
            <a:ext cx="6400800" cy="1371600"/>
          </a:xfrm>
        </p:spPr>
        <p:txBody>
          <a:bodyPr/>
          <a:lstStyle/>
          <a:p>
            <a:pPr eaLnBrk="1" hangingPunct="1"/>
            <a:r>
              <a:rPr lang="en-CA" sz="2000" dirty="0" smtClean="0">
                <a:solidFill>
                  <a:schemeClr val="tx1"/>
                </a:solidFill>
                <a:latin typeface="Arial" charset="0"/>
              </a:rPr>
              <a:t>While OSFI may stage an institution for reasons other than its CRR, there is a link between the Composite Risk Rating and OSFI’s Intervention Rating.</a:t>
            </a:r>
          </a:p>
        </p:txBody>
      </p:sp>
      <p:sp>
        <p:nvSpPr>
          <p:cNvPr id="26627" name="Text Box 3"/>
          <p:cNvSpPr txBox="1">
            <a:spLocks noChangeArrowheads="1"/>
          </p:cNvSpPr>
          <p:nvPr/>
        </p:nvSpPr>
        <p:spPr bwMode="auto">
          <a:xfrm>
            <a:off x="2209800" y="334963"/>
            <a:ext cx="632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CA" sz="3200" b="1" dirty="0">
                <a:solidFill>
                  <a:srgbClr val="000000"/>
                </a:solidFill>
                <a:latin typeface="Arial" charset="0"/>
              </a:rPr>
              <a:t>CRR </a:t>
            </a:r>
            <a:r>
              <a:rPr lang="en-CA" sz="3200" b="1" dirty="0" smtClean="0">
                <a:solidFill>
                  <a:srgbClr val="000000"/>
                </a:solidFill>
                <a:latin typeface="Arial" charset="0"/>
              </a:rPr>
              <a:t>vs. </a:t>
            </a:r>
            <a:r>
              <a:rPr lang="en-CA" sz="3200" b="1" dirty="0">
                <a:solidFill>
                  <a:srgbClr val="000000"/>
                </a:solidFill>
                <a:latin typeface="Arial" charset="0"/>
              </a:rPr>
              <a:t>Intervention Ratings</a:t>
            </a:r>
          </a:p>
        </p:txBody>
      </p:sp>
      <p:grpSp>
        <p:nvGrpSpPr>
          <p:cNvPr id="26628" name="Group 4"/>
          <p:cNvGrpSpPr>
            <a:grpSpLocks/>
          </p:cNvGrpSpPr>
          <p:nvPr/>
        </p:nvGrpSpPr>
        <p:grpSpPr bwMode="auto">
          <a:xfrm>
            <a:off x="2133600" y="2286000"/>
            <a:ext cx="6248400" cy="4114800"/>
            <a:chOff x="1344" y="1536"/>
            <a:chExt cx="3936" cy="2592"/>
          </a:xfrm>
        </p:grpSpPr>
        <p:sp>
          <p:nvSpPr>
            <p:cNvPr id="26629" name="Rectangle 5"/>
            <p:cNvSpPr>
              <a:spLocks noChangeArrowheads="1"/>
            </p:cNvSpPr>
            <p:nvPr/>
          </p:nvSpPr>
          <p:spPr bwMode="auto">
            <a:xfrm>
              <a:off x="1593" y="1876"/>
              <a:ext cx="1383" cy="22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spcAft>
                  <a:spcPts val="3200"/>
                </a:spcAft>
              </a:pPr>
              <a:r>
                <a:rPr lang="en-US" sz="2000" b="1">
                  <a:solidFill>
                    <a:srgbClr val="000000"/>
                  </a:solidFill>
                  <a:latin typeface="Arial" charset="0"/>
                </a:rPr>
                <a:t>Low</a:t>
              </a:r>
            </a:p>
            <a:p>
              <a:pPr>
                <a:spcAft>
                  <a:spcPts val="4500"/>
                </a:spcAft>
              </a:pPr>
              <a:r>
                <a:rPr lang="en-US" sz="2000" b="1">
                  <a:solidFill>
                    <a:srgbClr val="000000"/>
                  </a:solidFill>
                  <a:latin typeface="Arial" charset="0"/>
                </a:rPr>
                <a:t>Moderate</a:t>
              </a:r>
            </a:p>
            <a:p>
              <a:pPr>
                <a:spcAft>
                  <a:spcPts val="6000"/>
                </a:spcAft>
              </a:pPr>
              <a:r>
                <a:rPr lang="en-US" sz="2000" b="1">
                  <a:solidFill>
                    <a:srgbClr val="000000"/>
                  </a:solidFill>
                  <a:latin typeface="Arial" charset="0"/>
                </a:rPr>
                <a:t>Above Average</a:t>
              </a:r>
            </a:p>
            <a:p>
              <a:r>
                <a:rPr lang="en-US" sz="2000" b="1">
                  <a:solidFill>
                    <a:srgbClr val="000000"/>
                  </a:solidFill>
                  <a:latin typeface="Arial" charset="0"/>
                </a:rPr>
                <a:t>High</a:t>
              </a:r>
            </a:p>
          </p:txBody>
        </p:sp>
        <p:sp>
          <p:nvSpPr>
            <p:cNvPr id="26630" name="Rectangle 6"/>
            <p:cNvSpPr>
              <a:spLocks noChangeArrowheads="1"/>
            </p:cNvSpPr>
            <p:nvPr/>
          </p:nvSpPr>
          <p:spPr bwMode="auto">
            <a:xfrm>
              <a:off x="2976" y="1872"/>
              <a:ext cx="320" cy="2256"/>
            </a:xfrm>
            <a:prstGeom prst="rect">
              <a:avLst/>
            </a:prstGeom>
            <a:gradFill rotWithShape="0">
              <a:gsLst>
                <a:gs pos="0">
                  <a:srgbClr val="33CC33"/>
                </a:gs>
                <a:gs pos="100000">
                  <a:srgbClr val="FF3300"/>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spcAft>
                  <a:spcPct val="50000"/>
                </a:spcAft>
              </a:pPr>
              <a:r>
                <a:rPr lang="en-US" sz="2000" b="1">
                  <a:solidFill>
                    <a:srgbClr val="000000"/>
                  </a:solidFill>
                  <a:latin typeface="Arial" charset="0"/>
                </a:rPr>
                <a:t>0</a:t>
              </a:r>
            </a:p>
            <a:p>
              <a:pPr algn="ctr">
                <a:spcAft>
                  <a:spcPct val="50000"/>
                </a:spcAft>
              </a:pPr>
              <a:r>
                <a:rPr lang="en-US" sz="2000" b="1">
                  <a:solidFill>
                    <a:srgbClr val="000000"/>
                  </a:solidFill>
                  <a:latin typeface="Arial" charset="0"/>
                </a:rPr>
                <a:t>0</a:t>
              </a:r>
            </a:p>
            <a:p>
              <a:pPr algn="ctr">
                <a:spcAft>
                  <a:spcPct val="50000"/>
                </a:spcAft>
              </a:pPr>
              <a:r>
                <a:rPr lang="en-US" sz="2000" b="1">
                  <a:solidFill>
                    <a:srgbClr val="000000"/>
                  </a:solidFill>
                  <a:latin typeface="Arial" charset="0"/>
                </a:rPr>
                <a:t>1</a:t>
              </a:r>
            </a:p>
            <a:p>
              <a:pPr algn="ctr">
                <a:spcAft>
                  <a:spcPct val="50000"/>
                </a:spcAft>
              </a:pPr>
              <a:r>
                <a:rPr lang="en-US" sz="2000" b="1">
                  <a:solidFill>
                    <a:srgbClr val="000000"/>
                  </a:solidFill>
                  <a:latin typeface="Arial" charset="0"/>
                </a:rPr>
                <a:t>1</a:t>
              </a:r>
            </a:p>
            <a:p>
              <a:pPr algn="ctr">
                <a:spcAft>
                  <a:spcPct val="50000"/>
                </a:spcAft>
              </a:pPr>
              <a:r>
                <a:rPr lang="en-US" sz="2000" b="1">
                  <a:solidFill>
                    <a:srgbClr val="000000"/>
                  </a:solidFill>
                  <a:latin typeface="Arial" charset="0"/>
                </a:rPr>
                <a:t>2</a:t>
              </a:r>
            </a:p>
            <a:p>
              <a:pPr algn="ctr">
                <a:spcAft>
                  <a:spcPct val="50000"/>
                </a:spcAft>
              </a:pPr>
              <a:r>
                <a:rPr lang="en-US" sz="2000" b="1">
                  <a:solidFill>
                    <a:srgbClr val="000000"/>
                  </a:solidFill>
                  <a:latin typeface="Arial" charset="0"/>
                </a:rPr>
                <a:t>2</a:t>
              </a:r>
            </a:p>
            <a:p>
              <a:pPr algn="ctr">
                <a:spcAft>
                  <a:spcPct val="50000"/>
                </a:spcAft>
              </a:pPr>
              <a:r>
                <a:rPr lang="en-US" sz="2000" b="1">
                  <a:solidFill>
                    <a:srgbClr val="000000"/>
                  </a:solidFill>
                  <a:latin typeface="Arial" charset="0"/>
                </a:rPr>
                <a:t>3</a:t>
              </a:r>
            </a:p>
            <a:p>
              <a:pPr algn="ctr">
                <a:spcAft>
                  <a:spcPct val="50000"/>
                </a:spcAft>
              </a:pPr>
              <a:r>
                <a:rPr lang="en-US" sz="2000" b="1">
                  <a:solidFill>
                    <a:srgbClr val="000000"/>
                  </a:solidFill>
                  <a:latin typeface="Arial" charset="0"/>
                </a:rPr>
                <a:t>4</a:t>
              </a:r>
            </a:p>
          </p:txBody>
        </p:sp>
        <p:sp>
          <p:nvSpPr>
            <p:cNvPr id="26631" name="Rectangle 7"/>
            <p:cNvSpPr>
              <a:spLocks noChangeArrowheads="1"/>
            </p:cNvSpPr>
            <p:nvPr/>
          </p:nvSpPr>
          <p:spPr bwMode="auto">
            <a:xfrm>
              <a:off x="3424" y="1920"/>
              <a:ext cx="1856" cy="21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tIns="0"/>
            <a:lstStyle/>
            <a:p>
              <a:pPr>
                <a:spcAft>
                  <a:spcPts val="1100"/>
                </a:spcAft>
              </a:pPr>
              <a:r>
                <a:rPr lang="en-US" sz="2000" b="1">
                  <a:solidFill>
                    <a:srgbClr val="000000"/>
                  </a:solidFill>
                  <a:latin typeface="Arial" charset="0"/>
                </a:rPr>
                <a:t>Normal</a:t>
              </a:r>
            </a:p>
            <a:p>
              <a:pPr>
                <a:spcAft>
                  <a:spcPts val="1100"/>
                </a:spcAft>
              </a:pPr>
              <a:r>
                <a:rPr lang="en-US" sz="2000" b="1">
                  <a:solidFill>
                    <a:srgbClr val="000000"/>
                  </a:solidFill>
                  <a:latin typeface="Arial" charset="0"/>
                </a:rPr>
                <a:t>Normal</a:t>
              </a:r>
            </a:p>
            <a:p>
              <a:pPr>
                <a:spcAft>
                  <a:spcPts val="1200"/>
                </a:spcAft>
              </a:pPr>
              <a:r>
                <a:rPr lang="en-US" sz="2000" b="1">
                  <a:solidFill>
                    <a:srgbClr val="000000"/>
                  </a:solidFill>
                  <a:latin typeface="Arial" charset="0"/>
                </a:rPr>
                <a:t>Early Warning</a:t>
              </a:r>
            </a:p>
            <a:p>
              <a:pPr>
                <a:spcAft>
                  <a:spcPts val="1200"/>
                </a:spcAft>
              </a:pPr>
              <a:r>
                <a:rPr lang="en-US" sz="2000" b="1">
                  <a:solidFill>
                    <a:srgbClr val="000000"/>
                  </a:solidFill>
                  <a:latin typeface="Arial" charset="0"/>
                </a:rPr>
                <a:t>Early Warning</a:t>
              </a:r>
            </a:p>
            <a:p>
              <a:pPr>
                <a:spcAft>
                  <a:spcPts val="1200"/>
                </a:spcAft>
              </a:pPr>
              <a:r>
                <a:rPr lang="en-US" sz="2000" b="1">
                  <a:solidFill>
                    <a:srgbClr val="000000"/>
                  </a:solidFill>
                  <a:latin typeface="Arial" charset="0"/>
                </a:rPr>
                <a:t>Risk to Solvency</a:t>
              </a:r>
            </a:p>
            <a:p>
              <a:pPr>
                <a:spcAft>
                  <a:spcPts val="1200"/>
                </a:spcAft>
              </a:pPr>
              <a:r>
                <a:rPr lang="en-US" sz="2000" b="1">
                  <a:solidFill>
                    <a:srgbClr val="000000"/>
                  </a:solidFill>
                  <a:latin typeface="Arial" charset="0"/>
                </a:rPr>
                <a:t>Risk to Solvency</a:t>
              </a:r>
            </a:p>
            <a:p>
              <a:pPr>
                <a:spcAft>
                  <a:spcPts val="1200"/>
                </a:spcAft>
              </a:pPr>
              <a:r>
                <a:rPr lang="en-US" sz="2000" b="1">
                  <a:solidFill>
                    <a:srgbClr val="000000"/>
                  </a:solidFill>
                  <a:latin typeface="Arial" charset="0"/>
                </a:rPr>
                <a:t>Viability Doubtful</a:t>
              </a:r>
            </a:p>
            <a:p>
              <a:r>
                <a:rPr lang="en-US" sz="2000" b="1">
                  <a:solidFill>
                    <a:srgbClr val="000000"/>
                  </a:solidFill>
                  <a:latin typeface="Arial" charset="0"/>
                </a:rPr>
                <a:t>Insolvency Imminent</a:t>
              </a:r>
            </a:p>
          </p:txBody>
        </p:sp>
        <p:sp>
          <p:nvSpPr>
            <p:cNvPr id="26632" name="Line 8"/>
            <p:cNvSpPr>
              <a:spLocks noChangeShapeType="1"/>
            </p:cNvSpPr>
            <p:nvPr/>
          </p:nvSpPr>
          <p:spPr bwMode="auto">
            <a:xfrm>
              <a:off x="1584" y="2160"/>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3" name="Line 9"/>
            <p:cNvSpPr>
              <a:spLocks noChangeShapeType="1"/>
            </p:cNvSpPr>
            <p:nvPr/>
          </p:nvSpPr>
          <p:spPr bwMode="auto">
            <a:xfrm>
              <a:off x="1584" y="2736"/>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4" name="Line 10"/>
            <p:cNvSpPr>
              <a:spLocks noChangeShapeType="1"/>
            </p:cNvSpPr>
            <p:nvPr/>
          </p:nvSpPr>
          <p:spPr bwMode="auto">
            <a:xfrm>
              <a:off x="1584" y="3298"/>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5" name="Text Box 11"/>
            <p:cNvSpPr txBox="1">
              <a:spLocks noChangeArrowheads="1"/>
            </p:cNvSpPr>
            <p:nvPr/>
          </p:nvSpPr>
          <p:spPr bwMode="auto">
            <a:xfrm>
              <a:off x="3024" y="1536"/>
              <a:ext cx="201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2200" b="1" u="sng">
                  <a:solidFill>
                    <a:srgbClr val="000000"/>
                  </a:solidFill>
                  <a:latin typeface="Arial" charset="0"/>
                </a:rPr>
                <a:t>Intervention Rating</a:t>
              </a:r>
            </a:p>
          </p:txBody>
        </p:sp>
        <p:sp>
          <p:nvSpPr>
            <p:cNvPr id="26636" name="Text Box 12"/>
            <p:cNvSpPr txBox="1">
              <a:spLocks noChangeArrowheads="1"/>
            </p:cNvSpPr>
            <p:nvPr/>
          </p:nvSpPr>
          <p:spPr bwMode="auto">
            <a:xfrm>
              <a:off x="1344" y="1536"/>
              <a:ext cx="14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CA" sz="2200" b="1" u="sng">
                  <a:solidFill>
                    <a:srgbClr val="000000"/>
                  </a:solidFill>
                  <a:latin typeface="Arial" charset="0"/>
                </a:rPr>
                <a:t>CRR</a:t>
              </a:r>
            </a:p>
          </p:txBody>
        </p:sp>
      </p:grpSp>
    </p:spTree>
    <p:extLst>
      <p:ext uri="{BB962C8B-B14F-4D97-AF65-F5344CB8AC3E}">
        <p14:creationId xmlns:p14="http://schemas.microsoft.com/office/powerpoint/2010/main" val="323596996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Intervention - Overview</a:t>
            </a:r>
            <a:endParaRPr lang="en-CA"/>
          </a:p>
        </p:txBody>
      </p:sp>
      <p:sp>
        <p:nvSpPr>
          <p:cNvPr id="13315" name="Rectangle 3"/>
          <p:cNvSpPr>
            <a:spLocks noGrp="1" noChangeArrowheads="1"/>
          </p:cNvSpPr>
          <p:nvPr>
            <p:ph type="body" idx="1"/>
          </p:nvPr>
        </p:nvSpPr>
        <p:spPr/>
        <p:txBody>
          <a:bodyPr/>
          <a:lstStyle/>
          <a:p>
            <a:r>
              <a:rPr lang="en-US"/>
              <a:t>Assign intervention rating</a:t>
            </a:r>
          </a:p>
          <a:p>
            <a:r>
              <a:rPr lang="en-US"/>
              <a:t>Early intervention</a:t>
            </a:r>
          </a:p>
          <a:p>
            <a:r>
              <a:rPr lang="en-US"/>
              <a:t>Intervention measures are flexible</a:t>
            </a:r>
          </a:p>
          <a:p>
            <a:r>
              <a:rPr lang="en-US"/>
              <a:t>Both formal and informal powers</a:t>
            </a:r>
          </a:p>
          <a:p>
            <a:r>
              <a:rPr lang="en-US"/>
              <a:t>Consider unique circumstances of the institution</a:t>
            </a:r>
          </a:p>
          <a:p>
            <a:r>
              <a:rPr lang="en-US"/>
              <a:t>Guide to Intervention</a:t>
            </a:r>
            <a:endParaRPr lang="en-CA"/>
          </a:p>
        </p:txBody>
      </p:sp>
    </p:spTree>
    <p:extLst>
      <p:ext uri="{BB962C8B-B14F-4D97-AF65-F5344CB8AC3E}">
        <p14:creationId xmlns:p14="http://schemas.microsoft.com/office/powerpoint/2010/main" val="330714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a:t>Guide to Intervention	</a:t>
            </a:r>
            <a:endParaRPr lang="en-CA"/>
          </a:p>
        </p:txBody>
      </p:sp>
      <p:sp>
        <p:nvSpPr>
          <p:cNvPr id="33797" name="Rectangle 5"/>
          <p:cNvSpPr>
            <a:spLocks noGrp="1" noChangeArrowheads="1"/>
          </p:cNvSpPr>
          <p:nvPr>
            <p:ph type="body" idx="1"/>
          </p:nvPr>
        </p:nvSpPr>
        <p:spPr/>
        <p:txBody>
          <a:bodyPr/>
          <a:lstStyle/>
          <a:p>
            <a:r>
              <a:rPr lang="en-US" sz="2800" dirty="0"/>
              <a:t>Stage 1 – Early Warning</a:t>
            </a:r>
          </a:p>
          <a:p>
            <a:endParaRPr lang="en-US" dirty="0"/>
          </a:p>
          <a:p>
            <a:r>
              <a:rPr lang="en-US" dirty="0"/>
              <a:t>OSFI has identified deficiencies in the institution’s financial condition, policies or procedures or the existence of other practices, conditions and circumstances that could lead to the development of problems described at Stage 2 if they are not promptly </a:t>
            </a:r>
            <a:r>
              <a:rPr lang="en-US" dirty="0" smtClean="0"/>
              <a:t>addressed.</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OSFI’s Mandate </a:t>
            </a:r>
            <a:r>
              <a:rPr lang="en-US" dirty="0" smtClean="0"/>
              <a:t>(cont’d)</a:t>
            </a:r>
            <a:endParaRPr lang="en-CA" dirty="0"/>
          </a:p>
        </p:txBody>
      </p:sp>
      <p:sp>
        <p:nvSpPr>
          <p:cNvPr id="11267" name="Rectangle 3"/>
          <p:cNvSpPr>
            <a:spLocks noGrp="1" noChangeArrowheads="1"/>
          </p:cNvSpPr>
          <p:nvPr>
            <p:ph type="body" idx="1"/>
          </p:nvPr>
        </p:nvSpPr>
        <p:spPr/>
        <p:txBody>
          <a:bodyPr/>
          <a:lstStyle/>
          <a:p>
            <a:pPr marL="400050" lvl="1" indent="0">
              <a:buNone/>
            </a:pPr>
            <a:endParaRPr lang="en-US" sz="2800" b="1" dirty="0" smtClean="0"/>
          </a:p>
          <a:p>
            <a:pPr marL="400050" lvl="1" indent="0">
              <a:buNone/>
            </a:pPr>
            <a:r>
              <a:rPr lang="en-US" sz="2800" b="1" dirty="0" smtClean="0"/>
              <a:t>…OSFI shall strive </a:t>
            </a:r>
            <a:r>
              <a:rPr lang="en-US" sz="2800" b="1" dirty="0"/>
              <a:t>to protect the interests of </a:t>
            </a:r>
            <a:r>
              <a:rPr lang="en-US" sz="2800" b="1" dirty="0" smtClean="0"/>
              <a:t>depositors and policyholders.</a:t>
            </a:r>
            <a:r>
              <a:rPr lang="en-US" b="0" dirty="0"/>
              <a:t/>
            </a:r>
            <a:br>
              <a:rPr lang="en-US" b="0" dirty="0"/>
            </a:br>
            <a:endParaRPr lang="en-US" dirty="0"/>
          </a:p>
          <a:p>
            <a:pPr marL="400050" lvl="1" indent="0">
              <a:buNone/>
            </a:pPr>
            <a:endParaRPr lang="en-US" b="0" dirty="0"/>
          </a:p>
          <a:p>
            <a:r>
              <a:rPr lang="en-US" b="0" dirty="0"/>
              <a:t>Regulated institutions can experience financial difficulties which can lead to their failure</a:t>
            </a:r>
            <a:endParaRPr lang="en-CA"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Stage 1 – OSFI Activities</a:t>
            </a:r>
            <a:endParaRPr lang="en-CA"/>
          </a:p>
        </p:txBody>
      </p:sp>
      <p:sp>
        <p:nvSpPr>
          <p:cNvPr id="37891" name="Rectangle 3"/>
          <p:cNvSpPr>
            <a:spLocks noGrp="1" noChangeArrowheads="1"/>
          </p:cNvSpPr>
          <p:nvPr>
            <p:ph type="body" idx="1"/>
          </p:nvPr>
        </p:nvSpPr>
        <p:spPr/>
        <p:txBody>
          <a:bodyPr/>
          <a:lstStyle/>
          <a:p>
            <a:r>
              <a:rPr lang="en-US" dirty="0"/>
              <a:t>Meet with management and board</a:t>
            </a:r>
          </a:p>
          <a:p>
            <a:r>
              <a:rPr lang="en-US" dirty="0"/>
              <a:t>Escalate monitoring</a:t>
            </a:r>
          </a:p>
          <a:p>
            <a:r>
              <a:rPr lang="en-US" dirty="0"/>
              <a:t>Conduct enhanced or more frequent reviews including by OSFI specialists</a:t>
            </a:r>
          </a:p>
          <a:p>
            <a:r>
              <a:rPr lang="en-US" dirty="0"/>
              <a:t>Inform </a:t>
            </a:r>
            <a:r>
              <a:rPr lang="en-US" dirty="0" smtClean="0"/>
              <a:t>deposit insurer</a:t>
            </a:r>
          </a:p>
          <a:p>
            <a:r>
              <a:rPr lang="en-US" dirty="0" smtClean="0"/>
              <a:t>Meet </a:t>
            </a:r>
            <a:r>
              <a:rPr lang="en-US" dirty="0"/>
              <a:t>with </a:t>
            </a:r>
            <a:r>
              <a:rPr lang="en-US" dirty="0" smtClean="0"/>
              <a:t>deposit insurer several </a:t>
            </a:r>
            <a:r>
              <a:rPr lang="en-US" dirty="0"/>
              <a:t>times a year</a:t>
            </a:r>
          </a:p>
          <a:p>
            <a:r>
              <a:rPr lang="en-US" dirty="0"/>
              <a:t>Implement any of a number of intervention measures</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Guide to Intervention</a:t>
            </a:r>
            <a:endParaRPr lang="en-CA"/>
          </a:p>
        </p:txBody>
      </p:sp>
      <p:sp>
        <p:nvSpPr>
          <p:cNvPr id="34819" name="Rectangle 3"/>
          <p:cNvSpPr>
            <a:spLocks noGrp="1" noChangeArrowheads="1"/>
          </p:cNvSpPr>
          <p:nvPr>
            <p:ph type="body" idx="1"/>
          </p:nvPr>
        </p:nvSpPr>
        <p:spPr/>
        <p:txBody>
          <a:bodyPr/>
          <a:lstStyle/>
          <a:p>
            <a:pPr>
              <a:lnSpc>
                <a:spcPct val="90000"/>
              </a:lnSpc>
            </a:pPr>
            <a:r>
              <a:rPr lang="en-US" sz="2800"/>
              <a:t>Stage 2 – Risk to financial viability or solvency</a:t>
            </a:r>
          </a:p>
          <a:p>
            <a:pPr>
              <a:lnSpc>
                <a:spcPct val="90000"/>
              </a:lnSpc>
            </a:pPr>
            <a:endParaRPr lang="en-US"/>
          </a:p>
          <a:p>
            <a:pPr>
              <a:lnSpc>
                <a:spcPct val="90000"/>
              </a:lnSpc>
            </a:pPr>
            <a:r>
              <a:rPr lang="en-US"/>
              <a:t>The institution poses material safety and soundness concerns and is vulnerable to adverse business and economic conditions.  OSFI has identified problems that could deteriorate into a serious situation if not addressed promptly, although the problems are not serious enough to present an immediate threat to financial viability of solvency.</a:t>
            </a:r>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Stage 2 – OSFI Activities</a:t>
            </a:r>
            <a:endParaRPr lang="en-CA" dirty="0"/>
          </a:p>
        </p:txBody>
      </p:sp>
      <p:sp>
        <p:nvSpPr>
          <p:cNvPr id="38915" name="Rectangle 3"/>
          <p:cNvSpPr>
            <a:spLocks noGrp="1" noChangeArrowheads="1"/>
          </p:cNvSpPr>
          <p:nvPr>
            <p:ph type="body" idx="1"/>
          </p:nvPr>
        </p:nvSpPr>
        <p:spPr/>
        <p:txBody>
          <a:bodyPr/>
          <a:lstStyle/>
          <a:p>
            <a:r>
              <a:rPr lang="en-US" dirty="0"/>
              <a:t>Follow up supervisory reviews more frequently or enlarged scope</a:t>
            </a:r>
          </a:p>
          <a:p>
            <a:r>
              <a:rPr lang="en-US" dirty="0"/>
              <a:t>Require outside parties to review financials or actuarial reserves</a:t>
            </a:r>
          </a:p>
          <a:p>
            <a:r>
              <a:rPr lang="en-US" dirty="0"/>
              <a:t>Keep </a:t>
            </a:r>
            <a:r>
              <a:rPr lang="en-US" dirty="0" smtClean="0"/>
              <a:t>deposit insurer </a:t>
            </a:r>
            <a:r>
              <a:rPr lang="en-US" dirty="0"/>
              <a:t>informed of results</a:t>
            </a:r>
          </a:p>
          <a:p>
            <a:r>
              <a:rPr lang="en-US" dirty="0"/>
              <a:t>Develop a contingency plan in consultation with </a:t>
            </a:r>
            <a:r>
              <a:rPr lang="en-US" dirty="0" smtClean="0"/>
              <a:t>deposit insurer</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Guide to Intervention</a:t>
            </a:r>
            <a:endParaRPr lang="en-CA"/>
          </a:p>
        </p:txBody>
      </p:sp>
      <p:sp>
        <p:nvSpPr>
          <p:cNvPr id="35843" name="Rectangle 3"/>
          <p:cNvSpPr>
            <a:spLocks noGrp="1" noChangeArrowheads="1"/>
          </p:cNvSpPr>
          <p:nvPr>
            <p:ph type="body" idx="1"/>
          </p:nvPr>
        </p:nvSpPr>
        <p:spPr>
          <a:xfrm>
            <a:off x="1981200" y="1752600"/>
            <a:ext cx="6477000" cy="4629150"/>
          </a:xfrm>
        </p:spPr>
        <p:txBody>
          <a:bodyPr/>
          <a:lstStyle/>
          <a:p>
            <a:pPr>
              <a:lnSpc>
                <a:spcPct val="90000"/>
              </a:lnSpc>
            </a:pPr>
            <a:r>
              <a:rPr lang="en-US" sz="2800" dirty="0"/>
              <a:t>Stage 3 – Future financial viability in serious doubt</a:t>
            </a:r>
            <a:br>
              <a:rPr lang="en-US" sz="2800" dirty="0"/>
            </a:br>
            <a:endParaRPr lang="en-US" sz="2800" dirty="0"/>
          </a:p>
          <a:p>
            <a:pPr>
              <a:lnSpc>
                <a:spcPct val="90000"/>
              </a:lnSpc>
            </a:pPr>
            <a:r>
              <a:rPr lang="en-US" dirty="0"/>
              <a:t>OSFI has identified that the institution has failed to remedy the problems that were identified at Stage 2 and the situation is worsening.  The institution has severe safety and soundness concerns and is experiencing problems that pose a material threat to its future financial viability or solvency unless effective corrective measures are promptly </a:t>
            </a:r>
            <a:r>
              <a:rPr lang="en-US" dirty="0" smtClean="0"/>
              <a:t>undertaken.</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Stage 3 – OSFI’s Activities</a:t>
            </a:r>
            <a:endParaRPr lang="en-CA" dirty="0"/>
          </a:p>
        </p:txBody>
      </p:sp>
      <p:sp>
        <p:nvSpPr>
          <p:cNvPr id="40963" name="Rectangle 3"/>
          <p:cNvSpPr>
            <a:spLocks noGrp="1" noChangeArrowheads="1"/>
          </p:cNvSpPr>
          <p:nvPr>
            <p:ph type="body" idx="1"/>
          </p:nvPr>
        </p:nvSpPr>
        <p:spPr/>
        <p:txBody>
          <a:bodyPr/>
          <a:lstStyle/>
          <a:p>
            <a:r>
              <a:rPr lang="en-US" dirty="0"/>
              <a:t>Direct external specialists to assess </a:t>
            </a:r>
          </a:p>
          <a:p>
            <a:r>
              <a:rPr lang="en-US" dirty="0"/>
              <a:t>Enhance scope of business restrictions</a:t>
            </a:r>
          </a:p>
          <a:p>
            <a:r>
              <a:rPr lang="en-US" dirty="0"/>
              <a:t>Expand information to be submitted </a:t>
            </a:r>
          </a:p>
          <a:p>
            <a:r>
              <a:rPr lang="en-US" dirty="0"/>
              <a:t>OSFI staff to be present to monitor situation on an ongoing basis</a:t>
            </a:r>
          </a:p>
          <a:p>
            <a:r>
              <a:rPr lang="en-US" dirty="0"/>
              <a:t>Expand contingency planning</a:t>
            </a:r>
          </a:p>
          <a:p>
            <a:r>
              <a:rPr lang="en-US" dirty="0"/>
              <a:t>Communicate with Board re resolution options</a:t>
            </a:r>
          </a:p>
          <a:p>
            <a:r>
              <a:rPr lang="en-US" dirty="0"/>
              <a:t>More frequent discussions with </a:t>
            </a:r>
            <a:r>
              <a:rPr lang="en-US" dirty="0" smtClean="0"/>
              <a:t>deposit insurer</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381000"/>
            <a:ext cx="7010400" cy="815975"/>
          </a:xfrm>
        </p:spPr>
        <p:txBody>
          <a:bodyPr/>
          <a:lstStyle/>
          <a:p>
            <a:r>
              <a:rPr lang="en-US"/>
              <a:t>Guide to Intervention</a:t>
            </a:r>
            <a:endParaRPr lang="en-CA"/>
          </a:p>
        </p:txBody>
      </p:sp>
      <p:sp>
        <p:nvSpPr>
          <p:cNvPr id="36867" name="Rectangle 3"/>
          <p:cNvSpPr>
            <a:spLocks noGrp="1" noChangeArrowheads="1"/>
          </p:cNvSpPr>
          <p:nvPr>
            <p:ph type="body" idx="1"/>
          </p:nvPr>
        </p:nvSpPr>
        <p:spPr>
          <a:xfrm>
            <a:off x="1981200" y="1268413"/>
            <a:ext cx="6767513" cy="5184775"/>
          </a:xfrm>
        </p:spPr>
        <p:txBody>
          <a:bodyPr/>
          <a:lstStyle/>
          <a:p>
            <a:r>
              <a:rPr lang="en-US" dirty="0"/>
              <a:t>Stage 4 – Non-viability/insolvency imminent</a:t>
            </a:r>
            <a:br>
              <a:rPr lang="en-US" dirty="0"/>
            </a:br>
            <a:endParaRPr lang="en-US" dirty="0"/>
          </a:p>
          <a:p>
            <a:r>
              <a:rPr lang="en-US" sz="2000" dirty="0"/>
              <a:t>OSFI has determined that the institution is experiencing severe financial difficulties and has deteriorated to such an extent that:</a:t>
            </a:r>
          </a:p>
          <a:p>
            <a:pPr marL="400050" lvl="1" indent="0">
              <a:buNone/>
            </a:pPr>
            <a:r>
              <a:rPr lang="en-US" sz="1800" dirty="0" smtClean="0"/>
              <a:t>-</a:t>
            </a:r>
            <a:r>
              <a:rPr lang="en-US" sz="1800" b="0" dirty="0"/>
              <a:t>it failed to meet regulatory capital and surplus requirements in conjunction with an inability to rectify the situation on an immediate basis;</a:t>
            </a:r>
            <a:br>
              <a:rPr lang="en-US" sz="1800" b="0" dirty="0"/>
            </a:br>
            <a:r>
              <a:rPr lang="en-US" sz="1800" b="0" dirty="0" smtClean="0"/>
              <a:t>-</a:t>
            </a:r>
            <a:r>
              <a:rPr lang="en-US" sz="1800" b="0" dirty="0"/>
              <a:t>the statutory conditions for taking control have been met; and/or</a:t>
            </a:r>
            <a:br>
              <a:rPr lang="en-US" sz="1800" b="0" dirty="0"/>
            </a:br>
            <a:r>
              <a:rPr lang="en-US" sz="1800" b="0" dirty="0" smtClean="0"/>
              <a:t>-</a:t>
            </a:r>
            <a:r>
              <a:rPr lang="en-US" sz="1800" b="0" dirty="0"/>
              <a:t>it has failed to develop and implement an acceptable business plan, resulting in either of the two preceding circumstances becoming inevitable within a short period of </a:t>
            </a:r>
            <a:r>
              <a:rPr lang="en-US" sz="1800" b="0" dirty="0" smtClean="0"/>
              <a:t>time</a:t>
            </a:r>
            <a:r>
              <a:rPr lang="en-US" sz="1800" dirty="0"/>
              <a:t>.</a:t>
            </a:r>
            <a:endParaRPr lang="en-CA"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CA" dirty="0"/>
              <a:t>Grounds for taking </a:t>
            </a:r>
            <a:r>
              <a:rPr lang="en-CA" dirty="0" smtClean="0"/>
              <a:t>control</a:t>
            </a:r>
            <a:endParaRPr lang="en-CA" dirty="0"/>
          </a:p>
        </p:txBody>
      </p:sp>
      <p:sp>
        <p:nvSpPr>
          <p:cNvPr id="44035" name="Rectangle 3"/>
          <p:cNvSpPr>
            <a:spLocks noGrp="1" noChangeArrowheads="1"/>
          </p:cNvSpPr>
          <p:nvPr>
            <p:ph type="body" idx="1"/>
          </p:nvPr>
        </p:nvSpPr>
        <p:spPr/>
        <p:txBody>
          <a:bodyPr/>
          <a:lstStyle/>
          <a:p>
            <a:pPr>
              <a:buFontTx/>
              <a:buNone/>
            </a:pPr>
            <a:endParaRPr lang="en-CA" dirty="0"/>
          </a:p>
          <a:p>
            <a:r>
              <a:rPr lang="en-CA" dirty="0"/>
              <a:t>Insufficient assets</a:t>
            </a:r>
          </a:p>
          <a:p>
            <a:r>
              <a:rPr lang="en-CA" dirty="0"/>
              <a:t>Failure to pay liabilities</a:t>
            </a:r>
          </a:p>
          <a:p>
            <a:r>
              <a:rPr lang="en-CA" dirty="0"/>
              <a:t>Improper accounting of assets</a:t>
            </a:r>
          </a:p>
          <a:p>
            <a:r>
              <a:rPr lang="en-CA" dirty="0"/>
              <a:t>Insufficient regulatory capital</a:t>
            </a:r>
          </a:p>
          <a:p>
            <a:r>
              <a:rPr lang="en-CA" dirty="0"/>
              <a:t>Failure to comply with an order to increase capital or assets</a:t>
            </a:r>
          </a:p>
          <a:p>
            <a:r>
              <a:rPr lang="en-CA" dirty="0"/>
              <a:t>Any other prejudicial state of affairs</a:t>
            </a:r>
            <a:br>
              <a:rPr lang="en-CA" dirty="0"/>
            </a:br>
            <a:r>
              <a:rPr lang="en-CA" dirty="0"/>
              <a:t/>
            </a:r>
            <a:br>
              <a:rPr lang="en-CA" dirty="0"/>
            </a:br>
            <a:r>
              <a:rPr lang="en-CA" dirty="0" smtClean="0"/>
              <a:t>N.B. </a:t>
            </a:r>
            <a:r>
              <a:rPr lang="en-US" dirty="0"/>
              <a:t>Power to close with positive capital</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CA" b="1" dirty="0"/>
              <a:t>Stage 4 – OSFI’s Activities</a:t>
            </a:r>
          </a:p>
        </p:txBody>
      </p:sp>
      <p:sp>
        <p:nvSpPr>
          <p:cNvPr id="24579" name="Rectangle 3"/>
          <p:cNvSpPr>
            <a:spLocks noGrp="1" noChangeArrowheads="1"/>
          </p:cNvSpPr>
          <p:nvPr>
            <p:ph type="body" idx="1"/>
          </p:nvPr>
        </p:nvSpPr>
        <p:spPr>
          <a:xfrm>
            <a:off x="1981200" y="1412776"/>
            <a:ext cx="6477000" cy="5040560"/>
          </a:xfrm>
        </p:spPr>
        <p:txBody>
          <a:bodyPr/>
          <a:lstStyle/>
          <a:p>
            <a:pPr>
              <a:lnSpc>
                <a:spcPct val="90000"/>
              </a:lnSpc>
              <a:buFontTx/>
              <a:buNone/>
            </a:pPr>
            <a:endParaRPr lang="en-CA" sz="2000" b="0" dirty="0"/>
          </a:p>
          <a:p>
            <a:pPr>
              <a:lnSpc>
                <a:spcPct val="90000"/>
              </a:lnSpc>
              <a:buClr>
                <a:schemeClr val="tx1"/>
              </a:buClr>
              <a:buFontTx/>
              <a:buNone/>
            </a:pPr>
            <a:r>
              <a:rPr lang="en-CA" sz="1800" b="0" dirty="0"/>
              <a:t>	 </a:t>
            </a:r>
            <a:r>
              <a:rPr lang="en-CA" dirty="0"/>
              <a:t>Voluntary Dissolution</a:t>
            </a:r>
            <a:br>
              <a:rPr lang="en-CA" dirty="0"/>
            </a:br>
            <a:endParaRPr lang="en-CA" dirty="0"/>
          </a:p>
          <a:p>
            <a:pPr lvl="2">
              <a:lnSpc>
                <a:spcPct val="90000"/>
              </a:lnSpc>
              <a:spcBef>
                <a:spcPts val="500"/>
              </a:spcBef>
              <a:spcAft>
                <a:spcPts val="500"/>
              </a:spcAft>
              <a:buClr>
                <a:schemeClr val="tx1"/>
              </a:buClr>
              <a:buFont typeface="Wingdings" pitchFamily="2" charset="2"/>
              <a:buChar char="ü"/>
            </a:pPr>
            <a:r>
              <a:rPr lang="en-GB" sz="2400" dirty="0"/>
              <a:t>Monitoring of the company’s liquidation and dissolution by the Court</a:t>
            </a:r>
          </a:p>
          <a:p>
            <a:pPr lvl="1">
              <a:lnSpc>
                <a:spcPct val="80000"/>
              </a:lnSpc>
              <a:spcBef>
                <a:spcPts val="500"/>
              </a:spcBef>
              <a:spcAft>
                <a:spcPts val="500"/>
              </a:spcAft>
              <a:buClr>
                <a:schemeClr val="tx1"/>
              </a:buClr>
              <a:buFont typeface="Wingdings" pitchFamily="2" charset="2"/>
              <a:buNone/>
            </a:pPr>
            <a:endParaRPr lang="en-GB" b="1" dirty="0"/>
          </a:p>
          <a:p>
            <a:pPr>
              <a:lnSpc>
                <a:spcPct val="90000"/>
              </a:lnSpc>
              <a:spcBef>
                <a:spcPct val="40000"/>
              </a:spcBef>
              <a:buClr>
                <a:schemeClr val="tx1"/>
              </a:buClr>
              <a:buFontTx/>
              <a:buNone/>
            </a:pPr>
            <a:r>
              <a:rPr lang="en-CA" sz="2000" dirty="0"/>
              <a:t>	 </a:t>
            </a:r>
            <a:r>
              <a:rPr lang="en-CA" dirty="0"/>
              <a:t>Take Control and Request Liquidation</a:t>
            </a:r>
            <a:r>
              <a:rPr lang="en-CA" sz="2000" dirty="0"/>
              <a:t> </a:t>
            </a:r>
            <a:br>
              <a:rPr lang="en-CA" sz="2000" dirty="0"/>
            </a:br>
            <a:endParaRPr lang="en-CA" sz="2000" dirty="0"/>
          </a:p>
          <a:p>
            <a:pPr lvl="2">
              <a:lnSpc>
                <a:spcPct val="90000"/>
              </a:lnSpc>
              <a:spcBef>
                <a:spcPts val="500"/>
              </a:spcBef>
              <a:spcAft>
                <a:spcPts val="500"/>
              </a:spcAft>
              <a:buClr>
                <a:schemeClr val="tx1"/>
              </a:buClr>
              <a:buFont typeface="Wingdings" pitchFamily="2" charset="2"/>
              <a:buChar char="ü"/>
            </a:pPr>
            <a:r>
              <a:rPr lang="en-CA" sz="2400" dirty="0">
                <a:cs typeface="Times New Roman" pitchFamily="18" charset="0"/>
              </a:rPr>
              <a:t>Control of Assets</a:t>
            </a:r>
          </a:p>
          <a:p>
            <a:pPr lvl="2">
              <a:lnSpc>
                <a:spcPct val="90000"/>
              </a:lnSpc>
              <a:spcBef>
                <a:spcPts val="500"/>
              </a:spcBef>
              <a:spcAft>
                <a:spcPts val="500"/>
              </a:spcAft>
              <a:buClr>
                <a:schemeClr val="tx1"/>
              </a:buClr>
              <a:buFont typeface="Wingdings" pitchFamily="2" charset="2"/>
              <a:buChar char="ü"/>
            </a:pPr>
            <a:r>
              <a:rPr lang="en-CA" sz="2400" dirty="0">
                <a:cs typeface="Times New Roman" pitchFamily="18" charset="0"/>
              </a:rPr>
              <a:t>Control of the institution</a:t>
            </a:r>
          </a:p>
          <a:p>
            <a:pPr lvl="2">
              <a:lnSpc>
                <a:spcPct val="90000"/>
              </a:lnSpc>
              <a:spcBef>
                <a:spcPts val="500"/>
              </a:spcBef>
              <a:spcAft>
                <a:spcPts val="500"/>
              </a:spcAft>
              <a:buClr>
                <a:schemeClr val="tx1"/>
              </a:buClr>
              <a:buFont typeface="Wingdings" pitchFamily="2" charset="2"/>
              <a:buChar char="ü"/>
            </a:pPr>
            <a:r>
              <a:rPr lang="en-CA" sz="2400" dirty="0">
                <a:cs typeface="Times New Roman" pitchFamily="18" charset="0"/>
              </a:rPr>
              <a:t>Liquidation</a:t>
            </a:r>
          </a:p>
          <a:p>
            <a:pPr>
              <a:lnSpc>
                <a:spcPct val="90000"/>
              </a:lnSpc>
            </a:pP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2800" smtClean="0"/>
              <a:t>More information is available on our website</a:t>
            </a:r>
            <a:endParaRPr lang="en-CA" sz="2800" smtClean="0"/>
          </a:p>
        </p:txBody>
      </p:sp>
      <p:sp>
        <p:nvSpPr>
          <p:cNvPr id="30723" name="Rectangle 3"/>
          <p:cNvSpPr>
            <a:spLocks noGrp="1" noChangeArrowheads="1"/>
          </p:cNvSpPr>
          <p:nvPr>
            <p:ph type="body" idx="1"/>
          </p:nvPr>
        </p:nvSpPr>
        <p:spPr/>
        <p:txBody>
          <a:bodyPr/>
          <a:lstStyle/>
          <a:p>
            <a:pPr eaLnBrk="1" hangingPunct="1">
              <a:buFontTx/>
              <a:buNone/>
            </a:pPr>
            <a:r>
              <a:rPr lang="en-US" smtClean="0">
                <a:hlinkClick r:id="rId3"/>
              </a:rPr>
              <a:t>www.osfi-bsif.gc.ca</a:t>
            </a:r>
            <a:r>
              <a:rPr lang="en-US" smtClean="0"/>
              <a:t> </a:t>
            </a:r>
            <a:endParaRPr lang="en-CA" smtClean="0"/>
          </a:p>
        </p:txBody>
      </p:sp>
      <p:pic>
        <p:nvPicPr>
          <p:cNvPr id="30724" name="Picture 5" descr="main_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06638"/>
            <a:ext cx="514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5"/>
          <p:cNvSpPr>
            <a:spLocks noChangeArrowheads="1"/>
          </p:cNvSpPr>
          <p:nvPr/>
        </p:nvSpPr>
        <p:spPr bwMode="auto">
          <a:xfrm>
            <a:off x="2209800" y="4114800"/>
            <a:ext cx="8842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CA" sz="800">
                <a:solidFill>
                  <a:srgbClr val="333333"/>
                </a:solidFill>
                <a:latin typeface="Verdana" pitchFamily="34" charset="0"/>
              </a:rPr>
              <a:t> </a:t>
            </a:r>
            <a:endParaRPr lang="en-CA" sz="2400">
              <a:solidFill>
                <a:srgbClr val="000000"/>
              </a:solidFill>
            </a:endParaRPr>
          </a:p>
        </p:txBody>
      </p:sp>
      <p:pic>
        <p:nvPicPr>
          <p:cNvPr id="30732" name="Picture 31"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0" y="2484438"/>
            <a:ext cx="2063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663" y="2371725"/>
            <a:ext cx="11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4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696" y="2276872"/>
            <a:ext cx="6912767" cy="3492103"/>
          </a:xfrm>
        </p:spPr>
        <p:txBody>
          <a:bodyPr/>
          <a:lstStyle/>
          <a:p>
            <a:r>
              <a:rPr lang="en-CA" sz="3200" dirty="0" smtClean="0"/>
              <a:t>Part 1 </a:t>
            </a:r>
            <a:br>
              <a:rPr lang="en-CA" sz="3200" dirty="0" smtClean="0"/>
            </a:br>
            <a:r>
              <a:rPr lang="en-CA" sz="3200" dirty="0"/>
              <a:t/>
            </a:r>
            <a:br>
              <a:rPr lang="en-CA" sz="3200" dirty="0"/>
            </a:br>
            <a:r>
              <a:rPr lang="en-CA" sz="3200" dirty="0" smtClean="0"/>
              <a:t>Overview of OSFI’s Supervisory framework</a:t>
            </a:r>
            <a:endParaRPr lang="en-CA" sz="3200" dirty="0"/>
          </a:p>
        </p:txBody>
      </p:sp>
    </p:spTree>
    <p:extLst>
      <p:ext uri="{BB962C8B-B14F-4D97-AF65-F5344CB8AC3E}">
        <p14:creationId xmlns:p14="http://schemas.microsoft.com/office/powerpoint/2010/main" val="354087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39752" y="685800"/>
            <a:ext cx="5975573" cy="1828800"/>
          </a:xfrm>
          <a:noFill/>
        </p:spPr>
        <p:txBody>
          <a:bodyPr/>
          <a:lstStyle/>
          <a:p>
            <a:pPr eaLnBrk="1" hangingPunct="1">
              <a:spcBef>
                <a:spcPct val="100000"/>
              </a:spcBef>
            </a:pPr>
            <a:r>
              <a:rPr lang="en-US" b="1" dirty="0" smtClean="0">
                <a:solidFill>
                  <a:schemeClr val="tx1"/>
                </a:solidFill>
              </a:rPr>
              <a:t>Supervision Mandate</a:t>
            </a:r>
            <a:r>
              <a:rPr lang="en-US" sz="3600" dirty="0" smtClean="0">
                <a:solidFill>
                  <a:schemeClr val="tx1"/>
                </a:solidFill>
                <a:latin typeface="Arial" charset="0"/>
              </a:rPr>
              <a:t/>
            </a:r>
            <a:br>
              <a:rPr lang="en-US" sz="3600" dirty="0" smtClean="0">
                <a:solidFill>
                  <a:schemeClr val="tx1"/>
                </a:solidFill>
                <a:latin typeface="Arial" charset="0"/>
              </a:rPr>
            </a:br>
            <a:r>
              <a:rPr lang="en-US" sz="2000" dirty="0" smtClean="0">
                <a:solidFill>
                  <a:schemeClr val="tx1"/>
                </a:solidFill>
                <a:latin typeface="Arial" charset="0"/>
              </a:rPr>
              <a:t/>
            </a:r>
            <a:br>
              <a:rPr lang="en-US" sz="2000" dirty="0" smtClean="0">
                <a:solidFill>
                  <a:schemeClr val="tx1"/>
                </a:solidFill>
                <a:latin typeface="Arial" charset="0"/>
              </a:rPr>
            </a:br>
            <a:endParaRPr lang="en-US" sz="2800" b="1" dirty="0" smtClean="0">
              <a:solidFill>
                <a:schemeClr val="tx1"/>
              </a:solidFill>
              <a:latin typeface="Arial" charset="0"/>
            </a:endParaRPr>
          </a:p>
        </p:txBody>
      </p:sp>
      <p:sp>
        <p:nvSpPr>
          <p:cNvPr id="6147" name="Rectangle 3"/>
          <p:cNvSpPr>
            <a:spLocks noGrp="1" noChangeArrowheads="1"/>
          </p:cNvSpPr>
          <p:nvPr>
            <p:ph type="body" idx="1"/>
          </p:nvPr>
        </p:nvSpPr>
        <p:spPr>
          <a:xfrm>
            <a:off x="1981200" y="2819400"/>
            <a:ext cx="6553200" cy="3200400"/>
          </a:xfrm>
          <a:noFill/>
        </p:spPr>
        <p:txBody>
          <a:bodyPr/>
          <a:lstStyle/>
          <a:p>
            <a:pPr marL="350838" indent="-350838" eaLnBrk="1" hangingPunct="1">
              <a:spcBef>
                <a:spcPct val="50000"/>
              </a:spcBef>
              <a:buFontTx/>
              <a:buNone/>
            </a:pPr>
            <a:r>
              <a:rPr lang="en-US" b="0" dirty="0" smtClean="0"/>
              <a:t>    Assess the safety and soundness of federally-regulated financial institutions and use supervisory powers to intervene in a timely manner to protect depositors and policyholders from loss. </a:t>
            </a:r>
          </a:p>
        </p:txBody>
      </p:sp>
    </p:spTree>
    <p:extLst>
      <p:ext uri="{BB962C8B-B14F-4D97-AF65-F5344CB8AC3E}">
        <p14:creationId xmlns:p14="http://schemas.microsoft.com/office/powerpoint/2010/main" val="26687180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dirty="0" smtClean="0"/>
              <a:t>General Approach</a:t>
            </a:r>
          </a:p>
        </p:txBody>
      </p:sp>
      <p:sp>
        <p:nvSpPr>
          <p:cNvPr id="7171" name="Content Placeholder 2"/>
          <p:cNvSpPr>
            <a:spLocks noGrp="1"/>
          </p:cNvSpPr>
          <p:nvPr>
            <p:ph idx="1"/>
          </p:nvPr>
        </p:nvSpPr>
        <p:spPr/>
        <p:txBody>
          <a:bodyPr/>
          <a:lstStyle/>
          <a:p>
            <a:r>
              <a:rPr lang="en-CA" dirty="0" smtClean="0"/>
              <a:t>Consolidated supervision</a:t>
            </a:r>
          </a:p>
          <a:p>
            <a:r>
              <a:rPr lang="en-CA" dirty="0" smtClean="0"/>
              <a:t>Relationship Manager</a:t>
            </a:r>
          </a:p>
          <a:p>
            <a:r>
              <a:rPr lang="en-CA" dirty="0" smtClean="0"/>
              <a:t>Principles-based</a:t>
            </a:r>
          </a:p>
          <a:p>
            <a:r>
              <a:rPr lang="en-CA" dirty="0" smtClean="0"/>
              <a:t>Intensity and intervention</a:t>
            </a:r>
          </a:p>
          <a:p>
            <a:r>
              <a:rPr lang="en-CA" dirty="0" smtClean="0"/>
              <a:t>Board &amp; Sr. </a:t>
            </a:r>
            <a:r>
              <a:rPr lang="en-CA" dirty="0" err="1" smtClean="0"/>
              <a:t>Mgmt</a:t>
            </a:r>
            <a:r>
              <a:rPr lang="en-CA" dirty="0" smtClean="0"/>
              <a:t> accountability</a:t>
            </a:r>
          </a:p>
          <a:p>
            <a:r>
              <a:rPr lang="en-CA" dirty="0" smtClean="0"/>
              <a:t>Risk tolerance</a:t>
            </a:r>
          </a:p>
          <a:p>
            <a:r>
              <a:rPr lang="en-CA" dirty="0" smtClean="0"/>
              <a:t>Reliance on external auditors</a:t>
            </a:r>
          </a:p>
          <a:p>
            <a:r>
              <a:rPr lang="en-CA" dirty="0" smtClean="0"/>
              <a:t>Use of work of others</a:t>
            </a:r>
          </a:p>
        </p:txBody>
      </p:sp>
    </p:spTree>
    <p:extLst>
      <p:ext uri="{BB962C8B-B14F-4D97-AF65-F5344CB8AC3E}">
        <p14:creationId xmlns:p14="http://schemas.microsoft.com/office/powerpoint/2010/main" val="6306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additive="base">
                                        <p:cTn id="2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 calcmode="lin" valueType="num">
                                      <p:cBhvr additive="base">
                                        <p:cTn id="2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additive="base">
                                        <p:cTn id="3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71">
                                            <p:txEl>
                                              <p:pRg st="5" end="5"/>
                                            </p:txEl>
                                          </p:spTgt>
                                        </p:tgtEl>
                                        <p:attrNameLst>
                                          <p:attrName>style.visibility</p:attrName>
                                        </p:attrNameLst>
                                      </p:cBhvr>
                                      <p:to>
                                        <p:strVal val="visible"/>
                                      </p:to>
                                    </p:set>
                                    <p:anim calcmode="lin" valueType="num">
                                      <p:cBhvr additive="base">
                                        <p:cTn id="4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anim calcmode="lin" valueType="num">
                                      <p:cBhvr additive="base">
                                        <p:cTn id="4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71">
                                            <p:txEl>
                                              <p:pRg st="7" end="7"/>
                                            </p:txEl>
                                          </p:spTgt>
                                        </p:tgtEl>
                                        <p:attrNameLst>
                                          <p:attrName>style.visibility</p:attrName>
                                        </p:attrNameLst>
                                      </p:cBhvr>
                                      <p:to>
                                        <p:strVal val="visible"/>
                                      </p:to>
                                    </p:set>
                                    <p:anim calcmode="lin" valueType="num">
                                      <p:cBhvr additive="base">
                                        <p:cTn id="5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79613" y="188913"/>
            <a:ext cx="7010400" cy="990600"/>
          </a:xfrm>
        </p:spPr>
        <p:txBody>
          <a:bodyPr/>
          <a:lstStyle/>
          <a:p>
            <a:pPr eaLnBrk="1" hangingPunct="1"/>
            <a:r>
              <a:rPr lang="en-US" dirty="0" smtClean="0"/>
              <a:t>Key Principles</a:t>
            </a:r>
            <a:endParaRPr lang="en-CA" dirty="0" smtClean="0"/>
          </a:p>
        </p:txBody>
      </p:sp>
      <p:sp>
        <p:nvSpPr>
          <p:cNvPr id="9219" name="Rectangle 3"/>
          <p:cNvSpPr>
            <a:spLocks noGrp="1" noChangeArrowheads="1"/>
          </p:cNvSpPr>
          <p:nvPr>
            <p:ph type="body" idx="1"/>
          </p:nvPr>
        </p:nvSpPr>
        <p:spPr>
          <a:xfrm>
            <a:off x="2124075" y="1557338"/>
            <a:ext cx="6477000" cy="5040312"/>
          </a:xfrm>
        </p:spPr>
        <p:txBody>
          <a:bodyPr/>
          <a:lstStyle/>
          <a:p>
            <a:pPr marL="609600" indent="-609600" eaLnBrk="1" hangingPunct="1"/>
            <a:endParaRPr lang="en-US" sz="2000" dirty="0" smtClean="0"/>
          </a:p>
          <a:p>
            <a:pPr marL="609600" indent="-609600" eaLnBrk="1" hangingPunct="1">
              <a:buFontTx/>
              <a:buAutoNum type="romanUcPeriod"/>
            </a:pPr>
            <a:r>
              <a:rPr lang="en-US" sz="2800" dirty="0" smtClean="0"/>
              <a:t>Focus on material risk</a:t>
            </a:r>
          </a:p>
          <a:p>
            <a:pPr marL="609600" indent="-609600" eaLnBrk="1" hangingPunct="1">
              <a:buFontTx/>
              <a:buNone/>
            </a:pPr>
            <a:r>
              <a:rPr lang="en-US" sz="2800" dirty="0" smtClean="0"/>
              <a:t>	</a:t>
            </a:r>
          </a:p>
          <a:p>
            <a:pPr marL="609600" indent="-609600" eaLnBrk="1" hangingPunct="1">
              <a:buFontTx/>
              <a:buAutoNum type="romanUcPeriod" startAt="2"/>
            </a:pPr>
            <a:r>
              <a:rPr lang="en-US" sz="2800" dirty="0" smtClean="0"/>
              <a:t>Forward-looking, early intervention</a:t>
            </a:r>
          </a:p>
          <a:p>
            <a:pPr marL="609600" indent="-609600" eaLnBrk="1" hangingPunct="1">
              <a:buFontTx/>
              <a:buNone/>
            </a:pPr>
            <a:r>
              <a:rPr lang="en-US" sz="2800" dirty="0" smtClean="0"/>
              <a:t>	</a:t>
            </a:r>
            <a:endParaRPr lang="en-US" sz="2800" b="0" dirty="0" smtClean="0"/>
          </a:p>
          <a:p>
            <a:pPr marL="609600" indent="-609600" eaLnBrk="1" hangingPunct="1">
              <a:buFontTx/>
              <a:buAutoNum type="romanUcPeriod" startAt="3"/>
            </a:pPr>
            <a:r>
              <a:rPr lang="en-US" sz="2800" dirty="0" smtClean="0"/>
              <a:t>Sound predictive judgment</a:t>
            </a:r>
          </a:p>
          <a:p>
            <a:pPr marL="609600" indent="-609600" eaLnBrk="1" hangingPunct="1">
              <a:buFontTx/>
              <a:buNone/>
            </a:pPr>
            <a:r>
              <a:rPr lang="en-US" sz="2800" dirty="0" smtClean="0"/>
              <a:t>	</a:t>
            </a:r>
            <a:endParaRPr lang="en-US" sz="2800" b="0" dirty="0" smtClean="0"/>
          </a:p>
          <a:p>
            <a:pPr marL="609600" indent="-609600" eaLnBrk="1" hangingPunct="1">
              <a:buFontTx/>
              <a:buAutoNum type="romanUcPeriod" startAt="4"/>
            </a:pPr>
            <a:r>
              <a:rPr lang="en-US" sz="2800" dirty="0" smtClean="0"/>
              <a:t>Understanding the drivers of risk</a:t>
            </a:r>
          </a:p>
          <a:p>
            <a:pPr marL="609600" indent="-609600" eaLnBrk="1" hangingPunct="1">
              <a:buFontTx/>
              <a:buNone/>
            </a:pPr>
            <a:r>
              <a:rPr lang="en-US" sz="1800" dirty="0" smtClean="0"/>
              <a:t>	</a:t>
            </a:r>
            <a:endParaRPr lang="en-US" sz="1800" b="0" dirty="0" smtClean="0"/>
          </a:p>
        </p:txBody>
      </p:sp>
    </p:spTree>
    <p:extLst>
      <p:ext uri="{BB962C8B-B14F-4D97-AF65-F5344CB8AC3E}">
        <p14:creationId xmlns:p14="http://schemas.microsoft.com/office/powerpoint/2010/main" val="147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 calcmode="lin" valueType="num">
                                      <p:cBhvr additive="base">
                                        <p:cTn id="18"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 calcmode="lin" valueType="num">
                                      <p:cBhvr additive="base">
                                        <p:cTn id="34"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 calcmode="lin" valueType="num">
                                      <p:cBhvr additive="base">
                                        <p:cTn id="40"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9219">
                                            <p:txEl>
                                              <p:pRg st="8" end="8"/>
                                            </p:txEl>
                                          </p:spTgt>
                                        </p:tgtEl>
                                        <p:attrNameLst>
                                          <p:attrName>style.visibility</p:attrName>
                                        </p:attrNameLst>
                                      </p:cBhvr>
                                      <p:to>
                                        <p:strVal val="visible"/>
                                      </p:to>
                                    </p:set>
                                    <p:anim calcmode="lin" valueType="num">
                                      <p:cBhvr additive="base">
                                        <p:cTn id="4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Key Principles (cont’d)</a:t>
            </a:r>
            <a:endParaRPr lang="en-CA" dirty="0" smtClean="0"/>
          </a:p>
        </p:txBody>
      </p:sp>
      <p:sp>
        <p:nvSpPr>
          <p:cNvPr id="10243" name="Rectangle 3"/>
          <p:cNvSpPr>
            <a:spLocks noGrp="1" noChangeArrowheads="1"/>
          </p:cNvSpPr>
          <p:nvPr>
            <p:ph type="body" idx="1"/>
          </p:nvPr>
        </p:nvSpPr>
        <p:spPr/>
        <p:txBody>
          <a:bodyPr/>
          <a:lstStyle/>
          <a:p>
            <a:pPr marL="609600" indent="-609600" eaLnBrk="1" hangingPunct="1">
              <a:buFontTx/>
              <a:buAutoNum type="romanUcPeriod" startAt="5"/>
            </a:pPr>
            <a:r>
              <a:rPr lang="en-US" sz="2800" dirty="0" smtClean="0"/>
              <a:t>Differentiate inherent risks and risk management</a:t>
            </a:r>
          </a:p>
          <a:p>
            <a:pPr marL="609600" indent="-609600" eaLnBrk="1" hangingPunct="1">
              <a:buFontTx/>
              <a:buNone/>
            </a:pPr>
            <a:r>
              <a:rPr lang="en-US" dirty="0" smtClean="0"/>
              <a:t>	</a:t>
            </a:r>
            <a:endParaRPr lang="en-US" b="0" dirty="0" smtClean="0"/>
          </a:p>
          <a:p>
            <a:pPr marL="609600" indent="-609600" eaLnBrk="1" hangingPunct="1">
              <a:buFontTx/>
              <a:buAutoNum type="romanUcPeriod" startAt="6"/>
            </a:pPr>
            <a:r>
              <a:rPr lang="en-US" sz="2800" dirty="0" smtClean="0"/>
              <a:t>Dynamic adjustment</a:t>
            </a:r>
          </a:p>
          <a:p>
            <a:pPr marL="609600" indent="-609600" eaLnBrk="1" hangingPunct="1">
              <a:buFontTx/>
              <a:buNone/>
            </a:pPr>
            <a:r>
              <a:rPr lang="en-US" dirty="0" smtClean="0"/>
              <a:t>	</a:t>
            </a:r>
            <a:endParaRPr lang="en-US" b="0" dirty="0" smtClean="0"/>
          </a:p>
          <a:p>
            <a:pPr marL="609600" indent="-609600" eaLnBrk="1" hangingPunct="1">
              <a:buFontTx/>
              <a:buAutoNum type="romanUcPeriod" startAt="7"/>
            </a:pPr>
            <a:r>
              <a:rPr lang="en-US" sz="2800" dirty="0" smtClean="0"/>
              <a:t>Assessment of the whole institution</a:t>
            </a:r>
          </a:p>
          <a:p>
            <a:pPr marL="609600" indent="-609600" eaLnBrk="1" hangingPunct="1">
              <a:buFontTx/>
              <a:buNone/>
            </a:pPr>
            <a:r>
              <a:rPr lang="en-US" dirty="0" smtClean="0"/>
              <a:t>		</a:t>
            </a:r>
            <a:endParaRPr lang="en-CA" b="0" dirty="0" smtClean="0"/>
          </a:p>
          <a:p>
            <a:pPr marL="609600" indent="-609600" eaLnBrk="1" hangingPunct="1"/>
            <a:endParaRPr lang="en-CA" dirty="0" smtClean="0"/>
          </a:p>
        </p:txBody>
      </p:sp>
    </p:spTree>
    <p:extLst>
      <p:ext uri="{BB962C8B-B14F-4D97-AF65-F5344CB8AC3E}">
        <p14:creationId xmlns:p14="http://schemas.microsoft.com/office/powerpoint/2010/main" val="5025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 calcmode="lin" valueType="num">
                                      <p:cBhvr additive="base">
                                        <p:cTn id="2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0243">
                                            <p:txEl>
                                              <p:pRg st="5" end="5"/>
                                            </p:txEl>
                                          </p:spTgt>
                                        </p:tgtEl>
                                        <p:attrNameLst>
                                          <p:attrName>style.visibility</p:attrName>
                                        </p:attrNameLst>
                                      </p:cBhvr>
                                      <p:to>
                                        <p:strVal val="visible"/>
                                      </p:to>
                                    </p:set>
                                    <p:anim calcmode="lin" valueType="num">
                                      <p:cBhvr additive="base">
                                        <p:cTn id="34"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emplate_PPT_presentation_page_number_en">
  <a:themeElements>
    <a:clrScheme name="Template_PPT_presentation_page_number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PT_presentation_page_number_e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emplate_PPT_presentation_page_number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PT_presentation_page_number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PT_presentation_page_number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PT_presentation_page_number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PT_presentation_page_number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PT_presentation_page_number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PT_presentation_page_number_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PT_presentation_page_number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PT_presentation_page_number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PT_presentation_page_number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PT_presentation_page_number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PT_presentation_page_number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Presentación en pantalla (4:3)</PresentationFormat>
  <Paragraphs>536</Paragraphs>
  <Slides>48</Slides>
  <Notes>48</Notes>
  <HiddenSlides>0</HiddenSlides>
  <MMClips>0</MMClips>
  <ScaleCrop>false</ScaleCrop>
  <HeadingPairs>
    <vt:vector size="6" baseType="variant">
      <vt:variant>
        <vt:lpstr>Tema</vt:lpstr>
      </vt:variant>
      <vt:variant>
        <vt:i4>14</vt:i4>
      </vt:variant>
      <vt:variant>
        <vt:lpstr>Servidores OLE incrustados</vt:lpstr>
      </vt:variant>
      <vt:variant>
        <vt:i4>1</vt:i4>
      </vt:variant>
      <vt:variant>
        <vt:lpstr>Títulos de diapositiva</vt:lpstr>
      </vt:variant>
      <vt:variant>
        <vt:i4>48</vt:i4>
      </vt:variant>
    </vt:vector>
  </HeadingPairs>
  <TitlesOfParts>
    <vt:vector size="63" baseType="lpstr">
      <vt:lpstr>Blank</vt:lpstr>
      <vt:lpstr>4_Custom Design</vt:lpstr>
      <vt:lpstr>3_Custom Design</vt:lpstr>
      <vt:lpstr>default</vt:lpstr>
      <vt:lpstr>1_OSFI slide deck template</vt:lpstr>
      <vt:lpstr>OSFI slide deck template</vt:lpstr>
      <vt:lpstr>2_Custom Design</vt:lpstr>
      <vt:lpstr>1_Custom Design</vt:lpstr>
      <vt:lpstr>Custom Design</vt:lpstr>
      <vt:lpstr>2_OSFI slide deck template</vt:lpstr>
      <vt:lpstr>3_OSFI slide deck template</vt:lpstr>
      <vt:lpstr>5_Custom Design</vt:lpstr>
      <vt:lpstr>1_default</vt:lpstr>
      <vt:lpstr>2_Template_PPT_presentation_page_number_en</vt:lpstr>
      <vt:lpstr>Slide</vt:lpstr>
      <vt:lpstr>Office of the Superintendent of Financial Institutions Canada</vt:lpstr>
      <vt:lpstr>The Canadian System </vt:lpstr>
      <vt:lpstr>OSFI’s Mandate</vt:lpstr>
      <vt:lpstr>OSFI’s Mandate (cont’d)</vt:lpstr>
      <vt:lpstr>Part 1   Overview of OSFI’s Supervisory framework</vt:lpstr>
      <vt:lpstr>Supervision Mandate  </vt:lpstr>
      <vt:lpstr>General Approach</vt:lpstr>
      <vt:lpstr>Key Principles</vt:lpstr>
      <vt:lpstr>Key Principles (cont’d)</vt:lpstr>
      <vt:lpstr>Discussion Point #1</vt:lpstr>
      <vt:lpstr>What is risk based supervision?</vt:lpstr>
      <vt:lpstr>Core Supervisory Process</vt:lpstr>
      <vt:lpstr>Core Supervisory Process</vt:lpstr>
      <vt:lpstr>Presentación de PowerPoint</vt:lpstr>
      <vt:lpstr>Presentación de PowerPoint</vt:lpstr>
      <vt:lpstr>What is a Significant Activity? </vt:lpstr>
      <vt:lpstr>Inherent Risk - Definition</vt:lpstr>
      <vt:lpstr>Why do we identify and assess Inherent Risk?</vt:lpstr>
      <vt:lpstr>Categories of Inherent Risk</vt:lpstr>
      <vt:lpstr>Quality of Risk Management  Operational Management (OM)</vt:lpstr>
      <vt:lpstr>Quality of Risk Management   Oversight Functions   </vt:lpstr>
      <vt:lpstr>Presentación de PowerPoint</vt:lpstr>
      <vt:lpstr>Presentación de PowerPoint</vt:lpstr>
      <vt:lpstr>Importance</vt:lpstr>
      <vt:lpstr>Risk Matrix</vt:lpstr>
      <vt:lpstr>Capital and Earnings</vt:lpstr>
      <vt:lpstr>Liquidity</vt:lpstr>
      <vt:lpstr>Presentación de PowerPoint</vt:lpstr>
      <vt:lpstr>Risk Matrix</vt:lpstr>
      <vt:lpstr>Part 2  SUPERVISORY RESOURCE PLANNING</vt:lpstr>
      <vt:lpstr>Planning </vt:lpstr>
      <vt:lpstr>Planning (cont’d)</vt:lpstr>
      <vt:lpstr>Planning (cont’d)</vt:lpstr>
      <vt:lpstr>Example - Prioritization</vt:lpstr>
      <vt:lpstr>Part 3  Early intervention</vt:lpstr>
      <vt:lpstr>Discussion Point #2</vt:lpstr>
      <vt:lpstr>While OSFI may stage an institution for reasons other than its CRR, there is a link between the Composite Risk Rating and OSFI’s Intervention Rating.</vt:lpstr>
      <vt:lpstr>Intervention - Overview</vt:lpstr>
      <vt:lpstr>Guide to Intervention </vt:lpstr>
      <vt:lpstr>Stage 1 – OSFI Activities</vt:lpstr>
      <vt:lpstr>Guide to Intervention</vt:lpstr>
      <vt:lpstr>Stage 2 – OSFI Activities</vt:lpstr>
      <vt:lpstr>Guide to Intervention</vt:lpstr>
      <vt:lpstr>Stage 3 – OSFI’s Activities</vt:lpstr>
      <vt:lpstr>Guide to Intervention</vt:lpstr>
      <vt:lpstr>Grounds for taking control</vt:lpstr>
      <vt:lpstr>Stage 4 – OSFI’s Activities</vt:lpstr>
      <vt:lpstr>More information is available on our website</vt:lpstr>
    </vt:vector>
  </TitlesOfParts>
  <Company>Allegro168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Salashina Olga</cp:lastModifiedBy>
  <cp:revision>66</cp:revision>
  <cp:lastPrinted>2013-03-13T15:43:56Z</cp:lastPrinted>
  <dcterms:created xsi:type="dcterms:W3CDTF">2005-02-10T19:53:03Z</dcterms:created>
  <dcterms:modified xsi:type="dcterms:W3CDTF">2014-06-25T13:31:36Z</dcterms:modified>
</cp:coreProperties>
</file>