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7" r:id="rId1"/>
  </p:sldMasterIdLst>
  <p:notesMasterIdLst>
    <p:notesMasterId r:id="rId29"/>
  </p:notesMasterIdLst>
  <p:handoutMasterIdLst>
    <p:handoutMasterId r:id="rId30"/>
  </p:handoutMasterIdLst>
  <p:sldIdLst>
    <p:sldId id="298" r:id="rId2"/>
    <p:sldId id="282" r:id="rId3"/>
    <p:sldId id="306" r:id="rId4"/>
    <p:sldId id="307" r:id="rId5"/>
    <p:sldId id="308" r:id="rId6"/>
    <p:sldId id="299" r:id="rId7"/>
    <p:sldId id="295" r:id="rId8"/>
    <p:sldId id="283" r:id="rId9"/>
    <p:sldId id="284" r:id="rId10"/>
    <p:sldId id="294" r:id="rId11"/>
    <p:sldId id="285" r:id="rId12"/>
    <p:sldId id="286" r:id="rId13"/>
    <p:sldId id="287" r:id="rId14"/>
    <p:sldId id="288" r:id="rId15"/>
    <p:sldId id="289" r:id="rId16"/>
    <p:sldId id="293" r:id="rId17"/>
    <p:sldId id="278" r:id="rId18"/>
    <p:sldId id="271" r:id="rId19"/>
    <p:sldId id="272" r:id="rId20"/>
    <p:sldId id="276" r:id="rId21"/>
    <p:sldId id="273" r:id="rId22"/>
    <p:sldId id="274" r:id="rId23"/>
    <p:sldId id="275" r:id="rId24"/>
    <p:sldId id="277" r:id="rId25"/>
    <p:sldId id="279" r:id="rId26"/>
    <p:sldId id="297" r:id="rId27"/>
    <p:sldId id="262" r:id="rId2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3" autoAdjust="0"/>
  </p:normalViewPr>
  <p:slideViewPr>
    <p:cSldViewPr>
      <p:cViewPr>
        <p:scale>
          <a:sx n="94" d="100"/>
          <a:sy n="94" d="100"/>
        </p:scale>
        <p:origin x="-96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DAF\Data\DAF-FIN\Mortality%20Tables%20and%20Longevity%20Risk\Population%20tables\Spai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DAF\Data\DAF-FIN\Mortality%20Tables%20and%20Longevity%20Risk\Results\SpainCalcs_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DAF\Data\DAF-FIN\Mortality%20Tables%20and%20Longevity%20Risk\Results\1-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DAF\Data\DAF-FIN\Mortality%20Tables%20and%20Longevity%20Risk\Results\1-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DAF\Data\DAF-FIN\Mortality%20Tables%20and%20Longevity%20Risk\Calculations\France\Mortality%20CS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Life</a:t>
            </a:r>
            <a:r>
              <a:rPr lang="en-US" sz="1000" baseline="0" dirty="0" smtClean="0"/>
              <a:t> expectancy age 65</a:t>
            </a:r>
            <a:endParaRPr lang="en-US" sz="1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Male</c:v>
          </c:tx>
          <c:marker>
            <c:symbol val="none"/>
          </c:marker>
          <c:cat>
            <c:numRef>
              <c:f>ex_M!$BB$1:$CY$1</c:f>
              <c:numCache>
                <c:formatCode>General</c:formatCode>
                <c:ptCount val="50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  <c:pt idx="49">
                  <c:v>2009.0</c:v>
                </c:pt>
              </c:numCache>
            </c:numRef>
          </c:cat>
          <c:val>
            <c:numRef>
              <c:f>ex_M!$BB$67:$CY$67</c:f>
              <c:numCache>
                <c:formatCode>General</c:formatCode>
                <c:ptCount val="50"/>
                <c:pt idx="0">
                  <c:v>12.92</c:v>
                </c:pt>
                <c:pt idx="1">
                  <c:v>13.38</c:v>
                </c:pt>
                <c:pt idx="2">
                  <c:v>12.85</c:v>
                </c:pt>
                <c:pt idx="3">
                  <c:v>12.89</c:v>
                </c:pt>
                <c:pt idx="4">
                  <c:v>13.2</c:v>
                </c:pt>
                <c:pt idx="5">
                  <c:v>13.29</c:v>
                </c:pt>
                <c:pt idx="6">
                  <c:v>13.3</c:v>
                </c:pt>
                <c:pt idx="7">
                  <c:v>13.32</c:v>
                </c:pt>
                <c:pt idx="8">
                  <c:v>13.28</c:v>
                </c:pt>
                <c:pt idx="9">
                  <c:v>12.82</c:v>
                </c:pt>
                <c:pt idx="10">
                  <c:v>13.52</c:v>
                </c:pt>
                <c:pt idx="11">
                  <c:v>12.88</c:v>
                </c:pt>
                <c:pt idx="12">
                  <c:v>13.66</c:v>
                </c:pt>
                <c:pt idx="13">
                  <c:v>13.37</c:v>
                </c:pt>
                <c:pt idx="14">
                  <c:v>13.49</c:v>
                </c:pt>
                <c:pt idx="15">
                  <c:v>13.6</c:v>
                </c:pt>
                <c:pt idx="16">
                  <c:v>13.69</c:v>
                </c:pt>
                <c:pt idx="17">
                  <c:v>13.98</c:v>
                </c:pt>
                <c:pt idx="18">
                  <c:v>14.1</c:v>
                </c:pt>
                <c:pt idx="19">
                  <c:v>14.4</c:v>
                </c:pt>
                <c:pt idx="20">
                  <c:v>14.6</c:v>
                </c:pt>
                <c:pt idx="21">
                  <c:v>14.65</c:v>
                </c:pt>
                <c:pt idx="22">
                  <c:v>15.02</c:v>
                </c:pt>
                <c:pt idx="23">
                  <c:v>14.82</c:v>
                </c:pt>
                <c:pt idx="24">
                  <c:v>15.04</c:v>
                </c:pt>
                <c:pt idx="25">
                  <c:v>14.89</c:v>
                </c:pt>
                <c:pt idx="26">
                  <c:v>15.2</c:v>
                </c:pt>
                <c:pt idx="27">
                  <c:v>15.41</c:v>
                </c:pt>
                <c:pt idx="28">
                  <c:v>15.41</c:v>
                </c:pt>
                <c:pt idx="29">
                  <c:v>15.48</c:v>
                </c:pt>
                <c:pt idx="30">
                  <c:v>15.45</c:v>
                </c:pt>
                <c:pt idx="31">
                  <c:v>15.58</c:v>
                </c:pt>
                <c:pt idx="32">
                  <c:v>15.89</c:v>
                </c:pt>
                <c:pt idx="33">
                  <c:v>15.86</c:v>
                </c:pt>
                <c:pt idx="34">
                  <c:v>16.1</c:v>
                </c:pt>
                <c:pt idx="35">
                  <c:v>16.1</c:v>
                </c:pt>
                <c:pt idx="36">
                  <c:v>16.17000000000001</c:v>
                </c:pt>
                <c:pt idx="37">
                  <c:v>16.31</c:v>
                </c:pt>
                <c:pt idx="38">
                  <c:v>16.21</c:v>
                </c:pt>
                <c:pt idx="39">
                  <c:v>16.16</c:v>
                </c:pt>
                <c:pt idx="40">
                  <c:v>16.61</c:v>
                </c:pt>
                <c:pt idx="41">
                  <c:v>16.79</c:v>
                </c:pt>
                <c:pt idx="42">
                  <c:v>16.82</c:v>
                </c:pt>
                <c:pt idx="43">
                  <c:v>16.79</c:v>
                </c:pt>
                <c:pt idx="44">
                  <c:v>17.21</c:v>
                </c:pt>
                <c:pt idx="45">
                  <c:v>17.13</c:v>
                </c:pt>
                <c:pt idx="46">
                  <c:v>17.67000000000001</c:v>
                </c:pt>
                <c:pt idx="47">
                  <c:v>17.62</c:v>
                </c:pt>
                <c:pt idx="48">
                  <c:v>17.9</c:v>
                </c:pt>
                <c:pt idx="49">
                  <c:v>18.11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514984"/>
        <c:axId val="2115517960"/>
      </c:lineChart>
      <c:catAx>
        <c:axId val="2115514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800"/>
            </a:pPr>
            <a:endParaRPr lang="en-US"/>
          </a:p>
        </c:txPr>
        <c:crossAx val="2115517960"/>
        <c:crosses val="autoZero"/>
        <c:auto val="1"/>
        <c:lblAlgn val="ctr"/>
        <c:lblOffset val="100"/>
        <c:noMultiLvlLbl val="0"/>
      </c:catAx>
      <c:valAx>
        <c:axId val="2115517960"/>
        <c:scaling>
          <c:orientation val="minMax"/>
          <c:min val="12.0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Years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2115514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Potential shortfall of provisions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Summary!$C$25</c:f>
              <c:strCache>
                <c:ptCount val="1"/>
                <c:pt idx="0">
                  <c:v>LC</c:v>
                </c:pt>
              </c:strCache>
            </c:strRef>
          </c:tx>
          <c:invertIfNegative val="0"/>
          <c:cat>
            <c:numRef>
              <c:f>Summary!$Q$3:$S$3</c:f>
              <c:numCache>
                <c:formatCode>General</c:formatCode>
                <c:ptCount val="3"/>
                <c:pt idx="0">
                  <c:v>55.0</c:v>
                </c:pt>
                <c:pt idx="1">
                  <c:v>65.0</c:v>
                </c:pt>
                <c:pt idx="2">
                  <c:v>75.0</c:v>
                </c:pt>
              </c:numCache>
            </c:numRef>
          </c:cat>
          <c:val>
            <c:numRef>
              <c:f>Summary!$Q$25:$S$25</c:f>
              <c:numCache>
                <c:formatCode>0%</c:formatCode>
                <c:ptCount val="3"/>
                <c:pt idx="0">
                  <c:v>0.00651842241050504</c:v>
                </c:pt>
                <c:pt idx="1">
                  <c:v>0.00665564196795487</c:v>
                </c:pt>
                <c:pt idx="2">
                  <c:v>0.00210078344183673</c:v>
                </c:pt>
              </c:numCache>
            </c:numRef>
          </c:val>
        </c:ser>
        <c:ser>
          <c:idx val="1"/>
          <c:order val="1"/>
          <c:tx>
            <c:strRef>
              <c:f>Summary!$C$26</c:f>
              <c:strCache>
                <c:ptCount val="1"/>
                <c:pt idx="0">
                  <c:v>CBD</c:v>
                </c:pt>
              </c:strCache>
            </c:strRef>
          </c:tx>
          <c:invertIfNegative val="0"/>
          <c:cat>
            <c:numRef>
              <c:f>Summary!$Q$3:$S$3</c:f>
              <c:numCache>
                <c:formatCode>General</c:formatCode>
                <c:ptCount val="3"/>
                <c:pt idx="0">
                  <c:v>55.0</c:v>
                </c:pt>
                <c:pt idx="1">
                  <c:v>65.0</c:v>
                </c:pt>
                <c:pt idx="2">
                  <c:v>75.0</c:v>
                </c:pt>
              </c:numCache>
            </c:numRef>
          </c:cat>
          <c:val>
            <c:numRef>
              <c:f>Summary!$Q$26:$S$26</c:f>
              <c:numCache>
                <c:formatCode>0%</c:formatCode>
                <c:ptCount val="3"/>
                <c:pt idx="0">
                  <c:v>0.00956943826946555</c:v>
                </c:pt>
                <c:pt idx="1">
                  <c:v>0.0062752371895809</c:v>
                </c:pt>
                <c:pt idx="2">
                  <c:v>0.00517161938892463</c:v>
                </c:pt>
              </c:numCache>
            </c:numRef>
          </c:val>
        </c:ser>
        <c:ser>
          <c:idx val="2"/>
          <c:order val="2"/>
          <c:tx>
            <c:strRef>
              <c:f>Summary!$C$27</c:f>
              <c:strCache>
                <c:ptCount val="1"/>
                <c:pt idx="0">
                  <c:v>P-Spline</c:v>
                </c:pt>
              </c:strCache>
            </c:strRef>
          </c:tx>
          <c:invertIfNegative val="0"/>
          <c:cat>
            <c:numRef>
              <c:f>Summary!$Q$3:$S$3</c:f>
              <c:numCache>
                <c:formatCode>General</c:formatCode>
                <c:ptCount val="3"/>
                <c:pt idx="0">
                  <c:v>55.0</c:v>
                </c:pt>
                <c:pt idx="1">
                  <c:v>65.0</c:v>
                </c:pt>
                <c:pt idx="2">
                  <c:v>75.0</c:v>
                </c:pt>
              </c:numCache>
            </c:numRef>
          </c:cat>
          <c:val>
            <c:numRef>
              <c:f>Summary!$Q$27:$S$27</c:f>
              <c:numCache>
                <c:formatCode>0%</c:formatCode>
                <c:ptCount val="3"/>
                <c:pt idx="0">
                  <c:v>0.0536303076869478</c:v>
                </c:pt>
                <c:pt idx="1">
                  <c:v>0.0353918352516338</c:v>
                </c:pt>
                <c:pt idx="2">
                  <c:v>0.0252062762967622</c:v>
                </c:pt>
              </c:numCache>
            </c:numRef>
          </c:val>
        </c:ser>
        <c:ser>
          <c:idx val="3"/>
          <c:order val="3"/>
          <c:tx>
            <c:strRef>
              <c:f>Summary!$C$28</c:f>
              <c:strCache>
                <c:ptCount val="1"/>
                <c:pt idx="0">
                  <c:v>CMI</c:v>
                </c:pt>
              </c:strCache>
            </c:strRef>
          </c:tx>
          <c:invertIfNegative val="0"/>
          <c:cat>
            <c:numRef>
              <c:f>Summary!$Q$3:$S$3</c:f>
              <c:numCache>
                <c:formatCode>General</c:formatCode>
                <c:ptCount val="3"/>
                <c:pt idx="0">
                  <c:v>55.0</c:v>
                </c:pt>
                <c:pt idx="1">
                  <c:v>65.0</c:v>
                </c:pt>
                <c:pt idx="2">
                  <c:v>75.0</c:v>
                </c:pt>
              </c:numCache>
            </c:numRef>
          </c:cat>
          <c:val>
            <c:numRef>
              <c:f>Summary!$Q$28:$S$28</c:f>
              <c:numCache>
                <c:formatCode>0%</c:formatCode>
                <c:ptCount val="3"/>
                <c:pt idx="0">
                  <c:v>0.0376494517170323</c:v>
                </c:pt>
                <c:pt idx="1">
                  <c:v>0.0296929863401916</c:v>
                </c:pt>
                <c:pt idx="2">
                  <c:v>0.0245470384045849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42776"/>
        <c:axId val="2117645960"/>
      </c:barChart>
      <c:catAx>
        <c:axId val="2117642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17645960"/>
        <c:crosses val="autoZero"/>
        <c:auto val="1"/>
        <c:lblAlgn val="ctr"/>
        <c:lblOffset val="100"/>
        <c:noMultiLvlLbl val="0"/>
      </c:catAx>
      <c:valAx>
        <c:axId val="2117645960"/>
        <c:scaling>
          <c:orientation val="minMax"/>
          <c:max val="0.08"/>
          <c:min val="-0.0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117642776"/>
        <c:crosses val="autoZero"/>
        <c:crossBetween val="between"/>
        <c:majorUnit val="0.02"/>
      </c:valAx>
    </c:plotArea>
    <c:legend>
      <c:legendPos val="t"/>
      <c:layout>
        <c:manualLayout>
          <c:xMode val="edge"/>
          <c:yMode val="edge"/>
          <c:x val="0.202146244668076"/>
          <c:y val="0.21269370970793"/>
          <c:w val="0.652497492788413"/>
          <c:h val="0.0659924689395481"/>
        </c:manualLayout>
      </c:layout>
      <c:overlay val="1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Male Population Life Expectancy at age 65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Period LE 2000</c:v>
          </c:tx>
          <c:invertIfNegative val="0"/>
          <c:cat>
            <c:strRef>
              <c:f>Population!$B$43:$B$57</c:f>
              <c:strCache>
                <c:ptCount val="15"/>
                <c:pt idx="0">
                  <c:v>Mexico</c:v>
                </c:pt>
                <c:pt idx="1">
                  <c:v>Brazil</c:v>
                </c:pt>
                <c:pt idx="2">
                  <c:v>Korea</c:v>
                </c:pt>
                <c:pt idx="3">
                  <c:v>Chile*</c:v>
                </c:pt>
                <c:pt idx="4">
                  <c:v>Germany</c:v>
                </c:pt>
                <c:pt idx="5">
                  <c:v>Netherlands*</c:v>
                </c:pt>
                <c:pt idx="6">
                  <c:v>China</c:v>
                </c:pt>
                <c:pt idx="7">
                  <c:v>United States</c:v>
                </c:pt>
                <c:pt idx="8">
                  <c:v>United Kingdom</c:v>
                </c:pt>
                <c:pt idx="9">
                  <c:v>Spain*</c:v>
                </c:pt>
                <c:pt idx="10">
                  <c:v>France</c:v>
                </c:pt>
                <c:pt idx="11">
                  <c:v>Switzerland</c:v>
                </c:pt>
                <c:pt idx="12">
                  <c:v>Canada*</c:v>
                </c:pt>
                <c:pt idx="13">
                  <c:v>Israel*</c:v>
                </c:pt>
                <c:pt idx="14">
                  <c:v>Japan*</c:v>
                </c:pt>
              </c:strCache>
            </c:strRef>
          </c:cat>
          <c:val>
            <c:numRef>
              <c:f>Population!$C$43:$C$57</c:f>
              <c:numCache>
                <c:formatCode>_(* #,##0.0_);_(* \(#,##0.0\);_(* "-"??_);_(@_)</c:formatCode>
                <c:ptCount val="15"/>
                <c:pt idx="0">
                  <c:v>16.17678318948516</c:v>
                </c:pt>
                <c:pt idx="1">
                  <c:v>15.7</c:v>
                </c:pt>
                <c:pt idx="2">
                  <c:v>14.315</c:v>
                </c:pt>
                <c:pt idx="3">
                  <c:v>15.98</c:v>
                </c:pt>
                <c:pt idx="4">
                  <c:v>15.74</c:v>
                </c:pt>
                <c:pt idx="5">
                  <c:v>15.32</c:v>
                </c:pt>
                <c:pt idx="6">
                  <c:v>17.02941239857951</c:v>
                </c:pt>
                <c:pt idx="7">
                  <c:v>16.07999999999999</c:v>
                </c:pt>
                <c:pt idx="8">
                  <c:v>15.66</c:v>
                </c:pt>
                <c:pt idx="9">
                  <c:v>16.61</c:v>
                </c:pt>
                <c:pt idx="10">
                  <c:v>16.66</c:v>
                </c:pt>
                <c:pt idx="11">
                  <c:v>16.94</c:v>
                </c:pt>
                <c:pt idx="12">
                  <c:v>16.73999999999999</c:v>
                </c:pt>
                <c:pt idx="13">
                  <c:v>16.95</c:v>
                </c:pt>
                <c:pt idx="14">
                  <c:v>17.51000000000001</c:v>
                </c:pt>
              </c:numCache>
            </c:numRef>
          </c:val>
        </c:ser>
        <c:ser>
          <c:idx val="1"/>
          <c:order val="1"/>
          <c:tx>
            <c:v>Period LE 2010</c:v>
          </c:tx>
          <c:spPr>
            <a:pattFill prst="dkUpDiag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cat>
            <c:strRef>
              <c:f>Population!$B$43:$B$57</c:f>
              <c:strCache>
                <c:ptCount val="15"/>
                <c:pt idx="0">
                  <c:v>Mexico</c:v>
                </c:pt>
                <c:pt idx="1">
                  <c:v>Brazil</c:v>
                </c:pt>
                <c:pt idx="2">
                  <c:v>Korea</c:v>
                </c:pt>
                <c:pt idx="3">
                  <c:v>Chile*</c:v>
                </c:pt>
                <c:pt idx="4">
                  <c:v>Germany</c:v>
                </c:pt>
                <c:pt idx="5">
                  <c:v>Netherlands*</c:v>
                </c:pt>
                <c:pt idx="6">
                  <c:v>China</c:v>
                </c:pt>
                <c:pt idx="7">
                  <c:v>United States</c:v>
                </c:pt>
                <c:pt idx="8">
                  <c:v>United Kingdom</c:v>
                </c:pt>
                <c:pt idx="9">
                  <c:v>Spain*</c:v>
                </c:pt>
                <c:pt idx="10">
                  <c:v>France</c:v>
                </c:pt>
                <c:pt idx="11">
                  <c:v>Switzerland</c:v>
                </c:pt>
                <c:pt idx="12">
                  <c:v>Canada*</c:v>
                </c:pt>
                <c:pt idx="13">
                  <c:v>Israel*</c:v>
                </c:pt>
                <c:pt idx="14">
                  <c:v>Japan*</c:v>
                </c:pt>
              </c:strCache>
            </c:strRef>
          </c:cat>
          <c:val>
            <c:numRef>
              <c:f>Population!$D$43:$D$57</c:f>
              <c:numCache>
                <c:formatCode>_(* #,##0.0_);_(* \(#,##0.0\);_(* "-"??_);_(@_)</c:formatCode>
                <c:ptCount val="15"/>
                <c:pt idx="0">
                  <c:v>0.181647091485289</c:v>
                </c:pt>
                <c:pt idx="1">
                  <c:v>0.667296463905263</c:v>
                </c:pt>
                <c:pt idx="2">
                  <c:v>2.844999999999999</c:v>
                </c:pt>
                <c:pt idx="3">
                  <c:v>1.260000000000005</c:v>
                </c:pt>
                <c:pt idx="4">
                  <c:v>1.790000000000001</c:v>
                </c:pt>
                <c:pt idx="5">
                  <c:v>2.311999999999997</c:v>
                </c:pt>
                <c:pt idx="6">
                  <c:v>0.853029019903705</c:v>
                </c:pt>
                <c:pt idx="7">
                  <c:v>1.82</c:v>
                </c:pt>
                <c:pt idx="8">
                  <c:v>2.32</c:v>
                </c:pt>
                <c:pt idx="9">
                  <c:v>1.679999999999999</c:v>
                </c:pt>
                <c:pt idx="10">
                  <c:v>1.919999999999997</c:v>
                </c:pt>
                <c:pt idx="11">
                  <c:v>1.82</c:v>
                </c:pt>
                <c:pt idx="12">
                  <c:v>2.071999999999999</c:v>
                </c:pt>
                <c:pt idx="13">
                  <c:v>2.032000000000003</c:v>
                </c:pt>
                <c:pt idx="14">
                  <c:v>1.523999999999997</c:v>
                </c:pt>
              </c:numCache>
            </c:numRef>
          </c:val>
        </c:ser>
        <c:ser>
          <c:idx val="2"/>
          <c:order val="2"/>
          <c:tx>
            <c:v>Cohort LE 2010</c:v>
          </c:tx>
          <c:spPr>
            <a:pattFill prst="pct90">
              <a:fgClr>
                <a:schemeClr val="accent3"/>
              </a:fgClr>
              <a:bgClr>
                <a:schemeClr val="bg1"/>
              </a:bgClr>
            </a:pattFill>
          </c:spPr>
          <c:invertIfNegative val="0"/>
          <c:cat>
            <c:strRef>
              <c:f>Population!$B$43:$B$57</c:f>
              <c:strCache>
                <c:ptCount val="15"/>
                <c:pt idx="0">
                  <c:v>Mexico</c:v>
                </c:pt>
                <c:pt idx="1">
                  <c:v>Brazil</c:v>
                </c:pt>
                <c:pt idx="2">
                  <c:v>Korea</c:v>
                </c:pt>
                <c:pt idx="3">
                  <c:v>Chile*</c:v>
                </c:pt>
                <c:pt idx="4">
                  <c:v>Germany</c:v>
                </c:pt>
                <c:pt idx="5">
                  <c:v>Netherlands*</c:v>
                </c:pt>
                <c:pt idx="6">
                  <c:v>China</c:v>
                </c:pt>
                <c:pt idx="7">
                  <c:v>United States</c:v>
                </c:pt>
                <c:pt idx="8">
                  <c:v>United Kingdom</c:v>
                </c:pt>
                <c:pt idx="9">
                  <c:v>Spain*</c:v>
                </c:pt>
                <c:pt idx="10">
                  <c:v>France</c:v>
                </c:pt>
                <c:pt idx="11">
                  <c:v>Switzerland</c:v>
                </c:pt>
                <c:pt idx="12">
                  <c:v>Canada*</c:v>
                </c:pt>
                <c:pt idx="13">
                  <c:v>Israel*</c:v>
                </c:pt>
                <c:pt idx="14">
                  <c:v>Japan*</c:v>
                </c:pt>
              </c:strCache>
            </c:strRef>
          </c:cat>
          <c:val>
            <c:numRef>
              <c:f>Population!$E$43:$E$57</c:f>
              <c:numCache>
                <c:formatCode>_(* #,##0.0_);_(* \(#,##0.0\);_(* "-"??_);_(@_)</c:formatCode>
                <c:ptCount val="15"/>
                <c:pt idx="0">
                  <c:v>0.327512671389499</c:v>
                </c:pt>
                <c:pt idx="1">
                  <c:v>0.595713326806838</c:v>
                </c:pt>
                <c:pt idx="2">
                  <c:v>3.794571362046284</c:v>
                </c:pt>
                <c:pt idx="3">
                  <c:v>3.060226334931454</c:v>
                </c:pt>
                <c:pt idx="4">
                  <c:v>1.764241555526013</c:v>
                </c:pt>
                <c:pt idx="5">
                  <c:v>1.389553098530214</c:v>
                </c:pt>
                <c:pt idx="6">
                  <c:v>3.066653845187627</c:v>
                </c:pt>
                <c:pt idx="7">
                  <c:v>1.5643785730624</c:v>
                </c:pt>
                <c:pt idx="8">
                  <c:v>2.629235394717856</c:v>
                </c:pt>
                <c:pt idx="9">
                  <c:v>1.60823097704106</c:v>
                </c:pt>
                <c:pt idx="10">
                  <c:v>1.820750125912962</c:v>
                </c:pt>
                <c:pt idx="11">
                  <c:v>1.921566241576542</c:v>
                </c:pt>
                <c:pt idx="12">
                  <c:v>1.821397284908524</c:v>
                </c:pt>
                <c:pt idx="13">
                  <c:v>2.005919071986245</c:v>
                </c:pt>
                <c:pt idx="14">
                  <c:v>2.200570439024318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5796552"/>
        <c:axId val="2115799528"/>
      </c:barChart>
      <c:catAx>
        <c:axId val="211579655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5799528"/>
        <c:crosses val="autoZero"/>
        <c:auto val="1"/>
        <c:lblAlgn val="ctr"/>
        <c:lblOffset val="100"/>
        <c:noMultiLvlLbl val="0"/>
      </c:catAx>
      <c:valAx>
        <c:axId val="2115799528"/>
        <c:scaling>
          <c:orientation val="minMax"/>
          <c:max val="22.0"/>
          <c:min val="14.0"/>
        </c:scaling>
        <c:delete val="0"/>
        <c:axPos val="b"/>
        <c:majorGridlines/>
        <c:numFmt formatCode="_(* #,##0.0_);_(* \(#,##0.0\);_(* &quot;-&quot;??_);_(@_)" sourceLinked="1"/>
        <c:majorTickMark val="out"/>
        <c:minorTickMark val="none"/>
        <c:tickLblPos val="nextTo"/>
        <c:crossAx val="2115796552"/>
        <c:crosses val="autoZero"/>
        <c:crossBetween val="between"/>
        <c:majorUnit val="2.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 dirty="0"/>
              <a:t>2010 Period</a:t>
            </a:r>
            <a:r>
              <a:rPr lang="en-GB" sz="1400" baseline="0" dirty="0"/>
              <a:t> Life Expectancy at age 65</a:t>
            </a:r>
            <a:endParaRPr lang="en-GB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Male</c:v>
          </c:tx>
          <c:invertIfNegative val="0"/>
          <c:cat>
            <c:strRef>
              <c:f>Population!$B$22:$B$36</c:f>
              <c:strCache>
                <c:ptCount val="15"/>
                <c:pt idx="0">
                  <c:v>Brazil**</c:v>
                </c:pt>
                <c:pt idx="1">
                  <c:v>Canada*</c:v>
                </c:pt>
                <c:pt idx="2">
                  <c:v>Chile*</c:v>
                </c:pt>
                <c:pt idx="3">
                  <c:v>China</c:v>
                </c:pt>
                <c:pt idx="4">
                  <c:v>France</c:v>
                </c:pt>
                <c:pt idx="5">
                  <c:v>Germany</c:v>
                </c:pt>
                <c:pt idx="6">
                  <c:v>Israel*</c:v>
                </c:pt>
                <c:pt idx="7">
                  <c:v>Japan*</c:v>
                </c:pt>
                <c:pt idx="8">
                  <c:v>Korea</c:v>
                </c:pt>
                <c:pt idx="9">
                  <c:v>Mexico**</c:v>
                </c:pt>
                <c:pt idx="10">
                  <c:v>Netherlands*</c:v>
                </c:pt>
                <c:pt idx="11">
                  <c:v>Spain*</c:v>
                </c:pt>
                <c:pt idx="12">
                  <c:v>Switzerland</c:v>
                </c:pt>
                <c:pt idx="13">
                  <c:v>United Kindom</c:v>
                </c:pt>
                <c:pt idx="14">
                  <c:v>United States</c:v>
                </c:pt>
              </c:strCache>
            </c:strRef>
          </c:cat>
          <c:val>
            <c:numRef>
              <c:f>Population!$C$22:$C$36</c:f>
              <c:numCache>
                <c:formatCode>_(* #,##0.0_);_(* \(#,##0.0\);_(* "-"??_);_(@_)</c:formatCode>
                <c:ptCount val="15"/>
                <c:pt idx="0">
                  <c:v>16.36729646390526</c:v>
                </c:pt>
                <c:pt idx="1">
                  <c:v>18.812</c:v>
                </c:pt>
                <c:pt idx="2">
                  <c:v>17.24000000000001</c:v>
                </c:pt>
                <c:pt idx="3">
                  <c:v>17.88244141848321</c:v>
                </c:pt>
                <c:pt idx="4">
                  <c:v>18.57999999999999</c:v>
                </c:pt>
                <c:pt idx="5">
                  <c:v>17.53</c:v>
                </c:pt>
                <c:pt idx="6">
                  <c:v>18.982</c:v>
                </c:pt>
                <c:pt idx="7">
                  <c:v>19.034</c:v>
                </c:pt>
                <c:pt idx="8">
                  <c:v>17.16</c:v>
                </c:pt>
                <c:pt idx="9">
                  <c:v>16.35843028097042</c:v>
                </c:pt>
                <c:pt idx="10">
                  <c:v>17.632</c:v>
                </c:pt>
                <c:pt idx="11">
                  <c:v>18.29</c:v>
                </c:pt>
                <c:pt idx="12">
                  <c:v>18.76</c:v>
                </c:pt>
                <c:pt idx="13">
                  <c:v>17.98</c:v>
                </c:pt>
                <c:pt idx="14">
                  <c:v>17.9</c:v>
                </c:pt>
              </c:numCache>
            </c:numRef>
          </c:val>
        </c:ser>
        <c:ser>
          <c:idx val="1"/>
          <c:order val="1"/>
          <c:tx>
            <c:v>Female</c:v>
          </c:tx>
          <c:invertIfNegative val="0"/>
          <c:cat>
            <c:strRef>
              <c:f>Population!$B$22:$B$36</c:f>
              <c:strCache>
                <c:ptCount val="15"/>
                <c:pt idx="0">
                  <c:v>Brazil**</c:v>
                </c:pt>
                <c:pt idx="1">
                  <c:v>Canada*</c:v>
                </c:pt>
                <c:pt idx="2">
                  <c:v>Chile*</c:v>
                </c:pt>
                <c:pt idx="3">
                  <c:v>China</c:v>
                </c:pt>
                <c:pt idx="4">
                  <c:v>France</c:v>
                </c:pt>
                <c:pt idx="5">
                  <c:v>Germany</c:v>
                </c:pt>
                <c:pt idx="6">
                  <c:v>Israel*</c:v>
                </c:pt>
                <c:pt idx="7">
                  <c:v>Japan*</c:v>
                </c:pt>
                <c:pt idx="8">
                  <c:v>Korea</c:v>
                </c:pt>
                <c:pt idx="9">
                  <c:v>Mexico**</c:v>
                </c:pt>
                <c:pt idx="10">
                  <c:v>Netherlands*</c:v>
                </c:pt>
                <c:pt idx="11">
                  <c:v>Spain*</c:v>
                </c:pt>
                <c:pt idx="12">
                  <c:v>Switzerland</c:v>
                </c:pt>
                <c:pt idx="13">
                  <c:v>United Kindom</c:v>
                </c:pt>
                <c:pt idx="14">
                  <c:v>United States</c:v>
                </c:pt>
              </c:strCache>
            </c:strRef>
          </c:cat>
          <c:val>
            <c:numRef>
              <c:f>Population!$D$22:$D$36</c:f>
              <c:numCache>
                <c:formatCode>_(* #,##0.0_);_(* \(#,##0.0\);_(* "-"??_);_(@_)</c:formatCode>
                <c:ptCount val="15"/>
                <c:pt idx="0">
                  <c:v>19.18996264099885</c:v>
                </c:pt>
                <c:pt idx="1">
                  <c:v>21.848</c:v>
                </c:pt>
                <c:pt idx="2">
                  <c:v>20.12</c:v>
                </c:pt>
                <c:pt idx="3">
                  <c:v>19.73904826110936</c:v>
                </c:pt>
                <c:pt idx="4">
                  <c:v>22.77</c:v>
                </c:pt>
                <c:pt idx="5">
                  <c:v>20.7</c:v>
                </c:pt>
                <c:pt idx="6">
                  <c:v>21.19600000000001</c:v>
                </c:pt>
                <c:pt idx="7">
                  <c:v>24.07400000000001</c:v>
                </c:pt>
                <c:pt idx="8">
                  <c:v>21.63</c:v>
                </c:pt>
                <c:pt idx="9">
                  <c:v>18.21061768373607</c:v>
                </c:pt>
                <c:pt idx="10">
                  <c:v>20.95</c:v>
                </c:pt>
                <c:pt idx="11">
                  <c:v>22.21400000000001</c:v>
                </c:pt>
                <c:pt idx="12">
                  <c:v>22.0</c:v>
                </c:pt>
                <c:pt idx="13">
                  <c:v>20.6</c:v>
                </c:pt>
                <c:pt idx="14">
                  <c:v>20.51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850600"/>
        <c:axId val="2115853576"/>
      </c:barChart>
      <c:catAx>
        <c:axId val="2115850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853576"/>
        <c:crosses val="autoZero"/>
        <c:auto val="1"/>
        <c:lblAlgn val="ctr"/>
        <c:lblOffset val="100"/>
        <c:noMultiLvlLbl val="0"/>
      </c:catAx>
      <c:valAx>
        <c:axId val="2115853576"/>
        <c:scaling>
          <c:orientation val="minMax"/>
          <c:min val="15.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115850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2560166925897"/>
          <c:y val="0.192375305182893"/>
          <c:w val="0.231500481277516"/>
          <c:h val="0.0735077779911657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2004 Period Life </a:t>
            </a:r>
            <a:r>
              <a:rPr lang="en-US" sz="1400" dirty="0"/>
              <a:t>Expectancy at age 65 by French Socio-Professional </a:t>
            </a:r>
            <a:r>
              <a:rPr lang="en-US" sz="1400" dirty="0" smtClean="0"/>
              <a:t>Category (CSP)</a:t>
            </a:r>
            <a:endParaRPr lang="en-US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99851868310929"/>
          <c:y val="0.221595748620524"/>
          <c:w val="0.886278855665918"/>
          <c:h val="0.527607942416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'H- 2000-2008'!$C$82</c:f>
              <c:strCache>
                <c:ptCount val="1"/>
                <c:pt idx="0">
                  <c:v>Males</c:v>
                </c:pt>
              </c:strCache>
            </c:strRef>
          </c:tx>
          <c:invertIfNegative val="0"/>
          <c:cat>
            <c:strRef>
              <c:f>'H- 2000-2008'!$B$83:$B$89</c:f>
              <c:strCache>
                <c:ptCount val="7"/>
                <c:pt idx="0">
                  <c:v>Agriculture</c:v>
                </c:pt>
                <c:pt idx="1">
                  <c:v>Artisans</c:v>
                </c:pt>
                <c:pt idx="2">
                  <c:v>Skilled Execuitves</c:v>
                </c:pt>
                <c:pt idx="3">
                  <c:v>Middle Management</c:v>
                </c:pt>
                <c:pt idx="4">
                  <c:v>Employee</c:v>
                </c:pt>
                <c:pt idx="5">
                  <c:v>Manual Worker</c:v>
                </c:pt>
                <c:pt idx="6">
                  <c:v>Unemployed</c:v>
                </c:pt>
              </c:strCache>
            </c:strRef>
          </c:cat>
          <c:val>
            <c:numRef>
              <c:f>'H- 2000-2008'!$C$83:$C$89</c:f>
              <c:numCache>
                <c:formatCode>General</c:formatCode>
                <c:ptCount val="7"/>
                <c:pt idx="0">
                  <c:v>18.1</c:v>
                </c:pt>
                <c:pt idx="1">
                  <c:v>18.1</c:v>
                </c:pt>
                <c:pt idx="2">
                  <c:v>19.8</c:v>
                </c:pt>
                <c:pt idx="3">
                  <c:v>18.3</c:v>
                </c:pt>
                <c:pt idx="4">
                  <c:v>17.4</c:v>
                </c:pt>
                <c:pt idx="5">
                  <c:v>16.0</c:v>
                </c:pt>
                <c:pt idx="6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'H- 2000-2008'!$D$82</c:f>
              <c:strCache>
                <c:ptCount val="1"/>
                <c:pt idx="0">
                  <c:v>Females</c:v>
                </c:pt>
              </c:strCache>
            </c:strRef>
          </c:tx>
          <c:invertIfNegative val="0"/>
          <c:cat>
            <c:strRef>
              <c:f>'H- 2000-2008'!$B$83:$B$89</c:f>
              <c:strCache>
                <c:ptCount val="7"/>
                <c:pt idx="0">
                  <c:v>Agriculture</c:v>
                </c:pt>
                <c:pt idx="1">
                  <c:v>Artisans</c:v>
                </c:pt>
                <c:pt idx="2">
                  <c:v>Skilled Execuitves</c:v>
                </c:pt>
                <c:pt idx="3">
                  <c:v>Middle Management</c:v>
                </c:pt>
                <c:pt idx="4">
                  <c:v>Employee</c:v>
                </c:pt>
                <c:pt idx="5">
                  <c:v>Manual Worker</c:v>
                </c:pt>
                <c:pt idx="6">
                  <c:v>Unemployed</c:v>
                </c:pt>
              </c:strCache>
            </c:strRef>
          </c:cat>
          <c:val>
            <c:numRef>
              <c:f>'H- 2000-2008'!$D$83:$D$89</c:f>
              <c:numCache>
                <c:formatCode>General</c:formatCode>
                <c:ptCount val="7"/>
                <c:pt idx="0">
                  <c:v>21.8</c:v>
                </c:pt>
                <c:pt idx="1">
                  <c:v>22.6</c:v>
                </c:pt>
                <c:pt idx="2">
                  <c:v>23.2</c:v>
                </c:pt>
                <c:pt idx="3">
                  <c:v>22.9</c:v>
                </c:pt>
                <c:pt idx="4">
                  <c:v>22.0</c:v>
                </c:pt>
                <c:pt idx="5">
                  <c:v>21.0</c:v>
                </c:pt>
                <c:pt idx="6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908184"/>
        <c:axId val="2115911192"/>
      </c:barChart>
      <c:catAx>
        <c:axId val="2115908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200000" vert="horz"/>
          <a:lstStyle/>
          <a:p>
            <a:pPr>
              <a:defRPr/>
            </a:pPr>
            <a:endParaRPr lang="en-US"/>
          </a:p>
        </c:txPr>
        <c:crossAx val="2115911192"/>
        <c:crosses val="autoZero"/>
        <c:auto val="1"/>
        <c:lblAlgn val="ctr"/>
        <c:lblOffset val="100"/>
        <c:noMultiLvlLbl val="0"/>
      </c:catAx>
      <c:valAx>
        <c:axId val="2115911192"/>
        <c:scaling>
          <c:orientation val="minMax"/>
          <c:max val="24.0"/>
          <c:min val="12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5908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85877958046558"/>
          <c:y val="0.228296287786206"/>
          <c:w val="0.278933891433505"/>
          <c:h val="0.07218730167611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71D11-3A5C-4E9A-A69A-B8890CDA0EAC}" type="datetimeFigureOut">
              <a:rPr lang="en-GB" smtClean="0"/>
              <a:t>4/6/15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5F8A0-81D5-4A15-94B1-8192293DC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28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FE798EB-1682-473C-B287-A39B292A644D}" type="datetimeFigureOut">
              <a:rPr lang="en-GB" smtClean="0"/>
              <a:t>4/6/15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2E55A2BB-C077-4DE8-96F4-26B806451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1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76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52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7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5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5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A2BB-C077-4DE8-96F4-26B8064513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D748F6F-CE99-4F99-800A-2B4D6C111E74}" type="datetime1">
              <a:rPr lang="en-GB" smtClean="0"/>
              <a:t>4/6/15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000" indent="-342000" eaLnBrk="1" latinLnBrk="0" hangingPunct="1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741600" indent="-284400" eaLnBrk="1" latinLnBrk="0" hangingPunct="1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4800" indent="-230400" eaLnBrk="1" latinLnBrk="0" hangingPunct="1">
              <a:buClr>
                <a:schemeClr val="tx2"/>
              </a:buClr>
              <a:buFont typeface="Georgia" panose="02040502050405020303" pitchFamily="18" charset="0"/>
              <a:buChar char="–"/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lvl6pPr marL="1712214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lvl6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lvl="0" eaLnBrk="1" latinLnBrk="0" hangingPunct="1"/>
            <a:endParaRPr lang="en-US" dirty="0" smtClean="0"/>
          </a:p>
          <a:p>
            <a:pPr lvl="4" eaLnBrk="1" latinLnBrk="0" hangingPunct="1"/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95A3E17-D538-4B5C-A5F1-57398F997771}" type="datetime1">
              <a:rPr lang="en-GB" smtClean="0"/>
              <a:t>4/6/15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EAD1EA9-281A-4F59-ACE9-7004080B5E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F799B79-CB71-422D-80A7-6E9E4CE5576E}" type="datetime1">
              <a:rPr lang="en-GB" smtClean="0"/>
              <a:t>4/6/15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EAD1EA9-281A-4F59-ACE9-7004080B5E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png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97A8E11-37DF-4BA5-B2E7-1AA50046AEA3}" type="datetime1">
              <a:rPr lang="en-GB" smtClean="0"/>
              <a:t>4/6/15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EAD1EA9-281A-4F59-ACE9-7004080B5E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www.oecd.org/daf/fin/private-pensions/mortality-assumptions-and-longevity-risk-9789264222748-en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oecd.org/insurance/private-pensio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www.oecd.org/daf/fin/private-pensions/mortality-assumptions-and-longevity-risk-9789264222748-en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6984776" cy="26962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5400" dirty="0" smtClean="0"/>
              <a:t>Mortality Assumptions and longevity Risk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5328592" cy="124213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dirty="0" smtClean="0"/>
              <a:t>Implications for pension funds and annuity providers</a:t>
            </a:r>
            <a:endParaRPr lang="en-GB" sz="28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07504" y="5949280"/>
            <a:ext cx="6300000" cy="860065"/>
          </a:xfrm>
          <a:prstGeom prst="rect">
            <a:avLst/>
          </a:prstGeom>
        </p:spPr>
        <p:txBody>
          <a:bodyPr vert="horz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Pablo ANTOLIN</a:t>
            </a:r>
          </a:p>
          <a:p>
            <a:r>
              <a:rPr lang="en-GB" sz="1600" dirty="0" smtClean="0"/>
              <a:t>OECD, Financial Affairs Division</a:t>
            </a:r>
          </a:p>
          <a:p>
            <a:r>
              <a:rPr lang="en-GB" sz="1600" dirty="0" smtClean="0"/>
              <a:t>ASSAL, </a:t>
            </a:r>
            <a:r>
              <a:rPr lang="en-GB" sz="1600" dirty="0" smtClean="0"/>
              <a:t>San Jose, Costa Rica, 13-16 </a:t>
            </a:r>
            <a:r>
              <a:rPr lang="en-GB" sz="1600" dirty="0" err="1" smtClean="0"/>
              <a:t>Abril</a:t>
            </a:r>
            <a:r>
              <a:rPr lang="en-GB" sz="1600" dirty="0" smtClean="0"/>
              <a:t>, </a:t>
            </a:r>
            <a:r>
              <a:rPr lang="en-GB" sz="1600" dirty="0" smtClean="0"/>
              <a:t>2015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2125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</a:t>
            </a:r>
            <a:r>
              <a:rPr lang="en-GB" i="1" dirty="0" smtClean="0">
                <a:solidFill>
                  <a:schemeClr val="tx2"/>
                </a:solidFill>
              </a:rPr>
              <a:t>current regulation and practice </a:t>
            </a:r>
            <a:r>
              <a:rPr lang="en-GB" dirty="0" smtClean="0"/>
              <a:t>with respect to the use of mortality tables for the valuation of pension and annuity liabilities?</a:t>
            </a:r>
          </a:p>
          <a:p>
            <a:endParaRPr lang="en-GB" dirty="0" smtClean="0"/>
          </a:p>
          <a:p>
            <a:r>
              <a:rPr lang="en-GB" dirty="0" smtClean="0"/>
              <a:t>Are the </a:t>
            </a:r>
            <a:r>
              <a:rPr lang="en-GB" i="1" dirty="0">
                <a:solidFill>
                  <a:schemeClr val="tx2"/>
                </a:solidFill>
              </a:rPr>
              <a:t>standard mortality tables </a:t>
            </a:r>
            <a:r>
              <a:rPr lang="en-GB" dirty="0" smtClean="0"/>
              <a:t>used by pension funds and annuity providers </a:t>
            </a:r>
            <a:r>
              <a:rPr lang="en-GB" i="1" dirty="0">
                <a:solidFill>
                  <a:schemeClr val="tx2"/>
                </a:solidFill>
              </a:rPr>
              <a:t>sufficient</a:t>
            </a:r>
            <a:r>
              <a:rPr lang="en-GB" dirty="0" smtClean="0"/>
              <a:t> given recent trends in life expectancy?</a:t>
            </a:r>
          </a:p>
          <a:p>
            <a:endParaRPr lang="en-GB" dirty="0" smtClean="0"/>
          </a:p>
          <a:p>
            <a:r>
              <a:rPr lang="en-GB" dirty="0" smtClean="0"/>
              <a:t>What are the </a:t>
            </a:r>
            <a:r>
              <a:rPr lang="en-GB" i="1" dirty="0">
                <a:solidFill>
                  <a:schemeClr val="tx2"/>
                </a:solidFill>
              </a:rPr>
              <a:t>policy implications </a:t>
            </a:r>
            <a:r>
              <a:rPr lang="en-GB" dirty="0" smtClean="0"/>
              <a:t>to encourage and facilitate the recognition and management of longevity risk?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addressed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4904" y="2996952"/>
            <a:ext cx="8136904" cy="136815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40768"/>
            <a:ext cx="8218800" cy="5112568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What is the value of the 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additional reserves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needed to meet future pension and annuity payments given the 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difference btw assumed future mortality and expected future mortality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Metric</a:t>
            </a:r>
            <a:r>
              <a:rPr lang="en-GB" sz="2000" dirty="0" smtClean="0"/>
              <a:t>: compare life expectancies and annuity values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2"/>
                </a:solidFill>
              </a:rPr>
              <a:t>Life expectancy </a:t>
            </a:r>
            <a:r>
              <a:rPr lang="en-GB" sz="1800" dirty="0" smtClean="0">
                <a:solidFill>
                  <a:schemeClr val="tx2"/>
                </a:solidFill>
              </a:rPr>
              <a:t>– expected differences in the length of payments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2"/>
                </a:solidFill>
              </a:rPr>
              <a:t>Annuity value </a:t>
            </a:r>
            <a:r>
              <a:rPr lang="en-GB" sz="1800" dirty="0" smtClean="0">
                <a:solidFill>
                  <a:schemeClr val="tx2"/>
                </a:solidFill>
              </a:rPr>
              <a:t>– expected differences in the cost of meeting payments</a:t>
            </a:r>
          </a:p>
          <a:p>
            <a:pPr lvl="2">
              <a:buClr>
                <a:schemeClr val="tx2"/>
              </a:buClr>
              <a:buSzPct val="100000"/>
              <a:buFont typeface="Georgia" panose="02040502050405020303" pitchFamily="18" charset="0"/>
              <a:buChar char="–"/>
            </a:pPr>
            <a:r>
              <a:rPr lang="en-GB" sz="1600" dirty="0" smtClean="0"/>
              <a:t>Driven by expected </a:t>
            </a:r>
            <a:r>
              <a:rPr lang="en-GB" sz="1600" b="1" i="1" dirty="0" smtClean="0"/>
              <a:t>length of payments </a:t>
            </a:r>
            <a:r>
              <a:rPr lang="en-GB" sz="1600" dirty="0" smtClean="0"/>
              <a:t>(mortality) </a:t>
            </a:r>
            <a:r>
              <a:rPr lang="en-GB" sz="1600" u="sng" dirty="0" smtClean="0"/>
              <a:t>and</a:t>
            </a:r>
            <a:r>
              <a:rPr lang="en-GB" sz="1600" dirty="0" smtClean="0"/>
              <a:t> </a:t>
            </a:r>
            <a:r>
              <a:rPr lang="en-GB" sz="1600" b="1" i="1" dirty="0" smtClean="0"/>
              <a:t>time value of money </a:t>
            </a:r>
            <a:r>
              <a:rPr lang="en-GB" sz="1600" dirty="0" smtClean="0"/>
              <a:t>(discount rate)</a:t>
            </a:r>
            <a:endParaRPr lang="en-GB" sz="1600" dirty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Forming expectations</a:t>
            </a:r>
            <a:r>
              <a:rPr lang="en-GB" sz="2000" dirty="0" smtClean="0"/>
              <a:t>: quantitative outputs and qualitative judgement</a:t>
            </a:r>
            <a:endParaRPr lang="en-GB" sz="2000" b="1" dirty="0"/>
          </a:p>
          <a:p>
            <a:pPr lvl="1">
              <a:buSzPct val="100000"/>
            </a:pPr>
            <a:r>
              <a:rPr lang="en-GB" sz="1800" dirty="0"/>
              <a:t>Projection models</a:t>
            </a:r>
          </a:p>
          <a:p>
            <a:pPr lvl="2">
              <a:buSzPct val="100000"/>
            </a:pPr>
            <a:r>
              <a:rPr lang="en-GB" sz="1600" dirty="0"/>
              <a:t>Lee Carter, Cairns-Blake-Dowd, P-spline and CMI models</a:t>
            </a:r>
          </a:p>
          <a:p>
            <a:pPr lvl="1">
              <a:buSzPct val="100000"/>
            </a:pPr>
            <a:r>
              <a:rPr lang="en-GB" sz="1800" dirty="0"/>
              <a:t>Interpretation of results</a:t>
            </a:r>
          </a:p>
          <a:p>
            <a:pPr lvl="2">
              <a:buSzPct val="100000"/>
            </a:pPr>
            <a:r>
              <a:rPr lang="en-GB" sz="1600" dirty="0"/>
              <a:t>Pros/cons of each type of model</a:t>
            </a:r>
          </a:p>
          <a:p>
            <a:pPr lvl="2">
              <a:buSzPct val="100000"/>
            </a:pPr>
            <a:r>
              <a:rPr lang="en-GB" sz="1600" dirty="0"/>
              <a:t>Consideration of the </a:t>
            </a:r>
            <a:r>
              <a:rPr lang="en-GB" sz="1600" dirty="0" smtClean="0"/>
              <a:t>historical context</a:t>
            </a:r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Approach to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quantify potential shortfall of standard mortality tables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(1/2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6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18002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Model Output</a:t>
            </a:r>
            <a:r>
              <a:rPr lang="en-GB" sz="1800" dirty="0" smtClean="0"/>
              <a:t>: population mortality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2"/>
                </a:solidFill>
              </a:rPr>
              <a:t>Population life expectancy vs. pensioner/annuitant life expectancy</a:t>
            </a:r>
          </a:p>
          <a:p>
            <a:pPr lvl="2">
              <a:buClr>
                <a:schemeClr val="tx2"/>
              </a:buClr>
              <a:buSzPct val="100000"/>
              <a:buFont typeface="Georgia" panose="02040502050405020303" pitchFamily="18" charset="0"/>
              <a:buChar char="–"/>
            </a:pPr>
            <a:r>
              <a:rPr lang="en-GB" sz="1400" dirty="0" smtClean="0"/>
              <a:t>Mortality differences relating to socio-economic factors</a:t>
            </a:r>
          </a:p>
          <a:p>
            <a:pPr lvl="2">
              <a:buClr>
                <a:schemeClr val="tx2"/>
              </a:buClr>
              <a:buSzPct val="100000"/>
              <a:buFont typeface="Georgia" panose="02040502050405020303" pitchFamily="18" charset="0"/>
              <a:buChar char="–"/>
            </a:pPr>
            <a:r>
              <a:rPr lang="en-GB" sz="1400" dirty="0" smtClean="0"/>
              <a:t>Level of differences depend on structure and coverage of pension system</a:t>
            </a:r>
            <a:endParaRPr lang="en-GB" sz="1400" dirty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Arriving at comparability</a:t>
            </a:r>
            <a:r>
              <a:rPr lang="en-GB" sz="1800" dirty="0" smtClean="0"/>
              <a:t>: need to adjust for differences</a:t>
            </a:r>
          </a:p>
          <a:p>
            <a:pPr lvl="1"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4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Approach to quantify potential shortfall of standard mortality tables (2/2)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23528" y="3161878"/>
            <a:ext cx="3312368" cy="32194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2"/>
              </a:buClr>
              <a:buFont typeface="Georgia" panose="02040502050405020303" pitchFamily="18" charset="0"/>
              <a:buChar char="–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2214" indent="-28575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00000"/>
            </a:pPr>
            <a:r>
              <a:rPr lang="en-GB" sz="1600" dirty="0" smtClean="0"/>
              <a:t>Starting </a:t>
            </a:r>
            <a:r>
              <a:rPr lang="en-GB" sz="1600" dirty="0"/>
              <a:t>at the same </a:t>
            </a:r>
            <a:r>
              <a:rPr lang="en-GB" sz="1600" dirty="0" smtClean="0"/>
              <a:t>place</a:t>
            </a:r>
          </a:p>
          <a:p>
            <a:pPr lvl="2">
              <a:buSzPct val="100000"/>
            </a:pPr>
            <a:r>
              <a:rPr lang="en-GB" sz="1400" dirty="0" smtClean="0"/>
              <a:t>Assume mortality experience used to create the standard table was an accurate representation of the pensioner/annuitant mortality</a:t>
            </a:r>
          </a:p>
          <a:p>
            <a:pPr lvl="1">
              <a:buSzPct val="100000"/>
            </a:pPr>
            <a:r>
              <a:rPr lang="en-GB" sz="1600" dirty="0" smtClean="0"/>
              <a:t>Evolving in the same way</a:t>
            </a:r>
          </a:p>
          <a:p>
            <a:pPr lvl="2">
              <a:buSzPct val="100000"/>
            </a:pPr>
            <a:r>
              <a:rPr lang="en-GB" sz="1400" dirty="0" smtClean="0"/>
              <a:t>Assume the same proportional decrease in the mortality of both populations </a:t>
            </a:r>
            <a:endParaRPr lang="en-GB" sz="1400" dirty="0"/>
          </a:p>
          <a:p>
            <a:pPr lvl="1">
              <a:buClr>
                <a:schemeClr val="tx2"/>
              </a:buClr>
              <a:buSzPct val="100000"/>
            </a:pPr>
            <a:endParaRPr lang="en-GB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201" y="3140968"/>
            <a:ext cx="528919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61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12776"/>
            <a:ext cx="3383920" cy="2304256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/>
              <a:t>Steady increase in life expectancy from ~1975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/>
              <a:t>Annuitant population has a higher life expectancy than the general population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/>
              <a:t>Model results in slightly higher life expectancies than the standard table for the annuitant population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400" dirty="0" smtClean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Example: Spanish males (1/2)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01912"/>
              </p:ext>
            </p:extLst>
          </p:nvPr>
        </p:nvGraphicFramePr>
        <p:xfrm>
          <a:off x="1979712" y="3645024"/>
          <a:ext cx="5328593" cy="2987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957"/>
                <a:gridCol w="801540"/>
                <a:gridCol w="630388"/>
                <a:gridCol w="551159"/>
                <a:gridCol w="532224"/>
                <a:gridCol w="150083"/>
                <a:gridCol w="519808"/>
                <a:gridCol w="466136"/>
                <a:gridCol w="459298"/>
              </a:tblGrid>
              <a:tr h="78304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Life Expectancy 2010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Annuity factors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3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Times New Roman"/>
                        </a:rPr>
                        <a:t>Standard Table: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75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75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56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PERM </a:t>
                      </a:r>
                      <a:r>
                        <a:rPr lang="en-GB" sz="1400" dirty="0" smtClean="0">
                          <a:effectLst/>
                        </a:rPr>
                        <a:t>P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31.4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21.9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13.9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8.5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13.7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60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</a:tr>
              <a:tr h="19576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Population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LC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28.6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19.5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11.7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7.9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12.8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9.1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95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CBD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28.6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19.3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11.7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7.8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12.6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9.0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95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P-Spline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20.5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12.0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8.3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13.1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95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CMI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29.8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20.4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12.1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8.1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13.1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9.2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95984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</a:tr>
              <a:tr h="15660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PERM </a:t>
                      </a:r>
                      <a:r>
                        <a:rPr lang="en-GB" sz="1400" dirty="0" smtClean="0">
                          <a:effectLst/>
                        </a:rPr>
                        <a:t>P 2000 + projected </a:t>
                      </a:r>
                      <a:r>
                        <a:rPr lang="en-GB" sz="1400" baseline="0" dirty="0" smtClean="0">
                          <a:effectLst/>
                        </a:rPr>
                        <a:t> imps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LC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31.4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22.0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13.8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8.6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13.8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56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CBD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31.7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22.1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14.0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8.6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13.7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56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P-Spline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33.2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23.2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14.3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9.0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14.1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10.4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  <a:tr h="156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CMI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32.9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23.1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14.4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Times New Roman"/>
                      </a:endParaRPr>
                    </a:p>
                  </a:txBody>
                  <a:tcPr marL="30725" marR="307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8.9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14.1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10.4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0725" marR="30725" marT="0" marB="0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901580"/>
              </p:ext>
            </p:extLst>
          </p:nvPr>
        </p:nvGraphicFramePr>
        <p:xfrm>
          <a:off x="4067944" y="1340768"/>
          <a:ext cx="4536504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11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6016" y="1556792"/>
            <a:ext cx="3935428" cy="252028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</a:pPr>
            <a:r>
              <a:rPr lang="en-GB" sz="1400" dirty="0" smtClean="0"/>
              <a:t>Acceleration of mortality improvements towards older ages</a:t>
            </a:r>
          </a:p>
          <a:p>
            <a:pPr>
              <a:buClr>
                <a:schemeClr val="tx2"/>
              </a:buClr>
              <a:buSzPct val="100000"/>
            </a:pPr>
            <a:r>
              <a:rPr lang="en-GB" sz="1400" dirty="0" smtClean="0"/>
              <a:t>Lee-Carter and Cairns-Blake Dowd project improvements representative of overall average, lower than recent experience</a:t>
            </a:r>
          </a:p>
          <a:p>
            <a:pPr>
              <a:buClr>
                <a:schemeClr val="tx2"/>
              </a:buClr>
              <a:buSzPct val="100000"/>
            </a:pPr>
            <a:r>
              <a:rPr lang="en-GB" sz="1400" dirty="0" smtClean="0"/>
              <a:t>P-spline continues high improvements of the last decade</a:t>
            </a:r>
          </a:p>
          <a:p>
            <a:pPr>
              <a:buClr>
                <a:schemeClr val="tx2"/>
              </a:buClr>
              <a:buSzPct val="100000"/>
            </a:pPr>
            <a:r>
              <a:rPr lang="en-GB" sz="1400" dirty="0" smtClean="0"/>
              <a:t>CMI reflects recent experience while converging to a lower long-term rate</a:t>
            </a:r>
          </a:p>
          <a:p>
            <a:pPr lvl="1"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Example: Spanish males (2/2)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82002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854852"/>
              </p:ext>
            </p:extLst>
          </p:nvPr>
        </p:nvGraphicFramePr>
        <p:xfrm>
          <a:off x="4572000" y="1412776"/>
          <a:ext cx="419290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918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251073"/>
              </p:ext>
            </p:extLst>
          </p:nvPr>
        </p:nvGraphicFramePr>
        <p:xfrm>
          <a:off x="323528" y="1412777"/>
          <a:ext cx="8208913" cy="511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905"/>
                <a:gridCol w="1219867"/>
                <a:gridCol w="2616923"/>
                <a:gridCol w="2919218"/>
              </a:tblGrid>
              <a:tr h="393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Classification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Potential Shortfall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Pension Plans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Annuity Providers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Serious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10-20</a:t>
                      </a:r>
                      <a:r>
                        <a:rPr lang="en-GB" sz="1400" dirty="0">
                          <a:effectLst/>
                        </a:rPr>
                        <a:t>%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Brazil</a:t>
                      </a:r>
                      <a:r>
                        <a:rPr lang="en-GB" sz="1400" dirty="0">
                          <a:effectLst/>
                        </a:rPr>
                        <a:t> (US 1983IAM), </a:t>
                      </a:r>
                      <a:r>
                        <a:rPr lang="en-GB" sz="1400" b="1" dirty="0">
                          <a:effectLst/>
                        </a:rPr>
                        <a:t>China</a:t>
                      </a:r>
                      <a:r>
                        <a:rPr lang="en-GB" sz="1400" dirty="0">
                          <a:effectLst/>
                        </a:rPr>
                        <a:t> (CL2000-2003), </a:t>
                      </a:r>
                      <a:r>
                        <a:rPr lang="en-GB" sz="1400" b="1" dirty="0" smtClean="0">
                          <a:effectLst/>
                        </a:rPr>
                        <a:t>Switzerland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(EVK2005)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Brazil</a:t>
                      </a:r>
                      <a:r>
                        <a:rPr lang="en-GB" sz="1400" dirty="0">
                          <a:effectLst/>
                        </a:rPr>
                        <a:t> (US Annuity 2000), </a:t>
                      </a:r>
                      <a:r>
                        <a:rPr lang="en-GB" sz="1400" b="1" dirty="0">
                          <a:effectLst/>
                        </a:rPr>
                        <a:t>China</a:t>
                      </a:r>
                      <a:r>
                        <a:rPr lang="en-GB" sz="1400" dirty="0">
                          <a:effectLst/>
                        </a:rPr>
                        <a:t> (CL2000-2003)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Significant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5-10%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Canada</a:t>
                      </a:r>
                      <a:r>
                        <a:rPr lang="en-GB" sz="1400" dirty="0" smtClean="0">
                          <a:effectLst/>
                        </a:rPr>
                        <a:t> (UP94-ScaleAA), </a:t>
                      </a:r>
                      <a:r>
                        <a:rPr lang="en-GB" sz="1400" b="1" dirty="0" smtClean="0">
                          <a:effectLst/>
                        </a:rPr>
                        <a:t>Japan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(EPI2005), </a:t>
                      </a:r>
                      <a:r>
                        <a:rPr lang="en-GB" sz="1400" b="1" dirty="0">
                          <a:effectLst/>
                        </a:rPr>
                        <a:t>US</a:t>
                      </a:r>
                      <a:r>
                        <a:rPr lang="en-GB" sz="1400" dirty="0">
                          <a:effectLst/>
                        </a:rPr>
                        <a:t> (RP2000-ScaleAA)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Moderate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2-5%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Chile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(RV2009),  </a:t>
                      </a:r>
                      <a:r>
                        <a:rPr lang="en-GB" sz="1400" b="1" dirty="0">
                          <a:effectLst/>
                        </a:rPr>
                        <a:t>Spain</a:t>
                      </a:r>
                      <a:r>
                        <a:rPr lang="en-GB" sz="1400" dirty="0">
                          <a:effectLst/>
                        </a:rPr>
                        <a:t> (PERM/F C 2000)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Brazil </a:t>
                      </a:r>
                      <a:r>
                        <a:rPr lang="en-GB" sz="1400" b="0" dirty="0" smtClean="0">
                          <a:effectLst/>
                        </a:rPr>
                        <a:t>(BR-EMS</a:t>
                      </a:r>
                      <a:r>
                        <a:rPr lang="en-GB" sz="1400" b="0" baseline="0" dirty="0" smtClean="0">
                          <a:effectLst/>
                        </a:rPr>
                        <a:t> 2010), </a:t>
                      </a:r>
                      <a:r>
                        <a:rPr lang="es-ES_tradnl" sz="1400" b="1" dirty="0" err="1" smtClean="0">
                          <a:effectLst/>
                        </a:rPr>
                        <a:t>Canada</a:t>
                      </a:r>
                      <a:r>
                        <a:rPr lang="es-ES_tradnl" sz="1400" dirty="0" smtClean="0">
                          <a:effectLst/>
                        </a:rPr>
                        <a:t> (GAM94-CIA), </a:t>
                      </a:r>
                      <a:r>
                        <a:rPr lang="en-GB" sz="1400" b="1" dirty="0" smtClean="0">
                          <a:effectLst/>
                        </a:rPr>
                        <a:t>Chile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(RV2009), </a:t>
                      </a:r>
                      <a:r>
                        <a:rPr lang="en-GB" sz="1400" b="1" dirty="0">
                          <a:effectLst/>
                        </a:rPr>
                        <a:t>Spain</a:t>
                      </a:r>
                      <a:r>
                        <a:rPr lang="en-GB" sz="1400" dirty="0">
                          <a:effectLst/>
                        </a:rPr>
                        <a:t> (PERM/F C 2000) </a:t>
                      </a:r>
                      <a:r>
                        <a:rPr lang="en-GB" sz="1400" b="1" dirty="0">
                          <a:effectLst/>
                        </a:rPr>
                        <a:t>US</a:t>
                      </a:r>
                      <a:r>
                        <a:rPr lang="en-GB" sz="1400" dirty="0">
                          <a:effectLst/>
                        </a:rPr>
                        <a:t> (GAM94-ScaleAA)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6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Monitor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&lt;2%; specific issues to address</a:t>
                      </a:r>
                      <a:endParaRPr lang="en-GB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Canada</a:t>
                      </a:r>
                      <a:r>
                        <a:rPr lang="en-GB" sz="1400" b="0" baseline="0" dirty="0" smtClean="0">
                          <a:effectLst/>
                        </a:rPr>
                        <a:t> (CPM), </a:t>
                      </a:r>
                      <a:r>
                        <a:rPr lang="en-GB" sz="1400" b="1" dirty="0" smtClean="0">
                          <a:effectLst/>
                        </a:rPr>
                        <a:t>France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(TGH/F 2005), </a:t>
                      </a:r>
                      <a:r>
                        <a:rPr lang="en-GB" sz="1400" b="1" dirty="0">
                          <a:effectLst/>
                        </a:rPr>
                        <a:t>Israel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b="1" dirty="0" smtClean="0">
                          <a:effectLst/>
                        </a:rPr>
                        <a:t>Mexico</a:t>
                      </a:r>
                      <a:r>
                        <a:rPr lang="en-GB" sz="1400" dirty="0" smtClean="0">
                          <a:effectLst/>
                        </a:rPr>
                        <a:t> (EMSSA 1997), </a:t>
                      </a:r>
                      <a:r>
                        <a:rPr lang="en-GB" sz="1400" b="1" dirty="0" smtClean="0">
                          <a:effectLst/>
                        </a:rPr>
                        <a:t>Spain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(PERM/F P 2000) </a:t>
                      </a:r>
                      <a:r>
                        <a:rPr lang="en-GB" sz="1400" b="1" dirty="0">
                          <a:effectLst/>
                        </a:rPr>
                        <a:t>Switzerland</a:t>
                      </a:r>
                      <a:r>
                        <a:rPr lang="en-GB" sz="1400" dirty="0">
                          <a:effectLst/>
                        </a:rPr>
                        <a:t> (BVG </a:t>
                      </a:r>
                      <a:r>
                        <a:rPr lang="en-GB" sz="1400" dirty="0" smtClean="0">
                          <a:effectLst/>
                        </a:rPr>
                        <a:t>2010, VZ 2010), </a:t>
                      </a:r>
                      <a:r>
                        <a:rPr lang="en-GB" sz="1400" b="1" dirty="0">
                          <a:effectLst/>
                        </a:rPr>
                        <a:t>US</a:t>
                      </a:r>
                      <a:r>
                        <a:rPr lang="en-GB" sz="1400" dirty="0">
                          <a:effectLst/>
                        </a:rPr>
                        <a:t> (RP2000-ScaleBB)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</a:rPr>
                        <a:t>France</a:t>
                      </a:r>
                      <a:r>
                        <a:rPr lang="es-ES_tradnl" sz="1400" dirty="0" smtClean="0">
                          <a:effectLst/>
                        </a:rPr>
                        <a:t> </a:t>
                      </a:r>
                      <a:r>
                        <a:rPr lang="es-ES_tradnl" sz="1400" dirty="0">
                          <a:effectLst/>
                        </a:rPr>
                        <a:t>(TGH/F 2005), </a:t>
                      </a:r>
                      <a:r>
                        <a:rPr lang="es-ES_tradnl" sz="1400" b="1" dirty="0">
                          <a:effectLst/>
                        </a:rPr>
                        <a:t>Israel</a:t>
                      </a:r>
                      <a:r>
                        <a:rPr lang="es-ES_tradnl" sz="1400" dirty="0">
                          <a:effectLst/>
                        </a:rPr>
                        <a:t>, </a:t>
                      </a:r>
                      <a:r>
                        <a:rPr lang="es-ES_tradnl" sz="1400" b="1" dirty="0" err="1">
                          <a:effectLst/>
                        </a:rPr>
                        <a:t>Mexico</a:t>
                      </a:r>
                      <a:r>
                        <a:rPr lang="es-ES_tradnl" sz="1400" dirty="0">
                          <a:effectLst/>
                        </a:rPr>
                        <a:t> (EMSSA 2009),  </a:t>
                      </a:r>
                      <a:r>
                        <a:rPr lang="es-ES_tradnl" sz="1400" b="1" dirty="0" err="1">
                          <a:effectLst/>
                        </a:rPr>
                        <a:t>Japan</a:t>
                      </a:r>
                      <a:r>
                        <a:rPr lang="es-ES_tradnl" sz="1400" dirty="0">
                          <a:effectLst/>
                        </a:rPr>
                        <a:t> (SMT 2007), </a:t>
                      </a:r>
                      <a:r>
                        <a:rPr lang="es-ES_tradnl" sz="1400" b="1" dirty="0" err="1">
                          <a:effectLst/>
                        </a:rPr>
                        <a:t>Spain</a:t>
                      </a:r>
                      <a:r>
                        <a:rPr lang="es-ES_tradnl" sz="1400" dirty="0">
                          <a:effectLst/>
                        </a:rPr>
                        <a:t> (PERM/F P 2000)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9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OK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little to no </a:t>
                      </a:r>
                      <a:r>
                        <a:rPr lang="en-GB" sz="1400" dirty="0" smtClean="0">
                          <a:effectLst/>
                        </a:rPr>
                        <a:t>expected shortfall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</a:rPr>
                        <a:t>Netherlands</a:t>
                      </a:r>
                      <a:r>
                        <a:rPr lang="en-GB" sz="1400" dirty="0">
                          <a:effectLst/>
                        </a:rPr>
                        <a:t> (AG-</a:t>
                      </a:r>
                      <a:r>
                        <a:rPr lang="en-GB" sz="1400" dirty="0" err="1">
                          <a:effectLst/>
                        </a:rPr>
                        <a:t>Prognosetael</a:t>
                      </a:r>
                      <a:r>
                        <a:rPr lang="en-GB" sz="1400" dirty="0">
                          <a:effectLst/>
                        </a:rPr>
                        <a:t> 2010), </a:t>
                      </a:r>
                      <a:r>
                        <a:rPr lang="en-GB" sz="1400" b="1" dirty="0" smtClean="0">
                          <a:effectLst/>
                        </a:rPr>
                        <a:t>UK</a:t>
                      </a:r>
                      <a:r>
                        <a:rPr lang="en-GB" sz="1400" dirty="0" smtClean="0">
                          <a:effectLst/>
                        </a:rPr>
                        <a:t> (SAPS1-CMI), </a:t>
                      </a:r>
                      <a:r>
                        <a:rPr lang="en-GB" sz="1400" b="1" dirty="0" smtClean="0">
                          <a:effectLst/>
                        </a:rPr>
                        <a:t>UK</a:t>
                      </a:r>
                      <a:r>
                        <a:rPr lang="en-GB" sz="1400" dirty="0" smtClean="0">
                          <a:effectLst/>
                        </a:rPr>
                        <a:t> (SAPS2-CMI), </a:t>
                      </a:r>
                      <a:r>
                        <a:rPr lang="en-GB" sz="1400" b="1" dirty="0" smtClean="0">
                          <a:effectLst/>
                        </a:rPr>
                        <a:t>US</a:t>
                      </a:r>
                      <a:r>
                        <a:rPr lang="en-GB" sz="1400" b="0" dirty="0" smtClean="0">
                          <a:effectLst/>
                        </a:rPr>
                        <a:t> (RP2014-MP2014)</a:t>
                      </a:r>
                      <a:endParaRPr lang="en-GB" sz="1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</a:rPr>
                        <a:t>Germany</a:t>
                      </a:r>
                      <a:r>
                        <a:rPr lang="en-GB" sz="1400" dirty="0">
                          <a:effectLst/>
                        </a:rPr>
                        <a:t> (DAV 2004 R), </a:t>
                      </a:r>
                      <a:r>
                        <a:rPr lang="en-GB" sz="1400" b="1" dirty="0">
                          <a:effectLst/>
                        </a:rPr>
                        <a:t>Netherlands</a:t>
                      </a:r>
                      <a:r>
                        <a:rPr lang="en-GB" sz="1400" dirty="0">
                          <a:effectLst/>
                        </a:rPr>
                        <a:t> (AG-</a:t>
                      </a:r>
                      <a:r>
                        <a:rPr lang="en-GB" sz="1400" dirty="0" err="1">
                          <a:effectLst/>
                        </a:rPr>
                        <a:t>Prognosetael</a:t>
                      </a:r>
                      <a:r>
                        <a:rPr lang="en-GB" sz="1400" dirty="0">
                          <a:effectLst/>
                        </a:rPr>
                        <a:t> 2010), </a:t>
                      </a:r>
                      <a:r>
                        <a:rPr lang="en-GB" sz="1400" b="1" dirty="0">
                          <a:effectLst/>
                        </a:rPr>
                        <a:t>Switzerland</a:t>
                      </a:r>
                      <a:r>
                        <a:rPr lang="en-GB" sz="1400" dirty="0">
                          <a:effectLst/>
                        </a:rPr>
                        <a:t> (ERM/F 2000), </a:t>
                      </a:r>
                      <a:r>
                        <a:rPr lang="en-GB" sz="1400" b="1" dirty="0" smtClean="0">
                          <a:effectLst/>
                        </a:rPr>
                        <a:t>UK</a:t>
                      </a:r>
                      <a:r>
                        <a:rPr lang="en-GB" sz="1400" dirty="0" smtClean="0">
                          <a:effectLst/>
                        </a:rPr>
                        <a:t> (PCMA/PCFA 2000-CMI)</a:t>
                      </a:r>
                      <a:endParaRPr lang="en-GB" sz="14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15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otential shortfall of pension/annuity provisions based on standard mortality tables</a:t>
            </a:r>
            <a:endParaRPr lang="en-GB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5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</a:t>
            </a:r>
            <a:r>
              <a:rPr lang="en-GB" i="1" dirty="0" smtClean="0">
                <a:solidFill>
                  <a:schemeClr val="tx2"/>
                </a:solidFill>
              </a:rPr>
              <a:t>current regulation and practice </a:t>
            </a:r>
            <a:r>
              <a:rPr lang="en-GB" dirty="0" smtClean="0"/>
              <a:t>with respect to the use of mortality tables for the valuation of pension and annuity liabilities?</a:t>
            </a:r>
          </a:p>
          <a:p>
            <a:endParaRPr lang="en-GB" dirty="0" smtClean="0"/>
          </a:p>
          <a:p>
            <a:r>
              <a:rPr lang="en-GB" dirty="0" smtClean="0"/>
              <a:t>Are the </a:t>
            </a:r>
            <a:r>
              <a:rPr lang="en-GB" i="1" dirty="0">
                <a:solidFill>
                  <a:schemeClr val="tx2"/>
                </a:solidFill>
              </a:rPr>
              <a:t>standard mortality tables </a:t>
            </a:r>
            <a:r>
              <a:rPr lang="en-GB" dirty="0" smtClean="0"/>
              <a:t>used by pension funds and annuity providers </a:t>
            </a:r>
            <a:r>
              <a:rPr lang="en-GB" i="1" dirty="0">
                <a:solidFill>
                  <a:schemeClr val="tx2"/>
                </a:solidFill>
              </a:rPr>
              <a:t>sufficient</a:t>
            </a:r>
            <a:r>
              <a:rPr lang="en-GB" dirty="0" smtClean="0"/>
              <a:t> given recent trends in life expectancy?</a:t>
            </a:r>
          </a:p>
          <a:p>
            <a:endParaRPr lang="en-GB" dirty="0" smtClean="0"/>
          </a:p>
          <a:p>
            <a:r>
              <a:rPr lang="en-GB" dirty="0" smtClean="0"/>
              <a:t>What are the </a:t>
            </a:r>
            <a:r>
              <a:rPr lang="en-GB" i="1" dirty="0">
                <a:solidFill>
                  <a:schemeClr val="tx2"/>
                </a:solidFill>
              </a:rPr>
              <a:t>policy implications </a:t>
            </a:r>
            <a:r>
              <a:rPr lang="en-GB" dirty="0" smtClean="0"/>
              <a:t>to encourage and facilitate the recognition and management of longevity risk?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addressed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6000" y="4509120"/>
            <a:ext cx="8136904" cy="136815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52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9816" y="1484784"/>
            <a:ext cx="8218800" cy="1728192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 smtClean="0"/>
              <a:t>Expected vs. unexpected risk</a:t>
            </a:r>
            <a:endParaRPr lang="en-GB" sz="1600" dirty="0"/>
          </a:p>
          <a:p>
            <a:pPr lvl="1">
              <a:buSzPct val="100000"/>
            </a:pPr>
            <a:r>
              <a:rPr lang="en-GB" sz="1400" b="1" dirty="0" smtClean="0"/>
              <a:t>First</a:t>
            </a:r>
            <a:r>
              <a:rPr lang="en-GB" sz="1400" dirty="0" smtClean="0"/>
              <a:t> need to make sure </a:t>
            </a:r>
            <a:r>
              <a:rPr lang="en-GB" sz="1400" b="1" dirty="0" smtClean="0"/>
              <a:t>mortality assumptions are in line with expectations</a:t>
            </a:r>
            <a:r>
              <a:rPr lang="en-GB" sz="1400" dirty="0" smtClean="0"/>
              <a:t> to address expected improvements in life expectancy</a:t>
            </a:r>
          </a:p>
          <a:p>
            <a:pPr lvl="1">
              <a:buSzPct val="100000"/>
            </a:pPr>
            <a:r>
              <a:rPr lang="en-GB" sz="1400" b="1" dirty="0" smtClean="0"/>
              <a:t>Secondly</a:t>
            </a:r>
            <a:r>
              <a:rPr lang="en-GB" sz="1400" dirty="0" smtClean="0"/>
              <a:t> need to assess the </a:t>
            </a:r>
            <a:r>
              <a:rPr lang="en-GB" sz="1400" b="1" dirty="0" smtClean="0"/>
              <a:t>financial impact of additional unexpected increases </a:t>
            </a:r>
            <a:r>
              <a:rPr lang="en-GB" sz="1400" dirty="0" smtClean="0"/>
              <a:t>in life expectancy, and decide how much risk to retain or mitigate</a:t>
            </a:r>
            <a:endParaRPr lang="en-GB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17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Longevity risk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35193"/>
            <a:ext cx="4712052" cy="29021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539552" y="3068960"/>
            <a:ext cx="3240360" cy="324036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2"/>
              </a:buClr>
              <a:buFont typeface="Georgia" panose="02040502050405020303" pitchFamily="18" charset="0"/>
              <a:buChar char="–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2214" indent="-28575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r>
              <a:rPr lang="en-GB" sz="1600" dirty="0" smtClean="0"/>
              <a:t>Must first have a reasonable estimation of expected pension/annuity liabilities to be able to assess the impact of unexpected increases in longevity</a:t>
            </a:r>
          </a:p>
          <a:p>
            <a:pPr lvl="1">
              <a:buSzPct val="100000"/>
            </a:pPr>
            <a:r>
              <a:rPr lang="en-GB" sz="1400" dirty="0" smtClean="0"/>
              <a:t>The financial impact of a 25% decrease in mortality will not be the same if assumptions include no improvements (Scenario 2)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298618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tx2"/>
                </a:solidFill>
              </a:rPr>
              <a:t>Future pension payments using different mortality assumptions</a:t>
            </a:r>
            <a:endParaRPr lang="en-GB" sz="12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0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40768"/>
            <a:ext cx="8218800" cy="504056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The regulatory framework should ensure that pension funds and annuity providers use </a:t>
            </a:r>
            <a:r>
              <a:rPr lang="en-US" sz="2000" b="1" dirty="0"/>
              <a:t>appropriate mortality tables </a:t>
            </a:r>
            <a:r>
              <a:rPr lang="en-US" sz="2000" dirty="0"/>
              <a:t>to account and provision for expected future improvements by </a:t>
            </a:r>
            <a:r>
              <a:rPr lang="en-US" sz="2000" b="1" dirty="0"/>
              <a:t>establishing clear guidelines </a:t>
            </a:r>
            <a:r>
              <a:rPr lang="en-US" sz="2000" dirty="0"/>
              <a:t>for the development of mortality tables used for reserving for annuity and pension liabilities. 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Governments </a:t>
            </a:r>
            <a:r>
              <a:rPr lang="en-US" sz="2000" dirty="0"/>
              <a:t>should </a:t>
            </a:r>
            <a:r>
              <a:rPr lang="en-US" sz="2000" b="1" dirty="0"/>
              <a:t>facilitate the measurement of mortality</a:t>
            </a:r>
            <a:r>
              <a:rPr lang="en-US" sz="2000" dirty="0"/>
              <a:t> for the purposes of assumption setting and the evaluation of basis </a:t>
            </a:r>
            <a:r>
              <a:rPr lang="en-US" sz="2000" dirty="0" smtClean="0"/>
              <a:t>risk of index-based hedging instruments.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regulatory framework should </a:t>
            </a:r>
            <a:r>
              <a:rPr lang="en-US" sz="2000" b="1" dirty="0" smtClean="0"/>
              <a:t>provide incentives for the management </a:t>
            </a:r>
            <a:r>
              <a:rPr lang="en-US" sz="2000" b="1" dirty="0"/>
              <a:t>and mitigation of longevity risk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Governments </a:t>
            </a:r>
            <a:r>
              <a:rPr lang="en-US" sz="2000" b="1" dirty="0"/>
              <a:t>should encourage the development of a market for instruments to hedge </a:t>
            </a:r>
            <a:r>
              <a:rPr lang="en-US" sz="2000" b="1" dirty="0" smtClean="0"/>
              <a:t>longevity</a:t>
            </a:r>
            <a:r>
              <a:rPr lang="en-US" sz="2000" dirty="0" smtClean="0"/>
              <a:t>, particularly index-based instruments,</a:t>
            </a:r>
            <a:r>
              <a:rPr lang="en-US" sz="2000" b="1" dirty="0" smtClean="0"/>
              <a:t> </a:t>
            </a:r>
            <a:r>
              <a:rPr lang="en-US" sz="2000" b="1" dirty="0"/>
              <a:t>by facilitating transparency and standardization of longevity </a:t>
            </a:r>
            <a:r>
              <a:rPr lang="en-US" sz="2000" b="1" dirty="0" smtClean="0"/>
              <a:t>hedges </a:t>
            </a:r>
            <a:r>
              <a:rPr lang="en-US" sz="2000" dirty="0" smtClean="0"/>
              <a:t>in </a:t>
            </a:r>
            <a:r>
              <a:rPr lang="en-US" sz="2000" dirty="0"/>
              <a:t>order to ensure the capacity for pension plans and annuity providers to continue to provide longevity protection to individuals. 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18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Summary of Policy Implications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7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3887976" cy="4464496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/>
              <a:t>Tables should account for the expected </a:t>
            </a:r>
            <a:r>
              <a:rPr lang="en-GB" sz="1800" b="1" dirty="0" smtClean="0"/>
              <a:t>future improvements </a:t>
            </a:r>
            <a:r>
              <a:rPr lang="en-GB" sz="1800" dirty="0" smtClean="0"/>
              <a:t>in mortality</a:t>
            </a:r>
          </a:p>
          <a:p>
            <a:pPr lvl="1">
              <a:buSzPct val="100000"/>
            </a:pPr>
            <a:r>
              <a:rPr lang="en-GB" sz="1600" dirty="0" smtClean="0"/>
              <a:t>Analysis showed that tables which do not account for improvement risk having a shortfall of provisions of over 10%</a:t>
            </a:r>
          </a:p>
          <a:p>
            <a:pPr lvl="1">
              <a:buSzPct val="100000"/>
            </a:pPr>
            <a:r>
              <a:rPr lang="en-GB" sz="1600" dirty="0" smtClean="0"/>
              <a:t>For countries assessed, accounting for mortality improvements add 2-2.5 years of life expectancy at age 65 on average</a:t>
            </a:r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19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1) Establishing guidelines for mortality tables (1/2)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380378"/>
              </p:ext>
            </p:extLst>
          </p:nvPr>
        </p:nvGraphicFramePr>
        <p:xfrm>
          <a:off x="4355976" y="1556792"/>
          <a:ext cx="39742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779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760"/>
            <a:ext cx="3960440" cy="54180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New OECD Publication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6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8352472" cy="216024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/>
              <a:t>Tables should be </a:t>
            </a:r>
            <a:r>
              <a:rPr lang="en-GB" sz="1800" b="1" dirty="0" smtClean="0"/>
              <a:t>regularly updated</a:t>
            </a:r>
          </a:p>
          <a:p>
            <a:pPr lvl="1">
              <a:buSzPct val="100000"/>
            </a:pPr>
            <a:r>
              <a:rPr lang="en-GB" sz="1600" dirty="0" smtClean="0"/>
              <a:t>This will ensure tables are in line with recent mortality experience and limit the impact of reserve increases</a:t>
            </a:r>
            <a:endParaRPr lang="en-GB" sz="1600" dirty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/>
              <a:t>Tables should be based on the</a:t>
            </a:r>
            <a:r>
              <a:rPr lang="en-GB" sz="1800" b="1" dirty="0" smtClean="0"/>
              <a:t> relevant population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2"/>
                </a:solidFill>
              </a:rPr>
              <a:t>Life expectancy and pensioner/annuitant mortality can vary significantly from one country to the next and across various sub-groups of the population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20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1) Establishing guidelines for mortality tables (2/2)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560527"/>
              </p:ext>
            </p:extLst>
          </p:nvPr>
        </p:nvGraphicFramePr>
        <p:xfrm>
          <a:off x="1907704" y="3573016"/>
          <a:ext cx="46085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52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45252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Accurate and timely mortality data</a:t>
            </a:r>
            <a:r>
              <a:rPr lang="en-GB" sz="1800" dirty="0" smtClean="0"/>
              <a:t> should be available, preferably by age, gender and socio-economic groups</a:t>
            </a:r>
          </a:p>
          <a:p>
            <a:pPr lvl="1">
              <a:buSzPct val="100000"/>
            </a:pPr>
            <a:r>
              <a:rPr lang="en-GB" sz="1600" dirty="0" smtClean="0"/>
              <a:t>Could be used to inform mortality assumptions and keep them up-to-date</a:t>
            </a:r>
          </a:p>
          <a:p>
            <a:pPr lvl="1">
              <a:buSzPct val="100000"/>
            </a:pPr>
            <a:r>
              <a:rPr lang="en-GB" sz="1600" dirty="0" smtClean="0"/>
              <a:t>Level of education and income is significantly correlated with life expectancy</a:t>
            </a:r>
          </a:p>
          <a:p>
            <a:pPr lvl="2">
              <a:buSzPct val="100000"/>
            </a:pPr>
            <a:r>
              <a:rPr lang="en-GB" sz="1400" dirty="0" err="1" smtClean="0"/>
              <a:t>Catégories</a:t>
            </a:r>
            <a:r>
              <a:rPr lang="en-GB" sz="1400" dirty="0" smtClean="0"/>
              <a:t> Socio-</a:t>
            </a:r>
            <a:r>
              <a:rPr lang="en-GB" sz="1400" dirty="0" err="1" smtClean="0"/>
              <a:t>Professionnelles</a:t>
            </a:r>
            <a:r>
              <a:rPr lang="en-GB" sz="1400" dirty="0" smtClean="0"/>
              <a:t> (CSP) </a:t>
            </a:r>
            <a:r>
              <a:rPr lang="en-GB" sz="1400" dirty="0"/>
              <a:t>in France</a:t>
            </a:r>
          </a:p>
          <a:p>
            <a:pPr lvl="2">
              <a:buSzPct val="100000"/>
            </a:pPr>
            <a:r>
              <a:rPr lang="en-GB" sz="1400" dirty="0" smtClean="0"/>
              <a:t>National Statistics Socio-Economic Classification (NS-SEC) </a:t>
            </a:r>
            <a:r>
              <a:rPr lang="en-GB" sz="1400" dirty="0"/>
              <a:t>in the 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2) Facilitating the measurement of mortality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408302"/>
              </p:ext>
            </p:extLst>
          </p:nvPr>
        </p:nvGraphicFramePr>
        <p:xfrm>
          <a:off x="1547664" y="3573016"/>
          <a:ext cx="54006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05468" y="6309900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Source: </a:t>
            </a:r>
            <a:r>
              <a:rPr lang="fr-FR" sz="800" dirty="0"/>
              <a:t> Insee, Échantillon Démographique Permanent et état civil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3184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96088"/>
            <a:ext cx="4176008" cy="45252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/>
              <a:t>Capital and funding requirements should</a:t>
            </a:r>
            <a:r>
              <a:rPr lang="en-GB" sz="1800" b="1" dirty="0" smtClean="0"/>
              <a:t> reflect the risk profile </a:t>
            </a:r>
            <a:r>
              <a:rPr lang="en-GB" sz="1800" dirty="0" smtClean="0"/>
              <a:t>of the liabilities</a:t>
            </a:r>
            <a:endParaRPr lang="en-GB" sz="1600" dirty="0" smtClean="0"/>
          </a:p>
          <a:p>
            <a:pPr lvl="1">
              <a:buSzPct val="100000"/>
            </a:pPr>
            <a:r>
              <a:rPr lang="en-GB" sz="1600" dirty="0" smtClean="0"/>
              <a:t>Reduction of longevity risk should reduce capital requirements and increase funding ratios</a:t>
            </a:r>
          </a:p>
          <a:p>
            <a:pPr lvl="1">
              <a:buSzPct val="100000"/>
            </a:pPr>
            <a:r>
              <a:rPr lang="en-GB" sz="1600" dirty="0" smtClean="0"/>
              <a:t>E.g. risk based requirements which could be based on distributions provided by stochastic models</a:t>
            </a:r>
          </a:p>
          <a:p>
            <a:pPr>
              <a:buSzPct val="100000"/>
            </a:pPr>
            <a:r>
              <a:rPr lang="en-GB" sz="1800" dirty="0" smtClean="0"/>
              <a:t>Accounting standards should ensure the </a:t>
            </a:r>
            <a:r>
              <a:rPr lang="en-GB" sz="1800" b="1" dirty="0" smtClean="0"/>
              <a:t>appropriate valuation of hedging instruments</a:t>
            </a:r>
            <a:endParaRPr lang="en-GB" sz="1800" b="1" dirty="0"/>
          </a:p>
          <a:p>
            <a:pPr lvl="1">
              <a:buSzPct val="100000"/>
            </a:pPr>
            <a:r>
              <a:rPr lang="en-GB" sz="1600" dirty="0" smtClean="0">
                <a:solidFill>
                  <a:schemeClr val="tx2"/>
                </a:solidFill>
              </a:rPr>
              <a:t>Longevity hedging instruments should be allowed to offset the value of the liabilities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3) Encouraging the management and mitigation of longevity risk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0051" y="1484785"/>
            <a:ext cx="3456384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Financial impact of unexpected improvements in life expectancy at age 65 at the 95% level of confidence</a:t>
            </a:r>
            <a:endParaRPr lang="en-GB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85250"/>
              </p:ext>
            </p:extLst>
          </p:nvPr>
        </p:nvGraphicFramePr>
        <p:xfrm>
          <a:off x="5060478" y="2492896"/>
          <a:ext cx="3456381" cy="2664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560"/>
                <a:gridCol w="521225"/>
                <a:gridCol w="595990"/>
                <a:gridCol w="628433"/>
                <a:gridCol w="733173"/>
              </a:tblGrid>
              <a:tr h="213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Male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Female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1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LC</a:t>
                      </a:r>
                      <a:endParaRPr lang="en-GB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CBD</a:t>
                      </a:r>
                      <a:endParaRPr lang="en-GB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LC</a:t>
                      </a:r>
                      <a:endParaRPr lang="en-GB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CBD</a:t>
                      </a:r>
                      <a:endParaRPr lang="en-GB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Canada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1.6%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Chile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4.7%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5.2%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4.1%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4.7%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France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3.3%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4.3%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Germany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2.6%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3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Israel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3.1%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Japan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4.6%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Netherlands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4.4%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Spain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4.8%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5.7%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2.8%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4.0%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Switzerland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3.6%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13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UK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4.7%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3.9%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3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US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1.7%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2.4%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2.1%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2.4%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4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4464040" cy="4968552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/>
              <a:t>Common options for hedging longevity risk</a:t>
            </a:r>
          </a:p>
          <a:p>
            <a:pPr lvl="1">
              <a:buSzPct val="100000"/>
            </a:pPr>
            <a:r>
              <a:rPr lang="en-GB" sz="1600" dirty="0" smtClean="0"/>
              <a:t>Bulk Annuities</a:t>
            </a:r>
          </a:p>
          <a:p>
            <a:pPr lvl="2">
              <a:buSzPct val="100000"/>
            </a:pPr>
            <a:r>
              <a:rPr lang="en-GB" sz="1200" dirty="0" smtClean="0"/>
              <a:t>Full Transfer of all risks including investment risk</a:t>
            </a:r>
          </a:p>
          <a:p>
            <a:pPr lvl="1">
              <a:buSzPct val="100000"/>
            </a:pPr>
            <a:r>
              <a:rPr lang="en-GB" sz="1600" dirty="0" smtClean="0"/>
              <a:t>Longevity Swaps</a:t>
            </a:r>
          </a:p>
          <a:p>
            <a:pPr lvl="2">
              <a:buSzPct val="100000"/>
            </a:pPr>
            <a:r>
              <a:rPr lang="en-GB" sz="1200" dirty="0" smtClean="0"/>
              <a:t>Fixed payments made by the pension fund/annuity provider in exchange for floating payments based on the evolution of underlying mortality</a:t>
            </a:r>
          </a:p>
          <a:p>
            <a:pPr lvl="2">
              <a:buSzPct val="100000"/>
            </a:pPr>
            <a:r>
              <a:rPr lang="en-GB" sz="1200" dirty="0" smtClean="0"/>
              <a:t>Bespoke or index-based</a:t>
            </a:r>
          </a:p>
          <a:p>
            <a:pPr>
              <a:buSzPct val="100000"/>
            </a:pPr>
            <a:r>
              <a:rPr lang="en-GB" sz="1800" dirty="0"/>
              <a:t>Need for financial instruments to enable pension funds and annuity providers to mitigate longevity risk</a:t>
            </a:r>
          </a:p>
          <a:p>
            <a:pPr lvl="1">
              <a:buSzPct val="100000"/>
            </a:pPr>
            <a:r>
              <a:rPr lang="en-GB" sz="1600" dirty="0"/>
              <a:t>Capacity constraints</a:t>
            </a:r>
          </a:p>
          <a:p>
            <a:pPr lvl="2">
              <a:buSzPct val="100000"/>
            </a:pPr>
            <a:r>
              <a:rPr lang="en-GB" sz="1200" dirty="0"/>
              <a:t>Limits of diversification</a:t>
            </a:r>
          </a:p>
          <a:p>
            <a:pPr lvl="2">
              <a:buSzPct val="100000"/>
            </a:pPr>
            <a:r>
              <a:rPr lang="en-GB" sz="1200" dirty="0"/>
              <a:t>Risk-based capital </a:t>
            </a:r>
            <a:r>
              <a:rPr lang="en-GB" sz="1200" dirty="0" smtClean="0"/>
              <a:t>requirements</a:t>
            </a:r>
            <a:endParaRPr lang="en-GB" sz="1200" dirty="0"/>
          </a:p>
          <a:p>
            <a:pPr lvl="2">
              <a:buSzPct val="100000"/>
            </a:pPr>
            <a:r>
              <a:rPr lang="en-GB" sz="1200" dirty="0"/>
              <a:t>Increased focus on risk-management</a:t>
            </a:r>
          </a:p>
          <a:p>
            <a:pPr marL="457200" lvl="1" indent="0">
              <a:buSzPct val="100000"/>
              <a:buNone/>
            </a:pPr>
            <a:endParaRPr lang="en-GB" sz="1600" dirty="0" smtClean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4) Facilitatin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 the transparency and standardisation of longevity hedges (1/3)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888432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558904" y="5620260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Source: </a:t>
            </a:r>
            <a:r>
              <a:rPr lang="fr-FR" sz="800" dirty="0"/>
              <a:t> </a:t>
            </a:r>
            <a:r>
              <a:rPr lang="fr-FR" sz="800" dirty="0" err="1" smtClean="0"/>
              <a:t>Hymans</a:t>
            </a:r>
            <a:r>
              <a:rPr lang="fr-FR" sz="800" dirty="0" smtClean="0"/>
              <a:t> Robertson</a:t>
            </a:r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5313288" y="1861761"/>
            <a:ext cx="365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solidFill>
                  <a:schemeClr val="tx2"/>
                </a:solidFill>
              </a:rPr>
              <a:t>Volume of longevity transactions in the UK</a:t>
            </a:r>
            <a:endParaRPr lang="en-GB" sz="14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8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8208456" cy="4525200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GB" sz="2000" dirty="0" smtClean="0"/>
              <a:t>Misalignment of incentives between pension fund/annuity provider and investor</a:t>
            </a:r>
            <a:endParaRPr lang="en-GB" sz="2000" dirty="0"/>
          </a:p>
          <a:p>
            <a:pPr lvl="1">
              <a:buSzPct val="100000"/>
            </a:pPr>
            <a:r>
              <a:rPr lang="en-GB" sz="1800" dirty="0"/>
              <a:t>Several barriers for capital markets investors taking bespoke transactions</a:t>
            </a:r>
          </a:p>
          <a:p>
            <a:pPr lvl="2">
              <a:buSzPct val="100000"/>
            </a:pPr>
            <a:r>
              <a:rPr lang="en-GB" sz="1600" dirty="0"/>
              <a:t>Asymmetrical information</a:t>
            </a:r>
          </a:p>
          <a:p>
            <a:pPr lvl="2">
              <a:buSzPct val="100000"/>
            </a:pPr>
            <a:r>
              <a:rPr lang="en-GB" sz="1600" dirty="0"/>
              <a:t>Time consuming to perform the risk analysis</a:t>
            </a:r>
          </a:p>
          <a:p>
            <a:pPr lvl="2">
              <a:buSzPct val="100000"/>
            </a:pPr>
            <a:r>
              <a:rPr lang="en-GB" sz="1600" dirty="0"/>
              <a:t>Very long duration</a:t>
            </a:r>
          </a:p>
          <a:p>
            <a:pPr lvl="1">
              <a:buSzPct val="100000"/>
            </a:pPr>
            <a:r>
              <a:rPr lang="en-GB" sz="1800" dirty="0" smtClean="0"/>
              <a:t>Pension funds and annuity providers would prefer a bespoke hedge</a:t>
            </a:r>
          </a:p>
          <a:p>
            <a:pPr lvl="2">
              <a:buSzPct val="100000"/>
            </a:pPr>
            <a:r>
              <a:rPr lang="en-GB" sz="1600" dirty="0" smtClean="0"/>
              <a:t>Risk is fully hedged; no basis risk</a:t>
            </a:r>
          </a:p>
          <a:p>
            <a:pPr lvl="2">
              <a:buSzPct val="100000"/>
            </a:pPr>
            <a:r>
              <a:rPr lang="en-GB" sz="1600" dirty="0" smtClean="0"/>
              <a:t>Limited data available on which to measure and assess basis risk</a:t>
            </a:r>
          </a:p>
          <a:p>
            <a:pPr marL="914400" lvl="2" indent="0">
              <a:buSzPct val="100000"/>
              <a:buNone/>
            </a:pPr>
            <a:endParaRPr lang="en-GB" sz="1400" dirty="0"/>
          </a:p>
          <a:p>
            <a:pPr marL="342000" lvl="2" indent="-342000">
              <a:spcBef>
                <a:spcPts val="768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Index-based instruments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could resolve this misalignment and are by nature more transparent and standardised than bespoke transactions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SzPct val="100000"/>
            </a:pPr>
            <a:endParaRPr lang="en-GB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4) Facilitatin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 the transparency and standardisation of longevity hedges (2/3)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31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484784"/>
            <a:ext cx="8064440" cy="4525200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GB" sz="2000" dirty="0" smtClean="0"/>
              <a:t>Potential measures</a:t>
            </a:r>
            <a:endParaRPr lang="en-GB" sz="2000" dirty="0"/>
          </a:p>
          <a:p>
            <a:pPr lvl="1">
              <a:buSzPct val="100000"/>
            </a:pPr>
            <a:r>
              <a:rPr lang="en-GB" sz="1800" dirty="0" smtClean="0"/>
              <a:t>Regularly publish a </a:t>
            </a:r>
            <a:r>
              <a:rPr lang="en-GB" sz="1800" b="1" dirty="0" smtClean="0"/>
              <a:t>longevity index </a:t>
            </a:r>
            <a:r>
              <a:rPr lang="en-GB" sz="1800" dirty="0" smtClean="0"/>
              <a:t>to provide an anchor for pricing of longevity instruments</a:t>
            </a:r>
          </a:p>
          <a:p>
            <a:pPr lvl="2">
              <a:buSzPct val="100000"/>
            </a:pPr>
            <a:r>
              <a:rPr lang="en-GB" sz="1600" dirty="0"/>
              <a:t>Metrics for both current mortality as well as projections reflecting the most up-to-date expectations</a:t>
            </a:r>
          </a:p>
          <a:p>
            <a:pPr lvl="2">
              <a:buSzPct val="100000"/>
            </a:pPr>
            <a:r>
              <a:rPr lang="en-GB" sz="1600" dirty="0" smtClean="0"/>
              <a:t>Governments have access to the underlying data needed and could produce reliable and regular figures</a:t>
            </a:r>
          </a:p>
          <a:p>
            <a:pPr lvl="1">
              <a:buSzPct val="100000"/>
            </a:pPr>
            <a:r>
              <a:rPr lang="en-GB" sz="1800" b="1" dirty="0"/>
              <a:t>Consider</a:t>
            </a:r>
            <a:r>
              <a:rPr lang="en-GB" sz="1800" dirty="0"/>
              <a:t> the issuance of a </a:t>
            </a:r>
            <a:r>
              <a:rPr lang="en-GB" sz="1800" b="1" dirty="0"/>
              <a:t>longevity bond </a:t>
            </a:r>
            <a:r>
              <a:rPr lang="en-GB" sz="1800" dirty="0"/>
              <a:t>to provide a benchmark for pricing</a:t>
            </a:r>
          </a:p>
          <a:p>
            <a:pPr lvl="2">
              <a:buSzPct val="100000"/>
            </a:pPr>
            <a:r>
              <a:rPr lang="en-GB" sz="1600" dirty="0"/>
              <a:t>Must be considered with care given the significant existing exposure of many governments to longevity risk</a:t>
            </a:r>
          </a:p>
          <a:p>
            <a:pPr lvl="1">
              <a:buSzPct val="100000"/>
            </a:pPr>
            <a:r>
              <a:rPr lang="en-GB" sz="1800" dirty="0" smtClean="0"/>
              <a:t>Bring </a:t>
            </a:r>
            <a:r>
              <a:rPr lang="en-GB" sz="1800" b="1" dirty="0" smtClean="0"/>
              <a:t>over-the-counter transactions </a:t>
            </a:r>
            <a:r>
              <a:rPr lang="en-GB" sz="1800" dirty="0" smtClean="0"/>
              <a:t>into </a:t>
            </a:r>
            <a:r>
              <a:rPr lang="en-GB" sz="1800" b="1" dirty="0" smtClean="0"/>
              <a:t>exchanges</a:t>
            </a:r>
            <a:endParaRPr lang="en-GB" sz="1800" b="1" dirty="0"/>
          </a:p>
          <a:p>
            <a:pPr lvl="2">
              <a:buSzPct val="100000"/>
            </a:pPr>
            <a:r>
              <a:rPr lang="en-GB" sz="1600" dirty="0" smtClean="0"/>
              <a:t>Increase the transparency of such transactions and promote liquidity on the secondary market</a:t>
            </a:r>
          </a:p>
          <a:p>
            <a:pPr marL="914400" lvl="2" indent="0">
              <a:buSzPct val="100000"/>
              <a:buNone/>
            </a:pPr>
            <a:endParaRPr lang="en-GB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25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4) Facilitatin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 the transparency and standardisation of longevity hedges (3/3)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0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40768"/>
            <a:ext cx="8218800" cy="5256584"/>
          </a:xfrm>
        </p:spPr>
        <p:txBody>
          <a:bodyPr>
            <a:noAutofit/>
          </a:bodyPr>
          <a:lstStyle/>
          <a:p>
            <a:r>
              <a:rPr lang="en-GB" sz="2000" i="1" dirty="0" smtClean="0"/>
              <a:t>Expected longevity risk </a:t>
            </a:r>
            <a:r>
              <a:rPr lang="en-GB" sz="2000" dirty="0" smtClean="0"/>
              <a:t>is unavoidable and must be accounted for in mortality assumptions used to value pension and annuity liabilities</a:t>
            </a:r>
          </a:p>
          <a:p>
            <a:pPr lvl="1"/>
            <a:r>
              <a:rPr lang="en-GB" sz="1800" i="1" dirty="0" smtClean="0"/>
              <a:t>Current Level</a:t>
            </a:r>
            <a:r>
              <a:rPr lang="en-GB" sz="1800" dirty="0" smtClean="0"/>
              <a:t>: Mortality tables should be regulatory updated based on relevant data</a:t>
            </a:r>
          </a:p>
          <a:p>
            <a:pPr lvl="1"/>
            <a:r>
              <a:rPr lang="en-GB" sz="1800" i="1" dirty="0" smtClean="0"/>
              <a:t>Trend</a:t>
            </a:r>
            <a:r>
              <a:rPr lang="en-GB" sz="1800" dirty="0" smtClean="0"/>
              <a:t>: Mortality improvements should be accounted for</a:t>
            </a:r>
          </a:p>
          <a:p>
            <a:r>
              <a:rPr lang="en-GB" sz="2000" dirty="0" smtClean="0"/>
              <a:t>The regulatory framework should be reflective of and reactive to changes in exposure to </a:t>
            </a:r>
            <a:r>
              <a:rPr lang="en-GB" sz="2000" i="1" dirty="0" smtClean="0"/>
              <a:t>unexpected longevity risk </a:t>
            </a:r>
            <a:r>
              <a:rPr lang="en-GB" sz="2000" dirty="0" smtClean="0"/>
              <a:t>to encourage the measurement and management of the risk</a:t>
            </a:r>
          </a:p>
          <a:p>
            <a:pPr lvl="1"/>
            <a:r>
              <a:rPr lang="en-GB" sz="1800" dirty="0" smtClean="0"/>
              <a:t>Accounting standards and solvency requirements</a:t>
            </a:r>
          </a:p>
          <a:p>
            <a:r>
              <a:rPr lang="en-GB" sz="2000" dirty="0" smtClean="0"/>
              <a:t>The transparency and standardisation of longevity hedges should be facilitated to </a:t>
            </a:r>
            <a:r>
              <a:rPr lang="en-GB" sz="2000" i="1" dirty="0" smtClean="0"/>
              <a:t>ensure available capacity for longevity risk</a:t>
            </a:r>
          </a:p>
          <a:p>
            <a:pPr lvl="1"/>
            <a:r>
              <a:rPr lang="en-GB" sz="1800" dirty="0" smtClean="0"/>
              <a:t>Data availability</a:t>
            </a:r>
          </a:p>
          <a:p>
            <a:pPr lvl="1"/>
            <a:r>
              <a:rPr lang="en-GB" sz="1800" dirty="0" smtClean="0"/>
              <a:t>Reliable benchmarks</a:t>
            </a:r>
          </a:p>
          <a:p>
            <a:pPr lvl="1"/>
            <a:r>
              <a:rPr lang="en-GB" sz="1800" dirty="0" smtClean="0"/>
              <a:t>Standardisation through exchanges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26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Key Takeaways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557953"/>
            <a:ext cx="6300000" cy="280076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6000" dirty="0" smtClean="0"/>
              <a:t>Thank You very Much! </a:t>
            </a:r>
            <a:br>
              <a:rPr lang="en-GB" sz="6000" dirty="0" smtClean="0"/>
            </a:br>
            <a:r>
              <a:rPr lang="en-GB" sz="2800" dirty="0" smtClean="0"/>
              <a:t>Questions or Comments welcome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7" y="6103583"/>
            <a:ext cx="5812074" cy="617213"/>
          </a:xfrm>
        </p:spPr>
        <p:txBody>
          <a:bodyPr tIns="32653" bIns="32653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2300" dirty="0">
                <a:hlinkClick r:id="rId3"/>
              </a:rPr>
              <a:t>www.oecd.org/insurance/private-pensions</a:t>
            </a:r>
            <a:r>
              <a:rPr lang="en-GB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89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71628"/>
            <a:ext cx="8218800" cy="4824536"/>
          </a:xfrm>
        </p:spPr>
        <p:txBody>
          <a:bodyPr lIns="65306" tIns="32653" rIns="65306" bIns="32653">
            <a:noAutofit/>
          </a:bodyPr>
          <a:lstStyle/>
          <a:p>
            <a:pPr lvl="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Respond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to the challenges posed by longevity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risk </a:t>
            </a:r>
          </a:p>
          <a:p>
            <a:pPr lvl="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Longevity risk is the risk that individuals live longer than assumed, and therefore pension/annuity payments will have to be made for a longer period than planned and provision for.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Main Objective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3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71628"/>
            <a:ext cx="8218800" cy="5009700"/>
          </a:xfrm>
        </p:spPr>
        <p:txBody>
          <a:bodyPr lIns="65306" tIns="32653" rIns="65306" bIns="32653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It looks at the Mortality Assumptions used by pension funds and annuity providers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to determine how long pension/annuity payments are expected to be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made. Assessing: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level of mortality today</a:t>
            </a:r>
          </a:p>
          <a:p>
            <a:pPr lvl="1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The improvement in mortality tomorrow (i.e. the expected increase in life expectancy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It assesses whether pension funds and annuity providers are exposed to longevity risk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Discusses different policy options to manage longevity risk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Approach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6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339871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New OECD Publication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067944" y="1484784"/>
            <a:ext cx="4618856" cy="468052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2"/>
              </a:buClr>
              <a:buFont typeface="Georgia" panose="02040502050405020303" pitchFamily="18" charset="0"/>
              <a:buChar char="–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2214" indent="-28575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Contents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Mortality assumptions used by pension funds and annuity providers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Overview of countries’ mortality tables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Trends in life expectancy and mortality improvements: Implications for pension funds and annuity providers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Measuring and modelling mortality and life expectancy: Methods and limitations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Assessment of the potential longevity risk in the standard mortality tables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Policy options for managing longevity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1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371628"/>
            <a:ext cx="8496488" cy="5081708"/>
          </a:xfrm>
        </p:spPr>
        <p:txBody>
          <a:bodyPr lIns="65306" tIns="32653" rIns="65306" bIns="32653">
            <a:noAutofit/>
          </a:bodyPr>
          <a:lstStyle/>
          <a:p>
            <a:r>
              <a:rPr lang="en-US" sz="2000" dirty="0" smtClean="0"/>
              <a:t>The regulatory framework does </a:t>
            </a:r>
            <a:r>
              <a:rPr lang="en-US" sz="2000" dirty="0"/>
              <a:t>not always require accounting for mortality </a:t>
            </a:r>
            <a:r>
              <a:rPr lang="en-US" sz="2000" dirty="0" smtClean="0"/>
              <a:t>improvements. </a:t>
            </a:r>
          </a:p>
          <a:p>
            <a:pPr lvl="0"/>
            <a:r>
              <a:rPr lang="en-US" sz="2000" dirty="0" smtClean="0"/>
              <a:t>Standard mortality tables used by pension funds and annuity providers are not always sufficient given recent trends in life expectancy</a:t>
            </a:r>
          </a:p>
          <a:p>
            <a:pPr lvl="0"/>
            <a:r>
              <a:rPr lang="en-US" sz="2000" dirty="0" smtClean="0"/>
              <a:t>To manage longevity risk</a:t>
            </a:r>
          </a:p>
          <a:p>
            <a:pPr lvl="1"/>
            <a:r>
              <a:rPr lang="en-US" sz="1900" dirty="0" smtClean="0"/>
              <a:t>Regulators/policy </a:t>
            </a:r>
            <a:r>
              <a:rPr lang="en-US" sz="1900" dirty="0"/>
              <a:t>makers should ensure that pension funds and annuity providers use regularly updated mortality tables, which incorporate future improvements.</a:t>
            </a:r>
          </a:p>
          <a:p>
            <a:pPr lvl="1"/>
            <a:r>
              <a:rPr lang="en-US" sz="1900" dirty="0"/>
              <a:t>Capital markets can offer additional capacity to mitigate LR by addressing the need for transparency, standardization and liquidity</a:t>
            </a:r>
            <a:r>
              <a:rPr lang="en-US" sz="1900" dirty="0" smtClean="0"/>
              <a:t>: use </a:t>
            </a:r>
            <a:r>
              <a:rPr lang="en-US" sz="1900" dirty="0"/>
              <a:t>i</a:t>
            </a:r>
            <a:r>
              <a:rPr lang="en-US" sz="2000" dirty="0" smtClean="0"/>
              <a:t>ndexed</a:t>
            </a:r>
            <a:r>
              <a:rPr lang="en-US" sz="2000" dirty="0"/>
              <a:t>-based financial instruments</a:t>
            </a:r>
          </a:p>
          <a:p>
            <a:pPr lvl="1"/>
            <a:r>
              <a:rPr lang="en-US" sz="1900" dirty="0"/>
              <a:t>Regulatory framework should recognized the reduction in risk exposure these instruments offer</a:t>
            </a:r>
          </a:p>
          <a:p>
            <a:pPr lvl="1"/>
            <a:r>
              <a:rPr lang="en-US" sz="1900" dirty="0"/>
              <a:t>Governments could facilitate transparency, standardization and liquidity by issuing longevity indices to serve as a benchmark</a:t>
            </a:r>
          </a:p>
          <a:p>
            <a:pPr lvl="0"/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6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Main messages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</a:t>
            </a:r>
            <a:r>
              <a:rPr lang="en-GB" i="1" dirty="0" smtClean="0">
                <a:solidFill>
                  <a:schemeClr val="tx2"/>
                </a:solidFill>
              </a:rPr>
              <a:t>current regulation and practice </a:t>
            </a:r>
            <a:r>
              <a:rPr lang="en-GB" dirty="0" smtClean="0"/>
              <a:t>with respect to the use of mortality tables for the valuation of pension and annuity liabilities?</a:t>
            </a:r>
          </a:p>
          <a:p>
            <a:endParaRPr lang="en-GB" dirty="0" smtClean="0"/>
          </a:p>
          <a:p>
            <a:r>
              <a:rPr lang="en-GB" dirty="0" smtClean="0"/>
              <a:t>Are the </a:t>
            </a:r>
            <a:r>
              <a:rPr lang="en-GB" i="1" dirty="0">
                <a:solidFill>
                  <a:schemeClr val="tx2"/>
                </a:solidFill>
              </a:rPr>
              <a:t>standard mortality tables </a:t>
            </a:r>
            <a:r>
              <a:rPr lang="en-GB" dirty="0" smtClean="0"/>
              <a:t>used by pension funds and annuity providers </a:t>
            </a:r>
            <a:r>
              <a:rPr lang="en-GB" i="1" dirty="0">
                <a:solidFill>
                  <a:schemeClr val="tx2"/>
                </a:solidFill>
              </a:rPr>
              <a:t>sufficient</a:t>
            </a:r>
            <a:r>
              <a:rPr lang="en-GB" dirty="0" smtClean="0"/>
              <a:t> given recent trends in life expectancy?</a:t>
            </a:r>
          </a:p>
          <a:p>
            <a:endParaRPr lang="en-GB" dirty="0" smtClean="0"/>
          </a:p>
          <a:p>
            <a:r>
              <a:rPr lang="en-GB" dirty="0" smtClean="0"/>
              <a:t>What are the </a:t>
            </a:r>
            <a:r>
              <a:rPr lang="en-GB" i="1" dirty="0">
                <a:solidFill>
                  <a:schemeClr val="tx2"/>
                </a:solidFill>
              </a:rPr>
              <a:t>policy implications </a:t>
            </a:r>
            <a:r>
              <a:rPr lang="en-GB" dirty="0" smtClean="0"/>
              <a:t>to encourage and facilitate the recognition and management of longevity risk?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addressed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4904" y="1556792"/>
            <a:ext cx="8136904" cy="136815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5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556792"/>
            <a:ext cx="3167896" cy="489654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Is there a minimum requirement for the 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level of mortality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 assumed?</a:t>
            </a:r>
            <a:endParaRPr lang="en-GB" sz="1800" dirty="0" smtClean="0">
              <a:solidFill>
                <a:schemeClr val="tx2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Is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there a regulatory requirement to account for 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future improvements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in mortality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GB" sz="1800" dirty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Minimum requirements </a:t>
            </a:r>
            <a:r>
              <a:rPr lang="en-GB" sz="1800" dirty="0" smtClean="0"/>
              <a:t>are more common for </a:t>
            </a:r>
            <a:r>
              <a:rPr lang="en-GB" sz="1800" b="1" dirty="0" smtClean="0"/>
              <a:t>pension plans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Half</a:t>
            </a:r>
            <a:r>
              <a:rPr lang="en-GB" sz="1800" dirty="0" smtClean="0"/>
              <a:t> of the countries have </a:t>
            </a:r>
            <a:r>
              <a:rPr lang="en-GB" sz="1800" b="1" dirty="0" smtClean="0"/>
              <a:t>no requirement</a:t>
            </a:r>
            <a:r>
              <a:rPr lang="en-GB" sz="1800" dirty="0" smtClean="0"/>
              <a:t> to account for </a:t>
            </a:r>
            <a:r>
              <a:rPr lang="en-GB" sz="1800" b="1" dirty="0" smtClean="0"/>
              <a:t>mortality improvements </a:t>
            </a:r>
            <a:r>
              <a:rPr lang="en-GB" sz="1800" dirty="0" smtClean="0"/>
              <a:t>for both pension funds and annuity providers</a:t>
            </a:r>
            <a:endParaRPr lang="en-GB" sz="1800" b="1" dirty="0" smtClean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600" dirty="0" smtClean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600" dirty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endParaRPr lang="en-GB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8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Mortality assumptions: </a:t>
            </a:r>
            <a:b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regulatory requirements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88594"/>
              </p:ext>
            </p:extLst>
          </p:nvPr>
        </p:nvGraphicFramePr>
        <p:xfrm>
          <a:off x="3707904" y="1412776"/>
          <a:ext cx="5040560" cy="518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1953"/>
                <a:gridCol w="989435"/>
                <a:gridCol w="919869"/>
                <a:gridCol w="945668"/>
                <a:gridCol w="963635"/>
              </a:tblGrid>
              <a:tr h="453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Minimum Requirement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Improvement Requirement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Annuity providers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Pension plans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Annuity providers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Pension plans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Brazil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Canada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Chile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China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France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Germany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Yes/No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Israel</a:t>
                      </a:r>
                      <a:endParaRPr kumimoji="0"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Japan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Korea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Mexico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086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Netherlands</a:t>
                      </a:r>
                      <a:endParaRPr kumimoji="0"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Peru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>
                          <a:effectLst/>
                        </a:rPr>
                        <a:t>Spain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Switzerland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3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United Kingdom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3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United States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20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484784"/>
            <a:ext cx="4104456" cy="4642416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75000"/>
                </a:schemeClr>
              </a:buClr>
              <a:buSzPct val="100000"/>
              <a:buNone/>
            </a:pPr>
            <a:endParaRPr lang="en-GB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mortality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i="1" dirty="0">
                <a:solidFill>
                  <a:schemeClr val="accent3">
                    <a:lumMod val="75000"/>
                  </a:schemeClr>
                </a:solidFill>
              </a:rPr>
              <a:t>improvements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typically accounted for given </a:t>
            </a:r>
            <a:r>
              <a:rPr lang="en-GB" sz="2000" b="1" i="1" dirty="0">
                <a:solidFill>
                  <a:schemeClr val="accent3">
                    <a:lumMod val="75000"/>
                  </a:schemeClr>
                </a:solidFill>
              </a:rPr>
              <a:t>market practice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GB" sz="2000" dirty="0" smtClean="0"/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Most</a:t>
            </a:r>
            <a:r>
              <a:rPr lang="en-GB" sz="1800" dirty="0" smtClean="0"/>
              <a:t> of countries </a:t>
            </a:r>
            <a:r>
              <a:rPr lang="en-GB" sz="1800" b="1" dirty="0" smtClean="0"/>
              <a:t>account for future mortality improvements </a:t>
            </a:r>
            <a:r>
              <a:rPr lang="en-GB" sz="1800" dirty="0" smtClean="0"/>
              <a:t>in practice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dirty="0" smtClean="0"/>
              <a:t>Annuity providers </a:t>
            </a:r>
            <a:r>
              <a:rPr lang="en-GB" sz="1800" dirty="0" smtClean="0"/>
              <a:t>tend to </a:t>
            </a:r>
            <a:r>
              <a:rPr lang="en-GB" sz="1800" b="1" dirty="0" smtClean="0"/>
              <a:t>assume improvement </a:t>
            </a:r>
            <a:r>
              <a:rPr lang="en-GB" sz="1800" dirty="0" smtClean="0"/>
              <a:t>in mortality </a:t>
            </a:r>
            <a:r>
              <a:rPr lang="en-GB" sz="1800" b="1" dirty="0" smtClean="0"/>
              <a:t>more often </a:t>
            </a:r>
            <a:r>
              <a:rPr lang="en-GB" sz="1800" dirty="0" smtClean="0"/>
              <a:t>than pension funds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AD1EA9-281A-4F59-ACE9-7004080B5EB5}" type="slidenum">
              <a:rPr lang="en-GB" smtClean="0"/>
              <a:t>9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Mortality assumptions: market practice in accounting for improvements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88044"/>
              </p:ext>
            </p:extLst>
          </p:nvPr>
        </p:nvGraphicFramePr>
        <p:xfrm>
          <a:off x="4572001" y="1412775"/>
          <a:ext cx="4032447" cy="518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489"/>
                <a:gridCol w="1085659"/>
                <a:gridCol w="1318299"/>
              </a:tblGrid>
              <a:tr h="54574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Annuity providers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Pension plans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Brazil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Canada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Chile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China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France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Germany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Israel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Japan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>
                          <a:effectLst/>
                        </a:rPr>
                        <a:t>Korea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Mexico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Netherlands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>
                          <a:effectLst/>
                        </a:rPr>
                        <a:t>Peru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  <a:latin typeface="+mn-lt"/>
                          <a:ea typeface="+mn-ea"/>
                        </a:rPr>
                        <a:t>Some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Some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Spain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Switzerland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Some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>
                          <a:effectLst/>
                        </a:rPr>
                        <a:t>United Kingdom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United States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84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20516</TotalTime>
  <Words>2618</Words>
  <Application>Microsoft Macintosh PowerPoint</Application>
  <PresentationFormat>On-screen Show (4:3)</PresentationFormat>
  <Paragraphs>528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OECD_English_white</vt:lpstr>
      <vt:lpstr>Mortality Assumptions and longevity Risk</vt:lpstr>
      <vt:lpstr>New OECD Publication </vt:lpstr>
      <vt:lpstr>Main Objective</vt:lpstr>
      <vt:lpstr>Approach</vt:lpstr>
      <vt:lpstr>New OECD Publication </vt:lpstr>
      <vt:lpstr>Main messages</vt:lpstr>
      <vt:lpstr>Questions addressed</vt:lpstr>
      <vt:lpstr>Mortality assumptions:  regulatory requirements</vt:lpstr>
      <vt:lpstr>Mortality assumptions: market practice in accounting for improvements</vt:lpstr>
      <vt:lpstr>Questions addressed</vt:lpstr>
      <vt:lpstr>Approach to quantify potential shortfall of standard mortality tables (1/2)</vt:lpstr>
      <vt:lpstr>Approach to quantify potential shortfall of standard mortality tables (2/2)</vt:lpstr>
      <vt:lpstr>Example: Spanish males (1/2)</vt:lpstr>
      <vt:lpstr>Example: Spanish males (2/2)</vt:lpstr>
      <vt:lpstr>Potential shortfall of pension/annuity provisions based on standard mortality tables</vt:lpstr>
      <vt:lpstr>Questions addressed</vt:lpstr>
      <vt:lpstr>Longevity risk</vt:lpstr>
      <vt:lpstr>Summary of Policy Implications</vt:lpstr>
      <vt:lpstr>1) Establishing guidelines for mortality tables (1/2)</vt:lpstr>
      <vt:lpstr>1) Establishing guidelines for mortality tables (2/2)</vt:lpstr>
      <vt:lpstr>2) Facilitating the measurement of mortality</vt:lpstr>
      <vt:lpstr>3) Encouraging the management and mitigation of longevity risk</vt:lpstr>
      <vt:lpstr>4) Facilitating the transparency and standardisation of longevity hedges (1/3)</vt:lpstr>
      <vt:lpstr>4) Facilitating the transparency and standardisation of longevity hedges (2/3)</vt:lpstr>
      <vt:lpstr>4) Facilitating the transparency and standardisation of longevity hedges (3/3)</vt:lpstr>
      <vt:lpstr>Key Takeaways</vt:lpstr>
      <vt:lpstr>Thank You very Much!  Questions or Comments welcome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MOSHER Jessica</dc:creator>
  <cp:lastModifiedBy>Pablo Antolin-Nicolas</cp:lastModifiedBy>
  <cp:revision>172</cp:revision>
  <cp:lastPrinted>2014-12-09T13:47:53Z</cp:lastPrinted>
  <dcterms:created xsi:type="dcterms:W3CDTF">2013-11-22T09:30:20Z</dcterms:created>
  <dcterms:modified xsi:type="dcterms:W3CDTF">2015-04-06T21:04:11Z</dcterms:modified>
</cp:coreProperties>
</file>