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3"/>
  </p:notesMasterIdLst>
  <p:handoutMasterIdLst>
    <p:handoutMasterId r:id="rId94"/>
  </p:handoutMasterIdLst>
  <p:sldIdLst>
    <p:sldId id="430" r:id="rId2"/>
    <p:sldId id="256" r:id="rId3"/>
    <p:sldId id="433" r:id="rId4"/>
    <p:sldId id="434" r:id="rId5"/>
    <p:sldId id="435" r:id="rId6"/>
    <p:sldId id="436" r:id="rId7"/>
    <p:sldId id="437" r:id="rId8"/>
    <p:sldId id="438" r:id="rId9"/>
    <p:sldId id="580" r:id="rId10"/>
    <p:sldId id="439" r:id="rId11"/>
    <p:sldId id="461" r:id="rId12"/>
    <p:sldId id="587" r:id="rId13"/>
    <p:sldId id="440" r:id="rId14"/>
    <p:sldId id="441" r:id="rId15"/>
    <p:sldId id="443" r:id="rId16"/>
    <p:sldId id="442" r:id="rId17"/>
    <p:sldId id="444" r:id="rId18"/>
    <p:sldId id="445" r:id="rId19"/>
    <p:sldId id="446" r:id="rId20"/>
    <p:sldId id="447" r:id="rId21"/>
    <p:sldId id="448" r:id="rId22"/>
    <p:sldId id="449" r:id="rId23"/>
    <p:sldId id="450" r:id="rId24"/>
    <p:sldId id="451" r:id="rId25"/>
    <p:sldId id="566" r:id="rId26"/>
    <p:sldId id="569" r:id="rId27"/>
    <p:sldId id="570" r:id="rId28"/>
    <p:sldId id="452" r:id="rId29"/>
    <p:sldId id="453" r:id="rId30"/>
    <p:sldId id="454" r:id="rId31"/>
    <p:sldId id="455" r:id="rId32"/>
    <p:sldId id="462" r:id="rId33"/>
    <p:sldId id="456" r:id="rId34"/>
    <p:sldId id="586" r:id="rId35"/>
    <p:sldId id="581" r:id="rId36"/>
    <p:sldId id="583" r:id="rId37"/>
    <p:sldId id="571" r:id="rId38"/>
    <p:sldId id="574" r:id="rId39"/>
    <p:sldId id="575" r:id="rId40"/>
    <p:sldId id="576" r:id="rId41"/>
    <p:sldId id="578" r:id="rId42"/>
    <p:sldId id="577" r:id="rId43"/>
    <p:sldId id="584" r:id="rId44"/>
    <p:sldId id="582" r:id="rId45"/>
    <p:sldId id="585" r:id="rId46"/>
    <p:sldId id="352" r:id="rId47"/>
    <p:sldId id="257" r:id="rId48"/>
    <p:sldId id="588" r:id="rId49"/>
    <p:sldId id="458" r:id="rId50"/>
    <p:sldId id="459" r:id="rId51"/>
    <p:sldId id="501" r:id="rId52"/>
    <p:sldId id="502" r:id="rId53"/>
    <p:sldId id="524" r:id="rId54"/>
    <p:sldId id="525" r:id="rId55"/>
    <p:sldId id="503" r:id="rId56"/>
    <p:sldId id="505" r:id="rId57"/>
    <p:sldId id="507" r:id="rId58"/>
    <p:sldId id="509" r:id="rId59"/>
    <p:sldId id="522" r:id="rId60"/>
    <p:sldId id="523" r:id="rId61"/>
    <p:sldId id="589" r:id="rId62"/>
    <p:sldId id="526" r:id="rId63"/>
    <p:sldId id="528" r:id="rId64"/>
    <p:sldId id="529" r:id="rId65"/>
    <p:sldId id="513" r:id="rId66"/>
    <p:sldId id="530" r:id="rId67"/>
    <p:sldId id="531" r:id="rId68"/>
    <p:sldId id="533" r:id="rId69"/>
    <p:sldId id="536" r:id="rId70"/>
    <p:sldId id="534" r:id="rId71"/>
    <p:sldId id="537" r:id="rId72"/>
    <p:sldId id="506" r:id="rId73"/>
    <p:sldId id="484" r:id="rId74"/>
    <p:sldId id="486" r:id="rId75"/>
    <p:sldId id="488" r:id="rId76"/>
    <p:sldId id="564" r:id="rId77"/>
    <p:sldId id="539" r:id="rId78"/>
    <p:sldId id="540" r:id="rId79"/>
    <p:sldId id="543" r:id="rId80"/>
    <p:sldId id="545" r:id="rId81"/>
    <p:sldId id="560" r:id="rId82"/>
    <p:sldId id="550" r:id="rId83"/>
    <p:sldId id="561" r:id="rId84"/>
    <p:sldId id="555" r:id="rId85"/>
    <p:sldId id="556" r:id="rId86"/>
    <p:sldId id="562" r:id="rId87"/>
    <p:sldId id="557" r:id="rId88"/>
    <p:sldId id="565" r:id="rId89"/>
    <p:sldId id="496" r:id="rId90"/>
    <p:sldId id="590" r:id="rId91"/>
    <p:sldId id="412" r:id="rId92"/>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Perez" initials="I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CC00"/>
    <a:srgbClr val="000099"/>
    <a:srgbClr val="D0E4A6"/>
    <a:srgbClr val="B9D77A"/>
    <a:srgbClr val="FFF1CE"/>
    <a:srgbClr val="000000"/>
    <a:srgbClr val="CCECFF"/>
    <a:srgbClr val="CC3300"/>
    <a:srgbClr val="2A6D7D"/>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7544" autoAdjust="0"/>
  </p:normalViewPr>
  <p:slideViewPr>
    <p:cSldViewPr>
      <p:cViewPr>
        <p:scale>
          <a:sx n="70" d="100"/>
          <a:sy n="70" d="100"/>
        </p:scale>
        <p:origin x="-1086" y="-78"/>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2688" y="-10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64DF3-1553-40E6-BD96-C461557513E3}" type="doc">
      <dgm:prSet loTypeId="urn:microsoft.com/office/officeart/2005/8/layout/pyramid1" loCatId="pyramid" qsTypeId="urn:microsoft.com/office/officeart/2005/8/quickstyle/simple1" qsCatId="simple" csTypeId="urn:microsoft.com/office/officeart/2005/8/colors/accent1_2" csCatId="accent1" phldr="1"/>
      <dgm:spPr/>
    </dgm:pt>
    <dgm:pt modelId="{63755AAD-ABC7-45A9-A8FD-8FE90EC7A775}">
      <dgm:prSet phldrT="[Texto]" custT="1"/>
      <dgm:spPr>
        <a:solidFill>
          <a:schemeClr val="accent4">
            <a:lumMod val="60000"/>
            <a:lumOff val="40000"/>
          </a:schemeClr>
        </a:solidFill>
      </dgm:spPr>
      <dgm:t>
        <a:bodyPr/>
        <a:lstStyle/>
        <a:p>
          <a:r>
            <a:rPr lang="es-ES_tradnl" sz="1400" b="1" dirty="0" err="1" smtClean="0">
              <a:latin typeface="Arial Unicode MS" pitchFamily="34" charset="-128"/>
              <a:ea typeface="Arial Unicode MS" pitchFamily="34" charset="-128"/>
              <a:cs typeface="Arial Unicode MS" pitchFamily="34" charset="-128"/>
            </a:rPr>
            <a:t>Tier</a:t>
          </a:r>
          <a:r>
            <a:rPr lang="es-ES_tradnl" sz="1400" b="1" dirty="0" smtClean="0">
              <a:latin typeface="Arial Unicode MS" pitchFamily="34" charset="-128"/>
              <a:ea typeface="Arial Unicode MS" pitchFamily="34" charset="-128"/>
              <a:cs typeface="Arial Unicode MS" pitchFamily="34" charset="-128"/>
            </a:rPr>
            <a:t> 1</a:t>
          </a:r>
        </a:p>
      </dgm:t>
    </dgm:pt>
    <dgm:pt modelId="{CC9F3CEF-D49D-4B96-98C6-5F56E024D316}" type="parTrans" cxnId="{7CD074D7-EDBB-429B-B6B0-A9673F89F37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E4636572-A6C5-4E1A-B866-AAB83D6F6F4E}" type="sibTrans" cxnId="{7CD074D7-EDBB-429B-B6B0-A9673F89F37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6268827E-56BF-4F86-941A-D5F2D2883C2A}">
      <dgm:prSet phldrT="[Texto]" custT="1"/>
      <dgm:spPr>
        <a:solidFill>
          <a:schemeClr val="accent2">
            <a:lumMod val="40000"/>
            <a:lumOff val="60000"/>
          </a:schemeClr>
        </a:solidFill>
      </dgm:spPr>
      <dgm:t>
        <a:bodyPr/>
        <a:lstStyle/>
        <a:p>
          <a:r>
            <a:rPr lang="es-ES_tradnl" sz="1400" b="1" dirty="0" err="1" smtClean="0">
              <a:latin typeface="Arial Unicode MS" pitchFamily="34" charset="-128"/>
              <a:ea typeface="Arial Unicode MS" pitchFamily="34" charset="-128"/>
              <a:cs typeface="Arial Unicode MS" pitchFamily="34" charset="-128"/>
            </a:rPr>
            <a:t>Tier</a:t>
          </a:r>
          <a:r>
            <a:rPr lang="es-ES_tradnl" sz="1400" b="1" dirty="0" smtClean="0">
              <a:latin typeface="Arial Unicode MS" pitchFamily="34" charset="-128"/>
              <a:ea typeface="Arial Unicode MS" pitchFamily="34" charset="-128"/>
              <a:cs typeface="Arial Unicode MS" pitchFamily="34" charset="-128"/>
            </a:rPr>
            <a:t> 3</a:t>
          </a:r>
          <a:endParaRPr lang="es-ES_tradnl" sz="1400" b="1" dirty="0">
            <a:latin typeface="Arial Unicode MS" pitchFamily="34" charset="-128"/>
            <a:ea typeface="Arial Unicode MS" pitchFamily="34" charset="-128"/>
            <a:cs typeface="Arial Unicode MS" pitchFamily="34" charset="-128"/>
          </a:endParaRPr>
        </a:p>
      </dgm:t>
    </dgm:pt>
    <dgm:pt modelId="{35E82367-6262-4D4C-B468-82777E3B3443}" type="sibTrans" cxnId="{050FC316-00F9-4CDC-BBEA-5C898406578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0BF247FB-2893-47B4-B645-295BF9522FE2}" type="parTrans" cxnId="{050FC316-00F9-4CDC-BBEA-5C898406578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C30B3772-53ED-47C7-B0A3-4A830B49C194}">
      <dgm:prSet phldrT="[Texto]" custT="1"/>
      <dgm:spPr>
        <a:solidFill>
          <a:schemeClr val="accent4">
            <a:lumMod val="40000"/>
            <a:lumOff val="60000"/>
          </a:schemeClr>
        </a:solidFill>
      </dgm:spPr>
      <dgm:t>
        <a:bodyPr/>
        <a:lstStyle/>
        <a:p>
          <a:r>
            <a:rPr lang="es-ES_tradnl" sz="1400" b="1" dirty="0" err="1" smtClean="0">
              <a:latin typeface="Arial Unicode MS" pitchFamily="34" charset="-128"/>
              <a:ea typeface="Arial Unicode MS" pitchFamily="34" charset="-128"/>
              <a:cs typeface="Arial Unicode MS" pitchFamily="34" charset="-128"/>
            </a:rPr>
            <a:t>Tier</a:t>
          </a:r>
          <a:r>
            <a:rPr lang="es-ES_tradnl" sz="1400" b="1" dirty="0" smtClean="0">
              <a:latin typeface="Arial Unicode MS" pitchFamily="34" charset="-128"/>
              <a:ea typeface="Arial Unicode MS" pitchFamily="34" charset="-128"/>
              <a:cs typeface="Arial Unicode MS" pitchFamily="34" charset="-128"/>
            </a:rPr>
            <a:t> 2</a:t>
          </a:r>
          <a:endParaRPr lang="es-ES_tradnl" sz="1400" b="1" dirty="0">
            <a:latin typeface="Arial Unicode MS" pitchFamily="34" charset="-128"/>
            <a:ea typeface="Arial Unicode MS" pitchFamily="34" charset="-128"/>
            <a:cs typeface="Arial Unicode MS" pitchFamily="34" charset="-128"/>
          </a:endParaRPr>
        </a:p>
      </dgm:t>
    </dgm:pt>
    <dgm:pt modelId="{E9823094-2F4E-4A90-94FD-C387289F3F55}" type="parTrans" cxnId="{684D35DA-66BF-4561-9A29-B8C5515BC170}">
      <dgm:prSet/>
      <dgm:spPr/>
      <dgm:t>
        <a:bodyPr/>
        <a:lstStyle/>
        <a:p>
          <a:endParaRPr lang="es-ES" sz="1400">
            <a:latin typeface="Arial Unicode MS" pitchFamily="34" charset="-128"/>
            <a:ea typeface="Arial Unicode MS" pitchFamily="34" charset="-128"/>
            <a:cs typeface="Arial Unicode MS" pitchFamily="34" charset="-128"/>
          </a:endParaRPr>
        </a:p>
      </dgm:t>
    </dgm:pt>
    <dgm:pt modelId="{A3A0F1D3-DEEA-4C94-A7FB-0CECCF54CBDA}" type="sibTrans" cxnId="{684D35DA-66BF-4561-9A29-B8C5515BC170}">
      <dgm:prSet/>
      <dgm:spPr/>
      <dgm:t>
        <a:bodyPr/>
        <a:lstStyle/>
        <a:p>
          <a:endParaRPr lang="es-ES" sz="1400">
            <a:latin typeface="Arial Unicode MS" pitchFamily="34" charset="-128"/>
            <a:ea typeface="Arial Unicode MS" pitchFamily="34" charset="-128"/>
            <a:cs typeface="Arial Unicode MS" pitchFamily="34" charset="-128"/>
          </a:endParaRPr>
        </a:p>
      </dgm:t>
    </dgm:pt>
    <dgm:pt modelId="{6A5E0301-B912-431A-8C3A-C12F60BEF8A9}" type="pres">
      <dgm:prSet presAssocID="{1EE64DF3-1553-40E6-BD96-C461557513E3}" presName="Name0" presStyleCnt="0">
        <dgm:presLayoutVars>
          <dgm:dir/>
          <dgm:animLvl val="lvl"/>
          <dgm:resizeHandles val="exact"/>
        </dgm:presLayoutVars>
      </dgm:prSet>
      <dgm:spPr/>
    </dgm:pt>
    <dgm:pt modelId="{E172D7AB-CC78-41FA-8092-4A1B28A9851E}" type="pres">
      <dgm:prSet presAssocID="{6268827E-56BF-4F86-941A-D5F2D2883C2A}" presName="Name8" presStyleCnt="0"/>
      <dgm:spPr/>
    </dgm:pt>
    <dgm:pt modelId="{FD0C5BD0-AF27-44D7-AA52-74482E578CDB}" type="pres">
      <dgm:prSet presAssocID="{6268827E-56BF-4F86-941A-D5F2D2883C2A}" presName="level" presStyleLbl="node1" presStyleIdx="0" presStyleCnt="3">
        <dgm:presLayoutVars>
          <dgm:chMax val="1"/>
          <dgm:bulletEnabled val="1"/>
        </dgm:presLayoutVars>
      </dgm:prSet>
      <dgm:spPr/>
      <dgm:t>
        <a:bodyPr/>
        <a:lstStyle/>
        <a:p>
          <a:endParaRPr lang="es-ES_tradnl"/>
        </a:p>
      </dgm:t>
    </dgm:pt>
    <dgm:pt modelId="{AA89BE8F-6DA9-4B9C-887F-5193704B8527}" type="pres">
      <dgm:prSet presAssocID="{6268827E-56BF-4F86-941A-D5F2D2883C2A}" presName="levelTx" presStyleLbl="revTx" presStyleIdx="0" presStyleCnt="0">
        <dgm:presLayoutVars>
          <dgm:chMax val="1"/>
          <dgm:bulletEnabled val="1"/>
        </dgm:presLayoutVars>
      </dgm:prSet>
      <dgm:spPr/>
      <dgm:t>
        <a:bodyPr/>
        <a:lstStyle/>
        <a:p>
          <a:endParaRPr lang="es-ES_tradnl"/>
        </a:p>
      </dgm:t>
    </dgm:pt>
    <dgm:pt modelId="{1BDA4E01-62BB-47E9-ADBE-F971B0925EB8}" type="pres">
      <dgm:prSet presAssocID="{C30B3772-53ED-47C7-B0A3-4A830B49C194}" presName="Name8" presStyleCnt="0"/>
      <dgm:spPr/>
    </dgm:pt>
    <dgm:pt modelId="{286EBCB1-0CA0-4CA2-B379-57B1EF5A0464}" type="pres">
      <dgm:prSet presAssocID="{C30B3772-53ED-47C7-B0A3-4A830B49C194}" presName="level" presStyleLbl="node1" presStyleIdx="1" presStyleCnt="3" custAng="0">
        <dgm:presLayoutVars>
          <dgm:chMax val="1"/>
          <dgm:bulletEnabled val="1"/>
        </dgm:presLayoutVars>
      </dgm:prSet>
      <dgm:spPr/>
      <dgm:t>
        <a:bodyPr/>
        <a:lstStyle/>
        <a:p>
          <a:endParaRPr lang="es-ES"/>
        </a:p>
      </dgm:t>
    </dgm:pt>
    <dgm:pt modelId="{F166C6C2-05E1-4385-B951-8821301D9D1F}" type="pres">
      <dgm:prSet presAssocID="{C30B3772-53ED-47C7-B0A3-4A830B49C194}" presName="levelTx" presStyleLbl="revTx" presStyleIdx="0" presStyleCnt="0">
        <dgm:presLayoutVars>
          <dgm:chMax val="1"/>
          <dgm:bulletEnabled val="1"/>
        </dgm:presLayoutVars>
      </dgm:prSet>
      <dgm:spPr/>
      <dgm:t>
        <a:bodyPr/>
        <a:lstStyle/>
        <a:p>
          <a:endParaRPr lang="es-ES"/>
        </a:p>
      </dgm:t>
    </dgm:pt>
    <dgm:pt modelId="{D1470F53-72E5-48DA-BA08-250C5FBA46F0}" type="pres">
      <dgm:prSet presAssocID="{63755AAD-ABC7-45A9-A8FD-8FE90EC7A775}" presName="Name8" presStyleCnt="0"/>
      <dgm:spPr/>
    </dgm:pt>
    <dgm:pt modelId="{B1CD301D-00E7-43C8-9671-FB711CF85F8F}" type="pres">
      <dgm:prSet presAssocID="{63755AAD-ABC7-45A9-A8FD-8FE90EC7A775}" presName="level" presStyleLbl="node1" presStyleIdx="2" presStyleCnt="3" custLinFactNeighborX="-1974" custLinFactNeighborY="-2160">
        <dgm:presLayoutVars>
          <dgm:chMax val="1"/>
          <dgm:bulletEnabled val="1"/>
        </dgm:presLayoutVars>
      </dgm:prSet>
      <dgm:spPr/>
      <dgm:t>
        <a:bodyPr/>
        <a:lstStyle/>
        <a:p>
          <a:endParaRPr lang="es-ES_tradnl"/>
        </a:p>
      </dgm:t>
    </dgm:pt>
    <dgm:pt modelId="{B63AEF56-E85E-44A7-BAE1-4D09EBEADE44}" type="pres">
      <dgm:prSet presAssocID="{63755AAD-ABC7-45A9-A8FD-8FE90EC7A775}" presName="levelTx" presStyleLbl="revTx" presStyleIdx="0" presStyleCnt="0">
        <dgm:presLayoutVars>
          <dgm:chMax val="1"/>
          <dgm:bulletEnabled val="1"/>
        </dgm:presLayoutVars>
      </dgm:prSet>
      <dgm:spPr/>
      <dgm:t>
        <a:bodyPr/>
        <a:lstStyle/>
        <a:p>
          <a:endParaRPr lang="es-ES_tradnl"/>
        </a:p>
      </dgm:t>
    </dgm:pt>
  </dgm:ptLst>
  <dgm:cxnLst>
    <dgm:cxn modelId="{050FC316-00F9-4CDC-BBEA-5C8984065785}" srcId="{1EE64DF3-1553-40E6-BD96-C461557513E3}" destId="{6268827E-56BF-4F86-941A-D5F2D2883C2A}" srcOrd="0" destOrd="0" parTransId="{0BF247FB-2893-47B4-B645-295BF9522FE2}" sibTransId="{35E82367-6262-4D4C-B468-82777E3B3443}"/>
    <dgm:cxn modelId="{B1BD5C7D-FD7D-421F-973F-D77E013F1FE2}" type="presOf" srcId="{C30B3772-53ED-47C7-B0A3-4A830B49C194}" destId="{286EBCB1-0CA0-4CA2-B379-57B1EF5A0464}" srcOrd="0" destOrd="0" presId="urn:microsoft.com/office/officeart/2005/8/layout/pyramid1"/>
    <dgm:cxn modelId="{4C549C5A-96BA-437D-B307-FB390BB301A1}" type="presOf" srcId="{63755AAD-ABC7-45A9-A8FD-8FE90EC7A775}" destId="{B63AEF56-E85E-44A7-BAE1-4D09EBEADE44}" srcOrd="1" destOrd="0" presId="urn:microsoft.com/office/officeart/2005/8/layout/pyramid1"/>
    <dgm:cxn modelId="{04BD48D7-F52D-4BAD-8326-156DD3496EFE}" type="presOf" srcId="{1EE64DF3-1553-40E6-BD96-C461557513E3}" destId="{6A5E0301-B912-431A-8C3A-C12F60BEF8A9}" srcOrd="0" destOrd="0" presId="urn:microsoft.com/office/officeart/2005/8/layout/pyramid1"/>
    <dgm:cxn modelId="{7CD074D7-EDBB-429B-B6B0-A9673F89F375}" srcId="{1EE64DF3-1553-40E6-BD96-C461557513E3}" destId="{63755AAD-ABC7-45A9-A8FD-8FE90EC7A775}" srcOrd="2" destOrd="0" parTransId="{CC9F3CEF-D49D-4B96-98C6-5F56E024D316}" sibTransId="{E4636572-A6C5-4E1A-B866-AAB83D6F6F4E}"/>
    <dgm:cxn modelId="{B1C0DC2D-122D-488E-ADFE-13E5D8A82A6B}" type="presOf" srcId="{6268827E-56BF-4F86-941A-D5F2D2883C2A}" destId="{AA89BE8F-6DA9-4B9C-887F-5193704B8527}" srcOrd="1" destOrd="0" presId="urn:microsoft.com/office/officeart/2005/8/layout/pyramid1"/>
    <dgm:cxn modelId="{684D35DA-66BF-4561-9A29-B8C5515BC170}" srcId="{1EE64DF3-1553-40E6-BD96-C461557513E3}" destId="{C30B3772-53ED-47C7-B0A3-4A830B49C194}" srcOrd="1" destOrd="0" parTransId="{E9823094-2F4E-4A90-94FD-C387289F3F55}" sibTransId="{A3A0F1D3-DEEA-4C94-A7FB-0CECCF54CBDA}"/>
    <dgm:cxn modelId="{E57B2319-0B46-4F85-B41E-46B7EC5347CE}" type="presOf" srcId="{6268827E-56BF-4F86-941A-D5F2D2883C2A}" destId="{FD0C5BD0-AF27-44D7-AA52-74482E578CDB}" srcOrd="0" destOrd="0" presId="urn:microsoft.com/office/officeart/2005/8/layout/pyramid1"/>
    <dgm:cxn modelId="{925B5524-F6CE-48A1-A806-14CD4FDB552F}" type="presOf" srcId="{C30B3772-53ED-47C7-B0A3-4A830B49C194}" destId="{F166C6C2-05E1-4385-B951-8821301D9D1F}" srcOrd="1" destOrd="0" presId="urn:microsoft.com/office/officeart/2005/8/layout/pyramid1"/>
    <dgm:cxn modelId="{7E812DD9-53E2-4B7C-B969-B3F161A7792E}" type="presOf" srcId="{63755AAD-ABC7-45A9-A8FD-8FE90EC7A775}" destId="{B1CD301D-00E7-43C8-9671-FB711CF85F8F}" srcOrd="0" destOrd="0" presId="urn:microsoft.com/office/officeart/2005/8/layout/pyramid1"/>
    <dgm:cxn modelId="{6C79F71C-BC97-4D30-8BD4-139E1890963B}" type="presParOf" srcId="{6A5E0301-B912-431A-8C3A-C12F60BEF8A9}" destId="{E172D7AB-CC78-41FA-8092-4A1B28A9851E}" srcOrd="0" destOrd="0" presId="urn:microsoft.com/office/officeart/2005/8/layout/pyramid1"/>
    <dgm:cxn modelId="{08A3FD96-CE7E-479E-9107-3D0F0A9A3513}" type="presParOf" srcId="{E172D7AB-CC78-41FA-8092-4A1B28A9851E}" destId="{FD0C5BD0-AF27-44D7-AA52-74482E578CDB}" srcOrd="0" destOrd="0" presId="urn:microsoft.com/office/officeart/2005/8/layout/pyramid1"/>
    <dgm:cxn modelId="{770861BD-1820-490B-AFE8-4487E8C9ABB5}" type="presParOf" srcId="{E172D7AB-CC78-41FA-8092-4A1B28A9851E}" destId="{AA89BE8F-6DA9-4B9C-887F-5193704B8527}" srcOrd="1" destOrd="0" presId="urn:microsoft.com/office/officeart/2005/8/layout/pyramid1"/>
    <dgm:cxn modelId="{C8A602A0-DC2A-4AA4-8867-96C7A5F5AA3D}" type="presParOf" srcId="{6A5E0301-B912-431A-8C3A-C12F60BEF8A9}" destId="{1BDA4E01-62BB-47E9-ADBE-F971B0925EB8}" srcOrd="1" destOrd="0" presId="urn:microsoft.com/office/officeart/2005/8/layout/pyramid1"/>
    <dgm:cxn modelId="{5E8FB30E-A4D5-470E-ACE6-7C3D4A680569}" type="presParOf" srcId="{1BDA4E01-62BB-47E9-ADBE-F971B0925EB8}" destId="{286EBCB1-0CA0-4CA2-B379-57B1EF5A0464}" srcOrd="0" destOrd="0" presId="urn:microsoft.com/office/officeart/2005/8/layout/pyramid1"/>
    <dgm:cxn modelId="{E8EAC149-A419-4DFF-9756-5FD21FFEB6E0}" type="presParOf" srcId="{1BDA4E01-62BB-47E9-ADBE-F971B0925EB8}" destId="{F166C6C2-05E1-4385-B951-8821301D9D1F}" srcOrd="1" destOrd="0" presId="urn:microsoft.com/office/officeart/2005/8/layout/pyramid1"/>
    <dgm:cxn modelId="{D06679A6-0E41-4339-9E7A-AB8E488E76D5}" type="presParOf" srcId="{6A5E0301-B912-431A-8C3A-C12F60BEF8A9}" destId="{D1470F53-72E5-48DA-BA08-250C5FBA46F0}" srcOrd="2" destOrd="0" presId="urn:microsoft.com/office/officeart/2005/8/layout/pyramid1"/>
    <dgm:cxn modelId="{5EECA72F-12BF-41B3-AF5A-2EA669254F1C}" type="presParOf" srcId="{D1470F53-72E5-48DA-BA08-250C5FBA46F0}" destId="{B1CD301D-00E7-43C8-9671-FB711CF85F8F}" srcOrd="0" destOrd="0" presId="urn:microsoft.com/office/officeart/2005/8/layout/pyramid1"/>
    <dgm:cxn modelId="{98272D1F-FA7E-420E-BB0E-AACC1408184B}" type="presParOf" srcId="{D1470F53-72E5-48DA-BA08-250C5FBA46F0}" destId="{B63AEF56-E85E-44A7-BAE1-4D09EBEADE44}" srcOrd="1" destOrd="0" presId="urn:microsoft.com/office/officeart/2005/8/layout/pyramid1"/>
  </dgm:cxnLst>
  <dgm:bg/>
  <dgm:whole/>
</dgm:dataModel>
</file>

<file path=ppt/diagrams/data2.xml><?xml version="1.0" encoding="utf-8"?>
<dgm:dataModel xmlns:dgm="http://schemas.openxmlformats.org/drawingml/2006/diagram" xmlns:a="http://schemas.openxmlformats.org/drawingml/2006/main">
  <dgm:ptLst>
    <dgm:pt modelId="{1EE64DF3-1553-40E6-BD96-C461557513E3}" type="doc">
      <dgm:prSet loTypeId="urn:microsoft.com/office/officeart/2005/8/layout/pyramid1" loCatId="pyramid" qsTypeId="urn:microsoft.com/office/officeart/2005/8/quickstyle/simple1" qsCatId="simple" csTypeId="urn:microsoft.com/office/officeart/2005/8/colors/accent1_2" csCatId="accent1" phldr="1"/>
      <dgm:spPr/>
    </dgm:pt>
    <dgm:pt modelId="{63755AAD-ABC7-45A9-A8FD-8FE90EC7A775}">
      <dgm:prSet phldrT="[Texto]" custT="1"/>
      <dgm:spPr>
        <a:solidFill>
          <a:srgbClr val="D0E4A6">
            <a:alpha val="69804"/>
          </a:srgbClr>
        </a:solidFill>
      </dgm:spPr>
      <dgm:t>
        <a:bodyPr/>
        <a:lstStyle/>
        <a:p>
          <a:r>
            <a:rPr lang="es-ES_tradnl" sz="1400" b="1" dirty="0" err="1" smtClean="0">
              <a:latin typeface="Arial Unicode MS" pitchFamily="34" charset="-128"/>
              <a:ea typeface="Arial Unicode MS" pitchFamily="34" charset="-128"/>
              <a:cs typeface="Arial Unicode MS" pitchFamily="34" charset="-128"/>
            </a:rPr>
            <a:t>Tier</a:t>
          </a:r>
          <a:r>
            <a:rPr lang="es-ES_tradnl" sz="1400" b="1" dirty="0" smtClean="0">
              <a:latin typeface="Arial Unicode MS" pitchFamily="34" charset="-128"/>
              <a:ea typeface="Arial Unicode MS" pitchFamily="34" charset="-128"/>
              <a:cs typeface="Arial Unicode MS" pitchFamily="34" charset="-128"/>
            </a:rPr>
            <a:t> 1</a:t>
          </a:r>
        </a:p>
      </dgm:t>
    </dgm:pt>
    <dgm:pt modelId="{CC9F3CEF-D49D-4B96-98C6-5F56E024D316}" type="parTrans" cxnId="{7CD074D7-EDBB-429B-B6B0-A9673F89F37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E4636572-A6C5-4E1A-B866-AAB83D6F6F4E}" type="sibTrans" cxnId="{7CD074D7-EDBB-429B-B6B0-A9673F89F37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6268827E-56BF-4F86-941A-D5F2D2883C2A}">
      <dgm:prSet phldrT="[Texto]" custT="1"/>
      <dgm:spPr>
        <a:solidFill>
          <a:srgbClr val="FFF1CE">
            <a:alpha val="69804"/>
          </a:srgbClr>
        </a:solidFill>
      </dgm:spPr>
      <dgm:t>
        <a:bodyPr/>
        <a:lstStyle/>
        <a:p>
          <a:r>
            <a:rPr lang="es-ES_tradnl" sz="1400" b="1" dirty="0" err="1" smtClean="0">
              <a:latin typeface="Arial Unicode MS" pitchFamily="34" charset="-128"/>
              <a:ea typeface="Arial Unicode MS" pitchFamily="34" charset="-128"/>
              <a:cs typeface="Arial Unicode MS" pitchFamily="34" charset="-128"/>
            </a:rPr>
            <a:t>Tier</a:t>
          </a:r>
          <a:r>
            <a:rPr lang="es-ES_tradnl" sz="1400" b="1" dirty="0" smtClean="0">
              <a:latin typeface="Arial Unicode MS" pitchFamily="34" charset="-128"/>
              <a:ea typeface="Arial Unicode MS" pitchFamily="34" charset="-128"/>
              <a:cs typeface="Arial Unicode MS" pitchFamily="34" charset="-128"/>
            </a:rPr>
            <a:t> 3</a:t>
          </a:r>
          <a:endParaRPr lang="es-ES_tradnl" sz="1400" b="1" dirty="0">
            <a:latin typeface="Arial Unicode MS" pitchFamily="34" charset="-128"/>
            <a:ea typeface="Arial Unicode MS" pitchFamily="34" charset="-128"/>
            <a:cs typeface="Arial Unicode MS" pitchFamily="34" charset="-128"/>
          </a:endParaRPr>
        </a:p>
      </dgm:t>
    </dgm:pt>
    <dgm:pt modelId="{35E82367-6262-4D4C-B468-82777E3B3443}" type="sibTrans" cxnId="{050FC316-00F9-4CDC-BBEA-5C898406578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0BF247FB-2893-47B4-B645-295BF9522FE2}" type="parTrans" cxnId="{050FC316-00F9-4CDC-BBEA-5C898406578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C30B3772-53ED-47C7-B0A3-4A830B49C194}">
      <dgm:prSet phldrT="[Texto]" custT="1"/>
      <dgm:spPr>
        <a:solidFill>
          <a:srgbClr val="D0E4A6">
            <a:alpha val="60000"/>
          </a:srgbClr>
        </a:solidFill>
      </dgm:spPr>
      <dgm:t>
        <a:bodyPr/>
        <a:lstStyle/>
        <a:p>
          <a:r>
            <a:rPr lang="es-ES_tradnl" sz="1400" b="1" dirty="0" err="1" smtClean="0">
              <a:latin typeface="Arial Unicode MS" pitchFamily="34" charset="-128"/>
              <a:ea typeface="Arial Unicode MS" pitchFamily="34" charset="-128"/>
              <a:cs typeface="Arial Unicode MS" pitchFamily="34" charset="-128"/>
            </a:rPr>
            <a:t>Tier</a:t>
          </a:r>
          <a:r>
            <a:rPr lang="es-ES_tradnl" sz="1400" b="1" dirty="0" smtClean="0">
              <a:latin typeface="Arial Unicode MS" pitchFamily="34" charset="-128"/>
              <a:ea typeface="Arial Unicode MS" pitchFamily="34" charset="-128"/>
              <a:cs typeface="Arial Unicode MS" pitchFamily="34" charset="-128"/>
            </a:rPr>
            <a:t> 2</a:t>
          </a:r>
          <a:endParaRPr lang="es-ES_tradnl" sz="1400" b="1" dirty="0">
            <a:latin typeface="Arial Unicode MS" pitchFamily="34" charset="-128"/>
            <a:ea typeface="Arial Unicode MS" pitchFamily="34" charset="-128"/>
            <a:cs typeface="Arial Unicode MS" pitchFamily="34" charset="-128"/>
          </a:endParaRPr>
        </a:p>
      </dgm:t>
    </dgm:pt>
    <dgm:pt modelId="{E9823094-2F4E-4A90-94FD-C387289F3F55}" type="parTrans" cxnId="{684D35DA-66BF-4561-9A29-B8C5515BC170}">
      <dgm:prSet/>
      <dgm:spPr/>
      <dgm:t>
        <a:bodyPr/>
        <a:lstStyle/>
        <a:p>
          <a:endParaRPr lang="es-ES" sz="1400">
            <a:latin typeface="Arial Unicode MS" pitchFamily="34" charset="-128"/>
            <a:ea typeface="Arial Unicode MS" pitchFamily="34" charset="-128"/>
            <a:cs typeface="Arial Unicode MS" pitchFamily="34" charset="-128"/>
          </a:endParaRPr>
        </a:p>
      </dgm:t>
    </dgm:pt>
    <dgm:pt modelId="{A3A0F1D3-DEEA-4C94-A7FB-0CECCF54CBDA}" type="sibTrans" cxnId="{684D35DA-66BF-4561-9A29-B8C5515BC170}">
      <dgm:prSet/>
      <dgm:spPr/>
      <dgm:t>
        <a:bodyPr/>
        <a:lstStyle/>
        <a:p>
          <a:endParaRPr lang="es-ES" sz="1400">
            <a:latin typeface="Arial Unicode MS" pitchFamily="34" charset="-128"/>
            <a:ea typeface="Arial Unicode MS" pitchFamily="34" charset="-128"/>
            <a:cs typeface="Arial Unicode MS" pitchFamily="34" charset="-128"/>
          </a:endParaRPr>
        </a:p>
      </dgm:t>
    </dgm:pt>
    <dgm:pt modelId="{6A5E0301-B912-431A-8C3A-C12F60BEF8A9}" type="pres">
      <dgm:prSet presAssocID="{1EE64DF3-1553-40E6-BD96-C461557513E3}" presName="Name0" presStyleCnt="0">
        <dgm:presLayoutVars>
          <dgm:dir/>
          <dgm:animLvl val="lvl"/>
          <dgm:resizeHandles val="exact"/>
        </dgm:presLayoutVars>
      </dgm:prSet>
      <dgm:spPr/>
    </dgm:pt>
    <dgm:pt modelId="{E172D7AB-CC78-41FA-8092-4A1B28A9851E}" type="pres">
      <dgm:prSet presAssocID="{6268827E-56BF-4F86-941A-D5F2D2883C2A}" presName="Name8" presStyleCnt="0"/>
      <dgm:spPr/>
    </dgm:pt>
    <dgm:pt modelId="{FD0C5BD0-AF27-44D7-AA52-74482E578CDB}" type="pres">
      <dgm:prSet presAssocID="{6268827E-56BF-4F86-941A-D5F2D2883C2A}" presName="level" presStyleLbl="node1" presStyleIdx="0" presStyleCnt="3">
        <dgm:presLayoutVars>
          <dgm:chMax val="1"/>
          <dgm:bulletEnabled val="1"/>
        </dgm:presLayoutVars>
      </dgm:prSet>
      <dgm:spPr/>
      <dgm:t>
        <a:bodyPr/>
        <a:lstStyle/>
        <a:p>
          <a:endParaRPr lang="es-ES_tradnl"/>
        </a:p>
      </dgm:t>
    </dgm:pt>
    <dgm:pt modelId="{AA89BE8F-6DA9-4B9C-887F-5193704B8527}" type="pres">
      <dgm:prSet presAssocID="{6268827E-56BF-4F86-941A-D5F2D2883C2A}" presName="levelTx" presStyleLbl="revTx" presStyleIdx="0" presStyleCnt="0">
        <dgm:presLayoutVars>
          <dgm:chMax val="1"/>
          <dgm:bulletEnabled val="1"/>
        </dgm:presLayoutVars>
      </dgm:prSet>
      <dgm:spPr/>
      <dgm:t>
        <a:bodyPr/>
        <a:lstStyle/>
        <a:p>
          <a:endParaRPr lang="es-ES_tradnl"/>
        </a:p>
      </dgm:t>
    </dgm:pt>
    <dgm:pt modelId="{1BDA4E01-62BB-47E9-ADBE-F971B0925EB8}" type="pres">
      <dgm:prSet presAssocID="{C30B3772-53ED-47C7-B0A3-4A830B49C194}" presName="Name8" presStyleCnt="0"/>
      <dgm:spPr/>
    </dgm:pt>
    <dgm:pt modelId="{286EBCB1-0CA0-4CA2-B379-57B1EF5A0464}" type="pres">
      <dgm:prSet presAssocID="{C30B3772-53ED-47C7-B0A3-4A830B49C194}" presName="level" presStyleLbl="node1" presStyleIdx="1" presStyleCnt="3" custAng="0">
        <dgm:presLayoutVars>
          <dgm:chMax val="1"/>
          <dgm:bulletEnabled val="1"/>
        </dgm:presLayoutVars>
      </dgm:prSet>
      <dgm:spPr/>
      <dgm:t>
        <a:bodyPr/>
        <a:lstStyle/>
        <a:p>
          <a:endParaRPr lang="es-ES"/>
        </a:p>
      </dgm:t>
    </dgm:pt>
    <dgm:pt modelId="{F166C6C2-05E1-4385-B951-8821301D9D1F}" type="pres">
      <dgm:prSet presAssocID="{C30B3772-53ED-47C7-B0A3-4A830B49C194}" presName="levelTx" presStyleLbl="revTx" presStyleIdx="0" presStyleCnt="0">
        <dgm:presLayoutVars>
          <dgm:chMax val="1"/>
          <dgm:bulletEnabled val="1"/>
        </dgm:presLayoutVars>
      </dgm:prSet>
      <dgm:spPr/>
      <dgm:t>
        <a:bodyPr/>
        <a:lstStyle/>
        <a:p>
          <a:endParaRPr lang="es-ES"/>
        </a:p>
      </dgm:t>
    </dgm:pt>
    <dgm:pt modelId="{D1470F53-72E5-48DA-BA08-250C5FBA46F0}" type="pres">
      <dgm:prSet presAssocID="{63755AAD-ABC7-45A9-A8FD-8FE90EC7A775}" presName="Name8" presStyleCnt="0"/>
      <dgm:spPr/>
    </dgm:pt>
    <dgm:pt modelId="{B1CD301D-00E7-43C8-9671-FB711CF85F8F}" type="pres">
      <dgm:prSet presAssocID="{63755AAD-ABC7-45A9-A8FD-8FE90EC7A775}" presName="level" presStyleLbl="node1" presStyleIdx="2" presStyleCnt="3" custLinFactNeighborX="-1974" custLinFactNeighborY="-2160">
        <dgm:presLayoutVars>
          <dgm:chMax val="1"/>
          <dgm:bulletEnabled val="1"/>
        </dgm:presLayoutVars>
      </dgm:prSet>
      <dgm:spPr/>
      <dgm:t>
        <a:bodyPr/>
        <a:lstStyle/>
        <a:p>
          <a:endParaRPr lang="es-ES_tradnl"/>
        </a:p>
      </dgm:t>
    </dgm:pt>
    <dgm:pt modelId="{B63AEF56-E85E-44A7-BAE1-4D09EBEADE44}" type="pres">
      <dgm:prSet presAssocID="{63755AAD-ABC7-45A9-A8FD-8FE90EC7A775}" presName="levelTx" presStyleLbl="revTx" presStyleIdx="0" presStyleCnt="0">
        <dgm:presLayoutVars>
          <dgm:chMax val="1"/>
          <dgm:bulletEnabled val="1"/>
        </dgm:presLayoutVars>
      </dgm:prSet>
      <dgm:spPr/>
      <dgm:t>
        <a:bodyPr/>
        <a:lstStyle/>
        <a:p>
          <a:endParaRPr lang="es-ES_tradnl"/>
        </a:p>
      </dgm:t>
    </dgm:pt>
  </dgm:ptLst>
  <dgm:cxnLst>
    <dgm:cxn modelId="{41442887-0057-4623-A9E7-2265EFA98E07}" type="presOf" srcId="{6268827E-56BF-4F86-941A-D5F2D2883C2A}" destId="{AA89BE8F-6DA9-4B9C-887F-5193704B8527}" srcOrd="1" destOrd="0" presId="urn:microsoft.com/office/officeart/2005/8/layout/pyramid1"/>
    <dgm:cxn modelId="{050FC316-00F9-4CDC-BBEA-5C8984065785}" srcId="{1EE64DF3-1553-40E6-BD96-C461557513E3}" destId="{6268827E-56BF-4F86-941A-D5F2D2883C2A}" srcOrd="0" destOrd="0" parTransId="{0BF247FB-2893-47B4-B645-295BF9522FE2}" sibTransId="{35E82367-6262-4D4C-B468-82777E3B3443}"/>
    <dgm:cxn modelId="{5B0A2597-6AB0-4344-83BB-74C7D3347CED}" type="presOf" srcId="{C30B3772-53ED-47C7-B0A3-4A830B49C194}" destId="{286EBCB1-0CA0-4CA2-B379-57B1EF5A0464}" srcOrd="0" destOrd="0" presId="urn:microsoft.com/office/officeart/2005/8/layout/pyramid1"/>
    <dgm:cxn modelId="{79F8B18E-B1BB-4E47-AA9F-67DF8611C958}" type="presOf" srcId="{C30B3772-53ED-47C7-B0A3-4A830B49C194}" destId="{F166C6C2-05E1-4385-B951-8821301D9D1F}" srcOrd="1" destOrd="0" presId="urn:microsoft.com/office/officeart/2005/8/layout/pyramid1"/>
    <dgm:cxn modelId="{237C1BA6-B4B0-4344-8578-58B8A8577163}" type="presOf" srcId="{6268827E-56BF-4F86-941A-D5F2D2883C2A}" destId="{FD0C5BD0-AF27-44D7-AA52-74482E578CDB}" srcOrd="0" destOrd="0" presId="urn:microsoft.com/office/officeart/2005/8/layout/pyramid1"/>
    <dgm:cxn modelId="{7CD074D7-EDBB-429B-B6B0-A9673F89F375}" srcId="{1EE64DF3-1553-40E6-BD96-C461557513E3}" destId="{63755AAD-ABC7-45A9-A8FD-8FE90EC7A775}" srcOrd="2" destOrd="0" parTransId="{CC9F3CEF-D49D-4B96-98C6-5F56E024D316}" sibTransId="{E4636572-A6C5-4E1A-B866-AAB83D6F6F4E}"/>
    <dgm:cxn modelId="{684D35DA-66BF-4561-9A29-B8C5515BC170}" srcId="{1EE64DF3-1553-40E6-BD96-C461557513E3}" destId="{C30B3772-53ED-47C7-B0A3-4A830B49C194}" srcOrd="1" destOrd="0" parTransId="{E9823094-2F4E-4A90-94FD-C387289F3F55}" sibTransId="{A3A0F1D3-DEEA-4C94-A7FB-0CECCF54CBDA}"/>
    <dgm:cxn modelId="{F01F785E-37FB-43B8-A720-9F633E73E6D9}" type="presOf" srcId="{63755AAD-ABC7-45A9-A8FD-8FE90EC7A775}" destId="{B1CD301D-00E7-43C8-9671-FB711CF85F8F}" srcOrd="0" destOrd="0" presId="urn:microsoft.com/office/officeart/2005/8/layout/pyramid1"/>
    <dgm:cxn modelId="{9C82AB7C-69B9-423A-96BA-79D22E74440A}" type="presOf" srcId="{1EE64DF3-1553-40E6-BD96-C461557513E3}" destId="{6A5E0301-B912-431A-8C3A-C12F60BEF8A9}" srcOrd="0" destOrd="0" presId="urn:microsoft.com/office/officeart/2005/8/layout/pyramid1"/>
    <dgm:cxn modelId="{BD6DDE67-D8D3-40B6-9BC0-1DFB45FE38F9}" type="presOf" srcId="{63755AAD-ABC7-45A9-A8FD-8FE90EC7A775}" destId="{B63AEF56-E85E-44A7-BAE1-4D09EBEADE44}" srcOrd="1" destOrd="0" presId="urn:microsoft.com/office/officeart/2005/8/layout/pyramid1"/>
    <dgm:cxn modelId="{7587A623-C01F-4BA0-83EB-CC9A0717FBED}" type="presParOf" srcId="{6A5E0301-B912-431A-8C3A-C12F60BEF8A9}" destId="{E172D7AB-CC78-41FA-8092-4A1B28A9851E}" srcOrd="0" destOrd="0" presId="urn:microsoft.com/office/officeart/2005/8/layout/pyramid1"/>
    <dgm:cxn modelId="{90F318F6-4E9D-4CD4-8BE2-F4096059B175}" type="presParOf" srcId="{E172D7AB-CC78-41FA-8092-4A1B28A9851E}" destId="{FD0C5BD0-AF27-44D7-AA52-74482E578CDB}" srcOrd="0" destOrd="0" presId="urn:microsoft.com/office/officeart/2005/8/layout/pyramid1"/>
    <dgm:cxn modelId="{FF8446BB-0DC1-48D1-9DA5-CF1D307046C1}" type="presParOf" srcId="{E172D7AB-CC78-41FA-8092-4A1B28A9851E}" destId="{AA89BE8F-6DA9-4B9C-887F-5193704B8527}" srcOrd="1" destOrd="0" presId="urn:microsoft.com/office/officeart/2005/8/layout/pyramid1"/>
    <dgm:cxn modelId="{054CA474-4ECC-4196-A7B2-34AD124B6E9D}" type="presParOf" srcId="{6A5E0301-B912-431A-8C3A-C12F60BEF8A9}" destId="{1BDA4E01-62BB-47E9-ADBE-F971B0925EB8}" srcOrd="1" destOrd="0" presId="urn:microsoft.com/office/officeart/2005/8/layout/pyramid1"/>
    <dgm:cxn modelId="{64DED229-3097-4398-B613-0A9697753044}" type="presParOf" srcId="{1BDA4E01-62BB-47E9-ADBE-F971B0925EB8}" destId="{286EBCB1-0CA0-4CA2-B379-57B1EF5A0464}" srcOrd="0" destOrd="0" presId="urn:microsoft.com/office/officeart/2005/8/layout/pyramid1"/>
    <dgm:cxn modelId="{8BDA2E8D-F282-48BB-B0FA-19123531498B}" type="presParOf" srcId="{1BDA4E01-62BB-47E9-ADBE-F971B0925EB8}" destId="{F166C6C2-05E1-4385-B951-8821301D9D1F}" srcOrd="1" destOrd="0" presId="urn:microsoft.com/office/officeart/2005/8/layout/pyramid1"/>
    <dgm:cxn modelId="{512806F3-3BE8-4139-BEBB-6FF34EBB8304}" type="presParOf" srcId="{6A5E0301-B912-431A-8C3A-C12F60BEF8A9}" destId="{D1470F53-72E5-48DA-BA08-250C5FBA46F0}" srcOrd="2" destOrd="0" presId="urn:microsoft.com/office/officeart/2005/8/layout/pyramid1"/>
    <dgm:cxn modelId="{8593DEF3-BAC4-4224-86AE-B82D4B667E19}" type="presParOf" srcId="{D1470F53-72E5-48DA-BA08-250C5FBA46F0}" destId="{B1CD301D-00E7-43C8-9671-FB711CF85F8F}" srcOrd="0" destOrd="0" presId="urn:microsoft.com/office/officeart/2005/8/layout/pyramid1"/>
    <dgm:cxn modelId="{E6877E86-0764-40B8-8B5D-3149C9083FAF}" type="presParOf" srcId="{D1470F53-72E5-48DA-BA08-250C5FBA46F0}" destId="{B63AEF56-E85E-44A7-BAE1-4D09EBEADE44}" srcOrd="1" destOrd="0" presId="urn:microsoft.com/office/officeart/2005/8/layout/pyramid1"/>
  </dgm:cxnLst>
  <dgm:bg/>
  <dgm:whole/>
</dgm:dataModel>
</file>

<file path=ppt/diagrams/data3.xml><?xml version="1.0" encoding="utf-8"?>
<dgm:dataModel xmlns:dgm="http://schemas.openxmlformats.org/drawingml/2006/diagram" xmlns:a="http://schemas.openxmlformats.org/drawingml/2006/main">
  <dgm:ptLst>
    <dgm:pt modelId="{1EE64DF3-1553-40E6-BD96-C461557513E3}" type="doc">
      <dgm:prSet loTypeId="urn:microsoft.com/office/officeart/2005/8/layout/pyramid1" loCatId="pyramid" qsTypeId="urn:microsoft.com/office/officeart/2005/8/quickstyle/simple1" qsCatId="simple" csTypeId="urn:microsoft.com/office/officeart/2005/8/colors/accent1_2" csCatId="accent1" phldr="1"/>
      <dgm:spPr/>
    </dgm:pt>
    <dgm:pt modelId="{63755AAD-ABC7-45A9-A8FD-8FE90EC7A775}">
      <dgm:prSet phldrT="[Texto]" custT="1"/>
      <dgm:spPr>
        <a:solidFill>
          <a:srgbClr val="B9D77A">
            <a:alpha val="69804"/>
          </a:srgbClr>
        </a:solidFill>
      </dgm:spPr>
      <dgm:t>
        <a:bodyPr/>
        <a:lstStyle/>
        <a:p>
          <a:r>
            <a:rPr lang="es-ES_tradnl" sz="1400" b="1" dirty="0" err="1" smtClean="0">
              <a:latin typeface="Arial Unicode MS" pitchFamily="34" charset="-128"/>
              <a:ea typeface="Arial Unicode MS" pitchFamily="34" charset="-128"/>
              <a:cs typeface="Arial Unicode MS" pitchFamily="34" charset="-128"/>
            </a:rPr>
            <a:t>Tier</a:t>
          </a:r>
          <a:r>
            <a:rPr lang="es-ES_tradnl" sz="1400" b="1" dirty="0" smtClean="0">
              <a:latin typeface="Arial Unicode MS" pitchFamily="34" charset="-128"/>
              <a:ea typeface="Arial Unicode MS" pitchFamily="34" charset="-128"/>
              <a:cs typeface="Arial Unicode MS" pitchFamily="34" charset="-128"/>
            </a:rPr>
            <a:t> 1</a:t>
          </a:r>
        </a:p>
      </dgm:t>
    </dgm:pt>
    <dgm:pt modelId="{CC9F3CEF-D49D-4B96-98C6-5F56E024D316}" type="parTrans" cxnId="{7CD074D7-EDBB-429B-B6B0-A9673F89F37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E4636572-A6C5-4E1A-B866-AAB83D6F6F4E}" type="sibTrans" cxnId="{7CD074D7-EDBB-429B-B6B0-A9673F89F37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C30B3772-53ED-47C7-B0A3-4A830B49C194}">
      <dgm:prSet phldrT="[Texto]" custT="1"/>
      <dgm:spPr>
        <a:solidFill>
          <a:srgbClr val="D0E4A6">
            <a:alpha val="50196"/>
          </a:srgbClr>
        </a:solidFill>
      </dgm:spPr>
      <dgm:t>
        <a:bodyPr/>
        <a:lstStyle/>
        <a:p>
          <a:r>
            <a:rPr lang="es-ES_tradnl" sz="1400" b="1" dirty="0" err="1" smtClean="0">
              <a:latin typeface="Arial Unicode MS" pitchFamily="34" charset="-128"/>
              <a:ea typeface="Arial Unicode MS" pitchFamily="34" charset="-128"/>
              <a:cs typeface="Arial Unicode MS" pitchFamily="34" charset="-128"/>
            </a:rPr>
            <a:t>Tier</a:t>
          </a:r>
          <a:r>
            <a:rPr lang="es-ES_tradnl" sz="1400" b="1" dirty="0" smtClean="0">
              <a:latin typeface="Arial Unicode MS" pitchFamily="34" charset="-128"/>
              <a:ea typeface="Arial Unicode MS" pitchFamily="34" charset="-128"/>
              <a:cs typeface="Arial Unicode MS" pitchFamily="34" charset="-128"/>
            </a:rPr>
            <a:t> 2</a:t>
          </a:r>
          <a:endParaRPr lang="es-ES_tradnl" sz="1400" b="1" dirty="0">
            <a:latin typeface="Arial Unicode MS" pitchFamily="34" charset="-128"/>
            <a:ea typeface="Arial Unicode MS" pitchFamily="34" charset="-128"/>
            <a:cs typeface="Arial Unicode MS" pitchFamily="34" charset="-128"/>
          </a:endParaRPr>
        </a:p>
      </dgm:t>
    </dgm:pt>
    <dgm:pt modelId="{E9823094-2F4E-4A90-94FD-C387289F3F55}" type="parTrans" cxnId="{684D35DA-66BF-4561-9A29-B8C5515BC170}">
      <dgm:prSet/>
      <dgm:spPr/>
      <dgm:t>
        <a:bodyPr/>
        <a:lstStyle/>
        <a:p>
          <a:endParaRPr lang="es-ES" sz="1400">
            <a:latin typeface="Arial Unicode MS" pitchFamily="34" charset="-128"/>
            <a:ea typeface="Arial Unicode MS" pitchFamily="34" charset="-128"/>
            <a:cs typeface="Arial Unicode MS" pitchFamily="34" charset="-128"/>
          </a:endParaRPr>
        </a:p>
      </dgm:t>
    </dgm:pt>
    <dgm:pt modelId="{A3A0F1D3-DEEA-4C94-A7FB-0CECCF54CBDA}" type="sibTrans" cxnId="{684D35DA-66BF-4561-9A29-B8C5515BC170}">
      <dgm:prSet/>
      <dgm:spPr/>
      <dgm:t>
        <a:bodyPr/>
        <a:lstStyle/>
        <a:p>
          <a:endParaRPr lang="es-ES" sz="1400">
            <a:latin typeface="Arial Unicode MS" pitchFamily="34" charset="-128"/>
            <a:ea typeface="Arial Unicode MS" pitchFamily="34" charset="-128"/>
            <a:cs typeface="Arial Unicode MS" pitchFamily="34" charset="-128"/>
          </a:endParaRPr>
        </a:p>
      </dgm:t>
    </dgm:pt>
    <dgm:pt modelId="{6268827E-56BF-4F86-941A-D5F2D2883C2A}">
      <dgm:prSet phldrT="[Texto]" custT="1"/>
      <dgm:spPr>
        <a:noFill/>
        <a:ln>
          <a:noFill/>
        </a:ln>
      </dgm:spPr>
      <dgm:t>
        <a:bodyPr/>
        <a:lstStyle/>
        <a:p>
          <a:endParaRPr lang="es-ES_tradnl" sz="1400" b="1" dirty="0">
            <a:latin typeface="Arial Unicode MS" pitchFamily="34" charset="-128"/>
            <a:ea typeface="Arial Unicode MS" pitchFamily="34" charset="-128"/>
            <a:cs typeface="Arial Unicode MS" pitchFamily="34" charset="-128"/>
          </a:endParaRPr>
        </a:p>
      </dgm:t>
    </dgm:pt>
    <dgm:pt modelId="{35E82367-6262-4D4C-B468-82777E3B3443}" type="sibTrans" cxnId="{050FC316-00F9-4CDC-BBEA-5C898406578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0BF247FB-2893-47B4-B645-295BF9522FE2}" type="parTrans" cxnId="{050FC316-00F9-4CDC-BBEA-5C8984065785}">
      <dgm:prSet/>
      <dgm:spPr/>
      <dgm:t>
        <a:bodyPr/>
        <a:lstStyle/>
        <a:p>
          <a:endParaRPr lang="es-ES_tradnl" sz="1400">
            <a:latin typeface="Arial Unicode MS" pitchFamily="34" charset="-128"/>
            <a:ea typeface="Arial Unicode MS" pitchFamily="34" charset="-128"/>
            <a:cs typeface="Arial Unicode MS" pitchFamily="34" charset="-128"/>
          </a:endParaRPr>
        </a:p>
      </dgm:t>
    </dgm:pt>
    <dgm:pt modelId="{6A5E0301-B912-431A-8C3A-C12F60BEF8A9}" type="pres">
      <dgm:prSet presAssocID="{1EE64DF3-1553-40E6-BD96-C461557513E3}" presName="Name0" presStyleCnt="0">
        <dgm:presLayoutVars>
          <dgm:dir/>
          <dgm:animLvl val="lvl"/>
          <dgm:resizeHandles val="exact"/>
        </dgm:presLayoutVars>
      </dgm:prSet>
      <dgm:spPr/>
    </dgm:pt>
    <dgm:pt modelId="{E172D7AB-CC78-41FA-8092-4A1B28A9851E}" type="pres">
      <dgm:prSet presAssocID="{6268827E-56BF-4F86-941A-D5F2D2883C2A}" presName="Name8" presStyleCnt="0"/>
      <dgm:spPr/>
    </dgm:pt>
    <dgm:pt modelId="{FD0C5BD0-AF27-44D7-AA52-74482E578CDB}" type="pres">
      <dgm:prSet presAssocID="{6268827E-56BF-4F86-941A-D5F2D2883C2A}" presName="level" presStyleLbl="node1" presStyleIdx="0" presStyleCnt="3" custLinFactNeighborX="-2857">
        <dgm:presLayoutVars>
          <dgm:chMax val="1"/>
          <dgm:bulletEnabled val="1"/>
        </dgm:presLayoutVars>
      </dgm:prSet>
      <dgm:spPr/>
      <dgm:t>
        <a:bodyPr/>
        <a:lstStyle/>
        <a:p>
          <a:endParaRPr lang="es-ES_tradnl"/>
        </a:p>
      </dgm:t>
    </dgm:pt>
    <dgm:pt modelId="{AA89BE8F-6DA9-4B9C-887F-5193704B8527}" type="pres">
      <dgm:prSet presAssocID="{6268827E-56BF-4F86-941A-D5F2D2883C2A}" presName="levelTx" presStyleLbl="revTx" presStyleIdx="0" presStyleCnt="0">
        <dgm:presLayoutVars>
          <dgm:chMax val="1"/>
          <dgm:bulletEnabled val="1"/>
        </dgm:presLayoutVars>
      </dgm:prSet>
      <dgm:spPr/>
      <dgm:t>
        <a:bodyPr/>
        <a:lstStyle/>
        <a:p>
          <a:endParaRPr lang="es-ES_tradnl"/>
        </a:p>
      </dgm:t>
    </dgm:pt>
    <dgm:pt modelId="{1BDA4E01-62BB-47E9-ADBE-F971B0925EB8}" type="pres">
      <dgm:prSet presAssocID="{C30B3772-53ED-47C7-B0A3-4A830B49C194}" presName="Name8" presStyleCnt="0"/>
      <dgm:spPr/>
    </dgm:pt>
    <dgm:pt modelId="{286EBCB1-0CA0-4CA2-B379-57B1EF5A0464}" type="pres">
      <dgm:prSet presAssocID="{C30B3772-53ED-47C7-B0A3-4A830B49C194}" presName="level" presStyleLbl="node1" presStyleIdx="1" presStyleCnt="3" custAng="0">
        <dgm:presLayoutVars>
          <dgm:chMax val="1"/>
          <dgm:bulletEnabled val="1"/>
        </dgm:presLayoutVars>
      </dgm:prSet>
      <dgm:spPr/>
      <dgm:t>
        <a:bodyPr/>
        <a:lstStyle/>
        <a:p>
          <a:endParaRPr lang="es-ES"/>
        </a:p>
      </dgm:t>
    </dgm:pt>
    <dgm:pt modelId="{F166C6C2-05E1-4385-B951-8821301D9D1F}" type="pres">
      <dgm:prSet presAssocID="{C30B3772-53ED-47C7-B0A3-4A830B49C194}" presName="levelTx" presStyleLbl="revTx" presStyleIdx="0" presStyleCnt="0">
        <dgm:presLayoutVars>
          <dgm:chMax val="1"/>
          <dgm:bulletEnabled val="1"/>
        </dgm:presLayoutVars>
      </dgm:prSet>
      <dgm:spPr/>
      <dgm:t>
        <a:bodyPr/>
        <a:lstStyle/>
        <a:p>
          <a:endParaRPr lang="es-ES"/>
        </a:p>
      </dgm:t>
    </dgm:pt>
    <dgm:pt modelId="{D1470F53-72E5-48DA-BA08-250C5FBA46F0}" type="pres">
      <dgm:prSet presAssocID="{63755AAD-ABC7-45A9-A8FD-8FE90EC7A775}" presName="Name8" presStyleCnt="0"/>
      <dgm:spPr/>
    </dgm:pt>
    <dgm:pt modelId="{B1CD301D-00E7-43C8-9671-FB711CF85F8F}" type="pres">
      <dgm:prSet presAssocID="{63755AAD-ABC7-45A9-A8FD-8FE90EC7A775}" presName="level" presStyleLbl="node1" presStyleIdx="2" presStyleCnt="3" custLinFactNeighborX="-1974" custLinFactNeighborY="-2160">
        <dgm:presLayoutVars>
          <dgm:chMax val="1"/>
          <dgm:bulletEnabled val="1"/>
        </dgm:presLayoutVars>
      </dgm:prSet>
      <dgm:spPr/>
      <dgm:t>
        <a:bodyPr/>
        <a:lstStyle/>
        <a:p>
          <a:endParaRPr lang="es-ES_tradnl"/>
        </a:p>
      </dgm:t>
    </dgm:pt>
    <dgm:pt modelId="{B63AEF56-E85E-44A7-BAE1-4D09EBEADE44}" type="pres">
      <dgm:prSet presAssocID="{63755AAD-ABC7-45A9-A8FD-8FE90EC7A775}" presName="levelTx" presStyleLbl="revTx" presStyleIdx="0" presStyleCnt="0">
        <dgm:presLayoutVars>
          <dgm:chMax val="1"/>
          <dgm:bulletEnabled val="1"/>
        </dgm:presLayoutVars>
      </dgm:prSet>
      <dgm:spPr/>
      <dgm:t>
        <a:bodyPr/>
        <a:lstStyle/>
        <a:p>
          <a:endParaRPr lang="es-ES_tradnl"/>
        </a:p>
      </dgm:t>
    </dgm:pt>
  </dgm:ptLst>
  <dgm:cxnLst>
    <dgm:cxn modelId="{A3F89577-D0D1-4B0C-9AC6-EE9FFCC724C8}" type="presOf" srcId="{C30B3772-53ED-47C7-B0A3-4A830B49C194}" destId="{F166C6C2-05E1-4385-B951-8821301D9D1F}" srcOrd="1" destOrd="0" presId="urn:microsoft.com/office/officeart/2005/8/layout/pyramid1"/>
    <dgm:cxn modelId="{050FC316-00F9-4CDC-BBEA-5C8984065785}" srcId="{1EE64DF3-1553-40E6-BD96-C461557513E3}" destId="{6268827E-56BF-4F86-941A-D5F2D2883C2A}" srcOrd="0" destOrd="0" parTransId="{0BF247FB-2893-47B4-B645-295BF9522FE2}" sibTransId="{35E82367-6262-4D4C-B468-82777E3B3443}"/>
    <dgm:cxn modelId="{ACA1A193-FC22-4DF6-945C-302F7D5547DA}" type="presOf" srcId="{63755AAD-ABC7-45A9-A8FD-8FE90EC7A775}" destId="{B63AEF56-E85E-44A7-BAE1-4D09EBEADE44}" srcOrd="1" destOrd="0" presId="urn:microsoft.com/office/officeart/2005/8/layout/pyramid1"/>
    <dgm:cxn modelId="{E8BE9674-D456-4CD2-BF93-945ADB7231F6}" type="presOf" srcId="{63755AAD-ABC7-45A9-A8FD-8FE90EC7A775}" destId="{B1CD301D-00E7-43C8-9671-FB711CF85F8F}" srcOrd="0" destOrd="0" presId="urn:microsoft.com/office/officeart/2005/8/layout/pyramid1"/>
    <dgm:cxn modelId="{7CD074D7-EDBB-429B-B6B0-A9673F89F375}" srcId="{1EE64DF3-1553-40E6-BD96-C461557513E3}" destId="{63755AAD-ABC7-45A9-A8FD-8FE90EC7A775}" srcOrd="2" destOrd="0" parTransId="{CC9F3CEF-D49D-4B96-98C6-5F56E024D316}" sibTransId="{E4636572-A6C5-4E1A-B866-AAB83D6F6F4E}"/>
    <dgm:cxn modelId="{9E1323A2-9F4D-400E-A2F4-130943F9622E}" type="presOf" srcId="{6268827E-56BF-4F86-941A-D5F2D2883C2A}" destId="{FD0C5BD0-AF27-44D7-AA52-74482E578CDB}" srcOrd="0" destOrd="0" presId="urn:microsoft.com/office/officeart/2005/8/layout/pyramid1"/>
    <dgm:cxn modelId="{684D35DA-66BF-4561-9A29-B8C5515BC170}" srcId="{1EE64DF3-1553-40E6-BD96-C461557513E3}" destId="{C30B3772-53ED-47C7-B0A3-4A830B49C194}" srcOrd="1" destOrd="0" parTransId="{E9823094-2F4E-4A90-94FD-C387289F3F55}" sibTransId="{A3A0F1D3-DEEA-4C94-A7FB-0CECCF54CBDA}"/>
    <dgm:cxn modelId="{D8581611-58F4-4F34-B083-A524374B32BE}" type="presOf" srcId="{6268827E-56BF-4F86-941A-D5F2D2883C2A}" destId="{AA89BE8F-6DA9-4B9C-887F-5193704B8527}" srcOrd="1" destOrd="0" presId="urn:microsoft.com/office/officeart/2005/8/layout/pyramid1"/>
    <dgm:cxn modelId="{B9762FEA-FD67-4C41-A676-BAAB7CA1615D}" type="presOf" srcId="{1EE64DF3-1553-40E6-BD96-C461557513E3}" destId="{6A5E0301-B912-431A-8C3A-C12F60BEF8A9}" srcOrd="0" destOrd="0" presId="urn:microsoft.com/office/officeart/2005/8/layout/pyramid1"/>
    <dgm:cxn modelId="{08418F39-25A9-49E5-B921-B47E0A981214}" type="presOf" srcId="{C30B3772-53ED-47C7-B0A3-4A830B49C194}" destId="{286EBCB1-0CA0-4CA2-B379-57B1EF5A0464}" srcOrd="0" destOrd="0" presId="urn:microsoft.com/office/officeart/2005/8/layout/pyramid1"/>
    <dgm:cxn modelId="{D0CC455C-20EB-4854-9FA8-8A78238351D9}" type="presParOf" srcId="{6A5E0301-B912-431A-8C3A-C12F60BEF8A9}" destId="{E172D7AB-CC78-41FA-8092-4A1B28A9851E}" srcOrd="0" destOrd="0" presId="urn:microsoft.com/office/officeart/2005/8/layout/pyramid1"/>
    <dgm:cxn modelId="{C6AFA0A7-26D8-4162-BBD9-43BC074BF73B}" type="presParOf" srcId="{E172D7AB-CC78-41FA-8092-4A1B28A9851E}" destId="{FD0C5BD0-AF27-44D7-AA52-74482E578CDB}" srcOrd="0" destOrd="0" presId="urn:microsoft.com/office/officeart/2005/8/layout/pyramid1"/>
    <dgm:cxn modelId="{30BDC398-4388-437E-99EC-8269C887FF08}" type="presParOf" srcId="{E172D7AB-CC78-41FA-8092-4A1B28A9851E}" destId="{AA89BE8F-6DA9-4B9C-887F-5193704B8527}" srcOrd="1" destOrd="0" presId="urn:microsoft.com/office/officeart/2005/8/layout/pyramid1"/>
    <dgm:cxn modelId="{8038AA4F-8299-4581-AF17-CFBAF1FF6FD3}" type="presParOf" srcId="{6A5E0301-B912-431A-8C3A-C12F60BEF8A9}" destId="{1BDA4E01-62BB-47E9-ADBE-F971B0925EB8}" srcOrd="1" destOrd="0" presId="urn:microsoft.com/office/officeart/2005/8/layout/pyramid1"/>
    <dgm:cxn modelId="{CD45D2E7-5134-47C0-A30D-537C51758F19}" type="presParOf" srcId="{1BDA4E01-62BB-47E9-ADBE-F971B0925EB8}" destId="{286EBCB1-0CA0-4CA2-B379-57B1EF5A0464}" srcOrd="0" destOrd="0" presId="urn:microsoft.com/office/officeart/2005/8/layout/pyramid1"/>
    <dgm:cxn modelId="{64033736-9128-4103-A87C-BE463685234F}" type="presParOf" srcId="{1BDA4E01-62BB-47E9-ADBE-F971B0925EB8}" destId="{F166C6C2-05E1-4385-B951-8821301D9D1F}" srcOrd="1" destOrd="0" presId="urn:microsoft.com/office/officeart/2005/8/layout/pyramid1"/>
    <dgm:cxn modelId="{D75D12BA-D4E6-435C-BC1A-79F9D0BFCA37}" type="presParOf" srcId="{6A5E0301-B912-431A-8C3A-C12F60BEF8A9}" destId="{D1470F53-72E5-48DA-BA08-250C5FBA46F0}" srcOrd="2" destOrd="0" presId="urn:microsoft.com/office/officeart/2005/8/layout/pyramid1"/>
    <dgm:cxn modelId="{500D4F4E-37AC-49FF-9610-6B67987F93B9}" type="presParOf" srcId="{D1470F53-72E5-48DA-BA08-250C5FBA46F0}" destId="{B1CD301D-00E7-43C8-9671-FB711CF85F8F}" srcOrd="0" destOrd="0" presId="urn:microsoft.com/office/officeart/2005/8/layout/pyramid1"/>
    <dgm:cxn modelId="{62B6A6AE-9593-4B30-BAF1-813A1D1101ED}" type="presParOf" srcId="{D1470F53-72E5-48DA-BA08-250C5FBA46F0}" destId="{B63AEF56-E85E-44A7-BAE1-4D09EBEADE44}"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2763"/>
          </a:xfrm>
          <a:prstGeom prst="rect">
            <a:avLst/>
          </a:prstGeom>
        </p:spPr>
        <p:txBody>
          <a:bodyPr vert="horz" lIns="97192" tIns="48596" rIns="97192" bIns="48596" rtlCol="0"/>
          <a:lstStyle>
            <a:lvl1pPr algn="l">
              <a:defRPr sz="1300"/>
            </a:lvl1pPr>
          </a:lstStyle>
          <a:p>
            <a:pPr>
              <a:defRPr/>
            </a:pPr>
            <a:endParaRPr lang="es-ES"/>
          </a:p>
        </p:txBody>
      </p:sp>
      <p:sp>
        <p:nvSpPr>
          <p:cNvPr id="3" name="2 Marcador de fecha"/>
          <p:cNvSpPr>
            <a:spLocks noGrp="1"/>
          </p:cNvSpPr>
          <p:nvPr>
            <p:ph type="dt" sz="quarter" idx="1"/>
          </p:nvPr>
        </p:nvSpPr>
        <p:spPr>
          <a:xfrm>
            <a:off x="4021138" y="0"/>
            <a:ext cx="3076575" cy="512763"/>
          </a:xfrm>
          <a:prstGeom prst="rect">
            <a:avLst/>
          </a:prstGeom>
        </p:spPr>
        <p:txBody>
          <a:bodyPr vert="horz" lIns="97192" tIns="48596" rIns="97192" bIns="48596" rtlCol="0"/>
          <a:lstStyle>
            <a:lvl1pPr algn="r">
              <a:defRPr sz="1300"/>
            </a:lvl1pPr>
          </a:lstStyle>
          <a:p>
            <a:pPr>
              <a:defRPr/>
            </a:pPr>
            <a:fld id="{ED132FB5-3923-4A11-925B-887454ED2C84}" type="datetimeFigureOut">
              <a:rPr lang="es-ES"/>
              <a:pPr>
                <a:defRPr/>
              </a:pPr>
              <a:t>19/11/2012</a:t>
            </a:fld>
            <a:endParaRPr lang="es-ES"/>
          </a:p>
        </p:txBody>
      </p:sp>
      <p:sp>
        <p:nvSpPr>
          <p:cNvPr id="4" name="3 Marcador de pie de página"/>
          <p:cNvSpPr>
            <a:spLocks noGrp="1"/>
          </p:cNvSpPr>
          <p:nvPr>
            <p:ph type="ftr" sz="quarter" idx="2"/>
          </p:nvPr>
        </p:nvSpPr>
        <p:spPr>
          <a:xfrm>
            <a:off x="0" y="9720263"/>
            <a:ext cx="3076575" cy="512762"/>
          </a:xfrm>
          <a:prstGeom prst="rect">
            <a:avLst/>
          </a:prstGeom>
        </p:spPr>
        <p:txBody>
          <a:bodyPr vert="horz" lIns="97192" tIns="48596" rIns="97192" bIns="48596" rtlCol="0" anchor="b"/>
          <a:lstStyle>
            <a:lvl1pPr algn="l">
              <a:defRPr sz="1300"/>
            </a:lvl1pPr>
          </a:lstStyle>
          <a:p>
            <a:pPr>
              <a:defRPr/>
            </a:pPr>
            <a:endParaRPr lang="es-ES"/>
          </a:p>
        </p:txBody>
      </p:sp>
      <p:sp>
        <p:nvSpPr>
          <p:cNvPr id="5" name="4 Marcador de número de diapositiva"/>
          <p:cNvSpPr>
            <a:spLocks noGrp="1"/>
          </p:cNvSpPr>
          <p:nvPr>
            <p:ph type="sldNum" sz="quarter" idx="3"/>
          </p:nvPr>
        </p:nvSpPr>
        <p:spPr>
          <a:xfrm>
            <a:off x="4021138" y="9720263"/>
            <a:ext cx="3076575" cy="512762"/>
          </a:xfrm>
          <a:prstGeom prst="rect">
            <a:avLst/>
          </a:prstGeom>
        </p:spPr>
        <p:txBody>
          <a:bodyPr vert="horz" lIns="97192" tIns="48596" rIns="97192" bIns="48596" rtlCol="0" anchor="b"/>
          <a:lstStyle>
            <a:lvl1pPr algn="r">
              <a:defRPr sz="1300"/>
            </a:lvl1pPr>
          </a:lstStyle>
          <a:p>
            <a:pPr>
              <a:defRPr/>
            </a:pPr>
            <a:fld id="{E44CC407-A199-445D-AF61-213AEA96F3A8}" type="slidenum">
              <a:rPr lang="es-ES"/>
              <a:pPr>
                <a:defRPr/>
              </a:pPr>
              <a:t>‹Nº›</a:t>
            </a:fld>
            <a:endParaRPr lang="es-ES"/>
          </a:p>
        </p:txBody>
      </p:sp>
    </p:spTree>
    <p:extLst>
      <p:ext uri="{BB962C8B-B14F-4D97-AF65-F5344CB8AC3E}">
        <p14:creationId xmlns:p14="http://schemas.microsoft.com/office/powerpoint/2010/main" xmlns="" val="804801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2763"/>
          </a:xfrm>
          <a:prstGeom prst="rect">
            <a:avLst/>
          </a:prstGeom>
        </p:spPr>
        <p:txBody>
          <a:bodyPr vert="horz" lIns="97192" tIns="48596" rIns="97192" bIns="48596" rtlCol="0"/>
          <a:lstStyle>
            <a:lvl1pPr algn="l">
              <a:defRPr sz="1300"/>
            </a:lvl1pPr>
          </a:lstStyle>
          <a:p>
            <a:pPr>
              <a:defRPr/>
            </a:pPr>
            <a:endParaRPr lang="en-GB"/>
          </a:p>
        </p:txBody>
      </p:sp>
      <p:sp>
        <p:nvSpPr>
          <p:cNvPr id="3" name="2 Marcador de fecha"/>
          <p:cNvSpPr>
            <a:spLocks noGrp="1"/>
          </p:cNvSpPr>
          <p:nvPr>
            <p:ph type="dt" idx="1"/>
          </p:nvPr>
        </p:nvSpPr>
        <p:spPr>
          <a:xfrm>
            <a:off x="4021138" y="0"/>
            <a:ext cx="3076575" cy="512763"/>
          </a:xfrm>
          <a:prstGeom prst="rect">
            <a:avLst/>
          </a:prstGeom>
        </p:spPr>
        <p:txBody>
          <a:bodyPr vert="horz" lIns="97192" tIns="48596" rIns="97192" bIns="48596" rtlCol="0"/>
          <a:lstStyle>
            <a:lvl1pPr algn="r">
              <a:defRPr sz="1300"/>
            </a:lvl1pPr>
          </a:lstStyle>
          <a:p>
            <a:pPr>
              <a:defRPr/>
            </a:pPr>
            <a:fld id="{504962D7-0953-4DA8-9C35-FC1EEE1D0752}" type="datetimeFigureOut">
              <a:rPr lang="es-ES"/>
              <a:pPr>
                <a:defRPr/>
              </a:pPr>
              <a:t>19/11/2012</a:t>
            </a:fld>
            <a:endParaRPr lang="en-GB"/>
          </a:p>
        </p:txBody>
      </p:sp>
      <p:sp>
        <p:nvSpPr>
          <p:cNvPr id="4" name="3 Marcador de imagen de diapositiva"/>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7192" tIns="48596" rIns="97192" bIns="48596" rtlCol="0" anchor="ctr"/>
          <a:lstStyle/>
          <a:p>
            <a:pPr lvl="0"/>
            <a:endParaRPr lang="en-GB" noProof="0" smtClean="0"/>
          </a:p>
        </p:txBody>
      </p:sp>
      <p:sp>
        <p:nvSpPr>
          <p:cNvPr id="5" name="4 Marcador de notas"/>
          <p:cNvSpPr>
            <a:spLocks noGrp="1"/>
          </p:cNvSpPr>
          <p:nvPr>
            <p:ph type="body" sz="quarter" idx="3"/>
          </p:nvPr>
        </p:nvSpPr>
        <p:spPr>
          <a:xfrm>
            <a:off x="711200" y="4862513"/>
            <a:ext cx="5676900" cy="4605337"/>
          </a:xfrm>
          <a:prstGeom prst="rect">
            <a:avLst/>
          </a:prstGeom>
        </p:spPr>
        <p:txBody>
          <a:bodyPr vert="horz" lIns="97192" tIns="48596" rIns="97192" bIns="48596"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smtClean="0"/>
          </a:p>
        </p:txBody>
      </p:sp>
      <p:sp>
        <p:nvSpPr>
          <p:cNvPr id="6" name="5 Marcador de pie de página"/>
          <p:cNvSpPr>
            <a:spLocks noGrp="1"/>
          </p:cNvSpPr>
          <p:nvPr>
            <p:ph type="ftr" sz="quarter" idx="4"/>
          </p:nvPr>
        </p:nvSpPr>
        <p:spPr>
          <a:xfrm>
            <a:off x="0" y="9720263"/>
            <a:ext cx="3076575" cy="512762"/>
          </a:xfrm>
          <a:prstGeom prst="rect">
            <a:avLst/>
          </a:prstGeom>
        </p:spPr>
        <p:txBody>
          <a:bodyPr vert="horz" lIns="97192" tIns="48596" rIns="97192" bIns="48596" rtlCol="0" anchor="b"/>
          <a:lstStyle>
            <a:lvl1pPr algn="l">
              <a:defRPr sz="1300"/>
            </a:lvl1pPr>
          </a:lstStyle>
          <a:p>
            <a:pPr>
              <a:defRPr/>
            </a:pPr>
            <a:endParaRPr lang="en-GB"/>
          </a:p>
        </p:txBody>
      </p:sp>
      <p:sp>
        <p:nvSpPr>
          <p:cNvPr id="7" name="6 Marcador de número de diapositiva"/>
          <p:cNvSpPr>
            <a:spLocks noGrp="1"/>
          </p:cNvSpPr>
          <p:nvPr>
            <p:ph type="sldNum" sz="quarter" idx="5"/>
          </p:nvPr>
        </p:nvSpPr>
        <p:spPr>
          <a:xfrm>
            <a:off x="4021138" y="9720263"/>
            <a:ext cx="3076575" cy="512762"/>
          </a:xfrm>
          <a:prstGeom prst="rect">
            <a:avLst/>
          </a:prstGeom>
        </p:spPr>
        <p:txBody>
          <a:bodyPr vert="horz" lIns="97192" tIns="48596" rIns="97192" bIns="48596" rtlCol="0" anchor="b"/>
          <a:lstStyle>
            <a:lvl1pPr algn="r">
              <a:defRPr sz="1300"/>
            </a:lvl1pPr>
          </a:lstStyle>
          <a:p>
            <a:pPr>
              <a:defRPr/>
            </a:pPr>
            <a:fld id="{FD9D1F5E-E44C-437B-BF96-661BC79DB525}" type="slidenum">
              <a:rPr lang="en-GB"/>
              <a:pPr>
                <a:defRPr/>
              </a:pPr>
              <a:t>‹Nº›</a:t>
            </a:fld>
            <a:endParaRPr lang="en-GB"/>
          </a:p>
        </p:txBody>
      </p:sp>
    </p:spTree>
    <p:extLst>
      <p:ext uri="{BB962C8B-B14F-4D97-AF65-F5344CB8AC3E}">
        <p14:creationId xmlns:p14="http://schemas.microsoft.com/office/powerpoint/2010/main" xmlns="" val="4178821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600">
                <a:solidFill>
                  <a:schemeClr val="tx1"/>
                </a:solidFill>
                <a:latin typeface="Arial" charset="0"/>
                <a:ea typeface="MS PGothic" pitchFamily="34" charset="-128"/>
              </a:defRPr>
            </a:lvl1pPr>
            <a:lvl2pPr marL="804763" indent="-309524">
              <a:defRPr sz="2600">
                <a:solidFill>
                  <a:schemeClr val="tx1"/>
                </a:solidFill>
                <a:latin typeface="Arial" charset="0"/>
                <a:ea typeface="MS PGothic" pitchFamily="34" charset="-128"/>
              </a:defRPr>
            </a:lvl2pPr>
            <a:lvl3pPr marL="1238098" indent="-247620">
              <a:defRPr sz="2600">
                <a:solidFill>
                  <a:schemeClr val="tx1"/>
                </a:solidFill>
                <a:latin typeface="Arial" charset="0"/>
                <a:ea typeface="MS PGothic" pitchFamily="34" charset="-128"/>
              </a:defRPr>
            </a:lvl3pPr>
            <a:lvl4pPr marL="1733337" indent="-247620">
              <a:defRPr sz="2600">
                <a:solidFill>
                  <a:schemeClr val="tx1"/>
                </a:solidFill>
                <a:latin typeface="Arial" charset="0"/>
                <a:ea typeface="MS PGothic" pitchFamily="34" charset="-128"/>
              </a:defRPr>
            </a:lvl4pPr>
            <a:lvl5pPr marL="2228576" indent="-24762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fld id="{60D1A359-CC64-4B38-B34F-934C6659131A}" type="slidenum">
              <a:rPr lang="de-DE" sz="1300" smtClean="0"/>
              <a:pPr/>
              <a:t>1</a:t>
            </a:fld>
            <a:endParaRPr lang="de-DE" sz="1300"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710438" y="4861194"/>
            <a:ext cx="5678425" cy="4605081"/>
          </a:xfrm>
          <a:noFill/>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a:noFill/>
        </p:spPr>
        <p:txBody>
          <a:bodyPr/>
          <a:lstStyle/>
          <a:p>
            <a:endParaRPr lang="en-US" smtClean="0">
              <a:latin typeface="Arial" pitchFamily="34" charset="0"/>
            </a:endParaRPr>
          </a:p>
        </p:txBody>
      </p:sp>
      <p:sp>
        <p:nvSpPr>
          <p:cNvPr id="36868" name="Tijdelijke aanduiding voor dianumm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0692" indent="-300266" eaLnBrk="0" hangingPunct="0">
              <a:defRPr sz="2500">
                <a:solidFill>
                  <a:schemeClr val="tx1"/>
                </a:solidFill>
                <a:latin typeface="Arial" pitchFamily="34" charset="0"/>
                <a:ea typeface="ＭＳ Ｐゴシック" pitchFamily="34" charset="-128"/>
              </a:defRPr>
            </a:lvl2pPr>
            <a:lvl3pPr marL="1201064" indent="-240213" eaLnBrk="0" hangingPunct="0">
              <a:defRPr sz="2500">
                <a:solidFill>
                  <a:schemeClr val="tx1"/>
                </a:solidFill>
                <a:latin typeface="Arial" pitchFamily="34" charset="0"/>
                <a:ea typeface="ＭＳ Ｐゴシック" pitchFamily="34" charset="-128"/>
              </a:defRPr>
            </a:lvl3pPr>
            <a:lvl4pPr marL="1681490" indent="-240213" eaLnBrk="0" hangingPunct="0">
              <a:defRPr sz="2500">
                <a:solidFill>
                  <a:schemeClr val="tx1"/>
                </a:solidFill>
                <a:latin typeface="Arial" pitchFamily="34" charset="0"/>
                <a:ea typeface="ＭＳ Ｐゴシック" pitchFamily="34" charset="-128"/>
              </a:defRPr>
            </a:lvl4pPr>
            <a:lvl5pPr marL="2161916" indent="-240213" eaLnBrk="0" hangingPunct="0">
              <a:defRPr sz="2500">
                <a:solidFill>
                  <a:schemeClr val="tx1"/>
                </a:solidFill>
                <a:latin typeface="Arial" pitchFamily="34" charset="0"/>
                <a:ea typeface="ＭＳ Ｐゴシック" pitchFamily="34" charset="-128"/>
              </a:defRPr>
            </a:lvl5pPr>
            <a:lvl6pPr marL="2642342" indent="-24021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22767" indent="-24021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03193" indent="-24021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83619" indent="-24021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defRPr/>
            </a:pPr>
            <a:fld id="{CA108D3D-7453-4653-BEB3-D0C0A9938F73}" type="slidenum">
              <a:rPr lang="de-DE" sz="1300" smtClean="0"/>
              <a:pPr>
                <a:defRPr/>
              </a:pPr>
              <a:t>57</a:t>
            </a:fld>
            <a:endParaRPr lang="de-DE" sz="13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GB" smtClean="0">
              <a:latin typeface="Arial" pitchFamily="34" charset="0"/>
            </a:endParaRPr>
          </a:p>
        </p:txBody>
      </p:sp>
      <p:sp>
        <p:nvSpPr>
          <p:cNvPr id="3789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0692" indent="-300266" eaLnBrk="0" hangingPunct="0">
              <a:defRPr sz="2500">
                <a:solidFill>
                  <a:schemeClr val="tx1"/>
                </a:solidFill>
                <a:latin typeface="Arial" pitchFamily="34" charset="0"/>
                <a:ea typeface="ＭＳ Ｐゴシック" pitchFamily="34" charset="-128"/>
              </a:defRPr>
            </a:lvl2pPr>
            <a:lvl3pPr marL="1201064" indent="-240213" eaLnBrk="0" hangingPunct="0">
              <a:defRPr sz="2500">
                <a:solidFill>
                  <a:schemeClr val="tx1"/>
                </a:solidFill>
                <a:latin typeface="Arial" pitchFamily="34" charset="0"/>
                <a:ea typeface="ＭＳ Ｐゴシック" pitchFamily="34" charset="-128"/>
              </a:defRPr>
            </a:lvl3pPr>
            <a:lvl4pPr marL="1681490" indent="-240213" eaLnBrk="0" hangingPunct="0">
              <a:defRPr sz="2500">
                <a:solidFill>
                  <a:schemeClr val="tx1"/>
                </a:solidFill>
                <a:latin typeface="Arial" pitchFamily="34" charset="0"/>
                <a:ea typeface="ＭＳ Ｐゴシック" pitchFamily="34" charset="-128"/>
              </a:defRPr>
            </a:lvl4pPr>
            <a:lvl5pPr marL="2161916" indent="-240213" eaLnBrk="0" hangingPunct="0">
              <a:defRPr sz="2500">
                <a:solidFill>
                  <a:schemeClr val="tx1"/>
                </a:solidFill>
                <a:latin typeface="Arial" pitchFamily="34" charset="0"/>
                <a:ea typeface="ＭＳ Ｐゴシック" pitchFamily="34" charset="-128"/>
              </a:defRPr>
            </a:lvl5pPr>
            <a:lvl6pPr marL="2642342" indent="-24021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22767" indent="-24021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03193" indent="-24021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83619" indent="-24021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defRPr/>
            </a:pPr>
            <a:fld id="{8AD7CE6B-9F62-4A0B-AE72-2B8BA48EC5CA}" type="slidenum">
              <a:rPr lang="de-DE" sz="1300" smtClean="0"/>
              <a:pPr>
                <a:defRPr/>
              </a:pPr>
              <a:t>58</a:t>
            </a:fld>
            <a:endParaRPr lang="de-DE" sz="13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GB" smtClean="0">
              <a:latin typeface="Arial" pitchFamily="34" charset="0"/>
            </a:endParaRPr>
          </a:p>
        </p:txBody>
      </p:sp>
      <p:sp>
        <p:nvSpPr>
          <p:cNvPr id="3789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0692" indent="-300266" eaLnBrk="0" hangingPunct="0">
              <a:defRPr sz="2500">
                <a:solidFill>
                  <a:schemeClr val="tx1"/>
                </a:solidFill>
                <a:latin typeface="Arial" pitchFamily="34" charset="0"/>
                <a:ea typeface="ＭＳ Ｐゴシック" pitchFamily="34" charset="-128"/>
              </a:defRPr>
            </a:lvl2pPr>
            <a:lvl3pPr marL="1201064" indent="-240213" eaLnBrk="0" hangingPunct="0">
              <a:defRPr sz="2500">
                <a:solidFill>
                  <a:schemeClr val="tx1"/>
                </a:solidFill>
                <a:latin typeface="Arial" pitchFamily="34" charset="0"/>
                <a:ea typeface="ＭＳ Ｐゴシック" pitchFamily="34" charset="-128"/>
              </a:defRPr>
            </a:lvl3pPr>
            <a:lvl4pPr marL="1681490" indent="-240213" eaLnBrk="0" hangingPunct="0">
              <a:defRPr sz="2500">
                <a:solidFill>
                  <a:schemeClr val="tx1"/>
                </a:solidFill>
                <a:latin typeface="Arial" pitchFamily="34" charset="0"/>
                <a:ea typeface="ＭＳ Ｐゴシック" pitchFamily="34" charset="-128"/>
              </a:defRPr>
            </a:lvl4pPr>
            <a:lvl5pPr marL="2161916" indent="-240213" eaLnBrk="0" hangingPunct="0">
              <a:defRPr sz="2500">
                <a:solidFill>
                  <a:schemeClr val="tx1"/>
                </a:solidFill>
                <a:latin typeface="Arial" pitchFamily="34" charset="0"/>
                <a:ea typeface="ＭＳ Ｐゴシック" pitchFamily="34" charset="-128"/>
              </a:defRPr>
            </a:lvl5pPr>
            <a:lvl6pPr marL="2642342" indent="-24021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22767" indent="-24021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03193" indent="-24021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83619" indent="-24021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defRPr/>
            </a:pPr>
            <a:fld id="{8AD7CE6B-9F62-4A0B-AE72-2B8BA48EC5CA}" type="slidenum">
              <a:rPr lang="de-DE" sz="1300" smtClean="0"/>
              <a:pPr>
                <a:defRPr/>
              </a:pPr>
              <a:t>59</a:t>
            </a:fld>
            <a:endParaRPr lang="de-DE" sz="13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GB" smtClean="0">
              <a:latin typeface="Arial" pitchFamily="34" charset="0"/>
            </a:endParaRPr>
          </a:p>
        </p:txBody>
      </p:sp>
      <p:sp>
        <p:nvSpPr>
          <p:cNvPr id="3789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0692" indent="-300266" eaLnBrk="0" hangingPunct="0">
              <a:defRPr sz="2500">
                <a:solidFill>
                  <a:schemeClr val="tx1"/>
                </a:solidFill>
                <a:latin typeface="Arial" pitchFamily="34" charset="0"/>
                <a:ea typeface="ＭＳ Ｐゴシック" pitchFamily="34" charset="-128"/>
              </a:defRPr>
            </a:lvl2pPr>
            <a:lvl3pPr marL="1201064" indent="-240213" eaLnBrk="0" hangingPunct="0">
              <a:defRPr sz="2500">
                <a:solidFill>
                  <a:schemeClr val="tx1"/>
                </a:solidFill>
                <a:latin typeface="Arial" pitchFamily="34" charset="0"/>
                <a:ea typeface="ＭＳ Ｐゴシック" pitchFamily="34" charset="-128"/>
              </a:defRPr>
            </a:lvl3pPr>
            <a:lvl4pPr marL="1681490" indent="-240213" eaLnBrk="0" hangingPunct="0">
              <a:defRPr sz="2500">
                <a:solidFill>
                  <a:schemeClr val="tx1"/>
                </a:solidFill>
                <a:latin typeface="Arial" pitchFamily="34" charset="0"/>
                <a:ea typeface="ＭＳ Ｐゴシック" pitchFamily="34" charset="-128"/>
              </a:defRPr>
            </a:lvl4pPr>
            <a:lvl5pPr marL="2161916" indent="-240213" eaLnBrk="0" hangingPunct="0">
              <a:defRPr sz="2500">
                <a:solidFill>
                  <a:schemeClr val="tx1"/>
                </a:solidFill>
                <a:latin typeface="Arial" pitchFamily="34" charset="0"/>
                <a:ea typeface="ＭＳ Ｐゴシック" pitchFamily="34" charset="-128"/>
              </a:defRPr>
            </a:lvl5pPr>
            <a:lvl6pPr marL="2642342" indent="-24021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22767" indent="-24021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03193" indent="-24021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83619" indent="-24021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defRPr/>
            </a:pPr>
            <a:fld id="{8AD7CE6B-9F62-4A0B-AE72-2B8BA48EC5CA}" type="slidenum">
              <a:rPr lang="de-DE" sz="1300" smtClean="0"/>
              <a:pPr>
                <a:defRPr/>
              </a:pPr>
              <a:t>60</a:t>
            </a:fld>
            <a:endParaRPr lang="de-DE" sz="13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GB" smtClean="0">
              <a:latin typeface="Arial" pitchFamily="34" charset="0"/>
            </a:endParaRPr>
          </a:p>
        </p:txBody>
      </p:sp>
      <p:sp>
        <p:nvSpPr>
          <p:cNvPr id="3789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0692" indent="-300266" eaLnBrk="0" hangingPunct="0">
              <a:defRPr sz="2500">
                <a:solidFill>
                  <a:schemeClr val="tx1"/>
                </a:solidFill>
                <a:latin typeface="Arial" pitchFamily="34" charset="0"/>
                <a:ea typeface="ＭＳ Ｐゴシック" pitchFamily="34" charset="-128"/>
              </a:defRPr>
            </a:lvl2pPr>
            <a:lvl3pPr marL="1201064" indent="-240213" eaLnBrk="0" hangingPunct="0">
              <a:defRPr sz="2500">
                <a:solidFill>
                  <a:schemeClr val="tx1"/>
                </a:solidFill>
                <a:latin typeface="Arial" pitchFamily="34" charset="0"/>
                <a:ea typeface="ＭＳ Ｐゴシック" pitchFamily="34" charset="-128"/>
              </a:defRPr>
            </a:lvl3pPr>
            <a:lvl4pPr marL="1681490" indent="-240213" eaLnBrk="0" hangingPunct="0">
              <a:defRPr sz="2500">
                <a:solidFill>
                  <a:schemeClr val="tx1"/>
                </a:solidFill>
                <a:latin typeface="Arial" pitchFamily="34" charset="0"/>
                <a:ea typeface="ＭＳ Ｐゴシック" pitchFamily="34" charset="-128"/>
              </a:defRPr>
            </a:lvl4pPr>
            <a:lvl5pPr marL="2161916" indent="-240213" eaLnBrk="0" hangingPunct="0">
              <a:defRPr sz="2500">
                <a:solidFill>
                  <a:schemeClr val="tx1"/>
                </a:solidFill>
                <a:latin typeface="Arial" pitchFamily="34" charset="0"/>
                <a:ea typeface="ＭＳ Ｐゴシック" pitchFamily="34" charset="-128"/>
              </a:defRPr>
            </a:lvl5pPr>
            <a:lvl6pPr marL="2642342" indent="-24021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22767" indent="-24021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03193" indent="-24021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83619" indent="-24021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defRPr/>
            </a:pPr>
            <a:fld id="{8AD7CE6B-9F62-4A0B-AE72-2B8BA48EC5CA}" type="slidenum">
              <a:rPr lang="de-DE" sz="1300" smtClean="0"/>
              <a:pPr>
                <a:defRPr/>
              </a:pPr>
              <a:t>61</a:t>
            </a:fld>
            <a:endParaRPr lang="de-DE" sz="13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73A57195-D1B2-45EC-A43D-7A9DE1F538D2}" type="slidenum">
              <a:rPr lang="de-DE" smtClean="0">
                <a:latin typeface="Arial" pitchFamily="34" charset="0"/>
                <a:ea typeface="ＭＳ Ｐゴシック" pitchFamily="34" charset="-128"/>
              </a:rPr>
              <a:pPr/>
              <a:t>73</a:t>
            </a:fld>
            <a:endParaRPr lang="de-DE" smtClean="0">
              <a:latin typeface="Arial" pitchFamily="34" charset="0"/>
              <a:ea typeface="ＭＳ Ｐゴシック" pitchFamily="34"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lgn="r"/>
            <a:fld id="{B8405BA9-F65C-467A-AE65-0E95764C6DF3}" type="slidenum">
              <a:rPr lang="en-US" sz="1200" smtClean="0">
                <a:solidFill>
                  <a:prstClr val="black"/>
                </a:solidFill>
              </a:rPr>
              <a:pPr algn="r"/>
              <a:t>25</a:t>
            </a:fld>
            <a:endParaRPr lang="en-US" sz="120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4"/>
          <p:cNvSpPr>
            <a:spLocks noGrp="1" noChangeArrowheads="1"/>
          </p:cNvSpPr>
          <p:nvPr>
            <p:ph type="body" idx="1"/>
          </p:nvPr>
        </p:nvSpPr>
        <p:spPr>
          <a:xfrm>
            <a:off x="473287" y="4861440"/>
            <a:ext cx="6152727" cy="4861442"/>
          </a:xfrm>
          <a:noFill/>
        </p:spPr>
        <p:txBody>
          <a:bodyPr lIns="91435" tIns="45718" rIns="91435" bIns="45718"/>
          <a:lstStyle/>
          <a:p>
            <a:pPr marL="228600" indent="-228600" eaLnBrk="1" hangingPunct="1"/>
            <a:endParaRPr lang="en-US" sz="14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73A57195-D1B2-45EC-A43D-7A9DE1F538D2}" type="slidenum">
              <a:rPr lang="de-DE" smtClean="0">
                <a:latin typeface="Arial" pitchFamily="34" charset="0"/>
                <a:ea typeface="ＭＳ Ｐゴシック" pitchFamily="34" charset="-128"/>
              </a:rPr>
              <a:pPr/>
              <a:t>76</a:t>
            </a:fld>
            <a:endParaRPr lang="de-DE" smtClean="0">
              <a:latin typeface="Arial" pitchFamily="34" charset="0"/>
              <a:ea typeface="ＭＳ Ｐゴシック" pitchFamily="34"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73A57195-D1B2-45EC-A43D-7A9DE1F538D2}" type="slidenum">
              <a:rPr lang="de-DE" smtClean="0">
                <a:latin typeface="Arial" pitchFamily="34" charset="0"/>
                <a:ea typeface="ＭＳ Ｐゴシック" pitchFamily="34" charset="-128"/>
              </a:rPr>
              <a:pPr/>
              <a:t>88</a:t>
            </a:fld>
            <a:endParaRPr lang="de-DE" smtClean="0">
              <a:latin typeface="Arial" pitchFamily="34" charset="0"/>
              <a:ea typeface="ＭＳ Ｐゴシック" pitchFamily="34"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lgn="r"/>
            <a:fld id="{B8405BA9-F65C-467A-AE65-0E95764C6DF3}" type="slidenum">
              <a:rPr lang="en-US" sz="1200" smtClean="0">
                <a:solidFill>
                  <a:prstClr val="black"/>
                </a:solidFill>
              </a:rPr>
              <a:pPr algn="r"/>
              <a:t>26</a:t>
            </a:fld>
            <a:endParaRPr lang="en-US" sz="120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4"/>
          <p:cNvSpPr>
            <a:spLocks noGrp="1" noChangeArrowheads="1"/>
          </p:cNvSpPr>
          <p:nvPr>
            <p:ph type="body" idx="1"/>
          </p:nvPr>
        </p:nvSpPr>
        <p:spPr>
          <a:xfrm>
            <a:off x="473287" y="4861440"/>
            <a:ext cx="6152727" cy="4861442"/>
          </a:xfrm>
          <a:noFill/>
        </p:spPr>
        <p:txBody>
          <a:bodyPr lIns="91435" tIns="45718" rIns="91435" bIns="45718"/>
          <a:lstStyle/>
          <a:p>
            <a:pPr marL="228600" indent="-228600" eaLnBrk="1" hangingPunct="1"/>
            <a:endParaRPr lang="en-US" sz="1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algn="r"/>
            <a:fld id="{B8405BA9-F65C-467A-AE65-0E95764C6DF3}" type="slidenum">
              <a:rPr lang="en-US" sz="1200" smtClean="0">
                <a:solidFill>
                  <a:prstClr val="black"/>
                </a:solidFill>
              </a:rPr>
              <a:pPr algn="r"/>
              <a:t>27</a:t>
            </a:fld>
            <a:endParaRPr lang="en-US" sz="120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4"/>
          <p:cNvSpPr>
            <a:spLocks noGrp="1" noChangeArrowheads="1"/>
          </p:cNvSpPr>
          <p:nvPr>
            <p:ph type="body" idx="1"/>
          </p:nvPr>
        </p:nvSpPr>
        <p:spPr>
          <a:xfrm>
            <a:off x="473287" y="4861440"/>
            <a:ext cx="6152727" cy="4861442"/>
          </a:xfrm>
          <a:noFill/>
        </p:spPr>
        <p:txBody>
          <a:bodyPr lIns="91435" tIns="45718" rIns="91435" bIns="45718"/>
          <a:lstStyle/>
          <a:p>
            <a:pPr marL="228600" indent="-228600" eaLnBrk="1" hangingPunct="1"/>
            <a:endParaRPr lang="en-US"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3CA75-DAA6-49AE-8B51-948351563076}" type="slidenum">
              <a:rPr lang="en-GB" smtClean="0"/>
              <a:pPr/>
              <a:t>47</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3CA75-DAA6-49AE-8B51-948351563076}" type="slidenum">
              <a:rPr lang="en-GB" smtClean="0"/>
              <a:pPr/>
              <a:t>48</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3CA75-DAA6-49AE-8B51-948351563076}" type="slidenum">
              <a:rPr lang="en-GB" smtClean="0"/>
              <a:pPr/>
              <a:t>49</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3CA75-DAA6-49AE-8B51-948351563076}" type="slidenum">
              <a:rPr lang="en-GB" smtClean="0"/>
              <a:pPr/>
              <a:t>50</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3CA75-DAA6-49AE-8B51-948351563076}" type="slidenum">
              <a:rPr lang="en-GB" smtClean="0"/>
              <a:pPr/>
              <a:t>53</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1435100" y="274638"/>
            <a:ext cx="7499350" cy="1143000"/>
          </a:xfrm>
          <a:prstGeom prst="rect">
            <a:avLst/>
          </a:prstGeom>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435100" y="1447800"/>
            <a:ext cx="7499350" cy="4800600"/>
          </a:xfrm>
          <a:prstGeom prst="rect">
            <a:avLst/>
          </a:prstGeo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a:xfrm>
            <a:off x="3581400" y="6305550"/>
            <a:ext cx="2133600" cy="476250"/>
          </a:xfrm>
          <a:prstGeom prst="rect">
            <a:avLst/>
          </a:prstGeom>
        </p:spPr>
        <p:txBody>
          <a:bodyPr/>
          <a:lstStyle>
            <a:lvl1pPr>
              <a:defRPr/>
            </a:lvl1pPr>
          </a:lstStyle>
          <a:p>
            <a:pPr>
              <a:defRPr/>
            </a:pPr>
            <a:fld id="{6C604B9C-BB16-43BD-B017-2B4D33084A10}" type="datetimeFigureOut">
              <a:rPr lang="es-ES"/>
              <a:pPr>
                <a:defRPr/>
              </a:pPr>
              <a:t>19/11/2012</a:t>
            </a:fld>
            <a:endParaRPr lang="en-GB"/>
          </a:p>
        </p:txBody>
      </p:sp>
      <p:sp>
        <p:nvSpPr>
          <p:cNvPr id="5" name="9 Marcador de pie de página"/>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en-GB"/>
          </a:p>
        </p:txBody>
      </p:sp>
      <p:sp>
        <p:nvSpPr>
          <p:cNvPr id="6" name="21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lstStyle>
          <a:p>
            <a:pPr>
              <a:defRPr/>
            </a:pPr>
            <a:fld id="{36C94F2B-D82B-47C1-B08F-B5E0D7CB0029}" type="slidenum">
              <a:rPr lang="en-GB"/>
              <a:pPr>
                <a:defRPr/>
              </a:pPr>
              <a:t>‹Nº›</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a:prstGeom prst="rect">
            <a:avLst/>
          </a:prstGeo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a:prstGeom prst="rect">
            <a:avLst/>
          </a:prstGeo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a:xfrm>
            <a:off x="3581400" y="6305550"/>
            <a:ext cx="2133600" cy="476250"/>
          </a:xfrm>
          <a:prstGeom prst="rect">
            <a:avLst/>
          </a:prstGeom>
        </p:spPr>
        <p:txBody>
          <a:bodyPr/>
          <a:lstStyle>
            <a:lvl1pPr>
              <a:defRPr/>
            </a:lvl1pPr>
          </a:lstStyle>
          <a:p>
            <a:pPr>
              <a:defRPr/>
            </a:pPr>
            <a:fld id="{2BA1D8F1-0595-40AA-AD95-45A08DC2D8FC}" type="datetimeFigureOut">
              <a:rPr lang="es-ES"/>
              <a:pPr>
                <a:defRPr/>
              </a:pPr>
              <a:t>19/11/2012</a:t>
            </a:fld>
            <a:endParaRPr lang="en-GB"/>
          </a:p>
        </p:txBody>
      </p:sp>
      <p:sp>
        <p:nvSpPr>
          <p:cNvPr id="5" name="9 Marcador de pie de página"/>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en-GB"/>
          </a:p>
        </p:txBody>
      </p:sp>
      <p:sp>
        <p:nvSpPr>
          <p:cNvPr id="6" name="21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lstStyle>
          <a:p>
            <a:pPr>
              <a:defRPr/>
            </a:pPr>
            <a:fld id="{2FDD9135-84DB-40E0-B238-C0D129EA3BDC}" type="slidenum">
              <a:rPr lang="en-GB"/>
              <a:pPr>
                <a:defRPr/>
              </a:pPr>
              <a:t>‹Nº›</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72575" cy="687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pic>
        <p:nvPicPr>
          <p:cNvPr id="6" name="Picture 9" descr="eiopa_RG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03950" y="-4763"/>
            <a:ext cx="2635250" cy="183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a:prstGeom prst="rect">
            <a:avLst/>
          </a:prstGeo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a:prstGeom prst="rect">
            <a:avLst/>
          </a:prstGeo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a:xfrm>
            <a:off x="304800" y="6400800"/>
            <a:ext cx="1905000" cy="457200"/>
          </a:xfrm>
          <a:prstGeom prst="rect">
            <a:avLst/>
          </a:prstGeom>
        </p:spPr>
        <p:txBody>
          <a:bodyPr/>
          <a:lstStyle>
            <a:lvl1pPr>
              <a:defRPr>
                <a:solidFill>
                  <a:schemeClr val="bg1"/>
                </a:solidFill>
              </a:defRPr>
            </a:lvl1pPr>
          </a:lstStyle>
          <a:p>
            <a:pPr>
              <a:defRPr/>
            </a:pPr>
            <a:fld id="{82C95313-7082-47F2-81FC-C5622F49E294}" type="datetime4">
              <a:rPr lang="en-GB"/>
              <a:pPr>
                <a:defRPr/>
              </a:pPr>
              <a:t>19 November 2012</a:t>
            </a:fld>
            <a:endParaRPr lang="en-GB">
              <a:solidFill>
                <a:schemeClr val="tx1"/>
              </a:solidFill>
            </a:endParaRPr>
          </a:p>
        </p:txBody>
      </p:sp>
      <p:pic>
        <p:nvPicPr>
          <p:cNvPr id="8" name="7 Imagen" descr="Logo_oficial_2012.png"/>
          <p:cNvPicPr>
            <a:picLocks noChangeAspect="1"/>
          </p:cNvPicPr>
          <p:nvPr userDrawn="1"/>
        </p:nvPicPr>
        <p:blipFill>
          <a:blip r:embed="rId4"/>
          <a:stretch>
            <a:fillRect/>
          </a:stretch>
        </p:blipFill>
        <p:spPr>
          <a:xfrm>
            <a:off x="179512" y="188640"/>
            <a:ext cx="2535100" cy="402397"/>
          </a:xfrm>
          <a:prstGeom prst="rect">
            <a:avLst/>
          </a:prstGeom>
        </p:spPr>
      </p:pic>
      <p:sp>
        <p:nvSpPr>
          <p:cNvPr id="9" name="8 Rectángulo"/>
          <p:cNvSpPr/>
          <p:nvPr userDrawn="1"/>
        </p:nvSpPr>
        <p:spPr>
          <a:xfrm>
            <a:off x="357158" y="214290"/>
            <a:ext cx="1571636" cy="357190"/>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76180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70050" y="1208088"/>
            <a:ext cx="7473950" cy="41148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3"/>
          <p:cNvSpPr>
            <a:spLocks noGrp="1" noChangeArrowheads="1"/>
          </p:cNvSpPr>
          <p:nvPr>
            <p:ph type="ftr" sz="quarter" idx="10"/>
          </p:nvPr>
        </p:nvSpPr>
        <p:spPr>
          <a:xfrm>
            <a:off x="2705100" y="6565900"/>
            <a:ext cx="4038600" cy="292100"/>
          </a:xfrm>
          <a:prstGeom prst="rect">
            <a:avLst/>
          </a:prstGeom>
          <a:ln/>
        </p:spPr>
        <p:txBody>
          <a:bodyPr/>
          <a:lstStyle>
            <a:lvl1pPr>
              <a:defRPr/>
            </a:lvl1pPr>
          </a:lstStyle>
          <a:p>
            <a:pPr>
              <a:defRPr/>
            </a:pPr>
            <a:r>
              <a:rPr lang="es-ES"/>
              <a:t>Ricardo Lozano Aragüés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4" name="2 Marcador de texto"/>
          <p:cNvSpPr>
            <a:spLocks noGrp="1"/>
          </p:cNvSpPr>
          <p:nvPr>
            <p:ph type="body" idx="14"/>
          </p:nvPr>
        </p:nvSpPr>
        <p:spPr>
          <a:xfrm>
            <a:off x="453153" y="63602"/>
            <a:ext cx="7182868" cy="251149"/>
          </a:xfrm>
          <a:prstGeom prst="rect">
            <a:avLst/>
          </a:prstGeom>
        </p:spPr>
        <p:txBody>
          <a:bodyPr lIns="67308" tIns="33657" rIns="67308" bIns="33657" anchor="t"/>
          <a:lstStyle>
            <a:lvl1pPr marL="0" indent="0" algn="l"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554" indent="0">
              <a:buNone/>
              <a:defRPr sz="1300"/>
            </a:lvl2pPr>
            <a:lvl3pPr marL="673107" indent="0">
              <a:buNone/>
              <a:defRPr sz="1200"/>
            </a:lvl3pPr>
            <a:lvl4pPr marL="1009661" indent="0">
              <a:buNone/>
              <a:defRPr sz="1000"/>
            </a:lvl4pPr>
            <a:lvl5pPr marL="1346213" indent="0">
              <a:buNone/>
              <a:defRPr sz="1000"/>
            </a:lvl5pPr>
            <a:lvl6pPr marL="1682763" indent="0">
              <a:buNone/>
              <a:defRPr sz="1000"/>
            </a:lvl6pPr>
            <a:lvl7pPr marL="2019319" indent="0">
              <a:buNone/>
              <a:defRPr sz="1000"/>
            </a:lvl7pPr>
            <a:lvl8pPr marL="2355874" indent="0">
              <a:buNone/>
              <a:defRPr sz="1000"/>
            </a:lvl8pPr>
            <a:lvl9pPr marL="2692425" indent="0">
              <a:buNone/>
              <a:defRPr sz="1000"/>
            </a:lvl9pPr>
          </a:lstStyle>
          <a:p>
            <a:pPr lvl="0"/>
            <a:r>
              <a:rPr lang="es-ES" smtClean="0"/>
              <a:t>Haga clic para modificar el estilo de texto del patrón</a:t>
            </a:r>
          </a:p>
        </p:txBody>
      </p:sp>
      <p:sp>
        <p:nvSpPr>
          <p:cNvPr id="25" name="2 Marcador de texto"/>
          <p:cNvSpPr>
            <a:spLocks noGrp="1"/>
          </p:cNvSpPr>
          <p:nvPr>
            <p:ph type="body" idx="15"/>
          </p:nvPr>
        </p:nvSpPr>
        <p:spPr>
          <a:xfrm>
            <a:off x="455558" y="381258"/>
            <a:ext cx="8217523" cy="251149"/>
          </a:xfrm>
          <a:prstGeom prst="rect">
            <a:avLst/>
          </a:prstGeom>
        </p:spPr>
        <p:txBody>
          <a:bodyPr lIns="67308" tIns="33657" rIns="67308" bIns="33657" anchor="t"/>
          <a:lstStyle>
            <a:lvl1pPr marL="0" indent="0" algn="l" rtl="0" fontAlgn="base">
              <a:lnSpc>
                <a:spcPct val="100000"/>
              </a:lnSpc>
              <a:spcBef>
                <a:spcPts val="663"/>
              </a:spcBef>
              <a:spcAft>
                <a:spcPct val="0"/>
              </a:spcAft>
              <a:buNone/>
              <a:defRPr lang="es-ES" sz="1300" b="1" kern="1200" baseline="0" dirty="0" smtClean="0">
                <a:solidFill>
                  <a:srgbClr val="627380"/>
                </a:solidFill>
                <a:latin typeface="Trebuchet MS" charset="0"/>
                <a:ea typeface="Trebuchet MS" charset="0"/>
                <a:cs typeface="Trebuchet MS" charset="0"/>
                <a:sym typeface="Trebuchet MS" charset="0"/>
              </a:defRPr>
            </a:lvl1pPr>
            <a:lvl2pPr marL="336554" indent="0">
              <a:buNone/>
              <a:defRPr sz="1300"/>
            </a:lvl2pPr>
            <a:lvl3pPr marL="673107" indent="0">
              <a:buNone/>
              <a:defRPr sz="1200"/>
            </a:lvl3pPr>
            <a:lvl4pPr marL="1009661" indent="0">
              <a:buNone/>
              <a:defRPr sz="1000"/>
            </a:lvl4pPr>
            <a:lvl5pPr marL="1346213" indent="0">
              <a:buNone/>
              <a:defRPr sz="1000"/>
            </a:lvl5pPr>
            <a:lvl6pPr marL="1682763" indent="0">
              <a:buNone/>
              <a:defRPr sz="1000"/>
            </a:lvl6pPr>
            <a:lvl7pPr marL="2019319" indent="0">
              <a:buNone/>
              <a:defRPr sz="1000"/>
            </a:lvl7pPr>
            <a:lvl8pPr marL="2355874" indent="0">
              <a:buNone/>
              <a:defRPr sz="1000"/>
            </a:lvl8pPr>
            <a:lvl9pPr marL="2692425" indent="0">
              <a:buNone/>
              <a:defRPr sz="1000"/>
            </a:lvl9pPr>
          </a:lstStyle>
          <a:p>
            <a:pPr lvl="0"/>
            <a:r>
              <a:rPr lang="es-ES" dirty="0" smtClean="0"/>
              <a:t>Haga clic para modificar el estilo de texto del patrón</a:t>
            </a:r>
          </a:p>
        </p:txBody>
      </p:sp>
      <p:sp>
        <p:nvSpPr>
          <p:cNvPr id="26" name="2 Marcador de texto"/>
          <p:cNvSpPr>
            <a:spLocks noGrp="1"/>
          </p:cNvSpPr>
          <p:nvPr>
            <p:ph type="body" idx="16" hasCustomPrompt="1"/>
          </p:nvPr>
        </p:nvSpPr>
        <p:spPr>
          <a:xfrm>
            <a:off x="51314" y="63602"/>
            <a:ext cx="251149" cy="251149"/>
          </a:xfrm>
          <a:prstGeom prst="rect">
            <a:avLst/>
          </a:prstGeom>
        </p:spPr>
        <p:txBody>
          <a:bodyPr lIns="67308" tIns="33657" rIns="67308" bIns="33657" anchor="t"/>
          <a:lstStyle>
            <a:lvl1pPr marL="0" indent="0" algn="ctr"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554" indent="0">
              <a:buNone/>
              <a:defRPr sz="1300"/>
            </a:lvl2pPr>
            <a:lvl3pPr marL="673107" indent="0">
              <a:buNone/>
              <a:defRPr sz="1200"/>
            </a:lvl3pPr>
            <a:lvl4pPr marL="1009661" indent="0">
              <a:buNone/>
              <a:defRPr sz="1000"/>
            </a:lvl4pPr>
            <a:lvl5pPr marL="1346213" indent="0">
              <a:buNone/>
              <a:defRPr sz="1000"/>
            </a:lvl5pPr>
            <a:lvl6pPr marL="1682763" indent="0">
              <a:buNone/>
              <a:defRPr sz="1000"/>
            </a:lvl6pPr>
            <a:lvl7pPr marL="2019319" indent="0">
              <a:buNone/>
              <a:defRPr sz="1000"/>
            </a:lvl7pPr>
            <a:lvl8pPr marL="2355874" indent="0">
              <a:buNone/>
              <a:defRPr sz="1000"/>
            </a:lvl8pPr>
            <a:lvl9pPr marL="2692425" indent="0">
              <a:buNone/>
              <a:defRPr sz="1000"/>
            </a:lvl9pPr>
          </a:lstStyle>
          <a:p>
            <a:pPr lvl="0"/>
            <a:r>
              <a:rPr lang="es-ES" dirty="0" smtClean="0"/>
              <a:t>x</a:t>
            </a: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24" name="2 Marcador de texto"/>
          <p:cNvSpPr>
            <a:spLocks noGrp="1"/>
          </p:cNvSpPr>
          <p:nvPr>
            <p:ph type="body" idx="14"/>
          </p:nvPr>
        </p:nvSpPr>
        <p:spPr bwMode="gray">
          <a:xfrm>
            <a:off x="453153" y="63602"/>
            <a:ext cx="7182868"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smtClean="0"/>
              <a:t>Haga clic para modificar el estilo de texto del patrón</a:t>
            </a:r>
          </a:p>
        </p:txBody>
      </p:sp>
      <p:sp>
        <p:nvSpPr>
          <p:cNvPr id="25" name="2 Marcador de texto"/>
          <p:cNvSpPr>
            <a:spLocks noGrp="1"/>
          </p:cNvSpPr>
          <p:nvPr>
            <p:ph type="body" idx="15"/>
          </p:nvPr>
        </p:nvSpPr>
        <p:spPr bwMode="gray">
          <a:xfrm>
            <a:off x="418851" y="381258"/>
            <a:ext cx="8473629"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800" b="1" kern="1200" baseline="0" dirty="0" smtClean="0">
                <a:solidFill>
                  <a:srgbClr val="627380"/>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Haga clic para modificar el estilo de texto del patrón</a:t>
            </a:r>
          </a:p>
        </p:txBody>
      </p:sp>
      <p:sp>
        <p:nvSpPr>
          <p:cNvPr id="26" name="2 Marcador de texto"/>
          <p:cNvSpPr>
            <a:spLocks noGrp="1"/>
          </p:cNvSpPr>
          <p:nvPr>
            <p:ph type="body" idx="16" hasCustomPrompt="1"/>
          </p:nvPr>
        </p:nvSpPr>
        <p:spPr bwMode="gray">
          <a:xfrm>
            <a:off x="51314" y="63602"/>
            <a:ext cx="251149" cy="251149"/>
          </a:xfrm>
          <a:prstGeom prst="rect">
            <a:avLst/>
          </a:prstGeom>
        </p:spPr>
        <p:txBody>
          <a:bodyPr lIns="67355" tIns="33677" rIns="67355" bIns="33677" anchor="t"/>
          <a:lstStyle>
            <a:lvl1pPr marL="0" indent="0" algn="ctr"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x</a:t>
            </a:r>
          </a:p>
        </p:txBody>
      </p:sp>
    </p:spTree>
    <p:extLst>
      <p:ext uri="{BB962C8B-B14F-4D97-AF65-F5344CB8AC3E}">
        <p14:creationId xmlns="" xmlns:p14="http://schemas.microsoft.com/office/powerpoint/2010/main" val="686054640"/>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24" name="2 Marcador de texto"/>
          <p:cNvSpPr>
            <a:spLocks noGrp="1"/>
          </p:cNvSpPr>
          <p:nvPr>
            <p:ph type="body" idx="14"/>
          </p:nvPr>
        </p:nvSpPr>
        <p:spPr bwMode="gray">
          <a:xfrm>
            <a:off x="453153" y="63602"/>
            <a:ext cx="7182868"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smtClean="0"/>
              <a:t>Haga clic para modificar el estilo de texto del patrón</a:t>
            </a:r>
          </a:p>
        </p:txBody>
      </p:sp>
      <p:sp>
        <p:nvSpPr>
          <p:cNvPr id="25" name="2 Marcador de texto"/>
          <p:cNvSpPr>
            <a:spLocks noGrp="1"/>
          </p:cNvSpPr>
          <p:nvPr>
            <p:ph type="body" idx="15"/>
          </p:nvPr>
        </p:nvSpPr>
        <p:spPr bwMode="gray">
          <a:xfrm>
            <a:off x="418851" y="381258"/>
            <a:ext cx="8473629"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800" b="1" kern="1200" baseline="0" dirty="0" smtClean="0">
                <a:solidFill>
                  <a:srgbClr val="627380"/>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Haga clic para modificar el estilo de texto del patrón</a:t>
            </a:r>
          </a:p>
        </p:txBody>
      </p:sp>
      <p:sp>
        <p:nvSpPr>
          <p:cNvPr id="26" name="2 Marcador de texto"/>
          <p:cNvSpPr>
            <a:spLocks noGrp="1"/>
          </p:cNvSpPr>
          <p:nvPr>
            <p:ph type="body" idx="16" hasCustomPrompt="1"/>
          </p:nvPr>
        </p:nvSpPr>
        <p:spPr bwMode="gray">
          <a:xfrm>
            <a:off x="51314" y="63602"/>
            <a:ext cx="251149" cy="251149"/>
          </a:xfrm>
          <a:prstGeom prst="rect">
            <a:avLst/>
          </a:prstGeom>
        </p:spPr>
        <p:txBody>
          <a:bodyPr lIns="67355" tIns="33677" rIns="67355" bIns="33677" anchor="t"/>
          <a:lstStyle>
            <a:lvl1pPr marL="0" indent="0" algn="ctr"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x</a:t>
            </a:r>
          </a:p>
        </p:txBody>
      </p:sp>
    </p:spTree>
    <p:extLst>
      <p:ext uri="{BB962C8B-B14F-4D97-AF65-F5344CB8AC3E}">
        <p14:creationId xmlns="" xmlns:p14="http://schemas.microsoft.com/office/powerpoint/2010/main" val="68605464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24" name="2 Marcador de texto"/>
          <p:cNvSpPr>
            <a:spLocks noGrp="1"/>
          </p:cNvSpPr>
          <p:nvPr>
            <p:ph type="body" idx="14"/>
          </p:nvPr>
        </p:nvSpPr>
        <p:spPr bwMode="gray">
          <a:xfrm>
            <a:off x="453153" y="63602"/>
            <a:ext cx="7182868"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smtClean="0"/>
              <a:t>Haga clic para modificar el estilo de texto del patrón</a:t>
            </a:r>
          </a:p>
        </p:txBody>
      </p:sp>
      <p:sp>
        <p:nvSpPr>
          <p:cNvPr id="25" name="2 Marcador de texto"/>
          <p:cNvSpPr>
            <a:spLocks noGrp="1"/>
          </p:cNvSpPr>
          <p:nvPr>
            <p:ph type="body" idx="15"/>
          </p:nvPr>
        </p:nvSpPr>
        <p:spPr bwMode="gray">
          <a:xfrm>
            <a:off x="418851" y="381258"/>
            <a:ext cx="8473629"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800" b="1" kern="1200" baseline="0" dirty="0" smtClean="0">
                <a:solidFill>
                  <a:srgbClr val="627380"/>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Haga clic para modificar el estilo de texto del patrón</a:t>
            </a:r>
          </a:p>
        </p:txBody>
      </p:sp>
      <p:sp>
        <p:nvSpPr>
          <p:cNvPr id="26" name="2 Marcador de texto"/>
          <p:cNvSpPr>
            <a:spLocks noGrp="1"/>
          </p:cNvSpPr>
          <p:nvPr>
            <p:ph type="body" idx="16" hasCustomPrompt="1"/>
          </p:nvPr>
        </p:nvSpPr>
        <p:spPr bwMode="gray">
          <a:xfrm>
            <a:off x="51314" y="63602"/>
            <a:ext cx="251149" cy="251149"/>
          </a:xfrm>
          <a:prstGeom prst="rect">
            <a:avLst/>
          </a:prstGeom>
        </p:spPr>
        <p:txBody>
          <a:bodyPr lIns="67355" tIns="33677" rIns="67355" bIns="33677" anchor="t"/>
          <a:lstStyle>
            <a:lvl1pPr marL="0" indent="0" algn="ctr"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x</a:t>
            </a:r>
          </a:p>
        </p:txBody>
      </p:sp>
    </p:spTree>
    <p:extLst>
      <p:ext uri="{BB962C8B-B14F-4D97-AF65-F5344CB8AC3E}">
        <p14:creationId xmlns="" xmlns:p14="http://schemas.microsoft.com/office/powerpoint/2010/main" val="68605464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24" name="2 Marcador de texto"/>
          <p:cNvSpPr>
            <a:spLocks noGrp="1"/>
          </p:cNvSpPr>
          <p:nvPr>
            <p:ph type="body" idx="14"/>
          </p:nvPr>
        </p:nvSpPr>
        <p:spPr bwMode="gray">
          <a:xfrm>
            <a:off x="453153" y="63602"/>
            <a:ext cx="7182868"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smtClean="0"/>
              <a:t>Haga clic para modificar el estilo de texto del patrón</a:t>
            </a:r>
          </a:p>
        </p:txBody>
      </p:sp>
      <p:sp>
        <p:nvSpPr>
          <p:cNvPr id="25" name="2 Marcador de texto"/>
          <p:cNvSpPr>
            <a:spLocks noGrp="1"/>
          </p:cNvSpPr>
          <p:nvPr>
            <p:ph type="body" idx="15"/>
          </p:nvPr>
        </p:nvSpPr>
        <p:spPr bwMode="gray">
          <a:xfrm>
            <a:off x="418851" y="381258"/>
            <a:ext cx="8473629"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800" b="1" kern="1200" baseline="0" dirty="0" smtClean="0">
                <a:solidFill>
                  <a:srgbClr val="627380"/>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Haga clic para modificar el estilo de texto del patrón</a:t>
            </a:r>
          </a:p>
        </p:txBody>
      </p:sp>
      <p:sp>
        <p:nvSpPr>
          <p:cNvPr id="26" name="2 Marcador de texto"/>
          <p:cNvSpPr>
            <a:spLocks noGrp="1"/>
          </p:cNvSpPr>
          <p:nvPr>
            <p:ph type="body" idx="16" hasCustomPrompt="1"/>
          </p:nvPr>
        </p:nvSpPr>
        <p:spPr bwMode="gray">
          <a:xfrm>
            <a:off x="51314" y="63602"/>
            <a:ext cx="251149" cy="251149"/>
          </a:xfrm>
          <a:prstGeom prst="rect">
            <a:avLst/>
          </a:prstGeom>
        </p:spPr>
        <p:txBody>
          <a:bodyPr lIns="67355" tIns="33677" rIns="67355" bIns="33677" anchor="t"/>
          <a:lstStyle>
            <a:lvl1pPr marL="0" indent="0" algn="ctr"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x</a:t>
            </a:r>
          </a:p>
        </p:txBody>
      </p:sp>
    </p:spTree>
    <p:extLst>
      <p:ext uri="{BB962C8B-B14F-4D97-AF65-F5344CB8AC3E}">
        <p14:creationId xmlns="" xmlns:p14="http://schemas.microsoft.com/office/powerpoint/2010/main" val="686054640"/>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24" name="2 Marcador de texto"/>
          <p:cNvSpPr>
            <a:spLocks noGrp="1"/>
          </p:cNvSpPr>
          <p:nvPr>
            <p:ph type="body" idx="14"/>
          </p:nvPr>
        </p:nvSpPr>
        <p:spPr bwMode="gray">
          <a:xfrm>
            <a:off x="453153" y="63602"/>
            <a:ext cx="7182868"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smtClean="0"/>
              <a:t>Haga clic para modificar el estilo de texto del patrón</a:t>
            </a:r>
          </a:p>
        </p:txBody>
      </p:sp>
      <p:sp>
        <p:nvSpPr>
          <p:cNvPr id="25" name="2 Marcador de texto"/>
          <p:cNvSpPr>
            <a:spLocks noGrp="1"/>
          </p:cNvSpPr>
          <p:nvPr>
            <p:ph type="body" idx="15"/>
          </p:nvPr>
        </p:nvSpPr>
        <p:spPr bwMode="gray">
          <a:xfrm>
            <a:off x="418851" y="381258"/>
            <a:ext cx="8473629" cy="251149"/>
          </a:xfrm>
          <a:prstGeom prst="rect">
            <a:avLst/>
          </a:prstGeom>
        </p:spPr>
        <p:txBody>
          <a:bodyPr lIns="67355" tIns="33677" rIns="67355" bIns="33677" anchor="t"/>
          <a:lstStyle>
            <a:lvl1pPr marL="0" indent="0" algn="l" rtl="0" fontAlgn="base">
              <a:lnSpc>
                <a:spcPct val="100000"/>
              </a:lnSpc>
              <a:spcBef>
                <a:spcPts val="663"/>
              </a:spcBef>
              <a:spcAft>
                <a:spcPct val="0"/>
              </a:spcAft>
              <a:buNone/>
              <a:defRPr lang="es-ES" sz="1800" b="1" kern="1200" baseline="0" dirty="0" smtClean="0">
                <a:solidFill>
                  <a:srgbClr val="627380"/>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Haga clic para modificar el estilo de texto del patrón</a:t>
            </a:r>
          </a:p>
        </p:txBody>
      </p:sp>
      <p:sp>
        <p:nvSpPr>
          <p:cNvPr id="26" name="2 Marcador de texto"/>
          <p:cNvSpPr>
            <a:spLocks noGrp="1"/>
          </p:cNvSpPr>
          <p:nvPr>
            <p:ph type="body" idx="16" hasCustomPrompt="1"/>
          </p:nvPr>
        </p:nvSpPr>
        <p:spPr bwMode="gray">
          <a:xfrm>
            <a:off x="51314" y="63602"/>
            <a:ext cx="251149" cy="251149"/>
          </a:xfrm>
          <a:prstGeom prst="rect">
            <a:avLst/>
          </a:prstGeom>
        </p:spPr>
        <p:txBody>
          <a:bodyPr lIns="67355" tIns="33677" rIns="67355" bIns="33677" anchor="t"/>
          <a:lstStyle>
            <a:lvl1pPr marL="0" indent="0" algn="ctr" rtl="0" fontAlgn="base">
              <a:lnSpc>
                <a:spcPct val="100000"/>
              </a:lnSpc>
              <a:spcBef>
                <a:spcPts val="663"/>
              </a:spcBef>
              <a:spcAft>
                <a:spcPct val="0"/>
              </a:spcAft>
              <a:buNone/>
              <a:defRPr lang="es-ES" sz="1300" b="1" kern="1200" dirty="0" smtClean="0">
                <a:solidFill>
                  <a:srgbClr val="FFFFFF"/>
                </a:solidFill>
                <a:latin typeface="Trebuchet MS" charset="0"/>
                <a:ea typeface="Trebuchet MS" charset="0"/>
                <a:cs typeface="Trebuchet MS" charset="0"/>
                <a:sym typeface="Trebuchet MS" charset="0"/>
              </a:defRPr>
            </a:lvl1pPr>
            <a:lvl2pPr marL="336774" indent="0">
              <a:buNone/>
              <a:defRPr sz="1300"/>
            </a:lvl2pPr>
            <a:lvl3pPr marL="673547" indent="0">
              <a:buNone/>
              <a:defRPr sz="1200"/>
            </a:lvl3pPr>
            <a:lvl4pPr marL="1010321" indent="0">
              <a:buNone/>
              <a:defRPr sz="1000"/>
            </a:lvl4pPr>
            <a:lvl5pPr marL="1347094" indent="0">
              <a:buNone/>
              <a:defRPr sz="1000"/>
            </a:lvl5pPr>
            <a:lvl6pPr marL="1683868" indent="0">
              <a:buNone/>
              <a:defRPr sz="1000"/>
            </a:lvl6pPr>
            <a:lvl7pPr marL="2020641" indent="0">
              <a:buNone/>
              <a:defRPr sz="1000"/>
            </a:lvl7pPr>
            <a:lvl8pPr marL="2357415" indent="0">
              <a:buNone/>
              <a:defRPr sz="1000"/>
            </a:lvl8pPr>
            <a:lvl9pPr marL="2694188" indent="0">
              <a:buNone/>
              <a:defRPr sz="1000"/>
            </a:lvl9pPr>
          </a:lstStyle>
          <a:p>
            <a:pPr lvl="0"/>
            <a:r>
              <a:rPr lang="es-ES" dirty="0" smtClean="0"/>
              <a:t>x</a:t>
            </a:r>
          </a:p>
        </p:txBody>
      </p:sp>
    </p:spTree>
    <p:extLst>
      <p:ext uri="{BB962C8B-B14F-4D97-AF65-F5344CB8AC3E}">
        <p14:creationId xmlns="" xmlns:p14="http://schemas.microsoft.com/office/powerpoint/2010/main" val="68605464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23 Marcador de fecha"/>
          <p:cNvSpPr>
            <a:spLocks noGrp="1"/>
          </p:cNvSpPr>
          <p:nvPr>
            <p:ph type="dt" sz="half" idx="10"/>
          </p:nvPr>
        </p:nvSpPr>
        <p:spPr>
          <a:xfrm>
            <a:off x="3581400" y="6305550"/>
            <a:ext cx="2133600" cy="476250"/>
          </a:xfrm>
          <a:prstGeom prst="rect">
            <a:avLst/>
          </a:prstGeom>
        </p:spPr>
        <p:txBody>
          <a:bodyPr/>
          <a:lstStyle>
            <a:lvl1pPr>
              <a:defRPr/>
            </a:lvl1pPr>
          </a:lstStyle>
          <a:p>
            <a:pPr>
              <a:defRPr/>
            </a:pPr>
            <a:fld id="{15B7B416-6DE6-4FE5-8BF2-BD9C223B82CF}" type="datetimeFigureOut">
              <a:rPr lang="es-ES"/>
              <a:pPr>
                <a:defRPr/>
              </a:pPr>
              <a:t>19/11/2012</a:t>
            </a:fld>
            <a:endParaRPr lang="en-GB"/>
          </a:p>
        </p:txBody>
      </p:sp>
      <p:sp>
        <p:nvSpPr>
          <p:cNvPr id="5" name="9 Marcador de pie de página"/>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en-GB"/>
          </a:p>
        </p:txBody>
      </p:sp>
      <p:sp>
        <p:nvSpPr>
          <p:cNvPr id="6" name="21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lstStyle>
          <a:p>
            <a:pPr>
              <a:defRPr/>
            </a:pPr>
            <a:fld id="{26426327-8BC5-4634-BC17-6A8A7F48B079}"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a:prstGeom prst="rect">
            <a:avLst/>
          </a:prstGeo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a:xfrm>
            <a:off x="3581400" y="6305550"/>
            <a:ext cx="2133600" cy="476250"/>
          </a:xfrm>
          <a:prstGeom prst="rect">
            <a:avLst/>
          </a:prstGeom>
        </p:spPr>
        <p:txBody>
          <a:bodyPr/>
          <a:lstStyle>
            <a:lvl1pPr>
              <a:defRPr/>
            </a:lvl1pPr>
          </a:lstStyle>
          <a:p>
            <a:pPr>
              <a:defRPr/>
            </a:pPr>
            <a:fld id="{02666C16-4744-44A3-95F6-0263DEF4B64D}" type="datetimeFigureOut">
              <a:rPr lang="es-ES"/>
              <a:pPr>
                <a:defRPr/>
              </a:pPr>
              <a:t>19/11/2012</a:t>
            </a:fld>
            <a:endParaRPr lang="en-GB"/>
          </a:p>
        </p:txBody>
      </p:sp>
      <p:sp>
        <p:nvSpPr>
          <p:cNvPr id="6" name="9 Marcador de pie de página"/>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en-GB"/>
          </a:p>
        </p:txBody>
      </p:sp>
      <p:sp>
        <p:nvSpPr>
          <p:cNvPr id="7" name="21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lstStyle>
          <a:p>
            <a:pPr>
              <a:defRPr/>
            </a:pPr>
            <a:fld id="{1069747B-92E6-4C4D-B0F4-D2665FD9E673}" type="slidenum">
              <a:rPr lang="en-GB"/>
              <a:pPr>
                <a:defRPr/>
              </a:pPr>
              <a:t>‹Nº›</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BBB541C5-6453-46CE-BE66-E2F4B5E1AF23}" type="datetimeFigureOut">
              <a:rPr lang="es-ES"/>
              <a:pPr>
                <a:defRPr/>
              </a:pPr>
              <a:t>19/11/2012</a:t>
            </a:fld>
            <a:endParaRPr lang="en-GB"/>
          </a:p>
        </p:txBody>
      </p:sp>
      <p:sp>
        <p:nvSpPr>
          <p:cNvPr id="9" name="4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10" name="5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B9AD0195-8F16-4731-85F3-B0E82E915F8A}" type="slidenum">
              <a:rPr lang="en-GB"/>
              <a:pPr>
                <a:defRPr/>
              </a:pPr>
              <a:t>‹Nº›</a:t>
            </a:fld>
            <a:endParaRPr lang="en-GB"/>
          </a:p>
        </p:txBody>
      </p:sp>
      <p:pic>
        <p:nvPicPr>
          <p:cNvPr id="11" name="Picture 5" descr="eiopa_PLATFORM_segment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928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eiopa_weiss"/>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43838" y="196118"/>
            <a:ext cx="1771632" cy="589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12 Imagen" descr="Logo_oficial_2012.png"/>
          <p:cNvPicPr>
            <a:picLocks noChangeAspect="1"/>
          </p:cNvPicPr>
          <p:nvPr userDrawn="1"/>
        </p:nvPicPr>
        <p:blipFill>
          <a:blip r:embed="rId4"/>
          <a:srcRect l="33746" t="9449" r="32246" b="9449"/>
          <a:stretch>
            <a:fillRect/>
          </a:stretch>
        </p:blipFill>
        <p:spPr>
          <a:xfrm>
            <a:off x="-32" y="390078"/>
            <a:ext cx="1037889" cy="392877"/>
          </a:xfrm>
          <a:prstGeom prst="rect">
            <a:avLst/>
          </a:prstGeom>
        </p:spPr>
      </p:pic>
      <p:pic>
        <p:nvPicPr>
          <p:cNvPr id="14" name="13 Imagen" descr="Logo_oficial_2012.png"/>
          <p:cNvPicPr>
            <a:picLocks noChangeAspect="1"/>
          </p:cNvPicPr>
          <p:nvPr userDrawn="1"/>
        </p:nvPicPr>
        <p:blipFill>
          <a:blip r:embed="rId4"/>
          <a:srcRect l="68991" t="4724" r="750" b="4724"/>
          <a:stretch>
            <a:fillRect/>
          </a:stretch>
        </p:blipFill>
        <p:spPr>
          <a:xfrm>
            <a:off x="-32" y="785794"/>
            <a:ext cx="1012772" cy="438654"/>
          </a:xfrm>
          <a:prstGeom prst="rect">
            <a:avLst/>
          </a:prstGeom>
        </p:spPr>
      </p:pic>
      <p:pic>
        <p:nvPicPr>
          <p:cNvPr id="15" name="14 Imagen" descr="Logo_oficial_2012.png"/>
          <p:cNvPicPr>
            <a:picLocks noChangeAspect="1"/>
          </p:cNvPicPr>
          <p:nvPr userDrawn="1"/>
        </p:nvPicPr>
        <p:blipFill>
          <a:blip r:embed="rId4"/>
          <a:srcRect t="4724" r="65992" b="4724"/>
          <a:stretch>
            <a:fillRect/>
          </a:stretch>
        </p:blipFill>
        <p:spPr>
          <a:xfrm>
            <a:off x="-32" y="-24"/>
            <a:ext cx="1037903" cy="438654"/>
          </a:xfrm>
          <a:prstGeom prst="rect">
            <a:avLst/>
          </a:prstGeom>
        </p:spPr>
      </p:pic>
      <p:sp>
        <p:nvSpPr>
          <p:cNvPr id="16" name="15 Rectángulo"/>
          <p:cNvSpPr/>
          <p:nvPr userDrawn="1"/>
        </p:nvSpPr>
        <p:spPr>
          <a:xfrm>
            <a:off x="0" y="0"/>
            <a:ext cx="1071538" cy="785794"/>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a:prstGeom prst="rect">
            <a:avLst/>
          </a:prstGeo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6" name="5 Marcador de contenido"/>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F7BC7A3B-5627-4151-B6B4-FE4B020D715B}" type="datetimeFigureOut">
              <a:rPr lang="es-ES"/>
              <a:pPr>
                <a:defRPr/>
              </a:pPr>
              <a:t>19/11/2012</a:t>
            </a:fld>
            <a:endParaRPr lang="en-GB"/>
          </a:p>
        </p:txBody>
      </p:sp>
      <p:sp>
        <p:nvSpPr>
          <p:cNvPr id="8" name="7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9" name="8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C5552D96-89DB-4733-AF61-DBE58B570EA7}" type="slidenum">
              <a:rPr lang="en-GB"/>
              <a:pPr>
                <a:defRPr/>
              </a:pPr>
              <a:t>‹Nº›</a:t>
            </a:fld>
            <a:endParaRPr lang="en-GB"/>
          </a:p>
        </p:txBody>
      </p:sp>
      <p:pic>
        <p:nvPicPr>
          <p:cNvPr id="10" name="Picture 5" descr="eiopa_PLATFORM_segment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928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eiopa_weiss"/>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443838" y="196118"/>
            <a:ext cx="1771632" cy="589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11 Imagen" descr="Logo_oficial_2012.png"/>
          <p:cNvPicPr>
            <a:picLocks noChangeAspect="1"/>
          </p:cNvPicPr>
          <p:nvPr userDrawn="1"/>
        </p:nvPicPr>
        <p:blipFill>
          <a:blip r:embed="rId4"/>
          <a:srcRect l="33746" t="9449" r="32246" b="9449"/>
          <a:stretch>
            <a:fillRect/>
          </a:stretch>
        </p:blipFill>
        <p:spPr>
          <a:xfrm>
            <a:off x="-32" y="390078"/>
            <a:ext cx="1037889" cy="392877"/>
          </a:xfrm>
          <a:prstGeom prst="rect">
            <a:avLst/>
          </a:prstGeom>
        </p:spPr>
      </p:pic>
      <p:pic>
        <p:nvPicPr>
          <p:cNvPr id="13" name="12 Imagen" descr="Logo_oficial_2012.png"/>
          <p:cNvPicPr>
            <a:picLocks noChangeAspect="1"/>
          </p:cNvPicPr>
          <p:nvPr userDrawn="1"/>
        </p:nvPicPr>
        <p:blipFill>
          <a:blip r:embed="rId4"/>
          <a:srcRect l="68991" t="4724" r="750" b="4724"/>
          <a:stretch>
            <a:fillRect/>
          </a:stretch>
        </p:blipFill>
        <p:spPr>
          <a:xfrm>
            <a:off x="-32" y="785794"/>
            <a:ext cx="1012772" cy="438654"/>
          </a:xfrm>
          <a:prstGeom prst="rect">
            <a:avLst/>
          </a:prstGeom>
        </p:spPr>
      </p:pic>
      <p:pic>
        <p:nvPicPr>
          <p:cNvPr id="14" name="13 Imagen" descr="Logo_oficial_2012.png"/>
          <p:cNvPicPr>
            <a:picLocks noChangeAspect="1"/>
          </p:cNvPicPr>
          <p:nvPr userDrawn="1"/>
        </p:nvPicPr>
        <p:blipFill>
          <a:blip r:embed="rId4"/>
          <a:srcRect t="4724" r="65992" b="4724"/>
          <a:stretch>
            <a:fillRect/>
          </a:stretch>
        </p:blipFill>
        <p:spPr>
          <a:xfrm>
            <a:off x="-32" y="-24"/>
            <a:ext cx="1037903" cy="438654"/>
          </a:xfrm>
          <a:prstGeom prst="rect">
            <a:avLst/>
          </a:prstGeom>
        </p:spPr>
      </p:pic>
      <p:sp>
        <p:nvSpPr>
          <p:cNvPr id="15" name="14 Rectángulo"/>
          <p:cNvSpPr/>
          <p:nvPr userDrawn="1"/>
        </p:nvSpPr>
        <p:spPr>
          <a:xfrm>
            <a:off x="0" y="0"/>
            <a:ext cx="1071538" cy="785794"/>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49F9F176-9E1F-4DAD-A650-92F41D2D1A7E}" type="datetimeFigureOut">
              <a:rPr lang="es-ES"/>
              <a:pPr>
                <a:defRPr/>
              </a:pPr>
              <a:t>19/11/2012</a:t>
            </a:fld>
            <a:endParaRPr lang="en-GB"/>
          </a:p>
        </p:txBody>
      </p:sp>
      <p:sp>
        <p:nvSpPr>
          <p:cNvPr id="5" name="2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6" name="3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6D76CE37-9086-405A-A016-0D7C4D7504D4}" type="slidenum">
              <a:rPr lang="en-GB"/>
              <a:pPr>
                <a:defRPr/>
              </a:pPr>
              <a:t>‹Nº›</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prstGeom prst="rect">
            <a:avLst/>
          </a:prstGeo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B227C268-199B-4751-8F00-81FECC9E4EFC}" type="datetimeFigureOut">
              <a:rPr lang="es-ES"/>
              <a:pPr>
                <a:defRPr/>
              </a:pPr>
              <a:t>19/11/2012</a:t>
            </a:fld>
            <a:endParaRPr lang="en-GB"/>
          </a:p>
        </p:txBody>
      </p:sp>
      <p:sp>
        <p:nvSpPr>
          <p:cNvPr id="6" name="5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7" name="6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88E314A5-DDD1-4126-8DB7-E72786B777AC}" type="slidenum">
              <a:rPr lang="en-GB"/>
              <a:pPr>
                <a:defRPr/>
              </a:pPr>
              <a:t>‹Nº›</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4360284C-D699-40CC-B826-29D7A24DB6B3}" type="datetimeFigureOut">
              <a:rPr lang="es-ES"/>
              <a:pPr>
                <a:defRPr/>
              </a:pPr>
              <a:t>19/11/2012</a:t>
            </a:fld>
            <a:endParaRPr lang="en-GB"/>
          </a:p>
        </p:txBody>
      </p:sp>
      <p:sp>
        <p:nvSpPr>
          <p:cNvPr id="9" name="5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10" name="6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AA91C530-38FF-457E-AFCA-CE88BAC831CB}" type="slidenum">
              <a:rPr lang="en-GB"/>
              <a:pPr>
                <a:defRPr/>
              </a:pPr>
              <a:t>‹Nº›</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5" descr="eiopa_PLATFORM_segment2"/>
          <p:cNvPicPr>
            <a:picLocks noChangeAspect="1" noChangeArrowheads="1"/>
          </p:cNvPicPr>
          <p:nvPr userDrawn="1"/>
        </p:nvPicPr>
        <p:blipFill>
          <a:blip r:embed="rId21">
            <a:extLst>
              <a:ext uri="{28A0092B-C50C-407E-A947-70E740481C1C}">
                <a14:useLocalDpi xmlns:a14="http://schemas.microsoft.com/office/drawing/2010/main" xmlns="" val="0"/>
              </a:ext>
            </a:extLst>
          </a:blip>
          <a:srcRect/>
          <a:stretch>
            <a:fillRect/>
          </a:stretch>
        </p:blipFill>
        <p:spPr bwMode="auto">
          <a:xfrm>
            <a:off x="0" y="0"/>
            <a:ext cx="9144000" cy="928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descr="eiopa_weiss"/>
          <p:cNvPicPr>
            <a:picLocks noChangeAspect="1" noChangeArrowheads="1"/>
          </p:cNvPicPr>
          <p:nvPr userDrawn="1"/>
        </p:nvPicPr>
        <p:blipFill>
          <a:blip r:embed="rId22" cstate="print">
            <a:extLst>
              <a:ext uri="{28A0092B-C50C-407E-A947-70E740481C1C}">
                <a14:useLocalDpi xmlns:a14="http://schemas.microsoft.com/office/drawing/2010/main" xmlns="" val="0"/>
              </a:ext>
            </a:extLst>
          </a:blip>
          <a:srcRect/>
          <a:stretch>
            <a:fillRect/>
          </a:stretch>
        </p:blipFill>
        <p:spPr bwMode="auto">
          <a:xfrm>
            <a:off x="7443838" y="196118"/>
            <a:ext cx="1771632" cy="589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16 Imagen" descr="Logo_oficial_2012.png"/>
          <p:cNvPicPr>
            <a:picLocks noChangeAspect="1"/>
          </p:cNvPicPr>
          <p:nvPr userDrawn="1"/>
        </p:nvPicPr>
        <p:blipFill>
          <a:blip r:embed="rId23"/>
          <a:srcRect l="33746" t="9449" r="32246" b="9449"/>
          <a:stretch>
            <a:fillRect/>
          </a:stretch>
        </p:blipFill>
        <p:spPr>
          <a:xfrm>
            <a:off x="-32" y="390078"/>
            <a:ext cx="1037889" cy="392877"/>
          </a:xfrm>
          <a:prstGeom prst="rect">
            <a:avLst/>
          </a:prstGeom>
        </p:spPr>
      </p:pic>
      <p:pic>
        <p:nvPicPr>
          <p:cNvPr id="18" name="17 Imagen" descr="Logo_oficial_2012.png"/>
          <p:cNvPicPr>
            <a:picLocks noChangeAspect="1"/>
          </p:cNvPicPr>
          <p:nvPr userDrawn="1"/>
        </p:nvPicPr>
        <p:blipFill>
          <a:blip r:embed="rId23"/>
          <a:srcRect l="68991" t="4724" r="750" b="4724"/>
          <a:stretch>
            <a:fillRect/>
          </a:stretch>
        </p:blipFill>
        <p:spPr>
          <a:xfrm>
            <a:off x="-32" y="785794"/>
            <a:ext cx="1012772" cy="438654"/>
          </a:xfrm>
          <a:prstGeom prst="rect">
            <a:avLst/>
          </a:prstGeom>
        </p:spPr>
      </p:pic>
      <p:pic>
        <p:nvPicPr>
          <p:cNvPr id="19" name="18 Imagen" descr="Logo_oficial_2012.png"/>
          <p:cNvPicPr>
            <a:picLocks noChangeAspect="1"/>
          </p:cNvPicPr>
          <p:nvPr userDrawn="1"/>
        </p:nvPicPr>
        <p:blipFill>
          <a:blip r:embed="rId23"/>
          <a:srcRect t="4724" r="65992" b="4724"/>
          <a:stretch>
            <a:fillRect/>
          </a:stretch>
        </p:blipFill>
        <p:spPr>
          <a:xfrm>
            <a:off x="-32" y="-24"/>
            <a:ext cx="1037903" cy="438654"/>
          </a:xfrm>
          <a:prstGeom prst="rect">
            <a:avLst/>
          </a:prstGeom>
        </p:spPr>
      </p:pic>
      <p:sp>
        <p:nvSpPr>
          <p:cNvPr id="7" name="6 Rectángulo"/>
          <p:cNvSpPr/>
          <p:nvPr userDrawn="1"/>
        </p:nvSpPr>
        <p:spPr>
          <a:xfrm>
            <a:off x="0" y="0"/>
            <a:ext cx="1071538" cy="785794"/>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9 Marcador de número de diapositiva"/>
          <p:cNvSpPr txBox="1">
            <a:spLocks/>
          </p:cNvSpPr>
          <p:nvPr userDrawn="1"/>
        </p:nvSpPr>
        <p:spPr>
          <a:xfrm>
            <a:off x="142844" y="6500834"/>
            <a:ext cx="928662" cy="280966"/>
          </a:xfrm>
          <a:prstGeom prst="rect">
            <a:avLst/>
          </a:prstGeom>
        </p:spPr>
        <p:txBody>
          <a:bodyPr/>
          <a:lstStyle>
            <a:lvl1pPr>
              <a:defRPr sz="1100">
                <a:solidFill>
                  <a:schemeClr val="tx1"/>
                </a:solidFill>
                <a:latin typeface="Arial Unicode MS" pitchFamily="34" charset="-128"/>
                <a:ea typeface="Arial Unicode MS" pitchFamily="34" charset="-128"/>
                <a:cs typeface="Arial Unicode MS" pitchFamily="34" charset="-128"/>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77DAF927-A5EE-4713-922A-0AAF1DF94826}" type="slidenum">
              <a:rPr kumimoji="0" lang="en-GB" sz="1100" b="0"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‹Nº›</a:t>
            </a:fld>
            <a:r>
              <a:rPr kumimoji="0" lang="en-GB" sz="1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a:t>
            </a:r>
            <a:r>
              <a:rPr kumimoji="0" lang="en-GB" sz="1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90</a:t>
            </a:r>
            <a:endParaRPr kumimoji="0" lang="en-GB" sz="11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042" r:id="rId1"/>
    <p:sldLayoutId id="2147484037" r:id="rId2"/>
    <p:sldLayoutId id="2147484038" r:id="rId3"/>
    <p:sldLayoutId id="2147484043" r:id="rId4"/>
    <p:sldLayoutId id="2147484044" r:id="rId5"/>
    <p:sldLayoutId id="2147484039" r:id="rId6"/>
    <p:sldLayoutId id="2147484045" r:id="rId7"/>
    <p:sldLayoutId id="2147484046" r:id="rId8"/>
    <p:sldLayoutId id="2147484047" r:id="rId9"/>
    <p:sldLayoutId id="2147484040" r:id="rId10"/>
    <p:sldLayoutId id="2147484041" r:id="rId11"/>
    <p:sldLayoutId id="2147484048" r:id="rId12"/>
    <p:sldLayoutId id="2147484049" r:id="rId13"/>
    <p:sldLayoutId id="2147484050" r:id="rId14"/>
    <p:sldLayoutId id="2147484053" r:id="rId15"/>
    <p:sldLayoutId id="2147484054" r:id="rId16"/>
    <p:sldLayoutId id="2147484055" r:id="rId17"/>
    <p:sldLayoutId id="2147484056" r:id="rId18"/>
    <p:sldLayoutId id="2147484057" r:id="rId19"/>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gentearte.com/galeria/Grecia-primitiva/10%202%20B%20Grecia%20arcaica%2053%20Tesoro%20de%20los%20Sifnios,%20cariatides%20del%20portico,%20oeste.gif"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1.jpeg"/><Relationship Id="rId7" Type="http://schemas.openxmlformats.org/officeDocument/2006/relationships/diagramQuickStyle" Target="../diagrams/quickStyle2.xml"/><Relationship Id="rId12"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diagramQuickStyle" Target="../diagrams/quickStyle3.xml"/><Relationship Id="rId5" Type="http://schemas.openxmlformats.org/officeDocument/2006/relationships/diagramData" Target="../diagrams/data2.xml"/><Relationship Id="rId10" Type="http://schemas.openxmlformats.org/officeDocument/2006/relationships/diagramLayout" Target="../diagrams/layout3.xml"/><Relationship Id="rId4" Type="http://schemas.openxmlformats.org/officeDocument/2006/relationships/image" Target="../media/image22.jpeg"/><Relationship Id="rId9" Type="http://schemas.openxmlformats.org/officeDocument/2006/relationships/diagramData" Target="../diagrams/data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2143116"/>
            <a:ext cx="8410604" cy="3000396"/>
          </a:xfrm>
        </p:spPr>
        <p:txBody>
          <a:bodyPr/>
          <a:lstStyle/>
          <a:p>
            <a:pPr marL="355600" indent="-355600">
              <a:spcBef>
                <a:spcPts val="4200"/>
              </a:spcBef>
              <a:spcAft>
                <a:spcPts val="4200"/>
              </a:spcAft>
            </a:pPr>
            <a:r>
              <a:rPr lang="de-DE" dirty="0" smtClean="0">
                <a:solidFill>
                  <a:schemeClr val="accent1">
                    <a:lumMod val="50000"/>
                  </a:schemeClr>
                </a:solidFill>
                <a:effectLst>
                  <a:outerShdw blurRad="38100" dist="38100" dir="2700000" algn="tl">
                    <a:srgbClr val="000000">
                      <a:alpha val="43137"/>
                    </a:srgbClr>
                  </a:outerShdw>
                </a:effectLst>
              </a:rPr>
              <a:t>Solvencia II. Marco conceptual</a:t>
            </a:r>
            <a:br>
              <a:rPr lang="de-DE" dirty="0" smtClean="0">
                <a:solidFill>
                  <a:schemeClr val="accent1">
                    <a:lumMod val="50000"/>
                  </a:schemeClr>
                </a:solidFill>
                <a:effectLst>
                  <a:outerShdw blurRad="38100" dist="38100" dir="2700000" algn="tl">
                    <a:srgbClr val="000000">
                      <a:alpha val="43137"/>
                    </a:srgbClr>
                  </a:outerShdw>
                </a:effectLst>
              </a:rPr>
            </a:br>
            <a:r>
              <a:rPr lang="de-DE" sz="3600" dirty="0" smtClean="0">
                <a:solidFill>
                  <a:schemeClr val="accent1">
                    <a:lumMod val="50000"/>
                  </a:schemeClr>
                </a:solidFill>
                <a:effectLst>
                  <a:outerShdw blurRad="38100" dist="38100" dir="2700000" algn="tl">
                    <a:srgbClr val="000000">
                      <a:alpha val="43137"/>
                    </a:srgbClr>
                  </a:outerShdw>
                </a:effectLst>
              </a:rPr>
              <a:t>Pilares del sistema de solvencia</a:t>
            </a:r>
            <a:br>
              <a:rPr lang="de-DE" sz="3600" dirty="0" smtClean="0">
                <a:solidFill>
                  <a:schemeClr val="accent1">
                    <a:lumMod val="50000"/>
                  </a:schemeClr>
                </a:solidFill>
                <a:effectLst>
                  <a:outerShdw blurRad="38100" dist="38100" dir="2700000" algn="tl">
                    <a:srgbClr val="000000">
                      <a:alpha val="43137"/>
                    </a:srgbClr>
                  </a:outerShdw>
                </a:effectLst>
              </a:rPr>
            </a:br>
            <a:r>
              <a:rPr lang="de-DE" sz="3600" dirty="0" smtClean="0">
                <a:solidFill>
                  <a:schemeClr val="accent1">
                    <a:lumMod val="50000"/>
                  </a:schemeClr>
                </a:solidFill>
                <a:effectLst>
                  <a:outerShdw blurRad="38100" dist="38100" dir="2700000" algn="tl">
                    <a:srgbClr val="000000">
                      <a:alpha val="43137"/>
                    </a:srgbClr>
                  </a:outerShdw>
                </a:effectLst>
              </a:rPr>
              <a:t>Buena gobernanza </a:t>
            </a:r>
            <a:br>
              <a:rPr lang="de-DE" sz="3600" dirty="0" smtClean="0">
                <a:solidFill>
                  <a:schemeClr val="accent1">
                    <a:lumMod val="50000"/>
                  </a:schemeClr>
                </a:solidFill>
                <a:effectLst>
                  <a:outerShdw blurRad="38100" dist="38100" dir="2700000" algn="tl">
                    <a:srgbClr val="000000">
                      <a:alpha val="43137"/>
                    </a:srgbClr>
                  </a:outerShdw>
                </a:effectLst>
              </a:rPr>
            </a:br>
            <a:r>
              <a:rPr lang="de-DE" sz="3600" dirty="0" smtClean="0">
                <a:solidFill>
                  <a:schemeClr val="accent1">
                    <a:lumMod val="50000"/>
                  </a:schemeClr>
                </a:solidFill>
                <a:effectLst>
                  <a:outerShdw blurRad="38100" dist="38100" dir="2700000" algn="tl">
                    <a:srgbClr val="000000">
                      <a:alpha val="43137"/>
                    </a:srgbClr>
                  </a:outerShdw>
                </a:effectLst>
              </a:rPr>
              <a:t>Información a terceros</a:t>
            </a:r>
            <a:br>
              <a:rPr lang="de-DE" sz="3600" dirty="0" smtClean="0">
                <a:solidFill>
                  <a:schemeClr val="accent1">
                    <a:lumMod val="50000"/>
                  </a:schemeClr>
                </a:solidFill>
                <a:effectLst>
                  <a:outerShdw blurRad="38100" dist="38100" dir="2700000" algn="tl">
                    <a:srgbClr val="000000">
                      <a:alpha val="43137"/>
                    </a:srgbClr>
                  </a:outerShdw>
                </a:effectLst>
              </a:rPr>
            </a:br>
            <a:r>
              <a:rPr lang="de-DE" sz="3600" dirty="0" smtClean="0">
                <a:solidFill>
                  <a:schemeClr val="accent1">
                    <a:lumMod val="50000"/>
                  </a:schemeClr>
                </a:solidFill>
                <a:effectLst>
                  <a:outerShdw blurRad="38100" dist="38100" dir="2700000" algn="tl">
                    <a:srgbClr val="000000">
                      <a:alpha val="43137"/>
                    </a:srgbClr>
                  </a:outerShdw>
                </a:effectLst>
              </a:rPr>
              <a:t>Fondos propios</a:t>
            </a:r>
            <a:br>
              <a:rPr lang="de-DE" sz="3600" dirty="0" smtClean="0">
                <a:solidFill>
                  <a:schemeClr val="accent1">
                    <a:lumMod val="50000"/>
                  </a:schemeClr>
                </a:solidFill>
                <a:effectLst>
                  <a:outerShdw blurRad="38100" dist="38100" dir="2700000" algn="tl">
                    <a:srgbClr val="000000">
                      <a:alpha val="43137"/>
                    </a:srgbClr>
                  </a:outerShdw>
                </a:effectLst>
              </a:rPr>
            </a:br>
            <a:endParaRPr lang="de-DE" sz="3600" dirty="0" smtClean="0">
              <a:solidFill>
                <a:schemeClr val="accent1">
                  <a:lumMod val="50000"/>
                </a:schemeClr>
              </a:solidFill>
              <a:effectLst>
                <a:outerShdw blurRad="38100" dist="38100" dir="2700000" algn="tl">
                  <a:srgbClr val="000000">
                    <a:alpha val="43137"/>
                  </a:srgbClr>
                </a:outerShdw>
              </a:effectLst>
            </a:endParaRPr>
          </a:p>
        </p:txBody>
      </p:sp>
      <p:sp>
        <p:nvSpPr>
          <p:cNvPr id="6147" name="Rectangle 3"/>
          <p:cNvSpPr>
            <a:spLocks noGrp="1" noChangeArrowheads="1"/>
          </p:cNvSpPr>
          <p:nvPr>
            <p:ph type="subTitle" idx="1"/>
          </p:nvPr>
        </p:nvSpPr>
        <p:spPr>
          <a:noFill/>
        </p:spPr>
        <p:txBody>
          <a:bodyPr/>
          <a:lstStyle/>
          <a:p>
            <a:r>
              <a:rPr lang="de-DE" dirty="0" smtClean="0"/>
              <a:t>Seminario de Capacitación en Seguros ASSAL-IAIS-SUGESE</a:t>
            </a:r>
          </a:p>
          <a:p>
            <a:r>
              <a:rPr lang="de-DE" dirty="0" smtClean="0"/>
              <a:t>San Jose, Costa Rica, 19-22 Noviembre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428728" y="142852"/>
            <a:ext cx="5929354" cy="571504"/>
          </a:xfrm>
          <a:prstGeom prst="rect">
            <a:avLst/>
          </a:prstGeom>
          <a:noFill/>
          <a:ln w="9525">
            <a:noFill/>
            <a:miter lim="800000"/>
            <a:headEnd/>
            <a:tailEnd/>
          </a:ln>
        </p:spPr>
        <p:txBody>
          <a:bodyPr anchor="ctr"/>
          <a:lstStyle/>
          <a:p>
            <a:pPr algn="ctr"/>
            <a:r>
              <a:rPr lang="es-ES" sz="2400" b="1" u="sng" dirty="0" smtClean="0">
                <a:solidFill>
                  <a:schemeClr val="bg1"/>
                </a:solidFill>
                <a:latin typeface="Arial Unicode MS" pitchFamily="34" charset="-128"/>
                <a:ea typeface="Arial Unicode MS" pitchFamily="34" charset="-128"/>
                <a:cs typeface="Arial Unicode MS" pitchFamily="34" charset="-128"/>
              </a:rPr>
              <a:t>La buena gobernanza</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pic>
        <p:nvPicPr>
          <p:cNvPr id="210946" name="Picture 2" descr="http://1.bp.blogspot.com/-p8CJrb-8RM0/TdAuVFURxMI/AAAAAAAAAAo/fi9Ch32wuAE/s1600/columnas.png"/>
          <p:cNvPicPr>
            <a:picLocks noChangeAspect="1" noChangeArrowheads="1"/>
          </p:cNvPicPr>
          <p:nvPr/>
        </p:nvPicPr>
        <p:blipFill>
          <a:blip r:embed="rId2"/>
          <a:srcRect l="66541" t="40640"/>
          <a:stretch>
            <a:fillRect/>
          </a:stretch>
        </p:blipFill>
        <p:spPr bwMode="auto">
          <a:xfrm>
            <a:off x="72493" y="3338071"/>
            <a:ext cx="1553646" cy="2162632"/>
          </a:xfrm>
          <a:prstGeom prst="rect">
            <a:avLst/>
          </a:prstGeom>
          <a:noFill/>
        </p:spPr>
      </p:pic>
      <p:pic>
        <p:nvPicPr>
          <p:cNvPr id="4" name="Picture 2" descr="http://1.bp.blogspot.com/-p8CJrb-8RM0/TdAuVFURxMI/AAAAAAAAAAo/fi9Ch32wuAE/s1600/columnas.png"/>
          <p:cNvPicPr>
            <a:picLocks noChangeAspect="1" noChangeArrowheads="1"/>
          </p:cNvPicPr>
          <p:nvPr/>
        </p:nvPicPr>
        <p:blipFill>
          <a:blip r:embed="rId2"/>
          <a:srcRect l="66541"/>
          <a:stretch>
            <a:fillRect/>
          </a:stretch>
        </p:blipFill>
        <p:spPr bwMode="auto">
          <a:xfrm>
            <a:off x="71406" y="1643050"/>
            <a:ext cx="1571636" cy="1779575"/>
          </a:xfrm>
          <a:prstGeom prst="rect">
            <a:avLst/>
          </a:prstGeom>
          <a:noFill/>
        </p:spPr>
      </p:pic>
      <p:sp>
        <p:nvSpPr>
          <p:cNvPr id="5" name="Rectangle 14"/>
          <p:cNvSpPr>
            <a:spLocks noChangeArrowheads="1"/>
          </p:cNvSpPr>
          <p:nvPr/>
        </p:nvSpPr>
        <p:spPr bwMode="auto">
          <a:xfrm>
            <a:off x="-32" y="3286124"/>
            <a:ext cx="1785950" cy="714380"/>
          </a:xfrm>
          <a:prstGeom prst="rect">
            <a:avLst/>
          </a:prstGeom>
          <a:solidFill>
            <a:schemeClr val="accent2">
              <a:lumMod val="20000"/>
              <a:lumOff val="80000"/>
            </a:schemeClr>
          </a:solidFill>
          <a:ln w="9525" algn="ctr">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Buena gobernanza</a:t>
            </a:r>
            <a:endParaRPr lang="es-ES" sz="2000" dirty="0">
              <a:solidFill>
                <a:schemeClr val="tx2"/>
              </a:solidFill>
              <a:latin typeface="Arial Unicode MS" pitchFamily="34" charset="-128"/>
              <a:ea typeface="Arial Unicode MS" pitchFamily="34" charset="-128"/>
              <a:cs typeface="Arial Unicode MS" pitchFamily="34" charset="-128"/>
            </a:endParaRPr>
          </a:p>
        </p:txBody>
      </p:sp>
      <p:pic>
        <p:nvPicPr>
          <p:cNvPr id="14" name="Picture 4" descr="Ver imagen en tamaño completo">
            <a:hlinkClick r:id="rId3"/>
          </p:cNvPr>
          <p:cNvPicPr>
            <a:picLocks noChangeAspect="1" noChangeArrowheads="1"/>
          </p:cNvPicPr>
          <p:nvPr/>
        </p:nvPicPr>
        <p:blipFill>
          <a:blip r:embed="rId4"/>
          <a:srcRect r="39785"/>
          <a:stretch>
            <a:fillRect/>
          </a:stretch>
        </p:blipFill>
        <p:spPr bwMode="auto">
          <a:xfrm>
            <a:off x="1928794" y="2214554"/>
            <a:ext cx="1348633" cy="2357454"/>
          </a:xfrm>
          <a:prstGeom prst="rect">
            <a:avLst/>
          </a:prstGeom>
          <a:noFill/>
        </p:spPr>
      </p:pic>
      <p:pic>
        <p:nvPicPr>
          <p:cNvPr id="15" name="Picture 4" descr="Ver imagen en tamaño completo">
            <a:hlinkClick r:id="rId3"/>
          </p:cNvPr>
          <p:cNvPicPr>
            <a:picLocks noChangeAspect="1" noChangeArrowheads="1"/>
          </p:cNvPicPr>
          <p:nvPr/>
        </p:nvPicPr>
        <p:blipFill>
          <a:blip r:embed="rId4"/>
          <a:srcRect l="9946" r="44758"/>
          <a:stretch>
            <a:fillRect/>
          </a:stretch>
        </p:blipFill>
        <p:spPr bwMode="auto">
          <a:xfrm>
            <a:off x="3223119" y="2214554"/>
            <a:ext cx="1014480" cy="2357454"/>
          </a:xfrm>
          <a:prstGeom prst="rect">
            <a:avLst/>
          </a:prstGeom>
          <a:noFill/>
        </p:spPr>
      </p:pic>
      <p:pic>
        <p:nvPicPr>
          <p:cNvPr id="18" name="Picture 4" descr="Ver imagen en tamaño completo">
            <a:hlinkClick r:id="rId3"/>
          </p:cNvPr>
          <p:cNvPicPr>
            <a:picLocks noChangeAspect="1" noChangeArrowheads="1"/>
          </p:cNvPicPr>
          <p:nvPr/>
        </p:nvPicPr>
        <p:blipFill>
          <a:blip r:embed="rId4"/>
          <a:srcRect l="9946" r="44758"/>
          <a:stretch>
            <a:fillRect/>
          </a:stretch>
        </p:blipFill>
        <p:spPr bwMode="auto">
          <a:xfrm>
            <a:off x="4200462" y="2214554"/>
            <a:ext cx="1014480" cy="2357454"/>
          </a:xfrm>
          <a:prstGeom prst="rect">
            <a:avLst/>
          </a:prstGeom>
          <a:noFill/>
        </p:spPr>
      </p:pic>
      <p:pic>
        <p:nvPicPr>
          <p:cNvPr id="19" name="Picture 4" descr="Ver imagen en tamaño completo">
            <a:hlinkClick r:id="rId3"/>
          </p:cNvPr>
          <p:cNvPicPr>
            <a:picLocks noChangeAspect="1" noChangeArrowheads="1"/>
          </p:cNvPicPr>
          <p:nvPr/>
        </p:nvPicPr>
        <p:blipFill>
          <a:blip r:embed="rId4"/>
          <a:srcRect l="9946" r="44758"/>
          <a:stretch>
            <a:fillRect/>
          </a:stretch>
        </p:blipFill>
        <p:spPr bwMode="auto">
          <a:xfrm>
            <a:off x="5129156" y="2214554"/>
            <a:ext cx="1014480" cy="2357454"/>
          </a:xfrm>
          <a:prstGeom prst="rect">
            <a:avLst/>
          </a:prstGeom>
          <a:noFill/>
        </p:spPr>
      </p:pic>
      <p:pic>
        <p:nvPicPr>
          <p:cNvPr id="20" name="Picture 4" descr="Ver imagen en tamaño completo">
            <a:hlinkClick r:id="rId3"/>
          </p:cNvPr>
          <p:cNvPicPr>
            <a:picLocks noChangeAspect="1" noChangeArrowheads="1"/>
          </p:cNvPicPr>
          <p:nvPr/>
        </p:nvPicPr>
        <p:blipFill>
          <a:blip r:embed="rId4"/>
          <a:srcRect l="9946" r="44758"/>
          <a:stretch>
            <a:fillRect/>
          </a:stretch>
        </p:blipFill>
        <p:spPr bwMode="auto">
          <a:xfrm>
            <a:off x="6143636" y="2214554"/>
            <a:ext cx="1014480" cy="2357454"/>
          </a:xfrm>
          <a:prstGeom prst="rect">
            <a:avLst/>
          </a:prstGeom>
          <a:noFill/>
        </p:spPr>
      </p:pic>
      <p:pic>
        <p:nvPicPr>
          <p:cNvPr id="21" name="Picture 4" descr="Ver imagen en tamaño completo">
            <a:hlinkClick r:id="rId3"/>
          </p:cNvPr>
          <p:cNvPicPr>
            <a:picLocks noChangeAspect="1" noChangeArrowheads="1"/>
          </p:cNvPicPr>
          <p:nvPr/>
        </p:nvPicPr>
        <p:blipFill>
          <a:blip r:embed="rId4"/>
          <a:srcRect l="54704"/>
          <a:stretch>
            <a:fillRect/>
          </a:stretch>
        </p:blipFill>
        <p:spPr bwMode="auto">
          <a:xfrm>
            <a:off x="7715272" y="2214554"/>
            <a:ext cx="1014444" cy="2357454"/>
          </a:xfrm>
          <a:prstGeom prst="rect">
            <a:avLst/>
          </a:prstGeom>
          <a:noFill/>
        </p:spPr>
      </p:pic>
      <p:sp>
        <p:nvSpPr>
          <p:cNvPr id="22" name="Rectangle 14"/>
          <p:cNvSpPr>
            <a:spLocks noChangeArrowheads="1"/>
          </p:cNvSpPr>
          <p:nvPr/>
        </p:nvSpPr>
        <p:spPr bwMode="auto">
          <a:xfrm>
            <a:off x="1643042" y="4786322"/>
            <a:ext cx="1500198" cy="500066"/>
          </a:xfrm>
          <a:prstGeom prst="rect">
            <a:avLst/>
          </a:prstGeom>
          <a:solidFill>
            <a:schemeClr val="accent2">
              <a:lumMod val="20000"/>
              <a:lumOff val="80000"/>
            </a:schemeClr>
          </a:solidFill>
          <a:ln w="9525" algn="ctr">
            <a:noFill/>
            <a:miter lim="800000"/>
            <a:headEnd/>
            <a:tailEnd/>
          </a:ln>
        </p:spPr>
        <p:txBody>
          <a:bodyPr anchor="ctr"/>
          <a:lstStyle/>
          <a:p>
            <a:pPr algn="ctr"/>
            <a:r>
              <a:rPr lang="es-ES" sz="1600" dirty="0" smtClean="0">
                <a:solidFill>
                  <a:schemeClr val="tx2"/>
                </a:solidFill>
                <a:latin typeface="Arial Unicode MS" pitchFamily="34" charset="-128"/>
                <a:ea typeface="Arial Unicode MS" pitchFamily="34" charset="-128"/>
                <a:cs typeface="Arial Unicode MS" pitchFamily="34" charset="-128"/>
              </a:rPr>
              <a:t>Gestión sana y prudente</a:t>
            </a:r>
            <a:endParaRPr lang="es-ES" sz="1600" dirty="0">
              <a:solidFill>
                <a:schemeClr val="tx2"/>
              </a:solidFill>
              <a:latin typeface="Arial Unicode MS" pitchFamily="34" charset="-128"/>
              <a:ea typeface="Arial Unicode MS" pitchFamily="34" charset="-128"/>
              <a:cs typeface="Arial Unicode MS" pitchFamily="34" charset="-128"/>
            </a:endParaRPr>
          </a:p>
        </p:txBody>
      </p:sp>
      <p:sp>
        <p:nvSpPr>
          <p:cNvPr id="23" name="Rectangle 14"/>
          <p:cNvSpPr>
            <a:spLocks noChangeArrowheads="1"/>
          </p:cNvSpPr>
          <p:nvPr/>
        </p:nvSpPr>
        <p:spPr bwMode="auto">
          <a:xfrm>
            <a:off x="2714612" y="5429264"/>
            <a:ext cx="1500198" cy="500066"/>
          </a:xfrm>
          <a:prstGeom prst="rect">
            <a:avLst/>
          </a:prstGeom>
          <a:solidFill>
            <a:schemeClr val="accent2">
              <a:lumMod val="20000"/>
              <a:lumOff val="80000"/>
            </a:schemeClr>
          </a:solidFill>
          <a:ln w="9525" algn="ctr">
            <a:noFill/>
            <a:miter lim="800000"/>
            <a:headEnd/>
            <a:tailEnd/>
          </a:ln>
        </p:spPr>
        <p:txBody>
          <a:bodyPr anchor="ctr"/>
          <a:lstStyle/>
          <a:p>
            <a:pPr algn="ctr"/>
            <a:r>
              <a:rPr lang="es-ES" sz="1600" dirty="0" smtClean="0">
                <a:solidFill>
                  <a:schemeClr val="tx2"/>
                </a:solidFill>
                <a:latin typeface="Arial Unicode MS" pitchFamily="34" charset="-128"/>
                <a:ea typeface="Arial Unicode MS" pitchFamily="34" charset="-128"/>
                <a:cs typeface="Arial Unicode MS" pitchFamily="34" charset="-128"/>
              </a:rPr>
              <a:t>Honorabilidad y reputación</a:t>
            </a:r>
            <a:endParaRPr lang="es-ES" sz="1600" dirty="0">
              <a:solidFill>
                <a:schemeClr val="tx2"/>
              </a:solidFill>
              <a:latin typeface="Arial Unicode MS" pitchFamily="34" charset="-128"/>
              <a:ea typeface="Arial Unicode MS" pitchFamily="34" charset="-128"/>
              <a:cs typeface="Arial Unicode MS" pitchFamily="34" charset="-128"/>
            </a:endParaRPr>
          </a:p>
        </p:txBody>
      </p:sp>
      <p:sp>
        <p:nvSpPr>
          <p:cNvPr id="24" name="Rectangle 14"/>
          <p:cNvSpPr>
            <a:spLocks noChangeArrowheads="1"/>
          </p:cNvSpPr>
          <p:nvPr/>
        </p:nvSpPr>
        <p:spPr bwMode="auto">
          <a:xfrm>
            <a:off x="3714744" y="4786322"/>
            <a:ext cx="1500198" cy="500066"/>
          </a:xfrm>
          <a:prstGeom prst="rect">
            <a:avLst/>
          </a:prstGeom>
          <a:solidFill>
            <a:schemeClr val="accent2">
              <a:lumMod val="20000"/>
              <a:lumOff val="80000"/>
            </a:schemeClr>
          </a:solidFill>
          <a:ln w="9525" algn="ctr">
            <a:noFill/>
            <a:miter lim="800000"/>
            <a:headEnd/>
            <a:tailEnd/>
          </a:ln>
        </p:spPr>
        <p:txBody>
          <a:bodyPr anchor="ctr"/>
          <a:lstStyle/>
          <a:p>
            <a:pPr algn="ctr"/>
            <a:r>
              <a:rPr lang="es-ES" sz="1600" dirty="0" smtClean="0">
                <a:solidFill>
                  <a:schemeClr val="tx2"/>
                </a:solidFill>
                <a:latin typeface="Arial Unicode MS" pitchFamily="34" charset="-128"/>
                <a:ea typeface="Arial Unicode MS" pitchFamily="34" charset="-128"/>
                <a:cs typeface="Arial Unicode MS" pitchFamily="34" charset="-128"/>
              </a:rPr>
              <a:t>Gestión de riesgos</a:t>
            </a:r>
            <a:endParaRPr lang="es-ES" sz="1600" dirty="0">
              <a:solidFill>
                <a:schemeClr val="tx2"/>
              </a:solidFill>
              <a:latin typeface="Arial Unicode MS" pitchFamily="34" charset="-128"/>
              <a:ea typeface="Arial Unicode MS" pitchFamily="34" charset="-128"/>
              <a:cs typeface="Arial Unicode MS" pitchFamily="34" charset="-128"/>
            </a:endParaRPr>
          </a:p>
        </p:txBody>
      </p:sp>
      <p:sp>
        <p:nvSpPr>
          <p:cNvPr id="25" name="Rectangle 14"/>
          <p:cNvSpPr>
            <a:spLocks noChangeArrowheads="1"/>
          </p:cNvSpPr>
          <p:nvPr/>
        </p:nvSpPr>
        <p:spPr bwMode="auto">
          <a:xfrm>
            <a:off x="4643438" y="5429264"/>
            <a:ext cx="1643074" cy="500066"/>
          </a:xfrm>
          <a:prstGeom prst="rect">
            <a:avLst/>
          </a:prstGeom>
          <a:solidFill>
            <a:schemeClr val="accent2">
              <a:lumMod val="20000"/>
              <a:lumOff val="80000"/>
            </a:schemeClr>
          </a:solidFill>
          <a:ln w="9525" algn="ctr">
            <a:noFill/>
            <a:miter lim="800000"/>
            <a:headEnd/>
            <a:tailEnd/>
          </a:ln>
        </p:spPr>
        <p:txBody>
          <a:bodyPr anchor="ctr"/>
          <a:lstStyle/>
          <a:p>
            <a:pPr algn="ctr"/>
            <a:r>
              <a:rPr lang="es-ES" sz="1600" dirty="0" smtClean="0">
                <a:solidFill>
                  <a:schemeClr val="tx2"/>
                </a:solidFill>
                <a:latin typeface="Arial Unicode MS" pitchFamily="34" charset="-128"/>
                <a:ea typeface="Arial Unicode MS" pitchFamily="34" charset="-128"/>
                <a:cs typeface="Arial Unicode MS" pitchFamily="34" charset="-128"/>
              </a:rPr>
              <a:t>Autoevaluación (ORSA)</a:t>
            </a:r>
            <a:endParaRPr lang="es-ES" sz="1600" dirty="0">
              <a:solidFill>
                <a:schemeClr val="tx2"/>
              </a:solidFill>
              <a:latin typeface="Arial Unicode MS" pitchFamily="34" charset="-128"/>
              <a:ea typeface="Arial Unicode MS" pitchFamily="34" charset="-128"/>
              <a:cs typeface="Arial Unicode MS" pitchFamily="34" charset="-128"/>
            </a:endParaRPr>
          </a:p>
        </p:txBody>
      </p:sp>
      <p:pic>
        <p:nvPicPr>
          <p:cNvPr id="26" name="Picture 4" descr="Ver imagen en tamaño completo">
            <a:hlinkClick r:id="rId3"/>
          </p:cNvPr>
          <p:cNvPicPr>
            <a:picLocks noChangeAspect="1" noChangeArrowheads="1"/>
          </p:cNvPicPr>
          <p:nvPr/>
        </p:nvPicPr>
        <p:blipFill>
          <a:blip r:embed="rId4"/>
          <a:srcRect l="9946" r="44758"/>
          <a:stretch>
            <a:fillRect/>
          </a:stretch>
        </p:blipFill>
        <p:spPr bwMode="auto">
          <a:xfrm>
            <a:off x="7129420" y="2214554"/>
            <a:ext cx="1014480" cy="2357454"/>
          </a:xfrm>
          <a:prstGeom prst="rect">
            <a:avLst/>
          </a:prstGeom>
          <a:noFill/>
        </p:spPr>
      </p:pic>
      <p:sp>
        <p:nvSpPr>
          <p:cNvPr id="28" name="Rectangle 14"/>
          <p:cNvSpPr>
            <a:spLocks noChangeArrowheads="1"/>
          </p:cNvSpPr>
          <p:nvPr/>
        </p:nvSpPr>
        <p:spPr bwMode="auto">
          <a:xfrm>
            <a:off x="6000760" y="4786322"/>
            <a:ext cx="928694" cy="500066"/>
          </a:xfrm>
          <a:prstGeom prst="rect">
            <a:avLst/>
          </a:prstGeom>
          <a:solidFill>
            <a:schemeClr val="accent2">
              <a:lumMod val="20000"/>
              <a:lumOff val="80000"/>
            </a:schemeClr>
          </a:solidFill>
          <a:ln w="9525" algn="ctr">
            <a:noFill/>
            <a:miter lim="800000"/>
            <a:headEnd/>
            <a:tailEnd/>
          </a:ln>
        </p:spPr>
        <p:txBody>
          <a:bodyPr anchor="ctr"/>
          <a:lstStyle/>
          <a:p>
            <a:pPr algn="ctr"/>
            <a:r>
              <a:rPr lang="es-ES" sz="1600" dirty="0" smtClean="0">
                <a:solidFill>
                  <a:schemeClr val="tx2"/>
                </a:solidFill>
                <a:latin typeface="Arial Unicode MS" pitchFamily="34" charset="-128"/>
                <a:ea typeface="Arial Unicode MS" pitchFamily="34" charset="-128"/>
                <a:cs typeface="Arial Unicode MS" pitchFamily="34" charset="-128"/>
              </a:rPr>
              <a:t>Control interno</a:t>
            </a:r>
            <a:endParaRPr lang="es-ES" sz="1600" dirty="0">
              <a:solidFill>
                <a:schemeClr val="tx2"/>
              </a:solidFill>
              <a:latin typeface="Arial Unicode MS" pitchFamily="34" charset="-128"/>
              <a:ea typeface="Arial Unicode MS" pitchFamily="34" charset="-128"/>
              <a:cs typeface="Arial Unicode MS" pitchFamily="34" charset="-128"/>
            </a:endParaRPr>
          </a:p>
        </p:txBody>
      </p:sp>
      <p:sp>
        <p:nvSpPr>
          <p:cNvPr id="29" name="Rectangle 14"/>
          <p:cNvSpPr>
            <a:spLocks noChangeArrowheads="1"/>
          </p:cNvSpPr>
          <p:nvPr/>
        </p:nvSpPr>
        <p:spPr bwMode="auto">
          <a:xfrm>
            <a:off x="6858016" y="4786322"/>
            <a:ext cx="1143008" cy="500066"/>
          </a:xfrm>
          <a:prstGeom prst="rect">
            <a:avLst/>
          </a:prstGeom>
          <a:solidFill>
            <a:schemeClr val="accent2">
              <a:lumMod val="20000"/>
              <a:lumOff val="80000"/>
            </a:schemeClr>
          </a:solidFill>
          <a:ln w="9525" algn="ctr">
            <a:noFill/>
            <a:miter lim="800000"/>
            <a:headEnd/>
            <a:tailEnd/>
          </a:ln>
        </p:spPr>
        <p:txBody>
          <a:bodyPr anchor="ctr"/>
          <a:lstStyle/>
          <a:p>
            <a:pPr algn="ctr"/>
            <a:r>
              <a:rPr lang="es-ES" sz="1600" dirty="0" smtClean="0">
                <a:solidFill>
                  <a:schemeClr val="tx2"/>
                </a:solidFill>
                <a:latin typeface="Arial Unicode MS" pitchFamily="34" charset="-128"/>
                <a:ea typeface="Arial Unicode MS" pitchFamily="34" charset="-128"/>
                <a:cs typeface="Arial Unicode MS" pitchFamily="34" charset="-128"/>
              </a:rPr>
              <a:t>Auditoría interna</a:t>
            </a:r>
            <a:endParaRPr lang="es-ES" sz="1600" dirty="0">
              <a:solidFill>
                <a:schemeClr val="tx2"/>
              </a:solidFill>
              <a:latin typeface="Arial Unicode MS" pitchFamily="34" charset="-128"/>
              <a:ea typeface="Arial Unicode MS" pitchFamily="34" charset="-128"/>
              <a:cs typeface="Arial Unicode MS" pitchFamily="34" charset="-128"/>
            </a:endParaRPr>
          </a:p>
        </p:txBody>
      </p:sp>
      <p:sp>
        <p:nvSpPr>
          <p:cNvPr id="30" name="Rectangle 14"/>
          <p:cNvSpPr>
            <a:spLocks noChangeArrowheads="1"/>
          </p:cNvSpPr>
          <p:nvPr/>
        </p:nvSpPr>
        <p:spPr bwMode="auto">
          <a:xfrm>
            <a:off x="7929586" y="4786322"/>
            <a:ext cx="1000132" cy="500066"/>
          </a:xfrm>
          <a:prstGeom prst="rect">
            <a:avLst/>
          </a:prstGeom>
          <a:solidFill>
            <a:schemeClr val="accent2">
              <a:lumMod val="20000"/>
              <a:lumOff val="80000"/>
            </a:schemeClr>
          </a:solidFill>
          <a:ln w="9525" algn="ctr">
            <a:noFill/>
            <a:miter lim="800000"/>
            <a:headEnd/>
            <a:tailEnd/>
          </a:ln>
        </p:spPr>
        <p:txBody>
          <a:bodyPr anchor="ctr"/>
          <a:lstStyle/>
          <a:p>
            <a:pPr algn="ctr"/>
            <a:r>
              <a:rPr lang="es-ES" sz="1600" dirty="0" smtClean="0">
                <a:solidFill>
                  <a:schemeClr val="tx2"/>
                </a:solidFill>
                <a:latin typeface="Arial Unicode MS" pitchFamily="34" charset="-128"/>
                <a:ea typeface="Arial Unicode MS" pitchFamily="34" charset="-128"/>
                <a:cs typeface="Arial Unicode MS" pitchFamily="34" charset="-128"/>
              </a:rPr>
              <a:t>Función actuarial</a:t>
            </a:r>
            <a:endParaRPr lang="es-ES" sz="1600" dirty="0">
              <a:solidFill>
                <a:schemeClr val="tx2"/>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right)">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10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1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right)">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1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000"/>
                                        <p:tgtEl>
                                          <p:spTgt spid="2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10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10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642910" y="4143380"/>
            <a:ext cx="8215370" cy="78581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50" name="Rectangle 2"/>
          <p:cNvSpPr>
            <a:spLocks noGrp="1" noChangeArrowheads="1"/>
          </p:cNvSpPr>
          <p:nvPr>
            <p:ph type="title" idx="4294967295"/>
          </p:nvPr>
        </p:nvSpPr>
        <p:spPr>
          <a:xfrm>
            <a:off x="1142976" y="214290"/>
            <a:ext cx="6248400"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Funciones (1)</a:t>
            </a:r>
          </a:p>
        </p:txBody>
      </p:sp>
      <p:sp>
        <p:nvSpPr>
          <p:cNvPr id="13315" name="Rectangle 3"/>
          <p:cNvSpPr>
            <a:spLocks noGrp="1" noChangeArrowheads="1"/>
          </p:cNvSpPr>
          <p:nvPr>
            <p:ph type="body" idx="1"/>
          </p:nvPr>
        </p:nvSpPr>
        <p:spPr>
          <a:xfrm>
            <a:off x="785786" y="1357298"/>
            <a:ext cx="7429552" cy="5143536"/>
          </a:xfrm>
        </p:spPr>
        <p:txBody>
          <a:bodyPr/>
          <a:lstStyle/>
          <a:p>
            <a:pPr algn="just">
              <a:lnSpc>
                <a:spcPct val="110000"/>
              </a:lnSpc>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Se entiende por función “</a:t>
            </a:r>
            <a:r>
              <a:rPr lang="es-ES" sz="2000" i="1" dirty="0" smtClean="0">
                <a:latin typeface="Arial Unicode MS" pitchFamily="34" charset="-128"/>
                <a:ea typeface="Arial Unicode MS" pitchFamily="34" charset="-128"/>
                <a:cs typeface="Arial Unicode MS" pitchFamily="34" charset="-128"/>
              </a:rPr>
              <a:t>la capacidad administrativa para llevar a cabo determinadas tareas de gobernanza</a:t>
            </a:r>
            <a:r>
              <a:rPr lang="es-ES" sz="2000" dirty="0" smtClean="0">
                <a:latin typeface="Arial Unicode MS" pitchFamily="34" charset="-128"/>
                <a:ea typeface="Arial Unicode MS" pitchFamily="34" charset="-128"/>
                <a:cs typeface="Arial Unicode MS" pitchFamily="34" charset="-128"/>
              </a:rPr>
              <a:t>” (Considerando 31 de la Directiva 2009/138/EC).</a:t>
            </a:r>
          </a:p>
        </p:txBody>
      </p:sp>
      <p:sp>
        <p:nvSpPr>
          <p:cNvPr id="4" name="Rectangle 3"/>
          <p:cNvSpPr txBox="1">
            <a:spLocks noChangeArrowheads="1"/>
          </p:cNvSpPr>
          <p:nvPr/>
        </p:nvSpPr>
        <p:spPr>
          <a:xfrm>
            <a:off x="785786" y="2571744"/>
            <a:ext cx="7429552" cy="1500198"/>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Una función puede desarrollarse por el personal de la entidad exclusivamente, por dicho personal en cooperación con expertos externos, o por expertos externos (</a:t>
            </a:r>
            <a:r>
              <a:rPr kumimoji="0" lang="es-ES" sz="2000" b="0" i="1" u="none" strike="noStrike" kern="1200" cap="none" spc="0" normalizeH="0" baseline="0" noProof="0" dirty="0" err="1" smtClean="0">
                <a:ln>
                  <a:noFill/>
                </a:ln>
                <a:solidFill>
                  <a:schemeClr val="tx1"/>
                </a:solidFill>
                <a:effectLst/>
                <a:uLnTx/>
                <a:uFillTx/>
                <a:latin typeface="Arial Unicode MS" pitchFamily="34" charset="-128"/>
                <a:ea typeface="Arial Unicode MS" pitchFamily="34" charset="-128"/>
                <a:cs typeface="Arial Unicode MS" pitchFamily="34" charset="-128"/>
              </a:rPr>
              <a:t>outsourcing</a:t>
            </a: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720725" marR="0" lvl="0" indent="3175" algn="just" defTabSz="914400" rtl="0" eaLnBrk="0" fontAlgn="base" latinLnBrk="0" hangingPunct="0">
              <a:lnSpc>
                <a:spcPct val="110000"/>
              </a:lnSpc>
              <a:spcBef>
                <a:spcPts val="0"/>
              </a:spcBef>
              <a:spcAft>
                <a:spcPts val="600"/>
              </a:spcAft>
              <a:buClr>
                <a:schemeClr val="accent1"/>
              </a:buClr>
              <a:buSzPct val="80000"/>
              <a:buFont typeface="Wingdings 2" pitchFamily="18" charset="2"/>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entidad es libre de elegir la forma de ejercer una función</a:t>
            </a:r>
          </a:p>
        </p:txBody>
      </p:sp>
      <p:sp>
        <p:nvSpPr>
          <p:cNvPr id="5" name="Rectangle 3"/>
          <p:cNvSpPr txBox="1">
            <a:spLocks noChangeArrowheads="1"/>
          </p:cNvSpPr>
          <p:nvPr/>
        </p:nvSpPr>
        <p:spPr>
          <a:xfrm>
            <a:off x="785786" y="4143380"/>
            <a:ext cx="7429552" cy="857256"/>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Acceso directo de los responsables de cada función básica al órgano de gestión-administración.</a:t>
            </a:r>
          </a:p>
        </p:txBody>
      </p:sp>
      <p:sp>
        <p:nvSpPr>
          <p:cNvPr id="6" name="Rectangle 3"/>
          <p:cNvSpPr txBox="1">
            <a:spLocks noChangeArrowheads="1"/>
          </p:cNvSpPr>
          <p:nvPr/>
        </p:nvSpPr>
        <p:spPr>
          <a:xfrm>
            <a:off x="785786" y="5072074"/>
            <a:ext cx="7429552" cy="1428760"/>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Una misma persona puede desarrollar varias funciones (salvo la función de auditoría interna). </a:t>
            </a:r>
          </a:p>
          <a:p>
            <a:pPr marL="720725" marR="0" lvl="0" indent="3175" algn="just" defTabSz="914400" rtl="0" eaLnBrk="0" fontAlgn="base" latinLnBrk="0" hangingPunct="0">
              <a:lnSpc>
                <a:spcPct val="110000"/>
              </a:lnSpc>
              <a:spcBef>
                <a:spcPts val="0"/>
              </a:spcBef>
              <a:spcAft>
                <a:spcPts val="600"/>
              </a:spcAft>
              <a:buClr>
                <a:schemeClr val="accent1"/>
              </a:buClr>
              <a:buSzPct val="80000"/>
              <a:buFont typeface="Wingdings 2" pitchFamily="18" charset="2"/>
              <a:buNone/>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múltiple atribución de tareas a un mismo sujeto no debe impedir el desarrollo adecuado de cada una.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642910" y="5786454"/>
            <a:ext cx="8215370" cy="57150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50" name="Rectangle 2"/>
          <p:cNvSpPr>
            <a:spLocks noGrp="1" noChangeArrowheads="1"/>
          </p:cNvSpPr>
          <p:nvPr>
            <p:ph type="title" idx="4294967295"/>
          </p:nvPr>
        </p:nvSpPr>
        <p:spPr>
          <a:xfrm>
            <a:off x="1142976" y="214290"/>
            <a:ext cx="6248400"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Funciones (y 2)</a:t>
            </a:r>
          </a:p>
        </p:txBody>
      </p:sp>
      <p:sp>
        <p:nvSpPr>
          <p:cNvPr id="13315" name="Rectangle 3"/>
          <p:cNvSpPr>
            <a:spLocks noGrp="1" noChangeArrowheads="1"/>
          </p:cNvSpPr>
          <p:nvPr>
            <p:ph type="body" idx="1"/>
          </p:nvPr>
        </p:nvSpPr>
        <p:spPr>
          <a:xfrm>
            <a:off x="785786" y="1285860"/>
            <a:ext cx="8072494" cy="1857388"/>
          </a:xfrm>
        </p:spPr>
        <p:txBody>
          <a:bodyPr/>
          <a:lstStyle/>
          <a:p>
            <a:pPr marL="355600" indent="-355600" algn="just" eaLnBrk="1" hangingPunct="1">
              <a:lnSpc>
                <a:spcPct val="90000"/>
              </a:lnSpc>
            </a:pPr>
            <a:r>
              <a:rPr lang="es-ES" sz="2000" dirty="0" smtClean="0">
                <a:latin typeface="Arial Unicode MS" pitchFamily="34" charset="-128"/>
                <a:ea typeface="Arial Unicode MS" pitchFamily="34" charset="-128"/>
                <a:cs typeface="Arial Unicode MS" pitchFamily="34" charset="-128"/>
              </a:rPr>
              <a:t>Las funciones definidas en la Directiva se consideran clave, lo que implica:</a:t>
            </a:r>
          </a:p>
          <a:p>
            <a:pPr marL="1073150" indent="4763" algn="just" eaLnBrk="1" hangingPunct="1">
              <a:lnSpc>
                <a:spcPct val="90000"/>
              </a:lnSpc>
              <a:buFont typeface="Wingdings" pitchFamily="2" charset="2"/>
              <a:buChar char="Ø"/>
            </a:pPr>
            <a:r>
              <a:rPr lang="es-ES" sz="2000" dirty="0" smtClean="0">
                <a:latin typeface="Arial Unicode MS" pitchFamily="34" charset="-128"/>
                <a:ea typeface="Arial Unicode MS" pitchFamily="34" charset="-128"/>
                <a:cs typeface="Arial Unicode MS" pitchFamily="34" charset="-128"/>
              </a:rPr>
              <a:t>  </a:t>
            </a:r>
            <a:r>
              <a:rPr lang="es-ES" sz="1800" dirty="0" smtClean="0">
                <a:latin typeface="Arial Unicode MS" pitchFamily="34" charset="-128"/>
                <a:ea typeface="Arial Unicode MS" pitchFamily="34" charset="-128"/>
                <a:cs typeface="Arial Unicode MS" pitchFamily="34" charset="-128"/>
              </a:rPr>
              <a:t>Son obligatorias;</a:t>
            </a:r>
          </a:p>
          <a:p>
            <a:pPr marL="1073150" indent="4763" algn="just" eaLnBrk="1" hangingPunct="1">
              <a:lnSpc>
                <a:spcPct val="90000"/>
              </a:lnSpc>
              <a:buFont typeface="Wingdings" pitchFamily="2" charset="2"/>
              <a:buChar char="Ø"/>
            </a:pPr>
            <a:r>
              <a:rPr lang="es-ES" sz="1800" dirty="0" smtClean="0">
                <a:latin typeface="Arial Unicode MS" pitchFamily="34" charset="-128"/>
                <a:ea typeface="Arial Unicode MS" pitchFamily="34" charset="-128"/>
                <a:cs typeface="Arial Unicode MS" pitchFamily="34" charset="-128"/>
              </a:rPr>
              <a:t>  Las personas que las desempeñan debe reunir los requisitos de aptitud y honorabilidad (</a:t>
            </a:r>
            <a:r>
              <a:rPr lang="es-ES" sz="1800" i="1" dirty="0" err="1" smtClean="0">
                <a:latin typeface="Arial Unicode MS" pitchFamily="34" charset="-128"/>
                <a:ea typeface="Arial Unicode MS" pitchFamily="34" charset="-128"/>
                <a:cs typeface="Arial Unicode MS" pitchFamily="34" charset="-128"/>
              </a:rPr>
              <a:t>fit</a:t>
            </a:r>
            <a:r>
              <a:rPr lang="es-ES" sz="1800" i="1" dirty="0" smtClean="0">
                <a:latin typeface="Arial Unicode MS" pitchFamily="34" charset="-128"/>
                <a:ea typeface="Arial Unicode MS" pitchFamily="34" charset="-128"/>
                <a:cs typeface="Arial Unicode MS" pitchFamily="34" charset="-128"/>
              </a:rPr>
              <a:t> and </a:t>
            </a:r>
            <a:r>
              <a:rPr lang="es-ES" sz="1800" i="1" dirty="0" err="1" smtClean="0">
                <a:latin typeface="Arial Unicode MS" pitchFamily="34" charset="-128"/>
                <a:ea typeface="Arial Unicode MS" pitchFamily="34" charset="-128"/>
                <a:cs typeface="Arial Unicode MS" pitchFamily="34" charset="-128"/>
              </a:rPr>
              <a:t>proper</a:t>
            </a:r>
            <a:r>
              <a:rPr lang="es-ES" sz="1800" dirty="0" smtClean="0">
                <a:latin typeface="Arial Unicode MS" pitchFamily="34" charset="-128"/>
                <a:ea typeface="Arial Unicode MS" pitchFamily="34" charset="-128"/>
                <a:cs typeface="Arial Unicode MS" pitchFamily="34" charset="-128"/>
              </a:rPr>
              <a:t>); y</a:t>
            </a:r>
          </a:p>
          <a:p>
            <a:pPr marL="1073150" indent="4763" algn="just" eaLnBrk="1" hangingPunct="1">
              <a:lnSpc>
                <a:spcPct val="90000"/>
              </a:lnSpc>
              <a:buFont typeface="Wingdings" pitchFamily="2" charset="2"/>
              <a:buChar char="Ø"/>
            </a:pPr>
            <a:r>
              <a:rPr lang="es-ES" sz="1800" dirty="0" smtClean="0">
                <a:latin typeface="Arial Unicode MS" pitchFamily="34" charset="-128"/>
                <a:ea typeface="Arial Unicode MS" pitchFamily="34" charset="-128"/>
                <a:cs typeface="Arial Unicode MS" pitchFamily="34" charset="-128"/>
              </a:rPr>
              <a:t>  Definen el ámbito de la información al supervisor y al mercado.</a:t>
            </a:r>
          </a:p>
        </p:txBody>
      </p:sp>
      <p:sp>
        <p:nvSpPr>
          <p:cNvPr id="4" name="Rectangle 3"/>
          <p:cNvSpPr txBox="1">
            <a:spLocks noChangeArrowheads="1"/>
          </p:cNvSpPr>
          <p:nvPr/>
        </p:nvSpPr>
        <p:spPr>
          <a:xfrm>
            <a:off x="785786" y="3286124"/>
            <a:ext cx="8072494" cy="2500330"/>
          </a:xfrm>
          <a:prstGeom prst="rect">
            <a:avLst/>
          </a:prstGeom>
        </p:spPr>
        <p:txBody>
          <a:bodyPr/>
          <a:lstStyle/>
          <a:p>
            <a:pPr marL="355600" marR="0" lvl="0" indent="-355600" algn="just" defTabSz="914400" rtl="0" eaLnBrk="1" fontAlgn="base" latinLnBrk="0" hangingPunct="1">
              <a:lnSpc>
                <a:spcPct val="90000"/>
              </a:lnSpc>
              <a:spcBef>
                <a:spcPts val="600"/>
              </a:spcBef>
              <a:spcAft>
                <a:spcPct val="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Las funciones clave son</a:t>
            </a:r>
          </a:p>
          <a:p>
            <a:pPr marL="609600" marR="0" lvl="0" indent="-609600" algn="just"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Gestión de riesgos </a:t>
            </a:r>
          </a:p>
          <a:p>
            <a:pPr marL="1433513" marR="0" lvl="0" indent="-1433513" algn="just" defTabSz="914400" rtl="0" eaLnBrk="1" fontAlgn="base" latinLnBrk="0" hangingPunct="1">
              <a:lnSpc>
                <a:spcPct val="100000"/>
              </a:lnSpc>
              <a:spcBef>
                <a:spcPts val="0"/>
              </a:spcBef>
              <a:spcAft>
                <a:spcPct val="0"/>
              </a:spcAft>
              <a:buClr>
                <a:schemeClr val="accent1"/>
              </a:buClr>
              <a:buSzPct val="80000"/>
              <a:buFont typeface="Wingdings 2" pitchFamily="18" charset="2"/>
              <a:buNone/>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(incluye la evaluación interna de riesgos y solvencia ORSA);</a:t>
            </a:r>
          </a:p>
          <a:p>
            <a:pPr marL="609600" marR="0" lvl="0" indent="-609600" algn="just"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Control interno (incluye ‘</a:t>
            </a:r>
            <a:r>
              <a:rPr kumimoji="0" lang="es-ES" sz="1800" b="0" i="1" u="none" strike="noStrike" kern="1200" cap="none" spc="0" normalizeH="0" baseline="0" noProof="0" dirty="0" err="1" smtClean="0">
                <a:ln>
                  <a:noFill/>
                </a:ln>
                <a:solidFill>
                  <a:schemeClr val="tx1"/>
                </a:solidFill>
                <a:effectLst/>
                <a:uLnTx/>
                <a:uFillTx/>
                <a:latin typeface="Arial Unicode MS" pitchFamily="34" charset="-128"/>
                <a:ea typeface="Arial Unicode MS" pitchFamily="34" charset="-128"/>
                <a:cs typeface="Arial Unicode MS" pitchFamily="34" charset="-128"/>
              </a:rPr>
              <a:t>compliance</a:t>
            </a: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609600" marR="0" lvl="0" indent="-609600" algn="just"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Auditoría interna;</a:t>
            </a:r>
          </a:p>
          <a:p>
            <a:pPr marL="609600" marR="0" lvl="0" indent="-609600" algn="just"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Actuarial, y, en su caso,</a:t>
            </a:r>
          </a:p>
          <a:p>
            <a:pPr marL="609600" marR="0" lvl="0" indent="-609600" algn="just"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800" b="0" i="0" u="none" strike="noStrike" kern="1200" cap="none" spc="0" normalizeH="0" baseline="0" noProof="0" dirty="0" err="1" smtClean="0">
                <a:ln>
                  <a:noFill/>
                </a:ln>
                <a:solidFill>
                  <a:schemeClr val="tx1"/>
                </a:solidFill>
                <a:effectLst/>
                <a:uLnTx/>
                <a:uFillTx/>
                <a:latin typeface="Arial Unicode MS" pitchFamily="34" charset="-128"/>
                <a:ea typeface="Arial Unicode MS" pitchFamily="34" charset="-128"/>
                <a:cs typeface="Arial Unicode MS" pitchFamily="34" charset="-128"/>
              </a:rPr>
              <a:t>Externalización</a:t>
            </a: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800" b="0" i="1" u="none" strike="noStrike" kern="1200" cap="none" spc="0" normalizeH="0" baseline="0" noProof="0" dirty="0" err="1" smtClean="0">
                <a:ln>
                  <a:noFill/>
                </a:ln>
                <a:solidFill>
                  <a:schemeClr val="tx1"/>
                </a:solidFill>
                <a:effectLst/>
                <a:uLnTx/>
                <a:uFillTx/>
                <a:latin typeface="Arial Unicode MS" pitchFamily="34" charset="-128"/>
                <a:ea typeface="Arial Unicode MS" pitchFamily="34" charset="-128"/>
                <a:cs typeface="Arial Unicode MS" pitchFamily="34" charset="-128"/>
              </a:rPr>
              <a:t>outsourcing</a:t>
            </a: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p:txBody>
      </p:sp>
      <p:sp>
        <p:nvSpPr>
          <p:cNvPr id="5" name="Rectangle 3"/>
          <p:cNvSpPr txBox="1">
            <a:spLocks noChangeArrowheads="1"/>
          </p:cNvSpPr>
          <p:nvPr/>
        </p:nvSpPr>
        <p:spPr>
          <a:xfrm>
            <a:off x="785786" y="5857892"/>
            <a:ext cx="8072494" cy="428628"/>
          </a:xfrm>
          <a:prstGeom prst="rect">
            <a:avLst/>
          </a:prstGeom>
        </p:spPr>
        <p:txBody>
          <a:bodyPr/>
          <a:lstStyle/>
          <a:p>
            <a:pPr marL="355600" marR="0" lvl="0" indent="-355600" algn="just" defTabSz="914400" rtl="0" eaLnBrk="1" fontAlgn="base" latinLnBrk="0" hangingPunct="1">
              <a:lnSpc>
                <a:spcPct val="100000"/>
              </a:lnSpc>
              <a:spcBef>
                <a:spcPts val="1800"/>
              </a:spcBef>
              <a:spcAft>
                <a:spcPct val="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entidad debe formular políticas escritas de cada función.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143108" y="214290"/>
            <a:ext cx="4500594" cy="500042"/>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Gobernanza en Solvencia II</a:t>
            </a:r>
          </a:p>
        </p:txBody>
      </p:sp>
      <p:sp>
        <p:nvSpPr>
          <p:cNvPr id="12291" name="Rectangle 3"/>
          <p:cNvSpPr>
            <a:spLocks noGrp="1" noChangeArrowheads="1"/>
          </p:cNvSpPr>
          <p:nvPr>
            <p:ph type="body" idx="1"/>
          </p:nvPr>
        </p:nvSpPr>
        <p:spPr>
          <a:xfrm>
            <a:off x="955702" y="1285860"/>
            <a:ext cx="7473950" cy="4935556"/>
          </a:xfrm>
        </p:spPr>
        <p:txBody>
          <a:bodyPr/>
          <a:lstStyle/>
          <a:p>
            <a:pPr algn="ctr">
              <a:lnSpc>
                <a:spcPct val="110000"/>
              </a:lnSpc>
              <a:buNone/>
            </a:pPr>
            <a:r>
              <a:rPr lang="es-ES" sz="1800" u="sng" dirty="0" smtClean="0">
                <a:latin typeface="Arial Unicode MS" pitchFamily="34" charset="-128"/>
                <a:ea typeface="Arial Unicode MS" pitchFamily="34" charset="-128"/>
                <a:cs typeface="Arial Unicode MS" pitchFamily="34" charset="-128"/>
              </a:rPr>
              <a:t>Título I. Capítulo IV de la Directiva 2009/138/EC </a:t>
            </a:r>
          </a:p>
          <a:p>
            <a:pPr algn="ctr">
              <a:lnSpc>
                <a:spcPct val="110000"/>
              </a:lnSpc>
              <a:buNone/>
            </a:pPr>
            <a:r>
              <a:rPr lang="es-ES" sz="1800" u="sng" dirty="0" smtClean="0">
                <a:latin typeface="Arial Unicode MS" pitchFamily="34" charset="-128"/>
                <a:ea typeface="Arial Unicode MS" pitchFamily="34" charset="-128"/>
                <a:cs typeface="Arial Unicode MS" pitchFamily="34" charset="-128"/>
              </a:rPr>
              <a:t>(CONDICIONES RELATIVAS AL EJERCICIO DE LA ACTIVIDAD)</a:t>
            </a:r>
          </a:p>
          <a:p>
            <a:pPr algn="just">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Art. 40. Responsabilidad del órgano de administración, dirección o supervisión.</a:t>
            </a:r>
          </a:p>
          <a:p>
            <a:pPr algn="just">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Art. 41. Requisitos generales de gobernanza.</a:t>
            </a:r>
          </a:p>
          <a:p>
            <a:pPr algn="just">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Arts. 42 y 43. Aptitud y honorabilidad (“</a:t>
            </a:r>
            <a:r>
              <a:rPr lang="es-ES" sz="1800" i="1" dirty="0" err="1" smtClean="0">
                <a:latin typeface="Arial Unicode MS" pitchFamily="34" charset="-128"/>
                <a:ea typeface="Arial Unicode MS" pitchFamily="34" charset="-128"/>
                <a:cs typeface="Arial Unicode MS" pitchFamily="34" charset="-128"/>
              </a:rPr>
              <a:t>fit</a:t>
            </a:r>
            <a:r>
              <a:rPr lang="es-ES" sz="1800" i="1" dirty="0" smtClean="0">
                <a:latin typeface="Arial Unicode MS" pitchFamily="34" charset="-128"/>
                <a:ea typeface="Arial Unicode MS" pitchFamily="34" charset="-128"/>
                <a:cs typeface="Arial Unicode MS" pitchFamily="34" charset="-128"/>
              </a:rPr>
              <a:t> and </a:t>
            </a:r>
            <a:r>
              <a:rPr lang="es-ES" sz="1800" i="1" dirty="0" err="1" smtClean="0">
                <a:latin typeface="Arial Unicode MS" pitchFamily="34" charset="-128"/>
                <a:ea typeface="Arial Unicode MS" pitchFamily="34" charset="-128"/>
                <a:cs typeface="Arial Unicode MS" pitchFamily="34" charset="-128"/>
              </a:rPr>
              <a:t>proper</a:t>
            </a:r>
            <a:r>
              <a:rPr lang="es-ES" sz="1800" dirty="0" smtClean="0">
                <a:latin typeface="Arial Unicode MS" pitchFamily="34" charset="-128"/>
                <a:ea typeface="Arial Unicode MS" pitchFamily="34" charset="-128"/>
                <a:cs typeface="Arial Unicode MS" pitchFamily="34" charset="-128"/>
              </a:rPr>
              <a:t>”).</a:t>
            </a:r>
          </a:p>
          <a:p>
            <a:pPr algn="just">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Art. 44. Gestión de riesgos.</a:t>
            </a:r>
          </a:p>
          <a:p>
            <a:pPr algn="just">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Art. 45. Autoevaluación de riesgos y de solvencia (“</a:t>
            </a:r>
            <a:r>
              <a:rPr lang="es-ES" sz="1800" i="1" dirty="0" smtClean="0">
                <a:latin typeface="Arial Unicode MS" pitchFamily="34" charset="-128"/>
                <a:ea typeface="Arial Unicode MS" pitchFamily="34" charset="-128"/>
                <a:cs typeface="Arial Unicode MS" pitchFamily="34" charset="-128"/>
              </a:rPr>
              <a:t>ORSA</a:t>
            </a:r>
            <a:r>
              <a:rPr lang="es-ES" sz="1800" dirty="0" smtClean="0">
                <a:latin typeface="Arial Unicode MS" pitchFamily="34" charset="-128"/>
                <a:ea typeface="Arial Unicode MS" pitchFamily="34" charset="-128"/>
                <a:cs typeface="Arial Unicode MS" pitchFamily="34" charset="-128"/>
              </a:rPr>
              <a:t>”).</a:t>
            </a:r>
          </a:p>
          <a:p>
            <a:pPr algn="just">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Art. 46. Control interno.</a:t>
            </a:r>
          </a:p>
          <a:p>
            <a:pPr algn="just">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Art. 47. Auditoría interna.</a:t>
            </a:r>
          </a:p>
          <a:p>
            <a:pPr algn="just">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Art. 48. Función actuarial.</a:t>
            </a:r>
          </a:p>
          <a:p>
            <a:pPr algn="just">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Art. 49. </a:t>
            </a:r>
            <a:r>
              <a:rPr lang="es-ES" sz="1800" dirty="0" err="1" smtClean="0">
                <a:latin typeface="Arial Unicode MS" pitchFamily="34" charset="-128"/>
                <a:ea typeface="Arial Unicode MS" pitchFamily="34" charset="-128"/>
                <a:cs typeface="Arial Unicode MS" pitchFamily="34" charset="-128"/>
              </a:rPr>
              <a:t>Externalización</a:t>
            </a:r>
            <a:r>
              <a:rPr lang="es-ES" sz="1800" dirty="0" smtClean="0">
                <a:latin typeface="Arial Unicode MS" pitchFamily="34" charset="-128"/>
                <a:ea typeface="Arial Unicode MS" pitchFamily="34" charset="-128"/>
                <a:cs typeface="Arial Unicode MS" pitchFamily="34" charset="-128"/>
              </a:rPr>
              <a:t> (“</a:t>
            </a:r>
            <a:r>
              <a:rPr lang="es-ES" sz="1800" i="1" dirty="0" err="1" smtClean="0">
                <a:latin typeface="Arial Unicode MS" pitchFamily="34" charset="-128"/>
                <a:ea typeface="Arial Unicode MS" pitchFamily="34" charset="-128"/>
                <a:cs typeface="Arial Unicode MS" pitchFamily="34" charset="-128"/>
              </a:rPr>
              <a:t>outsourcing</a:t>
            </a:r>
            <a:r>
              <a:rPr lang="es-ES" sz="1800" dirty="0" smtClean="0">
                <a:latin typeface="Arial Unicode MS" pitchFamily="34" charset="-128"/>
                <a:ea typeface="Arial Unicode MS" pitchFamily="34" charset="-128"/>
                <a:cs typeface="Arial Unicode MS" pitchFamily="34" charset="-128"/>
              </a:rPr>
              <a:t>”).</a:t>
            </a:r>
          </a:p>
          <a:p>
            <a:pPr algn="just">
              <a:lnSpc>
                <a:spcPct val="110000"/>
              </a:lnSpc>
            </a:pPr>
            <a:endParaRPr lang="es-ES" sz="2000" dirty="0" smtClean="0">
              <a:latin typeface="Arial Unicode MS" pitchFamily="34" charset="-128"/>
              <a:ea typeface="Arial Unicode MS" pitchFamily="34" charset="-128"/>
              <a:cs typeface="Arial Unicode MS" pitchFamily="34" charset="-128"/>
            </a:endParaRPr>
          </a:p>
          <a:p>
            <a:pPr algn="just">
              <a:lnSpc>
                <a:spcPct val="110000"/>
              </a:lnSpc>
            </a:pPr>
            <a:endParaRPr lang="es-ES" sz="2000" u="sng"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142976" y="214290"/>
            <a:ext cx="6248400"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Requisitos generales de la gobernanza (1)</a:t>
            </a:r>
          </a:p>
        </p:txBody>
      </p:sp>
      <p:sp>
        <p:nvSpPr>
          <p:cNvPr id="13315" name="Rectangle 3"/>
          <p:cNvSpPr>
            <a:spLocks noGrp="1" noChangeArrowheads="1"/>
          </p:cNvSpPr>
          <p:nvPr>
            <p:ph type="body" idx="1"/>
          </p:nvPr>
        </p:nvSpPr>
        <p:spPr>
          <a:xfrm>
            <a:off x="785786" y="1500174"/>
            <a:ext cx="7429552" cy="1643074"/>
          </a:xfrm>
        </p:spPr>
        <p:txBody>
          <a:bodyPr/>
          <a:lstStyle/>
          <a:p>
            <a:pPr algn="just">
              <a:lnSpc>
                <a:spcPct val="110000"/>
              </a:lnSpc>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Integración de todos los niveles de la entidad (conocer, comprender, cooperación, decidir y comunicar).</a:t>
            </a:r>
          </a:p>
          <a:p>
            <a:pPr algn="just">
              <a:lnSpc>
                <a:spcPct val="110000"/>
              </a:lnSpc>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Estructura organizativa transparente y clara atribución de responsabilidades.</a:t>
            </a:r>
          </a:p>
        </p:txBody>
      </p:sp>
      <p:sp>
        <p:nvSpPr>
          <p:cNvPr id="4" name="3 Rectángulo"/>
          <p:cNvSpPr/>
          <p:nvPr/>
        </p:nvSpPr>
        <p:spPr>
          <a:xfrm>
            <a:off x="785786" y="3336383"/>
            <a:ext cx="7429552" cy="2296013"/>
          </a:xfrm>
          <a:prstGeom prst="rect">
            <a:avLst/>
          </a:prstGeom>
        </p:spPr>
        <p:txBody>
          <a:bodyPr wrap="square">
            <a:spAutoFit/>
          </a:bodyPr>
          <a:lstStyle/>
          <a:p>
            <a:pPr marL="361950" indent="-266700" algn="just">
              <a:lnSpc>
                <a:spcPct val="110000"/>
              </a:lnSpc>
              <a:spcBef>
                <a:spcPts val="1200"/>
              </a:spcBef>
              <a:spcAft>
                <a:spcPts val="600"/>
              </a:spcAft>
              <a:buClr>
                <a:schemeClr val="accent1">
                  <a:lumMod val="75000"/>
                </a:schemeClr>
              </a:buClr>
              <a:buSzPct val="150000"/>
              <a:buFont typeface="Arial" pitchFamily="34" charset="0"/>
              <a:buChar char="•"/>
            </a:pPr>
            <a:r>
              <a:rPr lang="es-ES" sz="2000" dirty="0" smtClean="0">
                <a:latin typeface="Arial Unicode MS" pitchFamily="34" charset="-128"/>
                <a:ea typeface="Arial Unicode MS" pitchFamily="34" charset="-128"/>
                <a:cs typeface="Arial Unicode MS" pitchFamily="34" charset="-128"/>
              </a:rPr>
              <a:t>Cualificación, experiencia y formación suficiente de los administradores y directores (también el personal). </a:t>
            </a:r>
          </a:p>
          <a:p>
            <a:pPr marL="725488" algn="just">
              <a:lnSpc>
                <a:spcPct val="110000"/>
              </a:lnSpc>
              <a:spcBef>
                <a:spcPts val="0"/>
              </a:spcBef>
              <a:spcAft>
                <a:spcPts val="600"/>
              </a:spcAft>
              <a:buClr>
                <a:schemeClr val="accent1">
                  <a:lumMod val="75000"/>
                </a:schemeClr>
              </a:buClr>
              <a:buSzPct val="150000"/>
            </a:pPr>
            <a:r>
              <a:rPr lang="es-ES" sz="1600" dirty="0" smtClean="0">
                <a:latin typeface="Arial Unicode MS" pitchFamily="34" charset="-128"/>
                <a:ea typeface="Arial Unicode MS" pitchFamily="34" charset="-128"/>
                <a:cs typeface="Arial Unicode MS" pitchFamily="34" charset="-128"/>
              </a:rPr>
              <a:t>Se refiere a todos los aspectos con importancia material, incluidos los más técnicos, como por ejemplo los modelos internos </a:t>
            </a:r>
          </a:p>
          <a:p>
            <a:pPr marL="361950" indent="-266700" algn="just">
              <a:lnSpc>
                <a:spcPct val="110000"/>
              </a:lnSpc>
              <a:spcBef>
                <a:spcPts val="1200"/>
              </a:spcBef>
              <a:spcAft>
                <a:spcPts val="600"/>
              </a:spcAft>
              <a:buClr>
                <a:schemeClr val="accent1">
                  <a:lumMod val="75000"/>
                </a:schemeClr>
              </a:buClr>
              <a:buSzPct val="150000"/>
              <a:buFont typeface="Arial" pitchFamily="34" charset="0"/>
              <a:buChar char="•"/>
            </a:pPr>
            <a:r>
              <a:rPr lang="es-ES" sz="2000" dirty="0" smtClean="0">
                <a:latin typeface="Arial Unicode MS" pitchFamily="34" charset="-128"/>
                <a:ea typeface="Arial Unicode MS" pitchFamily="34" charset="-128"/>
                <a:cs typeface="Arial Unicode MS" pitchFamily="34" charset="-128"/>
              </a:rPr>
              <a:t>El órgano de administración es responsable del cumplimiento de la normativa vigente en cada momento.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642910" y="1214422"/>
            <a:ext cx="8215370" cy="78581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3" name="Rectangle 3"/>
          <p:cNvSpPr>
            <a:spLocks noGrp="1" noChangeArrowheads="1"/>
          </p:cNvSpPr>
          <p:nvPr>
            <p:ph type="body" idx="1"/>
          </p:nvPr>
        </p:nvSpPr>
        <p:spPr>
          <a:xfrm>
            <a:off x="1170016" y="1208088"/>
            <a:ext cx="7473950" cy="792152"/>
          </a:xfrm>
        </p:spPr>
        <p:txBody>
          <a:bodyPr/>
          <a:lstStyle/>
          <a:p>
            <a:pPr algn="just">
              <a:lnSpc>
                <a:spcPct val="110000"/>
              </a:lnSpc>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Al menos dos personas deberán aportar sus puntos de vista en la gestión de la entidad (“</a:t>
            </a:r>
            <a:r>
              <a:rPr lang="es-ES" sz="2000" i="1" dirty="0" err="1" smtClean="0">
                <a:latin typeface="Arial Unicode MS" pitchFamily="34" charset="-128"/>
                <a:ea typeface="Arial Unicode MS" pitchFamily="34" charset="-128"/>
                <a:cs typeface="Arial Unicode MS" pitchFamily="34" charset="-128"/>
              </a:rPr>
              <a:t>four</a:t>
            </a:r>
            <a:r>
              <a:rPr lang="es-ES" sz="2000" i="1" dirty="0" smtClean="0">
                <a:latin typeface="Arial Unicode MS" pitchFamily="34" charset="-128"/>
                <a:ea typeface="Arial Unicode MS" pitchFamily="34" charset="-128"/>
                <a:cs typeface="Arial Unicode MS" pitchFamily="34" charset="-128"/>
              </a:rPr>
              <a:t> </a:t>
            </a:r>
            <a:r>
              <a:rPr lang="es-ES" sz="2000" i="1" dirty="0" err="1" smtClean="0">
                <a:latin typeface="Arial Unicode MS" pitchFamily="34" charset="-128"/>
                <a:ea typeface="Arial Unicode MS" pitchFamily="34" charset="-128"/>
                <a:cs typeface="Arial Unicode MS" pitchFamily="34" charset="-128"/>
              </a:rPr>
              <a:t>eyes</a:t>
            </a:r>
            <a:r>
              <a:rPr lang="es-ES" sz="2000" i="1" dirty="0" smtClean="0">
                <a:latin typeface="Arial Unicode MS" pitchFamily="34" charset="-128"/>
                <a:ea typeface="Arial Unicode MS" pitchFamily="34" charset="-128"/>
                <a:cs typeface="Arial Unicode MS" pitchFamily="34" charset="-128"/>
              </a:rPr>
              <a:t> </a:t>
            </a:r>
            <a:r>
              <a:rPr lang="es-ES" sz="2000" i="1" dirty="0" err="1" smtClean="0">
                <a:latin typeface="Arial Unicode MS" pitchFamily="34" charset="-128"/>
                <a:ea typeface="Arial Unicode MS" pitchFamily="34" charset="-128"/>
                <a:cs typeface="Arial Unicode MS" pitchFamily="34" charset="-128"/>
              </a:rPr>
              <a:t>principle</a:t>
            </a:r>
            <a:r>
              <a:rPr lang="es-ES" sz="2000" dirty="0" smtClean="0">
                <a:latin typeface="Arial Unicode MS" pitchFamily="34" charset="-128"/>
                <a:ea typeface="Arial Unicode MS" pitchFamily="34" charset="-128"/>
                <a:cs typeface="Arial Unicode MS" pitchFamily="34" charset="-128"/>
              </a:rPr>
              <a:t>”).</a:t>
            </a:r>
          </a:p>
          <a:p>
            <a:pPr algn="just">
              <a:lnSpc>
                <a:spcPct val="110000"/>
              </a:lnSpc>
              <a:spcBef>
                <a:spcPts val="1200"/>
              </a:spcBef>
              <a:spcAft>
                <a:spcPts val="600"/>
              </a:spcAft>
            </a:pPr>
            <a:endParaRPr lang="es-ES" sz="2000" dirty="0" smtClean="0">
              <a:latin typeface="Arial Unicode MS" pitchFamily="34" charset="-128"/>
              <a:ea typeface="Arial Unicode MS" pitchFamily="34" charset="-128"/>
              <a:cs typeface="Arial Unicode MS" pitchFamily="34" charset="-128"/>
            </a:endParaRPr>
          </a:p>
        </p:txBody>
      </p:sp>
      <p:sp>
        <p:nvSpPr>
          <p:cNvPr id="5" name="Rectangle 2"/>
          <p:cNvSpPr>
            <a:spLocks noGrp="1" noChangeArrowheads="1"/>
          </p:cNvSpPr>
          <p:nvPr>
            <p:ph type="title" idx="4294967295"/>
          </p:nvPr>
        </p:nvSpPr>
        <p:spPr>
          <a:xfrm>
            <a:off x="1142976" y="214290"/>
            <a:ext cx="6248400"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Requisitos generales de la gobernanza (2)</a:t>
            </a:r>
          </a:p>
        </p:txBody>
      </p:sp>
      <p:sp>
        <p:nvSpPr>
          <p:cNvPr id="4" name="Rectangle 3"/>
          <p:cNvSpPr txBox="1">
            <a:spLocks noChangeArrowheads="1"/>
          </p:cNvSpPr>
          <p:nvPr/>
        </p:nvSpPr>
        <p:spPr>
          <a:xfrm>
            <a:off x="1170016" y="2071678"/>
            <a:ext cx="7473950" cy="785818"/>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Adecuada fijación de cada función básica en la estructura de la organización.</a:t>
            </a:r>
          </a:p>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6" name="Rectangle 3"/>
          <p:cNvSpPr txBox="1">
            <a:spLocks noChangeArrowheads="1"/>
          </p:cNvSpPr>
          <p:nvPr/>
        </p:nvSpPr>
        <p:spPr>
          <a:xfrm>
            <a:off x="1170016" y="2928934"/>
            <a:ext cx="7473950" cy="714380"/>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Adecuado conocimiento de los procedimientos para llevar a cabo sus competencias.</a:t>
            </a:r>
          </a:p>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7" name="Rectangle 3"/>
          <p:cNvSpPr txBox="1">
            <a:spLocks noChangeArrowheads="1"/>
          </p:cNvSpPr>
          <p:nvPr/>
        </p:nvSpPr>
        <p:spPr>
          <a:xfrm>
            <a:off x="1170016" y="3857628"/>
            <a:ext cx="7473950" cy="714380"/>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Establecimiento de planes de contingencia en áreas vulnerables, que se revisarán y actualizarán regularmente.</a:t>
            </a:r>
          </a:p>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8" name="Rectangle 3"/>
          <p:cNvSpPr txBox="1">
            <a:spLocks noChangeArrowheads="1"/>
          </p:cNvSpPr>
          <p:nvPr/>
        </p:nvSpPr>
        <p:spPr>
          <a:xfrm>
            <a:off x="1170016" y="4783168"/>
            <a:ext cx="7473950" cy="1789104"/>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Principio de proporcionalidad: Tanto en lo cualitativo como en lo cualitativo, los requerimientos se modularán atendiendo a la naturaleza, volumen y complejidad de las actividades desarrolladas por la entidad aseguradora.</a:t>
            </a:r>
          </a:p>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642910" y="3286124"/>
            <a:ext cx="8215370" cy="78581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9" name="Rectangle 3"/>
          <p:cNvSpPr>
            <a:spLocks noGrp="1" noChangeArrowheads="1"/>
          </p:cNvSpPr>
          <p:nvPr>
            <p:ph type="body" idx="1"/>
          </p:nvPr>
        </p:nvSpPr>
        <p:spPr>
          <a:xfrm>
            <a:off x="1214414" y="1208089"/>
            <a:ext cx="7358114" cy="1077903"/>
          </a:xfrm>
        </p:spPr>
        <p:txBody>
          <a:bodyPr/>
          <a:lstStyle/>
          <a:p>
            <a:pPr marL="361950" indent="-361950" algn="just">
              <a:lnSpc>
                <a:spcPct val="110000"/>
              </a:lnSpc>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Sistemas de información adecuados para conocer los compromisos asumidos y los riesgos a que la entidad se expone.</a:t>
            </a:r>
          </a:p>
          <a:p>
            <a:pPr marL="0" indent="0" algn="just">
              <a:lnSpc>
                <a:spcPct val="110000"/>
              </a:lnSpc>
              <a:spcBef>
                <a:spcPts val="1200"/>
              </a:spcBef>
              <a:spcAft>
                <a:spcPts val="600"/>
              </a:spcAft>
            </a:pPr>
            <a:endParaRPr lang="es-ES" sz="2000" dirty="0" smtClean="0">
              <a:latin typeface="Arial Unicode MS" pitchFamily="34" charset="-128"/>
              <a:ea typeface="Arial Unicode MS" pitchFamily="34" charset="-128"/>
              <a:cs typeface="Arial Unicode MS" pitchFamily="34" charset="-128"/>
            </a:endParaRPr>
          </a:p>
        </p:txBody>
      </p:sp>
      <p:sp>
        <p:nvSpPr>
          <p:cNvPr id="14340" name="Text Box 6"/>
          <p:cNvSpPr txBox="1">
            <a:spLocks noChangeArrowheads="1"/>
          </p:cNvSpPr>
          <p:nvPr/>
        </p:nvSpPr>
        <p:spPr bwMode="auto">
          <a:xfrm>
            <a:off x="6800850" y="2362200"/>
            <a:ext cx="1714500" cy="366713"/>
          </a:xfrm>
          <a:prstGeom prst="rect">
            <a:avLst/>
          </a:prstGeom>
          <a:noFill/>
          <a:ln w="9525">
            <a:noFill/>
            <a:miter lim="800000"/>
            <a:headEnd/>
            <a:tailEnd/>
          </a:ln>
        </p:spPr>
        <p:txBody>
          <a:bodyPr>
            <a:spAutoFit/>
          </a:bodyPr>
          <a:lstStyle/>
          <a:p>
            <a:pPr>
              <a:spcBef>
                <a:spcPct val="50000"/>
              </a:spcBef>
            </a:pPr>
            <a:endParaRPr lang="es-ES"/>
          </a:p>
        </p:txBody>
      </p:sp>
      <p:sp>
        <p:nvSpPr>
          <p:cNvPr id="6" name="Rectangle 2"/>
          <p:cNvSpPr>
            <a:spLocks noGrp="1" noChangeArrowheads="1"/>
          </p:cNvSpPr>
          <p:nvPr>
            <p:ph type="title" idx="4294967295"/>
          </p:nvPr>
        </p:nvSpPr>
        <p:spPr>
          <a:xfrm>
            <a:off x="1142976" y="214290"/>
            <a:ext cx="6248400"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Requisitos generales de la gobernanza (3)</a:t>
            </a:r>
          </a:p>
        </p:txBody>
      </p:sp>
      <p:sp>
        <p:nvSpPr>
          <p:cNvPr id="5" name="Rectangle 3"/>
          <p:cNvSpPr txBox="1">
            <a:spLocks noChangeArrowheads="1"/>
          </p:cNvSpPr>
          <p:nvPr/>
        </p:nvSpPr>
        <p:spPr>
          <a:xfrm>
            <a:off x="1214414" y="2366993"/>
            <a:ext cx="7358114" cy="776255"/>
          </a:xfrm>
          <a:prstGeom prst="rect">
            <a:avLst/>
          </a:prstGeom>
        </p:spPr>
        <p:txBody>
          <a:bodyPr/>
          <a:lstStyle/>
          <a:p>
            <a:pPr marL="361950" marR="0" lvl="0" indent="-361950"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Salvaguardar la seguridad, integridad y confidencialidad de la información, en función de su contenido.</a:t>
            </a:r>
          </a:p>
          <a:p>
            <a:pPr marL="0" marR="0" lvl="0" indent="0"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7" name="Rectangle 3"/>
          <p:cNvSpPr txBox="1">
            <a:spLocks noChangeArrowheads="1"/>
          </p:cNvSpPr>
          <p:nvPr/>
        </p:nvSpPr>
        <p:spPr>
          <a:xfrm>
            <a:off x="1214414" y="3295687"/>
            <a:ext cx="7358114" cy="776255"/>
          </a:xfrm>
          <a:prstGeom prst="rect">
            <a:avLst/>
          </a:prstGeom>
        </p:spPr>
        <p:txBody>
          <a:bodyPr/>
          <a:lstStyle/>
          <a:p>
            <a:pPr marL="361950" marR="0" lvl="0" indent="-361950"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Fijar claras líneas de información para hacerla  llegar a la persona adecuada.</a:t>
            </a:r>
          </a:p>
        </p:txBody>
      </p:sp>
      <p:sp>
        <p:nvSpPr>
          <p:cNvPr id="8" name="Rectangle 3"/>
          <p:cNvSpPr txBox="1">
            <a:spLocks noChangeArrowheads="1"/>
          </p:cNvSpPr>
          <p:nvPr/>
        </p:nvSpPr>
        <p:spPr>
          <a:xfrm>
            <a:off x="1214414" y="4224381"/>
            <a:ext cx="7358114" cy="1062007"/>
          </a:xfrm>
          <a:prstGeom prst="rect">
            <a:avLst/>
          </a:prstGeom>
        </p:spPr>
        <p:txBody>
          <a:bodyPr/>
          <a:lstStyle/>
          <a:p>
            <a:pPr marL="361950" marR="0" lvl="0" indent="-361950"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Establecer y mantener una adecuada gestión de riesgos y de las funciones de cumplimiento, auditoría interna y actuarial (funciones básicas).</a:t>
            </a:r>
          </a:p>
        </p:txBody>
      </p:sp>
      <p:sp>
        <p:nvSpPr>
          <p:cNvPr id="9" name="Rectangle 3"/>
          <p:cNvSpPr txBox="1">
            <a:spLocks noChangeArrowheads="1"/>
          </p:cNvSpPr>
          <p:nvPr/>
        </p:nvSpPr>
        <p:spPr>
          <a:xfrm>
            <a:off x="1214414" y="5429265"/>
            <a:ext cx="7358114" cy="785818"/>
          </a:xfrm>
          <a:prstGeom prst="rect">
            <a:avLst/>
          </a:prstGeom>
        </p:spPr>
        <p:txBody>
          <a:bodyPr/>
          <a:lstStyle/>
          <a:p>
            <a:pPr marL="361950" marR="0" lvl="0" indent="-361950"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Identificar los posibles conflictos de intereses y fijar procedimientos para solventarlos.</a:t>
            </a:r>
          </a:p>
          <a:p>
            <a:pPr marL="0" marR="0" lvl="0" indent="0"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642910" y="1643050"/>
            <a:ext cx="8215370" cy="14287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98" name="Rectangle 2"/>
          <p:cNvSpPr>
            <a:spLocks noGrp="1" noChangeArrowheads="1"/>
          </p:cNvSpPr>
          <p:nvPr>
            <p:ph type="title" idx="4294967295"/>
          </p:nvPr>
        </p:nvSpPr>
        <p:spPr>
          <a:xfrm>
            <a:off x="1285852" y="230170"/>
            <a:ext cx="6248400" cy="698500"/>
          </a:xfrm>
          <a:prstGeom prst="rect">
            <a:avLst/>
          </a:prstGeom>
        </p:spPr>
        <p:txBody>
          <a:bodyPr/>
          <a:lstStyle/>
          <a:p>
            <a:pPr algn="just">
              <a:defRPr/>
            </a:pPr>
            <a:r>
              <a:rPr lang="es-ES" sz="2400" b="1" u="sng" dirty="0" smtClean="0">
                <a:solidFill>
                  <a:schemeClr val="bg1"/>
                </a:solidFill>
                <a:latin typeface="Arial Unicode MS" pitchFamily="34" charset="-128"/>
                <a:ea typeface="Arial Unicode MS" pitchFamily="34" charset="-128"/>
                <a:cs typeface="Arial Unicode MS" pitchFamily="34" charset="-128"/>
              </a:rPr>
              <a:t>Requerimientos de Aptitud y Honorabilidad</a:t>
            </a:r>
          </a:p>
        </p:txBody>
      </p:sp>
      <p:sp>
        <p:nvSpPr>
          <p:cNvPr id="16387" name="Rectangle 3"/>
          <p:cNvSpPr>
            <a:spLocks noGrp="1" noChangeArrowheads="1"/>
          </p:cNvSpPr>
          <p:nvPr>
            <p:ph type="body" idx="1"/>
          </p:nvPr>
        </p:nvSpPr>
        <p:spPr>
          <a:xfrm>
            <a:off x="1071538" y="1142984"/>
            <a:ext cx="7473950" cy="2000264"/>
          </a:xfrm>
        </p:spPr>
        <p:txBody>
          <a:bodyPr/>
          <a:lstStyle/>
          <a:p>
            <a:pPr algn="just">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Necesidad de una política explícita al respecto</a:t>
            </a:r>
          </a:p>
          <a:p>
            <a:pPr lvl="0" algn="just">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Que abarque a los responsables de la dirección y del desempeño de las funciones básicas.</a:t>
            </a:r>
          </a:p>
          <a:p>
            <a:pPr marL="631825" lvl="0" indent="-3175" algn="just">
              <a:spcBef>
                <a:spcPts val="0"/>
              </a:spcBef>
              <a:spcAft>
                <a:spcPts val="600"/>
              </a:spcAft>
              <a:buNone/>
            </a:pPr>
            <a:r>
              <a:rPr lang="es-ES" sz="2000" i="1" dirty="0" smtClean="0">
                <a:latin typeface="Arial Unicode MS" pitchFamily="34" charset="-128"/>
                <a:ea typeface="Arial Unicode MS" pitchFamily="34" charset="-128"/>
                <a:cs typeface="Arial Unicode MS" pitchFamily="34" charset="-128"/>
              </a:rPr>
              <a:t>El órgano de administración debe, </a:t>
            </a:r>
            <a:r>
              <a:rPr lang="es-ES" sz="2000" i="1" u="sng" dirty="0" smtClean="0">
                <a:latin typeface="Arial Unicode MS" pitchFamily="34" charset="-128"/>
                <a:ea typeface="Arial Unicode MS" pitchFamily="34" charset="-128"/>
                <a:cs typeface="Arial Unicode MS" pitchFamily="34" charset="-128"/>
              </a:rPr>
              <a:t>colectivamente</a:t>
            </a:r>
            <a:r>
              <a:rPr lang="es-ES" sz="2000" i="1" dirty="0" smtClean="0">
                <a:latin typeface="Arial Unicode MS" pitchFamily="34" charset="-128"/>
                <a:ea typeface="Arial Unicode MS" pitchFamily="34" charset="-128"/>
                <a:cs typeface="Arial Unicode MS" pitchFamily="34" charset="-128"/>
              </a:rPr>
              <a:t>, ser capaz de desarrollar </a:t>
            </a:r>
            <a:r>
              <a:rPr lang="es-ES" sz="2000" i="1" u="sng" dirty="0" smtClean="0">
                <a:latin typeface="Arial Unicode MS" pitchFamily="34" charset="-128"/>
                <a:ea typeface="Arial Unicode MS" pitchFamily="34" charset="-128"/>
                <a:cs typeface="Arial Unicode MS" pitchFamily="34" charset="-128"/>
              </a:rPr>
              <a:t>adecuadamente</a:t>
            </a:r>
            <a:r>
              <a:rPr lang="es-ES" sz="2000" i="1" dirty="0" smtClean="0">
                <a:latin typeface="Arial Unicode MS" pitchFamily="34" charset="-128"/>
                <a:ea typeface="Arial Unicode MS" pitchFamily="34" charset="-128"/>
                <a:cs typeface="Arial Unicode MS" pitchFamily="34" charset="-128"/>
              </a:rPr>
              <a:t> su función</a:t>
            </a:r>
          </a:p>
        </p:txBody>
      </p:sp>
      <p:sp>
        <p:nvSpPr>
          <p:cNvPr id="5" name="Rectangle 3"/>
          <p:cNvSpPr txBox="1">
            <a:spLocks noChangeArrowheads="1"/>
          </p:cNvSpPr>
          <p:nvPr/>
        </p:nvSpPr>
        <p:spPr>
          <a:xfrm>
            <a:off x="1071538" y="3214686"/>
            <a:ext cx="7473950" cy="785818"/>
          </a:xfrm>
          <a:prstGeom prst="rect">
            <a:avLst/>
          </a:prstGeom>
        </p:spPr>
        <p:txBody>
          <a:bodyPr/>
          <a:lstStyle/>
          <a:p>
            <a:pPr marL="365125" marR="0" lvl="0" indent="-282575" algn="just"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Obligación de notificar la identidad de esas personas al supervisor.</a:t>
            </a:r>
          </a:p>
        </p:txBody>
      </p:sp>
      <p:sp>
        <p:nvSpPr>
          <p:cNvPr id="6" name="Rectangle 3"/>
          <p:cNvSpPr txBox="1">
            <a:spLocks noChangeArrowheads="1"/>
          </p:cNvSpPr>
          <p:nvPr/>
        </p:nvSpPr>
        <p:spPr>
          <a:xfrm>
            <a:off x="1071538" y="4071942"/>
            <a:ext cx="7473950" cy="1643074"/>
          </a:xfrm>
          <a:prstGeom prst="rect">
            <a:avLst/>
          </a:prstGeom>
        </p:spPr>
        <p:txBody>
          <a:bodyPr/>
          <a:lstStyle/>
          <a:p>
            <a:pPr marL="365125" marR="0" lvl="0" indent="-282575" algn="just"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aptitud se refiere a la competencia, incluyendo la capacidad gerencial y la técnica (referida a sus funciones).</a:t>
            </a:r>
          </a:p>
          <a:p>
            <a:pPr marL="365125" marR="0" lvl="0" indent="-282575" algn="just"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valoración de la competencia se basará en experiencia, conocimientos y adecuación a los estándares del sector.</a:t>
            </a:r>
          </a:p>
        </p:txBody>
      </p:sp>
      <p:sp>
        <p:nvSpPr>
          <p:cNvPr id="7" name="Rectangle 3"/>
          <p:cNvSpPr txBox="1">
            <a:spLocks noChangeArrowheads="1"/>
          </p:cNvSpPr>
          <p:nvPr/>
        </p:nvSpPr>
        <p:spPr>
          <a:xfrm>
            <a:off x="1071538" y="5786454"/>
            <a:ext cx="7473950" cy="714380"/>
          </a:xfrm>
          <a:prstGeom prst="rect">
            <a:avLst/>
          </a:prstGeom>
        </p:spPr>
        <p:txBody>
          <a:bodyPr/>
          <a:lstStyle/>
          <a:p>
            <a:pPr marL="365125" marR="0" lvl="0" indent="-282575" algn="just"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evaluación de la honorabilidad se basará en antecedentes penales, financieros y “supervisores”.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2910" y="5214950"/>
            <a:ext cx="8215370" cy="100013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22" name="Rectangle 2"/>
          <p:cNvSpPr>
            <a:spLocks noGrp="1" noChangeArrowheads="1"/>
          </p:cNvSpPr>
          <p:nvPr>
            <p:ph type="title" idx="4294967295"/>
          </p:nvPr>
        </p:nvSpPr>
        <p:spPr>
          <a:xfrm>
            <a:off x="1285852" y="214290"/>
            <a:ext cx="5857916" cy="484186"/>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Gestión de riesgos. Requisitos básicos.</a:t>
            </a:r>
          </a:p>
        </p:txBody>
      </p:sp>
      <p:sp>
        <p:nvSpPr>
          <p:cNvPr id="17411" name="Rectangle 3"/>
          <p:cNvSpPr>
            <a:spLocks noGrp="1" noChangeArrowheads="1"/>
          </p:cNvSpPr>
          <p:nvPr>
            <p:ph type="body" idx="1"/>
          </p:nvPr>
        </p:nvSpPr>
        <p:spPr>
          <a:xfrm>
            <a:off x="1285884" y="1208088"/>
            <a:ext cx="7286644" cy="5078432"/>
          </a:xfrm>
        </p:spPr>
        <p:txBody>
          <a:bodyPr/>
          <a:lstStyle/>
          <a:p>
            <a:pPr>
              <a:spcAft>
                <a:spcPts val="600"/>
              </a:spcAft>
            </a:pPr>
            <a:r>
              <a:rPr lang="es-ES" sz="2000" dirty="0" smtClean="0">
                <a:latin typeface="Arial Unicode MS" pitchFamily="34" charset="-128"/>
                <a:ea typeface="Arial Unicode MS" pitchFamily="34" charset="-128"/>
                <a:cs typeface="Arial Unicode MS" pitchFamily="34" charset="-128"/>
              </a:rPr>
              <a:t>Fijación de una estrategia de riesgos, que comprenderá objetivos, principios, asignación de competencias y que será consistente con la estrategia global de la entidad.</a:t>
            </a:r>
          </a:p>
          <a:p>
            <a:pPr>
              <a:spcAft>
                <a:spcPts val="600"/>
              </a:spcAft>
            </a:pPr>
            <a:r>
              <a:rPr lang="es-ES" sz="2000" dirty="0" smtClean="0">
                <a:latin typeface="Arial Unicode MS" pitchFamily="34" charset="-128"/>
                <a:ea typeface="Arial Unicode MS" pitchFamily="34" charset="-128"/>
                <a:cs typeface="Arial Unicode MS" pitchFamily="34" charset="-128"/>
              </a:rPr>
              <a:t>Se exigirán </a:t>
            </a:r>
            <a:r>
              <a:rPr lang="es-ES" sz="2000" b="1" u="sng" dirty="0" smtClean="0">
                <a:solidFill>
                  <a:srgbClr val="000099"/>
                </a:solidFill>
                <a:latin typeface="Arial Unicode MS" pitchFamily="34" charset="-128"/>
                <a:ea typeface="Arial Unicode MS" pitchFamily="34" charset="-128"/>
                <a:cs typeface="Arial Unicode MS" pitchFamily="34" charset="-128"/>
              </a:rPr>
              <a:t>políticas escritas </a:t>
            </a:r>
            <a:r>
              <a:rPr lang="es-ES" sz="2000" dirty="0" smtClean="0">
                <a:latin typeface="Arial Unicode MS" pitchFamily="34" charset="-128"/>
                <a:ea typeface="Arial Unicode MS" pitchFamily="34" charset="-128"/>
                <a:cs typeface="Arial Unicode MS" pitchFamily="34" charset="-128"/>
              </a:rPr>
              <a:t>sobre: definición de riesgos, clasificación, límites aceptables, mecanismos de control (considerando el negocio global).</a:t>
            </a:r>
          </a:p>
          <a:p>
            <a:pPr>
              <a:spcAft>
                <a:spcPts val="600"/>
              </a:spcAft>
            </a:pPr>
            <a:r>
              <a:rPr lang="es-ES" sz="2000" dirty="0" smtClean="0">
                <a:latin typeface="Arial Unicode MS" pitchFamily="34" charset="-128"/>
                <a:ea typeface="Arial Unicode MS" pitchFamily="34" charset="-128"/>
                <a:cs typeface="Arial Unicode MS" pitchFamily="34" charset="-128"/>
              </a:rPr>
              <a:t>Procesos y procedimientos adecuados para identificar, medir, gestionar, controlar e informar sobre los riesgos a los que se expone la entidad.</a:t>
            </a:r>
          </a:p>
          <a:p>
            <a:pPr>
              <a:spcAft>
                <a:spcPts val="600"/>
              </a:spcAft>
            </a:pPr>
            <a:r>
              <a:rPr lang="es-ES" sz="2000" dirty="0" smtClean="0">
                <a:latin typeface="Arial Unicode MS" pitchFamily="34" charset="-128"/>
                <a:ea typeface="Arial Unicode MS" pitchFamily="34" charset="-128"/>
                <a:cs typeface="Arial Unicode MS" pitchFamily="34" charset="-128"/>
              </a:rPr>
              <a:t>Apropiados procedimientos de comunicación e información a los niveles superiores.</a:t>
            </a:r>
          </a:p>
          <a:p>
            <a:pPr>
              <a:spcAft>
                <a:spcPts val="600"/>
              </a:spcAft>
            </a:pPr>
            <a:r>
              <a:rPr lang="es-ES" sz="2000" dirty="0" smtClean="0">
                <a:latin typeface="Arial Unicode MS" pitchFamily="34" charset="-128"/>
                <a:ea typeface="Arial Unicode MS" pitchFamily="34" charset="-128"/>
                <a:cs typeface="Arial Unicode MS" pitchFamily="34" charset="-128"/>
              </a:rPr>
              <a:t>Obligación de desarrollar periódicamente el </a:t>
            </a:r>
            <a:r>
              <a:rPr lang="es-ES" sz="2000" b="1" u="sng" dirty="0" smtClean="0">
                <a:solidFill>
                  <a:srgbClr val="000099"/>
                </a:solidFill>
                <a:latin typeface="Arial Unicode MS" pitchFamily="34" charset="-128"/>
                <a:ea typeface="Arial Unicode MS" pitchFamily="34" charset="-128"/>
                <a:cs typeface="Arial Unicode MS" pitchFamily="34" charset="-128"/>
              </a:rPr>
              <a:t>ORSA</a:t>
            </a:r>
            <a:r>
              <a:rPr lang="es-ES" sz="2000" dirty="0" smtClean="0">
                <a:latin typeface="Arial Unicode MS" pitchFamily="34" charset="-128"/>
                <a:ea typeface="Arial Unicode MS" pitchFamily="34" charset="-128"/>
                <a:cs typeface="Arial Unicode MS" pitchFamily="34" charset="-128"/>
              </a:rPr>
              <a:t>.</a:t>
            </a:r>
          </a:p>
          <a:p>
            <a:pPr marL="728663" indent="-3175">
              <a:spcBef>
                <a:spcPts val="0"/>
              </a:spcBef>
              <a:spcAft>
                <a:spcPts val="600"/>
              </a:spcAft>
              <a:buNone/>
            </a:pPr>
            <a:r>
              <a:rPr lang="es-ES" sz="1800" dirty="0" smtClean="0">
                <a:latin typeface="Arial Unicode MS" pitchFamily="34" charset="-128"/>
                <a:ea typeface="Arial Unicode MS" pitchFamily="34" charset="-128"/>
                <a:cs typeface="Arial Unicode MS" pitchFamily="34" charset="-128"/>
              </a:rPr>
              <a:t>Riesgos cubiertos por el SCR, riesgos no cubiertos, riesgos específicos de la entidad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170016" y="1214422"/>
            <a:ext cx="7616826" cy="2428892"/>
          </a:xfrm>
        </p:spPr>
        <p:txBody>
          <a:bodyPr/>
          <a:lstStyle/>
          <a:p>
            <a:pPr>
              <a:lnSpc>
                <a:spcPct val="110000"/>
              </a:lnSpc>
              <a:spcBef>
                <a:spcPts val="1200"/>
              </a:spcBef>
              <a:spcAft>
                <a:spcPts val="600"/>
              </a:spcAft>
              <a:buNone/>
            </a:pPr>
            <a:r>
              <a:rPr lang="es-ES" sz="2000" u="sng" dirty="0" smtClean="0">
                <a:latin typeface="Arial Unicode MS" pitchFamily="34" charset="-128"/>
                <a:ea typeface="Arial Unicode MS" pitchFamily="34" charset="-128"/>
                <a:cs typeface="Arial Unicode MS" pitchFamily="34" charset="-128"/>
              </a:rPr>
              <a:t>Riesgo de suscripción y de provisiones</a:t>
            </a:r>
          </a:p>
          <a:p>
            <a:pPr>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Procesos adecuados referidos a los datos contables y estadísticos utilizados al suscribir y </a:t>
            </a:r>
            <a:r>
              <a:rPr lang="es-ES" sz="1800" dirty="0" err="1" smtClean="0">
                <a:latin typeface="Arial Unicode MS" pitchFamily="34" charset="-128"/>
                <a:ea typeface="Arial Unicode MS" pitchFamily="34" charset="-128"/>
                <a:cs typeface="Arial Unicode MS" pitchFamily="34" charset="-128"/>
              </a:rPr>
              <a:t>provisionar</a:t>
            </a:r>
            <a:r>
              <a:rPr lang="es-ES" sz="1800" dirty="0" smtClean="0">
                <a:latin typeface="Arial Unicode MS" pitchFamily="34" charset="-128"/>
                <a:ea typeface="Arial Unicode MS" pitchFamily="34" charset="-128"/>
                <a:cs typeface="Arial Unicode MS" pitchFamily="34" charset="-128"/>
              </a:rPr>
              <a:t>.</a:t>
            </a:r>
          </a:p>
          <a:p>
            <a:pPr>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Cumplimiento de las políticas de suscripción.</a:t>
            </a:r>
          </a:p>
          <a:p>
            <a:pPr>
              <a:lnSpc>
                <a:spcPct val="110000"/>
              </a:lnSpc>
              <a:spcAft>
                <a:spcPts val="600"/>
              </a:spcAft>
            </a:pPr>
            <a:r>
              <a:rPr lang="es-ES" sz="1800" dirty="0" smtClean="0">
                <a:latin typeface="Arial Unicode MS" pitchFamily="34" charset="-128"/>
                <a:ea typeface="Arial Unicode MS" pitchFamily="34" charset="-128"/>
                <a:cs typeface="Arial Unicode MS" pitchFamily="34" charset="-128"/>
              </a:rPr>
              <a:t>Gestión adecuada del ciclo de los siniestros: registro, valoración y liquidación, junto con reclamaciones, transacciones y recobros.</a:t>
            </a:r>
          </a:p>
        </p:txBody>
      </p:sp>
      <p:sp>
        <p:nvSpPr>
          <p:cNvPr id="4" name="Rectangle 2"/>
          <p:cNvSpPr txBox="1">
            <a:spLocks noChangeArrowheads="1"/>
          </p:cNvSpPr>
          <p:nvPr/>
        </p:nvSpPr>
        <p:spPr>
          <a:xfrm>
            <a:off x="1571604" y="71414"/>
            <a:ext cx="5429288" cy="714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Gestión de riesgos.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Diferenciación por tipos de riesgos (1)</a:t>
            </a:r>
          </a:p>
        </p:txBody>
      </p:sp>
      <p:sp>
        <p:nvSpPr>
          <p:cNvPr id="6" name="Rectangle 3"/>
          <p:cNvSpPr txBox="1">
            <a:spLocks noChangeArrowheads="1"/>
          </p:cNvSpPr>
          <p:nvPr/>
        </p:nvSpPr>
        <p:spPr>
          <a:xfrm>
            <a:off x="1170016" y="3929066"/>
            <a:ext cx="7616826" cy="2428892"/>
          </a:xfrm>
          <a:prstGeom prst="rect">
            <a:avLst/>
          </a:prstGeom>
        </p:spPr>
        <p:txBody>
          <a:bodyPr/>
          <a:lstStyle/>
          <a:p>
            <a:pPr marL="365125" marR="0" lvl="0" indent="-282575" algn="l" defTabSz="914400" rtl="0" eaLnBrk="0" fontAlgn="base" latinLnBrk="0" hangingPunct="0">
              <a:lnSpc>
                <a:spcPct val="110000"/>
              </a:lnSpc>
              <a:spcBef>
                <a:spcPts val="1800"/>
              </a:spcBef>
              <a:spcAft>
                <a:spcPts val="600"/>
              </a:spcAft>
              <a:buClr>
                <a:schemeClr val="accent1"/>
              </a:buClr>
              <a:buSzPct val="80000"/>
              <a:buFont typeface="Wingdings 2" pitchFamily="18" charset="2"/>
              <a:buNone/>
              <a:tabLst/>
              <a:defRPr/>
            </a:pPr>
            <a:r>
              <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Gestión Activo-Pasivo (ALM)</a:t>
            </a:r>
          </a:p>
          <a:p>
            <a:pPr marL="95250" marR="0" lvl="0" indent="-12700" algn="l" defTabSz="914400" rtl="0" eaLnBrk="0" fontAlgn="base" latinLnBrk="0" hangingPunct="0">
              <a:lnSpc>
                <a:spcPct val="110000"/>
              </a:lnSpc>
              <a:spcBef>
                <a:spcPts val="600"/>
              </a:spcBef>
              <a:spcAft>
                <a:spcPts val="600"/>
              </a:spcAft>
              <a:buClr>
                <a:schemeClr val="accent1"/>
              </a:buClr>
              <a:buSzPct val="80000"/>
              <a:buFont typeface="Wingdings 2" pitchFamily="18" charset="2"/>
              <a:buNone/>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Incluye no sólo reconocer la interdependencia entre activos y pasivos ,…sino también las correlaciones de riesgos entre diferentes tipos de activos y entre diferentes productos y líneas de negocio.</a:t>
            </a:r>
          </a:p>
          <a:p>
            <a:pPr marL="95250" marR="0" lvl="0" indent="-12700" algn="l" defTabSz="914400" rtl="0" eaLnBrk="0" fontAlgn="base" latinLnBrk="0" hangingPunct="0">
              <a:lnSpc>
                <a:spcPct val="110000"/>
              </a:lnSpc>
              <a:spcBef>
                <a:spcPts val="600"/>
              </a:spcBef>
              <a:spcAft>
                <a:spcPts val="600"/>
              </a:spcAft>
              <a:buClr>
                <a:schemeClr val="accent1"/>
              </a:buClr>
              <a:buSzPct val="80000"/>
              <a:buFont typeface="Wingdings 2" pitchFamily="18" charset="2"/>
              <a:buNone/>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Debe considerar todas las exposiciones (dentro y fuera del balance Solvencia 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2910" y="2500306"/>
            <a:ext cx="8215370" cy="6429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Título"/>
          <p:cNvSpPr>
            <a:spLocks noGrp="1"/>
          </p:cNvSpPr>
          <p:nvPr>
            <p:ph type="ctrTitle" idx="4294967295"/>
          </p:nvPr>
        </p:nvSpPr>
        <p:spPr>
          <a:xfrm>
            <a:off x="3571868" y="96819"/>
            <a:ext cx="1785927" cy="760413"/>
          </a:xfrm>
          <a:prstGeom prst="rect">
            <a:avLst/>
          </a:prstGeom>
        </p:spPr>
        <p:txBody>
          <a:bodyPr/>
          <a:lstStyle/>
          <a:p>
            <a:pPr eaLnBrk="1" fontAlgn="auto" hangingPunct="1">
              <a:spcAft>
                <a:spcPts val="0"/>
              </a:spcAft>
              <a:defRPr/>
            </a:pPr>
            <a:r>
              <a:rPr lang="es-ES" sz="3600" u="sng" dirty="0" smtClean="0">
                <a:solidFill>
                  <a:schemeClr val="bg1"/>
                </a:solidFill>
              </a:rPr>
              <a:t>INDICE</a:t>
            </a:r>
            <a:endParaRPr lang="es-ES" sz="3600" u="sng" dirty="0">
              <a:solidFill>
                <a:schemeClr val="bg1"/>
              </a:solidFill>
            </a:endParaRPr>
          </a:p>
        </p:txBody>
      </p:sp>
      <p:sp>
        <p:nvSpPr>
          <p:cNvPr id="3" name="2 Subtítulo"/>
          <p:cNvSpPr>
            <a:spLocks noGrp="1"/>
          </p:cNvSpPr>
          <p:nvPr>
            <p:ph type="subTitle" idx="4294967295"/>
          </p:nvPr>
        </p:nvSpPr>
        <p:spPr>
          <a:xfrm>
            <a:off x="785786" y="1785926"/>
            <a:ext cx="7858180" cy="3286148"/>
          </a:xfrm>
          <a:prstGeom prst="rect">
            <a:avLst/>
          </a:prstGeom>
        </p:spPr>
        <p:txBody>
          <a:bodyPr>
            <a:noAutofit/>
          </a:bodyPr>
          <a:lstStyle/>
          <a:p>
            <a:pPr marL="0" eaLnBrk="1" fontAlgn="auto" hangingPunct="1">
              <a:lnSpc>
                <a:spcPct val="120000"/>
              </a:lnSpc>
              <a:spcBef>
                <a:spcPts val="1200"/>
              </a:spcBef>
              <a:spcAft>
                <a:spcPts val="600"/>
              </a:spcAft>
              <a:buFont typeface="Wingdings 2"/>
              <a:buNone/>
              <a:defRPr/>
            </a:pPr>
            <a:r>
              <a:rPr lang="es-ES" sz="2800" b="1" dirty="0" smtClean="0">
                <a:latin typeface="Arial Unicode MS" pitchFamily="34" charset="-128"/>
                <a:ea typeface="Arial Unicode MS" pitchFamily="34" charset="-128"/>
                <a:cs typeface="Arial Unicode MS" pitchFamily="34" charset="-128"/>
              </a:rPr>
              <a:t>Pilares del sistema de solvencia</a:t>
            </a:r>
          </a:p>
          <a:p>
            <a:pPr marL="531813" eaLnBrk="1" fontAlgn="auto" hangingPunct="1">
              <a:lnSpc>
                <a:spcPct val="120000"/>
              </a:lnSpc>
              <a:spcBef>
                <a:spcPts val="1200"/>
              </a:spcBef>
              <a:spcAft>
                <a:spcPts val="600"/>
              </a:spcAft>
              <a:buFont typeface="Wingdings" pitchFamily="2" charset="2"/>
              <a:buChar char="ü"/>
              <a:defRPr/>
            </a:pPr>
            <a:r>
              <a:rPr lang="es-ES" sz="2400" dirty="0" smtClean="0">
                <a:latin typeface="Arial Unicode MS" pitchFamily="34" charset="-128"/>
                <a:ea typeface="Arial Unicode MS" pitchFamily="34" charset="-128"/>
                <a:cs typeface="Arial Unicode MS" pitchFamily="34" charset="-128"/>
              </a:rPr>
              <a:t>Regulación, Supervisión y Política Macroeconómica</a:t>
            </a:r>
          </a:p>
          <a:p>
            <a:pPr marL="531813" eaLnBrk="1" fontAlgn="auto" hangingPunct="1">
              <a:lnSpc>
                <a:spcPct val="120000"/>
              </a:lnSpc>
              <a:spcBef>
                <a:spcPts val="1200"/>
              </a:spcBef>
              <a:spcAft>
                <a:spcPts val="600"/>
              </a:spcAft>
              <a:buFont typeface="Wingdings" pitchFamily="2" charset="2"/>
              <a:buChar char="ü"/>
              <a:defRPr/>
            </a:pPr>
            <a:r>
              <a:rPr lang="es-ES" sz="2400" dirty="0" smtClean="0">
                <a:latin typeface="Arial Unicode MS" pitchFamily="34" charset="-128"/>
                <a:ea typeface="Arial Unicode MS" pitchFamily="34" charset="-128"/>
                <a:cs typeface="Arial Unicode MS" pitchFamily="34" charset="-128"/>
              </a:rPr>
              <a:t>Elementos de gestión: Gobernanza</a:t>
            </a:r>
          </a:p>
          <a:p>
            <a:pPr marL="531813" eaLnBrk="1" fontAlgn="auto" hangingPunct="1">
              <a:lnSpc>
                <a:spcPct val="120000"/>
              </a:lnSpc>
              <a:spcBef>
                <a:spcPts val="1200"/>
              </a:spcBef>
              <a:spcAft>
                <a:spcPts val="600"/>
              </a:spcAft>
              <a:buFont typeface="Wingdings" pitchFamily="2" charset="2"/>
              <a:buChar char="ü"/>
              <a:defRPr/>
            </a:pPr>
            <a:r>
              <a:rPr lang="es-ES" sz="2400" dirty="0" smtClean="0">
                <a:latin typeface="Arial Unicode MS" pitchFamily="34" charset="-128"/>
                <a:ea typeface="Arial Unicode MS" pitchFamily="34" charset="-128"/>
                <a:cs typeface="Arial Unicode MS" pitchFamily="34" charset="-128"/>
              </a:rPr>
              <a:t>Información a terceros</a:t>
            </a:r>
          </a:p>
          <a:p>
            <a:pPr marL="531813" eaLnBrk="1" fontAlgn="auto" hangingPunct="1">
              <a:lnSpc>
                <a:spcPct val="120000"/>
              </a:lnSpc>
              <a:spcBef>
                <a:spcPts val="1200"/>
              </a:spcBef>
              <a:spcAft>
                <a:spcPts val="600"/>
              </a:spcAft>
              <a:buFont typeface="Wingdings" pitchFamily="2" charset="2"/>
              <a:buChar char="ü"/>
              <a:defRPr/>
            </a:pPr>
            <a:r>
              <a:rPr lang="es-ES" sz="2400" dirty="0" smtClean="0">
                <a:latin typeface="Arial Unicode MS" pitchFamily="34" charset="-128"/>
                <a:ea typeface="Arial Unicode MS" pitchFamily="34" charset="-128"/>
                <a:cs typeface="Arial Unicode MS" pitchFamily="34" charset="-128"/>
              </a:rPr>
              <a:t>Elementos cuantitativos. Fondos propios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14414" y="1428736"/>
            <a:ext cx="7473950" cy="4857784"/>
          </a:xfrm>
        </p:spPr>
        <p:txBody>
          <a:bodyPr/>
          <a:lstStyle/>
          <a:p>
            <a:pPr marL="0" indent="0" algn="just">
              <a:spcBef>
                <a:spcPts val="1200"/>
              </a:spcBef>
              <a:spcAft>
                <a:spcPts val="600"/>
              </a:spcAft>
              <a:buNone/>
            </a:pPr>
            <a:r>
              <a:rPr lang="es-ES" sz="1800" dirty="0" smtClean="0">
                <a:latin typeface="Arial Unicode MS" pitchFamily="34" charset="-128"/>
                <a:ea typeface="Arial Unicode MS" pitchFamily="34" charset="-128"/>
                <a:cs typeface="Arial Unicode MS" pitchFamily="34" charset="-128"/>
              </a:rPr>
              <a:t>Políticas escritas sobre las interrelaciones entre diferentes tipos de riesgos, y sobre la forma de gestionar las diferentes opciones implícitas en los contratos de seguro.</a:t>
            </a:r>
          </a:p>
          <a:p>
            <a:pPr marL="457200" indent="-457200" algn="just">
              <a:spcBef>
                <a:spcPts val="1200"/>
              </a:spcBef>
              <a:spcAft>
                <a:spcPts val="600"/>
              </a:spcAft>
              <a:buNone/>
            </a:pPr>
            <a:r>
              <a:rPr lang="es-ES" sz="2000" dirty="0" smtClean="0">
                <a:latin typeface="Arial Unicode MS" pitchFamily="34" charset="-128"/>
                <a:ea typeface="Arial Unicode MS" pitchFamily="34" charset="-128"/>
                <a:cs typeface="Arial Unicode MS" pitchFamily="34" charset="-128"/>
              </a:rPr>
              <a:t>Estas políticas ALM incluirán:</a:t>
            </a:r>
            <a:endParaRPr lang="es-ES" sz="1800" dirty="0" smtClean="0">
              <a:latin typeface="Arial Unicode MS" pitchFamily="34" charset="-128"/>
              <a:ea typeface="Arial Unicode MS" pitchFamily="34" charset="-128"/>
              <a:cs typeface="Arial Unicode MS" pitchFamily="34" charset="-128"/>
            </a:endParaRPr>
          </a:p>
        </p:txBody>
      </p:sp>
      <p:sp>
        <p:nvSpPr>
          <p:cNvPr id="5" name="Rectangle 2"/>
          <p:cNvSpPr txBox="1">
            <a:spLocks noChangeArrowheads="1"/>
          </p:cNvSpPr>
          <p:nvPr/>
        </p:nvSpPr>
        <p:spPr>
          <a:xfrm>
            <a:off x="1571604" y="71414"/>
            <a:ext cx="5429288" cy="714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Gestión de riesgos.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Diferenciación por tipos de riesgos (2)</a:t>
            </a:r>
          </a:p>
        </p:txBody>
      </p:sp>
      <p:sp>
        <p:nvSpPr>
          <p:cNvPr id="7" name="Rectangle 3"/>
          <p:cNvSpPr txBox="1">
            <a:spLocks noChangeArrowheads="1"/>
          </p:cNvSpPr>
          <p:nvPr/>
        </p:nvSpPr>
        <p:spPr>
          <a:xfrm>
            <a:off x="1214414" y="3000372"/>
            <a:ext cx="7473950" cy="1000132"/>
          </a:xfrm>
          <a:prstGeom prst="rect">
            <a:avLst/>
          </a:prstGeom>
        </p:spPr>
        <p:txBody>
          <a:bodyPr/>
          <a:lstStyle/>
          <a:p>
            <a:pPr marL="725488" marR="0" lvl="0" algn="just" defTabSz="914400" rtl="0" eaLnBrk="0" fontAlgn="base" latinLnBrk="0" hangingPunct="0">
              <a:lnSpc>
                <a:spcPct val="100000"/>
              </a:lnSpc>
              <a:spcBef>
                <a:spcPts val="1200"/>
              </a:spcBef>
              <a:spcAft>
                <a:spcPts val="600"/>
              </a:spcAft>
              <a:buClr>
                <a:schemeClr val="accent1"/>
              </a:buClr>
              <a:buSzPct val="80000"/>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Una sistematización de los activos que permita mantener suficiente liquidez e instrumentos financieros realizables apropiados para cumplir sus obligaciones.</a:t>
            </a:r>
          </a:p>
        </p:txBody>
      </p:sp>
      <p:sp>
        <p:nvSpPr>
          <p:cNvPr id="8" name="Rectangle 3"/>
          <p:cNvSpPr txBox="1">
            <a:spLocks noChangeArrowheads="1"/>
          </p:cNvSpPr>
          <p:nvPr/>
        </p:nvSpPr>
        <p:spPr>
          <a:xfrm>
            <a:off x="1214414" y="4071942"/>
            <a:ext cx="7473950" cy="714380"/>
          </a:xfrm>
          <a:prstGeom prst="rect">
            <a:avLst/>
          </a:prstGeom>
        </p:spPr>
        <p:txBody>
          <a:bodyPr/>
          <a:lstStyle/>
          <a:p>
            <a:pPr marL="725488" marR="0" lvl="0" algn="just" defTabSz="914400" rtl="0" eaLnBrk="0" fontAlgn="base" latinLnBrk="0" hangingPunct="0">
              <a:lnSpc>
                <a:spcPct val="100000"/>
              </a:lnSpc>
              <a:spcBef>
                <a:spcPts val="1200"/>
              </a:spcBef>
              <a:spcAft>
                <a:spcPts val="600"/>
              </a:spcAft>
              <a:buClr>
                <a:schemeClr val="accent1"/>
              </a:buClr>
              <a:buSzPct val="80000"/>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Un plan para las posibles  contingencias derivadas de cambios en los pagos o cobros.</a:t>
            </a:r>
          </a:p>
        </p:txBody>
      </p:sp>
      <p:sp>
        <p:nvSpPr>
          <p:cNvPr id="9" name="Rectangle 3"/>
          <p:cNvSpPr txBox="1">
            <a:spLocks noChangeArrowheads="1"/>
          </p:cNvSpPr>
          <p:nvPr/>
        </p:nvSpPr>
        <p:spPr>
          <a:xfrm>
            <a:off x="1214414" y="4857760"/>
            <a:ext cx="7473950" cy="714380"/>
          </a:xfrm>
          <a:prstGeom prst="rect">
            <a:avLst/>
          </a:prstGeom>
        </p:spPr>
        <p:txBody>
          <a:bodyPr/>
          <a:lstStyle/>
          <a:p>
            <a:pPr marL="725488" marR="0" lvl="0" algn="just" defTabSz="914400" rtl="0" eaLnBrk="0" fontAlgn="base" latinLnBrk="0" hangingPunct="0">
              <a:lnSpc>
                <a:spcPct val="100000"/>
              </a:lnSpc>
              <a:spcBef>
                <a:spcPts val="1200"/>
              </a:spcBef>
              <a:spcAft>
                <a:spcPts val="600"/>
              </a:spcAft>
              <a:buClr>
                <a:schemeClr val="accent1"/>
              </a:buClr>
              <a:buSzPct val="80000"/>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Identificar medidas de reducción de riesgos y sus efectos en los contratos y en el reaseguro.</a:t>
            </a:r>
          </a:p>
        </p:txBody>
      </p:sp>
      <p:sp>
        <p:nvSpPr>
          <p:cNvPr id="10" name="Rectangle 3"/>
          <p:cNvSpPr txBox="1">
            <a:spLocks noChangeArrowheads="1"/>
          </p:cNvSpPr>
          <p:nvPr/>
        </p:nvSpPr>
        <p:spPr>
          <a:xfrm>
            <a:off x="1241454" y="5634054"/>
            <a:ext cx="7473950" cy="866780"/>
          </a:xfrm>
          <a:prstGeom prst="rect">
            <a:avLst/>
          </a:prstGeom>
        </p:spPr>
        <p:txBody>
          <a:bodyPr/>
          <a:lstStyle/>
          <a:p>
            <a:pPr marL="725488" marR="0" lvl="0" algn="just" defTabSz="914400" rtl="0" eaLnBrk="0" fontAlgn="base" latinLnBrk="0" hangingPunct="0">
              <a:lnSpc>
                <a:spcPct val="100000"/>
              </a:lnSpc>
              <a:spcBef>
                <a:spcPts val="1200"/>
              </a:spcBef>
              <a:spcAft>
                <a:spcPts val="600"/>
              </a:spcAft>
              <a:buClr>
                <a:schemeClr val="accent1"/>
              </a:buClr>
              <a:buSzPct val="80000"/>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Una valoración de la calidad crediticia de TODAS las exposiciones</a:t>
            </a:r>
          </a:p>
          <a:p>
            <a:pPr marL="457200" marR="0" lvl="0" indent="-457200" algn="just"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928662" y="1200150"/>
            <a:ext cx="7858148" cy="5443560"/>
          </a:xfrm>
        </p:spPr>
        <p:txBody>
          <a:bodyPr/>
          <a:lstStyle/>
          <a:p>
            <a:pPr algn="just">
              <a:spcBef>
                <a:spcPts val="500"/>
              </a:spcBef>
              <a:spcAft>
                <a:spcPts val="500"/>
              </a:spcAft>
              <a:buNone/>
            </a:pPr>
            <a:r>
              <a:rPr lang="es-ES" sz="2000" u="sng" dirty="0" smtClean="0">
                <a:latin typeface="Arial Unicode MS" pitchFamily="34" charset="-128"/>
                <a:ea typeface="Arial Unicode MS" pitchFamily="34" charset="-128"/>
                <a:cs typeface="Arial Unicode MS" pitchFamily="34" charset="-128"/>
              </a:rPr>
              <a:t>Política de inversiones (incluye derivados)</a:t>
            </a:r>
          </a:p>
          <a:p>
            <a:pPr algn="just">
              <a:lnSpc>
                <a:spcPct val="110000"/>
              </a:lnSpc>
              <a:spcBef>
                <a:spcPts val="500"/>
              </a:spcBef>
              <a:spcAft>
                <a:spcPts val="500"/>
              </a:spcAft>
            </a:pPr>
            <a:r>
              <a:rPr lang="es-ES" sz="1800" dirty="0" smtClean="0">
                <a:latin typeface="Arial Unicode MS" pitchFamily="34" charset="-128"/>
                <a:ea typeface="Arial Unicode MS" pitchFamily="34" charset="-128"/>
                <a:cs typeface="Arial Unicode MS" pitchFamily="34" charset="-128"/>
              </a:rPr>
              <a:t>El principio de prudencia (“</a:t>
            </a:r>
            <a:r>
              <a:rPr lang="es-ES" sz="1800" i="1" dirty="0" err="1" smtClean="0">
                <a:latin typeface="Arial Unicode MS" pitchFamily="34" charset="-128"/>
                <a:ea typeface="Arial Unicode MS" pitchFamily="34" charset="-128"/>
                <a:cs typeface="Arial Unicode MS" pitchFamily="34" charset="-128"/>
              </a:rPr>
              <a:t>prudent</a:t>
            </a:r>
            <a:r>
              <a:rPr lang="es-ES" sz="1800" i="1" dirty="0" smtClean="0">
                <a:latin typeface="Arial Unicode MS" pitchFamily="34" charset="-128"/>
                <a:ea typeface="Arial Unicode MS" pitchFamily="34" charset="-128"/>
                <a:cs typeface="Arial Unicode MS" pitchFamily="34" charset="-128"/>
              </a:rPr>
              <a:t> </a:t>
            </a:r>
            <a:r>
              <a:rPr lang="es-ES" sz="1800" i="1" dirty="0" err="1" smtClean="0">
                <a:latin typeface="Arial Unicode MS" pitchFamily="34" charset="-128"/>
                <a:ea typeface="Arial Unicode MS" pitchFamily="34" charset="-128"/>
                <a:cs typeface="Arial Unicode MS" pitchFamily="34" charset="-128"/>
              </a:rPr>
              <a:t>person</a:t>
            </a:r>
            <a:r>
              <a:rPr lang="es-ES" sz="1800" dirty="0" smtClean="0">
                <a:latin typeface="Arial Unicode MS" pitchFamily="34" charset="-128"/>
                <a:ea typeface="Arial Unicode MS" pitchFamily="34" charset="-128"/>
                <a:cs typeface="Arial Unicode MS" pitchFamily="34" charset="-128"/>
              </a:rPr>
              <a:t>”) se estima como suficiente, sin que se vea necesario establecer límites sobre las inversiones.</a:t>
            </a:r>
          </a:p>
          <a:p>
            <a:pPr algn="just">
              <a:lnSpc>
                <a:spcPct val="110000"/>
              </a:lnSpc>
              <a:spcBef>
                <a:spcPts val="500"/>
              </a:spcBef>
              <a:spcAft>
                <a:spcPts val="500"/>
              </a:spcAft>
            </a:pPr>
            <a:r>
              <a:rPr lang="es-ES" sz="1800" dirty="0" smtClean="0">
                <a:latin typeface="Arial Unicode MS" pitchFamily="34" charset="-128"/>
                <a:ea typeface="Arial Unicode MS" pitchFamily="34" charset="-128"/>
                <a:cs typeface="Arial Unicode MS" pitchFamily="34" charset="-128"/>
              </a:rPr>
              <a:t>Exige una política experta, competente y prudente.</a:t>
            </a:r>
          </a:p>
          <a:p>
            <a:pPr algn="just">
              <a:lnSpc>
                <a:spcPct val="110000"/>
              </a:lnSpc>
              <a:spcBef>
                <a:spcPts val="500"/>
              </a:spcBef>
              <a:spcAft>
                <a:spcPts val="500"/>
              </a:spcAft>
            </a:pPr>
            <a:r>
              <a:rPr lang="es-ES" sz="1800" dirty="0" smtClean="0">
                <a:latin typeface="Arial Unicode MS" pitchFamily="34" charset="-128"/>
                <a:ea typeface="Arial Unicode MS" pitchFamily="34" charset="-128"/>
                <a:cs typeface="Arial Unicode MS" pitchFamily="34" charset="-128"/>
              </a:rPr>
              <a:t>Política global de la entidad según su tolerancia al riesgo, su situación de solvencia y la coordinación entre el riesgo a largo plazo y la gestión corriente.</a:t>
            </a:r>
          </a:p>
          <a:p>
            <a:pPr algn="just">
              <a:lnSpc>
                <a:spcPct val="110000"/>
              </a:lnSpc>
              <a:spcBef>
                <a:spcPts val="500"/>
              </a:spcBef>
              <a:spcAft>
                <a:spcPts val="500"/>
              </a:spcAft>
            </a:pPr>
            <a:r>
              <a:rPr lang="es-ES" sz="1800" dirty="0" smtClean="0">
                <a:latin typeface="Arial Unicode MS" pitchFamily="34" charset="-128"/>
                <a:ea typeface="Arial Unicode MS" pitchFamily="34" charset="-128"/>
                <a:cs typeface="Arial Unicode MS" pitchFamily="34" charset="-128"/>
              </a:rPr>
              <a:t>Especial consideración de los derivados dentro de la política global. </a:t>
            </a:r>
          </a:p>
          <a:p>
            <a:pPr algn="just">
              <a:lnSpc>
                <a:spcPct val="110000"/>
              </a:lnSpc>
              <a:spcBef>
                <a:spcPts val="500"/>
              </a:spcBef>
              <a:spcAft>
                <a:spcPts val="500"/>
              </a:spcAft>
            </a:pPr>
            <a:r>
              <a:rPr lang="es-ES" sz="1800" dirty="0" smtClean="0">
                <a:latin typeface="Arial Unicode MS" pitchFamily="34" charset="-128"/>
                <a:ea typeface="Arial Unicode MS" pitchFamily="34" charset="-128"/>
                <a:cs typeface="Arial Unicode MS" pitchFamily="34" charset="-128"/>
              </a:rPr>
              <a:t>Considerará la liquidez a corto y a largo plazo.</a:t>
            </a:r>
          </a:p>
          <a:p>
            <a:pPr algn="just">
              <a:lnSpc>
                <a:spcPct val="110000"/>
              </a:lnSpc>
              <a:spcBef>
                <a:spcPts val="500"/>
              </a:spcBef>
              <a:spcAft>
                <a:spcPts val="500"/>
              </a:spcAft>
            </a:pPr>
            <a:r>
              <a:rPr lang="es-ES" sz="1800" dirty="0" smtClean="0">
                <a:latin typeface="Arial Unicode MS" pitchFamily="34" charset="-128"/>
                <a:ea typeface="Arial Unicode MS" pitchFamily="34" charset="-128"/>
                <a:cs typeface="Arial Unicode MS" pitchFamily="34" charset="-128"/>
              </a:rPr>
              <a:t>Límites a las inversiones a efectos internos.</a:t>
            </a:r>
          </a:p>
          <a:p>
            <a:pPr algn="just">
              <a:lnSpc>
                <a:spcPct val="110000"/>
              </a:lnSpc>
              <a:spcBef>
                <a:spcPts val="500"/>
              </a:spcBef>
              <a:spcAft>
                <a:spcPts val="500"/>
              </a:spcAft>
            </a:pPr>
            <a:r>
              <a:rPr lang="es-ES" sz="1800" dirty="0" smtClean="0">
                <a:latin typeface="Arial Unicode MS" pitchFamily="34" charset="-128"/>
                <a:ea typeface="Arial Unicode MS" pitchFamily="34" charset="-128"/>
                <a:cs typeface="Arial Unicode MS" pitchFamily="34" charset="-128"/>
              </a:rPr>
              <a:t>Especial atención a productos no cotizados y a estructurados.</a:t>
            </a:r>
          </a:p>
          <a:p>
            <a:pPr algn="just">
              <a:lnSpc>
                <a:spcPct val="110000"/>
              </a:lnSpc>
              <a:spcBef>
                <a:spcPts val="500"/>
              </a:spcBef>
              <a:spcAft>
                <a:spcPts val="500"/>
              </a:spcAft>
            </a:pPr>
            <a:r>
              <a:rPr lang="es-ES" sz="1800" dirty="0" smtClean="0">
                <a:latin typeface="Arial Unicode MS" pitchFamily="34" charset="-128"/>
                <a:ea typeface="Arial Unicode MS" pitchFamily="34" charset="-128"/>
                <a:cs typeface="Arial Unicode MS" pitchFamily="34" charset="-128"/>
              </a:rPr>
              <a:t>Análisis de escenarios y planes de contingencia.</a:t>
            </a:r>
          </a:p>
          <a:p>
            <a:pPr algn="just">
              <a:lnSpc>
                <a:spcPct val="110000"/>
              </a:lnSpc>
              <a:spcBef>
                <a:spcPts val="500"/>
              </a:spcBef>
              <a:spcAft>
                <a:spcPts val="500"/>
              </a:spcAft>
            </a:pPr>
            <a:r>
              <a:rPr lang="es-ES" sz="1800" dirty="0" smtClean="0">
                <a:latin typeface="Arial Unicode MS" pitchFamily="34" charset="-128"/>
                <a:ea typeface="Arial Unicode MS" pitchFamily="34" charset="-128"/>
                <a:cs typeface="Arial Unicode MS" pitchFamily="34" charset="-128"/>
              </a:rPr>
              <a:t>Cálculo y evaluación de los beneficios de los contratos de seguro atribuibles a primas futuras</a:t>
            </a:r>
          </a:p>
        </p:txBody>
      </p:sp>
      <p:sp>
        <p:nvSpPr>
          <p:cNvPr id="4" name="Rectangle 2"/>
          <p:cNvSpPr txBox="1">
            <a:spLocks noChangeArrowheads="1"/>
          </p:cNvSpPr>
          <p:nvPr/>
        </p:nvSpPr>
        <p:spPr>
          <a:xfrm>
            <a:off x="1571604" y="71414"/>
            <a:ext cx="5429288" cy="714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Gestión de riesgos.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Diferenciación por tipos de riesgos (3)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312860" y="1214422"/>
            <a:ext cx="6759602" cy="2814642"/>
          </a:xfrm>
        </p:spPr>
        <p:txBody>
          <a:bodyPr/>
          <a:lstStyle/>
          <a:p>
            <a:pPr marL="457200" indent="-457200" algn="just">
              <a:lnSpc>
                <a:spcPct val="110000"/>
              </a:lnSpc>
              <a:spcBef>
                <a:spcPts val="1200"/>
              </a:spcBef>
              <a:spcAft>
                <a:spcPts val="600"/>
              </a:spcAft>
              <a:buNone/>
            </a:pPr>
            <a:r>
              <a:rPr lang="es-ES" sz="2000" u="sng" dirty="0" smtClean="0">
                <a:latin typeface="Arial Unicode MS" pitchFamily="34" charset="-128"/>
                <a:ea typeface="Arial Unicode MS" pitchFamily="34" charset="-128"/>
                <a:cs typeface="Arial Unicode MS" pitchFamily="34" charset="-128"/>
              </a:rPr>
              <a:t>Riesgo de concentración</a:t>
            </a:r>
          </a:p>
          <a:p>
            <a:pPr marL="457200" indent="-457200" algn="just">
              <a:lnSpc>
                <a:spcPct val="110000"/>
              </a:lnSpc>
              <a:spcBef>
                <a:spcPts val="1200"/>
              </a:spcBef>
              <a:spcAft>
                <a:spcPts val="600"/>
              </a:spcAft>
            </a:pPr>
            <a:r>
              <a:rPr lang="es-ES" sz="1800" dirty="0" smtClean="0">
                <a:latin typeface="Arial Unicode MS" pitchFamily="34" charset="-128"/>
                <a:ea typeface="Arial Unicode MS" pitchFamily="34" charset="-128"/>
                <a:cs typeface="Arial Unicode MS" pitchFamily="34" charset="-128"/>
              </a:rPr>
              <a:t>Definir las fuentes de tal riesgo cuando sea relevante para las carteras de seguros.</a:t>
            </a:r>
          </a:p>
          <a:p>
            <a:pPr marL="457200" indent="-457200" algn="just">
              <a:lnSpc>
                <a:spcPct val="110000"/>
              </a:lnSpc>
              <a:spcBef>
                <a:spcPts val="1200"/>
              </a:spcBef>
              <a:spcAft>
                <a:spcPts val="600"/>
              </a:spcAft>
            </a:pPr>
            <a:r>
              <a:rPr lang="es-ES" sz="1800" dirty="0" smtClean="0">
                <a:latin typeface="Arial Unicode MS" pitchFamily="34" charset="-128"/>
                <a:ea typeface="Arial Unicode MS" pitchFamily="34" charset="-128"/>
                <a:cs typeface="Arial Unicode MS" pitchFamily="34" charset="-128"/>
              </a:rPr>
              <a:t>Fijar límites internos apropiados a su negocio.</a:t>
            </a:r>
          </a:p>
          <a:p>
            <a:pPr marL="457200" indent="-457200" algn="just">
              <a:lnSpc>
                <a:spcPct val="110000"/>
              </a:lnSpc>
              <a:spcBef>
                <a:spcPts val="1200"/>
              </a:spcBef>
              <a:spcAft>
                <a:spcPts val="600"/>
              </a:spcAft>
            </a:pPr>
            <a:r>
              <a:rPr lang="es-ES" sz="1800" dirty="0" smtClean="0">
                <a:latin typeface="Arial Unicode MS" pitchFamily="34" charset="-128"/>
                <a:ea typeface="Arial Unicode MS" pitchFamily="34" charset="-128"/>
                <a:cs typeface="Arial Unicode MS" pitchFamily="34" charset="-128"/>
              </a:rPr>
              <a:t>Procedimientos de control que incluyan posibles contagios.</a:t>
            </a:r>
          </a:p>
        </p:txBody>
      </p:sp>
      <p:sp>
        <p:nvSpPr>
          <p:cNvPr id="4" name="Rectangle 2"/>
          <p:cNvSpPr txBox="1">
            <a:spLocks noChangeArrowheads="1"/>
          </p:cNvSpPr>
          <p:nvPr/>
        </p:nvSpPr>
        <p:spPr>
          <a:xfrm>
            <a:off x="1571604" y="71414"/>
            <a:ext cx="5429288" cy="714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Gestión de riesgos.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Diferenciación por tipos de riesgos (4)</a:t>
            </a:r>
          </a:p>
        </p:txBody>
      </p:sp>
      <p:sp>
        <p:nvSpPr>
          <p:cNvPr id="5" name="Rectangle 3"/>
          <p:cNvSpPr txBox="1">
            <a:spLocks noChangeArrowheads="1"/>
          </p:cNvSpPr>
          <p:nvPr/>
        </p:nvSpPr>
        <p:spPr>
          <a:xfrm>
            <a:off x="1312860" y="4000504"/>
            <a:ext cx="6759602" cy="2100262"/>
          </a:xfrm>
          <a:prstGeom prst="rect">
            <a:avLst/>
          </a:prstGeom>
        </p:spPr>
        <p:txBody>
          <a:bodyPr/>
          <a:lstStyle/>
          <a:p>
            <a:pPr marL="457200" marR="0" lvl="0" indent="-457200"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None/>
              <a:tabLst/>
              <a:defRPr/>
            </a:pPr>
            <a:r>
              <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Gestión del riesgo operacional</a:t>
            </a:r>
          </a:p>
          <a:p>
            <a:pPr marL="457200" marR="0" lvl="0" indent="-457200" algn="just" defTabSz="914400" rtl="0" eaLnBrk="0" fontAlgn="base" latinLnBrk="0" hangingPunct="0">
              <a:lnSpc>
                <a:spcPct val="110000"/>
              </a:lnSpc>
              <a:spcBef>
                <a:spcPts val="1200"/>
              </a:spcBef>
              <a:spcAft>
                <a:spcPts val="600"/>
              </a:spcAft>
              <a:buClr>
                <a:schemeClr val="accent1"/>
              </a:buClr>
              <a:buSzPct val="125000"/>
              <a:buFont typeface="Arial" pitchFamily="34" charset="0"/>
              <a:buChar char="•"/>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Documentación con claras competencias asignadas.</a:t>
            </a:r>
          </a:p>
          <a:p>
            <a:pPr marL="457200" marR="0" lvl="0" indent="-457200"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El órgano de gestión-administración deberá considerarlo como un riesgo especial, integrándolo dentro de una visión general del riesgo de la entidad.</a:t>
            </a:r>
            <a:endParaRPr kumimoji="0" lang="es-ES"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071538" y="1319236"/>
            <a:ext cx="7473950" cy="538128"/>
          </a:xfrm>
        </p:spPr>
        <p:txBody>
          <a:bodyPr/>
          <a:lstStyle/>
          <a:p>
            <a:pPr algn="just">
              <a:lnSpc>
                <a:spcPct val="110000"/>
              </a:lnSpc>
              <a:spcBef>
                <a:spcPts val="1200"/>
              </a:spcBef>
              <a:spcAft>
                <a:spcPts val="600"/>
              </a:spcAft>
              <a:buNone/>
              <a:defRPr/>
            </a:pPr>
            <a:r>
              <a:rPr lang="es-ES" sz="2000" u="sng" dirty="0" smtClean="0">
                <a:latin typeface="Arial Unicode MS" pitchFamily="34" charset="-128"/>
                <a:ea typeface="Arial Unicode MS" pitchFamily="34" charset="-128"/>
                <a:cs typeface="Arial Unicode MS" pitchFamily="34" charset="-128"/>
              </a:rPr>
              <a:t>Técnicas de mitigación y de reducción de riesgos.</a:t>
            </a:r>
          </a:p>
        </p:txBody>
      </p:sp>
      <p:sp>
        <p:nvSpPr>
          <p:cNvPr id="4" name="Rectangle 2"/>
          <p:cNvSpPr txBox="1">
            <a:spLocks noChangeArrowheads="1"/>
          </p:cNvSpPr>
          <p:nvPr/>
        </p:nvSpPr>
        <p:spPr>
          <a:xfrm>
            <a:off x="1571604" y="71414"/>
            <a:ext cx="5429288" cy="714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Gestión de riesgos.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Diferenciación por tipos de riesgos (5)</a:t>
            </a:r>
          </a:p>
        </p:txBody>
      </p:sp>
      <p:sp>
        <p:nvSpPr>
          <p:cNvPr id="5" name="Rectangle 3"/>
          <p:cNvSpPr txBox="1">
            <a:spLocks noChangeArrowheads="1"/>
          </p:cNvSpPr>
          <p:nvPr/>
        </p:nvSpPr>
        <p:spPr>
          <a:xfrm>
            <a:off x="1071538" y="1890740"/>
            <a:ext cx="7473950" cy="395252"/>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1800" b="0" i="0" u="none" strike="noStrike" kern="1200" cap="none" spc="0" normalizeH="0" baseline="0" noProof="0" dirty="0" smtClean="0">
                <a:ln>
                  <a:noFill/>
                </a:ln>
                <a:solidFill>
                  <a:schemeClr val="tx1"/>
                </a:solidFill>
                <a:uLnTx/>
                <a:uFillTx/>
                <a:latin typeface="Arial Unicode MS" pitchFamily="34" charset="-128"/>
                <a:ea typeface="Arial Unicode MS" pitchFamily="34" charset="-128"/>
                <a:cs typeface="Arial Unicode MS" pitchFamily="34" charset="-128"/>
              </a:rPr>
              <a:t>Exige un estudio de los riesgos materiales que encara la entidad.</a:t>
            </a:r>
          </a:p>
        </p:txBody>
      </p:sp>
      <p:sp>
        <p:nvSpPr>
          <p:cNvPr id="6" name="Rectangle 3"/>
          <p:cNvSpPr txBox="1">
            <a:spLocks noChangeArrowheads="1"/>
          </p:cNvSpPr>
          <p:nvPr/>
        </p:nvSpPr>
        <p:spPr>
          <a:xfrm>
            <a:off x="1071538" y="2428868"/>
            <a:ext cx="7473950" cy="1071570"/>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1800" b="0" i="0" u="none" strike="noStrike" kern="1200" cap="none" spc="0" normalizeH="0" baseline="0" noProof="0" dirty="0" smtClean="0">
                <a:ln>
                  <a:noFill/>
                </a:ln>
                <a:solidFill>
                  <a:schemeClr val="tx1"/>
                </a:solidFill>
                <a:uLnTx/>
                <a:uFillTx/>
                <a:latin typeface="Arial Unicode MS" pitchFamily="34" charset="-128"/>
                <a:ea typeface="Arial Unicode MS" pitchFamily="34" charset="-128"/>
                <a:cs typeface="Arial Unicode MS" pitchFamily="34" charset="-128"/>
              </a:rPr>
              <a:t>Obliga, dentro del principio de proporcionalidad, a identificar los riesgos derivados de tales técnicas de mitigación de riesgos y sus posibles consecuencias.</a:t>
            </a:r>
          </a:p>
        </p:txBody>
      </p:sp>
      <p:sp>
        <p:nvSpPr>
          <p:cNvPr id="7" name="Rectangle 3"/>
          <p:cNvSpPr txBox="1">
            <a:spLocks noChangeArrowheads="1"/>
          </p:cNvSpPr>
          <p:nvPr/>
        </p:nvSpPr>
        <p:spPr>
          <a:xfrm>
            <a:off x="1071538" y="3571876"/>
            <a:ext cx="7473950" cy="714380"/>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1800" b="0" i="0" u="none" strike="noStrike" kern="1200" cap="none" spc="0" normalizeH="0" baseline="0" noProof="0" dirty="0" smtClean="0">
                <a:ln>
                  <a:noFill/>
                </a:ln>
                <a:solidFill>
                  <a:schemeClr val="tx1"/>
                </a:solidFill>
                <a:uLnTx/>
                <a:uFillTx/>
                <a:latin typeface="Arial Unicode MS" pitchFamily="34" charset="-128"/>
                <a:ea typeface="Arial Unicode MS" pitchFamily="34" charset="-128"/>
                <a:cs typeface="Arial Unicode MS" pitchFamily="34" charset="-128"/>
              </a:rPr>
              <a:t>Deberá establecerse los adecuados programas de reaseguro, con gran detalle de los elementos considerados (proporcionalidad).</a:t>
            </a:r>
          </a:p>
        </p:txBody>
      </p:sp>
      <p:sp>
        <p:nvSpPr>
          <p:cNvPr id="8" name="Rectangle 3"/>
          <p:cNvSpPr txBox="1">
            <a:spLocks noChangeArrowheads="1"/>
          </p:cNvSpPr>
          <p:nvPr/>
        </p:nvSpPr>
        <p:spPr>
          <a:xfrm>
            <a:off x="1071538" y="4391070"/>
            <a:ext cx="7473950" cy="752442"/>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1800" b="0" i="0" u="none" strike="noStrike" kern="1200" cap="none" spc="0" normalizeH="0" baseline="0" noProof="0" dirty="0" smtClean="0">
                <a:ln>
                  <a:noFill/>
                </a:ln>
                <a:solidFill>
                  <a:schemeClr val="tx1"/>
                </a:solidFill>
                <a:uLnTx/>
                <a:uFillTx/>
                <a:latin typeface="Arial Unicode MS" pitchFamily="34" charset="-128"/>
                <a:ea typeface="Arial Unicode MS" pitchFamily="34" charset="-128"/>
                <a:cs typeface="Arial Unicode MS" pitchFamily="34" charset="-128"/>
              </a:rPr>
              <a:t>Especial consideración se tendrá en caso de que intervenga una SPV (entidad con cometido especial).</a:t>
            </a:r>
            <a:endParaRPr kumimoji="0" lang="es-ES" sz="2000" b="0" i="0" u="none" strike="noStrike" kern="1200" cap="none" spc="0" normalizeH="0" baseline="0" noProof="0" dirty="0" smtClean="0">
              <a:ln>
                <a:noFill/>
              </a:ln>
              <a:solidFill>
                <a:schemeClr val="tx1"/>
              </a:solidFill>
              <a:uLnTx/>
              <a:uFillTx/>
              <a:latin typeface="Arial Unicode MS" pitchFamily="34" charset="-128"/>
              <a:ea typeface="Arial Unicode MS" pitchFamily="34" charset="-128"/>
              <a:cs typeface="Arial Unicode MS" pitchFamily="34" charset="-128"/>
            </a:endParaRPr>
          </a:p>
        </p:txBody>
      </p:sp>
      <p:sp>
        <p:nvSpPr>
          <p:cNvPr id="9" name="Rectangle 3"/>
          <p:cNvSpPr txBox="1">
            <a:spLocks noChangeArrowheads="1"/>
          </p:cNvSpPr>
          <p:nvPr/>
        </p:nvSpPr>
        <p:spPr>
          <a:xfrm>
            <a:off x="1071538" y="5214950"/>
            <a:ext cx="7473950" cy="466690"/>
          </a:xfrm>
          <a:prstGeom prst="rect">
            <a:avLst/>
          </a:prstGeom>
        </p:spPr>
        <p:txBody>
          <a:bodyPr/>
          <a:lstStyle/>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r>
              <a:rPr kumimoji="0" lang="es-ES" sz="1800" b="0" i="0" u="none" strike="noStrike" kern="1200" cap="none" spc="0" normalizeH="0" baseline="0" noProof="0" dirty="0" smtClean="0">
                <a:ln>
                  <a:noFill/>
                </a:ln>
                <a:solidFill>
                  <a:schemeClr val="tx1"/>
                </a:solidFill>
                <a:uLnTx/>
                <a:uFillTx/>
                <a:latin typeface="Arial Unicode MS" pitchFamily="34" charset="-128"/>
                <a:ea typeface="Arial Unicode MS" pitchFamily="34" charset="-128"/>
                <a:cs typeface="Arial Unicode MS" pitchFamily="34" charset="-128"/>
              </a:rPr>
              <a:t>Lo mismo en caso de reaseguro financiero.</a:t>
            </a:r>
          </a:p>
          <a:p>
            <a:pPr marL="365125" marR="0" lvl="0" indent="-282575" algn="just"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071538" y="1208088"/>
            <a:ext cx="7358114" cy="434962"/>
          </a:xfrm>
        </p:spPr>
        <p:txBody>
          <a:bodyPr/>
          <a:lstStyle/>
          <a:p>
            <a:pPr algn="just">
              <a:spcBef>
                <a:spcPts val="1200"/>
              </a:spcBef>
              <a:spcAft>
                <a:spcPts val="600"/>
              </a:spcAft>
              <a:buNone/>
            </a:pPr>
            <a:r>
              <a:rPr lang="es-ES" sz="2000" dirty="0" smtClean="0">
                <a:latin typeface="Arial Unicode MS" pitchFamily="34" charset="-128"/>
                <a:ea typeface="Arial Unicode MS" pitchFamily="34" charset="-128"/>
                <a:cs typeface="Arial Unicode MS" pitchFamily="34" charset="-128"/>
              </a:rPr>
              <a:t>OTROS RIESGOS A CONSIDERAR (¿riesgos de grupo?)</a:t>
            </a:r>
          </a:p>
        </p:txBody>
      </p:sp>
      <p:sp>
        <p:nvSpPr>
          <p:cNvPr id="4" name="Rectangle 2"/>
          <p:cNvSpPr txBox="1">
            <a:spLocks noChangeArrowheads="1"/>
          </p:cNvSpPr>
          <p:nvPr/>
        </p:nvSpPr>
        <p:spPr>
          <a:xfrm>
            <a:off x="1500166" y="71414"/>
            <a:ext cx="5643602" cy="714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Gestión de riesgos.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Diferenciación por tipos de riesgos (y 6)</a:t>
            </a:r>
          </a:p>
        </p:txBody>
      </p:sp>
      <p:sp>
        <p:nvSpPr>
          <p:cNvPr id="5" name="Rectangle 3"/>
          <p:cNvSpPr txBox="1">
            <a:spLocks noChangeArrowheads="1"/>
          </p:cNvSpPr>
          <p:nvPr/>
        </p:nvSpPr>
        <p:spPr>
          <a:xfrm>
            <a:off x="1071538" y="1752626"/>
            <a:ext cx="7358114" cy="1319184"/>
          </a:xfrm>
          <a:prstGeom prst="rect">
            <a:avLst/>
          </a:prstGeom>
        </p:spPr>
        <p:txBody>
          <a:bodyPr/>
          <a:lstStyle/>
          <a:p>
            <a:pPr marL="365125" marR="0" lvl="0" indent="-282575" algn="just" defTabSz="914400" rtl="0" eaLnBrk="0" fontAlgn="base" latinLnBrk="0" hangingPunct="0">
              <a:lnSpc>
                <a:spcPct val="100000"/>
              </a:lnSpc>
              <a:spcBef>
                <a:spcPts val="1200"/>
              </a:spcBef>
              <a:spcAft>
                <a:spcPts val="600"/>
              </a:spcAft>
              <a:buClr>
                <a:schemeClr val="accent1"/>
              </a:buClr>
              <a:buSzPct val="80000"/>
              <a:buFont typeface="Wingdings 2" pitchFamily="18" charset="2"/>
              <a:buNone/>
              <a:tabLst/>
              <a:defRPr/>
            </a:pPr>
            <a:r>
              <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Riesgo de crédito de TODAS las exposiciones</a:t>
            </a: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728663" marR="0" lvl="0" indent="-282575" algn="just" defTabSz="914400" rtl="0" eaLnBrk="0" fontAlgn="base" latinLnBrk="0" hangingPunct="0">
              <a:lnSpc>
                <a:spcPct val="100000"/>
              </a:lnSpc>
              <a:spcBef>
                <a:spcPts val="600"/>
              </a:spcBef>
              <a:spcAft>
                <a:spcPts val="600"/>
              </a:spcAft>
              <a:buClr>
                <a:schemeClr val="accent1"/>
              </a:buClr>
              <a:buSzPct val="80000"/>
              <a:buFont typeface="Wingdings 2" pitchFamily="18" charset="2"/>
              <a:buChar char=""/>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Definir límites internos.</a:t>
            </a:r>
          </a:p>
          <a:p>
            <a:pPr marL="728663" marR="0" lvl="0" indent="-282575" algn="just" defTabSz="914400" rtl="0" eaLnBrk="0" fontAlgn="base" latinLnBrk="0" hangingPunct="0">
              <a:lnSpc>
                <a:spcPct val="100000"/>
              </a:lnSpc>
              <a:spcBef>
                <a:spcPts val="600"/>
              </a:spcBef>
              <a:spcAft>
                <a:spcPts val="600"/>
              </a:spcAft>
              <a:buClr>
                <a:schemeClr val="accent1"/>
              </a:buClr>
              <a:buSzPct val="80000"/>
              <a:buFont typeface="Wingdings 2" pitchFamily="18" charset="2"/>
              <a:buChar char=""/>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Tener en cuenta los cambios en ratings.</a:t>
            </a:r>
          </a:p>
        </p:txBody>
      </p:sp>
      <p:sp>
        <p:nvSpPr>
          <p:cNvPr id="6" name="Rectangle 3"/>
          <p:cNvSpPr txBox="1">
            <a:spLocks noChangeArrowheads="1"/>
          </p:cNvSpPr>
          <p:nvPr/>
        </p:nvSpPr>
        <p:spPr>
          <a:xfrm>
            <a:off x="1071538" y="3214686"/>
            <a:ext cx="7358114" cy="1649408"/>
          </a:xfrm>
          <a:prstGeom prst="rect">
            <a:avLst/>
          </a:prstGeom>
        </p:spPr>
        <p:txBody>
          <a:bodyPr/>
          <a:lstStyle/>
          <a:p>
            <a:pPr marL="365125" marR="0" lvl="0" indent="-282575" algn="just" defTabSz="914400" rtl="0" eaLnBrk="0" fontAlgn="base" latinLnBrk="0" hangingPunct="0">
              <a:lnSpc>
                <a:spcPct val="100000"/>
              </a:lnSpc>
              <a:spcBef>
                <a:spcPts val="1200"/>
              </a:spcBef>
              <a:spcAft>
                <a:spcPts val="600"/>
              </a:spcAft>
              <a:buClr>
                <a:schemeClr val="accent1"/>
              </a:buClr>
              <a:buSzPct val="80000"/>
              <a:buFont typeface="Wingdings 2" pitchFamily="18" charset="2"/>
              <a:buNone/>
              <a:tabLst/>
              <a:defRPr/>
            </a:pPr>
            <a:r>
              <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Riesgo estratégico</a:t>
            </a:r>
          </a:p>
          <a:p>
            <a:pPr marL="728663" marR="0" lvl="0" indent="-282575" algn="just" defTabSz="914400" rtl="0" eaLnBrk="0" fontAlgn="base" latinLnBrk="0" hangingPunct="0">
              <a:lnSpc>
                <a:spcPct val="100000"/>
              </a:lnSpc>
              <a:spcBef>
                <a:spcPts val="600"/>
              </a:spcBef>
              <a:spcAft>
                <a:spcPts val="600"/>
              </a:spcAft>
              <a:buClr>
                <a:schemeClr val="accent1"/>
              </a:buClr>
              <a:buSzPct val="80000"/>
              <a:buFont typeface="Wingdings 2" pitchFamily="18" charset="2"/>
              <a:buChar char=""/>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Riesgo del posible impacto sobre los beneficios o sobre el capital, actuales o futuros, resultado de erróneas decisiones empresariales, inadecuada aplicación de decisiones o falta de respuesta a los cambios del sector.</a:t>
            </a:r>
            <a:endParaRPr kumimoji="0" lang="es-ES"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7" name="Rectangle 3"/>
          <p:cNvSpPr txBox="1">
            <a:spLocks noChangeArrowheads="1"/>
          </p:cNvSpPr>
          <p:nvPr/>
        </p:nvSpPr>
        <p:spPr>
          <a:xfrm>
            <a:off x="1071538" y="5137178"/>
            <a:ext cx="7358114" cy="1149342"/>
          </a:xfrm>
          <a:prstGeom prst="rect">
            <a:avLst/>
          </a:prstGeom>
        </p:spPr>
        <p:txBody>
          <a:bodyPr/>
          <a:lstStyle/>
          <a:p>
            <a:pPr marL="365125" marR="0" lvl="0" indent="-282575" algn="just" defTabSz="914400" rtl="0" eaLnBrk="0" fontAlgn="base" latinLnBrk="0" hangingPunct="0">
              <a:lnSpc>
                <a:spcPct val="100000"/>
              </a:lnSpc>
              <a:spcBef>
                <a:spcPts val="1200"/>
              </a:spcBef>
              <a:spcAft>
                <a:spcPts val="600"/>
              </a:spcAft>
              <a:buClr>
                <a:schemeClr val="accent1"/>
              </a:buClr>
              <a:buSzPct val="80000"/>
              <a:buFont typeface="Wingdings 2" pitchFamily="18" charset="2"/>
              <a:buNone/>
              <a:tabLst/>
              <a:defRPr/>
            </a:pPr>
            <a:r>
              <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Riesgo </a:t>
            </a:r>
            <a:r>
              <a:rPr kumimoji="0" lang="es-ES" sz="2000" b="0" i="0" u="sng" strike="noStrike" kern="1200" cap="none" spc="0" normalizeH="0" baseline="0" noProof="0" dirty="0" err="1" smtClean="0">
                <a:ln>
                  <a:noFill/>
                </a:ln>
                <a:solidFill>
                  <a:schemeClr val="tx1"/>
                </a:solidFill>
                <a:effectLst/>
                <a:uLnTx/>
                <a:uFillTx/>
                <a:latin typeface="Arial Unicode MS" pitchFamily="34" charset="-128"/>
                <a:ea typeface="Arial Unicode MS" pitchFamily="34" charset="-128"/>
                <a:cs typeface="Arial Unicode MS" pitchFamily="34" charset="-128"/>
              </a:rPr>
              <a:t>reputacional</a:t>
            </a:r>
            <a:endPar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728663" marR="0" lvl="0" indent="-282575" algn="just" defTabSz="914400" rtl="0" eaLnBrk="0" fontAlgn="base" latinLnBrk="0" hangingPunct="0">
              <a:lnSpc>
                <a:spcPct val="100000"/>
              </a:lnSpc>
              <a:spcBef>
                <a:spcPts val="600"/>
              </a:spcBef>
              <a:spcAft>
                <a:spcPts val="600"/>
              </a:spcAft>
              <a:buClr>
                <a:schemeClr val="accent1"/>
              </a:buClr>
              <a:buSzPct val="80000"/>
              <a:buFont typeface="Wingdings 2" pitchFamily="18" charset="2"/>
              <a:buChar char=""/>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Debido al deterioro de la valoración por consumidores, accionistas, supervisores,…</a:t>
            </a:r>
            <a:r>
              <a:rPr kumimoji="0" lang="es-ES"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3175" y="381000"/>
            <a:ext cx="914082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algn="ctr"/>
            <a:endParaRPr lang="es-ES" smtClean="0">
              <a:solidFill>
                <a:srgbClr val="000000"/>
              </a:solidFill>
              <a:latin typeface="Arial" charset="0"/>
            </a:endParaRPr>
          </a:p>
        </p:txBody>
      </p:sp>
      <p:sp>
        <p:nvSpPr>
          <p:cNvPr id="11269" name="Rectangle 8"/>
          <p:cNvSpPr>
            <a:spLocks noGrp="1" noChangeArrowheads="1"/>
          </p:cNvSpPr>
          <p:nvPr>
            <p:ph type="body" idx="4294967295"/>
          </p:nvPr>
        </p:nvSpPr>
        <p:spPr>
          <a:xfrm>
            <a:off x="785786" y="1357298"/>
            <a:ext cx="7786742" cy="5000660"/>
          </a:xfrm>
          <a:prstGeom prst="rect">
            <a:avLst/>
          </a:prstGeom>
        </p:spPr>
        <p:txBody>
          <a:bodyPr/>
          <a:lstStyle/>
          <a:p>
            <a:pPr lvl="0" algn="just" eaLnBrk="1" hangingPunct="1">
              <a:spcBef>
                <a:spcPts val="1200"/>
              </a:spcBef>
              <a:spcAft>
                <a:spcPts val="600"/>
              </a:spcAft>
            </a:pPr>
            <a:r>
              <a:rPr lang="es-ES" sz="1800" dirty="0" smtClean="0">
                <a:solidFill>
                  <a:srgbClr val="000000"/>
                </a:solidFill>
                <a:latin typeface="Arial Unicode MS" pitchFamily="34" charset="-128"/>
                <a:ea typeface="Arial Unicode MS" pitchFamily="34" charset="-128"/>
                <a:cs typeface="Arial Unicode MS" pitchFamily="34" charset="-128"/>
              </a:rPr>
              <a:t>EIOPA elaboró durante 2010-2012 diversos documentos para concretar y armonizar el ORSA, consciente de su importancia</a:t>
            </a:r>
          </a:p>
          <a:p>
            <a:pPr lvl="0" algn="just" eaLnBrk="1" hangingPunct="1">
              <a:spcBef>
                <a:spcPts val="1200"/>
              </a:spcBef>
              <a:spcAft>
                <a:spcPts val="600"/>
              </a:spcAft>
            </a:pPr>
            <a:r>
              <a:rPr lang="es-ES" sz="1800" dirty="0" smtClean="0">
                <a:solidFill>
                  <a:srgbClr val="000000"/>
                </a:solidFill>
                <a:latin typeface="Arial Unicode MS" pitchFamily="34" charset="-128"/>
                <a:ea typeface="Arial Unicode MS" pitchFamily="34" charset="-128"/>
                <a:cs typeface="Arial Unicode MS" pitchFamily="34" charset="-128"/>
              </a:rPr>
              <a:t>En noviembre de 2011 se sometió a consulta pública la guía de EIOPA</a:t>
            </a:r>
          </a:p>
          <a:p>
            <a:pPr lvl="0" algn="just" eaLnBrk="1" hangingPunct="1">
              <a:spcBef>
                <a:spcPts val="1200"/>
              </a:spcBef>
              <a:spcAft>
                <a:spcPts val="600"/>
              </a:spcAft>
            </a:pPr>
            <a:r>
              <a:rPr lang="es-ES" sz="1800" dirty="0" smtClean="0">
                <a:solidFill>
                  <a:srgbClr val="000000"/>
                </a:solidFill>
                <a:latin typeface="Arial Unicode MS" pitchFamily="34" charset="-128"/>
                <a:ea typeface="Arial Unicode MS" pitchFamily="34" charset="-128"/>
                <a:cs typeface="Arial Unicode MS" pitchFamily="34" charset="-128"/>
              </a:rPr>
              <a:t>26 aseguradoras y otros 38 instituciones o particulares formularon un total de 760 comentarios</a:t>
            </a:r>
          </a:p>
          <a:p>
            <a:pPr algn="just" eaLnBrk="1" hangingPunct="1">
              <a:spcBef>
                <a:spcPts val="1200"/>
              </a:spcBef>
              <a:spcAft>
                <a:spcPts val="600"/>
              </a:spcAft>
            </a:pPr>
            <a:r>
              <a:rPr lang="es-ES" sz="1800" dirty="0" smtClean="0">
                <a:solidFill>
                  <a:srgbClr val="000000"/>
                </a:solidFill>
                <a:latin typeface="Arial Unicode MS" pitchFamily="34" charset="-128"/>
                <a:ea typeface="Arial Unicode MS" pitchFamily="34" charset="-128"/>
                <a:cs typeface="Arial Unicode MS" pitchFamily="34" charset="-128"/>
              </a:rPr>
              <a:t>La reacción general fue positiva tanto en cuanto a la forma de definir los objetivos del ORSA, como en cuanto al contenido de dichos objetivos y la forma de conseguirlos</a:t>
            </a:r>
          </a:p>
          <a:p>
            <a:pPr algn="just" eaLnBrk="1" hangingPunct="1">
              <a:spcBef>
                <a:spcPts val="1200"/>
              </a:spcBef>
              <a:spcAft>
                <a:spcPts val="600"/>
              </a:spcAft>
            </a:pPr>
            <a:r>
              <a:rPr lang="es-ES" sz="1800" dirty="0" smtClean="0">
                <a:solidFill>
                  <a:srgbClr val="000000"/>
                </a:solidFill>
                <a:latin typeface="Arial Unicode MS" pitchFamily="34" charset="-128"/>
                <a:ea typeface="Arial Unicode MS" pitchFamily="34" charset="-128"/>
                <a:cs typeface="Arial Unicode MS" pitchFamily="34" charset="-128"/>
              </a:rPr>
              <a:t>El informe final (conocido como CP 8) se ha publicado en julio de 2012 </a:t>
            </a:r>
            <a:r>
              <a:rPr lang="es-ES" sz="1600" dirty="0" smtClean="0">
                <a:solidFill>
                  <a:srgbClr val="0070C0"/>
                </a:solidFill>
                <a:latin typeface="Arial Unicode MS" pitchFamily="34" charset="-128"/>
                <a:ea typeface="Arial Unicode MS" pitchFamily="34" charset="-128"/>
                <a:cs typeface="Arial Unicode MS" pitchFamily="34" charset="-128"/>
              </a:rPr>
              <a:t>(https://eiopa.europa.eu/consultations/consultation-papers/2011-closed-consultations/november-2011/solvency-ii-consultation-paper-on-the-proposal-for-guidelines-on-own-risk-and-solvency-assessment/index.html)</a:t>
            </a:r>
          </a:p>
          <a:p>
            <a:pPr algn="just" eaLnBrk="1" hangingPunct="1">
              <a:spcBef>
                <a:spcPts val="1200"/>
              </a:spcBef>
              <a:spcAft>
                <a:spcPts val="600"/>
              </a:spcAft>
            </a:pPr>
            <a:r>
              <a:rPr lang="es-ES" sz="1800" dirty="0" smtClean="0">
                <a:solidFill>
                  <a:srgbClr val="000000"/>
                </a:solidFill>
                <a:latin typeface="Arial Unicode MS" pitchFamily="34" charset="-128"/>
                <a:ea typeface="Arial Unicode MS" pitchFamily="34" charset="-128"/>
                <a:cs typeface="Arial Unicode MS" pitchFamily="34" charset="-128"/>
              </a:rPr>
              <a:t>EIOPA ha sentado las bases para un implementación inmediata del ORSA</a:t>
            </a:r>
            <a:endParaRPr lang="es-ES" sz="1800" b="1" dirty="0" smtClean="0">
              <a:latin typeface="Arial Unicode MS" pitchFamily="34" charset="-128"/>
              <a:ea typeface="Arial Unicode MS" pitchFamily="34" charset="-128"/>
              <a:cs typeface="Arial Unicode MS" pitchFamily="34" charset="-128"/>
            </a:endParaRPr>
          </a:p>
        </p:txBody>
      </p:sp>
      <p:sp>
        <p:nvSpPr>
          <p:cNvPr id="6" name="Rectangle 3"/>
          <p:cNvSpPr txBox="1">
            <a:spLocks noChangeArrowheads="1"/>
          </p:cNvSpPr>
          <p:nvPr/>
        </p:nvSpPr>
        <p:spPr>
          <a:xfrm>
            <a:off x="304800" y="6400800"/>
            <a:ext cx="1905000" cy="457200"/>
          </a:xfrm>
          <a:prstGeom prst="rect">
            <a:avLst/>
          </a:prstGeom>
          <a:ln/>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96"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96"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96"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96" charset="-128"/>
                <a:cs typeface="+mn-cs"/>
              </a:defRPr>
            </a:lvl9pPr>
          </a:lstStyle>
          <a:p>
            <a:pPr>
              <a:defRPr/>
            </a:pPr>
            <a:endParaRPr lang="en-GB" sz="1000" dirty="0">
              <a:solidFill>
                <a:srgbClr val="000000"/>
              </a:solidFill>
            </a:endParaRPr>
          </a:p>
        </p:txBody>
      </p:sp>
      <p:sp>
        <p:nvSpPr>
          <p:cNvPr id="8" name="Rectangle 2"/>
          <p:cNvSpPr txBox="1">
            <a:spLocks noChangeArrowheads="1"/>
          </p:cNvSpPr>
          <p:nvPr/>
        </p:nvSpPr>
        <p:spPr>
          <a:xfrm>
            <a:off x="1500166" y="71414"/>
            <a:ext cx="5643602" cy="714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Gestión de riesgos.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Autoevaluación</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(ORSA) (1)</a:t>
            </a:r>
            <a:endPar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13231360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3175" y="381000"/>
            <a:ext cx="914082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pPr algn="ctr"/>
            <a:endParaRPr lang="es-ES" smtClean="0">
              <a:solidFill>
                <a:srgbClr val="000000"/>
              </a:solidFill>
              <a:latin typeface="Arial" charset="0"/>
            </a:endParaRPr>
          </a:p>
        </p:txBody>
      </p:sp>
      <p:sp>
        <p:nvSpPr>
          <p:cNvPr id="6" name="Rectangle 3"/>
          <p:cNvSpPr txBox="1">
            <a:spLocks noChangeArrowheads="1"/>
          </p:cNvSpPr>
          <p:nvPr/>
        </p:nvSpPr>
        <p:spPr>
          <a:xfrm>
            <a:off x="304800" y="6400800"/>
            <a:ext cx="1905000" cy="457200"/>
          </a:xfrm>
          <a:prstGeom prst="rect">
            <a:avLst/>
          </a:prstGeom>
          <a:ln/>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96"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96"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96"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96"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96" charset="-128"/>
                <a:cs typeface="+mn-cs"/>
              </a:defRPr>
            </a:lvl9pPr>
          </a:lstStyle>
          <a:p>
            <a:pPr>
              <a:defRPr/>
            </a:pPr>
            <a:endParaRPr lang="es-ES" sz="1000" dirty="0">
              <a:solidFill>
                <a:srgbClr val="000000"/>
              </a:solidFill>
            </a:endParaRPr>
          </a:p>
        </p:txBody>
      </p:sp>
      <p:sp>
        <p:nvSpPr>
          <p:cNvPr id="8" name="Rectangle 2"/>
          <p:cNvSpPr txBox="1">
            <a:spLocks noChangeArrowheads="1"/>
          </p:cNvSpPr>
          <p:nvPr/>
        </p:nvSpPr>
        <p:spPr>
          <a:xfrm>
            <a:off x="1500166" y="71414"/>
            <a:ext cx="5643602" cy="714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Gestión de riesgos.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Autoevaluación</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(ORSA) (2)</a:t>
            </a:r>
            <a:endPar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7" name="Rectangle 8"/>
          <p:cNvSpPr txBox="1">
            <a:spLocks noChangeArrowheads="1"/>
          </p:cNvSpPr>
          <p:nvPr/>
        </p:nvSpPr>
        <p:spPr>
          <a:xfrm>
            <a:off x="757270" y="1643050"/>
            <a:ext cx="7743820" cy="4071966"/>
          </a:xfrm>
          <a:prstGeom prst="rect">
            <a:avLst/>
          </a:prstGeom>
        </p:spPr>
        <p:txBody>
          <a:bodyPr/>
          <a:lstStyle/>
          <a:p>
            <a:pPr marL="0" marR="0" lvl="0" indent="0" algn="l" defTabSz="914400" rtl="0" eaLnBrk="0" fontAlgn="base" latinLnBrk="0" hangingPunct="0">
              <a:lnSpc>
                <a:spcPct val="110000"/>
              </a:lnSpc>
              <a:spcBef>
                <a:spcPts val="1800"/>
              </a:spcBef>
              <a:spcAft>
                <a:spcPts val="600"/>
              </a:spcAft>
              <a:buClr>
                <a:schemeClr val="accent1"/>
              </a:buClr>
              <a:buSzPct val="80000"/>
              <a:buFont typeface="Wingdings 2" pitchFamily="18" charset="2"/>
              <a:buNone/>
              <a:tabLst/>
              <a:defRPr/>
            </a:pPr>
            <a:r>
              <a:rPr kumimoji="0" lang="es-ES" sz="2400" b="1"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t>Es un instrumento para mejorar la gestión de riesgos</a:t>
            </a:r>
          </a:p>
          <a:p>
            <a:pPr marL="731838" marR="0" lvl="0" indent="-369888" algn="l" defTabSz="914400" rtl="0" eaLnBrk="0" fontAlgn="base" latinLnBrk="0" hangingPunct="0">
              <a:lnSpc>
                <a:spcPct val="110000"/>
              </a:lnSpc>
              <a:spcBef>
                <a:spcPts val="18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t>Promoviendo un </a:t>
            </a:r>
            <a:r>
              <a:rPr kumimoji="0" lang="es-ES" sz="2000" b="1"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t>mejor entendimiento </a:t>
            </a:r>
            <a:r>
              <a:rPr kumimoji="0" lang="es-ES" sz="2000" b="0"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t>de las necesidades</a:t>
            </a:r>
            <a:r>
              <a:rPr kumimoji="0" lang="es-ES" sz="2000" b="0" i="0" u="none" strike="noStrike" kern="1200" cap="none" spc="0" normalizeH="0" noProof="0" smtClean="0">
                <a:ln>
                  <a:noFill/>
                </a:ln>
                <a:solidFill>
                  <a:schemeClr val="tx1"/>
                </a:solidFill>
                <a:effectLst/>
                <a:uLnTx/>
                <a:uFillTx/>
                <a:latin typeface="Arial Unicode MS" pitchFamily="34" charset="-128"/>
                <a:ea typeface="Arial Unicode MS" pitchFamily="34" charset="-128"/>
                <a:cs typeface="Arial Unicode MS" pitchFamily="34" charset="-128"/>
              </a:rPr>
              <a:t> de capital de la aseguradora en su conjunto, </a:t>
            </a:r>
            <a:r>
              <a:rPr lang="es-ES" sz="2000" smtClean="0">
                <a:latin typeface="Arial Unicode MS" pitchFamily="34" charset="-128"/>
                <a:ea typeface="Arial Unicode MS" pitchFamily="34" charset="-128"/>
                <a:cs typeface="Arial Unicode MS" pitchFamily="34" charset="-128"/>
              </a:rPr>
              <a:t>considerando todos los riesgos, estén  incluidos en el cálculo del SCR o no, sean cuantificables o no</a:t>
            </a:r>
            <a:endParaRPr kumimoji="0" lang="es-ES" sz="2000" b="0"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731838" marR="0" lvl="0" indent="-369888" algn="l" defTabSz="914400" rtl="0" eaLnBrk="0" fontAlgn="base" latinLnBrk="0" hangingPunct="0">
              <a:lnSpc>
                <a:spcPct val="110000"/>
              </a:lnSpc>
              <a:spcBef>
                <a:spcPts val="1800"/>
              </a:spcBef>
              <a:spcAft>
                <a:spcPts val="600"/>
              </a:spcAft>
              <a:buClr>
                <a:schemeClr val="accent1"/>
              </a:buClr>
              <a:buSzPct val="80000"/>
              <a:buFont typeface="Wingdings 2" pitchFamily="18" charset="2"/>
              <a:buChar char=""/>
              <a:tabLst/>
              <a:defRPr/>
            </a:pPr>
            <a:r>
              <a:rPr kumimoji="0" lang="es-ES" sz="2000"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t>Elaborando </a:t>
            </a:r>
            <a:r>
              <a:rPr kumimoji="0" lang="es-ES" sz="2000" b="1"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t>información clara y suficientemente comprensiva</a:t>
            </a:r>
            <a:r>
              <a:rPr kumimoji="0" lang="es-ES" sz="2000" b="1" i="0" u="none" strike="noStrike" kern="1200" cap="none" spc="0" normalizeH="0" noProof="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2000" i="0" u="none" strike="noStrike" kern="1200" cap="none" spc="0" normalizeH="0" noProof="0" smtClean="0">
                <a:ln>
                  <a:noFill/>
                </a:ln>
                <a:solidFill>
                  <a:schemeClr val="tx1"/>
                </a:solidFill>
                <a:effectLst/>
                <a:uLnTx/>
                <a:uFillTx/>
                <a:latin typeface="Arial Unicode MS" pitchFamily="34" charset="-128"/>
                <a:ea typeface="Arial Unicode MS" pitchFamily="34" charset="-128"/>
                <a:cs typeface="Arial Unicode MS" pitchFamily="34" charset="-128"/>
              </a:rPr>
              <a:t>sobre el perfil de riesgo de la entidad aseguradora</a:t>
            </a:r>
            <a:endParaRPr kumimoji="0" lang="es-ES" sz="2000"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731838" marR="0" lvl="0" indent="-369888" algn="l" defTabSz="914400" rtl="0" eaLnBrk="0" fontAlgn="base" latinLnBrk="0" hangingPunct="0">
              <a:lnSpc>
                <a:spcPct val="110000"/>
              </a:lnSpc>
              <a:spcBef>
                <a:spcPts val="18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t>Destacando la </a:t>
            </a:r>
            <a:r>
              <a:rPr kumimoji="0" lang="es-ES" sz="2000" b="1"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t>responsabilidad de su alta gerencia</a:t>
            </a:r>
            <a:endParaRPr kumimoji="0" lang="es-ES" sz="20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132313601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500166" y="71414"/>
            <a:ext cx="5643602" cy="714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Gestión de riesgos.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Autoevaluación</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(ORSA) (y 3)</a:t>
            </a:r>
            <a:endPar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9" name="Rectangle 8"/>
          <p:cNvSpPr txBox="1">
            <a:spLocks noChangeArrowheads="1"/>
          </p:cNvSpPr>
          <p:nvPr/>
        </p:nvSpPr>
        <p:spPr>
          <a:xfrm>
            <a:off x="900146" y="1071546"/>
            <a:ext cx="7458068" cy="357190"/>
          </a:xfrm>
          <a:prstGeom prst="rect">
            <a:avLst/>
          </a:prstGeom>
        </p:spPr>
        <p:txBody>
          <a:bodyPr/>
          <a:lstStyle/>
          <a:p>
            <a:pPr marL="0" marR="0" lvl="0" indent="0" algn="ctr" defTabSz="914400" rtl="0" eaLnBrk="0" fontAlgn="base" latinLnBrk="0" hangingPunct="0">
              <a:lnSpc>
                <a:spcPct val="100000"/>
              </a:lnSpc>
              <a:spcBef>
                <a:spcPts val="600"/>
              </a:spcBef>
              <a:spcAft>
                <a:spcPts val="600"/>
              </a:spcAft>
              <a:buClr>
                <a:schemeClr val="accent1"/>
              </a:buClr>
              <a:buSzPct val="80000"/>
              <a:buFont typeface="Wingdings 2" pitchFamily="18" charset="2"/>
              <a:buNone/>
              <a:tabLst/>
              <a:defRPr/>
            </a:pPr>
            <a:r>
              <a:rPr kumimoji="0" lang="es-ES" sz="2000" b="1" i="0" u="none" strike="noStrike" kern="120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Características</a:t>
            </a:r>
          </a:p>
        </p:txBody>
      </p:sp>
      <p:sp>
        <p:nvSpPr>
          <p:cNvPr id="10" name="Rectangle 8"/>
          <p:cNvSpPr txBox="1">
            <a:spLocks noChangeArrowheads="1"/>
          </p:cNvSpPr>
          <p:nvPr/>
        </p:nvSpPr>
        <p:spPr>
          <a:xfrm>
            <a:off x="900146" y="1571612"/>
            <a:ext cx="7458068" cy="642942"/>
          </a:xfrm>
          <a:prstGeom prst="rect">
            <a:avLst/>
          </a:prstGeom>
        </p:spPr>
        <p:txBody>
          <a:bodyPr/>
          <a:lstStyle/>
          <a:p>
            <a:pPr marL="365125" marR="0" lvl="0" indent="-282575" algn="just" defTabSz="914400" rtl="0" eaLnBrk="0" fontAlgn="base" latinLnBrk="0" hangingPunct="0">
              <a:lnSpc>
                <a:spcPct val="100000"/>
              </a:lnSpc>
              <a:spcBef>
                <a:spcPts val="1800"/>
              </a:spcBef>
              <a:spcAft>
                <a:spcPts val="600"/>
              </a:spcAft>
              <a:buClr>
                <a:schemeClr val="accent1"/>
              </a:buClr>
              <a:buSzPct val="80000"/>
              <a:buFont typeface="Wingdings 2" pitchFamily="18" charset="2"/>
              <a:buChar char=""/>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 debe ajustarse a un formato concreto, sino adoptar aquél más adecuado para </a:t>
            </a:r>
            <a:r>
              <a:rPr lang="es-ES" dirty="0" smtClean="0">
                <a:latin typeface="Arial Unicode MS" pitchFamily="34" charset="-128"/>
                <a:ea typeface="Arial Unicode MS" pitchFamily="34" charset="-128"/>
                <a:cs typeface="Arial Unicode MS" pitchFamily="34" charset="-128"/>
              </a:rPr>
              <a:t>alcanzar los objetivos</a:t>
            </a:r>
            <a:endParaRPr kumimoji="0" lang="es-ES"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11" name="Rectangle 8"/>
          <p:cNvSpPr txBox="1">
            <a:spLocks noChangeArrowheads="1"/>
          </p:cNvSpPr>
          <p:nvPr/>
        </p:nvSpPr>
        <p:spPr>
          <a:xfrm>
            <a:off x="900146" y="2357430"/>
            <a:ext cx="7458068" cy="642942"/>
          </a:xfrm>
          <a:prstGeom prst="rect">
            <a:avLst/>
          </a:prstGeom>
        </p:spPr>
        <p:txBody>
          <a:bodyPr/>
          <a:lstStyle/>
          <a:p>
            <a:pPr marL="365125" marR="0" lvl="0" indent="-282575" algn="just" defTabSz="914400" rtl="0" eaLnBrk="0" fontAlgn="base" latinLnBrk="0" hangingPunct="0">
              <a:lnSpc>
                <a:spcPct val="100000"/>
              </a:lnSpc>
              <a:spcBef>
                <a:spcPts val="800"/>
              </a:spcBef>
              <a:spcAft>
                <a:spcPts val="600"/>
              </a:spcAft>
              <a:buClr>
                <a:schemeClr val="accent1"/>
              </a:buClr>
              <a:buSzPct val="80000"/>
              <a:buFont typeface="Wingdings 2" pitchFamily="18" charset="2"/>
              <a:buChar char=""/>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ORSA no es ni un modelo interno ni</a:t>
            </a:r>
            <a:r>
              <a:rPr kumimoji="0" lang="es-ES"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un instrumento para la adición de capitales regulatorios</a:t>
            </a:r>
            <a:endPar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457200" marR="0" lvl="1" indent="0" algn="just" defTabSz="914400" rtl="0" eaLnBrk="1" fontAlgn="base" latinLnBrk="0" hangingPunct="1">
              <a:lnSpc>
                <a:spcPts val="1000"/>
              </a:lnSpc>
              <a:spcBef>
                <a:spcPct val="0"/>
              </a:spcBef>
              <a:spcAft>
                <a:spcPts val="600"/>
              </a:spcAft>
              <a:buClr>
                <a:schemeClr val="accent1"/>
              </a:buClr>
              <a:buSzTx/>
              <a:buFontTx/>
              <a:buNone/>
              <a:tabLst/>
              <a:defRPr/>
            </a:pPr>
            <a:endParaRPr kumimoji="0" lang="es-ES"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13" name="Rectangle 8"/>
          <p:cNvSpPr txBox="1">
            <a:spLocks noChangeArrowheads="1"/>
          </p:cNvSpPr>
          <p:nvPr/>
        </p:nvSpPr>
        <p:spPr>
          <a:xfrm>
            <a:off x="900146" y="3143248"/>
            <a:ext cx="7458068" cy="428628"/>
          </a:xfrm>
          <a:prstGeom prst="rect">
            <a:avLst/>
          </a:prstGeom>
        </p:spPr>
        <p:txBody>
          <a:bodyPr/>
          <a:lstStyle/>
          <a:p>
            <a:pPr marL="365125" marR="0" lvl="0" indent="-282575" algn="just" defTabSz="914400" rtl="0" eaLnBrk="0" fontAlgn="base" latinLnBrk="0" hangingPunct="0">
              <a:lnSpc>
                <a:spcPct val="100000"/>
              </a:lnSpc>
              <a:spcBef>
                <a:spcPts val="800"/>
              </a:spcBef>
              <a:spcAft>
                <a:spcPts val="600"/>
              </a:spcAft>
              <a:buClr>
                <a:schemeClr val="accent1"/>
              </a:buClr>
              <a:buSzPct val="80000"/>
              <a:buFont typeface="Wingdings 2" pitchFamily="18" charset="2"/>
              <a:buChar char=""/>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ORSA debe ser una parte integral</a:t>
            </a:r>
            <a:r>
              <a:rPr kumimoji="0" lang="es-ES"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la estrategia de negocio.</a:t>
            </a:r>
          </a:p>
        </p:txBody>
      </p:sp>
      <p:sp>
        <p:nvSpPr>
          <p:cNvPr id="15" name="Rectangle 8"/>
          <p:cNvSpPr txBox="1">
            <a:spLocks noChangeArrowheads="1"/>
          </p:cNvSpPr>
          <p:nvPr/>
        </p:nvSpPr>
        <p:spPr>
          <a:xfrm>
            <a:off x="900146" y="3643314"/>
            <a:ext cx="7458068" cy="1000132"/>
          </a:xfrm>
          <a:prstGeom prst="rect">
            <a:avLst/>
          </a:prstGeom>
        </p:spPr>
        <p:txBody>
          <a:bodyPr/>
          <a:lstStyle/>
          <a:p>
            <a:pPr marL="365125" marR="0" lvl="0" indent="-282575" algn="just" defTabSz="914400" rtl="0" eaLnBrk="0" fontAlgn="base" latinLnBrk="0" hangingPunct="0">
              <a:lnSpc>
                <a:spcPct val="100000"/>
              </a:lnSpc>
              <a:spcBef>
                <a:spcPts val="800"/>
              </a:spcBef>
              <a:spcAft>
                <a:spcPts val="600"/>
              </a:spcAft>
              <a:buClr>
                <a:schemeClr val="accent1"/>
              </a:buClr>
              <a:buSzPct val="80000"/>
              <a:buFont typeface="Wingdings 2" pitchFamily="18" charset="2"/>
              <a:buChar char=""/>
              <a:tabLst/>
              <a:defRPr/>
            </a:pPr>
            <a:r>
              <a:rPr lang="es-ES" baseline="0" dirty="0" smtClean="0">
                <a:latin typeface="Arial Unicode MS" pitchFamily="34" charset="-128"/>
                <a:ea typeface="Arial Unicode MS" pitchFamily="34" charset="-128"/>
                <a:cs typeface="Arial Unicode MS" pitchFamily="34" charset="-128"/>
              </a:rPr>
              <a:t>Debe</a:t>
            </a:r>
            <a:r>
              <a:rPr lang="es-ES" dirty="0" smtClean="0">
                <a:latin typeface="Arial Unicode MS" pitchFamily="34" charset="-128"/>
                <a:ea typeface="Arial Unicode MS" pitchFamily="34" charset="-128"/>
                <a:cs typeface="Arial Unicode MS" pitchFamily="34" charset="-128"/>
              </a:rPr>
              <a:t> ser elaborado al menos anualmente, y en todo caso cuando el perfil de riesgo de la aseguradora experimente modificaciones sustanciales (operaciones societarias, cambios en el entorno,...</a:t>
            </a:r>
          </a:p>
        </p:txBody>
      </p:sp>
      <p:sp>
        <p:nvSpPr>
          <p:cNvPr id="16" name="Rectangle 8"/>
          <p:cNvSpPr txBox="1">
            <a:spLocks noChangeArrowheads="1"/>
          </p:cNvSpPr>
          <p:nvPr/>
        </p:nvSpPr>
        <p:spPr>
          <a:xfrm>
            <a:off x="900146" y="4643446"/>
            <a:ext cx="7458068" cy="1785950"/>
          </a:xfrm>
          <a:prstGeom prst="rect">
            <a:avLst/>
          </a:prstGeom>
        </p:spPr>
        <p:txBody>
          <a:bodyPr/>
          <a:lstStyle/>
          <a:p>
            <a:pPr marL="365125" marR="0" lvl="0" indent="-282575" algn="just" defTabSz="914400" rtl="0" eaLnBrk="0" fontAlgn="base" latinLnBrk="0" hangingPunct="0">
              <a:lnSpc>
                <a:spcPct val="100000"/>
              </a:lnSpc>
              <a:spcBef>
                <a:spcPts val="800"/>
              </a:spcBef>
              <a:spcAft>
                <a:spcPts val="600"/>
              </a:spcAft>
              <a:buClr>
                <a:schemeClr val="accent1"/>
              </a:buClr>
              <a:buSzPct val="80000"/>
              <a:buFont typeface="Wingdings 2" pitchFamily="18" charset="2"/>
              <a:buChar char=""/>
              <a:tabLst/>
              <a:defRPr/>
            </a:pPr>
            <a:r>
              <a:rPr lang="es-ES" dirty="0" smtClean="0">
                <a:latin typeface="Arial Unicode MS" pitchFamily="34" charset="-128"/>
                <a:ea typeface="Arial Unicode MS" pitchFamily="34" charset="-128"/>
                <a:cs typeface="Arial Unicode MS" pitchFamily="34" charset="-128"/>
              </a:rPr>
              <a:t>El ORSA debe ser documentado de forma clara y suficiente. Su contenido debe ser difundido adecuadamente dentro la entidad aseguradora. (es un ejercicio de autoevaluación en el que deben participar, involucrarse y aprender todos los niveles)</a:t>
            </a:r>
          </a:p>
          <a:p>
            <a:pPr marL="365125" marR="0" lvl="0" indent="-282575" algn="just" defTabSz="914400" rtl="0" eaLnBrk="0" fontAlgn="base" latinLnBrk="0" hangingPunct="0">
              <a:lnSpc>
                <a:spcPct val="100000"/>
              </a:lnSpc>
              <a:spcBef>
                <a:spcPts val="800"/>
              </a:spcBef>
              <a:spcAft>
                <a:spcPts val="600"/>
              </a:spcAft>
              <a:buClr>
                <a:schemeClr val="accent1"/>
              </a:buClr>
              <a:buSzPct val="80000"/>
              <a:buFont typeface="Wingdings 2" pitchFamily="18" charset="2"/>
              <a:buChar char=""/>
              <a:tabLst/>
              <a:defRPr/>
            </a:pPr>
            <a:r>
              <a:rPr lang="es-ES" dirty="0" smtClean="0">
                <a:latin typeface="Arial Unicode MS" pitchFamily="34" charset="-128"/>
                <a:ea typeface="Arial Unicode MS" pitchFamily="34" charset="-128"/>
                <a:cs typeface="Arial Unicode MS" pitchFamily="34" charset="-128"/>
              </a:rPr>
              <a:t> El ORSA debe ser presentado ante el supervisor</a:t>
            </a:r>
            <a:endParaRPr kumimoji="0" lang="es-ES" b="0" i="0" u="none" strike="noStrike" kern="120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endParaRPr>
          </a:p>
          <a:p>
            <a:pPr marL="457200" marR="0" lvl="1" indent="0" algn="just" defTabSz="914400" rtl="0" eaLnBrk="1" fontAlgn="base" latinLnBrk="0" hangingPunct="1">
              <a:lnSpc>
                <a:spcPts val="1000"/>
              </a:lnSpc>
              <a:spcBef>
                <a:spcPct val="0"/>
              </a:spcBef>
              <a:spcAft>
                <a:spcPts val="600"/>
              </a:spcAft>
              <a:buClr>
                <a:schemeClr val="accent1"/>
              </a:buClr>
              <a:buSzTx/>
              <a:buFontTx/>
              <a:buNone/>
              <a:tabLst/>
              <a:defRPr/>
            </a:pPr>
            <a:endParaRPr kumimoji="0" lang="es-ES"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13231360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714612" y="214290"/>
            <a:ext cx="3176598"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Control Interno (1)</a:t>
            </a:r>
          </a:p>
        </p:txBody>
      </p:sp>
      <p:sp>
        <p:nvSpPr>
          <p:cNvPr id="24579" name="Rectangle 3"/>
          <p:cNvSpPr>
            <a:spLocks noGrp="1" noChangeArrowheads="1"/>
          </p:cNvSpPr>
          <p:nvPr>
            <p:ph type="body" idx="1"/>
          </p:nvPr>
        </p:nvSpPr>
        <p:spPr>
          <a:xfrm>
            <a:off x="1428728" y="1071546"/>
            <a:ext cx="7000924" cy="2928958"/>
          </a:xfrm>
        </p:spPr>
        <p:txBody>
          <a:bodyPr/>
          <a:lstStyle/>
          <a:p>
            <a:pPr>
              <a:lnSpc>
                <a:spcPct val="110000"/>
              </a:lnSpc>
              <a:spcBef>
                <a:spcPts val="1200"/>
              </a:spcBef>
              <a:spcAft>
                <a:spcPts val="600"/>
              </a:spcAft>
            </a:pPr>
            <a:r>
              <a:rPr lang="es-ES" sz="2000" u="sng" dirty="0" smtClean="0">
                <a:latin typeface="Arial Unicode MS" pitchFamily="34" charset="-128"/>
                <a:ea typeface="Arial Unicode MS" pitchFamily="34" charset="-128"/>
                <a:cs typeface="Arial Unicode MS" pitchFamily="34" charset="-128"/>
              </a:rPr>
              <a:t>Funciones:</a:t>
            </a:r>
          </a:p>
          <a:p>
            <a:pPr marL="720725">
              <a:lnSpc>
                <a:spcPct val="110000"/>
              </a:lnSpc>
              <a:spcAft>
                <a:spcPts val="600"/>
              </a:spcAft>
              <a:buFontTx/>
              <a:buAutoNum type="arabicPeriod"/>
            </a:pPr>
            <a:r>
              <a:rPr lang="es-ES" sz="2000" dirty="0" smtClean="0">
                <a:latin typeface="Arial Unicode MS" pitchFamily="34" charset="-128"/>
                <a:ea typeface="Arial Unicode MS" pitchFamily="34" charset="-128"/>
                <a:cs typeface="Arial Unicode MS" pitchFamily="34" charset="-128"/>
              </a:rPr>
              <a:t>Asegurar el cumplimiento por la entidad de todas las normas aplicables.</a:t>
            </a:r>
          </a:p>
          <a:p>
            <a:pPr marL="720725">
              <a:lnSpc>
                <a:spcPct val="110000"/>
              </a:lnSpc>
              <a:spcAft>
                <a:spcPts val="600"/>
              </a:spcAft>
              <a:buFontTx/>
              <a:buAutoNum type="arabicPeriod"/>
            </a:pPr>
            <a:r>
              <a:rPr lang="es-ES" sz="2000" dirty="0" smtClean="0">
                <a:latin typeface="Arial Unicode MS" pitchFamily="34" charset="-128"/>
                <a:ea typeface="Arial Unicode MS" pitchFamily="34" charset="-128"/>
                <a:cs typeface="Arial Unicode MS" pitchFamily="34" charset="-128"/>
              </a:rPr>
              <a:t>Garantizar la consistencia de las operaciones realizadas con los objetivos de la entidad.</a:t>
            </a:r>
          </a:p>
          <a:p>
            <a:pPr marL="720725">
              <a:lnSpc>
                <a:spcPct val="110000"/>
              </a:lnSpc>
              <a:spcAft>
                <a:spcPts val="600"/>
              </a:spcAft>
              <a:buFontTx/>
              <a:buAutoNum type="arabicPeriod"/>
            </a:pPr>
            <a:r>
              <a:rPr lang="es-ES" sz="2000" dirty="0" smtClean="0">
                <a:latin typeface="Arial Unicode MS" pitchFamily="34" charset="-128"/>
                <a:ea typeface="Arial Unicode MS" pitchFamily="34" charset="-128"/>
                <a:cs typeface="Arial Unicode MS" pitchFamily="34" charset="-128"/>
              </a:rPr>
              <a:t>Garantizar la disponibilidad y fiabilidad de la información (financiera y no financiera).</a:t>
            </a:r>
          </a:p>
        </p:txBody>
      </p:sp>
      <p:sp>
        <p:nvSpPr>
          <p:cNvPr id="4" name="Rectangle 3"/>
          <p:cNvSpPr txBox="1">
            <a:spLocks noChangeArrowheads="1"/>
          </p:cNvSpPr>
          <p:nvPr/>
        </p:nvSpPr>
        <p:spPr>
          <a:xfrm>
            <a:off x="1428728" y="4224342"/>
            <a:ext cx="7000924" cy="1919302"/>
          </a:xfrm>
          <a:prstGeom prst="rect">
            <a:avLst/>
          </a:prstGeom>
        </p:spPr>
        <p:txBody>
          <a:bodyPr/>
          <a:lstStyle/>
          <a:p>
            <a:pPr marL="365125" marR="0" lvl="0" indent="-282575" algn="l" defTabSz="914400" rtl="0" eaLnBrk="0" fontAlgn="base" latinLnBrk="0" hangingPunct="0">
              <a:lnSpc>
                <a:spcPct val="110000"/>
              </a:lnSpc>
              <a:spcBef>
                <a:spcPts val="1800"/>
              </a:spcBef>
              <a:spcAft>
                <a:spcPts val="600"/>
              </a:spcAft>
              <a:buClr>
                <a:schemeClr val="accent1"/>
              </a:buClr>
              <a:buSzPct val="80000"/>
              <a:buFont typeface="Wingdings 2" pitchFamily="18" charset="2"/>
              <a:buChar char=""/>
              <a:tabLst/>
              <a:defRPr/>
            </a:pPr>
            <a:r>
              <a:rPr lang="es-ES" sz="2000" u="sng" dirty="0" smtClean="0">
                <a:latin typeface="Arial Unicode MS" pitchFamily="34" charset="-128"/>
                <a:ea typeface="Arial Unicode MS" pitchFamily="34" charset="-128"/>
                <a:cs typeface="Arial Unicode MS" pitchFamily="34" charset="-128"/>
              </a:rPr>
              <a:t>Condiciones para su efectividad</a:t>
            </a:r>
            <a:endPar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720725" marR="0" lvl="0" indent="-282575" algn="l" defTabSz="914400" rtl="0" eaLnBrk="0" fontAlgn="base" latinLnBrk="0" hangingPunct="0">
              <a:lnSpc>
                <a:spcPct val="110000"/>
              </a:lnSpc>
              <a:spcBef>
                <a:spcPts val="600"/>
              </a:spcBef>
              <a:spcAft>
                <a:spcPts val="600"/>
              </a:spcAft>
              <a:buClr>
                <a:schemeClr val="accent1"/>
              </a:buClr>
              <a:buSzPct val="80000"/>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Adecuado ambiente de control;</a:t>
            </a:r>
          </a:p>
          <a:p>
            <a:pPr marL="720725" marR="0" lvl="0" indent="-282575" algn="l" defTabSz="914400" rtl="0" eaLnBrk="0" fontAlgn="base" latinLnBrk="0" hangingPunct="0">
              <a:lnSpc>
                <a:spcPct val="110000"/>
              </a:lnSpc>
              <a:spcBef>
                <a:spcPts val="600"/>
              </a:spcBef>
              <a:spcAft>
                <a:spcPts val="600"/>
              </a:spcAft>
              <a:buClr>
                <a:schemeClr val="accent1"/>
              </a:buClr>
              <a:buSzPct val="80000"/>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Comunicación e información efectivas;</a:t>
            </a:r>
          </a:p>
          <a:p>
            <a:pPr marL="720725" marR="0" lvl="0" indent="-282575" algn="l" defTabSz="914400" rtl="0" eaLnBrk="0" fontAlgn="base" latinLnBrk="0" hangingPunct="0">
              <a:lnSpc>
                <a:spcPct val="110000"/>
              </a:lnSpc>
              <a:spcBef>
                <a:spcPts val="600"/>
              </a:spcBef>
              <a:spcAft>
                <a:spcPts val="600"/>
              </a:spcAft>
              <a:buClr>
                <a:schemeClr val="accent1"/>
              </a:buClr>
              <a:buSzPct val="80000"/>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Adecuados mecanismos de control</a:t>
            </a:r>
          </a:p>
          <a:p>
            <a:pPr marL="365125" marR="0" lvl="0" indent="-282575" algn="l" defTabSz="914400" rtl="0" eaLnBrk="0" fontAlgn="base" latinLnBrk="0" hangingPunct="0">
              <a:lnSpc>
                <a:spcPct val="110000"/>
              </a:lnSpc>
              <a:spcBef>
                <a:spcPts val="1200"/>
              </a:spcBef>
              <a:spcAft>
                <a:spcPts val="600"/>
              </a:spcAft>
              <a:buClr>
                <a:schemeClr val="accent1"/>
              </a:buClr>
              <a:buSzPct val="80000"/>
              <a:buFontTx/>
              <a:buAutoNum type="arabicPeriod"/>
              <a:tabLst/>
              <a:defRPr/>
            </a:pPr>
            <a:endPar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2 Marcador de contenido"/>
          <p:cNvSpPr>
            <a:spLocks noGrp="1"/>
          </p:cNvSpPr>
          <p:nvPr>
            <p:ph idx="1"/>
          </p:nvPr>
        </p:nvSpPr>
        <p:spPr>
          <a:xfrm>
            <a:off x="1071538" y="1357314"/>
            <a:ext cx="7473950" cy="4286264"/>
          </a:xfrm>
        </p:spPr>
        <p:txBody>
          <a:bodyPr/>
          <a:lstStyle/>
          <a:p>
            <a:pPr>
              <a:lnSpc>
                <a:spcPct val="110000"/>
              </a:lnSpc>
              <a:spcBef>
                <a:spcPts val="1200"/>
              </a:spcBef>
              <a:spcAft>
                <a:spcPts val="600"/>
              </a:spcAft>
            </a:pPr>
            <a:r>
              <a:rPr lang="es-ES" sz="2000" u="sng" dirty="0" smtClean="0">
                <a:latin typeface="Arial Unicode MS" pitchFamily="34" charset="-128"/>
                <a:ea typeface="Arial Unicode MS" pitchFamily="34" charset="-128"/>
                <a:cs typeface="Arial Unicode MS" pitchFamily="34" charset="-128"/>
              </a:rPr>
              <a:t>Función de cumplimiento:</a:t>
            </a:r>
          </a:p>
          <a:p>
            <a:pPr>
              <a:lnSpc>
                <a:spcPct val="110000"/>
              </a:lnSpc>
              <a:spcBef>
                <a:spcPts val="1200"/>
              </a:spcBef>
              <a:spcAft>
                <a:spcPts val="600"/>
              </a:spcAft>
              <a:buFontTx/>
              <a:buAutoNum type="arabicPeriod"/>
            </a:pPr>
            <a:r>
              <a:rPr lang="es-ES" sz="2000" dirty="0" smtClean="0">
                <a:latin typeface="Arial Unicode MS" pitchFamily="34" charset="-128"/>
                <a:ea typeface="Arial Unicode MS" pitchFamily="34" charset="-128"/>
                <a:cs typeface="Arial Unicode MS" pitchFamily="34" charset="-128"/>
              </a:rPr>
              <a:t>Deberá comunicarse de forma efectiva con cualquier miembro del personal y acceder a la información necesaria para cumplir sus competencias.</a:t>
            </a:r>
          </a:p>
          <a:p>
            <a:pPr>
              <a:lnSpc>
                <a:spcPct val="110000"/>
              </a:lnSpc>
              <a:spcBef>
                <a:spcPts val="1200"/>
              </a:spcBef>
              <a:spcAft>
                <a:spcPts val="600"/>
              </a:spcAft>
              <a:buFontTx/>
              <a:buAutoNum type="arabicPeriod"/>
            </a:pPr>
            <a:r>
              <a:rPr lang="es-ES" sz="2000" dirty="0" smtClean="0">
                <a:latin typeface="Arial Unicode MS" pitchFamily="34" charset="-128"/>
                <a:ea typeface="Arial Unicode MS" pitchFamily="34" charset="-128"/>
                <a:cs typeface="Arial Unicode MS" pitchFamily="34" charset="-128"/>
              </a:rPr>
              <a:t>Existirá un “plan de cumplimiento”, que cubrirá  todas las áreas de la entidad, considerando su exposición al “riesgo de cumplimiento”.</a:t>
            </a:r>
          </a:p>
          <a:p>
            <a:pPr>
              <a:lnSpc>
                <a:spcPct val="110000"/>
              </a:lnSpc>
              <a:spcBef>
                <a:spcPts val="1200"/>
              </a:spcBef>
              <a:spcAft>
                <a:spcPts val="600"/>
              </a:spcAft>
              <a:buFontTx/>
              <a:buAutoNum type="arabicPeriod"/>
            </a:pPr>
            <a:r>
              <a:rPr lang="es-ES" sz="2000" dirty="0" smtClean="0">
                <a:latin typeface="Arial Unicode MS" pitchFamily="34" charset="-128"/>
                <a:ea typeface="Arial Unicode MS" pitchFamily="34" charset="-128"/>
                <a:cs typeface="Arial Unicode MS" pitchFamily="34" charset="-128"/>
              </a:rPr>
              <a:t>Deberá informar de manera inmediata al órgano de administración-dirección en caso de detectar cualquier problema en su área.</a:t>
            </a:r>
          </a:p>
        </p:txBody>
      </p:sp>
      <p:sp>
        <p:nvSpPr>
          <p:cNvPr id="5" name="Rectangle 2"/>
          <p:cNvSpPr>
            <a:spLocks noGrp="1" noChangeArrowheads="1"/>
          </p:cNvSpPr>
          <p:nvPr>
            <p:ph type="title" idx="4294967295"/>
          </p:nvPr>
        </p:nvSpPr>
        <p:spPr>
          <a:xfrm>
            <a:off x="2714612" y="214290"/>
            <a:ext cx="3176598"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Control Interno (2)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Cj03909860000[1]"/>
          <p:cNvPicPr>
            <a:picLocks noChangeAspect="1" noChangeArrowheads="1"/>
          </p:cNvPicPr>
          <p:nvPr/>
        </p:nvPicPr>
        <p:blipFill>
          <a:blip r:embed="rId2"/>
          <a:srcRect/>
          <a:stretch>
            <a:fillRect/>
          </a:stretch>
        </p:blipFill>
        <p:spPr bwMode="auto">
          <a:xfrm>
            <a:off x="2268538" y="2133600"/>
            <a:ext cx="5002212" cy="2968625"/>
          </a:xfrm>
          <a:prstGeom prst="rect">
            <a:avLst/>
          </a:prstGeom>
          <a:noFill/>
          <a:ln w="9525">
            <a:noFill/>
            <a:miter lim="800000"/>
            <a:headEnd/>
            <a:tailEnd/>
          </a:ln>
        </p:spPr>
      </p:pic>
      <p:pic>
        <p:nvPicPr>
          <p:cNvPr id="3075" name="Picture 6" descr="MCj04370420000[1]"/>
          <p:cNvPicPr>
            <a:picLocks noChangeAspect="1" noChangeArrowheads="1"/>
          </p:cNvPicPr>
          <p:nvPr/>
        </p:nvPicPr>
        <p:blipFill>
          <a:blip r:embed="rId3"/>
          <a:srcRect/>
          <a:stretch>
            <a:fillRect/>
          </a:stretch>
        </p:blipFill>
        <p:spPr bwMode="auto">
          <a:xfrm>
            <a:off x="1330325" y="3789363"/>
            <a:ext cx="1354138" cy="1354137"/>
          </a:xfrm>
          <a:prstGeom prst="rect">
            <a:avLst/>
          </a:prstGeom>
          <a:noFill/>
          <a:ln w="9525">
            <a:noFill/>
            <a:miter lim="800000"/>
            <a:headEnd/>
            <a:tailEnd/>
          </a:ln>
        </p:spPr>
      </p:pic>
      <p:sp>
        <p:nvSpPr>
          <p:cNvPr id="3076" name="Rectangle 2"/>
          <p:cNvSpPr>
            <a:spLocks noGrp="1" noChangeArrowheads="1"/>
          </p:cNvSpPr>
          <p:nvPr>
            <p:ph type="ctrTitle" idx="4294967295"/>
          </p:nvPr>
        </p:nvSpPr>
        <p:spPr>
          <a:xfrm>
            <a:off x="42857" y="4922855"/>
            <a:ext cx="3743325" cy="792161"/>
          </a:xfrm>
          <a:prstGeom prst="rect">
            <a:avLst/>
          </a:prstGeom>
        </p:spPr>
        <p:txBody>
          <a:bodyPr/>
          <a:lstStyle/>
          <a:p>
            <a:pPr algn="ctr" eaLnBrk="1" hangingPunct="1"/>
            <a:r>
              <a:rPr lang="es-ES" sz="2000" dirty="0" smtClean="0">
                <a:effectLst/>
                <a:latin typeface="Arial Unicode MS" pitchFamily="34" charset="-128"/>
                <a:ea typeface="Arial Unicode MS" pitchFamily="34" charset="-128"/>
                <a:cs typeface="Arial Unicode MS" pitchFamily="34" charset="-128"/>
              </a:rPr>
              <a:t>Modernización sistemas de solvencia (Solvencia II, IAIS,…)</a:t>
            </a:r>
          </a:p>
        </p:txBody>
      </p:sp>
      <p:sp>
        <p:nvSpPr>
          <p:cNvPr id="3077" name="Rectangle 9"/>
          <p:cNvSpPr>
            <a:spLocks noChangeArrowheads="1"/>
          </p:cNvSpPr>
          <p:nvPr/>
        </p:nvSpPr>
        <p:spPr bwMode="auto">
          <a:xfrm>
            <a:off x="1428728" y="142852"/>
            <a:ext cx="5929354" cy="571504"/>
          </a:xfrm>
          <a:prstGeom prst="rect">
            <a:avLst/>
          </a:prstGeom>
          <a:noFill/>
          <a:ln w="9525">
            <a:noFill/>
            <a:miter lim="800000"/>
            <a:headEnd/>
            <a:tailEnd/>
          </a:ln>
        </p:spPr>
        <p:txBody>
          <a:bodyPr anchor="ctr"/>
          <a:lstStyle/>
          <a:p>
            <a:pPr algn="ctr"/>
            <a:r>
              <a:rPr lang="es-ES" sz="2400" b="1" u="sng" dirty="0" smtClean="0">
                <a:solidFill>
                  <a:schemeClr val="bg1"/>
                </a:solidFill>
                <a:latin typeface="Arial Unicode MS" pitchFamily="34" charset="-128"/>
                <a:ea typeface="Arial Unicode MS" pitchFamily="34" charset="-128"/>
                <a:cs typeface="Arial Unicode MS" pitchFamily="34" charset="-128"/>
              </a:rPr>
              <a:t>Los retos de las entidades aseguradoras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Marcador de contenido"/>
          <p:cNvSpPr>
            <a:spLocks noGrp="1"/>
          </p:cNvSpPr>
          <p:nvPr>
            <p:ph idx="1"/>
          </p:nvPr>
        </p:nvSpPr>
        <p:spPr>
          <a:xfrm>
            <a:off x="1241454" y="1208088"/>
            <a:ext cx="7473950" cy="1935160"/>
          </a:xfrm>
        </p:spPr>
        <p:txBody>
          <a:bodyPr/>
          <a:lstStyle/>
          <a:p>
            <a:pPr>
              <a:lnSpc>
                <a:spcPct val="110000"/>
              </a:lnSpc>
              <a:spcBef>
                <a:spcPts val="1200"/>
              </a:spcBef>
              <a:spcAft>
                <a:spcPts val="600"/>
              </a:spcAft>
              <a:buNone/>
            </a:pPr>
            <a:r>
              <a:rPr lang="es-ES" sz="2000" u="sng" dirty="0" smtClean="0">
                <a:latin typeface="Arial Unicode MS" pitchFamily="34" charset="-128"/>
                <a:ea typeface="Arial Unicode MS" pitchFamily="34" charset="-128"/>
                <a:cs typeface="Arial Unicode MS" pitchFamily="34" charset="-128"/>
              </a:rPr>
              <a:t>Independencia:</a:t>
            </a:r>
          </a:p>
          <a:p>
            <a:pPr>
              <a:lnSpc>
                <a:spcPct val="110000"/>
              </a:lnSpc>
              <a:spcAft>
                <a:spcPts val="600"/>
              </a:spcAft>
            </a:pPr>
            <a:r>
              <a:rPr lang="es-ES" sz="2000" dirty="0" smtClean="0">
                <a:latin typeface="Arial Unicode MS" pitchFamily="34" charset="-128"/>
                <a:ea typeface="Arial Unicode MS" pitchFamily="34" charset="-128"/>
                <a:cs typeface="Arial Unicode MS" pitchFamily="34" charset="-128"/>
              </a:rPr>
              <a:t>Deberá realizar sus evaluaciones con imparcialidad, poder acceder a su iniciativa a todas las áreas de la entidad y ser libre para expresar sus opiniones y poner de manifiesto sus conclusiones al órgano de administración-dirección.</a:t>
            </a:r>
          </a:p>
        </p:txBody>
      </p:sp>
      <p:sp>
        <p:nvSpPr>
          <p:cNvPr id="5" name="Rectangle 2"/>
          <p:cNvSpPr>
            <a:spLocks noGrp="1" noChangeArrowheads="1"/>
          </p:cNvSpPr>
          <p:nvPr>
            <p:ph type="title" idx="4294967295"/>
          </p:nvPr>
        </p:nvSpPr>
        <p:spPr>
          <a:xfrm>
            <a:off x="2714612" y="214290"/>
            <a:ext cx="3176598"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Auditoría interna</a:t>
            </a:r>
          </a:p>
        </p:txBody>
      </p:sp>
      <p:sp>
        <p:nvSpPr>
          <p:cNvPr id="4" name="2 Marcador de contenido"/>
          <p:cNvSpPr txBox="1">
            <a:spLocks/>
          </p:cNvSpPr>
          <p:nvPr/>
        </p:nvSpPr>
        <p:spPr>
          <a:xfrm>
            <a:off x="1241454" y="3286124"/>
            <a:ext cx="7473950" cy="1292218"/>
          </a:xfrm>
          <a:prstGeom prst="rect">
            <a:avLst/>
          </a:prstGeom>
        </p:spPr>
        <p:txBody>
          <a:bodyPr/>
          <a:lstStyle/>
          <a:p>
            <a:pPr marL="365125" marR="0" lvl="0" indent="-282575" algn="l" defTabSz="914400" rtl="0" eaLnBrk="0" fontAlgn="base" latinLnBrk="0" hangingPunct="0">
              <a:lnSpc>
                <a:spcPct val="110000"/>
              </a:lnSpc>
              <a:spcBef>
                <a:spcPts val="1200"/>
              </a:spcBef>
              <a:spcAft>
                <a:spcPts val="600"/>
              </a:spcAft>
              <a:buClr>
                <a:schemeClr val="accent1"/>
              </a:buClr>
              <a:buSzPct val="80000"/>
              <a:buFont typeface="Wingdings 2" pitchFamily="18" charset="2"/>
              <a:buNone/>
              <a:tabLst/>
              <a:defRPr/>
            </a:pPr>
            <a:r>
              <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Accesibilidad:</a:t>
            </a:r>
          </a:p>
          <a:p>
            <a:pPr marL="365125" marR="0" lvl="0" indent="-282575" algn="l" defTabSz="914400" rtl="0" eaLnBrk="0" fontAlgn="base" latinLnBrk="0" hangingPunct="0">
              <a:lnSpc>
                <a:spcPct val="110000"/>
              </a:lnSpc>
              <a:spcBef>
                <a:spcPts val="6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Derecho absoluto a obtener cualquier tipo de información de forma inmediata y acceso al personal.</a:t>
            </a:r>
          </a:p>
        </p:txBody>
      </p:sp>
      <p:sp>
        <p:nvSpPr>
          <p:cNvPr id="6" name="2 Marcador de contenido"/>
          <p:cNvSpPr txBox="1">
            <a:spLocks/>
          </p:cNvSpPr>
          <p:nvPr/>
        </p:nvSpPr>
        <p:spPr>
          <a:xfrm>
            <a:off x="1241454" y="4851426"/>
            <a:ext cx="7473950" cy="1292218"/>
          </a:xfrm>
          <a:prstGeom prst="rect">
            <a:avLst/>
          </a:prstGeom>
        </p:spPr>
        <p:txBody>
          <a:bodyPr/>
          <a:lstStyle/>
          <a:p>
            <a:pPr marL="365125" marR="0" lvl="0" indent="-282575" algn="l" defTabSz="914400" rtl="0" eaLnBrk="0" fontAlgn="base" latinLnBrk="0" hangingPunct="0">
              <a:lnSpc>
                <a:spcPct val="110000"/>
              </a:lnSpc>
              <a:spcBef>
                <a:spcPts val="1200"/>
              </a:spcBef>
              <a:spcAft>
                <a:spcPts val="600"/>
              </a:spcAft>
              <a:buClr>
                <a:schemeClr val="accent1"/>
              </a:buClr>
              <a:buSzPct val="80000"/>
              <a:buFont typeface="Wingdings 2" pitchFamily="18" charset="2"/>
              <a:buNone/>
              <a:tabLst/>
              <a:defRPr/>
            </a:pPr>
            <a:r>
              <a:rPr kumimoji="0" lang="es-ES" sz="2000" b="0" i="0" u="sng"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Funcionamiento:</a:t>
            </a:r>
          </a:p>
          <a:p>
            <a:pPr marL="365125" marR="0" lvl="0" indent="-282575" algn="l" defTabSz="914400" rtl="0" eaLnBrk="0" fontAlgn="base" latinLnBrk="0" hangingPunct="0">
              <a:lnSpc>
                <a:spcPct val="110000"/>
              </a:lnSpc>
              <a:spcBef>
                <a:spcPts val="6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Informe anual, que contendrá recomendaciones, infracciones detectadas,…</a:t>
            </a:r>
          </a:p>
          <a:p>
            <a:pPr marL="365125" marR="0" lvl="0" indent="-282575" algn="l" defTabSz="914400" rtl="0" eaLnBrk="0" fontAlgn="base" latinLnBrk="0" hangingPunct="0">
              <a:lnSpc>
                <a:spcPct val="11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714612" y="214290"/>
            <a:ext cx="3176598"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Función actuarial (1)</a:t>
            </a:r>
          </a:p>
        </p:txBody>
      </p:sp>
      <p:sp>
        <p:nvSpPr>
          <p:cNvPr id="3" name="2 Rectángulo"/>
          <p:cNvSpPr/>
          <p:nvPr/>
        </p:nvSpPr>
        <p:spPr>
          <a:xfrm>
            <a:off x="928662" y="1486688"/>
            <a:ext cx="7715304" cy="4871270"/>
          </a:xfrm>
          <a:prstGeom prst="rect">
            <a:avLst/>
          </a:prstGeom>
        </p:spPr>
        <p:txBody>
          <a:bodyPr wrap="square">
            <a:spAutoFit/>
          </a:bodyPr>
          <a:lstStyle/>
          <a:p>
            <a:pPr>
              <a:lnSpc>
                <a:spcPct val="110000"/>
              </a:lnSpc>
              <a:spcBef>
                <a:spcPts val="600"/>
              </a:spcBef>
              <a:spcAft>
                <a:spcPts val="600"/>
              </a:spcAft>
            </a:pPr>
            <a:r>
              <a:rPr lang="es-ES" sz="2000" b="1" u="sng" dirty="0" smtClean="0">
                <a:latin typeface="Arial Unicode MS" pitchFamily="34" charset="-128"/>
                <a:ea typeface="Arial Unicode MS" pitchFamily="34" charset="-128"/>
                <a:cs typeface="Arial Unicode MS" pitchFamily="34" charset="-128"/>
              </a:rPr>
              <a:t>Respecto del cálculo de las provisiones técnicas</a:t>
            </a:r>
          </a:p>
          <a:p>
            <a:pPr>
              <a:lnSpc>
                <a:spcPct val="110000"/>
              </a:lnSpc>
              <a:spcBef>
                <a:spcPts val="600"/>
              </a:spcBef>
              <a:spcAft>
                <a:spcPts val="600"/>
              </a:spcAft>
            </a:pPr>
            <a:r>
              <a:rPr lang="es-ES" sz="2000" dirty="0" smtClean="0">
                <a:latin typeface="Arial Unicode MS" pitchFamily="34" charset="-128"/>
                <a:ea typeface="Arial Unicode MS" pitchFamily="34" charset="-128"/>
                <a:cs typeface="Arial Unicode MS" pitchFamily="34" charset="-128"/>
              </a:rPr>
              <a:t>a) coordinar el cálculo de las provisiones técnicas;</a:t>
            </a:r>
          </a:p>
          <a:p>
            <a:pPr>
              <a:lnSpc>
                <a:spcPct val="110000"/>
              </a:lnSpc>
              <a:spcBef>
                <a:spcPts val="600"/>
              </a:spcBef>
              <a:spcAft>
                <a:spcPts val="600"/>
              </a:spcAft>
            </a:pPr>
            <a:r>
              <a:rPr lang="es-ES" sz="2000" dirty="0" smtClean="0">
                <a:latin typeface="Arial Unicode MS" pitchFamily="34" charset="-128"/>
                <a:ea typeface="Arial Unicode MS" pitchFamily="34" charset="-128"/>
                <a:cs typeface="Arial Unicode MS" pitchFamily="34" charset="-128"/>
              </a:rPr>
              <a:t>b) cerciorarse de la adecuación de las metodologías, modelos e hipótesis empleadas;</a:t>
            </a:r>
          </a:p>
          <a:p>
            <a:pPr>
              <a:lnSpc>
                <a:spcPct val="110000"/>
              </a:lnSpc>
              <a:spcBef>
                <a:spcPts val="600"/>
              </a:spcBef>
              <a:spcAft>
                <a:spcPts val="600"/>
              </a:spcAft>
            </a:pPr>
            <a:r>
              <a:rPr lang="es-ES" sz="2000" dirty="0" smtClean="0">
                <a:latin typeface="Arial Unicode MS" pitchFamily="34" charset="-128"/>
                <a:ea typeface="Arial Unicode MS" pitchFamily="34" charset="-128"/>
                <a:cs typeface="Arial Unicode MS" pitchFamily="34" charset="-128"/>
              </a:rPr>
              <a:t>c) evaluar la suficiencia y la calidad de los datos;</a:t>
            </a:r>
          </a:p>
          <a:p>
            <a:pPr>
              <a:lnSpc>
                <a:spcPct val="110000"/>
              </a:lnSpc>
              <a:spcBef>
                <a:spcPts val="600"/>
              </a:spcBef>
              <a:spcAft>
                <a:spcPts val="600"/>
              </a:spcAft>
            </a:pPr>
            <a:r>
              <a:rPr lang="es-ES" sz="2000" dirty="0" smtClean="0">
                <a:latin typeface="Arial Unicode MS" pitchFamily="34" charset="-128"/>
                <a:ea typeface="Arial Unicode MS" pitchFamily="34" charset="-128"/>
                <a:cs typeface="Arial Unicode MS" pitchFamily="34" charset="-128"/>
              </a:rPr>
              <a:t>d) cotejar las mejores estimaciones con la experiencia anterior;</a:t>
            </a:r>
          </a:p>
          <a:p>
            <a:pPr>
              <a:lnSpc>
                <a:spcPct val="110000"/>
              </a:lnSpc>
              <a:spcBef>
                <a:spcPts val="600"/>
              </a:spcBef>
              <a:spcAft>
                <a:spcPts val="600"/>
              </a:spcAft>
            </a:pPr>
            <a:r>
              <a:rPr lang="es-ES" sz="2000" dirty="0" smtClean="0">
                <a:latin typeface="Arial Unicode MS" pitchFamily="34" charset="-128"/>
                <a:ea typeface="Arial Unicode MS" pitchFamily="34" charset="-128"/>
                <a:cs typeface="Arial Unicode MS" pitchFamily="34" charset="-128"/>
              </a:rPr>
              <a:t>e) informar al órgano de administración, dirección o supervisión sobre la fiabilidad y la adecuación del cálculo de las provisiones técnicas;</a:t>
            </a:r>
          </a:p>
          <a:p>
            <a:pPr>
              <a:lnSpc>
                <a:spcPct val="110000"/>
              </a:lnSpc>
              <a:spcBef>
                <a:spcPts val="600"/>
              </a:spcBef>
              <a:spcAft>
                <a:spcPts val="600"/>
              </a:spcAft>
            </a:pPr>
            <a:r>
              <a:rPr lang="es-ES" sz="2000" dirty="0" smtClean="0">
                <a:latin typeface="Arial Unicode MS" pitchFamily="34" charset="-128"/>
                <a:ea typeface="Arial Unicode MS" pitchFamily="34" charset="-128"/>
                <a:cs typeface="Arial Unicode MS" pitchFamily="34" charset="-128"/>
              </a:rPr>
              <a:t>f) supervisar el uso de aproximaciones (artículo 82);</a:t>
            </a:r>
          </a:p>
          <a:p>
            <a:pPr marL="342900" indent="-342900">
              <a:lnSpc>
                <a:spcPct val="110000"/>
              </a:lnSpc>
              <a:spcBef>
                <a:spcPts val="600"/>
              </a:spcBef>
              <a:spcAft>
                <a:spcPts val="600"/>
              </a:spcAft>
              <a:buAutoNum type="romanLcParenR"/>
            </a:pPr>
            <a:endParaRPr lang="en-GB" sz="2000"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714612" y="214290"/>
            <a:ext cx="3429024" cy="428628"/>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Función actuarial (y 2)</a:t>
            </a:r>
          </a:p>
        </p:txBody>
      </p:sp>
      <p:sp>
        <p:nvSpPr>
          <p:cNvPr id="3" name="2 Rectángulo"/>
          <p:cNvSpPr/>
          <p:nvPr/>
        </p:nvSpPr>
        <p:spPr>
          <a:xfrm>
            <a:off x="928662" y="1258750"/>
            <a:ext cx="7929618" cy="2708434"/>
          </a:xfrm>
          <a:prstGeom prst="rect">
            <a:avLst/>
          </a:prstGeom>
        </p:spPr>
        <p:txBody>
          <a:bodyPr wrap="square">
            <a:spAutoFit/>
          </a:bodyPr>
          <a:lstStyle/>
          <a:p>
            <a:pPr>
              <a:spcBef>
                <a:spcPts val="600"/>
              </a:spcBef>
              <a:spcAft>
                <a:spcPts val="600"/>
              </a:spcAft>
            </a:pPr>
            <a:r>
              <a:rPr lang="es-ES" sz="2000" b="1" u="sng" dirty="0" smtClean="0">
                <a:latin typeface="Arial Unicode MS" pitchFamily="34" charset="-128"/>
                <a:ea typeface="Arial Unicode MS" pitchFamily="34" charset="-128"/>
                <a:cs typeface="Arial Unicode MS" pitchFamily="34" charset="-128"/>
              </a:rPr>
              <a:t>Respecto de otros aspectos</a:t>
            </a:r>
          </a:p>
          <a:p>
            <a:pPr>
              <a:spcBef>
                <a:spcPts val="600"/>
              </a:spcBef>
              <a:spcAft>
                <a:spcPts val="600"/>
              </a:spcAft>
            </a:pPr>
            <a:r>
              <a:rPr lang="es-ES" sz="2000" dirty="0" smtClean="0">
                <a:latin typeface="Arial Unicode MS" pitchFamily="34" charset="-128"/>
                <a:ea typeface="Arial Unicode MS" pitchFamily="34" charset="-128"/>
                <a:cs typeface="Arial Unicode MS" pitchFamily="34" charset="-128"/>
              </a:rPr>
              <a:t>g) pronunciarse sobre la política general de suscripción;</a:t>
            </a:r>
          </a:p>
          <a:p>
            <a:pPr>
              <a:spcBef>
                <a:spcPts val="600"/>
              </a:spcBef>
              <a:spcAft>
                <a:spcPts val="600"/>
              </a:spcAft>
            </a:pPr>
            <a:r>
              <a:rPr lang="es-ES" sz="2000" dirty="0" smtClean="0">
                <a:latin typeface="Arial Unicode MS" pitchFamily="34" charset="-128"/>
                <a:ea typeface="Arial Unicode MS" pitchFamily="34" charset="-128"/>
                <a:cs typeface="Arial Unicode MS" pitchFamily="34" charset="-128"/>
              </a:rPr>
              <a:t>h) pronunciarse sobre la adecuación de los acuerdos de reaseguro;</a:t>
            </a:r>
          </a:p>
          <a:p>
            <a:pPr marL="268288" indent="-268288">
              <a:spcBef>
                <a:spcPts val="600"/>
              </a:spcBef>
              <a:spcAft>
                <a:spcPts val="600"/>
              </a:spcAft>
              <a:buAutoNum type="romanLcParenR"/>
            </a:pPr>
            <a:r>
              <a:rPr lang="es-ES" sz="2000" dirty="0" smtClean="0">
                <a:latin typeface="Arial Unicode MS" pitchFamily="34" charset="-128"/>
                <a:ea typeface="Arial Unicode MS" pitchFamily="34" charset="-128"/>
                <a:cs typeface="Arial Unicode MS" pitchFamily="34" charset="-128"/>
              </a:rPr>
              <a:t>contribuir a la aplicación efectiva del sistema de gestión de riesgos, en particular en lo que respecta a la modelización del riesgo en que se basa el cálculo de los requisitos de capital y el ORSA</a:t>
            </a:r>
          </a:p>
        </p:txBody>
      </p:sp>
      <p:sp>
        <p:nvSpPr>
          <p:cNvPr id="4" name="3 Rectángulo"/>
          <p:cNvSpPr/>
          <p:nvPr/>
        </p:nvSpPr>
        <p:spPr>
          <a:xfrm>
            <a:off x="928662" y="4276090"/>
            <a:ext cx="7929618" cy="1938992"/>
          </a:xfrm>
          <a:prstGeom prst="rect">
            <a:avLst/>
          </a:prstGeom>
          <a:solidFill>
            <a:schemeClr val="accent2">
              <a:lumMod val="20000"/>
              <a:lumOff val="80000"/>
            </a:schemeClr>
          </a:solidFill>
        </p:spPr>
        <p:txBody>
          <a:bodyPr wrap="square">
            <a:spAutoFit/>
          </a:bodyPr>
          <a:lstStyle/>
          <a:p>
            <a:pPr>
              <a:spcBef>
                <a:spcPts val="1800"/>
              </a:spcBef>
              <a:spcAft>
                <a:spcPts val="600"/>
              </a:spcAft>
            </a:pPr>
            <a:r>
              <a:rPr lang="es-ES" sz="2000" dirty="0" smtClean="0">
                <a:latin typeface="Arial Unicode MS" pitchFamily="34" charset="-128"/>
                <a:ea typeface="Arial Unicode MS" pitchFamily="34" charset="-128"/>
                <a:cs typeface="Arial Unicode MS" pitchFamily="34" charset="-128"/>
              </a:rPr>
              <a:t>La función actuarial será desempeñada por personas que tengan conocimientos suficientes de matemática actuarial y financiera, acordes con la naturaleza, el volumen y la complejidad de los riesgos inherentes a la actividad de la empresa de seguros o de reaseguros, y que puedan acreditar la oportuna experiencia en relación con las normas profesionales y de otra índole aplicables.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643174" y="71414"/>
            <a:ext cx="4143372" cy="698500"/>
          </a:xfrm>
          <a:prstGeom prst="rect">
            <a:avLst/>
          </a:prstGeom>
        </p:spPr>
        <p:txBody>
          <a:bodyPr/>
          <a:lstStyle/>
          <a:p>
            <a:pPr algn="ctr">
              <a:defRPr/>
            </a:pPr>
            <a:r>
              <a:rPr lang="es-ES" sz="2400" b="1" u="sng" dirty="0" err="1" smtClean="0">
                <a:solidFill>
                  <a:schemeClr val="bg1"/>
                </a:solidFill>
                <a:latin typeface="Arial Unicode MS" pitchFamily="34" charset="-128"/>
                <a:ea typeface="Arial Unicode MS" pitchFamily="34" charset="-128"/>
                <a:cs typeface="Arial Unicode MS" pitchFamily="34" charset="-128"/>
              </a:rPr>
              <a:t>Externalización</a:t>
            </a:r>
            <a:r>
              <a:rPr lang="es-ES" sz="2400" b="1" u="sng" dirty="0" smtClean="0">
                <a:solidFill>
                  <a:schemeClr val="bg1"/>
                </a:solidFill>
                <a:latin typeface="Arial Unicode MS" pitchFamily="34" charset="-128"/>
                <a:ea typeface="Arial Unicode MS" pitchFamily="34" charset="-128"/>
                <a:cs typeface="Arial Unicode MS" pitchFamily="34" charset="-128"/>
              </a:rPr>
              <a:t> </a:t>
            </a:r>
            <a:br>
              <a:rPr lang="es-ES" sz="2400" b="1" u="sng" dirty="0" smtClean="0">
                <a:solidFill>
                  <a:schemeClr val="bg1"/>
                </a:solidFill>
                <a:latin typeface="Arial Unicode MS" pitchFamily="34" charset="-128"/>
                <a:ea typeface="Arial Unicode MS" pitchFamily="34" charset="-128"/>
                <a:cs typeface="Arial Unicode MS" pitchFamily="34" charset="-128"/>
              </a:rPr>
            </a:br>
            <a:r>
              <a:rPr lang="es-ES" sz="2400" b="1" u="sng" dirty="0" smtClean="0">
                <a:solidFill>
                  <a:schemeClr val="bg1"/>
                </a:solidFill>
                <a:latin typeface="Arial Unicode MS" pitchFamily="34" charset="-128"/>
                <a:ea typeface="Arial Unicode MS" pitchFamily="34" charset="-128"/>
                <a:cs typeface="Arial Unicode MS" pitchFamily="34" charset="-128"/>
              </a:rPr>
              <a:t>(“</a:t>
            </a:r>
            <a:r>
              <a:rPr lang="es-ES" sz="2400" b="1" i="1" u="sng" dirty="0" err="1" smtClean="0">
                <a:solidFill>
                  <a:schemeClr val="bg1"/>
                </a:solidFill>
                <a:latin typeface="Arial Unicode MS" pitchFamily="34" charset="-128"/>
                <a:ea typeface="Arial Unicode MS" pitchFamily="34" charset="-128"/>
                <a:cs typeface="Arial Unicode MS" pitchFamily="34" charset="-128"/>
              </a:rPr>
              <a:t>outsourcing</a:t>
            </a:r>
            <a:r>
              <a:rPr lang="es-ES" sz="2400" b="1" u="sng" dirty="0" smtClean="0">
                <a:solidFill>
                  <a:schemeClr val="bg1"/>
                </a:solidFill>
                <a:latin typeface="Arial Unicode MS" pitchFamily="34" charset="-128"/>
                <a:ea typeface="Arial Unicode MS" pitchFamily="34" charset="-128"/>
                <a:cs typeface="Arial Unicode MS" pitchFamily="34" charset="-128"/>
              </a:rPr>
              <a:t>”)</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28675" name="2 Marcador de contenido"/>
          <p:cNvSpPr>
            <a:spLocks noGrp="1"/>
          </p:cNvSpPr>
          <p:nvPr>
            <p:ph idx="1"/>
          </p:nvPr>
        </p:nvSpPr>
        <p:spPr>
          <a:xfrm>
            <a:off x="1142976" y="1493840"/>
            <a:ext cx="7358114" cy="4864118"/>
          </a:xfrm>
        </p:spPr>
        <p:txBody>
          <a:bodyPr/>
          <a:lstStyle/>
          <a:p>
            <a:pPr>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Existirá una política, adaptada permanente a los cambios que se produzcan, sobre el particular, que incluirá un análisis de impacto y un sistema de información y control.</a:t>
            </a:r>
          </a:p>
          <a:p>
            <a:pPr>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Si proveedor del servicio y entidad pertenecen al mismo grupo esta circunstancia será tenida en cuenta de forma especial de cara al control.</a:t>
            </a:r>
          </a:p>
          <a:p>
            <a:pPr>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Se pueden externalizar funciones esenciales, pero sometido a un proceso especial y a una valoración exhaustiva, sin pérdida de responsabilidad por la entidad y bajo un acuerdo escrito, con pleno control.</a:t>
            </a:r>
          </a:p>
          <a:p>
            <a:pPr>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Se considerará  cualquier incremento del riesgo operacional, tanto a efectos del pilar 2 como si fuera necesario del pilar 1 (requisitos de capital)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643174" y="71414"/>
            <a:ext cx="4143372" cy="698500"/>
          </a:xfrm>
          <a:prstGeom prst="rect">
            <a:avLst/>
          </a:prstGeom>
        </p:spPr>
        <p:txBody>
          <a:bodyPr/>
          <a:lstStyle/>
          <a:p>
            <a:pPr algn="ctr">
              <a:defRPr/>
            </a:pPr>
            <a:r>
              <a:rPr lang="es-ES" sz="2400" b="1" u="sng" dirty="0" smtClean="0">
                <a:solidFill>
                  <a:schemeClr val="bg1"/>
                </a:solidFill>
                <a:latin typeface="Arial Unicode MS" pitchFamily="34" charset="-128"/>
                <a:ea typeface="Arial Unicode MS" pitchFamily="34" charset="-128"/>
                <a:cs typeface="Arial Unicode MS" pitchFamily="34" charset="-128"/>
              </a:rPr>
              <a:t>Gobernanza (y fin)</a:t>
            </a:r>
            <a:br>
              <a:rPr lang="es-ES" sz="2400" b="1" u="sng" dirty="0" smtClean="0">
                <a:solidFill>
                  <a:schemeClr val="bg1"/>
                </a:solidFill>
                <a:latin typeface="Arial Unicode MS" pitchFamily="34" charset="-128"/>
                <a:ea typeface="Arial Unicode MS" pitchFamily="34" charset="-128"/>
                <a:cs typeface="Arial Unicode MS" pitchFamily="34" charset="-128"/>
              </a:rPr>
            </a:br>
            <a:r>
              <a:rPr lang="es-ES" sz="2400" b="1" u="sng" dirty="0" smtClean="0">
                <a:solidFill>
                  <a:schemeClr val="bg1"/>
                </a:solidFill>
                <a:latin typeface="Arial Unicode MS" pitchFamily="34" charset="-128"/>
                <a:ea typeface="Arial Unicode MS" pitchFamily="34" charset="-128"/>
                <a:cs typeface="Arial Unicode MS" pitchFamily="34" charset="-128"/>
              </a:rPr>
              <a:t>Otros aspectos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28675" name="2 Marcador de contenido"/>
          <p:cNvSpPr>
            <a:spLocks noGrp="1"/>
          </p:cNvSpPr>
          <p:nvPr>
            <p:ph idx="1"/>
          </p:nvPr>
        </p:nvSpPr>
        <p:spPr>
          <a:xfrm>
            <a:off x="1142976" y="1493840"/>
            <a:ext cx="6786610" cy="720714"/>
          </a:xfrm>
        </p:spPr>
        <p:txBody>
          <a:bodyPr/>
          <a:lstStyle/>
          <a:p>
            <a:pPr>
              <a:spcBef>
                <a:spcPts val="1200"/>
              </a:spcBef>
              <a:spcAft>
                <a:spcPts val="600"/>
              </a:spcAft>
            </a:pPr>
            <a:r>
              <a:rPr lang="es-ES" sz="2000" b="1" dirty="0" smtClean="0">
                <a:latin typeface="Arial Unicode MS" pitchFamily="34" charset="-128"/>
                <a:ea typeface="Arial Unicode MS" pitchFamily="34" charset="-128"/>
                <a:cs typeface="Arial Unicode MS" pitchFamily="34" charset="-128"/>
              </a:rPr>
              <a:t>Normas sobre la política de remuneración al personal y su publicidad.</a:t>
            </a:r>
          </a:p>
        </p:txBody>
      </p:sp>
      <p:sp>
        <p:nvSpPr>
          <p:cNvPr id="4" name="2 Marcador de contenido"/>
          <p:cNvSpPr txBox="1">
            <a:spLocks/>
          </p:cNvSpPr>
          <p:nvPr/>
        </p:nvSpPr>
        <p:spPr>
          <a:xfrm>
            <a:off x="1142976" y="2422534"/>
            <a:ext cx="6786610" cy="3435358"/>
          </a:xfrm>
          <a:prstGeom prst="rect">
            <a:avLst/>
          </a:prstGeom>
        </p:spPr>
        <p:txBody>
          <a:bodyPr/>
          <a:lstStyle/>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r>
              <a:rPr kumimoji="0" lang="es-ES" sz="20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Normas sobre inversiones</a:t>
            </a:r>
            <a:r>
              <a:rPr kumimoji="0" lang="es-ES" sz="2000" b="1"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en </a:t>
            </a:r>
            <a:r>
              <a:rPr kumimoji="0" lang="es-ES" sz="2000" b="1" i="0" u="none" strike="noStrike" kern="1200" cap="none" spc="0" normalizeH="0" noProof="0" dirty="0" err="1" smtClean="0">
                <a:ln>
                  <a:noFill/>
                </a:ln>
                <a:solidFill>
                  <a:schemeClr val="tx1"/>
                </a:solidFill>
                <a:effectLst/>
                <a:uLnTx/>
                <a:uFillTx/>
                <a:latin typeface="Arial Unicode MS" pitchFamily="34" charset="-128"/>
                <a:ea typeface="Arial Unicode MS" pitchFamily="34" charset="-128"/>
                <a:cs typeface="Arial Unicode MS" pitchFamily="34" charset="-128"/>
              </a:rPr>
              <a:t>titulizaciones</a:t>
            </a:r>
            <a:endParaRPr kumimoji="0" lang="es-ES" sz="2000" b="1"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720725" marR="0" lvl="0" indent="-188913" algn="l" defTabSz="914400" rtl="0" eaLnBrk="0" fontAlgn="base" latinLnBrk="0" hangingPunct="0">
              <a:lnSpc>
                <a:spcPct val="100000"/>
              </a:lnSpc>
              <a:spcBef>
                <a:spcPts val="1200"/>
              </a:spcBef>
              <a:spcAft>
                <a:spcPts val="600"/>
              </a:spcAft>
              <a:buClr>
                <a:schemeClr val="accent1"/>
              </a:buClr>
              <a:buSzPct val="80000"/>
              <a:buFont typeface="Courier New" pitchFamily="49" charset="0"/>
              <a:buChar char="o"/>
              <a:tabLst/>
              <a:defRPr/>
            </a:pPr>
            <a:r>
              <a:rPr lang="es-ES" sz="2000" dirty="0" smtClean="0">
                <a:latin typeface="Arial Unicode MS" pitchFamily="34" charset="-128"/>
                <a:ea typeface="Arial Unicode MS" pitchFamily="34" charset="-128"/>
                <a:cs typeface="Arial Unicode MS" pitchFamily="34" charset="-128"/>
              </a:rPr>
              <a:t> Normas cuantitativas (</a:t>
            </a:r>
            <a:r>
              <a:rPr lang="es-ES" sz="2000" dirty="0" err="1" smtClean="0">
                <a:latin typeface="Arial Unicode MS" pitchFamily="34" charset="-128"/>
                <a:ea typeface="Arial Unicode MS" pitchFamily="34" charset="-128"/>
                <a:cs typeface="Arial Unicode MS" pitchFamily="34" charset="-128"/>
              </a:rPr>
              <a:t>p.e.</a:t>
            </a:r>
            <a:r>
              <a:rPr lang="es-ES" sz="2000" dirty="0" smtClean="0">
                <a:latin typeface="Arial Unicode MS" pitchFamily="34" charset="-128"/>
                <a:ea typeface="Arial Unicode MS" pitchFamily="34" charset="-128"/>
                <a:cs typeface="Arial Unicode MS" pitchFamily="34" charset="-128"/>
              </a:rPr>
              <a:t> mínimos de retención de riesgos por el originador o el promotor)</a:t>
            </a: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720725" marR="0" lvl="0" indent="-188913" algn="l" defTabSz="914400" rtl="0" eaLnBrk="0" fontAlgn="base" latinLnBrk="0" hangingPunct="0">
              <a:lnSpc>
                <a:spcPct val="100000"/>
              </a:lnSpc>
              <a:spcBef>
                <a:spcPts val="1200"/>
              </a:spcBef>
              <a:spcAft>
                <a:spcPts val="600"/>
              </a:spcAft>
              <a:buClr>
                <a:schemeClr val="accent1"/>
              </a:buClr>
              <a:buSzPct val="80000"/>
              <a:buFont typeface="Courier New" pitchFamily="49" charset="0"/>
              <a:buChar char="o"/>
              <a:tabLst/>
              <a:defRPr/>
            </a:pPr>
            <a:r>
              <a:rPr lang="es-ES" sz="2000" dirty="0" smtClean="0">
                <a:latin typeface="Arial Unicode MS" pitchFamily="34" charset="-128"/>
                <a:ea typeface="Arial Unicode MS" pitchFamily="34" charset="-128"/>
                <a:cs typeface="Arial Unicode MS" pitchFamily="34" charset="-128"/>
              </a:rPr>
              <a:t> Normas cualitativas referidas al promotor, originador o a la propia inversión</a:t>
            </a:r>
          </a:p>
          <a:p>
            <a:pPr marL="720725" marR="0" lvl="0" indent="-188913" algn="l" defTabSz="914400" rtl="0" eaLnBrk="0" fontAlgn="base" latinLnBrk="0" hangingPunct="0">
              <a:lnSpc>
                <a:spcPct val="100000"/>
              </a:lnSpc>
              <a:spcBef>
                <a:spcPts val="1200"/>
              </a:spcBef>
              <a:spcAft>
                <a:spcPts val="600"/>
              </a:spcAft>
              <a:buClr>
                <a:schemeClr val="accent1"/>
              </a:buClr>
              <a:buSzPct val="80000"/>
              <a:buFont typeface="Courier New" pitchFamily="49" charset="0"/>
              <a:buChar char="o"/>
              <a:tabLst/>
              <a:defRPr/>
            </a:pPr>
            <a:r>
              <a:rPr lang="es-ES" sz="2000" dirty="0" smtClean="0">
                <a:latin typeface="Arial Unicode MS" pitchFamily="34" charset="-128"/>
                <a:ea typeface="Arial Unicode MS" pitchFamily="34" charset="-128"/>
                <a:cs typeface="Arial Unicode MS" pitchFamily="34" charset="-128"/>
              </a:rPr>
              <a:t>Normas de gobierno referidas al propio asegurador</a:t>
            </a:r>
          </a:p>
          <a:p>
            <a:pPr marL="720725" marR="0" lvl="0" indent="-188913" algn="l" defTabSz="914400" rtl="0" eaLnBrk="0" fontAlgn="base" latinLnBrk="0" hangingPunct="0">
              <a:lnSpc>
                <a:spcPct val="100000"/>
              </a:lnSpc>
              <a:spcBef>
                <a:spcPts val="1200"/>
              </a:spcBef>
              <a:spcAft>
                <a:spcPts val="600"/>
              </a:spcAft>
              <a:buClr>
                <a:schemeClr val="accent1"/>
              </a:buClr>
              <a:buSzPct val="80000"/>
              <a:buFont typeface="Courier New" pitchFamily="49" charset="0"/>
              <a:buChar char="o"/>
              <a:tabLst/>
              <a:defRPr/>
            </a:pPr>
            <a:r>
              <a:rPr lang="es-ES" sz="2000" dirty="0" smtClean="0">
                <a:latin typeface="Arial Unicode MS" pitchFamily="34" charset="-128"/>
                <a:ea typeface="Arial Unicode MS" pitchFamily="34" charset="-128"/>
                <a:cs typeface="Arial Unicode MS" pitchFamily="34" charset="-128"/>
              </a:rPr>
              <a:t>Adiciones de capital obligatorias en caso de incumplimiento de las normas anteriores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2910" y="3143248"/>
            <a:ext cx="8215370" cy="6429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Título"/>
          <p:cNvSpPr>
            <a:spLocks noGrp="1"/>
          </p:cNvSpPr>
          <p:nvPr>
            <p:ph type="ctrTitle" idx="4294967295"/>
          </p:nvPr>
        </p:nvSpPr>
        <p:spPr>
          <a:xfrm>
            <a:off x="3571868" y="96819"/>
            <a:ext cx="1785927" cy="760413"/>
          </a:xfrm>
          <a:prstGeom prst="rect">
            <a:avLst/>
          </a:prstGeom>
        </p:spPr>
        <p:txBody>
          <a:bodyPr/>
          <a:lstStyle/>
          <a:p>
            <a:pPr eaLnBrk="1" fontAlgn="auto" hangingPunct="1">
              <a:spcAft>
                <a:spcPts val="0"/>
              </a:spcAft>
              <a:defRPr/>
            </a:pPr>
            <a:r>
              <a:rPr lang="es-ES" sz="3600" u="sng" dirty="0" smtClean="0">
                <a:solidFill>
                  <a:schemeClr val="bg1"/>
                </a:solidFill>
              </a:rPr>
              <a:t>INDICE</a:t>
            </a:r>
            <a:endParaRPr lang="es-ES" sz="3600" u="sng" dirty="0">
              <a:solidFill>
                <a:schemeClr val="bg1"/>
              </a:solidFill>
            </a:endParaRPr>
          </a:p>
        </p:txBody>
      </p:sp>
      <p:sp>
        <p:nvSpPr>
          <p:cNvPr id="3" name="2 Subtítulo"/>
          <p:cNvSpPr>
            <a:spLocks noGrp="1"/>
          </p:cNvSpPr>
          <p:nvPr>
            <p:ph type="subTitle" idx="4294967295"/>
          </p:nvPr>
        </p:nvSpPr>
        <p:spPr>
          <a:xfrm>
            <a:off x="785786" y="1785926"/>
            <a:ext cx="7858180" cy="3286148"/>
          </a:xfrm>
          <a:prstGeom prst="rect">
            <a:avLst/>
          </a:prstGeom>
        </p:spPr>
        <p:txBody>
          <a:bodyPr>
            <a:noAutofit/>
          </a:bodyPr>
          <a:lstStyle/>
          <a:p>
            <a:pPr marL="0" eaLnBrk="1" fontAlgn="auto" hangingPunct="1">
              <a:lnSpc>
                <a:spcPct val="120000"/>
              </a:lnSpc>
              <a:spcBef>
                <a:spcPts val="1200"/>
              </a:spcBef>
              <a:spcAft>
                <a:spcPts val="600"/>
              </a:spcAft>
              <a:buFont typeface="Wingdings 2"/>
              <a:buNone/>
              <a:defRPr/>
            </a:pPr>
            <a:r>
              <a:rPr lang="es-ES" sz="2800" b="1" dirty="0" smtClean="0">
                <a:latin typeface="Arial Unicode MS" pitchFamily="34" charset="-128"/>
                <a:ea typeface="Arial Unicode MS" pitchFamily="34" charset="-128"/>
                <a:cs typeface="Arial Unicode MS" pitchFamily="34" charset="-128"/>
              </a:rPr>
              <a:t>Pilares del sistema de solvencia</a:t>
            </a:r>
          </a:p>
          <a:p>
            <a:pPr marL="531813" eaLnBrk="1" fontAlgn="auto" hangingPunct="1">
              <a:lnSpc>
                <a:spcPct val="120000"/>
              </a:lnSpc>
              <a:spcBef>
                <a:spcPts val="1200"/>
              </a:spcBef>
              <a:spcAft>
                <a:spcPts val="600"/>
              </a:spcAft>
              <a:buFont typeface="Wingdings" pitchFamily="2" charset="2"/>
              <a:buChar char="ü"/>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Regulación, Supervisión y Política Macroeconómica</a:t>
            </a:r>
          </a:p>
          <a:p>
            <a:pPr marL="531813" eaLnBrk="1" fontAlgn="auto" hangingPunct="1">
              <a:lnSpc>
                <a:spcPct val="120000"/>
              </a:lnSpc>
              <a:spcBef>
                <a:spcPts val="1200"/>
              </a:spcBef>
              <a:spcAft>
                <a:spcPts val="600"/>
              </a:spcAft>
              <a:buFont typeface="Wingdings" pitchFamily="2" charset="2"/>
              <a:buChar char="ü"/>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Elementos de gestión: Gobernanza</a:t>
            </a:r>
          </a:p>
          <a:p>
            <a:pPr marL="531813" eaLnBrk="1" fontAlgn="auto" hangingPunct="1">
              <a:lnSpc>
                <a:spcPct val="120000"/>
              </a:lnSpc>
              <a:spcBef>
                <a:spcPts val="1200"/>
              </a:spcBef>
              <a:spcAft>
                <a:spcPts val="600"/>
              </a:spcAft>
              <a:buFont typeface="Wingdings" pitchFamily="2" charset="2"/>
              <a:buChar char="ü"/>
              <a:defRPr/>
            </a:pPr>
            <a:r>
              <a:rPr lang="es-ES" sz="2400" dirty="0" smtClean="0">
                <a:latin typeface="Arial Unicode MS" pitchFamily="34" charset="-128"/>
                <a:ea typeface="Arial Unicode MS" pitchFamily="34" charset="-128"/>
                <a:cs typeface="Arial Unicode MS" pitchFamily="34" charset="-128"/>
              </a:rPr>
              <a:t>Información a terceros</a:t>
            </a:r>
          </a:p>
          <a:p>
            <a:pPr marL="531813" eaLnBrk="1" fontAlgn="auto" hangingPunct="1">
              <a:lnSpc>
                <a:spcPct val="120000"/>
              </a:lnSpc>
              <a:spcBef>
                <a:spcPts val="1200"/>
              </a:spcBef>
              <a:spcAft>
                <a:spcPts val="600"/>
              </a:spcAft>
              <a:buFont typeface="Wingdings" pitchFamily="2" charset="2"/>
              <a:buChar char="ü"/>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Elementos cuantitativos. Fondos propios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0 L 1.38889E-6 0.09444 " pathEditMode="relative" rAng="0" ptsTypes="AA">
                                      <p:cBhvr>
                                        <p:cTn id="6" dur="2000" fill="hold"/>
                                        <p:tgtEl>
                                          <p:spTgt spid="4"/>
                                        </p:tgtEl>
                                        <p:attrNameLst>
                                          <p:attrName>ppt_x</p:attrName>
                                          <p:attrName>ppt_y</p:attrName>
                                        </p:attrNameLst>
                                      </p:cBhvr>
                                      <p:rCtr x="0" y="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643174" y="-24"/>
            <a:ext cx="4143372" cy="84137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Información a terceros Cualidades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pic>
        <p:nvPicPr>
          <p:cNvPr id="1026" name="Picture 2" descr="newspaper dress15"/>
          <p:cNvPicPr>
            <a:picLocks noChangeAspect="1" noChangeArrowheads="1"/>
          </p:cNvPicPr>
          <p:nvPr/>
        </p:nvPicPr>
        <p:blipFill>
          <a:blip r:embed="rId2"/>
          <a:srcRect l="9621" t="5268" r="26113"/>
          <a:stretch>
            <a:fillRect/>
          </a:stretch>
        </p:blipFill>
        <p:spPr bwMode="auto">
          <a:xfrm>
            <a:off x="1309637" y="1285860"/>
            <a:ext cx="1404975" cy="2286016"/>
          </a:xfrm>
          <a:prstGeom prst="rect">
            <a:avLst/>
          </a:prstGeom>
          <a:noFill/>
        </p:spPr>
      </p:pic>
      <p:pic>
        <p:nvPicPr>
          <p:cNvPr id="1028" name="Picture 4" descr="Oficina llena de papeles"/>
          <p:cNvPicPr>
            <a:picLocks noChangeAspect="1" noChangeArrowheads="1"/>
          </p:cNvPicPr>
          <p:nvPr/>
        </p:nvPicPr>
        <p:blipFill>
          <a:blip r:embed="rId3"/>
          <a:srcRect l="2571" t="18961" r="6856" b="6320"/>
          <a:stretch>
            <a:fillRect/>
          </a:stretch>
        </p:blipFill>
        <p:spPr bwMode="auto">
          <a:xfrm>
            <a:off x="3950938" y="1428736"/>
            <a:ext cx="3478582" cy="1945680"/>
          </a:xfrm>
          <a:prstGeom prst="rect">
            <a:avLst/>
          </a:prstGeom>
          <a:noFill/>
        </p:spPr>
      </p:pic>
      <p:pic>
        <p:nvPicPr>
          <p:cNvPr id="1030" name="Picture 6" descr="http://t1.gstatic.com/images?q=tbn:ANd9GcS9AMsNwhP6JFWPeMvhmAdDEfKzaQzBdF_e_D7WIqr7lJxqrQ31"/>
          <p:cNvPicPr>
            <a:picLocks noChangeAspect="1" noChangeArrowheads="1"/>
          </p:cNvPicPr>
          <p:nvPr/>
        </p:nvPicPr>
        <p:blipFill>
          <a:blip r:embed="rId4"/>
          <a:srcRect l="7736" r="13261"/>
          <a:stretch>
            <a:fillRect/>
          </a:stretch>
        </p:blipFill>
        <p:spPr bwMode="auto">
          <a:xfrm>
            <a:off x="642910" y="4286256"/>
            <a:ext cx="2786082" cy="1543051"/>
          </a:xfrm>
          <a:prstGeom prst="rect">
            <a:avLst/>
          </a:prstGeom>
          <a:noFill/>
        </p:spPr>
      </p:pic>
      <p:sp>
        <p:nvSpPr>
          <p:cNvPr id="1032" name="AutoShape 8" descr="data:image/jpeg;base64,/9j/4AAQSkZJRgABAQAAAQABAAD/2wCEAAkGBhASEBQTEBIUFRQUFA8VFBIWEhAPFBUSFBAVFBQUFRQXGyYeFxkjGRQUHy8gIycpLSwsFR4yNTAqNSYrLCkBCQoKDgwOGg8PGCkcHBwpLCkpKSkpKS8pKSkpKSkpKi8sKSwpLCkpLCkpKSkwLCkpKSkpKTYpKSkpLCwsKSkpKf/AABEIAHEAmwMBIgACEQEDEQH/xAAbAAABBQEBAAAAAAAAAAAAAAADAAIEBQYBB//EAD0QAAIBAgIIAwQGCQUAAAAAAAECAAMRBCEFBhIxQVFhcROBkSIyofAVQlJiscEHFDNDU3KCktEWIzSisv/EABgBAAMBAQAAAAAAAAAAAAAAAAABAgME/8QAHxEBAQEBAAIDAAMAAAAAAAAAAAERAiExEhNBA1Fh/9oADAMBAAIRAxEAPwAmrmiwyi/KatNALl7IlLqlmq9puqKC0259OdSfQSchCU9BJyEvFpiEWkJR4qF0Cv2RCDV9TwEuUXOGFOZWrUH+nl5ekfT1dXpNAixGToZ//Tq9JxtXk5TQtu4QDtaOBQvoBeUZ9BJyl14saWErBqkOgk5CBbQK/ZEvGa8E7Svin5KR9CKOAgm0MnKXLvcwZIlHapfohfsidGhFPAS3amIgIIUzaBXkIJtCpyl65gts84BmtUNw7TeUlymC1S3L2m6ptlJ5A4OUfTfKBU94RKcdOakJUhwZFBkoNM6uXTgZyKKQDGMj1mkphIlaXyKjO8F40VaVukcYadNmAvaaoWHjdICrVlNh9YKR33Q9Rb4yX+tqwuDfzvFLvoWYK1acNSRmqQbVpWEnitHucpXePDLiIYD2cwPjCP8AEkdkW+4ysgVGqIuo7CbijTmP1Mp+yO03XgHhymXJ5TaSC8k0oOnQY9JMSjaLqnIC1OcLWkorA1KN5EqnKLQpke4TfItTTaobVUamvCobFCOdxu84qFi26Rayw1PEqwDKbgi4IsR3DDIjsTOOL9egzhKFXWtKfS1I1EamDa/1rCaulghvbPpwjq2j6bb1HlHevw5Hj+P0Fil3DbH3De3lvMq6WIam1kLI3EZqR3HKexYjQH8M+RlZjdWDUyq0Vfqd/wAJKsYKjrJWHv2cC3K80OFriooZdxjMb+jl/wB1tqeAPtr2vwjNGaCxmHZlrUm2CC22LFBbmeE047y5WfXP6nETloQx6rN9QYiGO8J+BklFG+P2x1i0KrUtbhf5VPrvmqq6z4aniP1aq3huVpspYWVw4O49LTK6lmwXsPhugv0m6BrVWp4ikhZVQq+yASCGuCRytf1nLrWPR0YW59bg37Tu1PEdBa54rDHZD7VMH9m1yNw92/u9p6JoHXmhiSEDeHU/huygk/cJ3jvCeRjVloCtXtu38oCtXK+8rWPHLKcW3e3GAxwLc3Jv+Aj/AEz6Tlo8CCsVp0MoYtQZqLneadtlj9+mfZbuc+sccdiKf7akKqjfWoZMOrUib+hPaWNooDDNH6Up1r+FUV7b1N1cdCtrjzElisNxyPI5D1lVjtEUavvrZuFRT4VQWzGzUGd+kjj9dpD2GXEp9iqfBqjtU3MP5s4G0XCdUygwmsdEt4b7WHqbvDrDYuT9lvdbsJdCrbMjLmuYtADSPjqO1Sdeav68IdXBzBE6YB54j3h9q0h1V2KjL9lmX0MRrzrrnTA86Kw+b/4kLxpzbhgC1R90TcIcrfleYTVCpkB5zas+VxObloo9Oaj4fEHa/Z1ODqBn3H5zzzTerWIwpPiLdBmKq5pbv9U97T1R8fblBVsXtAjIgjMEXX+05GO8aNxR/ow1sZ74Wu5Y+01JmO0SB7yG+/oOQm8q6PBN0Oyf+p/pnm2O1YVaq18ERSqIdoKT7BbebHhfMec9G0VpJatNWNlYi7JcXVuOXK8n42L2UF3ZcnW33xcg/wCIZSDu+e3OTiL5HMcuEhVtHDfTOyfs71PfiPKI3IoAVCp/3Bbkb+yezcYcGAKLZEUUAHiMGlRdioquvFWAKk887mVf0HVo2OCrNSt+5e9WgemybsncHyl5FAKRNZjTIGNotRO7xkvVok+QuvmJd4fF7ahkZaincVKm/nGGmtjcA34EA5SoratU9ovh2bD1D9amSqk83p5q3nAKPWAbOIqbwC20Lgi+0FvbzEr1a/lLvTlWsqWxio6jdiaTCmwPJqR3+UzlHEhs1NxwytfradHHUsY9TylAxwEivUgi/Qf3W/OaRImqtQWU9JrnxOVpgNWcVkO01RxFxMOYr5C4usOEhJi4KrWMiPUmsiU5sV1kc4k35esAakZePIFhS09XT3ardr3HoZYYbXmutttabdTdD6jL4TOPBbfL5PLtF8ZT2tzQ16w7C1RGQdhUX4flJ1DSOFf/AI9dL/w2aw755ieYVKsaxh9MOd16yK9jZxs9ciD2tvHWHty/zPJ8PpCsnuVHXoGNvS9p2vpSu+TVahHIswHkt7CZ/Td9q+b03FaWo0/fqoP6gT6CVWJ15wq7tpz0Fh6meemKV9UiPsrR6S/SHif3FFB95mZ2/tGXxmdxWtukKl9qu6g/VS1MD0z+M5eNemCNw9Ir/HPwfZUB6jMbuzMebMzZ+ZkzRFfZbY4NuvwO/wBIOpgzwz7yO4IPXhw3TKTri7VbrS7QO+CKHp6AwGGxBdQ187WIhBV6H0X8xOqeUKfVypYC01Xim3zaZDV5/ZHrNQlTLykwHmpffB3nNuNY5ygURB+RGlo3bHDL53QAbNY84N6n4TrtY/Ig2z3whaHFOAx2zLtG/wBORTuzFaTvksrkRMbtTjN+URwmnQ0aD+c4Gj/ymJeIgHeL5H8IxW4x4MfrwXoShTAPsk8Ms+UNsdfiZHBtHB26+pi8T0NVGgPd8ppU4RRSIbi7zGVeE5FKBcWgKm7ziigDVnYooIphjRFFFFR1t0Yu6KKM3I2ru8x+MUUc9gxd3r/6Mau6KKK+wfT3CGTfFFH0VOhF3RRSEP/Z"/>
          <p:cNvSpPr>
            <a:spLocks noChangeAspect="1" noChangeArrowheads="1"/>
          </p:cNvSpPr>
          <p:nvPr/>
        </p:nvSpPr>
        <p:spPr bwMode="auto">
          <a:xfrm>
            <a:off x="0" y="-509588"/>
            <a:ext cx="1476375" cy="10763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data:image/jpeg;base64,/9j/4AAQSkZJRgABAQAAAQABAAD/2wCEAAkGBhASEBQTEBIUFRQUFA8VFBIWEhAPFBUSFBAVFBQUFRQXGyYeFxkjGRQUHy8gIycpLSwsFR4yNTAqNSYrLCkBCQoKDgwOGg8PGCkcHBwpLCkpKSkpKS8pKSkpKSkpKi8sKSwpLCkpLCkpKSkwLCkpKSkpKTYpKSkpLCwsKSkpKf/AABEIAHEAmwMBIgACEQEDEQH/xAAbAAABBQEBAAAAAAAAAAAAAAADAAIEBQYBB//EAD0QAAIBAgIIAwQGCQUAAAAAAAECAAMRBCEFBhIxQVFhcROBkSIyofAVQlJiscEHFDNDU3KCktEWIzSisv/EABgBAAMBAQAAAAAAAAAAAAAAAAABAgME/8QAHxEBAQEBAAIDAAMAAAAAAAAAAAERAiExEhNBA1Fh/9oADAMBAAIRAxEAPwAmrmiwyi/KatNALl7IlLqlmq9puqKC0259OdSfQSchCU9BJyEvFpiEWkJR4qF0Cv2RCDV9TwEuUXOGFOZWrUH+nl5ekfT1dXpNAixGToZ//Tq9JxtXk5TQtu4QDtaOBQvoBeUZ9BJyl14saWErBqkOgk5CBbQK/ZEvGa8E7Svin5KR9CKOAgm0MnKXLvcwZIlHapfohfsidGhFPAS3amIgIIUzaBXkIJtCpyl65gts84BmtUNw7TeUlymC1S3L2m6ptlJ5A4OUfTfKBU94RKcdOakJUhwZFBkoNM6uXTgZyKKQDGMj1mkphIlaXyKjO8F40VaVukcYadNmAvaaoWHjdICrVlNh9YKR33Q9Rb4yX+tqwuDfzvFLvoWYK1acNSRmqQbVpWEnitHucpXePDLiIYD2cwPjCP8AEkdkW+4ysgVGqIuo7CbijTmP1Mp+yO03XgHhymXJ5TaSC8k0oOnQY9JMSjaLqnIC1OcLWkorA1KN5EqnKLQpke4TfItTTaobVUamvCobFCOdxu84qFi26Rayw1PEqwDKbgi4IsR3DDIjsTOOL9egzhKFXWtKfS1I1EamDa/1rCaulghvbPpwjq2j6bb1HlHevw5Hj+P0Fil3DbH3De3lvMq6WIam1kLI3EZqR3HKexYjQH8M+RlZjdWDUyq0Vfqd/wAJKsYKjrJWHv2cC3K80OFriooZdxjMb+jl/wB1tqeAPtr2vwjNGaCxmHZlrUm2CC22LFBbmeE047y5WfXP6nETloQx6rN9QYiGO8J+BklFG+P2x1i0KrUtbhf5VPrvmqq6z4aniP1aq3huVpspYWVw4O49LTK6lmwXsPhugv0m6BrVWp4ikhZVQq+yASCGuCRytf1nLrWPR0YW59bg37Tu1PEdBa54rDHZD7VMH9m1yNw92/u9p6JoHXmhiSEDeHU/huygk/cJ3jvCeRjVloCtXtu38oCtXK+8rWPHLKcW3e3GAxwLc3Jv+Aj/AEz6Tlo8CCsVp0MoYtQZqLneadtlj9+mfZbuc+sccdiKf7akKqjfWoZMOrUib+hPaWNooDDNH6Up1r+FUV7b1N1cdCtrjzElisNxyPI5D1lVjtEUavvrZuFRT4VQWzGzUGd+kjj9dpD2GXEp9iqfBqjtU3MP5s4G0XCdUygwmsdEt4b7WHqbvDrDYuT9lvdbsJdCrbMjLmuYtADSPjqO1Sdeav68IdXBzBE6YB54j3h9q0h1V2KjL9lmX0MRrzrrnTA86Kw+b/4kLxpzbhgC1R90TcIcrfleYTVCpkB5zas+VxObloo9Oaj4fEHa/Z1ODqBn3H5zzzTerWIwpPiLdBmKq5pbv9U97T1R8fblBVsXtAjIgjMEXX+05GO8aNxR/ow1sZ74Wu5Y+01JmO0SB7yG+/oOQm8q6PBN0Oyf+p/pnm2O1YVaq18ERSqIdoKT7BbebHhfMec9G0VpJatNWNlYi7JcXVuOXK8n42L2UF3ZcnW33xcg/wCIZSDu+e3OTiL5HMcuEhVtHDfTOyfs71PfiPKI3IoAVCp/3Bbkb+yezcYcGAKLZEUUAHiMGlRdioquvFWAKk887mVf0HVo2OCrNSt+5e9WgemybsncHyl5FAKRNZjTIGNotRO7xkvVok+QuvmJd4fF7ahkZaincVKm/nGGmtjcA34EA5SoratU9ovh2bD1D9amSqk83p5q3nAKPWAbOIqbwC20Lgi+0FvbzEr1a/lLvTlWsqWxio6jdiaTCmwPJqR3+UzlHEhs1NxwytfradHHUsY9TylAxwEivUgi/Qf3W/OaRImqtQWU9JrnxOVpgNWcVkO01RxFxMOYr5C4usOEhJi4KrWMiPUmsiU5sV1kc4k35esAakZePIFhS09XT3ardr3HoZYYbXmutttabdTdD6jL4TOPBbfL5PLtF8ZT2tzQ16w7C1RGQdhUX4flJ1DSOFf/AI9dL/w2aw755ieYVKsaxh9MOd16yK9jZxs9ciD2tvHWHty/zPJ8PpCsnuVHXoGNvS9p2vpSu+TVahHIswHkt7CZ/Td9q+b03FaWo0/fqoP6gT6CVWJ15wq7tpz0Fh6meemKV9UiPsrR6S/SHif3FFB95mZ2/tGXxmdxWtukKl9qu6g/VS1MD0z+M5eNemCNw9Ir/HPwfZUB6jMbuzMebMzZ+ZkzRFfZbY4NuvwO/wBIOpgzwz7yO4IPXhw3TKTri7VbrS7QO+CKHp6AwGGxBdQ187WIhBV6H0X8xOqeUKfVypYC01Xim3zaZDV5/ZHrNQlTLykwHmpffB3nNuNY5ygURB+RGlo3bHDL53QAbNY84N6n4TrtY/Ig2z3whaHFOAx2zLtG/wBORTuzFaTvksrkRMbtTjN+URwmnQ0aD+c4Gj/ymJeIgHeL5H8IxW4x4MfrwXoShTAPsk8Ms+UNsdfiZHBtHB26+pi8T0NVGgPd8ppU4RRSIbi7zGVeE5FKBcWgKm7ziigDVnYooIphjRFFFFR1t0Yu6KKM3I2ru8x+MUUc9gxd3r/6Mau6KKK+wfT3CGTfFFH0VOhF3RRSEP/Z"/>
          <p:cNvSpPr>
            <a:spLocks noChangeAspect="1" noChangeArrowheads="1"/>
          </p:cNvSpPr>
          <p:nvPr/>
        </p:nvSpPr>
        <p:spPr bwMode="auto">
          <a:xfrm>
            <a:off x="0" y="-509588"/>
            <a:ext cx="1476375" cy="10763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6" name="Picture 12" descr="http://t2.gstatic.com/images?q=tbn:ANd9GcRo8cVbmHXQdFfUEUNq-3vEd1t3HypML9CgiSqIgPZSm_a8hpWZ"/>
          <p:cNvPicPr>
            <a:picLocks noChangeAspect="1" noChangeArrowheads="1"/>
          </p:cNvPicPr>
          <p:nvPr/>
        </p:nvPicPr>
        <p:blipFill>
          <a:blip r:embed="rId5"/>
          <a:srcRect/>
          <a:stretch>
            <a:fillRect/>
          </a:stretch>
        </p:blipFill>
        <p:spPr bwMode="auto">
          <a:xfrm>
            <a:off x="3643306" y="4210067"/>
            <a:ext cx="2552700" cy="1790701"/>
          </a:xfrm>
          <a:prstGeom prst="rect">
            <a:avLst/>
          </a:prstGeom>
          <a:noFill/>
        </p:spPr>
      </p:pic>
      <p:pic>
        <p:nvPicPr>
          <p:cNvPr id="1038" name="Picture 14" descr="http://t0.gstatic.com/images?q=tbn:ANd9GcQSsRpTGxVRntKkvc_tt3ZlMtssKP0p-4ZHwsw5rmoC_5xi02ev"/>
          <p:cNvPicPr>
            <a:picLocks noChangeAspect="1" noChangeArrowheads="1"/>
          </p:cNvPicPr>
          <p:nvPr/>
        </p:nvPicPr>
        <p:blipFill>
          <a:blip r:embed="rId6"/>
          <a:srcRect/>
          <a:stretch>
            <a:fillRect/>
          </a:stretch>
        </p:blipFill>
        <p:spPr bwMode="auto">
          <a:xfrm>
            <a:off x="6643702" y="4227671"/>
            <a:ext cx="1776409" cy="1568294"/>
          </a:xfrm>
          <a:prstGeom prst="rect">
            <a:avLst/>
          </a:prstGeom>
          <a:noFill/>
        </p:spPr>
      </p:pic>
      <p:sp>
        <p:nvSpPr>
          <p:cNvPr id="13" name="12 CuadroTexto"/>
          <p:cNvSpPr txBox="1"/>
          <p:nvPr/>
        </p:nvSpPr>
        <p:spPr>
          <a:xfrm>
            <a:off x="500034" y="3571876"/>
            <a:ext cx="2928958" cy="338554"/>
          </a:xfrm>
          <a:prstGeom prst="rect">
            <a:avLst/>
          </a:prstGeom>
          <a:noFill/>
        </p:spPr>
        <p:txBody>
          <a:bodyPr wrap="square" rtlCol="0">
            <a:spAutoFit/>
          </a:bodyPr>
          <a:lstStyle/>
          <a:p>
            <a:pPr algn="ct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Presentación</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adecuada</a:t>
            </a:r>
            <a:endParaRPr lang="en-GB" sz="1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4" name="13 CuadroTexto"/>
          <p:cNvSpPr txBox="1"/>
          <p:nvPr/>
        </p:nvSpPr>
        <p:spPr>
          <a:xfrm>
            <a:off x="4000496" y="3429000"/>
            <a:ext cx="3500462" cy="338554"/>
          </a:xfrm>
          <a:prstGeom prst="rect">
            <a:avLst/>
          </a:prstGeom>
          <a:noFill/>
        </p:spPr>
        <p:txBody>
          <a:bodyPr wrap="square" rtlCol="0">
            <a:spAutoFit/>
          </a:bodyPr>
          <a:lstStyle/>
          <a:p>
            <a:pPr algn="ct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Contenido</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preciso</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pero</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comprensivo</a:t>
            </a:r>
            <a:endParaRPr lang="en-GB" sz="1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5" name="14 CuadroTexto"/>
          <p:cNvSpPr txBox="1"/>
          <p:nvPr/>
        </p:nvSpPr>
        <p:spPr>
          <a:xfrm>
            <a:off x="714348" y="5857892"/>
            <a:ext cx="2571768" cy="584775"/>
          </a:xfrm>
          <a:prstGeom prst="rect">
            <a:avLst/>
          </a:prstGeom>
          <a:noFill/>
        </p:spPr>
        <p:txBody>
          <a:bodyPr wrap="square" rtlCol="0">
            <a:spAutoFit/>
          </a:bodyPr>
          <a:lstStyle/>
          <a:p>
            <a:pPr algn="ct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Preparado</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para</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las</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necesidades</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del lector</a:t>
            </a:r>
            <a:endParaRPr lang="en-GB" sz="1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6" name="15 CuadroTexto"/>
          <p:cNvSpPr txBox="1"/>
          <p:nvPr/>
        </p:nvSpPr>
        <p:spPr>
          <a:xfrm>
            <a:off x="3714744" y="5857892"/>
            <a:ext cx="2571768" cy="338554"/>
          </a:xfrm>
          <a:prstGeom prst="rect">
            <a:avLst/>
          </a:prstGeom>
          <a:noFill/>
        </p:spPr>
        <p:txBody>
          <a:bodyPr wrap="square" rtlCol="0">
            <a:spAutoFit/>
          </a:bodyPr>
          <a:lstStyle/>
          <a:p>
            <a:pPr algn="ct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Rápida</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fácil</a:t>
            </a: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de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obtener</a:t>
            </a:r>
            <a:endParaRPr lang="en-GB" sz="1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7" name="16 CuadroTexto"/>
          <p:cNvSpPr txBox="1"/>
          <p:nvPr/>
        </p:nvSpPr>
        <p:spPr>
          <a:xfrm>
            <a:off x="6929454" y="5857892"/>
            <a:ext cx="1357322" cy="338554"/>
          </a:xfrm>
          <a:prstGeom prst="rect">
            <a:avLst/>
          </a:prstGeom>
          <a:noFill/>
        </p:spPr>
        <p:txBody>
          <a:bodyPr wrap="square" rtlCol="0">
            <a:spAutoFit/>
          </a:bodyPr>
          <a:lstStyle/>
          <a:p>
            <a:pPr algn="ctr"/>
            <a:r>
              <a:rPr lang="en-GB"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GB" sz="1600" b="1" dirty="0" err="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Útil</a:t>
            </a:r>
            <a:endParaRPr lang="en-GB" sz="1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left)">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4"/>
                                        </p:tgtEl>
                                        <p:attrNameLst>
                                          <p:attrName>style.visibility</p:attrName>
                                        </p:attrNameLst>
                                      </p:cBhvr>
                                      <p:to>
                                        <p:strVal val="visible"/>
                                      </p:to>
                                    </p:set>
                                    <p:anim calcmode="discrete" valueType="clr">
                                      <p:cBhvr override="childStyle">
                                        <p:cTn id="2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
                                        </p:tgtEl>
                                        <p:attrNameLst>
                                          <p:attrName>fillcolor</p:attrName>
                                        </p:attrNameLst>
                                      </p:cBhvr>
                                      <p:tavLst>
                                        <p:tav tm="0">
                                          <p:val>
                                            <p:clrVal>
                                              <a:schemeClr val="accent2"/>
                                            </p:clrVal>
                                          </p:val>
                                        </p:tav>
                                        <p:tav tm="50000">
                                          <p:val>
                                            <p:clrVal>
                                              <a:schemeClr val="hlink"/>
                                            </p:clrVal>
                                          </p:val>
                                        </p:tav>
                                      </p:tavLst>
                                    </p:anim>
                                    <p:set>
                                      <p:cBhvr>
                                        <p:cTn id="26" dur="80"/>
                                        <p:tgtEl>
                                          <p:spTgt spid="14"/>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diamond(in)">
                                      <p:cBhvr>
                                        <p:cTn id="31" dur="10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ppt_x"/>
                                          </p:val>
                                        </p:tav>
                                        <p:tav tm="100000">
                                          <p:val>
                                            <p:strVal val="#ppt_x"/>
                                          </p:val>
                                        </p:tav>
                                      </p:tavLst>
                                    </p:anim>
                                    <p:anim calcmode="lin" valueType="num">
                                      <p:cBhvr additive="base">
                                        <p:cTn id="3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036"/>
                                        </p:tgtEl>
                                        <p:attrNameLst>
                                          <p:attrName>style.visibility</p:attrName>
                                        </p:attrNameLst>
                                      </p:cBhvr>
                                      <p:to>
                                        <p:strVal val="visible"/>
                                      </p:to>
                                    </p:set>
                                    <p:anim calcmode="lin" valueType="num">
                                      <p:cBhvr>
                                        <p:cTn id="42" dur="500" decel="50000" fill="hold">
                                          <p:stCondLst>
                                            <p:cond delay="0"/>
                                          </p:stCondLst>
                                        </p:cTn>
                                        <p:tgtEl>
                                          <p:spTgt spid="1036"/>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036"/>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036"/>
                                        </p:tgtEl>
                                        <p:attrNameLst>
                                          <p:attrName>ppt_w</p:attrName>
                                        </p:attrNameLst>
                                      </p:cBhvr>
                                      <p:tavLst>
                                        <p:tav tm="0">
                                          <p:val>
                                            <p:strVal val="#ppt_w*.05"/>
                                          </p:val>
                                        </p:tav>
                                        <p:tav tm="100000">
                                          <p:val>
                                            <p:strVal val="#ppt_w"/>
                                          </p:val>
                                        </p:tav>
                                      </p:tavLst>
                                    </p:anim>
                                    <p:anim calcmode="lin" valueType="num">
                                      <p:cBhvr>
                                        <p:cTn id="45" dur="1000" fill="hold"/>
                                        <p:tgtEl>
                                          <p:spTgt spid="1036"/>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036"/>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036"/>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036"/>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036"/>
                                        </p:tgtEl>
                                      </p:cBhvr>
                                    </p:animEffect>
                                  </p:childTnLst>
                                </p:cTn>
                              </p:par>
                            </p:childTnLst>
                          </p:cTn>
                        </p:par>
                      </p:childTnLst>
                    </p:cTn>
                  </p:par>
                  <p:par>
                    <p:cTn id="50" fill="hold">
                      <p:stCondLst>
                        <p:cond delay="indefinite"/>
                      </p:stCondLst>
                      <p:childTnLst>
                        <p:par>
                          <p:cTn id="51" fill="hold">
                            <p:stCondLst>
                              <p:cond delay="0"/>
                            </p:stCondLst>
                            <p:childTnLst>
                              <p:par>
                                <p:cTn id="52" presetID="58" presetClass="entr" presetSubtype="0" accel="10000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strVal val="#ppt_w*2.5"/>
                                          </p:val>
                                        </p:tav>
                                        <p:tav tm="100000">
                                          <p:val>
                                            <p:strVal val="#ppt_w"/>
                                          </p:val>
                                        </p:tav>
                                      </p:tavLst>
                                    </p:anim>
                                    <p:anim calcmode="lin" valueType="num">
                                      <p:cBhvr>
                                        <p:cTn id="55" dur="500" fill="hold"/>
                                        <p:tgtEl>
                                          <p:spTgt spid="16"/>
                                        </p:tgtEl>
                                        <p:attrNameLst>
                                          <p:attrName>ppt_h</p:attrName>
                                        </p:attrNameLst>
                                      </p:cBhvr>
                                      <p:tavLst>
                                        <p:tav tm="0">
                                          <p:val>
                                            <p:strVal val="#ppt_h*0.01"/>
                                          </p:val>
                                        </p:tav>
                                        <p:tav tm="100000">
                                          <p:val>
                                            <p:strVal val="#ppt_h"/>
                                          </p:val>
                                        </p:tav>
                                      </p:tavLst>
                                    </p:anim>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h+1"/>
                                          </p:val>
                                        </p:tav>
                                        <p:tav tm="100000">
                                          <p:val>
                                            <p:strVal val="#ppt_y"/>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1038"/>
                                        </p:tgtEl>
                                        <p:attrNameLst>
                                          <p:attrName>style.visibility</p:attrName>
                                        </p:attrNameLst>
                                      </p:cBhvr>
                                      <p:to>
                                        <p:strVal val="visible"/>
                                      </p:to>
                                    </p:set>
                                    <p:animScale>
                                      <p:cBhvr>
                                        <p:cTn id="63" dur="1000" decel="50000" fill="hold">
                                          <p:stCondLst>
                                            <p:cond delay="0"/>
                                          </p:stCondLst>
                                        </p:cTn>
                                        <p:tgtEl>
                                          <p:spTgt spid="10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038"/>
                                        </p:tgtEl>
                                        <p:attrNameLst>
                                          <p:attrName>ppt_x</p:attrName>
                                          <p:attrName>ppt_y</p:attrName>
                                        </p:attrNameLst>
                                      </p:cBhvr>
                                    </p:animMotion>
                                    <p:animEffect transition="in" filter="fade">
                                      <p:cBhvr>
                                        <p:cTn id="65" dur="1000"/>
                                        <p:tgtEl>
                                          <p:spTgt spid="1038"/>
                                        </p:tgtEl>
                                      </p:cBhvr>
                                    </p:animEffec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7"/>
                                        </p:tgtEl>
                                        <p:attrNameLst>
                                          <p:attrName>style.visibility</p:attrName>
                                        </p:attrNameLst>
                                      </p:cBhvr>
                                      <p:to>
                                        <p:strVal val="visible"/>
                                      </p:to>
                                    </p:set>
                                    <p:anim calcmode="discrete" valueType="clr">
                                      <p:cBhvr override="childStyle">
                                        <p:cTn id="70" dur="100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71" dur="1000"/>
                                        <p:tgtEl>
                                          <p:spTgt spid="17"/>
                                        </p:tgtEl>
                                        <p:attrNameLst>
                                          <p:attrName>fillcolor</p:attrName>
                                        </p:attrNameLst>
                                      </p:cBhvr>
                                      <p:tavLst>
                                        <p:tav tm="0">
                                          <p:val>
                                            <p:clrVal>
                                              <a:schemeClr val="accent2"/>
                                            </p:clrVal>
                                          </p:val>
                                        </p:tav>
                                        <p:tav tm="50000">
                                          <p:val>
                                            <p:clrVal>
                                              <a:schemeClr val="hlink"/>
                                            </p:clrVal>
                                          </p:val>
                                        </p:tav>
                                      </p:tavLst>
                                    </p:anim>
                                    <p:set>
                                      <p:cBhvr>
                                        <p:cTn id="72" dur="100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5"/>
          </p:nvPr>
        </p:nvSpPr>
        <p:spPr>
          <a:xfrm>
            <a:off x="640757" y="1643050"/>
            <a:ext cx="8217523" cy="2786082"/>
          </a:xfrm>
        </p:spPr>
        <p:txBody>
          <a:bodyPr lIns="67355" tIns="33677" rIns="67355" bIns="33677" anchor="t"/>
          <a:lstStyle/>
          <a:p>
            <a:r>
              <a:rPr lang="es-ES" sz="1600" b="0" dirty="0">
                <a:solidFill>
                  <a:srgbClr val="000099"/>
                </a:solidFill>
                <a:latin typeface="Arial Unicode MS" pitchFamily="34" charset="-128"/>
                <a:ea typeface="Arial Unicode MS" pitchFamily="34" charset="-128"/>
                <a:cs typeface="Arial Unicode MS" pitchFamily="34" charset="-128"/>
              </a:rPr>
              <a:t>RSR – Regular Supervisory Report (Art. 35(1) de la Directiva de Solvencia II). Incluye toda la información necesaria para el supervisor y un informe cualitativo. Tiene una periodicidad trienal.</a:t>
            </a:r>
          </a:p>
          <a:p>
            <a:pPr marL="0" lvl="2">
              <a:spcBef>
                <a:spcPts val="1200"/>
              </a:spcBef>
            </a:pPr>
            <a:r>
              <a:rPr lang="es-ES" sz="1600" kern="1200" dirty="0" err="1" smtClean="0">
                <a:solidFill>
                  <a:srgbClr val="000099"/>
                </a:solidFill>
                <a:latin typeface="Arial Unicode MS" pitchFamily="34" charset="-128"/>
                <a:ea typeface="Arial Unicode MS" pitchFamily="34" charset="-128"/>
                <a:cs typeface="Arial Unicode MS" pitchFamily="34" charset="-128"/>
                <a:sym typeface="Trebuchet MS" charset="0"/>
              </a:rPr>
              <a:t>QRTs</a:t>
            </a:r>
            <a:r>
              <a:rPr lang="es-ES" sz="1600" kern="1200" dirty="0" smtClean="0">
                <a:solidFill>
                  <a:srgbClr val="000099"/>
                </a:solidFill>
                <a:latin typeface="Arial Unicode MS" pitchFamily="34" charset="-128"/>
                <a:ea typeface="Arial Unicode MS" pitchFamily="34" charset="-128"/>
                <a:cs typeface="Arial Unicode MS" pitchFamily="34" charset="-128"/>
                <a:sym typeface="Trebuchet MS" charset="0"/>
              </a:rPr>
              <a:t> </a:t>
            </a:r>
            <a:r>
              <a:rPr lang="es-ES" sz="1600" kern="1200" dirty="0">
                <a:solidFill>
                  <a:srgbClr val="000099"/>
                </a:solidFill>
                <a:latin typeface="Arial Unicode MS" pitchFamily="34" charset="-128"/>
                <a:ea typeface="Arial Unicode MS" pitchFamily="34" charset="-128"/>
                <a:cs typeface="Arial Unicode MS" pitchFamily="34" charset="-128"/>
                <a:sym typeface="Trebuchet MS" charset="0"/>
              </a:rPr>
              <a:t>(modelos de información cuantitativa). Contienen información cuantitativa muy extensa. Su periodicidad es trimestral y anual.</a:t>
            </a:r>
          </a:p>
          <a:p>
            <a:pPr>
              <a:spcBef>
                <a:spcPts val="1200"/>
              </a:spcBef>
            </a:pPr>
            <a:r>
              <a:rPr lang="es-ES" sz="1600" b="0" dirty="0" smtClean="0">
                <a:solidFill>
                  <a:srgbClr val="000099"/>
                </a:solidFill>
                <a:latin typeface="Arial Unicode MS" pitchFamily="34" charset="-128"/>
                <a:ea typeface="Arial Unicode MS" pitchFamily="34" charset="-128"/>
                <a:cs typeface="Arial Unicode MS" pitchFamily="34" charset="-128"/>
              </a:rPr>
              <a:t>Además</a:t>
            </a:r>
            <a:r>
              <a:rPr lang="es-ES" sz="1600" b="0" dirty="0">
                <a:solidFill>
                  <a:srgbClr val="000099"/>
                </a:solidFill>
                <a:latin typeface="Arial Unicode MS" pitchFamily="34" charset="-128"/>
                <a:ea typeface="Arial Unicode MS" pitchFamily="34" charset="-128"/>
                <a:cs typeface="Arial Unicode MS" pitchFamily="34" charset="-128"/>
              </a:rPr>
              <a:t>, puede ser necesario proporcionar información al supervisor:</a:t>
            </a:r>
          </a:p>
          <a:p>
            <a:pPr marL="285750" indent="-285750">
              <a:buFont typeface="Arial" pitchFamily="34" charset="0"/>
              <a:buChar char="•"/>
            </a:pPr>
            <a:r>
              <a:rPr lang="es-ES" sz="1600" b="0" dirty="0" smtClean="0">
                <a:solidFill>
                  <a:srgbClr val="000099"/>
                </a:solidFill>
                <a:latin typeface="Arial Unicode MS" pitchFamily="34" charset="-128"/>
                <a:ea typeface="Arial Unicode MS" pitchFamily="34" charset="-128"/>
                <a:cs typeface="Arial Unicode MS" pitchFamily="34" charset="-128"/>
              </a:rPr>
              <a:t>Ante </a:t>
            </a:r>
            <a:r>
              <a:rPr lang="es-ES" sz="1600" b="0" dirty="0">
                <a:solidFill>
                  <a:srgbClr val="000099"/>
                </a:solidFill>
                <a:latin typeface="Arial Unicode MS" pitchFamily="34" charset="-128"/>
                <a:ea typeface="Arial Unicode MS" pitchFamily="34" charset="-128"/>
                <a:cs typeface="Arial Unicode MS" pitchFamily="34" charset="-128"/>
              </a:rPr>
              <a:t>la ocurrencia de eventos predefinidos (artículos 35(2) y 54(1) de la Directiva).</a:t>
            </a:r>
          </a:p>
          <a:p>
            <a:pPr marL="285750" lvl="1" indent="-285750">
              <a:spcBef>
                <a:spcPts val="663"/>
              </a:spcBef>
              <a:buFont typeface="Arial" pitchFamily="34" charset="0"/>
              <a:buChar char="•"/>
            </a:pPr>
            <a:r>
              <a:rPr lang="es-ES" sz="1600" kern="1200" dirty="0">
                <a:solidFill>
                  <a:srgbClr val="000099"/>
                </a:solidFill>
                <a:latin typeface="Arial Unicode MS" pitchFamily="34" charset="-128"/>
                <a:ea typeface="Arial Unicode MS" pitchFamily="34" charset="-128"/>
                <a:cs typeface="Arial Unicode MS" pitchFamily="34" charset="-128"/>
                <a:sym typeface="Trebuchet MS" charset="0"/>
              </a:rPr>
              <a:t>O a petición del supervisor, en el marco de un proceso de inspección (Art. 35(2) (a) (III) de la Directiva).</a:t>
            </a:r>
          </a:p>
          <a:p>
            <a:endParaRPr lang="es-ES" sz="1600" b="0" dirty="0">
              <a:solidFill>
                <a:srgbClr val="000099"/>
              </a:solidFill>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a:xfrm>
            <a:off x="1857356" y="214290"/>
            <a:ext cx="5000628" cy="55562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Información a terceros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6" name="10 Marcador de texto"/>
          <p:cNvSpPr>
            <a:spLocks noGrp="1"/>
          </p:cNvSpPr>
          <p:nvPr>
            <p:ph type="body" idx="15"/>
          </p:nvPr>
        </p:nvSpPr>
        <p:spPr>
          <a:xfrm>
            <a:off x="712195" y="5035239"/>
            <a:ext cx="8217523" cy="1394157"/>
          </a:xfrm>
        </p:spPr>
        <p:txBody>
          <a:bodyPr lIns="67355" tIns="33677" rIns="67355" bIns="33677" anchor="t"/>
          <a:lstStyle/>
          <a:p>
            <a:r>
              <a:rPr lang="es-ES" sz="1600" b="0" dirty="0">
                <a:solidFill>
                  <a:schemeClr val="accent4">
                    <a:lumMod val="50000"/>
                  </a:schemeClr>
                </a:solidFill>
                <a:latin typeface="Arial Unicode MS" pitchFamily="34" charset="-128"/>
                <a:ea typeface="Arial Unicode MS" pitchFamily="34" charset="-128"/>
                <a:cs typeface="Arial Unicode MS" pitchFamily="34" charset="-128"/>
              </a:rPr>
              <a:t>SFCR – Solvency and Financial Condition Report (art. 51 de la Directiva de Solvencia II):</a:t>
            </a:r>
          </a:p>
          <a:p>
            <a:pPr marL="285750" indent="-285750">
              <a:buFont typeface="Arial" pitchFamily="34" charset="0"/>
              <a:buChar char="•"/>
            </a:pPr>
            <a:r>
              <a:rPr lang="es-ES" sz="1600" b="0" dirty="0" smtClean="0">
                <a:solidFill>
                  <a:schemeClr val="accent4">
                    <a:lumMod val="50000"/>
                  </a:schemeClr>
                </a:solidFill>
                <a:latin typeface="Arial Unicode MS" pitchFamily="34" charset="-128"/>
                <a:ea typeface="Arial Unicode MS" pitchFamily="34" charset="-128"/>
                <a:cs typeface="Arial Unicode MS" pitchFamily="34" charset="-128"/>
              </a:rPr>
              <a:t>Información </a:t>
            </a:r>
            <a:r>
              <a:rPr lang="es-ES" sz="1600" b="0" dirty="0">
                <a:solidFill>
                  <a:schemeClr val="accent4">
                    <a:lumMod val="50000"/>
                  </a:schemeClr>
                </a:solidFill>
                <a:latin typeface="Arial Unicode MS" pitchFamily="34" charset="-128"/>
                <a:ea typeface="Arial Unicode MS" pitchFamily="34" charset="-128"/>
                <a:cs typeface="Arial Unicode MS" pitchFamily="34" charset="-128"/>
              </a:rPr>
              <a:t>pública</a:t>
            </a:r>
          </a:p>
          <a:p>
            <a:pPr marL="285750" indent="-285750">
              <a:buFont typeface="Arial" pitchFamily="34" charset="0"/>
              <a:buChar char="•"/>
            </a:pPr>
            <a:r>
              <a:rPr lang="es-ES" sz="1600" b="0" dirty="0">
                <a:solidFill>
                  <a:schemeClr val="accent4">
                    <a:lumMod val="50000"/>
                  </a:schemeClr>
                </a:solidFill>
                <a:latin typeface="Arial Unicode MS" pitchFamily="34" charset="-128"/>
                <a:ea typeface="Arial Unicode MS" pitchFamily="34" charset="-128"/>
                <a:cs typeface="Arial Unicode MS" pitchFamily="34" charset="-128"/>
              </a:rPr>
              <a:t>Informe cualitativo (Anual)</a:t>
            </a:r>
          </a:p>
          <a:p>
            <a:pPr marL="285750" indent="-285750">
              <a:buFont typeface="Arial" pitchFamily="34" charset="0"/>
              <a:buChar char="•"/>
            </a:pPr>
            <a:r>
              <a:rPr lang="es-ES" sz="1600" b="0" dirty="0">
                <a:solidFill>
                  <a:schemeClr val="accent4">
                    <a:lumMod val="50000"/>
                  </a:schemeClr>
                </a:solidFill>
                <a:latin typeface="Arial Unicode MS" pitchFamily="34" charset="-128"/>
                <a:ea typeface="Arial Unicode MS" pitchFamily="34" charset="-128"/>
                <a:cs typeface="Arial Unicode MS" pitchFamily="34" charset="-128"/>
              </a:rPr>
              <a:t>Algunos QRTs (Anuales)</a:t>
            </a:r>
          </a:p>
        </p:txBody>
      </p:sp>
      <p:sp>
        <p:nvSpPr>
          <p:cNvPr id="7" name="2 Marcador de texto"/>
          <p:cNvSpPr>
            <a:spLocks noGrp="1"/>
          </p:cNvSpPr>
          <p:nvPr>
            <p:ph type="body" idx="15"/>
          </p:nvPr>
        </p:nvSpPr>
        <p:spPr>
          <a:xfrm>
            <a:off x="642911" y="1214422"/>
            <a:ext cx="3357586" cy="285752"/>
          </a:xfrm>
          <a:solidFill>
            <a:schemeClr val="accent1">
              <a:lumMod val="20000"/>
              <a:lumOff val="80000"/>
            </a:schemeClr>
          </a:solidFill>
        </p:spPr>
        <p:txBody>
          <a:bodyPr lIns="67355" tIns="33677" rIns="67355" bIns="33677" anchor="t"/>
          <a:lstStyle/>
          <a:p>
            <a:r>
              <a:rPr sz="1800" u="sng" smtClean="0">
                <a:solidFill>
                  <a:srgbClr val="000099"/>
                </a:solidFill>
                <a:latin typeface="Arial Unicode MS" pitchFamily="34" charset="-128"/>
                <a:ea typeface="Arial Unicode MS" pitchFamily="34" charset="-128"/>
                <a:cs typeface="Arial Unicode MS" pitchFamily="34" charset="-128"/>
              </a:rPr>
              <a:t>PAR</a:t>
            </a:r>
            <a:r>
              <a:rPr lang="es-ES" sz="1800" u="sng" dirty="0" smtClean="0">
                <a:solidFill>
                  <a:srgbClr val="000099"/>
                </a:solidFill>
                <a:latin typeface="Arial Unicode MS" pitchFamily="34" charset="-128"/>
                <a:ea typeface="Arial Unicode MS" pitchFamily="34" charset="-128"/>
                <a:cs typeface="Arial Unicode MS" pitchFamily="34" charset="-128"/>
              </a:rPr>
              <a:t>A  LOS SUPERVISORES</a:t>
            </a:r>
            <a:endParaRPr lang="es-ES" sz="1800" u="sng" dirty="0">
              <a:solidFill>
                <a:srgbClr val="000099"/>
              </a:solidFill>
              <a:latin typeface="Arial Unicode MS" pitchFamily="34" charset="-128"/>
              <a:ea typeface="Arial Unicode MS" pitchFamily="34" charset="-128"/>
              <a:cs typeface="Arial Unicode MS" pitchFamily="34" charset="-128"/>
            </a:endParaRPr>
          </a:p>
        </p:txBody>
      </p:sp>
      <p:sp>
        <p:nvSpPr>
          <p:cNvPr id="8" name="10 Marcador de texto"/>
          <p:cNvSpPr>
            <a:spLocks noGrp="1"/>
          </p:cNvSpPr>
          <p:nvPr>
            <p:ph type="body" idx="15"/>
          </p:nvPr>
        </p:nvSpPr>
        <p:spPr>
          <a:xfrm>
            <a:off x="714348" y="4643447"/>
            <a:ext cx="3857651" cy="285751"/>
          </a:xfrm>
          <a:solidFill>
            <a:schemeClr val="accent4">
              <a:lumMod val="40000"/>
              <a:lumOff val="60000"/>
            </a:schemeClr>
          </a:solidFill>
        </p:spPr>
        <p:txBody>
          <a:bodyPr lIns="67355" tIns="33677" rIns="67355" bIns="33677" anchor="t"/>
          <a:lstStyle/>
          <a:p>
            <a:r>
              <a:rPr lang="es-ES" sz="1800" u="sng" dirty="0" smtClean="0">
                <a:solidFill>
                  <a:schemeClr val="accent4">
                    <a:lumMod val="50000"/>
                  </a:schemeClr>
                </a:solidFill>
                <a:latin typeface="Arial Unicode MS" pitchFamily="34" charset="-128"/>
                <a:ea typeface="Arial Unicode MS" pitchFamily="34" charset="-128"/>
                <a:cs typeface="Arial Unicode MS" pitchFamily="34" charset="-128"/>
              </a:rPr>
              <a:t>INFORMACIÓN PARA EL PÚBLICO</a:t>
            </a:r>
            <a:endParaRPr lang="es-ES" sz="1800" u="sng" dirty="0">
              <a:solidFill>
                <a:schemeClr val="accent4">
                  <a:lumMod val="50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3838962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ou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ou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ou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ou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additive="base">
                                        <p:cTn id="3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 calcmode="lin" valueType="num">
                                      <p:cBhvr additive="base">
                                        <p:cTn id="4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grpId="0"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 calcmode="lin" valueType="num">
                                      <p:cBhvr additive="base">
                                        <p:cTn id="5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110 Tabla"/>
          <p:cNvGraphicFramePr>
            <a:graphicFrameLocks noGrp="1"/>
          </p:cNvGraphicFramePr>
          <p:nvPr>
            <p:extLst>
              <p:ext uri="{D42A27DB-BD31-4B8C-83A1-F6EECF244321}">
                <p14:modId xmlns="" xmlns:p14="http://schemas.microsoft.com/office/powerpoint/2010/main" val="3522197107"/>
              </p:ext>
            </p:extLst>
          </p:nvPr>
        </p:nvGraphicFramePr>
        <p:xfrm>
          <a:off x="983615" y="954124"/>
          <a:ext cx="7731789" cy="5910567"/>
        </p:xfrm>
        <a:graphic>
          <a:graphicData uri="http://schemas.openxmlformats.org/drawingml/2006/table">
            <a:tbl>
              <a:tblPr firstRow="1" firstCol="1" bandRow="1">
                <a:tableStyleId>{5C22544A-7EE6-4342-B048-85BDC9FD1C3A}</a:tableStyleId>
              </a:tblPr>
              <a:tblGrid>
                <a:gridCol w="2079275"/>
                <a:gridCol w="2909255"/>
                <a:gridCol w="2743259"/>
              </a:tblGrid>
              <a:tr h="192816">
                <a:tc>
                  <a:txBody>
                    <a:bodyPr/>
                    <a:lstStyle/>
                    <a:p>
                      <a:pPr algn="l">
                        <a:lnSpc>
                          <a:spcPct val="115000"/>
                        </a:lnSpc>
                        <a:spcAft>
                          <a:spcPts val="0"/>
                        </a:spcAft>
                      </a:pPr>
                      <a:r>
                        <a:rPr lang="es-ES" sz="1200" dirty="0" smtClean="0">
                          <a:effectLst/>
                          <a:latin typeface="Arial Unicode MS" pitchFamily="34" charset="-128"/>
                          <a:ea typeface="Arial Unicode MS" pitchFamily="34" charset="-128"/>
                          <a:cs typeface="Arial Unicode MS" pitchFamily="34" charset="-128"/>
                        </a:rPr>
                        <a:t>Sección</a:t>
                      </a:r>
                      <a:endParaRPr lang="es-ES" sz="1200" dirty="0">
                        <a:effectLst/>
                        <a:latin typeface="Arial Unicode MS" pitchFamily="34" charset="-128"/>
                        <a:ea typeface="Arial Unicode MS" pitchFamily="34" charset="-128"/>
                        <a:cs typeface="Arial Unicode MS" pitchFamily="34" charset="-128"/>
                      </a:endParaRPr>
                    </a:p>
                  </a:txBody>
                  <a:tcPr marL="57161" marR="57161" marT="0" marB="0"/>
                </a:tc>
                <a:tc>
                  <a:txBody>
                    <a:bodyPr/>
                    <a:lstStyle/>
                    <a:p>
                      <a:pPr algn="ctr">
                        <a:lnSpc>
                          <a:spcPct val="115000"/>
                        </a:lnSpc>
                        <a:spcAft>
                          <a:spcPts val="0"/>
                        </a:spcAft>
                      </a:pPr>
                      <a:r>
                        <a:rPr lang="es-ES" sz="1200" dirty="0" smtClean="0">
                          <a:effectLst/>
                          <a:latin typeface="Arial Unicode MS" pitchFamily="34" charset="-128"/>
                          <a:ea typeface="Arial Unicode MS" pitchFamily="34" charset="-128"/>
                          <a:cs typeface="Arial Unicode MS" pitchFamily="34" charset="-128"/>
                        </a:rPr>
                        <a:t>Nivel II</a:t>
                      </a:r>
                      <a:endParaRPr lang="es-ES" sz="1200" dirty="0">
                        <a:effectLst/>
                        <a:latin typeface="Arial Unicode MS" pitchFamily="34" charset="-128"/>
                        <a:ea typeface="Arial Unicode MS" pitchFamily="34" charset="-128"/>
                        <a:cs typeface="Arial Unicode MS" pitchFamily="34" charset="-128"/>
                      </a:endParaRPr>
                    </a:p>
                  </a:txBody>
                  <a:tcPr marL="57161" marR="57161" marT="0" marB="0"/>
                </a:tc>
                <a:tc>
                  <a:txBody>
                    <a:bodyPr/>
                    <a:lstStyle/>
                    <a:p>
                      <a:pPr algn="ctr">
                        <a:lnSpc>
                          <a:spcPct val="115000"/>
                        </a:lnSpc>
                        <a:spcAft>
                          <a:spcPts val="0"/>
                        </a:spcAft>
                      </a:pPr>
                      <a:r>
                        <a:rPr lang="es-ES" sz="1200" dirty="0" smtClean="0">
                          <a:effectLst/>
                          <a:latin typeface="Arial Unicode MS" pitchFamily="34" charset="-128"/>
                          <a:ea typeface="Arial Unicode MS" pitchFamily="34" charset="-128"/>
                          <a:cs typeface="Arial Unicode MS" pitchFamily="34" charset="-128"/>
                        </a:rPr>
                        <a:t>Nivel III</a:t>
                      </a:r>
                      <a:endParaRPr lang="es-ES" sz="1200" dirty="0">
                        <a:effectLst/>
                        <a:latin typeface="Arial Unicode MS" pitchFamily="34" charset="-128"/>
                        <a:ea typeface="Arial Unicode MS" pitchFamily="34" charset="-128"/>
                        <a:cs typeface="Arial Unicode MS" pitchFamily="34" charset="-128"/>
                      </a:endParaRPr>
                    </a:p>
                  </a:txBody>
                  <a:tcPr marL="57161" marR="57161" marT="0" marB="0"/>
                </a:tc>
              </a:tr>
              <a:tr h="733545">
                <a:tc>
                  <a:txBody>
                    <a:bodyPr/>
                    <a:lstStyle/>
                    <a:p>
                      <a:pPr algn="ctr">
                        <a:lnSpc>
                          <a:spcPct val="115000"/>
                        </a:lnSpc>
                        <a:spcAft>
                          <a:spcPts val="0"/>
                        </a:spcAft>
                      </a:pPr>
                      <a:r>
                        <a:rPr lang="es-ES" sz="1800" dirty="0">
                          <a:effectLst/>
                          <a:latin typeface="Arial Unicode MS" pitchFamily="34" charset="-128"/>
                          <a:ea typeface="Arial Unicode MS" pitchFamily="34" charset="-128"/>
                          <a:cs typeface="Arial Unicode MS" pitchFamily="34" charset="-128"/>
                        </a:rPr>
                        <a:t>Situación de negocio</a:t>
                      </a:r>
                    </a:p>
                  </a:txBody>
                  <a:tcPr marL="57161" marR="57161" marT="0" marB="0" anchor="ct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general sobre la entidad común </a:t>
                      </a:r>
                      <a:r>
                        <a:rPr lang="es-ES" sz="1200" dirty="0" smtClean="0">
                          <a:effectLst/>
                          <a:latin typeface="Arial Unicode MS" pitchFamily="34" charset="-128"/>
                          <a:ea typeface="Arial Unicode MS" pitchFamily="34" charset="-128"/>
                          <a:cs typeface="Arial Unicode MS" pitchFamily="34" charset="-128"/>
                        </a:rPr>
                        <a:t>con las </a:t>
                      </a:r>
                      <a:r>
                        <a:rPr lang="es-ES" sz="1200" dirty="0">
                          <a:effectLst/>
                          <a:latin typeface="Arial Unicode MS" pitchFamily="34" charset="-128"/>
                          <a:ea typeface="Arial Unicode MS" pitchFamily="34" charset="-128"/>
                          <a:cs typeface="Arial Unicode MS" pitchFamily="34" charset="-128"/>
                        </a:rPr>
                        <a:t>memorias. Descripción del comportamiento del negocio y la política </a:t>
                      </a:r>
                      <a:r>
                        <a:rPr lang="es-ES" sz="1200" dirty="0" smtClean="0">
                          <a:effectLst/>
                          <a:latin typeface="Arial Unicode MS" pitchFamily="34" charset="-128"/>
                          <a:ea typeface="Arial Unicode MS" pitchFamily="34" charset="-128"/>
                          <a:cs typeface="Arial Unicode MS" pitchFamily="34" charset="-128"/>
                        </a:rPr>
                        <a:t>inversora.</a:t>
                      </a:r>
                      <a:endParaRPr lang="es-ES" sz="1200" dirty="0">
                        <a:effectLst/>
                        <a:latin typeface="Arial Unicode MS" pitchFamily="34" charset="-128"/>
                        <a:ea typeface="Arial Unicode MS" pitchFamily="34" charset="-128"/>
                        <a:cs typeface="Arial Unicode MS" pitchFamily="34" charset="-128"/>
                      </a:endParaRPr>
                    </a:p>
                  </a:txBody>
                  <a:tcPr marL="57161" marR="57161" marT="0" marB="0"/>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Debe quedar clara: la propiedad, la estructura del grupo, organización básica y la política de </a:t>
                      </a:r>
                      <a:r>
                        <a:rPr lang="es-ES" sz="1200" dirty="0" smtClean="0">
                          <a:effectLst/>
                          <a:latin typeface="Arial Unicode MS" pitchFamily="34" charset="-128"/>
                          <a:ea typeface="Arial Unicode MS" pitchFamily="34" charset="-128"/>
                          <a:cs typeface="Arial Unicode MS" pitchFamily="34" charset="-128"/>
                        </a:rPr>
                        <a:t>inversión.</a:t>
                      </a:r>
                      <a:endParaRPr lang="es-ES" sz="1200" dirty="0">
                        <a:effectLst/>
                        <a:latin typeface="Arial Unicode MS" pitchFamily="34" charset="-128"/>
                        <a:ea typeface="Arial Unicode MS" pitchFamily="34" charset="-128"/>
                        <a:cs typeface="Arial Unicode MS" pitchFamily="34" charset="-128"/>
                      </a:endParaRPr>
                    </a:p>
                  </a:txBody>
                  <a:tcPr marL="57161" marR="57161" marT="0" marB="0"/>
                </a:tc>
              </a:tr>
              <a:tr h="916930">
                <a:tc>
                  <a:txBody>
                    <a:bodyPr/>
                    <a:lstStyle/>
                    <a:p>
                      <a:pPr algn="ctr">
                        <a:lnSpc>
                          <a:spcPct val="115000"/>
                        </a:lnSpc>
                        <a:spcAft>
                          <a:spcPts val="0"/>
                        </a:spcAft>
                      </a:pPr>
                      <a:r>
                        <a:rPr lang="es-ES" sz="1800" dirty="0" smtClean="0">
                          <a:effectLst/>
                          <a:latin typeface="Arial Unicode MS" pitchFamily="34" charset="-128"/>
                          <a:ea typeface="Arial Unicode MS" pitchFamily="34" charset="-128"/>
                          <a:cs typeface="Arial Unicode MS" pitchFamily="34" charset="-128"/>
                        </a:rPr>
                        <a:t>Gobierno corporativo</a:t>
                      </a:r>
                      <a:endParaRPr lang="es-ES" sz="1800" dirty="0">
                        <a:effectLst/>
                        <a:latin typeface="Arial Unicode MS" pitchFamily="34" charset="-128"/>
                        <a:ea typeface="Arial Unicode MS" pitchFamily="34" charset="-128"/>
                        <a:cs typeface="Arial Unicode MS" pitchFamily="34" charset="-128"/>
                      </a:endParaRPr>
                    </a:p>
                  </a:txBody>
                  <a:tcPr marL="57161" marR="57161" marT="0" marB="0" anchor="ct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genérica sobre: </a:t>
                      </a:r>
                    </a:p>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organización, remuneraciones, transacciones significativas, </a:t>
                      </a:r>
                      <a:r>
                        <a:rPr lang="es-ES" sz="1200" dirty="0" smtClean="0">
                          <a:effectLst/>
                          <a:latin typeface="Arial Unicode MS" pitchFamily="34" charset="-128"/>
                          <a:ea typeface="Arial Unicode MS" pitchFamily="34" charset="-128"/>
                          <a:cs typeface="Arial Unicode MS" pitchFamily="34" charset="-128"/>
                        </a:rPr>
                        <a:t>aptitud y honorabilidad, </a:t>
                      </a:r>
                      <a:r>
                        <a:rPr lang="es-ES" sz="1200" dirty="0">
                          <a:effectLst/>
                          <a:latin typeface="Arial Unicode MS" pitchFamily="34" charset="-128"/>
                          <a:ea typeface="Arial Unicode MS" pitchFamily="34" charset="-128"/>
                          <a:cs typeface="Arial Unicode MS" pitchFamily="34" charset="-128"/>
                        </a:rPr>
                        <a:t>unidades y funciones relacionadas con </a:t>
                      </a:r>
                      <a:r>
                        <a:rPr lang="es-ES" sz="1200" dirty="0" smtClean="0">
                          <a:effectLst/>
                          <a:latin typeface="Arial Unicode MS" pitchFamily="34" charset="-128"/>
                          <a:ea typeface="Arial Unicode MS" pitchFamily="34" charset="-128"/>
                          <a:cs typeface="Arial Unicode MS" pitchFamily="34" charset="-128"/>
                        </a:rPr>
                        <a:t>Solvencia II </a:t>
                      </a:r>
                      <a:r>
                        <a:rPr lang="es-ES" sz="1200" dirty="0">
                          <a:effectLst/>
                          <a:latin typeface="Arial Unicode MS" pitchFamily="34" charset="-128"/>
                          <a:ea typeface="Arial Unicode MS" pitchFamily="34" charset="-128"/>
                          <a:cs typeface="Arial Unicode MS" pitchFamily="34" charset="-128"/>
                        </a:rPr>
                        <a:t>y ORSA.</a:t>
                      </a:r>
                    </a:p>
                  </a:txBody>
                  <a:tcPr marL="57161" marR="57161" marT="0" marB="0"/>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Refuerza la información sobre modelos internos</a:t>
                      </a:r>
                    </a:p>
                  </a:txBody>
                  <a:tcPr marL="57161" marR="57161" marT="0" marB="0"/>
                </a:tc>
              </a:tr>
              <a:tr h="550158">
                <a:tc>
                  <a:txBody>
                    <a:bodyPr/>
                    <a:lstStyle/>
                    <a:p>
                      <a:pPr algn="ctr">
                        <a:lnSpc>
                          <a:spcPct val="115000"/>
                        </a:lnSpc>
                        <a:spcAft>
                          <a:spcPts val="0"/>
                        </a:spcAft>
                      </a:pPr>
                      <a:r>
                        <a:rPr lang="es-ES" sz="1800" dirty="0">
                          <a:effectLst/>
                          <a:latin typeface="Arial Unicode MS" pitchFamily="34" charset="-128"/>
                          <a:ea typeface="Arial Unicode MS" pitchFamily="34" charset="-128"/>
                          <a:cs typeface="Arial Unicode MS" pitchFamily="34" charset="-128"/>
                        </a:rPr>
                        <a:t>Perfil de riesgo</a:t>
                      </a:r>
                    </a:p>
                  </a:txBody>
                  <a:tcPr marL="57161" marR="57161" marT="0" marB="0" anchor="ct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separada por módulos de riesgo, riesgos fuera de balances, </a:t>
                      </a:r>
                      <a:r>
                        <a:rPr lang="es-ES" sz="1200" dirty="0" smtClean="0">
                          <a:effectLst/>
                          <a:latin typeface="Arial Unicode MS" pitchFamily="34" charset="-128"/>
                          <a:ea typeface="Arial Unicode MS" pitchFamily="34" charset="-128"/>
                          <a:cs typeface="Arial Unicode MS" pitchFamily="34" charset="-128"/>
                        </a:rPr>
                        <a:t>SPVs</a:t>
                      </a:r>
                      <a:r>
                        <a:rPr lang="es-ES" sz="1200" dirty="0">
                          <a:effectLst/>
                          <a:latin typeface="Arial Unicode MS" pitchFamily="34" charset="-128"/>
                          <a:ea typeface="Arial Unicode MS" pitchFamily="34" charset="-128"/>
                          <a:cs typeface="Arial Unicode MS" pitchFamily="34" charset="-128"/>
                        </a:rPr>
                        <a:t>, concentraciones</a:t>
                      </a:r>
                    </a:p>
                  </a:txBody>
                  <a:tcPr marL="57161" marR="57161" marT="0" marB="0"/>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Informar específicamente el estatus de la SPV</a:t>
                      </a:r>
                    </a:p>
                  </a:txBody>
                  <a:tcPr marL="57161" marR="57161" marT="0" marB="0"/>
                </a:tc>
              </a:tr>
              <a:tr h="1283703">
                <a:tc>
                  <a:txBody>
                    <a:bodyPr/>
                    <a:lstStyle/>
                    <a:p>
                      <a:pPr algn="ctr">
                        <a:lnSpc>
                          <a:spcPct val="115000"/>
                        </a:lnSpc>
                        <a:spcAft>
                          <a:spcPts val="0"/>
                        </a:spcAft>
                      </a:pPr>
                      <a:r>
                        <a:rPr lang="es-ES" sz="1800" dirty="0">
                          <a:effectLst/>
                          <a:latin typeface="Arial Unicode MS" pitchFamily="34" charset="-128"/>
                          <a:ea typeface="Arial Unicode MS" pitchFamily="34" charset="-128"/>
                          <a:cs typeface="Arial Unicode MS" pitchFamily="34" charset="-128"/>
                        </a:rPr>
                        <a:t>Valoraciones de solvencia</a:t>
                      </a:r>
                    </a:p>
                  </a:txBody>
                  <a:tcPr marL="57161" marR="57161" marT="0" marB="0" anchor="ct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Métodos de valoración de activos, </a:t>
                      </a:r>
                      <a:r>
                        <a:rPr lang="es-ES" sz="1200" dirty="0" smtClean="0">
                          <a:effectLst/>
                          <a:latin typeface="Arial Unicode MS" pitchFamily="34" charset="-128"/>
                          <a:ea typeface="Arial Unicode MS" pitchFamily="34" charset="-128"/>
                          <a:cs typeface="Arial Unicode MS" pitchFamily="34" charset="-128"/>
                        </a:rPr>
                        <a:t>provisiones técnicas y </a:t>
                      </a:r>
                      <a:r>
                        <a:rPr lang="es-ES" sz="1200" dirty="0">
                          <a:effectLst/>
                          <a:latin typeface="Arial Unicode MS" pitchFamily="34" charset="-128"/>
                          <a:ea typeface="Arial Unicode MS" pitchFamily="34" charset="-128"/>
                          <a:cs typeface="Arial Unicode MS" pitchFamily="34" charset="-128"/>
                        </a:rPr>
                        <a:t>otros pasivos</a:t>
                      </a:r>
                    </a:p>
                  </a:txBody>
                  <a:tcPr marL="57161" marR="57161" marT="0" marB="0"/>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Refuerza la información de obligado cumplimiento en activos y </a:t>
                      </a:r>
                      <a:r>
                        <a:rPr lang="es-ES" sz="1200" dirty="0" smtClean="0">
                          <a:effectLst/>
                          <a:latin typeface="Arial Unicode MS" pitchFamily="34" charset="-128"/>
                          <a:ea typeface="Arial Unicode MS" pitchFamily="34" charset="-128"/>
                          <a:cs typeface="Arial Unicode MS" pitchFamily="34" charset="-128"/>
                        </a:rPr>
                        <a:t>provisiones técnicas, </a:t>
                      </a:r>
                      <a:r>
                        <a:rPr lang="es-ES" sz="1200" dirty="0">
                          <a:effectLst/>
                          <a:latin typeface="Arial Unicode MS" pitchFamily="34" charset="-128"/>
                          <a:ea typeface="Arial Unicode MS" pitchFamily="34" charset="-128"/>
                          <a:cs typeface="Arial Unicode MS" pitchFamily="34" charset="-128"/>
                        </a:rPr>
                        <a:t>haciendo uso </a:t>
                      </a:r>
                      <a:r>
                        <a:rPr lang="es-ES" sz="1200" dirty="0" smtClean="0">
                          <a:effectLst/>
                          <a:latin typeface="Arial Unicode MS" pitchFamily="34" charset="-128"/>
                          <a:ea typeface="Arial Unicode MS" pitchFamily="34" charset="-128"/>
                          <a:cs typeface="Arial Unicode MS" pitchFamily="34" charset="-128"/>
                        </a:rPr>
                        <a:t>de </a:t>
                      </a:r>
                      <a:r>
                        <a:rPr lang="es-ES" sz="1200" dirty="0">
                          <a:effectLst/>
                          <a:latin typeface="Arial Unicode MS" pitchFamily="34" charset="-128"/>
                          <a:ea typeface="Arial Unicode MS" pitchFamily="34" charset="-128"/>
                          <a:cs typeface="Arial Unicode MS" pitchFamily="34" charset="-128"/>
                        </a:rPr>
                        <a:t>los criterios de valoración de los activos y desgloses en los pasivos (beneficios a los empleados, leasing…)</a:t>
                      </a:r>
                    </a:p>
                  </a:txBody>
                  <a:tcPr marL="57161" marR="57161" marT="0" marB="0"/>
                </a:tc>
              </a:tr>
              <a:tr h="1833861">
                <a:tc>
                  <a:txBody>
                    <a:bodyPr/>
                    <a:lstStyle/>
                    <a:p>
                      <a:pPr algn="ctr">
                        <a:lnSpc>
                          <a:spcPct val="115000"/>
                        </a:lnSpc>
                        <a:spcAft>
                          <a:spcPts val="0"/>
                        </a:spcAft>
                      </a:pPr>
                      <a:r>
                        <a:rPr lang="es-ES" sz="1800" dirty="0">
                          <a:effectLst/>
                          <a:latin typeface="Arial Unicode MS" pitchFamily="34" charset="-128"/>
                          <a:ea typeface="Arial Unicode MS" pitchFamily="34" charset="-128"/>
                          <a:cs typeface="Arial Unicode MS" pitchFamily="34" charset="-128"/>
                        </a:rPr>
                        <a:t>Gestión de capital</a:t>
                      </a:r>
                    </a:p>
                  </a:txBody>
                  <a:tcPr marL="57161" marR="57161" marT="0" marB="0" anchor="ct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Volumen de SCR, MCR </a:t>
                      </a:r>
                      <a:r>
                        <a:rPr lang="es-ES" sz="1200" dirty="0" smtClean="0">
                          <a:effectLst/>
                          <a:latin typeface="Arial Unicode MS" pitchFamily="34" charset="-128"/>
                          <a:ea typeface="Arial Unicode MS" pitchFamily="34" charset="-128"/>
                          <a:cs typeface="Arial Unicode MS" pitchFamily="34" charset="-128"/>
                        </a:rPr>
                        <a:t>y capital por tramo</a:t>
                      </a:r>
                      <a:r>
                        <a:rPr lang="es-ES" sz="1200" baseline="0" dirty="0" smtClean="0">
                          <a:effectLst/>
                          <a:latin typeface="Arial Unicode MS" pitchFamily="34" charset="-128"/>
                          <a:ea typeface="Arial Unicode MS" pitchFamily="34" charset="-128"/>
                          <a:cs typeface="Arial Unicode MS" pitchFamily="34" charset="-128"/>
                        </a:rPr>
                        <a:t> (“</a:t>
                      </a:r>
                      <a:r>
                        <a:rPr lang="es-ES" sz="1200" dirty="0" smtClean="0">
                          <a:effectLst/>
                          <a:latin typeface="Arial Unicode MS" pitchFamily="34" charset="-128"/>
                          <a:ea typeface="Arial Unicode MS" pitchFamily="34" charset="-128"/>
                          <a:cs typeface="Arial Unicode MS" pitchFamily="34" charset="-128"/>
                        </a:rPr>
                        <a:t>tier”). </a:t>
                      </a:r>
                      <a:r>
                        <a:rPr lang="es-ES" sz="1200" dirty="0">
                          <a:effectLst/>
                          <a:latin typeface="Arial Unicode MS" pitchFamily="34" charset="-128"/>
                          <a:ea typeface="Arial Unicode MS" pitchFamily="34" charset="-128"/>
                          <a:cs typeface="Arial Unicode MS" pitchFamily="34" charset="-128"/>
                        </a:rPr>
                        <a:t>Diferencias con </a:t>
                      </a:r>
                      <a:r>
                        <a:rPr lang="es-ES" sz="1200" dirty="0" smtClean="0">
                          <a:effectLst/>
                          <a:latin typeface="Arial Unicode MS" pitchFamily="34" charset="-128"/>
                          <a:ea typeface="Arial Unicode MS" pitchFamily="34" charset="-128"/>
                          <a:cs typeface="Arial Unicode MS" pitchFamily="34" charset="-128"/>
                        </a:rPr>
                        <a:t>la contabilidad. </a:t>
                      </a:r>
                      <a:r>
                        <a:rPr lang="es-ES" sz="1200" dirty="0">
                          <a:effectLst/>
                          <a:latin typeface="Arial Unicode MS" pitchFamily="34" charset="-128"/>
                          <a:ea typeface="Arial Unicode MS" pitchFamily="34" charset="-128"/>
                          <a:cs typeface="Arial Unicode MS" pitchFamily="34" charset="-128"/>
                        </a:rPr>
                        <a:t>Descripción de </a:t>
                      </a:r>
                      <a:r>
                        <a:rPr lang="es-ES" sz="1200" dirty="0" smtClean="0">
                          <a:effectLst/>
                          <a:latin typeface="Arial Unicode MS" pitchFamily="34" charset="-128"/>
                          <a:ea typeface="Arial Unicode MS" pitchFamily="34" charset="-128"/>
                          <a:cs typeface="Arial Unicode MS" pitchFamily="34" charset="-128"/>
                        </a:rPr>
                        <a:t>los elementos del capital. Suplementos</a:t>
                      </a:r>
                      <a:r>
                        <a:rPr lang="es-ES" sz="1200" baseline="0" dirty="0" smtClean="0">
                          <a:effectLst/>
                          <a:latin typeface="Arial Unicode MS" pitchFamily="34" charset="-128"/>
                          <a:ea typeface="Arial Unicode MS" pitchFamily="34" charset="-128"/>
                          <a:cs typeface="Arial Unicode MS" pitchFamily="34" charset="-128"/>
                        </a:rPr>
                        <a:t> </a:t>
                      </a:r>
                      <a:r>
                        <a:rPr lang="es-ES" sz="1200" dirty="0" smtClean="0">
                          <a:effectLst/>
                          <a:latin typeface="Arial Unicode MS" pitchFamily="34" charset="-128"/>
                          <a:ea typeface="Arial Unicode MS" pitchFamily="34" charset="-128"/>
                          <a:cs typeface="Arial Unicode MS" pitchFamily="34" charset="-128"/>
                        </a:rPr>
                        <a:t>de </a:t>
                      </a:r>
                      <a:r>
                        <a:rPr lang="es-ES" sz="1200" dirty="0">
                          <a:effectLst/>
                          <a:latin typeface="Arial Unicode MS" pitchFamily="34" charset="-128"/>
                          <a:ea typeface="Arial Unicode MS" pitchFamily="34" charset="-128"/>
                          <a:cs typeface="Arial Unicode MS" pitchFamily="34" charset="-128"/>
                        </a:rPr>
                        <a:t>capital </a:t>
                      </a:r>
                      <a:r>
                        <a:rPr lang="es-ES" sz="1200" dirty="0" smtClean="0">
                          <a:effectLst/>
                          <a:latin typeface="Arial Unicode MS" pitchFamily="34" charset="-128"/>
                          <a:ea typeface="Arial Unicode MS" pitchFamily="34" charset="-128"/>
                          <a:cs typeface="Arial Unicode MS" pitchFamily="34" charset="-128"/>
                        </a:rPr>
                        <a:t>requeridos y </a:t>
                      </a:r>
                      <a:r>
                        <a:rPr lang="es-ES" sz="1200" dirty="0">
                          <a:effectLst/>
                          <a:latin typeface="Arial Unicode MS" pitchFamily="34" charset="-128"/>
                          <a:ea typeface="Arial Unicode MS" pitchFamily="34" charset="-128"/>
                          <a:cs typeface="Arial Unicode MS" pitchFamily="34" charset="-128"/>
                        </a:rPr>
                        <a:t>otros incumplimientos. Información sobre procesos, modelos internos, etc.</a:t>
                      </a:r>
                    </a:p>
                  </a:txBody>
                  <a:tcPr marL="57161" marR="57161" marT="0" marB="0"/>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a:t>
                      </a:r>
                      <a:r>
                        <a:rPr lang="es-ES" sz="1200" dirty="0" smtClean="0">
                          <a:effectLst/>
                          <a:latin typeface="Arial Unicode MS" pitchFamily="34" charset="-128"/>
                          <a:ea typeface="Arial Unicode MS" pitchFamily="34" charset="-128"/>
                          <a:cs typeface="Arial Unicode MS" pitchFamily="34" charset="-128"/>
                        </a:rPr>
                        <a:t>mucho más detallada sobre el capital, desglosando instrumentos </a:t>
                      </a:r>
                      <a:r>
                        <a:rPr lang="es-ES" sz="1200" dirty="0">
                          <a:effectLst/>
                          <a:latin typeface="Arial Unicode MS" pitchFamily="34" charset="-128"/>
                          <a:ea typeface="Arial Unicode MS" pitchFamily="34" charset="-128"/>
                          <a:cs typeface="Arial Unicode MS" pitchFamily="34" charset="-128"/>
                        </a:rPr>
                        <a:t>de deuda, instrumentos subordinados, </a:t>
                      </a:r>
                      <a:r>
                        <a:rPr lang="es-ES" sz="1200" dirty="0" smtClean="0">
                          <a:effectLst/>
                          <a:latin typeface="Arial Unicode MS" pitchFamily="34" charset="-128"/>
                          <a:ea typeface="Arial Unicode MS" pitchFamily="34" charset="-128"/>
                          <a:cs typeface="Arial Unicode MS" pitchFamily="34" charset="-128"/>
                        </a:rPr>
                        <a:t>restricciones sobre la disponibilidad</a:t>
                      </a:r>
                      <a:r>
                        <a:rPr lang="es-ES" sz="1200" dirty="0">
                          <a:effectLst/>
                          <a:latin typeface="Arial Unicode MS" pitchFamily="34" charset="-128"/>
                          <a:ea typeface="Arial Unicode MS" pitchFamily="34" charset="-128"/>
                          <a:cs typeface="Arial Unicode MS" pitchFamily="34" charset="-128"/>
                        </a:rPr>
                        <a:t>, </a:t>
                      </a:r>
                      <a:r>
                        <a:rPr lang="es-ES" sz="1200" dirty="0" smtClean="0">
                          <a:effectLst/>
                          <a:latin typeface="Arial Unicode MS" pitchFamily="34" charset="-128"/>
                          <a:ea typeface="Arial Unicode MS" pitchFamily="34" charset="-128"/>
                          <a:cs typeface="Arial Unicode MS" pitchFamily="34" charset="-128"/>
                        </a:rPr>
                        <a:t>fondos complementarios (“ancillary”). Detalle aun</a:t>
                      </a:r>
                      <a:r>
                        <a:rPr lang="es-ES" sz="1200" baseline="0" dirty="0" smtClean="0">
                          <a:effectLst/>
                          <a:latin typeface="Arial Unicode MS" pitchFamily="34" charset="-128"/>
                          <a:ea typeface="Arial Unicode MS" pitchFamily="34" charset="-128"/>
                          <a:cs typeface="Arial Unicode MS" pitchFamily="34" charset="-128"/>
                        </a:rPr>
                        <a:t> mas extenso en el </a:t>
                      </a:r>
                      <a:r>
                        <a:rPr lang="es-ES" sz="1200" dirty="0" smtClean="0">
                          <a:effectLst/>
                          <a:latin typeface="Arial Unicode MS" pitchFamily="34" charset="-128"/>
                          <a:ea typeface="Arial Unicode MS" pitchFamily="34" charset="-128"/>
                          <a:cs typeface="Arial Unicode MS" pitchFamily="34" charset="-128"/>
                        </a:rPr>
                        <a:t>caso </a:t>
                      </a:r>
                      <a:r>
                        <a:rPr lang="es-ES" sz="1200" dirty="0">
                          <a:effectLst/>
                          <a:latin typeface="Arial Unicode MS" pitchFamily="34" charset="-128"/>
                          <a:ea typeface="Arial Unicode MS" pitchFamily="34" charset="-128"/>
                          <a:cs typeface="Arial Unicode MS" pitchFamily="34" charset="-128"/>
                        </a:rPr>
                        <a:t>de </a:t>
                      </a:r>
                      <a:r>
                        <a:rPr lang="es-ES" sz="1200" dirty="0" smtClean="0">
                          <a:effectLst/>
                          <a:latin typeface="Arial Unicode MS" pitchFamily="34" charset="-128"/>
                          <a:ea typeface="Arial Unicode MS" pitchFamily="34" charset="-128"/>
                          <a:cs typeface="Arial Unicode MS" pitchFamily="34" charset="-128"/>
                        </a:rPr>
                        <a:t>los grupos</a:t>
                      </a:r>
                      <a:r>
                        <a:rPr lang="es-ES" sz="1200" dirty="0">
                          <a:effectLst/>
                          <a:latin typeface="Arial Unicode MS" pitchFamily="34" charset="-128"/>
                          <a:ea typeface="Arial Unicode MS" pitchFamily="34" charset="-128"/>
                          <a:cs typeface="Arial Unicode MS" pitchFamily="34" charset="-128"/>
                        </a:rPr>
                        <a:t>, para </a:t>
                      </a:r>
                      <a:r>
                        <a:rPr lang="es-ES" sz="1200" dirty="0" smtClean="0">
                          <a:effectLst/>
                          <a:latin typeface="Arial Unicode MS" pitchFamily="34" charset="-128"/>
                          <a:ea typeface="Arial Unicode MS" pitchFamily="34" charset="-128"/>
                          <a:cs typeface="Arial Unicode MS" pitchFamily="34" charset="-128"/>
                        </a:rPr>
                        <a:t>aclarar el nivel de disponibilidad de los recursos.</a:t>
                      </a:r>
                      <a:endParaRPr lang="es-ES" sz="1200" dirty="0">
                        <a:effectLst/>
                        <a:latin typeface="Arial Unicode MS" pitchFamily="34" charset="-128"/>
                        <a:ea typeface="Arial Unicode MS" pitchFamily="34" charset="-128"/>
                        <a:cs typeface="Arial Unicode MS" pitchFamily="34" charset="-128"/>
                      </a:endParaRPr>
                    </a:p>
                  </a:txBody>
                  <a:tcPr marL="57161" marR="57161" marT="0" marB="0"/>
                </a:tc>
              </a:tr>
            </a:tbl>
          </a:graphicData>
        </a:graphic>
      </p:graphicFrame>
      <p:sp>
        <p:nvSpPr>
          <p:cNvPr id="5" name="1 Título"/>
          <p:cNvSpPr txBox="1">
            <a:spLocks/>
          </p:cNvSpPr>
          <p:nvPr/>
        </p:nvSpPr>
        <p:spPr>
          <a:xfrm>
            <a:off x="1857356" y="214290"/>
            <a:ext cx="5000628" cy="55562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Información al público . SFCR</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3208768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110 Tabla"/>
          <p:cNvGraphicFramePr>
            <a:graphicFrameLocks noGrp="1"/>
          </p:cNvGraphicFramePr>
          <p:nvPr>
            <p:extLst>
              <p:ext uri="{D42A27DB-BD31-4B8C-83A1-F6EECF244321}">
                <p14:modId xmlns="" xmlns:p14="http://schemas.microsoft.com/office/powerpoint/2010/main" val="2297109148"/>
              </p:ext>
            </p:extLst>
          </p:nvPr>
        </p:nvGraphicFramePr>
        <p:xfrm>
          <a:off x="412110" y="928670"/>
          <a:ext cx="8446170" cy="5857719"/>
        </p:xfrm>
        <a:graphic>
          <a:graphicData uri="http://schemas.openxmlformats.org/drawingml/2006/table">
            <a:tbl>
              <a:tblPr firstRow="1" firstCol="1" bandRow="1">
                <a:tableStyleId>{5C22544A-7EE6-4342-B048-85BDC9FD1C3A}</a:tableStyleId>
              </a:tblPr>
              <a:tblGrid>
                <a:gridCol w="2078713"/>
                <a:gridCol w="3624941"/>
                <a:gridCol w="2742516"/>
              </a:tblGrid>
              <a:tr h="204108">
                <a:tc>
                  <a:txBody>
                    <a:bodyPr/>
                    <a:lstStyle/>
                    <a:p>
                      <a:pPr algn="ct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Capitulo</a:t>
                      </a:r>
                    </a:p>
                  </a:txBody>
                  <a:tcPr marL="61924" marR="61924" marT="0" marB="0"/>
                </a:tc>
                <a:tc>
                  <a:txBody>
                    <a:bodyPr/>
                    <a:lstStyle/>
                    <a:p>
                      <a:pPr algn="ctr">
                        <a:lnSpc>
                          <a:spcPct val="115000"/>
                        </a:lnSpc>
                        <a:spcAft>
                          <a:spcPts val="0"/>
                        </a:spcAft>
                      </a:pPr>
                      <a:r>
                        <a:rPr lang="es-ES" sz="1200" dirty="0" smtClean="0">
                          <a:effectLst/>
                          <a:latin typeface="Arial Unicode MS" pitchFamily="34" charset="-128"/>
                          <a:ea typeface="Arial Unicode MS" pitchFamily="34" charset="-128"/>
                          <a:cs typeface="Arial Unicode MS" pitchFamily="34" charset="-128"/>
                        </a:rPr>
                        <a:t>Nivel II</a:t>
                      </a:r>
                      <a:endParaRPr lang="es-ES" sz="1200" dirty="0">
                        <a:effectLst/>
                        <a:latin typeface="Arial Unicode MS" pitchFamily="34" charset="-128"/>
                        <a:ea typeface="Arial Unicode MS" pitchFamily="34" charset="-128"/>
                        <a:cs typeface="Arial Unicode MS" pitchFamily="34" charset="-128"/>
                      </a:endParaRPr>
                    </a:p>
                  </a:txBody>
                  <a:tcPr marL="61924" marR="61924" marT="0" marB="0"/>
                </a:tc>
                <a:tc>
                  <a:txBody>
                    <a:bodyPr/>
                    <a:lstStyle/>
                    <a:p>
                      <a:pPr algn="ctr">
                        <a:lnSpc>
                          <a:spcPct val="115000"/>
                        </a:lnSpc>
                        <a:spcAft>
                          <a:spcPts val="0"/>
                        </a:spcAft>
                      </a:pPr>
                      <a:r>
                        <a:rPr lang="es-ES" sz="1200" dirty="0" smtClean="0">
                          <a:effectLst/>
                          <a:latin typeface="Arial Unicode MS" pitchFamily="34" charset="-128"/>
                          <a:ea typeface="Arial Unicode MS" pitchFamily="34" charset="-128"/>
                          <a:cs typeface="Arial Unicode MS" pitchFamily="34" charset="-128"/>
                        </a:rPr>
                        <a:t>Nivel III</a:t>
                      </a:r>
                      <a:endParaRPr lang="es-ES" sz="1200" dirty="0">
                        <a:effectLst/>
                        <a:latin typeface="Arial Unicode MS" pitchFamily="34" charset="-128"/>
                        <a:ea typeface="Arial Unicode MS" pitchFamily="34" charset="-128"/>
                        <a:cs typeface="Arial Unicode MS" pitchFamily="34" charset="-128"/>
                      </a:endParaRPr>
                    </a:p>
                  </a:txBody>
                  <a:tcPr marL="61924" marR="61924" marT="0" marB="0"/>
                </a:tc>
              </a:tr>
              <a:tr h="1224651">
                <a:tc>
                  <a:txBody>
                    <a:bodyPr/>
                    <a:lstStyle/>
                    <a:p>
                      <a:pPr algn="ctr">
                        <a:lnSpc>
                          <a:spcPct val="115000"/>
                        </a:lnSpc>
                        <a:spcAft>
                          <a:spcPts val="0"/>
                        </a:spcAft>
                      </a:pPr>
                      <a:r>
                        <a:rPr lang="es-ES" sz="1600" dirty="0">
                          <a:effectLst/>
                          <a:latin typeface="Arial Unicode MS" pitchFamily="34" charset="-128"/>
                          <a:ea typeface="Arial Unicode MS" pitchFamily="34" charset="-128"/>
                          <a:cs typeface="Arial Unicode MS" pitchFamily="34" charset="-128"/>
                        </a:rPr>
                        <a:t>Situación de negocio</a:t>
                      </a:r>
                    </a:p>
                  </a:txBody>
                  <a:tcPr marL="61924" marR="61924" marT="0" marB="0" anchor="ctr"/>
                </a:tc>
                <a:tc>
                  <a:txBody>
                    <a:bodyPr/>
                    <a:lstStyle/>
                    <a:p>
                      <a:pPr>
                        <a:lnSpc>
                          <a:spcPct val="115000"/>
                        </a:lnSpc>
                        <a:spcAft>
                          <a:spcPts val="0"/>
                        </a:spcAft>
                      </a:pPr>
                      <a:r>
                        <a:rPr lang="es-ES" sz="1200" dirty="0" smtClean="0">
                          <a:effectLst/>
                          <a:latin typeface="Arial Unicode MS" pitchFamily="34" charset="-128"/>
                          <a:ea typeface="Arial Unicode MS" pitchFamily="34" charset="-128"/>
                          <a:cs typeface="Arial Unicode MS" pitchFamily="34" charset="-128"/>
                        </a:rPr>
                        <a:t>Descripción estratégica del </a:t>
                      </a:r>
                      <a:r>
                        <a:rPr lang="es-ES" sz="1200" dirty="0">
                          <a:effectLst/>
                          <a:latin typeface="Arial Unicode MS" pitchFamily="34" charset="-128"/>
                          <a:ea typeface="Arial Unicode MS" pitchFamily="34" charset="-128"/>
                          <a:cs typeface="Arial Unicode MS" pitchFamily="34" charset="-128"/>
                        </a:rPr>
                        <a:t>negocio. Análisis de resultados por línea de negocio. Información detallada de la política y resultados de las inversiones</a:t>
                      </a:r>
                    </a:p>
                  </a:txBody>
                  <a:tcPr marL="61924" marR="61924" marT="0" marB="0"/>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Mayor información </a:t>
                      </a:r>
                      <a:r>
                        <a:rPr lang="es-ES" sz="1200" dirty="0" smtClean="0">
                          <a:effectLst/>
                          <a:latin typeface="Arial Unicode MS" pitchFamily="34" charset="-128"/>
                          <a:ea typeface="Arial Unicode MS" pitchFamily="34" charset="-128"/>
                          <a:cs typeface="Arial Unicode MS" pitchFamily="34" charset="-128"/>
                        </a:rPr>
                        <a:t>sobre transacciones con</a:t>
                      </a:r>
                      <a:r>
                        <a:rPr lang="es-ES" sz="1200" baseline="0" dirty="0" smtClean="0">
                          <a:effectLst/>
                          <a:latin typeface="Arial Unicode MS" pitchFamily="34" charset="-128"/>
                          <a:ea typeface="Arial Unicode MS" pitchFamily="34" charset="-128"/>
                          <a:cs typeface="Arial Unicode MS" pitchFamily="34" charset="-128"/>
                        </a:rPr>
                        <a:t> </a:t>
                      </a:r>
                      <a:r>
                        <a:rPr lang="es-ES" sz="1200" dirty="0" smtClean="0">
                          <a:effectLst/>
                          <a:latin typeface="Arial Unicode MS" pitchFamily="34" charset="-128"/>
                          <a:ea typeface="Arial Unicode MS" pitchFamily="34" charset="-128"/>
                          <a:cs typeface="Arial Unicode MS" pitchFamily="34" charset="-128"/>
                        </a:rPr>
                        <a:t>partes </a:t>
                      </a:r>
                      <a:r>
                        <a:rPr lang="es-ES" sz="1200" dirty="0">
                          <a:effectLst/>
                          <a:latin typeface="Arial Unicode MS" pitchFamily="34" charset="-128"/>
                          <a:ea typeface="Arial Unicode MS" pitchFamily="34" charset="-128"/>
                          <a:cs typeface="Arial Unicode MS" pitchFamily="34" charset="-128"/>
                        </a:rPr>
                        <a:t>relacionadas. Información detallada sobre la </a:t>
                      </a:r>
                      <a:r>
                        <a:rPr lang="es-ES" sz="1200" dirty="0" smtClean="0">
                          <a:effectLst/>
                          <a:latin typeface="Arial Unicode MS" pitchFamily="34" charset="-128"/>
                          <a:ea typeface="Arial Unicode MS" pitchFamily="34" charset="-128"/>
                          <a:cs typeface="Arial Unicode MS" pitchFamily="34" charset="-128"/>
                        </a:rPr>
                        <a:t>plantilla. </a:t>
                      </a:r>
                      <a:r>
                        <a:rPr lang="es-ES" sz="1200" dirty="0">
                          <a:effectLst/>
                          <a:latin typeface="Arial Unicode MS" pitchFamily="34" charset="-128"/>
                          <a:ea typeface="Arial Unicode MS" pitchFamily="34" charset="-128"/>
                          <a:cs typeface="Arial Unicode MS" pitchFamily="34" charset="-128"/>
                        </a:rPr>
                        <a:t>Información detallada sobre los métodos de mitigación de </a:t>
                      </a:r>
                      <a:r>
                        <a:rPr lang="es-ES" sz="1200" dirty="0" smtClean="0">
                          <a:effectLst/>
                          <a:latin typeface="Arial Unicode MS" pitchFamily="34" charset="-128"/>
                          <a:ea typeface="Arial Unicode MS" pitchFamily="34" charset="-128"/>
                          <a:cs typeface="Arial Unicode MS" pitchFamily="34" charset="-128"/>
                        </a:rPr>
                        <a:t>riesgo.</a:t>
                      </a:r>
                      <a:endParaRPr lang="es-ES" sz="1200" dirty="0">
                        <a:effectLst/>
                        <a:latin typeface="Arial Unicode MS" pitchFamily="34" charset="-128"/>
                        <a:ea typeface="Arial Unicode MS" pitchFamily="34" charset="-128"/>
                        <a:cs typeface="Arial Unicode MS" pitchFamily="34" charset="-128"/>
                      </a:endParaRPr>
                    </a:p>
                  </a:txBody>
                  <a:tcPr marL="61924" marR="61924" marT="0" marB="0"/>
                </a:tc>
              </a:tr>
              <a:tr h="1020543">
                <a:tc>
                  <a:txBody>
                    <a:bodyPr/>
                    <a:lstStyle/>
                    <a:p>
                      <a:pPr algn="ctr">
                        <a:lnSpc>
                          <a:spcPct val="115000"/>
                        </a:lnSpc>
                        <a:spcAft>
                          <a:spcPts val="0"/>
                        </a:spcAft>
                      </a:pPr>
                      <a:r>
                        <a:rPr lang="es-ES" sz="1600" dirty="0" smtClean="0">
                          <a:effectLst/>
                          <a:latin typeface="Arial Unicode MS" pitchFamily="34" charset="-128"/>
                          <a:ea typeface="Arial Unicode MS" pitchFamily="34" charset="-128"/>
                          <a:cs typeface="Arial Unicode MS" pitchFamily="34" charset="-128"/>
                        </a:rPr>
                        <a:t>Gobierno corporativo</a:t>
                      </a:r>
                      <a:endParaRPr lang="es-ES" sz="1600" dirty="0">
                        <a:effectLst/>
                        <a:latin typeface="Arial Unicode MS" pitchFamily="34" charset="-128"/>
                        <a:ea typeface="Arial Unicode MS" pitchFamily="34" charset="-128"/>
                        <a:cs typeface="Arial Unicode MS" pitchFamily="34" charset="-128"/>
                      </a:endParaRPr>
                    </a:p>
                  </a:txBody>
                  <a:tcPr marL="61924" marR="61924" marT="0" marB="0" anchor="ct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sobre los sistemas organizativos y la adecuación a la estrategia de negocio. Estructura, funcionamiento e integración de la gestión de riesgo, así como </a:t>
                      </a:r>
                      <a:r>
                        <a:rPr lang="es-ES" sz="1200" dirty="0" smtClean="0">
                          <a:effectLst/>
                          <a:latin typeface="Arial Unicode MS" pitchFamily="34" charset="-128"/>
                          <a:ea typeface="Arial Unicode MS" pitchFamily="34" charset="-128"/>
                          <a:cs typeface="Arial Unicode MS" pitchFamily="34" charset="-128"/>
                        </a:rPr>
                        <a:t>de otras </a:t>
                      </a:r>
                      <a:r>
                        <a:rPr lang="es-ES" sz="1200" dirty="0">
                          <a:effectLst/>
                          <a:latin typeface="Arial Unicode MS" pitchFamily="34" charset="-128"/>
                          <a:ea typeface="Arial Unicode MS" pitchFamily="34" charset="-128"/>
                          <a:cs typeface="Arial Unicode MS" pitchFamily="34" charset="-128"/>
                        </a:rPr>
                        <a:t>funciones </a:t>
                      </a:r>
                      <a:r>
                        <a:rPr lang="es-ES" sz="1200" dirty="0" smtClean="0">
                          <a:effectLst/>
                          <a:latin typeface="Arial Unicode MS" pitchFamily="34" charset="-128"/>
                          <a:ea typeface="Arial Unicode MS" pitchFamily="34" charset="-128"/>
                          <a:cs typeface="Arial Unicode MS" pitchFamily="34" charset="-128"/>
                        </a:rPr>
                        <a:t>críticas.</a:t>
                      </a:r>
                      <a:endParaRPr lang="es-ES" sz="1200" dirty="0">
                        <a:effectLst/>
                        <a:latin typeface="Arial Unicode MS" pitchFamily="34" charset="-128"/>
                        <a:ea typeface="Arial Unicode MS" pitchFamily="34" charset="-128"/>
                        <a:cs typeface="Arial Unicode MS" pitchFamily="34" charset="-128"/>
                      </a:endParaRPr>
                    </a:p>
                  </a:txBody>
                  <a:tcPr marL="61924" marR="61924" marT="0" marB="0"/>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a:t>
                      </a:r>
                      <a:r>
                        <a:rPr lang="es-ES" sz="1200" dirty="0" smtClean="0">
                          <a:effectLst/>
                          <a:latin typeface="Arial Unicode MS" pitchFamily="34" charset="-128"/>
                          <a:ea typeface="Arial Unicode MS" pitchFamily="34" charset="-128"/>
                          <a:cs typeface="Arial Unicode MS" pitchFamily="34" charset="-128"/>
                        </a:rPr>
                        <a:t>ampliada sobre </a:t>
                      </a:r>
                      <a:r>
                        <a:rPr lang="es-ES" sz="1200" dirty="0">
                          <a:effectLst/>
                          <a:latin typeface="Arial Unicode MS" pitchFamily="34" charset="-128"/>
                          <a:ea typeface="Arial Unicode MS" pitchFamily="34" charset="-128"/>
                          <a:cs typeface="Arial Unicode MS" pitchFamily="34" charset="-128"/>
                        </a:rPr>
                        <a:t>la política de incentivos.</a:t>
                      </a:r>
                    </a:p>
                  </a:txBody>
                  <a:tcPr marL="61924" marR="61924" marT="0" marB="0"/>
                </a:tc>
              </a:tr>
              <a:tr h="1224651">
                <a:tc>
                  <a:txBody>
                    <a:bodyPr/>
                    <a:lstStyle/>
                    <a:p>
                      <a:pPr algn="ctr">
                        <a:lnSpc>
                          <a:spcPct val="115000"/>
                        </a:lnSpc>
                        <a:spcAft>
                          <a:spcPts val="0"/>
                        </a:spcAft>
                      </a:pPr>
                      <a:r>
                        <a:rPr lang="es-ES" sz="1600" dirty="0">
                          <a:effectLst/>
                          <a:latin typeface="Arial Unicode MS" pitchFamily="34" charset="-128"/>
                          <a:ea typeface="Arial Unicode MS" pitchFamily="34" charset="-128"/>
                          <a:cs typeface="Arial Unicode MS" pitchFamily="34" charset="-128"/>
                        </a:rPr>
                        <a:t>Perfil de riesgo</a:t>
                      </a:r>
                    </a:p>
                  </a:txBody>
                  <a:tcPr marL="61924" marR="61924" marT="0" marB="0" anchor="ct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más detallada sobre riesgos por módulos, fuera de balance, </a:t>
                      </a:r>
                      <a:r>
                        <a:rPr lang="es-ES" sz="1200" dirty="0" smtClean="0">
                          <a:effectLst/>
                          <a:latin typeface="Arial Unicode MS" pitchFamily="34" charset="-128"/>
                          <a:ea typeface="Arial Unicode MS" pitchFamily="34" charset="-128"/>
                          <a:cs typeface="Arial Unicode MS" pitchFamily="34" charset="-128"/>
                        </a:rPr>
                        <a:t>SPVs</a:t>
                      </a:r>
                      <a:r>
                        <a:rPr lang="es-ES" sz="1200" dirty="0">
                          <a:effectLst/>
                          <a:latin typeface="Arial Unicode MS" pitchFamily="34" charset="-128"/>
                          <a:ea typeface="Arial Unicode MS" pitchFamily="34" charset="-128"/>
                          <a:cs typeface="Arial Unicode MS" pitchFamily="34" charset="-128"/>
                        </a:rPr>
                        <a:t>, con especial atención a algunos elementos concretos; concentración de riesgos y técnicas de mitigación; beneficios por primas futuras, resultados de test de estrés. </a:t>
                      </a:r>
                    </a:p>
                  </a:txBody>
                  <a:tcPr marL="61924" marR="61924" marT="0" marB="0"/>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detallada de la concentración de riesgo a escala de grupo.</a:t>
                      </a:r>
                    </a:p>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 </a:t>
                      </a:r>
                    </a:p>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específica sobre la política de adquisición de derivados</a:t>
                      </a:r>
                    </a:p>
                  </a:txBody>
                  <a:tcPr marL="61924" marR="61924" marT="0" marB="0"/>
                </a:tc>
              </a:tr>
              <a:tr h="612326">
                <a:tc>
                  <a:txBody>
                    <a:bodyPr/>
                    <a:lstStyle/>
                    <a:p>
                      <a:pPr algn="ctr">
                        <a:lnSpc>
                          <a:spcPct val="115000"/>
                        </a:lnSpc>
                        <a:spcAft>
                          <a:spcPts val="0"/>
                        </a:spcAft>
                      </a:pPr>
                      <a:r>
                        <a:rPr lang="es-ES" sz="1600" dirty="0">
                          <a:effectLst/>
                          <a:latin typeface="Arial Unicode MS" pitchFamily="34" charset="-128"/>
                          <a:ea typeface="Arial Unicode MS" pitchFamily="34" charset="-128"/>
                          <a:cs typeface="Arial Unicode MS" pitchFamily="34" charset="-128"/>
                        </a:rPr>
                        <a:t>Valoraciones de solvencia</a:t>
                      </a:r>
                    </a:p>
                  </a:txBody>
                  <a:tcPr marL="61924" marR="61924" marT="0" marB="0" anchor="ct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del SFCR </a:t>
                      </a:r>
                      <a:r>
                        <a:rPr lang="es-ES" sz="1200" dirty="0" smtClean="0">
                          <a:effectLst/>
                          <a:latin typeface="Arial Unicode MS" pitchFamily="34" charset="-128"/>
                          <a:ea typeface="Arial Unicode MS" pitchFamily="34" charset="-128"/>
                          <a:cs typeface="Arial Unicode MS" pitchFamily="34" charset="-128"/>
                        </a:rPr>
                        <a:t>ampliada. Descripción de las alternativas de actuación futura de los gestores.</a:t>
                      </a:r>
                      <a:endParaRPr lang="es-ES" sz="1200" dirty="0">
                        <a:effectLst/>
                        <a:latin typeface="Arial Unicode MS" pitchFamily="34" charset="-128"/>
                        <a:ea typeface="Arial Unicode MS" pitchFamily="34" charset="-128"/>
                        <a:cs typeface="Arial Unicode MS" pitchFamily="34" charset="-128"/>
                      </a:endParaRPr>
                    </a:p>
                  </a:txBody>
                  <a:tcPr marL="61924" marR="61924" marT="0" marB="0"/>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Información muy </a:t>
                      </a:r>
                      <a:r>
                        <a:rPr lang="es-ES" sz="1200" dirty="0" smtClean="0">
                          <a:effectLst/>
                          <a:latin typeface="Arial Unicode MS" pitchFamily="34" charset="-128"/>
                          <a:ea typeface="Arial Unicode MS" pitchFamily="34" charset="-128"/>
                          <a:cs typeface="Arial Unicode MS" pitchFamily="34" charset="-128"/>
                        </a:rPr>
                        <a:t>detallada sobre las provisiones técnicas, incluidos todos </a:t>
                      </a:r>
                      <a:r>
                        <a:rPr lang="es-ES" sz="1200" dirty="0">
                          <a:effectLst/>
                          <a:latin typeface="Arial Unicode MS" pitchFamily="34" charset="-128"/>
                          <a:ea typeface="Arial Unicode MS" pitchFamily="34" charset="-128"/>
                          <a:cs typeface="Arial Unicode MS" pitchFamily="34" charset="-128"/>
                        </a:rPr>
                        <a:t>sus elementos metodológicos</a:t>
                      </a:r>
                    </a:p>
                  </a:txBody>
                  <a:tcPr marL="61924" marR="61924" marT="0" marB="0"/>
                </a:tc>
              </a:tr>
              <a:tr h="612326">
                <a:tc>
                  <a:txBody>
                    <a:bodyPr/>
                    <a:lstStyle/>
                    <a:p>
                      <a:pPr algn="ctr">
                        <a:lnSpc>
                          <a:spcPct val="115000"/>
                        </a:lnSpc>
                        <a:spcAft>
                          <a:spcPts val="0"/>
                        </a:spcAft>
                      </a:pPr>
                      <a:r>
                        <a:rPr lang="es-ES" sz="1600" dirty="0">
                          <a:effectLst/>
                          <a:latin typeface="Arial Unicode MS" pitchFamily="34" charset="-128"/>
                          <a:ea typeface="Arial Unicode MS" pitchFamily="34" charset="-128"/>
                          <a:cs typeface="Arial Unicode MS" pitchFamily="34" charset="-128"/>
                        </a:rPr>
                        <a:t>Gestión de capital</a:t>
                      </a:r>
                    </a:p>
                  </a:txBody>
                  <a:tcPr marL="61924" marR="61924" marT="0" marB="0" anchor="ctr"/>
                </a:tc>
                <a:tc>
                  <a:txBody>
                    <a:bodyPr/>
                    <a:lstStyle/>
                    <a:p>
                      <a:pPr>
                        <a:lnSpc>
                          <a:spcPct val="115000"/>
                        </a:lnSpc>
                        <a:spcAft>
                          <a:spcPts val="0"/>
                        </a:spcAft>
                      </a:pPr>
                      <a:r>
                        <a:rPr lang="es-ES" sz="1200" dirty="0" smtClean="0">
                          <a:effectLst/>
                          <a:latin typeface="Arial Unicode MS" pitchFamily="34" charset="-128"/>
                          <a:ea typeface="Arial Unicode MS" pitchFamily="34" charset="-128"/>
                          <a:cs typeface="Arial Unicode MS" pitchFamily="34" charset="-128"/>
                        </a:rPr>
                        <a:t>Mayor nivel</a:t>
                      </a:r>
                      <a:r>
                        <a:rPr lang="es-ES" sz="1200" baseline="0" dirty="0" smtClean="0">
                          <a:effectLst/>
                          <a:latin typeface="Arial Unicode MS" pitchFamily="34" charset="-128"/>
                          <a:ea typeface="Arial Unicode MS" pitchFamily="34" charset="-128"/>
                          <a:cs typeface="Arial Unicode MS" pitchFamily="34" charset="-128"/>
                        </a:rPr>
                        <a:t> de detalle y proyecciones sobre capital,</a:t>
                      </a:r>
                      <a:r>
                        <a:rPr lang="es-ES" sz="1200" dirty="0" smtClean="0">
                          <a:effectLst/>
                          <a:latin typeface="Arial Unicode MS" pitchFamily="34" charset="-128"/>
                          <a:ea typeface="Arial Unicode MS" pitchFamily="34" charset="-128"/>
                          <a:cs typeface="Arial Unicode MS" pitchFamily="34" charset="-128"/>
                        </a:rPr>
                        <a:t> </a:t>
                      </a:r>
                      <a:r>
                        <a:rPr lang="es-ES" sz="1200" dirty="0">
                          <a:effectLst/>
                          <a:latin typeface="Arial Unicode MS" pitchFamily="34" charset="-128"/>
                          <a:ea typeface="Arial Unicode MS" pitchFamily="34" charset="-128"/>
                          <a:cs typeface="Arial Unicode MS" pitchFamily="34" charset="-128"/>
                        </a:rPr>
                        <a:t>SCR y </a:t>
                      </a:r>
                      <a:r>
                        <a:rPr lang="es-ES" sz="1200" dirty="0" smtClean="0">
                          <a:effectLst/>
                          <a:latin typeface="Arial Unicode MS" pitchFamily="34" charset="-128"/>
                          <a:ea typeface="Arial Unicode MS" pitchFamily="34" charset="-128"/>
                          <a:cs typeface="Arial Unicode MS" pitchFamily="34" charset="-128"/>
                        </a:rPr>
                        <a:t>MCR.</a:t>
                      </a:r>
                      <a:endParaRPr lang="es-ES" sz="1200" dirty="0">
                        <a:effectLst/>
                        <a:latin typeface="Arial Unicode MS" pitchFamily="34" charset="-128"/>
                        <a:ea typeface="Arial Unicode MS" pitchFamily="34" charset="-128"/>
                        <a:cs typeface="Arial Unicode MS" pitchFamily="34" charset="-128"/>
                      </a:endParaRPr>
                    </a:p>
                  </a:txBody>
                  <a:tcPr marL="61924" marR="61924" marT="0" marB="0"/>
                </a:tc>
                <a:tc>
                  <a:txBody>
                    <a:bodyPr/>
                    <a:lstStyle/>
                    <a:p>
                      <a:pPr>
                        <a:lnSpc>
                          <a:spcPct val="115000"/>
                        </a:lnSpc>
                        <a:spcAft>
                          <a:spcPts val="0"/>
                        </a:spcAft>
                      </a:pPr>
                      <a:r>
                        <a:rPr lang="es-ES" sz="1200" dirty="0" smtClean="0">
                          <a:effectLst/>
                          <a:latin typeface="Arial Unicode MS" pitchFamily="34" charset="-128"/>
                          <a:ea typeface="Arial Unicode MS" pitchFamily="34" charset="-128"/>
                          <a:cs typeface="Arial Unicode MS" pitchFamily="34" charset="-128"/>
                        </a:rPr>
                        <a:t>Efectos</a:t>
                      </a:r>
                      <a:r>
                        <a:rPr lang="es-ES" sz="1200" baseline="0" dirty="0" smtClean="0">
                          <a:effectLst/>
                          <a:latin typeface="Arial Unicode MS" pitchFamily="34" charset="-128"/>
                          <a:ea typeface="Arial Unicode MS" pitchFamily="34" charset="-128"/>
                          <a:cs typeface="Arial Unicode MS" pitchFamily="34" charset="-128"/>
                        </a:rPr>
                        <a:t> de técnicas e instrumentos de </a:t>
                      </a:r>
                      <a:r>
                        <a:rPr lang="es-ES" sz="1200" dirty="0" smtClean="0">
                          <a:effectLst/>
                          <a:latin typeface="Arial Unicode MS" pitchFamily="34" charset="-128"/>
                          <a:ea typeface="Arial Unicode MS" pitchFamily="34" charset="-128"/>
                          <a:cs typeface="Arial Unicode MS" pitchFamily="34" charset="-128"/>
                        </a:rPr>
                        <a:t>mitigación del </a:t>
                      </a:r>
                      <a:r>
                        <a:rPr lang="es-ES" sz="1200" dirty="0">
                          <a:effectLst/>
                          <a:latin typeface="Arial Unicode MS" pitchFamily="34" charset="-128"/>
                          <a:ea typeface="Arial Unicode MS" pitchFamily="34" charset="-128"/>
                          <a:cs typeface="Arial Unicode MS" pitchFamily="34" charset="-128"/>
                        </a:rPr>
                        <a:t>riesgo </a:t>
                      </a:r>
                      <a:r>
                        <a:rPr lang="es-ES" sz="1200" dirty="0" smtClean="0">
                          <a:effectLst/>
                          <a:latin typeface="Arial Unicode MS" pitchFamily="34" charset="-128"/>
                          <a:ea typeface="Arial Unicode MS" pitchFamily="34" charset="-128"/>
                          <a:cs typeface="Arial Unicode MS" pitchFamily="34" charset="-128"/>
                        </a:rPr>
                        <a:t>considerados</a:t>
                      </a:r>
                      <a:r>
                        <a:rPr lang="es-ES" sz="1200" baseline="0" dirty="0" smtClean="0">
                          <a:effectLst/>
                          <a:latin typeface="Arial Unicode MS" pitchFamily="34" charset="-128"/>
                          <a:ea typeface="Arial Unicode MS" pitchFamily="34" charset="-128"/>
                          <a:cs typeface="Arial Unicode MS" pitchFamily="34" charset="-128"/>
                        </a:rPr>
                        <a:t> </a:t>
                      </a:r>
                      <a:r>
                        <a:rPr lang="es-ES" sz="1200" dirty="0" smtClean="0">
                          <a:effectLst/>
                          <a:latin typeface="Arial Unicode MS" pitchFamily="34" charset="-128"/>
                          <a:ea typeface="Arial Unicode MS" pitchFamily="34" charset="-128"/>
                          <a:cs typeface="Arial Unicode MS" pitchFamily="34" charset="-128"/>
                        </a:rPr>
                        <a:t>en </a:t>
                      </a:r>
                      <a:r>
                        <a:rPr lang="es-ES" sz="1200" dirty="0">
                          <a:effectLst/>
                          <a:latin typeface="Arial Unicode MS" pitchFamily="34" charset="-128"/>
                          <a:ea typeface="Arial Unicode MS" pitchFamily="34" charset="-128"/>
                          <a:cs typeface="Arial Unicode MS" pitchFamily="34" charset="-128"/>
                        </a:rPr>
                        <a:t>el cálculo del SCR</a:t>
                      </a:r>
                    </a:p>
                  </a:txBody>
                  <a:tcPr marL="61924" marR="61924" marT="0" marB="0"/>
                </a:tc>
              </a:tr>
              <a:tr h="816434">
                <a:tc>
                  <a:txBody>
                    <a:bodyPr/>
                    <a:lstStyle/>
                    <a:p>
                      <a:pPr algn="ctr">
                        <a:lnSpc>
                          <a:spcPct val="115000"/>
                        </a:lnSpc>
                        <a:spcAft>
                          <a:spcPts val="0"/>
                        </a:spcAft>
                      </a:pPr>
                      <a:r>
                        <a:rPr lang="es-ES" sz="1600" dirty="0">
                          <a:solidFill>
                            <a:schemeClr val="accent4">
                              <a:lumMod val="50000"/>
                            </a:schemeClr>
                          </a:solidFill>
                          <a:effectLst/>
                          <a:latin typeface="Arial Unicode MS" pitchFamily="34" charset="-128"/>
                          <a:ea typeface="Arial Unicode MS" pitchFamily="34" charset="-128"/>
                          <a:cs typeface="Arial Unicode MS" pitchFamily="34" charset="-128"/>
                        </a:rPr>
                        <a:t>ORSA</a:t>
                      </a:r>
                    </a:p>
                  </a:txBody>
                  <a:tcPr marL="61924" marR="61924" marT="0" marB="0" anchor="ctr">
                    <a:solidFill>
                      <a:schemeClr val="accent2">
                        <a:lumMod val="20000"/>
                        <a:lumOff val="80000"/>
                      </a:schemeClr>
                    </a:solidFill>
                  </a:tcP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Reporte específico. Información sobre resultados y conclusiones. Métodos </a:t>
                      </a:r>
                      <a:r>
                        <a:rPr lang="es-ES" sz="1200" dirty="0" smtClean="0">
                          <a:effectLst/>
                          <a:latin typeface="Arial Unicode MS" pitchFamily="34" charset="-128"/>
                          <a:ea typeface="Arial Unicode MS" pitchFamily="34" charset="-128"/>
                          <a:cs typeface="Arial Unicode MS" pitchFamily="34" charset="-128"/>
                        </a:rPr>
                        <a:t>e hipótesis. </a:t>
                      </a:r>
                      <a:r>
                        <a:rPr lang="es-ES" sz="1200" dirty="0">
                          <a:effectLst/>
                          <a:latin typeface="Arial Unicode MS" pitchFamily="34" charset="-128"/>
                          <a:ea typeface="Arial Unicode MS" pitchFamily="34" charset="-128"/>
                          <a:cs typeface="Arial Unicode MS" pitchFamily="34" charset="-128"/>
                        </a:rPr>
                        <a:t>Necesidades de solvencia resultantes y desviaciones respecto del SCR. </a:t>
                      </a:r>
                    </a:p>
                  </a:txBody>
                  <a:tcPr marL="61924" marR="61924" marT="0" marB="0">
                    <a:solidFill>
                      <a:schemeClr val="accent2">
                        <a:lumMod val="20000"/>
                        <a:lumOff val="80000"/>
                      </a:schemeClr>
                    </a:solidFill>
                  </a:tcPr>
                </a:tc>
                <a:tc>
                  <a:txBody>
                    <a:bodyPr/>
                    <a:lstStyle/>
                    <a:p>
                      <a:pPr>
                        <a:lnSpc>
                          <a:spcPct val="115000"/>
                        </a:lnSpc>
                        <a:spcAft>
                          <a:spcPts val="0"/>
                        </a:spcAft>
                      </a:pPr>
                      <a:r>
                        <a:rPr lang="es-ES" sz="1200" dirty="0">
                          <a:effectLst/>
                          <a:latin typeface="Arial Unicode MS" pitchFamily="34" charset="-128"/>
                          <a:ea typeface="Arial Unicode MS" pitchFamily="34" charset="-128"/>
                          <a:cs typeface="Arial Unicode MS" pitchFamily="34" charset="-128"/>
                        </a:rPr>
                        <a:t> </a:t>
                      </a:r>
                    </a:p>
                  </a:txBody>
                  <a:tcPr marL="61924" marR="61924" marT="0" marB="0">
                    <a:solidFill>
                      <a:schemeClr val="accent2">
                        <a:lumMod val="20000"/>
                        <a:lumOff val="80000"/>
                      </a:schemeClr>
                    </a:solidFill>
                  </a:tcPr>
                </a:tc>
              </a:tr>
            </a:tbl>
          </a:graphicData>
        </a:graphic>
      </p:graphicFrame>
      <p:sp>
        <p:nvSpPr>
          <p:cNvPr id="5" name="1 Título"/>
          <p:cNvSpPr txBox="1">
            <a:spLocks/>
          </p:cNvSpPr>
          <p:nvPr/>
        </p:nvSpPr>
        <p:spPr>
          <a:xfrm>
            <a:off x="1857356" y="214290"/>
            <a:ext cx="5000628" cy="55562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Información al supervisor . RSR</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16498792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Cj03909860000[1]"/>
          <p:cNvPicPr>
            <a:picLocks noChangeAspect="1" noChangeArrowheads="1"/>
          </p:cNvPicPr>
          <p:nvPr/>
        </p:nvPicPr>
        <p:blipFill>
          <a:blip r:embed="rId2"/>
          <a:srcRect/>
          <a:stretch>
            <a:fillRect/>
          </a:stretch>
        </p:blipFill>
        <p:spPr bwMode="auto">
          <a:xfrm rot="20315770" flipH="1">
            <a:off x="3332163" y="1557338"/>
            <a:ext cx="4048125" cy="2968625"/>
          </a:xfrm>
          <a:prstGeom prst="rect">
            <a:avLst/>
          </a:prstGeom>
          <a:noFill/>
          <a:ln w="9525">
            <a:noFill/>
            <a:miter lim="800000"/>
            <a:headEnd/>
            <a:tailEnd/>
          </a:ln>
        </p:spPr>
      </p:pic>
      <p:pic>
        <p:nvPicPr>
          <p:cNvPr id="4099" name="Picture 3" descr="MCj04370420000[1]"/>
          <p:cNvPicPr>
            <a:picLocks noChangeAspect="1" noChangeArrowheads="1"/>
          </p:cNvPicPr>
          <p:nvPr/>
        </p:nvPicPr>
        <p:blipFill>
          <a:blip r:embed="rId3"/>
          <a:srcRect/>
          <a:stretch>
            <a:fillRect/>
          </a:stretch>
        </p:blipFill>
        <p:spPr bwMode="auto">
          <a:xfrm>
            <a:off x="1330325" y="3789363"/>
            <a:ext cx="1354138" cy="1354137"/>
          </a:xfrm>
          <a:prstGeom prst="rect">
            <a:avLst/>
          </a:prstGeom>
          <a:noFill/>
          <a:ln w="9525">
            <a:noFill/>
            <a:miter lim="800000"/>
            <a:headEnd/>
            <a:tailEnd/>
          </a:ln>
        </p:spPr>
      </p:pic>
      <p:pic>
        <p:nvPicPr>
          <p:cNvPr id="4102" name="Picture 6" descr="MCj04370420000[1]"/>
          <p:cNvPicPr>
            <a:picLocks noChangeAspect="1" noChangeArrowheads="1"/>
          </p:cNvPicPr>
          <p:nvPr/>
        </p:nvPicPr>
        <p:blipFill>
          <a:blip r:embed="rId3"/>
          <a:srcRect/>
          <a:stretch>
            <a:fillRect/>
          </a:stretch>
        </p:blipFill>
        <p:spPr bwMode="auto">
          <a:xfrm>
            <a:off x="7105650" y="2205038"/>
            <a:ext cx="1354138" cy="1354137"/>
          </a:xfrm>
          <a:prstGeom prst="rect">
            <a:avLst/>
          </a:prstGeom>
          <a:noFill/>
          <a:ln w="9525">
            <a:noFill/>
            <a:miter lim="800000"/>
            <a:headEnd/>
            <a:tailEnd/>
          </a:ln>
        </p:spPr>
      </p:pic>
      <p:sp>
        <p:nvSpPr>
          <p:cNvPr id="8" name="Rectangle 2"/>
          <p:cNvSpPr txBox="1">
            <a:spLocks noChangeArrowheads="1"/>
          </p:cNvSpPr>
          <p:nvPr/>
        </p:nvSpPr>
        <p:spPr>
          <a:xfrm>
            <a:off x="42857" y="5000636"/>
            <a:ext cx="3743325" cy="79216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smtClean="0">
                <a:ln>
                  <a:noFill/>
                </a:ln>
                <a:solidFill>
                  <a:srgbClr val="572314"/>
                </a:solidFill>
                <a:uLnTx/>
                <a:uFillTx/>
                <a:latin typeface="Arial Unicode MS" pitchFamily="34" charset="-128"/>
                <a:ea typeface="Arial Unicode MS" pitchFamily="34" charset="-128"/>
                <a:cs typeface="Arial Unicode MS" pitchFamily="34" charset="-128"/>
              </a:rPr>
              <a:t>Modernización sistemas de solvencia (Solvencia II, IAIS,…)</a:t>
            </a:r>
          </a:p>
        </p:txBody>
      </p:sp>
      <p:sp>
        <p:nvSpPr>
          <p:cNvPr id="10" name="Rectangle 9"/>
          <p:cNvSpPr>
            <a:spLocks noChangeArrowheads="1"/>
          </p:cNvSpPr>
          <p:nvPr/>
        </p:nvSpPr>
        <p:spPr bwMode="auto">
          <a:xfrm>
            <a:off x="1428728" y="142852"/>
            <a:ext cx="5929354" cy="571504"/>
          </a:xfrm>
          <a:prstGeom prst="rect">
            <a:avLst/>
          </a:prstGeom>
          <a:noFill/>
          <a:ln w="9525">
            <a:noFill/>
            <a:miter lim="800000"/>
            <a:headEnd/>
            <a:tailEnd/>
          </a:ln>
        </p:spPr>
        <p:txBody>
          <a:bodyPr anchor="ctr"/>
          <a:lstStyle/>
          <a:p>
            <a:pPr algn="ctr"/>
            <a:r>
              <a:rPr lang="es-ES" sz="2400" b="1" u="sng" dirty="0" smtClean="0">
                <a:solidFill>
                  <a:schemeClr val="bg1"/>
                </a:solidFill>
                <a:latin typeface="Arial Unicode MS" pitchFamily="34" charset="-128"/>
                <a:ea typeface="Arial Unicode MS" pitchFamily="34" charset="-128"/>
                <a:cs typeface="Arial Unicode MS" pitchFamily="34" charset="-128"/>
              </a:rPr>
              <a:t>Los retos de las entidades aseguradoras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9" name="Rectangle 7"/>
          <p:cNvSpPr>
            <a:spLocks noChangeArrowheads="1"/>
          </p:cNvSpPr>
          <p:nvPr/>
        </p:nvSpPr>
        <p:spPr bwMode="auto">
          <a:xfrm>
            <a:off x="6000760" y="3286125"/>
            <a:ext cx="3286148" cy="1071570"/>
          </a:xfrm>
          <a:prstGeom prst="rect">
            <a:avLst/>
          </a:prstGeom>
          <a:noFill/>
          <a:ln w="9525">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Nuevas formas de supervisión </a:t>
            </a:r>
          </a:p>
          <a:p>
            <a:pPr algn="ctr"/>
            <a:r>
              <a:rPr lang="es-ES" sz="2000" dirty="0" smtClean="0">
                <a:solidFill>
                  <a:schemeClr val="tx2"/>
                </a:solidFill>
                <a:latin typeface="Arial Unicode MS" pitchFamily="34" charset="-128"/>
                <a:ea typeface="Arial Unicode MS" pitchFamily="34" charset="-128"/>
                <a:cs typeface="Arial Unicode MS" pitchFamily="34" charset="-128"/>
              </a:rPr>
              <a:t>(</a:t>
            </a:r>
            <a:r>
              <a:rPr lang="es-ES" sz="2000" dirty="0" err="1" smtClean="0">
                <a:solidFill>
                  <a:schemeClr val="tx2"/>
                </a:solidFill>
                <a:latin typeface="Arial Unicode MS" pitchFamily="34" charset="-128"/>
                <a:ea typeface="Arial Unicode MS" pitchFamily="34" charset="-128"/>
                <a:cs typeface="Arial Unicode MS" pitchFamily="34" charset="-128"/>
              </a:rPr>
              <a:t>p.e.</a:t>
            </a:r>
            <a:r>
              <a:rPr lang="es-ES" sz="2000" dirty="0" smtClean="0">
                <a:solidFill>
                  <a:schemeClr val="tx2"/>
                </a:solidFill>
                <a:latin typeface="Arial Unicode MS" pitchFamily="34" charset="-128"/>
                <a:ea typeface="Arial Unicode MS" pitchFamily="34" charset="-128"/>
                <a:cs typeface="Arial Unicode MS" pitchFamily="34" charset="-128"/>
              </a:rPr>
              <a:t> supervisión europea)</a:t>
            </a:r>
            <a:endParaRPr lang="es-ES" sz="2000" dirty="0">
              <a:solidFill>
                <a:schemeClr val="tx2"/>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idx="14"/>
          </p:nvPr>
        </p:nvSpPr>
        <p:spPr>
          <a:xfrm>
            <a:off x="2000232" y="71414"/>
            <a:ext cx="4753976" cy="857256"/>
          </a:xfrm>
        </p:spPr>
        <p:txBody>
          <a:bodyPr/>
          <a:lstStyle/>
          <a:p>
            <a:pPr algn="ctr">
              <a:spcBef>
                <a:spcPts val="0"/>
              </a:spcBef>
            </a:pPr>
            <a:r>
              <a:rPr lang="es-ES" sz="2400" dirty="0" smtClean="0">
                <a:latin typeface="Arial Unicode MS" pitchFamily="34" charset="-128"/>
                <a:ea typeface="Arial Unicode MS" pitchFamily="34" charset="-128"/>
                <a:cs typeface="Arial Unicode MS" pitchFamily="34" charset="-128"/>
              </a:rPr>
              <a:t>QRTs trimestrales individuales a remitir al supervisor</a:t>
            </a:r>
          </a:p>
        </p:txBody>
      </p:sp>
      <p:pic>
        <p:nvPicPr>
          <p:cNvPr id="1822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0298" y="1071545"/>
            <a:ext cx="5000660" cy="5572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85720" y="2643182"/>
            <a:ext cx="1967205" cy="646331"/>
          </a:xfrm>
          <a:prstGeom prst="rect">
            <a:avLst/>
          </a:prstGeom>
        </p:spPr>
        <p:txBody>
          <a:bodyPr wrap="none">
            <a:spAutoFit/>
          </a:bodyPr>
          <a:lstStyle/>
          <a:p>
            <a:pPr algn="ctr">
              <a:spcBef>
                <a:spcPts val="0"/>
              </a:spcBef>
            </a:pPr>
            <a:r>
              <a:rPr lang="es-ES" dirty="0" smtClean="0">
                <a:latin typeface="Arial Unicode MS" pitchFamily="34" charset="-128"/>
                <a:ea typeface="Arial Unicode MS" pitchFamily="34" charset="-128"/>
                <a:cs typeface="Arial Unicode MS" pitchFamily="34" charset="-128"/>
              </a:rPr>
              <a:t>(trimestrales: 20; </a:t>
            </a:r>
          </a:p>
          <a:p>
            <a:pPr algn="ctr">
              <a:spcBef>
                <a:spcPts val="0"/>
              </a:spcBef>
            </a:pPr>
            <a:r>
              <a:rPr lang="es-ES" dirty="0" smtClean="0">
                <a:latin typeface="Arial Unicode MS" pitchFamily="34" charset="-128"/>
                <a:ea typeface="Arial Unicode MS" pitchFamily="34" charset="-128"/>
                <a:cs typeface="Arial Unicode MS" pitchFamily="34" charset="-128"/>
              </a:rPr>
              <a:t>anuales: 48)</a:t>
            </a:r>
            <a:endParaRPr lang="es-ES" dirty="0">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267692988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0298" y="1000107"/>
            <a:ext cx="4786346" cy="56354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9 Marcador de texto"/>
          <p:cNvSpPr>
            <a:spLocks noGrp="1"/>
          </p:cNvSpPr>
          <p:nvPr>
            <p:ph type="body" idx="14"/>
          </p:nvPr>
        </p:nvSpPr>
        <p:spPr>
          <a:xfrm>
            <a:off x="2285984" y="71414"/>
            <a:ext cx="4500594" cy="857256"/>
          </a:xfrm>
        </p:spPr>
        <p:txBody>
          <a:bodyPr/>
          <a:lstStyle/>
          <a:p>
            <a:pPr algn="ctr">
              <a:spcBef>
                <a:spcPts val="0"/>
              </a:spcBef>
            </a:pPr>
            <a:r>
              <a:rPr lang="es-ES" sz="2400" dirty="0" err="1" smtClean="0">
                <a:latin typeface="Arial Unicode MS" pitchFamily="34" charset="-128"/>
                <a:ea typeface="Arial Unicode MS" pitchFamily="34" charset="-128"/>
                <a:cs typeface="Arial Unicode MS" pitchFamily="34" charset="-128"/>
              </a:rPr>
              <a:t>QRTs</a:t>
            </a:r>
            <a:r>
              <a:rPr lang="es-ES" sz="2400" dirty="0" smtClean="0">
                <a:latin typeface="Arial Unicode MS" pitchFamily="34" charset="-128"/>
                <a:ea typeface="Arial Unicode MS" pitchFamily="34" charset="-128"/>
                <a:cs typeface="Arial Unicode MS" pitchFamily="34" charset="-128"/>
              </a:rPr>
              <a:t> trimestrales </a:t>
            </a:r>
            <a:r>
              <a:rPr sz="2400" smtClean="0">
                <a:latin typeface="Arial Unicode MS" pitchFamily="34" charset="-128"/>
                <a:ea typeface="Arial Unicode MS" pitchFamily="34" charset="-128"/>
                <a:cs typeface="Arial Unicode MS" pitchFamily="34" charset="-128"/>
              </a:rPr>
              <a:t>para grupos</a:t>
            </a:r>
            <a:r>
              <a:rPr lang="es-ES" sz="2400" dirty="0" smtClean="0">
                <a:latin typeface="Arial Unicode MS" pitchFamily="34" charset="-128"/>
                <a:ea typeface="Arial Unicode MS" pitchFamily="34" charset="-128"/>
                <a:cs typeface="Arial Unicode MS" pitchFamily="34" charset="-128"/>
              </a:rPr>
              <a:t> a remitir al supervisor</a:t>
            </a:r>
          </a:p>
        </p:txBody>
      </p:sp>
      <p:sp>
        <p:nvSpPr>
          <p:cNvPr id="6" name="5 Rectángulo"/>
          <p:cNvSpPr/>
          <p:nvPr/>
        </p:nvSpPr>
        <p:spPr>
          <a:xfrm>
            <a:off x="428596" y="2857496"/>
            <a:ext cx="1838965" cy="646331"/>
          </a:xfrm>
          <a:prstGeom prst="rect">
            <a:avLst/>
          </a:prstGeom>
        </p:spPr>
        <p:txBody>
          <a:bodyPr wrap="none">
            <a:spAutoFit/>
          </a:bodyPr>
          <a:lstStyle/>
          <a:p>
            <a:pPr algn="ctr"/>
            <a:r>
              <a:rPr lang="es-ES" dirty="0" smtClean="0"/>
              <a:t>(trimestrales13; </a:t>
            </a:r>
          </a:p>
          <a:p>
            <a:pPr algn="ctr"/>
            <a:r>
              <a:rPr lang="es-ES" dirty="0" smtClean="0"/>
              <a:t>anuales 35)</a:t>
            </a:r>
            <a:endParaRPr lang="en-GB" dirty="0"/>
          </a:p>
        </p:txBody>
      </p:sp>
    </p:spTree>
    <p:extLst>
      <p:ext uri="{BB962C8B-B14F-4D97-AF65-F5344CB8AC3E}">
        <p14:creationId xmlns="" xmlns:p14="http://schemas.microsoft.com/office/powerpoint/2010/main" val="1190915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43042" y="1214422"/>
            <a:ext cx="7215238" cy="29368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9 Marcador de texto"/>
          <p:cNvSpPr>
            <a:spLocks noGrp="1"/>
          </p:cNvSpPr>
          <p:nvPr>
            <p:ph type="body" idx="14"/>
          </p:nvPr>
        </p:nvSpPr>
        <p:spPr>
          <a:xfrm>
            <a:off x="2032602" y="214290"/>
            <a:ext cx="4753976" cy="500066"/>
          </a:xfrm>
        </p:spPr>
        <p:txBody>
          <a:bodyPr/>
          <a:lstStyle/>
          <a:p>
            <a:pPr algn="ctr">
              <a:spcBef>
                <a:spcPts val="0"/>
              </a:spcBef>
            </a:pPr>
            <a:r>
              <a:rPr lang="es-ES" sz="2400" dirty="0" err="1" smtClean="0">
                <a:latin typeface="Arial Unicode MS" pitchFamily="34" charset="-128"/>
                <a:ea typeface="Arial Unicode MS" pitchFamily="34" charset="-128"/>
                <a:cs typeface="Arial Unicode MS" pitchFamily="34" charset="-128"/>
              </a:rPr>
              <a:t>QRTs</a:t>
            </a:r>
            <a:r>
              <a:rPr lang="es-ES" sz="2400" dirty="0" smtClean="0">
                <a:latin typeface="Arial Unicode MS" pitchFamily="34" charset="-128"/>
                <a:ea typeface="Arial Unicode MS" pitchFamily="34" charset="-128"/>
                <a:cs typeface="Arial Unicode MS" pitchFamily="34" charset="-128"/>
              </a:rPr>
              <a:t> individuales </a:t>
            </a:r>
            <a:r>
              <a:rPr sz="2400" smtClean="0">
                <a:latin typeface="Arial Unicode MS" pitchFamily="34" charset="-128"/>
                <a:ea typeface="Arial Unicode MS" pitchFamily="34" charset="-128"/>
                <a:cs typeface="Arial Unicode MS" pitchFamily="34" charset="-128"/>
              </a:rPr>
              <a:t>para el público</a:t>
            </a:r>
            <a:endParaRPr lang="es-ES" sz="2400" dirty="0" smtClean="0">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43042" y="4313521"/>
            <a:ext cx="7215238" cy="211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10042" y="2357430"/>
            <a:ext cx="1390124" cy="369332"/>
          </a:xfrm>
          <a:prstGeom prst="rect">
            <a:avLst/>
          </a:prstGeom>
        </p:spPr>
        <p:txBody>
          <a:bodyPr wrap="none">
            <a:spAutoFit/>
          </a:bodyPr>
          <a:lstStyle/>
          <a:p>
            <a:r>
              <a:rPr lang="es-ES" b="1" dirty="0" smtClean="0">
                <a:solidFill>
                  <a:srgbClr val="C00000"/>
                </a:solidFill>
                <a:latin typeface="Arial Unicode MS" pitchFamily="34" charset="-128"/>
                <a:ea typeface="Arial Unicode MS" pitchFamily="34" charset="-128"/>
                <a:cs typeface="Arial Unicode MS" pitchFamily="34" charset="-128"/>
              </a:rPr>
              <a:t>individuales</a:t>
            </a:r>
            <a:endParaRPr lang="en-GB" b="1" dirty="0">
              <a:solidFill>
                <a:srgbClr val="C00000"/>
              </a:solidFill>
            </a:endParaRPr>
          </a:p>
        </p:txBody>
      </p:sp>
      <p:sp>
        <p:nvSpPr>
          <p:cNvPr id="10" name="9 Rectángulo"/>
          <p:cNvSpPr/>
          <p:nvPr/>
        </p:nvSpPr>
        <p:spPr>
          <a:xfrm>
            <a:off x="395865" y="4702742"/>
            <a:ext cx="889987" cy="369332"/>
          </a:xfrm>
          <a:prstGeom prst="rect">
            <a:avLst/>
          </a:prstGeom>
        </p:spPr>
        <p:txBody>
          <a:bodyPr wrap="none">
            <a:spAutoFit/>
          </a:bodyPr>
          <a:lstStyle/>
          <a:p>
            <a:r>
              <a:rPr lang="es-ES" b="1" dirty="0" smtClean="0">
                <a:solidFill>
                  <a:srgbClr val="C00000"/>
                </a:solidFill>
                <a:latin typeface="Arial Unicode MS" pitchFamily="34" charset="-128"/>
                <a:ea typeface="Arial Unicode MS" pitchFamily="34" charset="-128"/>
                <a:cs typeface="Arial Unicode MS" pitchFamily="34" charset="-128"/>
              </a:rPr>
              <a:t>grupos</a:t>
            </a:r>
            <a:endParaRPr lang="en-GB" b="1" dirty="0">
              <a:solidFill>
                <a:srgbClr val="C00000"/>
              </a:solidFill>
            </a:endParaRPr>
          </a:p>
        </p:txBody>
      </p:sp>
    </p:spTree>
    <p:extLst>
      <p:ext uri="{BB962C8B-B14F-4D97-AF65-F5344CB8AC3E}">
        <p14:creationId xmlns="" xmlns:p14="http://schemas.microsoft.com/office/powerpoint/2010/main" val="338972153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0 Marcador de texto"/>
          <p:cNvSpPr txBox="1">
            <a:spLocks/>
          </p:cNvSpPr>
          <p:nvPr/>
        </p:nvSpPr>
        <p:spPr>
          <a:xfrm>
            <a:off x="1000100" y="1142984"/>
            <a:ext cx="7715304" cy="2643206"/>
          </a:xfrm>
          <a:prstGeom prst="rect">
            <a:avLst/>
          </a:prstGeom>
          <a:solidFill>
            <a:schemeClr val="accent4">
              <a:lumMod val="40000"/>
              <a:lumOff val="60000"/>
            </a:schemeClr>
          </a:solidFill>
        </p:spPr>
        <p:txBody>
          <a:bodyPr/>
          <a:lstStyle/>
          <a:p>
            <a:pPr marL="365125" marR="0" lvl="0" indent="-282575" algn="l" defTabSz="914400" rtl="0" eaLnBrk="0" fontAlgn="base" latinLnBrk="0" hangingPunct="0">
              <a:lnSpc>
                <a:spcPct val="100000"/>
              </a:lnSpc>
              <a:spcBef>
                <a:spcPts val="600"/>
              </a:spcBef>
              <a:spcAft>
                <a:spcPct val="0"/>
              </a:spcAft>
              <a:buClr>
                <a:schemeClr val="accent1"/>
              </a:buClr>
              <a:buSzPct val="80000"/>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El Pilar</a:t>
            </a:r>
            <a:r>
              <a:rPr kumimoji="0" lang="es-ES" sz="14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III de Solvencia II supone un </a:t>
            </a:r>
            <a:r>
              <a:rPr lang="es-ES" sz="1400" dirty="0" smtClean="0">
                <a:latin typeface="Arial Unicode MS" pitchFamily="34" charset="-128"/>
                <a:ea typeface="Arial Unicode MS" pitchFamily="34" charset="-128"/>
                <a:cs typeface="Arial Unicode MS" pitchFamily="34" charset="-128"/>
              </a:rPr>
              <a:t>avance muy importante.</a:t>
            </a:r>
            <a:endPar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536575" marR="0" lvl="0" indent="-363538" algn="l" defTabSz="914400" rtl="0" eaLnBrk="0" fontAlgn="base" latinLnBrk="0" hangingPunct="0">
              <a:lnSpc>
                <a:spcPct val="100000"/>
              </a:lnSpc>
              <a:spcBef>
                <a:spcPts val="600"/>
              </a:spcBef>
              <a:spcAft>
                <a:spcPct val="0"/>
              </a:spcAft>
              <a:buClr>
                <a:schemeClr val="accent1"/>
              </a:buClr>
              <a:buSzPct val="80000"/>
              <a:buFont typeface="Arial" pitchFamily="34" charset="0"/>
              <a:buChar char="•"/>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Mejorará la transparencia.</a:t>
            </a:r>
          </a:p>
          <a:p>
            <a:pPr marL="536575" marR="0" lvl="0" indent="-363538" algn="l" defTabSz="914400" rtl="0" eaLnBrk="0" fontAlgn="base" latinLnBrk="0" hangingPunct="0">
              <a:lnSpc>
                <a:spcPct val="100000"/>
              </a:lnSpc>
              <a:spcBef>
                <a:spcPts val="600"/>
              </a:spcBef>
              <a:spcAft>
                <a:spcPct val="0"/>
              </a:spcAft>
              <a:buClr>
                <a:schemeClr val="accent1"/>
              </a:buClr>
              <a:buSzPct val="80000"/>
              <a:buFont typeface="Arial" pitchFamily="34" charset="0"/>
              <a:buChar char="•"/>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Los asegurados dispondrán de una información estandarizada y comparable que les permitirá formar su propia opinión acerca de la solvencia de las aseguradoras.</a:t>
            </a:r>
          </a:p>
          <a:p>
            <a:pPr marL="536575" marR="0" lvl="0" indent="-363538" algn="l" defTabSz="914400" rtl="0" eaLnBrk="0" fontAlgn="base" latinLnBrk="0" hangingPunct="0">
              <a:lnSpc>
                <a:spcPct val="100000"/>
              </a:lnSpc>
              <a:spcBef>
                <a:spcPts val="600"/>
              </a:spcBef>
              <a:spcAft>
                <a:spcPct val="0"/>
              </a:spcAft>
              <a:buClr>
                <a:schemeClr val="accent1"/>
              </a:buClr>
              <a:buSzPct val="80000"/>
              <a:buFont typeface="Arial" pitchFamily="34" charset="0"/>
              <a:buChar char="•"/>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Los inversores incentivarán la adopción de prácticas prudentes de gestión de riesgos premiando con costes de financiación más bajos a las empresas mejor gestionadas, lo que redundará en una mayor estabilidad y fiabilidad del sector asegurador, y complementará la labor de los supervisores.</a:t>
            </a:r>
          </a:p>
          <a:p>
            <a:pPr marL="536575" marR="0" lvl="0" indent="-363538" algn="l" defTabSz="914400" rtl="0" eaLnBrk="0" fontAlgn="base" latinLnBrk="0" hangingPunct="0">
              <a:lnSpc>
                <a:spcPct val="100000"/>
              </a:lnSpc>
              <a:spcBef>
                <a:spcPts val="600"/>
              </a:spcBef>
              <a:spcAft>
                <a:spcPct val="0"/>
              </a:spcAft>
              <a:buClr>
                <a:schemeClr val="accent1"/>
              </a:buClr>
              <a:buSzPct val="80000"/>
              <a:buFont typeface="Arial" pitchFamily="34" charset="0"/>
              <a:buChar char="•"/>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Los supervisores tendrán al</a:t>
            </a:r>
            <a:r>
              <a:rPr kumimoji="0" lang="es-ES" sz="14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alcance i</a:t>
            </a: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nformación sobre las aseguradoras que</a:t>
            </a:r>
            <a:r>
              <a:rPr kumimoji="0" lang="es-ES" sz="14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les permitirá evaluar su situación de solvencia </a:t>
            </a: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y controlar los riesgos sistémicos.</a:t>
            </a:r>
            <a:endParaRPr kumimoji="0" lang="es-ES" sz="14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4" name="10 Marcador de texto"/>
          <p:cNvSpPr txBox="1">
            <a:spLocks/>
          </p:cNvSpPr>
          <p:nvPr/>
        </p:nvSpPr>
        <p:spPr>
          <a:xfrm>
            <a:off x="1000100" y="3857628"/>
            <a:ext cx="7715303" cy="2786082"/>
          </a:xfrm>
          <a:prstGeom prst="rect">
            <a:avLst/>
          </a:prstGeom>
          <a:solidFill>
            <a:schemeClr val="accent5">
              <a:lumMod val="40000"/>
              <a:lumOff val="60000"/>
            </a:schemeClr>
          </a:solidFill>
        </p:spPr>
        <p:txBody>
          <a:bodyPr/>
          <a:lstStyle/>
          <a:p>
            <a:pPr marL="365125" marR="0" lvl="0" indent="-282575" algn="l" defTabSz="914400" rtl="0" eaLnBrk="0" fontAlgn="base" latinLnBrk="0" hangingPunct="0">
              <a:lnSpc>
                <a:spcPct val="100000"/>
              </a:lnSpc>
              <a:spcBef>
                <a:spcPts val="600"/>
              </a:spcBef>
              <a:spcAft>
                <a:spcPct val="0"/>
              </a:spcAft>
              <a:buClr>
                <a:schemeClr val="accent1"/>
              </a:buClr>
              <a:buSzPct val="80000"/>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 obstante:</a:t>
            </a:r>
          </a:p>
          <a:p>
            <a:pPr marL="536575" lvl="0" indent="-363538" eaLnBrk="0" hangingPunct="0">
              <a:spcBef>
                <a:spcPts val="600"/>
              </a:spcBef>
              <a:buClr>
                <a:schemeClr val="accent1"/>
              </a:buClr>
              <a:buSzPct val="80000"/>
              <a:buFont typeface="Arial" pitchFamily="34" charset="0"/>
              <a:buChar cha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Las empresas aseguradoras dependen crucialmente de la confianza de sus clientes (</a:t>
            </a:r>
            <a:r>
              <a:rPr kumimoji="0" lang="es-ES" sz="1400" b="0" i="0" u="none" strike="noStrike" kern="1200" cap="none" spc="0" normalizeH="0" baseline="0" noProof="0" dirty="0" err="1" smtClean="0">
                <a:ln>
                  <a:noFill/>
                </a:ln>
                <a:solidFill>
                  <a:schemeClr val="tx1"/>
                </a:solidFill>
                <a:effectLst/>
                <a:uLnTx/>
                <a:uFillTx/>
                <a:latin typeface="Arial Unicode MS" pitchFamily="34" charset="-128"/>
                <a:ea typeface="Arial Unicode MS" pitchFamily="34" charset="-128"/>
                <a:cs typeface="Arial Unicode MS" pitchFamily="34" charset="-128"/>
              </a:rPr>
              <a:t>p.e.</a:t>
            </a:r>
            <a:r>
              <a:rPr lang="es-ES" sz="1400" dirty="0" smtClean="0">
                <a:latin typeface="Arial Unicode MS" pitchFamily="34" charset="-128"/>
                <a:ea typeface="Arial Unicode MS" pitchFamily="34" charset="-128"/>
                <a:cs typeface="Arial Unicode MS" pitchFamily="34" charset="-128"/>
              </a:rPr>
              <a:t> empresas cotizadas). </a:t>
            </a:r>
            <a:endPar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536575" marR="0" lvl="0" indent="-363538" algn="l" defTabSz="914400" rtl="0" eaLnBrk="0" fontAlgn="base" latinLnBrk="0" hangingPunct="0">
              <a:lnSpc>
                <a:spcPct val="100000"/>
              </a:lnSpc>
              <a:spcBef>
                <a:spcPts val="600"/>
              </a:spcBef>
              <a:spcAft>
                <a:spcPct val="0"/>
              </a:spcAft>
              <a:buClr>
                <a:schemeClr val="accent1"/>
              </a:buClr>
              <a:buSzPct val="80000"/>
              <a:buFont typeface="Arial" pitchFamily="34" charset="0"/>
              <a:buChar char="•"/>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En algunos casos la información</a:t>
            </a:r>
            <a:r>
              <a:rPr kumimoji="0" lang="es-ES" sz="14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precisa de un elevado grado de preparación técnica para ser comprendida</a:t>
            </a:r>
          </a:p>
          <a:p>
            <a:pPr marL="536575" marR="0" lvl="0" indent="-363538" algn="l" defTabSz="914400" rtl="0" eaLnBrk="0" fontAlgn="base" latinLnBrk="0" hangingPunct="0">
              <a:lnSpc>
                <a:spcPct val="100000"/>
              </a:lnSpc>
              <a:spcBef>
                <a:spcPts val="600"/>
              </a:spcBef>
              <a:spcAft>
                <a:spcPct val="0"/>
              </a:spcAft>
              <a:buClr>
                <a:schemeClr val="accent1"/>
              </a:buClr>
              <a:buSzPct val="80000"/>
              <a:buFont typeface="Arial" pitchFamily="34" charset="0"/>
              <a:buChar char="•"/>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¿Información clave para la posición competitiva de una compañía?</a:t>
            </a:r>
          </a:p>
          <a:p>
            <a:pPr marL="536575" marR="0" lvl="0" indent="-363538" algn="l" defTabSz="914400" rtl="0" eaLnBrk="0" fontAlgn="base" latinLnBrk="0" hangingPunct="0">
              <a:lnSpc>
                <a:spcPct val="100000"/>
              </a:lnSpc>
              <a:spcBef>
                <a:spcPts val="600"/>
              </a:spcBef>
              <a:spcAft>
                <a:spcPct val="0"/>
              </a:spcAft>
              <a:buClr>
                <a:schemeClr val="accent1"/>
              </a:buClr>
              <a:buSzPct val="80000"/>
              <a:buFont typeface="Arial" pitchFamily="34" charset="0"/>
              <a:buChar char="•"/>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Capacidad de los supervisores para procesar ágilmente la información</a:t>
            </a:r>
          </a:p>
          <a:p>
            <a:pPr marL="536575" marR="0" lvl="0" indent="-363538" algn="l" defTabSz="914400" rtl="0" eaLnBrk="0" fontAlgn="base" latinLnBrk="0" hangingPunct="0">
              <a:lnSpc>
                <a:spcPct val="100000"/>
              </a:lnSpc>
              <a:spcBef>
                <a:spcPts val="600"/>
              </a:spcBef>
              <a:spcAft>
                <a:spcPct val="0"/>
              </a:spcAft>
              <a:buClr>
                <a:schemeClr val="accent1"/>
              </a:buClr>
              <a:buSzPct val="80000"/>
              <a:buFont typeface="Arial" pitchFamily="34" charset="0"/>
              <a:buChar char="•"/>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Costes en términos de adaptación de los sistemas informáticos para generar una información fiable</a:t>
            </a:r>
          </a:p>
          <a:p>
            <a:pPr marL="536575" lvl="0" indent="-363538" eaLnBrk="0" hangingPunct="0">
              <a:spcBef>
                <a:spcPts val="600"/>
              </a:spcBef>
              <a:buClr>
                <a:schemeClr val="accent1"/>
              </a:buClr>
              <a:buSzPct val="80000"/>
              <a:buFont typeface="Arial" pitchFamily="34" charset="0"/>
              <a:buChar char="•"/>
            </a:pPr>
            <a:r>
              <a:rPr lang="es-ES" sz="1400" dirty="0" smtClean="0">
                <a:latin typeface="Arial Unicode MS" pitchFamily="34" charset="-128"/>
                <a:ea typeface="Arial Unicode MS" pitchFamily="34" charset="-128"/>
                <a:cs typeface="Arial Unicode MS" pitchFamily="34" charset="-128"/>
              </a:rPr>
              <a:t>Son necesarias simplificaciones y aproximaciones</a:t>
            </a:r>
            <a:endPar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a:xfrm>
            <a:off x="1857356" y="71414"/>
            <a:ext cx="5000628" cy="8572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Información a terceros.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Consideraciones finales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571868" y="96819"/>
            <a:ext cx="1785927" cy="760413"/>
          </a:xfrm>
          <a:prstGeom prst="rect">
            <a:avLst/>
          </a:prstGeom>
        </p:spPr>
        <p:txBody>
          <a:bodyPr/>
          <a:lstStyle/>
          <a:p>
            <a:pPr eaLnBrk="1" fontAlgn="auto" hangingPunct="1">
              <a:spcAft>
                <a:spcPts val="0"/>
              </a:spcAft>
              <a:defRPr/>
            </a:pPr>
            <a:r>
              <a:rPr lang="es-ES" sz="3600" u="sng" dirty="0" smtClean="0">
                <a:solidFill>
                  <a:schemeClr val="bg1"/>
                </a:solidFill>
              </a:rPr>
              <a:t>INDICE</a:t>
            </a:r>
            <a:endParaRPr lang="es-ES" sz="3600" u="sng" dirty="0">
              <a:solidFill>
                <a:schemeClr val="bg1"/>
              </a:solidFill>
            </a:endParaRPr>
          </a:p>
        </p:txBody>
      </p:sp>
      <p:sp>
        <p:nvSpPr>
          <p:cNvPr id="3" name="2 Subtítulo"/>
          <p:cNvSpPr>
            <a:spLocks noGrp="1"/>
          </p:cNvSpPr>
          <p:nvPr>
            <p:ph type="subTitle" idx="4294967295"/>
          </p:nvPr>
        </p:nvSpPr>
        <p:spPr>
          <a:xfrm>
            <a:off x="785786" y="1571612"/>
            <a:ext cx="7858180" cy="714380"/>
          </a:xfrm>
          <a:prstGeom prst="rect">
            <a:avLst/>
          </a:prstGeom>
        </p:spPr>
        <p:txBody>
          <a:bodyPr>
            <a:noAutofit/>
          </a:bodyPr>
          <a:lstStyle/>
          <a:p>
            <a:pPr marL="0" eaLnBrk="1" fontAlgn="auto" hangingPunct="1">
              <a:lnSpc>
                <a:spcPct val="120000"/>
              </a:lnSpc>
              <a:spcAft>
                <a:spcPts val="600"/>
              </a:spcAft>
              <a:buFont typeface="Wingdings 2"/>
              <a:buNone/>
              <a:defRPr/>
            </a:pPr>
            <a:r>
              <a:rPr lang="es-ES" sz="2800" b="1" dirty="0" smtClean="0">
                <a:latin typeface="Arial Unicode MS" pitchFamily="34" charset="-128"/>
                <a:ea typeface="Arial Unicode MS" pitchFamily="34" charset="-128"/>
                <a:cs typeface="Arial Unicode MS" pitchFamily="34" charset="-128"/>
              </a:rPr>
              <a:t>Pilares del sistema de solvencia</a:t>
            </a:r>
          </a:p>
        </p:txBody>
      </p:sp>
      <p:sp>
        <p:nvSpPr>
          <p:cNvPr id="5" name="2 Subtítulo"/>
          <p:cNvSpPr txBox="1">
            <a:spLocks/>
          </p:cNvSpPr>
          <p:nvPr/>
        </p:nvSpPr>
        <p:spPr>
          <a:xfrm>
            <a:off x="785786" y="2643182"/>
            <a:ext cx="7858180" cy="3214710"/>
          </a:xfrm>
          <a:prstGeom prst="rect">
            <a:avLst/>
          </a:prstGeom>
        </p:spPr>
        <p:txBody>
          <a:bodyPr>
            <a:noAutofit/>
          </a:bodyPr>
          <a:lstStyle/>
          <a:p>
            <a:pPr marL="0" marR="0" lvl="0" indent="-282575" algn="l" defTabSz="914400" rtl="0" eaLnBrk="1" fontAlgn="auto" latinLnBrk="0" hangingPunct="1">
              <a:lnSpc>
                <a:spcPct val="120000"/>
              </a:lnSpc>
              <a:spcBef>
                <a:spcPts val="1200"/>
              </a:spcBef>
              <a:spcAft>
                <a:spcPts val="600"/>
              </a:spcAft>
              <a:buClr>
                <a:schemeClr val="accent1"/>
              </a:buClr>
              <a:buSzPct val="80000"/>
              <a:buFont typeface="Wingdings 2"/>
              <a:buNone/>
              <a:tabLst/>
              <a:defRPr/>
            </a:pPr>
            <a:r>
              <a:rPr lang="es-ES" sz="2800" b="1" dirty="0" smtClean="0">
                <a:latin typeface="Arial Unicode MS" pitchFamily="34" charset="-128"/>
                <a:ea typeface="Arial Unicode MS" pitchFamily="34" charset="-128"/>
                <a:cs typeface="Arial Unicode MS" pitchFamily="34" charset="-128"/>
              </a:rPr>
              <a:t>Mecanismos estabilizadores adicionales</a:t>
            </a:r>
          </a:p>
          <a:p>
            <a:pPr marL="527050" marR="0" lvl="0" indent="-282575" algn="l" defTabSz="914400" rtl="0" eaLnBrk="1" fontAlgn="auto" latinLnBrk="0" hangingPunct="1">
              <a:lnSpc>
                <a:spcPct val="120000"/>
              </a:lnSpc>
              <a:spcBef>
                <a:spcPts val="600"/>
              </a:spcBef>
              <a:spcAft>
                <a:spcPts val="600"/>
              </a:spcAft>
              <a:buClr>
                <a:schemeClr val="accent1"/>
              </a:buClr>
              <a:buSzPct val="80000"/>
              <a:buFont typeface="Wingdings" pitchFamily="2" charset="2"/>
              <a:buChar char="ü"/>
              <a:tabLst/>
              <a:defRPr/>
            </a:pPr>
            <a:r>
              <a:rPr lang="es-ES" sz="2000" dirty="0" smtClean="0">
                <a:latin typeface="Arial Unicode MS" pitchFamily="34" charset="-128"/>
                <a:ea typeface="Arial Unicode MS" pitchFamily="34" charset="-128"/>
                <a:cs typeface="Arial Unicode MS" pitchFamily="34" charset="-128"/>
              </a:rPr>
              <a:t>Facultad reglada de los supervisores de imponer requerimientos adicionales de capital</a:t>
            </a:r>
          </a:p>
          <a:p>
            <a:pPr marL="527050" marR="0" lvl="0" indent="-282575" algn="l" defTabSz="914400" rtl="0" eaLnBrk="1" fontAlgn="auto" latinLnBrk="0" hangingPunct="1">
              <a:lnSpc>
                <a:spcPct val="120000"/>
              </a:lnSpc>
              <a:spcBef>
                <a:spcPts val="600"/>
              </a:spcBef>
              <a:spcAft>
                <a:spcPts val="600"/>
              </a:spcAft>
              <a:buClr>
                <a:schemeClr val="accent1"/>
              </a:buClr>
              <a:buSzPct val="80000"/>
              <a:buFont typeface="Wingdings" pitchFamily="2" charset="2"/>
              <a:buChar char="ü"/>
              <a:tabLst/>
              <a:defRPr/>
            </a:pPr>
            <a:r>
              <a:rPr lang="es-ES" sz="2000" dirty="0" smtClean="0">
                <a:latin typeface="Arial Unicode MS" pitchFamily="34" charset="-128"/>
                <a:ea typeface="Arial Unicode MS" pitchFamily="34" charset="-128"/>
                <a:cs typeface="Arial Unicode MS" pitchFamily="34" charset="-128"/>
              </a:rPr>
              <a:t>Posibilidad  (macro) de extender los plazos de refinanciación</a:t>
            </a:r>
          </a:p>
          <a:p>
            <a:pPr marL="527050" marR="0" lvl="0" indent="-282575" algn="l" defTabSz="914400" rtl="0" eaLnBrk="1" fontAlgn="auto" latinLnBrk="0" hangingPunct="1">
              <a:lnSpc>
                <a:spcPct val="120000"/>
              </a:lnSpc>
              <a:spcBef>
                <a:spcPts val="600"/>
              </a:spcBef>
              <a:spcAft>
                <a:spcPts val="600"/>
              </a:spcAft>
              <a:buClr>
                <a:schemeClr val="accent1"/>
              </a:buClr>
              <a:buSzPct val="80000"/>
              <a:buFont typeface="Wingdings" pitchFamily="2" charset="2"/>
              <a:buChar char="ü"/>
              <a:tabLst/>
              <a:defRPr/>
            </a:pPr>
            <a:r>
              <a:rPr lang="es-ES" sz="2000" dirty="0" smtClean="0">
                <a:latin typeface="Arial Unicode MS" pitchFamily="34" charset="-128"/>
                <a:ea typeface="Arial Unicode MS" pitchFamily="34" charset="-128"/>
                <a:cs typeface="Arial Unicode MS" pitchFamily="34" charset="-128"/>
              </a:rPr>
              <a:t>Transparencia y ‘trazabilidad’ de las actuaciones supervisoras</a:t>
            </a:r>
          </a:p>
          <a:p>
            <a:pPr marL="527050"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endParaRPr lang="es-ES" sz="2000" dirty="0" smtClean="0">
              <a:latin typeface="Arial Unicode MS" pitchFamily="34" charset="-128"/>
              <a:ea typeface="Arial Unicode MS" pitchFamily="34" charset="-128"/>
              <a:cs typeface="Arial Unicode MS" pitchFamily="34" charset="-128"/>
            </a:endParaRPr>
          </a:p>
          <a:p>
            <a:pPr marL="0"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endParaRPr kumimoji="0" lang="es-ES" sz="2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2910" y="3786190"/>
            <a:ext cx="8215370" cy="6429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Título"/>
          <p:cNvSpPr>
            <a:spLocks noGrp="1"/>
          </p:cNvSpPr>
          <p:nvPr>
            <p:ph type="ctrTitle" idx="4294967295"/>
          </p:nvPr>
        </p:nvSpPr>
        <p:spPr>
          <a:xfrm>
            <a:off x="3571868" y="96819"/>
            <a:ext cx="1785927" cy="760413"/>
          </a:xfrm>
          <a:prstGeom prst="rect">
            <a:avLst/>
          </a:prstGeom>
        </p:spPr>
        <p:txBody>
          <a:bodyPr/>
          <a:lstStyle/>
          <a:p>
            <a:pPr eaLnBrk="1" fontAlgn="auto" hangingPunct="1">
              <a:spcAft>
                <a:spcPts val="0"/>
              </a:spcAft>
              <a:defRPr/>
            </a:pPr>
            <a:r>
              <a:rPr lang="es-ES" sz="3600" u="sng" dirty="0" smtClean="0">
                <a:solidFill>
                  <a:schemeClr val="bg1"/>
                </a:solidFill>
              </a:rPr>
              <a:t>INDICE</a:t>
            </a:r>
            <a:endParaRPr lang="es-ES" sz="3600" u="sng" dirty="0">
              <a:solidFill>
                <a:schemeClr val="bg1"/>
              </a:solidFill>
            </a:endParaRPr>
          </a:p>
        </p:txBody>
      </p:sp>
      <p:sp>
        <p:nvSpPr>
          <p:cNvPr id="3" name="2 Subtítulo"/>
          <p:cNvSpPr>
            <a:spLocks noGrp="1"/>
          </p:cNvSpPr>
          <p:nvPr>
            <p:ph type="subTitle" idx="4294967295"/>
          </p:nvPr>
        </p:nvSpPr>
        <p:spPr>
          <a:xfrm>
            <a:off x="785786" y="1785926"/>
            <a:ext cx="7858180" cy="3286148"/>
          </a:xfrm>
          <a:prstGeom prst="rect">
            <a:avLst/>
          </a:prstGeom>
        </p:spPr>
        <p:txBody>
          <a:bodyPr>
            <a:noAutofit/>
          </a:bodyPr>
          <a:lstStyle/>
          <a:p>
            <a:pPr marL="0" eaLnBrk="1" fontAlgn="auto" hangingPunct="1">
              <a:lnSpc>
                <a:spcPct val="120000"/>
              </a:lnSpc>
              <a:spcBef>
                <a:spcPts val="1200"/>
              </a:spcBef>
              <a:spcAft>
                <a:spcPts val="600"/>
              </a:spcAft>
              <a:buFont typeface="Wingdings 2"/>
              <a:buNone/>
              <a:defRPr/>
            </a:pPr>
            <a:r>
              <a:rPr lang="es-ES" sz="2800" b="1" dirty="0" smtClean="0">
                <a:latin typeface="Arial Unicode MS" pitchFamily="34" charset="-128"/>
                <a:ea typeface="Arial Unicode MS" pitchFamily="34" charset="-128"/>
                <a:cs typeface="Arial Unicode MS" pitchFamily="34" charset="-128"/>
              </a:rPr>
              <a:t>Pilares del sistema de solvencia</a:t>
            </a:r>
          </a:p>
          <a:p>
            <a:pPr marL="531813" eaLnBrk="1" fontAlgn="auto" hangingPunct="1">
              <a:lnSpc>
                <a:spcPct val="120000"/>
              </a:lnSpc>
              <a:spcBef>
                <a:spcPts val="1200"/>
              </a:spcBef>
              <a:spcAft>
                <a:spcPts val="600"/>
              </a:spcAft>
              <a:buFont typeface="Wingdings" pitchFamily="2" charset="2"/>
              <a:buChar char="ü"/>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Regulación, Supervisión y Política Macroeconómica</a:t>
            </a:r>
          </a:p>
          <a:p>
            <a:pPr marL="531813" eaLnBrk="1" fontAlgn="auto" hangingPunct="1">
              <a:lnSpc>
                <a:spcPct val="120000"/>
              </a:lnSpc>
              <a:spcBef>
                <a:spcPts val="1200"/>
              </a:spcBef>
              <a:spcAft>
                <a:spcPts val="600"/>
              </a:spcAft>
              <a:buFont typeface="Wingdings" pitchFamily="2" charset="2"/>
              <a:buChar char="ü"/>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Elementos de gestión: Gobernanza</a:t>
            </a:r>
          </a:p>
          <a:p>
            <a:pPr marL="531813" eaLnBrk="1" fontAlgn="auto" hangingPunct="1">
              <a:lnSpc>
                <a:spcPct val="120000"/>
              </a:lnSpc>
              <a:spcBef>
                <a:spcPts val="1200"/>
              </a:spcBef>
              <a:spcAft>
                <a:spcPts val="600"/>
              </a:spcAft>
              <a:buFont typeface="Wingdings" pitchFamily="2" charset="2"/>
              <a:buChar char="ü"/>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Información a terceros</a:t>
            </a:r>
          </a:p>
          <a:p>
            <a:pPr marL="531813" eaLnBrk="1" fontAlgn="auto" hangingPunct="1">
              <a:lnSpc>
                <a:spcPct val="120000"/>
              </a:lnSpc>
              <a:spcBef>
                <a:spcPts val="1200"/>
              </a:spcBef>
              <a:spcAft>
                <a:spcPts val="600"/>
              </a:spcAft>
              <a:buFont typeface="Wingdings" pitchFamily="2" charset="2"/>
              <a:buChar char="ü"/>
              <a:defRPr/>
            </a:pPr>
            <a:r>
              <a:rPr lang="es-ES" sz="2400" dirty="0" smtClean="0">
                <a:latin typeface="Arial Unicode MS" pitchFamily="34" charset="-128"/>
                <a:ea typeface="Arial Unicode MS" pitchFamily="34" charset="-128"/>
                <a:cs typeface="Arial Unicode MS" pitchFamily="34" charset="-128"/>
              </a:rPr>
              <a:t>Elementos cuantitativos. Fondos propios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0.0044 L -4.44444E-6 0.10857 " pathEditMode="relative" rAng="0" ptsTypes="AA">
                                      <p:cBhvr>
                                        <p:cTn id="6" dur="2000" fill="hold"/>
                                        <p:tgtEl>
                                          <p:spTgt spid="4"/>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2571744"/>
            <a:ext cx="6643734" cy="500066"/>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 Título"/>
          <p:cNvSpPr>
            <a:spLocks noGrp="1"/>
          </p:cNvSpPr>
          <p:nvPr>
            <p:ph type="ctrTitle" idx="4294967295"/>
          </p:nvPr>
        </p:nvSpPr>
        <p:spPr>
          <a:xfrm>
            <a:off x="1428751" y="168257"/>
            <a:ext cx="5643579" cy="546099"/>
          </a:xfrm>
          <a:prstGeom prst="rect">
            <a:avLst/>
          </a:prstGeom>
          <a:ln>
            <a:noFill/>
          </a:ln>
        </p:spPr>
        <p:txBody>
          <a:bodyPr anchor="ct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Los fondos propios en Solvencia II</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7" name="2 Subtítulo"/>
          <p:cNvSpPr txBox="1">
            <a:spLocks/>
          </p:cNvSpPr>
          <p:nvPr/>
        </p:nvSpPr>
        <p:spPr>
          <a:xfrm>
            <a:off x="785786" y="1785926"/>
            <a:ext cx="7858180" cy="3429024"/>
          </a:xfrm>
          <a:prstGeom prst="rect">
            <a:avLst/>
          </a:prstGeom>
        </p:spPr>
        <p:txBody>
          <a:bodyPr>
            <a:noAutofit/>
          </a:bodyPr>
          <a:lstStyle/>
          <a:p>
            <a:pPr marL="0" marR="0" lvl="0" indent="-282575" algn="l" defTabSz="914400" rtl="0" eaLnBrk="1" fontAlgn="auto" latinLnBrk="0" hangingPunct="1">
              <a:lnSpc>
                <a:spcPct val="120000"/>
              </a:lnSpc>
              <a:spcBef>
                <a:spcPts val="1200"/>
              </a:spcBef>
              <a:spcAft>
                <a:spcPts val="600"/>
              </a:spcAft>
              <a:buClr>
                <a:schemeClr val="accent1"/>
              </a:buClr>
              <a:buSzPct val="80000"/>
              <a:buFont typeface="Wingdings 2"/>
              <a:buNone/>
              <a:tabLst/>
              <a:defRPr/>
            </a:pPr>
            <a:r>
              <a:rPr kumimoji="0" lang="es-ES" sz="28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Fondos propios</a:t>
            </a:r>
            <a:r>
              <a:rPr kumimoji="0" lang="es-ES" sz="2800" b="1"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las entidades aseguradoras</a:t>
            </a: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kumimoji="0" lang="es-ES" sz="2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Estructura</a:t>
            </a:r>
            <a:r>
              <a:rPr kumimoji="0" lang="es-ES" sz="24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los fondos propios</a:t>
            </a:r>
            <a:endParaRPr kumimoji="0" lang="es-ES" sz="2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rPr>
              <a:t>Criterios de clasificación</a:t>
            </a: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Aplicación de límites</a:t>
            </a:r>
            <a:endPar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endParaRP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Procedimientos de supervisión</a:t>
            </a:r>
            <a:endPar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endParaRPr>
          </a:p>
        </p:txBody>
      </p:sp>
      <p:sp>
        <p:nvSpPr>
          <p:cNvPr id="5" name="4 CuadroTexto"/>
          <p:cNvSpPr txBox="1"/>
          <p:nvPr/>
        </p:nvSpPr>
        <p:spPr>
          <a:xfrm>
            <a:off x="1357290" y="5643578"/>
            <a:ext cx="7143800" cy="954107"/>
          </a:xfrm>
          <a:prstGeom prst="rect">
            <a:avLst/>
          </a:prstGeom>
          <a:noFill/>
        </p:spPr>
        <p:txBody>
          <a:bodyPr wrap="square" rtlCol="0">
            <a:spAutoFit/>
          </a:bodyPr>
          <a:lstStyle/>
          <a:p>
            <a:r>
              <a:rPr lang="en-GB" sz="1400" dirty="0" smtClean="0">
                <a:latin typeface="Arial Unicode MS" pitchFamily="34" charset="-128"/>
                <a:ea typeface="Arial Unicode MS" pitchFamily="34" charset="-128"/>
                <a:cs typeface="Arial Unicode MS" pitchFamily="34" charset="-128"/>
              </a:rPr>
              <a:t>Fuentes:</a:t>
            </a:r>
          </a:p>
          <a:p>
            <a:pPr marL="361950" indent="-361950">
              <a:buFont typeface="Arial" pitchFamily="34" charset="0"/>
              <a:buChar char="•"/>
            </a:pPr>
            <a:r>
              <a:rPr lang="en-GB" sz="1400" dirty="0" smtClean="0">
                <a:latin typeface="Arial Unicode MS" pitchFamily="34" charset="-128"/>
                <a:ea typeface="Arial Unicode MS" pitchFamily="34" charset="-128"/>
                <a:cs typeface="Arial Unicode MS" pitchFamily="34" charset="-128"/>
              </a:rPr>
              <a:t>EIOPA  Own Funds Workshop. June 26, 2012</a:t>
            </a:r>
          </a:p>
          <a:p>
            <a:pPr marL="361950" indent="-361950">
              <a:buFont typeface="Arial" pitchFamily="34" charset="0"/>
              <a:buChar char="•"/>
            </a:pPr>
            <a:r>
              <a:rPr lang="en-GB" sz="1400" dirty="0" smtClean="0">
                <a:latin typeface="Arial Unicode MS" pitchFamily="34" charset="-128"/>
                <a:ea typeface="Arial Unicode MS" pitchFamily="34" charset="-128"/>
                <a:cs typeface="Arial Unicode MS" pitchFamily="34" charset="-128"/>
              </a:rPr>
              <a:t>Alicia </a:t>
            </a:r>
            <a:r>
              <a:rPr lang="en-GB" sz="1400" dirty="0" err="1" smtClean="0">
                <a:latin typeface="Arial Unicode MS" pitchFamily="34" charset="-128"/>
                <a:ea typeface="Arial Unicode MS" pitchFamily="34" charset="-128"/>
                <a:cs typeface="Arial Unicode MS" pitchFamily="34" charset="-128"/>
              </a:rPr>
              <a:t>Pérez</a:t>
            </a:r>
            <a:r>
              <a:rPr lang="en-GB" sz="1400" dirty="0" smtClean="0">
                <a:latin typeface="Arial Unicode MS" pitchFamily="34" charset="-128"/>
                <a:ea typeface="Arial Unicode MS" pitchFamily="34" charset="-128"/>
                <a:cs typeface="Arial Unicode MS" pitchFamily="34" charset="-128"/>
              </a:rPr>
              <a:t> </a:t>
            </a:r>
            <a:r>
              <a:rPr lang="en-GB" sz="1400" dirty="0" err="1" smtClean="0">
                <a:latin typeface="Arial Unicode MS" pitchFamily="34" charset="-128"/>
                <a:ea typeface="Arial Unicode MS" pitchFamily="34" charset="-128"/>
                <a:cs typeface="Arial Unicode MS" pitchFamily="34" charset="-128"/>
              </a:rPr>
              <a:t>Ariz</a:t>
            </a:r>
            <a:r>
              <a:rPr lang="en-GB" sz="1400" dirty="0" smtClean="0">
                <a:latin typeface="Arial Unicode MS" pitchFamily="34" charset="-128"/>
                <a:ea typeface="Arial Unicode MS" pitchFamily="34" charset="-128"/>
                <a:cs typeface="Arial Unicode MS" pitchFamily="34" charset="-128"/>
              </a:rPr>
              <a:t> (</a:t>
            </a:r>
            <a:r>
              <a:rPr lang="en-GB" sz="1400" dirty="0" err="1" smtClean="0">
                <a:latin typeface="Arial Unicode MS" pitchFamily="34" charset="-128"/>
                <a:ea typeface="Arial Unicode MS" pitchFamily="34" charset="-128"/>
                <a:cs typeface="Arial Unicode MS" pitchFamily="34" charset="-128"/>
              </a:rPr>
              <a:t>Dirección</a:t>
            </a:r>
            <a:r>
              <a:rPr lang="en-GB" sz="1400" dirty="0" smtClean="0">
                <a:latin typeface="Arial Unicode MS" pitchFamily="34" charset="-128"/>
                <a:ea typeface="Arial Unicode MS" pitchFamily="34" charset="-128"/>
                <a:cs typeface="Arial Unicode MS" pitchFamily="34" charset="-128"/>
              </a:rPr>
              <a:t> General de </a:t>
            </a:r>
            <a:r>
              <a:rPr lang="en-GB" sz="1400" dirty="0" err="1" smtClean="0">
                <a:latin typeface="Arial Unicode MS" pitchFamily="34" charset="-128"/>
                <a:ea typeface="Arial Unicode MS" pitchFamily="34" charset="-128"/>
                <a:cs typeface="Arial Unicode MS" pitchFamily="34" charset="-128"/>
              </a:rPr>
              <a:t>Seguros</a:t>
            </a:r>
            <a:r>
              <a:rPr lang="en-GB" sz="1400" dirty="0" smtClean="0">
                <a:latin typeface="Arial Unicode MS" pitchFamily="34" charset="-128"/>
                <a:ea typeface="Arial Unicode MS" pitchFamily="34" charset="-128"/>
                <a:cs typeface="Arial Unicode MS" pitchFamily="34" charset="-128"/>
              </a:rPr>
              <a:t> y </a:t>
            </a:r>
            <a:r>
              <a:rPr lang="en-GB" sz="1400" dirty="0" err="1" smtClean="0">
                <a:latin typeface="Arial Unicode MS" pitchFamily="34" charset="-128"/>
                <a:ea typeface="Arial Unicode MS" pitchFamily="34" charset="-128"/>
                <a:cs typeface="Arial Unicode MS" pitchFamily="34" charset="-128"/>
              </a:rPr>
              <a:t>Fondos</a:t>
            </a:r>
            <a:r>
              <a:rPr lang="en-GB" sz="1400" dirty="0" smtClean="0">
                <a:latin typeface="Arial Unicode MS" pitchFamily="34" charset="-128"/>
                <a:ea typeface="Arial Unicode MS" pitchFamily="34" charset="-128"/>
                <a:cs typeface="Arial Unicode MS" pitchFamily="34" charset="-128"/>
              </a:rPr>
              <a:t> de </a:t>
            </a:r>
            <a:r>
              <a:rPr lang="en-GB" sz="1400" dirty="0" err="1" smtClean="0">
                <a:latin typeface="Arial Unicode MS" pitchFamily="34" charset="-128"/>
                <a:ea typeface="Arial Unicode MS" pitchFamily="34" charset="-128"/>
                <a:cs typeface="Arial Unicode MS" pitchFamily="34" charset="-128"/>
              </a:rPr>
              <a:t>Pensiones</a:t>
            </a:r>
            <a:r>
              <a:rPr lang="en-GB" sz="1400" dirty="0" smtClean="0">
                <a:latin typeface="Arial Unicode MS" pitchFamily="34" charset="-128"/>
                <a:ea typeface="Arial Unicode MS" pitchFamily="34" charset="-128"/>
                <a:cs typeface="Arial Unicode MS" pitchFamily="34" charset="-128"/>
              </a:rPr>
              <a:t>. </a:t>
            </a:r>
            <a:r>
              <a:rPr lang="en-GB" sz="1400" dirty="0" err="1" smtClean="0">
                <a:latin typeface="Arial Unicode MS" pitchFamily="34" charset="-128"/>
                <a:ea typeface="Arial Unicode MS" pitchFamily="34" charset="-128"/>
                <a:cs typeface="Arial Unicode MS" pitchFamily="34" charset="-128"/>
              </a:rPr>
              <a:t>España</a:t>
            </a:r>
            <a:r>
              <a:rPr lang="en-GB" sz="1400" dirty="0" smtClean="0">
                <a:latin typeface="Arial Unicode MS" pitchFamily="34" charset="-128"/>
                <a:ea typeface="Arial Unicode MS" pitchFamily="34" charset="-128"/>
                <a:cs typeface="Arial Unicode MS" pitchFamily="34" charset="-128"/>
              </a:rPr>
              <a:t>)</a:t>
            </a:r>
          </a:p>
          <a:p>
            <a:pPr marL="361950" indent="-361950">
              <a:buFont typeface="Arial" pitchFamily="34" charset="0"/>
              <a:buChar char="•"/>
            </a:pPr>
            <a:r>
              <a:rPr lang="en-GB" sz="1400" dirty="0" err="1" smtClean="0">
                <a:latin typeface="Arial Unicode MS" pitchFamily="34" charset="-128"/>
                <a:ea typeface="Arial Unicode MS" pitchFamily="34" charset="-128"/>
                <a:cs typeface="Arial Unicode MS" pitchFamily="34" charset="-128"/>
              </a:rPr>
              <a:t>Elaboración</a:t>
            </a:r>
            <a:r>
              <a:rPr lang="en-GB" sz="1400" dirty="0" smtClean="0">
                <a:latin typeface="Arial Unicode MS" pitchFamily="34" charset="-128"/>
                <a:ea typeface="Arial Unicode MS" pitchFamily="34" charset="-128"/>
                <a:cs typeface="Arial Unicode MS" pitchFamily="34" charset="-128"/>
              </a:rPr>
              <a:t> </a:t>
            </a:r>
            <a:r>
              <a:rPr lang="en-GB" sz="1400" dirty="0" err="1" smtClean="0">
                <a:latin typeface="Arial Unicode MS" pitchFamily="34" charset="-128"/>
                <a:ea typeface="Arial Unicode MS" pitchFamily="34" charset="-128"/>
                <a:cs typeface="Arial Unicode MS" pitchFamily="34" charset="-128"/>
              </a:rPr>
              <a:t>propia</a:t>
            </a:r>
            <a:endParaRPr lang="en-GB" sz="14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500167" y="71414"/>
            <a:ext cx="5500725" cy="714380"/>
          </a:xfrm>
          <a:prstGeom prst="rect">
            <a:avLst/>
          </a:prstGeom>
          <a:ln>
            <a:noFill/>
          </a:ln>
        </p:spPr>
        <p:txBody>
          <a:bodyPr anchor="ctr">
            <a:noAutofit/>
          </a:bodyP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Estructura de los fondos propios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 name="Rectangle 2"/>
          <p:cNvSpPr>
            <a:spLocks noChangeArrowheads="1"/>
          </p:cNvSpPr>
          <p:nvPr/>
        </p:nvSpPr>
        <p:spPr bwMode="auto">
          <a:xfrm>
            <a:off x="384141" y="3979853"/>
            <a:ext cx="65" cy="246221"/>
          </a:xfrm>
          <a:prstGeom prst="rect">
            <a:avLst/>
          </a:prstGeom>
          <a:noFill/>
          <a:ln w="6350">
            <a:noFill/>
            <a:miter lim="800000"/>
            <a:headEnd/>
            <a:tailEnd/>
          </a:ln>
        </p:spPr>
        <p:txBody>
          <a:bodyPr wrap="none" lIns="0" tIns="0" rIns="0" bIns="0">
            <a:spAutoFit/>
          </a:bodyPr>
          <a:lstStyle/>
          <a:p>
            <a:pPr defTabSz="912813"/>
            <a:endParaRPr lang="en-GB" sz="1600">
              <a:solidFill>
                <a:schemeClr val="bg1"/>
              </a:solidFill>
              <a:latin typeface="Arial Unicode MS" pitchFamily="34" charset="-128"/>
              <a:ea typeface="Arial Unicode MS" pitchFamily="34" charset="-128"/>
              <a:cs typeface="Arial Unicode MS" pitchFamily="34" charset="-128"/>
            </a:endParaRPr>
          </a:p>
        </p:txBody>
      </p:sp>
      <p:sp>
        <p:nvSpPr>
          <p:cNvPr id="41" name="Rectangle 3"/>
          <p:cNvSpPr>
            <a:spLocks noChangeArrowheads="1"/>
          </p:cNvSpPr>
          <p:nvPr/>
        </p:nvSpPr>
        <p:spPr bwMode="auto">
          <a:xfrm>
            <a:off x="334928" y="4159241"/>
            <a:ext cx="65" cy="246221"/>
          </a:xfrm>
          <a:prstGeom prst="rect">
            <a:avLst/>
          </a:prstGeom>
          <a:noFill/>
          <a:ln w="6350">
            <a:noFill/>
            <a:miter lim="800000"/>
            <a:headEnd/>
            <a:tailEnd/>
          </a:ln>
        </p:spPr>
        <p:txBody>
          <a:bodyPr wrap="none" lIns="0" tIns="0" rIns="0" bIns="0">
            <a:spAutoFit/>
          </a:bodyPr>
          <a:lstStyle/>
          <a:p>
            <a:pPr defTabSz="912813"/>
            <a:endParaRPr lang="en-GB" sz="1600">
              <a:solidFill>
                <a:schemeClr val="bg1"/>
              </a:solidFill>
              <a:latin typeface="Arial Unicode MS" pitchFamily="34" charset="-128"/>
              <a:ea typeface="Arial Unicode MS" pitchFamily="34" charset="-128"/>
              <a:cs typeface="Arial Unicode MS" pitchFamily="34" charset="-128"/>
            </a:endParaRPr>
          </a:p>
        </p:txBody>
      </p:sp>
      <p:sp>
        <p:nvSpPr>
          <p:cNvPr id="42" name="Rectangle 10"/>
          <p:cNvSpPr>
            <a:spLocks noChangeArrowheads="1"/>
          </p:cNvSpPr>
          <p:nvPr/>
        </p:nvSpPr>
        <p:spPr bwMode="auto">
          <a:xfrm>
            <a:off x="2028574" y="2408228"/>
            <a:ext cx="969962" cy="806450"/>
          </a:xfrm>
          <a:prstGeom prst="rect">
            <a:avLst/>
          </a:prstGeom>
          <a:solidFill>
            <a:schemeClr val="accent4">
              <a:lumMod val="60000"/>
              <a:lumOff val="40000"/>
            </a:schemeClr>
          </a:solidFill>
          <a:ln w="6350">
            <a:solidFill>
              <a:schemeClr val="tx1"/>
            </a:solidFill>
            <a:miter lim="800000"/>
            <a:headEnd/>
            <a:tailEnd/>
          </a:ln>
        </p:spPr>
        <p:txBody>
          <a:bodyPr lIns="78373" tIns="39187" rIns="78373" bIns="39187"/>
          <a:lstStyle/>
          <a:p>
            <a:pPr eaLnBrk="0" hangingPunct="0"/>
            <a:endParaRPr lang="en-GB" sz="1600">
              <a:latin typeface="Arial Unicode MS" pitchFamily="34" charset="-128"/>
              <a:ea typeface="Arial Unicode MS" pitchFamily="34" charset="-128"/>
              <a:cs typeface="Arial Unicode MS" pitchFamily="34" charset="-128"/>
            </a:endParaRPr>
          </a:p>
        </p:txBody>
      </p:sp>
      <p:sp>
        <p:nvSpPr>
          <p:cNvPr id="43" name="Rectangle 14"/>
          <p:cNvSpPr>
            <a:spLocks noChangeArrowheads="1"/>
          </p:cNvSpPr>
          <p:nvPr/>
        </p:nvSpPr>
        <p:spPr bwMode="auto">
          <a:xfrm>
            <a:off x="1011203" y="4017953"/>
            <a:ext cx="65" cy="246221"/>
          </a:xfrm>
          <a:prstGeom prst="rect">
            <a:avLst/>
          </a:prstGeom>
          <a:noFill/>
          <a:ln w="6350">
            <a:noFill/>
            <a:miter lim="800000"/>
            <a:headEnd/>
            <a:tailEnd/>
          </a:ln>
        </p:spPr>
        <p:txBody>
          <a:bodyPr wrap="none" lIns="0" tIns="0" rIns="0" bIns="0">
            <a:spAutoFit/>
          </a:bodyPr>
          <a:lstStyle/>
          <a:p>
            <a:pPr defTabSz="912813"/>
            <a:endParaRPr lang="en-GB" sz="1600">
              <a:solidFill>
                <a:schemeClr val="bg1"/>
              </a:solidFill>
              <a:latin typeface="Arial Unicode MS" pitchFamily="34" charset="-128"/>
              <a:ea typeface="Arial Unicode MS" pitchFamily="34" charset="-128"/>
              <a:cs typeface="Arial Unicode MS" pitchFamily="34" charset="-128"/>
            </a:endParaRPr>
          </a:p>
        </p:txBody>
      </p:sp>
      <p:sp>
        <p:nvSpPr>
          <p:cNvPr id="44" name="Freeform 19"/>
          <p:cNvSpPr>
            <a:spLocks/>
          </p:cNvSpPr>
          <p:nvPr/>
        </p:nvSpPr>
        <p:spPr bwMode="auto">
          <a:xfrm>
            <a:off x="5715008" y="2416166"/>
            <a:ext cx="303213" cy="1300162"/>
          </a:xfrm>
          <a:custGeom>
            <a:avLst/>
            <a:gdLst>
              <a:gd name="T0" fmla="*/ 21 w 424"/>
              <a:gd name="T1" fmla="*/ 2 h 1696"/>
              <a:gd name="T2" fmla="*/ 63 w 424"/>
              <a:gd name="T3" fmla="*/ 7 h 1696"/>
              <a:gd name="T4" fmla="*/ 100 w 424"/>
              <a:gd name="T5" fmla="*/ 18 h 1696"/>
              <a:gd name="T6" fmla="*/ 135 w 424"/>
              <a:gd name="T7" fmla="*/ 32 h 1696"/>
              <a:gd name="T8" fmla="*/ 163 w 424"/>
              <a:gd name="T9" fmla="*/ 52 h 1696"/>
              <a:gd name="T10" fmla="*/ 187 w 424"/>
              <a:gd name="T11" fmla="*/ 76 h 1696"/>
              <a:gd name="T12" fmla="*/ 196 w 424"/>
              <a:gd name="T13" fmla="*/ 88 h 1696"/>
              <a:gd name="T14" fmla="*/ 203 w 424"/>
              <a:gd name="T15" fmla="*/ 101 h 1696"/>
              <a:gd name="T16" fmla="*/ 206 w 424"/>
              <a:gd name="T17" fmla="*/ 113 h 1696"/>
              <a:gd name="T18" fmla="*/ 210 w 424"/>
              <a:gd name="T19" fmla="*/ 128 h 1696"/>
              <a:gd name="T20" fmla="*/ 212 w 424"/>
              <a:gd name="T21" fmla="*/ 142 h 1696"/>
              <a:gd name="T22" fmla="*/ 212 w 424"/>
              <a:gd name="T23" fmla="*/ 715 h 1696"/>
              <a:gd name="T24" fmla="*/ 214 w 424"/>
              <a:gd name="T25" fmla="*/ 729 h 1696"/>
              <a:gd name="T26" fmla="*/ 219 w 424"/>
              <a:gd name="T27" fmla="*/ 743 h 1696"/>
              <a:gd name="T28" fmla="*/ 224 w 424"/>
              <a:gd name="T29" fmla="*/ 756 h 1696"/>
              <a:gd name="T30" fmla="*/ 233 w 424"/>
              <a:gd name="T31" fmla="*/ 768 h 1696"/>
              <a:gd name="T32" fmla="*/ 248 w 424"/>
              <a:gd name="T33" fmla="*/ 786 h 1696"/>
              <a:gd name="T34" fmla="*/ 275 w 424"/>
              <a:gd name="T35" fmla="*/ 808 h 1696"/>
              <a:gd name="T36" fmla="*/ 305 w 424"/>
              <a:gd name="T37" fmla="*/ 824 h 1696"/>
              <a:gd name="T38" fmla="*/ 341 w 424"/>
              <a:gd name="T39" fmla="*/ 838 h 1696"/>
              <a:gd name="T40" fmla="*/ 380 w 424"/>
              <a:gd name="T41" fmla="*/ 846 h 1696"/>
              <a:gd name="T42" fmla="*/ 424 w 424"/>
              <a:gd name="T43" fmla="*/ 849 h 1696"/>
              <a:gd name="T44" fmla="*/ 380 w 424"/>
              <a:gd name="T45" fmla="*/ 851 h 1696"/>
              <a:gd name="T46" fmla="*/ 341 w 424"/>
              <a:gd name="T47" fmla="*/ 860 h 1696"/>
              <a:gd name="T48" fmla="*/ 305 w 424"/>
              <a:gd name="T49" fmla="*/ 873 h 1696"/>
              <a:gd name="T50" fmla="*/ 275 w 424"/>
              <a:gd name="T51" fmla="*/ 891 h 1696"/>
              <a:gd name="T52" fmla="*/ 248 w 424"/>
              <a:gd name="T53" fmla="*/ 912 h 1696"/>
              <a:gd name="T54" fmla="*/ 233 w 424"/>
              <a:gd name="T55" fmla="*/ 928 h 1696"/>
              <a:gd name="T56" fmla="*/ 224 w 424"/>
              <a:gd name="T57" fmla="*/ 943 h 1696"/>
              <a:gd name="T58" fmla="*/ 219 w 424"/>
              <a:gd name="T59" fmla="*/ 955 h 1696"/>
              <a:gd name="T60" fmla="*/ 214 w 424"/>
              <a:gd name="T61" fmla="*/ 969 h 1696"/>
              <a:gd name="T62" fmla="*/ 212 w 424"/>
              <a:gd name="T63" fmla="*/ 982 h 1696"/>
              <a:gd name="T64" fmla="*/ 212 w 424"/>
              <a:gd name="T65" fmla="*/ 1556 h 1696"/>
              <a:gd name="T66" fmla="*/ 210 w 424"/>
              <a:gd name="T67" fmla="*/ 1571 h 1696"/>
              <a:gd name="T68" fmla="*/ 206 w 424"/>
              <a:gd name="T69" fmla="*/ 1583 h 1696"/>
              <a:gd name="T70" fmla="*/ 203 w 424"/>
              <a:gd name="T71" fmla="*/ 1598 h 1696"/>
              <a:gd name="T72" fmla="*/ 196 w 424"/>
              <a:gd name="T73" fmla="*/ 1610 h 1696"/>
              <a:gd name="T74" fmla="*/ 187 w 424"/>
              <a:gd name="T75" fmla="*/ 1623 h 1696"/>
              <a:gd name="T76" fmla="*/ 163 w 424"/>
              <a:gd name="T77" fmla="*/ 1646 h 1696"/>
              <a:gd name="T78" fmla="*/ 135 w 424"/>
              <a:gd name="T79" fmla="*/ 1664 h 1696"/>
              <a:gd name="T80" fmla="*/ 100 w 424"/>
              <a:gd name="T81" fmla="*/ 1680 h 1696"/>
              <a:gd name="T82" fmla="*/ 63 w 424"/>
              <a:gd name="T83" fmla="*/ 1691 h 1696"/>
              <a:gd name="T84" fmla="*/ 21 w 424"/>
              <a:gd name="T85" fmla="*/ 1696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
              <a:gd name="T130" fmla="*/ 0 h 1696"/>
              <a:gd name="T131" fmla="*/ 424 w 424"/>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 h="1696">
                <a:moveTo>
                  <a:pt x="0" y="0"/>
                </a:moveTo>
                <a:lnTo>
                  <a:pt x="21" y="2"/>
                </a:lnTo>
                <a:lnTo>
                  <a:pt x="41" y="4"/>
                </a:lnTo>
                <a:lnTo>
                  <a:pt x="63" y="7"/>
                </a:lnTo>
                <a:lnTo>
                  <a:pt x="83" y="13"/>
                </a:lnTo>
                <a:lnTo>
                  <a:pt x="100" y="18"/>
                </a:lnTo>
                <a:lnTo>
                  <a:pt x="118" y="25"/>
                </a:lnTo>
                <a:lnTo>
                  <a:pt x="135" y="32"/>
                </a:lnTo>
                <a:lnTo>
                  <a:pt x="149" y="43"/>
                </a:lnTo>
                <a:lnTo>
                  <a:pt x="163" y="52"/>
                </a:lnTo>
                <a:lnTo>
                  <a:pt x="176" y="63"/>
                </a:lnTo>
                <a:lnTo>
                  <a:pt x="187" y="76"/>
                </a:lnTo>
                <a:lnTo>
                  <a:pt x="190" y="81"/>
                </a:lnTo>
                <a:lnTo>
                  <a:pt x="196" y="88"/>
                </a:lnTo>
                <a:lnTo>
                  <a:pt x="199" y="94"/>
                </a:lnTo>
                <a:lnTo>
                  <a:pt x="203" y="101"/>
                </a:lnTo>
                <a:lnTo>
                  <a:pt x="205" y="108"/>
                </a:lnTo>
                <a:lnTo>
                  <a:pt x="206" y="113"/>
                </a:lnTo>
                <a:lnTo>
                  <a:pt x="210" y="120"/>
                </a:lnTo>
                <a:lnTo>
                  <a:pt x="210" y="128"/>
                </a:lnTo>
                <a:lnTo>
                  <a:pt x="212" y="135"/>
                </a:lnTo>
                <a:lnTo>
                  <a:pt x="212" y="142"/>
                </a:lnTo>
                <a:lnTo>
                  <a:pt x="212" y="707"/>
                </a:lnTo>
                <a:lnTo>
                  <a:pt x="212" y="715"/>
                </a:lnTo>
                <a:lnTo>
                  <a:pt x="214" y="722"/>
                </a:lnTo>
                <a:lnTo>
                  <a:pt x="214" y="729"/>
                </a:lnTo>
                <a:lnTo>
                  <a:pt x="215" y="736"/>
                </a:lnTo>
                <a:lnTo>
                  <a:pt x="219" y="743"/>
                </a:lnTo>
                <a:lnTo>
                  <a:pt x="221" y="750"/>
                </a:lnTo>
                <a:lnTo>
                  <a:pt x="224" y="756"/>
                </a:lnTo>
                <a:lnTo>
                  <a:pt x="228" y="763"/>
                </a:lnTo>
                <a:lnTo>
                  <a:pt x="233" y="768"/>
                </a:lnTo>
                <a:lnTo>
                  <a:pt x="237" y="776"/>
                </a:lnTo>
                <a:lnTo>
                  <a:pt x="248" y="786"/>
                </a:lnTo>
                <a:lnTo>
                  <a:pt x="260" y="797"/>
                </a:lnTo>
                <a:lnTo>
                  <a:pt x="275" y="808"/>
                </a:lnTo>
                <a:lnTo>
                  <a:pt x="289" y="817"/>
                </a:lnTo>
                <a:lnTo>
                  <a:pt x="305" y="824"/>
                </a:lnTo>
                <a:lnTo>
                  <a:pt x="323" y="831"/>
                </a:lnTo>
                <a:lnTo>
                  <a:pt x="341" y="838"/>
                </a:lnTo>
                <a:lnTo>
                  <a:pt x="361" y="842"/>
                </a:lnTo>
                <a:lnTo>
                  <a:pt x="380" y="846"/>
                </a:lnTo>
                <a:lnTo>
                  <a:pt x="402" y="847"/>
                </a:lnTo>
                <a:lnTo>
                  <a:pt x="424" y="849"/>
                </a:lnTo>
                <a:lnTo>
                  <a:pt x="402" y="849"/>
                </a:lnTo>
                <a:lnTo>
                  <a:pt x="380" y="851"/>
                </a:lnTo>
                <a:lnTo>
                  <a:pt x="361" y="855"/>
                </a:lnTo>
                <a:lnTo>
                  <a:pt x="341" y="860"/>
                </a:lnTo>
                <a:lnTo>
                  <a:pt x="323" y="865"/>
                </a:lnTo>
                <a:lnTo>
                  <a:pt x="305" y="873"/>
                </a:lnTo>
                <a:lnTo>
                  <a:pt x="289" y="882"/>
                </a:lnTo>
                <a:lnTo>
                  <a:pt x="275" y="891"/>
                </a:lnTo>
                <a:lnTo>
                  <a:pt x="260" y="901"/>
                </a:lnTo>
                <a:lnTo>
                  <a:pt x="248" y="912"/>
                </a:lnTo>
                <a:lnTo>
                  <a:pt x="237" y="923"/>
                </a:lnTo>
                <a:lnTo>
                  <a:pt x="233" y="928"/>
                </a:lnTo>
                <a:lnTo>
                  <a:pt x="228" y="935"/>
                </a:lnTo>
                <a:lnTo>
                  <a:pt x="224" y="943"/>
                </a:lnTo>
                <a:lnTo>
                  <a:pt x="221" y="948"/>
                </a:lnTo>
                <a:lnTo>
                  <a:pt x="219" y="955"/>
                </a:lnTo>
                <a:lnTo>
                  <a:pt x="215" y="962"/>
                </a:lnTo>
                <a:lnTo>
                  <a:pt x="214" y="969"/>
                </a:lnTo>
                <a:lnTo>
                  <a:pt x="214" y="975"/>
                </a:lnTo>
                <a:lnTo>
                  <a:pt x="212" y="982"/>
                </a:lnTo>
                <a:lnTo>
                  <a:pt x="212" y="991"/>
                </a:lnTo>
                <a:lnTo>
                  <a:pt x="212" y="1556"/>
                </a:lnTo>
                <a:lnTo>
                  <a:pt x="212" y="1564"/>
                </a:lnTo>
                <a:lnTo>
                  <a:pt x="210" y="1571"/>
                </a:lnTo>
                <a:lnTo>
                  <a:pt x="210" y="1578"/>
                </a:lnTo>
                <a:lnTo>
                  <a:pt x="206" y="1583"/>
                </a:lnTo>
                <a:lnTo>
                  <a:pt x="205" y="1591"/>
                </a:lnTo>
                <a:lnTo>
                  <a:pt x="203" y="1598"/>
                </a:lnTo>
                <a:lnTo>
                  <a:pt x="199" y="1605"/>
                </a:lnTo>
                <a:lnTo>
                  <a:pt x="196" y="1610"/>
                </a:lnTo>
                <a:lnTo>
                  <a:pt x="190" y="1617"/>
                </a:lnTo>
                <a:lnTo>
                  <a:pt x="187" y="1623"/>
                </a:lnTo>
                <a:lnTo>
                  <a:pt x="176" y="1635"/>
                </a:lnTo>
                <a:lnTo>
                  <a:pt x="163" y="1646"/>
                </a:lnTo>
                <a:lnTo>
                  <a:pt x="149" y="1655"/>
                </a:lnTo>
                <a:lnTo>
                  <a:pt x="135" y="1664"/>
                </a:lnTo>
                <a:lnTo>
                  <a:pt x="118" y="1673"/>
                </a:lnTo>
                <a:lnTo>
                  <a:pt x="100" y="1680"/>
                </a:lnTo>
                <a:lnTo>
                  <a:pt x="83" y="1686"/>
                </a:lnTo>
                <a:lnTo>
                  <a:pt x="63" y="1691"/>
                </a:lnTo>
                <a:lnTo>
                  <a:pt x="41" y="1695"/>
                </a:lnTo>
                <a:lnTo>
                  <a:pt x="21" y="1696"/>
                </a:lnTo>
                <a:lnTo>
                  <a:pt x="0" y="1696"/>
                </a:lnTo>
              </a:path>
            </a:pathLst>
          </a:custGeom>
          <a:no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45" name="Rectangle 20"/>
          <p:cNvSpPr>
            <a:spLocks noChangeArrowheads="1"/>
          </p:cNvSpPr>
          <p:nvPr/>
        </p:nvSpPr>
        <p:spPr bwMode="auto">
          <a:xfrm>
            <a:off x="6000760" y="2714620"/>
            <a:ext cx="1000132" cy="738664"/>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básicos</a:t>
            </a:r>
            <a:endParaRPr lang="en-GB" sz="1600" b="1" dirty="0" err="1">
              <a:latin typeface="Arial Unicode MS" pitchFamily="34" charset="-128"/>
              <a:ea typeface="Arial Unicode MS" pitchFamily="34" charset="-128"/>
              <a:cs typeface="Arial Unicode MS" pitchFamily="34" charset="-128"/>
            </a:endParaRPr>
          </a:p>
        </p:txBody>
      </p:sp>
      <p:grpSp>
        <p:nvGrpSpPr>
          <p:cNvPr id="46" name="Gruppieren 41"/>
          <p:cNvGrpSpPr>
            <a:grpSpLocks/>
          </p:cNvGrpSpPr>
          <p:nvPr/>
        </p:nvGrpSpPr>
        <p:grpSpPr bwMode="auto">
          <a:xfrm>
            <a:off x="285720" y="2408228"/>
            <a:ext cx="5481633" cy="3367088"/>
            <a:chOff x="1631665" y="3241190"/>
            <a:chExt cx="6395756" cy="3927960"/>
          </a:xfrm>
        </p:grpSpPr>
        <p:sp>
          <p:nvSpPr>
            <p:cNvPr id="47" name="Rectangle 4"/>
            <p:cNvSpPr>
              <a:spLocks noChangeArrowheads="1"/>
            </p:cNvSpPr>
            <p:nvPr/>
          </p:nvSpPr>
          <p:spPr bwMode="auto">
            <a:xfrm>
              <a:off x="2131771" y="3241190"/>
              <a:ext cx="1298590" cy="3923999"/>
            </a:xfrm>
            <a:prstGeom prst="rect">
              <a:avLst/>
            </a:prstGeom>
            <a:solidFill>
              <a:schemeClr val="accent1">
                <a:lumMod val="40000"/>
                <a:lumOff val="60000"/>
              </a:schemeClr>
            </a:solidFill>
            <a:ln w="9525" algn="ctr">
              <a:solidFill>
                <a:schemeClr val="tx1"/>
              </a:solidFill>
              <a:round/>
              <a:headEnd/>
              <a:tailEnd/>
            </a:ln>
          </p:spPr>
          <p:txBody>
            <a:bodyPr lIns="78373" tIns="39187" rIns="78373" bIns="39187"/>
            <a:lstStyle/>
            <a:p>
              <a:pPr defTabSz="782638" eaLnBrk="0" hangingPunct="0"/>
              <a:endParaRPr lang="en-GB" sz="1600">
                <a:latin typeface="Arial Unicode MS" pitchFamily="34" charset="-128"/>
                <a:ea typeface="Arial Unicode MS" pitchFamily="34" charset="-128"/>
                <a:cs typeface="Arial Unicode MS" pitchFamily="34" charset="-128"/>
              </a:endParaRPr>
            </a:p>
          </p:txBody>
        </p:sp>
        <p:sp>
          <p:nvSpPr>
            <p:cNvPr id="48" name="Rectangle 5"/>
            <p:cNvSpPr>
              <a:spLocks noChangeArrowheads="1"/>
            </p:cNvSpPr>
            <p:nvPr/>
          </p:nvSpPr>
          <p:spPr bwMode="auto">
            <a:xfrm>
              <a:off x="3694570" y="5432049"/>
              <a:ext cx="1130300" cy="1186951"/>
            </a:xfrm>
            <a:prstGeom prst="rect">
              <a:avLst/>
            </a:prstGeom>
            <a:solidFill>
              <a:schemeClr val="tx2">
                <a:lumMod val="60000"/>
                <a:lumOff val="40000"/>
              </a:schemeClr>
            </a:solidFill>
            <a:ln w="9525" algn="ctr">
              <a:solidFill>
                <a:schemeClr val="tx1"/>
              </a:solidFill>
              <a:round/>
              <a:headEnd/>
              <a:tailEnd/>
            </a:ln>
          </p:spPr>
          <p:txBody>
            <a:bodyPr lIns="78373" tIns="39187" rIns="78373" bIns="39187" anchor="ctr"/>
            <a:lstStyle/>
            <a:p>
              <a:pPr algn="ctr" defTabSz="782638" eaLnBrk="0" hangingPunct="0"/>
              <a:r>
                <a:rPr lang="en-GB" sz="1300" b="1" i="1" dirty="0" err="1" smtClean="0">
                  <a:solidFill>
                    <a:schemeClr val="bg1"/>
                  </a:solidFill>
                  <a:latin typeface="Arial Unicode MS" pitchFamily="34" charset="-128"/>
                  <a:ea typeface="Arial Unicode MS" pitchFamily="34" charset="-128"/>
                  <a:cs typeface="Arial Unicode MS" pitchFamily="34" charset="-128"/>
                </a:rPr>
                <a:t>Mejor</a:t>
              </a:r>
              <a:r>
                <a:rPr lang="en-GB" sz="1300" b="1" i="1" dirty="0" smtClean="0">
                  <a:solidFill>
                    <a:schemeClr val="bg1"/>
                  </a:solidFill>
                  <a:latin typeface="Arial Unicode MS" pitchFamily="34" charset="-128"/>
                  <a:ea typeface="Arial Unicode MS" pitchFamily="34" charset="-128"/>
                  <a:cs typeface="Arial Unicode MS" pitchFamily="34" charset="-128"/>
                </a:rPr>
                <a:t> </a:t>
              </a:r>
              <a:r>
                <a:rPr lang="en-GB" sz="1300" b="1" i="1" dirty="0" err="1" smtClean="0">
                  <a:solidFill>
                    <a:schemeClr val="bg1"/>
                  </a:solidFill>
                  <a:latin typeface="Arial Unicode MS" pitchFamily="34" charset="-128"/>
                  <a:ea typeface="Arial Unicode MS" pitchFamily="34" charset="-128"/>
                  <a:cs typeface="Arial Unicode MS" pitchFamily="34" charset="-128"/>
                </a:rPr>
                <a:t>estimacíon</a:t>
              </a:r>
              <a:endParaRPr lang="en-GB" sz="1300" b="1" i="1" dirty="0">
                <a:solidFill>
                  <a:schemeClr val="bg1"/>
                </a:solidFill>
                <a:latin typeface="Arial Unicode MS" pitchFamily="34" charset="-128"/>
                <a:ea typeface="Arial Unicode MS" pitchFamily="34" charset="-128"/>
                <a:cs typeface="Arial Unicode MS" pitchFamily="34" charset="-128"/>
              </a:endParaRPr>
            </a:p>
          </p:txBody>
        </p:sp>
        <p:sp>
          <p:nvSpPr>
            <p:cNvPr id="49" name="Rectangle 7"/>
            <p:cNvSpPr>
              <a:spLocks noChangeArrowheads="1"/>
            </p:cNvSpPr>
            <p:nvPr/>
          </p:nvSpPr>
          <p:spPr bwMode="auto">
            <a:xfrm>
              <a:off x="5417625" y="5500564"/>
              <a:ext cx="2609796" cy="375943"/>
            </a:xfrm>
            <a:prstGeom prst="rect">
              <a:avLst/>
            </a:prstGeom>
            <a:noFill/>
            <a:ln w="9525" cap="flat" cmpd="sng" algn="ctr">
              <a:noFill/>
              <a:prstDash val="solid"/>
              <a:round/>
              <a:headEnd type="none" w="med" len="med"/>
              <a:tailEnd type="none" w="med" len="med"/>
            </a:ln>
            <a:effectLst/>
          </p:spPr>
          <p:txBody>
            <a:bodyPr lIns="78373" tIns="39187" rIns="78373" bIns="39187"/>
            <a:lstStyle/>
            <a:p>
              <a:pPr defTabSz="783732" eaLnBrk="0" hangingPunct="0">
                <a:defRPr/>
              </a:pPr>
              <a:r>
                <a:rPr lang="en-GB" sz="1600" i="1" dirty="0" err="1" smtClean="0">
                  <a:latin typeface="Arial Unicode MS" pitchFamily="34" charset="-128"/>
                  <a:ea typeface="Arial Unicode MS" pitchFamily="34" charset="-128"/>
                  <a:cs typeface="Arial Unicode MS" pitchFamily="34" charset="-128"/>
                </a:rPr>
                <a:t>Provisiones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técnicas</a:t>
              </a:r>
            </a:p>
          </p:txBody>
        </p:sp>
        <p:sp>
          <p:nvSpPr>
            <p:cNvPr id="50" name="Freeform 8"/>
            <p:cNvSpPr>
              <a:spLocks/>
            </p:cNvSpPr>
            <p:nvPr/>
          </p:nvSpPr>
          <p:spPr bwMode="auto">
            <a:xfrm>
              <a:off x="4965395" y="4750524"/>
              <a:ext cx="354012" cy="1872507"/>
            </a:xfrm>
            <a:custGeom>
              <a:avLst/>
              <a:gdLst>
                <a:gd name="T0" fmla="*/ 11 w 424"/>
                <a:gd name="T1" fmla="*/ 0 h 2968"/>
                <a:gd name="T2" fmla="*/ 32 w 424"/>
                <a:gd name="T3" fmla="*/ 4 h 2968"/>
                <a:gd name="T4" fmla="*/ 52 w 424"/>
                <a:gd name="T5" fmla="*/ 9 h 2968"/>
                <a:gd name="T6" fmla="*/ 72 w 424"/>
                <a:gd name="T7" fmla="*/ 17 h 2968"/>
                <a:gd name="T8" fmla="*/ 91 w 424"/>
                <a:gd name="T9" fmla="*/ 26 h 2968"/>
                <a:gd name="T10" fmla="*/ 109 w 424"/>
                <a:gd name="T11" fmla="*/ 36 h 2968"/>
                <a:gd name="T12" fmla="*/ 126 w 424"/>
                <a:gd name="T13" fmla="*/ 51 h 2968"/>
                <a:gd name="T14" fmla="*/ 149 w 424"/>
                <a:gd name="T15" fmla="*/ 74 h 2968"/>
                <a:gd name="T16" fmla="*/ 176 w 424"/>
                <a:gd name="T17" fmla="*/ 110 h 2968"/>
                <a:gd name="T18" fmla="*/ 190 w 424"/>
                <a:gd name="T19" fmla="*/ 140 h 2968"/>
                <a:gd name="T20" fmla="*/ 199 w 424"/>
                <a:gd name="T21" fmla="*/ 164 h 2968"/>
                <a:gd name="T22" fmla="*/ 205 w 424"/>
                <a:gd name="T23" fmla="*/ 187 h 2968"/>
                <a:gd name="T24" fmla="*/ 210 w 424"/>
                <a:gd name="T25" fmla="*/ 210 h 2968"/>
                <a:gd name="T26" fmla="*/ 212 w 424"/>
                <a:gd name="T27" fmla="*/ 236 h 2968"/>
                <a:gd name="T28" fmla="*/ 212 w 424"/>
                <a:gd name="T29" fmla="*/ 1237 h 2968"/>
                <a:gd name="T30" fmla="*/ 214 w 424"/>
                <a:gd name="T31" fmla="*/ 1262 h 2968"/>
                <a:gd name="T32" fmla="*/ 215 w 424"/>
                <a:gd name="T33" fmla="*/ 1288 h 2968"/>
                <a:gd name="T34" fmla="*/ 221 w 424"/>
                <a:gd name="T35" fmla="*/ 1311 h 2968"/>
                <a:gd name="T36" fmla="*/ 228 w 424"/>
                <a:gd name="T37" fmla="*/ 1334 h 2968"/>
                <a:gd name="T38" fmla="*/ 237 w 424"/>
                <a:gd name="T39" fmla="*/ 1356 h 2968"/>
                <a:gd name="T40" fmla="*/ 260 w 424"/>
                <a:gd name="T41" fmla="*/ 1395 h 2968"/>
                <a:gd name="T42" fmla="*/ 289 w 424"/>
                <a:gd name="T43" fmla="*/ 1428 h 2968"/>
                <a:gd name="T44" fmla="*/ 305 w 424"/>
                <a:gd name="T45" fmla="*/ 1442 h 2968"/>
                <a:gd name="T46" fmla="*/ 323 w 424"/>
                <a:gd name="T47" fmla="*/ 1454 h 2968"/>
                <a:gd name="T48" fmla="*/ 341 w 424"/>
                <a:gd name="T49" fmla="*/ 1465 h 2968"/>
                <a:gd name="T50" fmla="*/ 361 w 424"/>
                <a:gd name="T51" fmla="*/ 1474 h 2968"/>
                <a:gd name="T52" fmla="*/ 380 w 424"/>
                <a:gd name="T53" fmla="*/ 1480 h 2968"/>
                <a:gd name="T54" fmla="*/ 402 w 424"/>
                <a:gd name="T55" fmla="*/ 1483 h 2968"/>
                <a:gd name="T56" fmla="*/ 424 w 424"/>
                <a:gd name="T57" fmla="*/ 1485 h 2968"/>
                <a:gd name="T58" fmla="*/ 402 w 424"/>
                <a:gd name="T59" fmla="*/ 1485 h 2968"/>
                <a:gd name="T60" fmla="*/ 380 w 424"/>
                <a:gd name="T61" fmla="*/ 1490 h 2968"/>
                <a:gd name="T62" fmla="*/ 361 w 424"/>
                <a:gd name="T63" fmla="*/ 1496 h 2968"/>
                <a:gd name="T64" fmla="*/ 341 w 424"/>
                <a:gd name="T65" fmla="*/ 1505 h 2968"/>
                <a:gd name="T66" fmla="*/ 323 w 424"/>
                <a:gd name="T67" fmla="*/ 1514 h 2968"/>
                <a:gd name="T68" fmla="*/ 305 w 424"/>
                <a:gd name="T69" fmla="*/ 1526 h 2968"/>
                <a:gd name="T70" fmla="*/ 289 w 424"/>
                <a:gd name="T71" fmla="*/ 1541 h 2968"/>
                <a:gd name="T72" fmla="*/ 260 w 424"/>
                <a:gd name="T73" fmla="*/ 1575 h 2968"/>
                <a:gd name="T74" fmla="*/ 237 w 424"/>
                <a:gd name="T75" fmla="*/ 1614 h 2968"/>
                <a:gd name="T76" fmla="*/ 228 w 424"/>
                <a:gd name="T77" fmla="*/ 1636 h 2968"/>
                <a:gd name="T78" fmla="*/ 221 w 424"/>
                <a:gd name="T79" fmla="*/ 1659 h 2968"/>
                <a:gd name="T80" fmla="*/ 215 w 424"/>
                <a:gd name="T81" fmla="*/ 1682 h 2968"/>
                <a:gd name="T82" fmla="*/ 214 w 424"/>
                <a:gd name="T83" fmla="*/ 1706 h 2968"/>
                <a:gd name="T84" fmla="*/ 212 w 424"/>
                <a:gd name="T85" fmla="*/ 1733 h 2968"/>
                <a:gd name="T86" fmla="*/ 212 w 424"/>
                <a:gd name="T87" fmla="*/ 2734 h 2968"/>
                <a:gd name="T88" fmla="*/ 210 w 424"/>
                <a:gd name="T89" fmla="*/ 2759 h 2968"/>
                <a:gd name="T90" fmla="*/ 205 w 424"/>
                <a:gd name="T91" fmla="*/ 2783 h 2968"/>
                <a:gd name="T92" fmla="*/ 199 w 424"/>
                <a:gd name="T93" fmla="*/ 2806 h 2968"/>
                <a:gd name="T94" fmla="*/ 190 w 424"/>
                <a:gd name="T95" fmla="*/ 2828 h 2968"/>
                <a:gd name="T96" fmla="*/ 176 w 424"/>
                <a:gd name="T97" fmla="*/ 2860 h 2968"/>
                <a:gd name="T98" fmla="*/ 149 w 424"/>
                <a:gd name="T99" fmla="*/ 2896 h 2968"/>
                <a:gd name="T100" fmla="*/ 126 w 424"/>
                <a:gd name="T101" fmla="*/ 2919 h 2968"/>
                <a:gd name="T102" fmla="*/ 109 w 424"/>
                <a:gd name="T103" fmla="*/ 2932 h 2968"/>
                <a:gd name="T104" fmla="*/ 91 w 424"/>
                <a:gd name="T105" fmla="*/ 2944 h 2968"/>
                <a:gd name="T106" fmla="*/ 72 w 424"/>
                <a:gd name="T107" fmla="*/ 2953 h 2968"/>
                <a:gd name="T108" fmla="*/ 52 w 424"/>
                <a:gd name="T109" fmla="*/ 2960 h 2968"/>
                <a:gd name="T110" fmla="*/ 32 w 424"/>
                <a:gd name="T111" fmla="*/ 2966 h 2968"/>
                <a:gd name="T112" fmla="*/ 11 w 424"/>
                <a:gd name="T113" fmla="*/ 2968 h 29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
                <a:gd name="T172" fmla="*/ 0 h 2968"/>
                <a:gd name="T173" fmla="*/ 424 w 424"/>
                <a:gd name="T174" fmla="*/ 2968 h 29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 h="2968">
                  <a:moveTo>
                    <a:pt x="0" y="0"/>
                  </a:moveTo>
                  <a:lnTo>
                    <a:pt x="11" y="0"/>
                  </a:lnTo>
                  <a:lnTo>
                    <a:pt x="21" y="2"/>
                  </a:lnTo>
                  <a:lnTo>
                    <a:pt x="32" y="4"/>
                  </a:lnTo>
                  <a:lnTo>
                    <a:pt x="41" y="6"/>
                  </a:lnTo>
                  <a:lnTo>
                    <a:pt x="52" y="9"/>
                  </a:lnTo>
                  <a:lnTo>
                    <a:pt x="63" y="11"/>
                  </a:lnTo>
                  <a:lnTo>
                    <a:pt x="72" y="17"/>
                  </a:lnTo>
                  <a:lnTo>
                    <a:pt x="83" y="20"/>
                  </a:lnTo>
                  <a:lnTo>
                    <a:pt x="91" y="26"/>
                  </a:lnTo>
                  <a:lnTo>
                    <a:pt x="100" y="31"/>
                  </a:lnTo>
                  <a:lnTo>
                    <a:pt x="109" y="36"/>
                  </a:lnTo>
                  <a:lnTo>
                    <a:pt x="118" y="44"/>
                  </a:lnTo>
                  <a:lnTo>
                    <a:pt x="126" y="51"/>
                  </a:lnTo>
                  <a:lnTo>
                    <a:pt x="135" y="58"/>
                  </a:lnTo>
                  <a:lnTo>
                    <a:pt x="149" y="74"/>
                  </a:lnTo>
                  <a:lnTo>
                    <a:pt x="163" y="90"/>
                  </a:lnTo>
                  <a:lnTo>
                    <a:pt x="176" y="110"/>
                  </a:lnTo>
                  <a:lnTo>
                    <a:pt x="187" y="130"/>
                  </a:lnTo>
                  <a:lnTo>
                    <a:pt x="190" y="140"/>
                  </a:lnTo>
                  <a:lnTo>
                    <a:pt x="196" y="151"/>
                  </a:lnTo>
                  <a:lnTo>
                    <a:pt x="199" y="164"/>
                  </a:lnTo>
                  <a:lnTo>
                    <a:pt x="203" y="175"/>
                  </a:lnTo>
                  <a:lnTo>
                    <a:pt x="205" y="187"/>
                  </a:lnTo>
                  <a:lnTo>
                    <a:pt x="206" y="198"/>
                  </a:lnTo>
                  <a:lnTo>
                    <a:pt x="210" y="210"/>
                  </a:lnTo>
                  <a:lnTo>
                    <a:pt x="210" y="223"/>
                  </a:lnTo>
                  <a:lnTo>
                    <a:pt x="212" y="236"/>
                  </a:lnTo>
                  <a:lnTo>
                    <a:pt x="212" y="248"/>
                  </a:lnTo>
                  <a:lnTo>
                    <a:pt x="212" y="1237"/>
                  </a:lnTo>
                  <a:lnTo>
                    <a:pt x="212" y="1250"/>
                  </a:lnTo>
                  <a:lnTo>
                    <a:pt x="214" y="1262"/>
                  </a:lnTo>
                  <a:lnTo>
                    <a:pt x="214" y="1275"/>
                  </a:lnTo>
                  <a:lnTo>
                    <a:pt x="215" y="1288"/>
                  </a:lnTo>
                  <a:lnTo>
                    <a:pt x="219" y="1298"/>
                  </a:lnTo>
                  <a:lnTo>
                    <a:pt x="221" y="1311"/>
                  </a:lnTo>
                  <a:lnTo>
                    <a:pt x="224" y="1322"/>
                  </a:lnTo>
                  <a:lnTo>
                    <a:pt x="228" y="1334"/>
                  </a:lnTo>
                  <a:lnTo>
                    <a:pt x="233" y="1345"/>
                  </a:lnTo>
                  <a:lnTo>
                    <a:pt x="237" y="1356"/>
                  </a:lnTo>
                  <a:lnTo>
                    <a:pt x="248" y="1375"/>
                  </a:lnTo>
                  <a:lnTo>
                    <a:pt x="260" y="1395"/>
                  </a:lnTo>
                  <a:lnTo>
                    <a:pt x="275" y="1411"/>
                  </a:lnTo>
                  <a:lnTo>
                    <a:pt x="289" y="1428"/>
                  </a:lnTo>
                  <a:lnTo>
                    <a:pt x="296" y="1435"/>
                  </a:lnTo>
                  <a:lnTo>
                    <a:pt x="305" y="1442"/>
                  </a:lnTo>
                  <a:lnTo>
                    <a:pt x="314" y="1449"/>
                  </a:lnTo>
                  <a:lnTo>
                    <a:pt x="323" y="1454"/>
                  </a:lnTo>
                  <a:lnTo>
                    <a:pt x="332" y="1460"/>
                  </a:lnTo>
                  <a:lnTo>
                    <a:pt x="341" y="1465"/>
                  </a:lnTo>
                  <a:lnTo>
                    <a:pt x="352" y="1469"/>
                  </a:lnTo>
                  <a:lnTo>
                    <a:pt x="361" y="1474"/>
                  </a:lnTo>
                  <a:lnTo>
                    <a:pt x="372" y="1476"/>
                  </a:lnTo>
                  <a:lnTo>
                    <a:pt x="380" y="1480"/>
                  </a:lnTo>
                  <a:lnTo>
                    <a:pt x="391" y="1481"/>
                  </a:lnTo>
                  <a:lnTo>
                    <a:pt x="402" y="1483"/>
                  </a:lnTo>
                  <a:lnTo>
                    <a:pt x="413" y="1485"/>
                  </a:lnTo>
                  <a:lnTo>
                    <a:pt x="424" y="1485"/>
                  </a:lnTo>
                  <a:lnTo>
                    <a:pt x="413" y="1485"/>
                  </a:lnTo>
                  <a:lnTo>
                    <a:pt x="402" y="1485"/>
                  </a:lnTo>
                  <a:lnTo>
                    <a:pt x="391" y="1487"/>
                  </a:lnTo>
                  <a:lnTo>
                    <a:pt x="380" y="1490"/>
                  </a:lnTo>
                  <a:lnTo>
                    <a:pt x="372" y="1492"/>
                  </a:lnTo>
                  <a:lnTo>
                    <a:pt x="361" y="1496"/>
                  </a:lnTo>
                  <a:lnTo>
                    <a:pt x="352" y="1499"/>
                  </a:lnTo>
                  <a:lnTo>
                    <a:pt x="341" y="1505"/>
                  </a:lnTo>
                  <a:lnTo>
                    <a:pt x="332" y="1508"/>
                  </a:lnTo>
                  <a:lnTo>
                    <a:pt x="323" y="1514"/>
                  </a:lnTo>
                  <a:lnTo>
                    <a:pt x="314" y="1521"/>
                  </a:lnTo>
                  <a:lnTo>
                    <a:pt x="305" y="1526"/>
                  </a:lnTo>
                  <a:lnTo>
                    <a:pt x="296" y="1533"/>
                  </a:lnTo>
                  <a:lnTo>
                    <a:pt x="289" y="1541"/>
                  </a:lnTo>
                  <a:lnTo>
                    <a:pt x="275" y="1557"/>
                  </a:lnTo>
                  <a:lnTo>
                    <a:pt x="260" y="1575"/>
                  </a:lnTo>
                  <a:lnTo>
                    <a:pt x="248" y="1594"/>
                  </a:lnTo>
                  <a:lnTo>
                    <a:pt x="237" y="1614"/>
                  </a:lnTo>
                  <a:lnTo>
                    <a:pt x="233" y="1625"/>
                  </a:lnTo>
                  <a:lnTo>
                    <a:pt x="228" y="1636"/>
                  </a:lnTo>
                  <a:lnTo>
                    <a:pt x="224" y="1647"/>
                  </a:lnTo>
                  <a:lnTo>
                    <a:pt x="221" y="1659"/>
                  </a:lnTo>
                  <a:lnTo>
                    <a:pt x="219" y="1670"/>
                  </a:lnTo>
                  <a:lnTo>
                    <a:pt x="215" y="1682"/>
                  </a:lnTo>
                  <a:lnTo>
                    <a:pt x="214" y="1695"/>
                  </a:lnTo>
                  <a:lnTo>
                    <a:pt x="214" y="1706"/>
                  </a:lnTo>
                  <a:lnTo>
                    <a:pt x="212" y="1718"/>
                  </a:lnTo>
                  <a:lnTo>
                    <a:pt x="212" y="1733"/>
                  </a:lnTo>
                  <a:lnTo>
                    <a:pt x="212" y="2722"/>
                  </a:lnTo>
                  <a:lnTo>
                    <a:pt x="212" y="2734"/>
                  </a:lnTo>
                  <a:lnTo>
                    <a:pt x="210" y="2747"/>
                  </a:lnTo>
                  <a:lnTo>
                    <a:pt x="210" y="2759"/>
                  </a:lnTo>
                  <a:lnTo>
                    <a:pt x="206" y="2770"/>
                  </a:lnTo>
                  <a:lnTo>
                    <a:pt x="205" y="2783"/>
                  </a:lnTo>
                  <a:lnTo>
                    <a:pt x="203" y="2795"/>
                  </a:lnTo>
                  <a:lnTo>
                    <a:pt x="199" y="2806"/>
                  </a:lnTo>
                  <a:lnTo>
                    <a:pt x="196" y="2817"/>
                  </a:lnTo>
                  <a:lnTo>
                    <a:pt x="190" y="2828"/>
                  </a:lnTo>
                  <a:lnTo>
                    <a:pt x="187" y="2838"/>
                  </a:lnTo>
                  <a:lnTo>
                    <a:pt x="176" y="2860"/>
                  </a:lnTo>
                  <a:lnTo>
                    <a:pt x="163" y="2878"/>
                  </a:lnTo>
                  <a:lnTo>
                    <a:pt x="149" y="2896"/>
                  </a:lnTo>
                  <a:lnTo>
                    <a:pt x="135" y="2912"/>
                  </a:lnTo>
                  <a:lnTo>
                    <a:pt x="126" y="2919"/>
                  </a:lnTo>
                  <a:lnTo>
                    <a:pt x="118" y="2926"/>
                  </a:lnTo>
                  <a:lnTo>
                    <a:pt x="109" y="2932"/>
                  </a:lnTo>
                  <a:lnTo>
                    <a:pt x="100" y="2939"/>
                  </a:lnTo>
                  <a:lnTo>
                    <a:pt x="91" y="2944"/>
                  </a:lnTo>
                  <a:lnTo>
                    <a:pt x="83" y="2950"/>
                  </a:lnTo>
                  <a:lnTo>
                    <a:pt x="72" y="2953"/>
                  </a:lnTo>
                  <a:lnTo>
                    <a:pt x="63" y="2957"/>
                  </a:lnTo>
                  <a:lnTo>
                    <a:pt x="52" y="2960"/>
                  </a:lnTo>
                  <a:lnTo>
                    <a:pt x="41" y="2964"/>
                  </a:lnTo>
                  <a:lnTo>
                    <a:pt x="32" y="2966"/>
                  </a:lnTo>
                  <a:lnTo>
                    <a:pt x="21" y="2968"/>
                  </a:lnTo>
                  <a:lnTo>
                    <a:pt x="11" y="2968"/>
                  </a:lnTo>
                  <a:lnTo>
                    <a:pt x="0" y="2968"/>
                  </a:lnTo>
                </a:path>
              </a:pathLst>
            </a:custGeom>
            <a:noFill/>
            <a:ln w="9525" cap="flat" cmpd="sng" algn="ctr">
              <a:solidFill>
                <a:schemeClr val="tx1"/>
              </a:solidFill>
              <a:prstDash val="solid"/>
              <a:round/>
              <a:headEnd type="none" w="med" len="med"/>
              <a:tailEnd type="none" w="med" len="me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51" name="Rectangle 9"/>
            <p:cNvSpPr>
              <a:spLocks noChangeArrowheads="1"/>
            </p:cNvSpPr>
            <p:nvPr/>
          </p:nvSpPr>
          <p:spPr bwMode="auto">
            <a:xfrm>
              <a:off x="3694570" y="4750524"/>
              <a:ext cx="1130300" cy="681526"/>
            </a:xfrm>
            <a:prstGeom prst="rect">
              <a:avLst/>
            </a:prstGeom>
            <a:solidFill>
              <a:schemeClr val="tx2">
                <a:lumMod val="60000"/>
                <a:lumOff val="40000"/>
              </a:schemeClr>
            </a:solidFill>
            <a:ln w="9525" algn="ctr">
              <a:solidFill>
                <a:schemeClr val="tx1"/>
              </a:solidFill>
              <a:round/>
              <a:headEnd/>
              <a:tailEnd/>
            </a:ln>
          </p:spPr>
          <p:txBody>
            <a:bodyPr lIns="78373" tIns="39187" rIns="78373" bIns="39187" anchor="ctr"/>
            <a:lstStyle/>
            <a:p>
              <a:pPr algn="ctr" defTabSz="782638" eaLnBrk="0" hangingPunct="0"/>
              <a:r>
                <a:rPr lang="en-GB" sz="1400" b="1" i="1" dirty="0" err="1" smtClean="0">
                  <a:solidFill>
                    <a:schemeClr val="bg1"/>
                  </a:solidFill>
                  <a:latin typeface="Arial Unicode MS" pitchFamily="34" charset="-128"/>
                  <a:ea typeface="Arial Unicode MS" pitchFamily="34" charset="-128"/>
                  <a:cs typeface="Arial Unicode MS" pitchFamily="34" charset="-128"/>
                </a:rPr>
                <a:t>Margen</a:t>
              </a:r>
              <a:r>
                <a:rPr lang="en-GB" sz="1400" b="1" i="1" dirty="0" smtClean="0">
                  <a:solidFill>
                    <a:schemeClr val="bg1"/>
                  </a:solidFill>
                  <a:latin typeface="Arial Unicode MS" pitchFamily="34" charset="-128"/>
                  <a:ea typeface="Arial Unicode MS" pitchFamily="34" charset="-128"/>
                  <a:cs typeface="Arial Unicode MS" pitchFamily="34" charset="-128"/>
                </a:rPr>
                <a:t> de </a:t>
              </a:r>
              <a:r>
                <a:rPr lang="en-GB" sz="1400" b="1" i="1" dirty="0" err="1" smtClean="0">
                  <a:solidFill>
                    <a:schemeClr val="bg1"/>
                  </a:solidFill>
                  <a:latin typeface="Arial Unicode MS" pitchFamily="34" charset="-128"/>
                  <a:ea typeface="Arial Unicode MS" pitchFamily="34" charset="-128"/>
                  <a:cs typeface="Arial Unicode MS" pitchFamily="34" charset="-128"/>
                </a:rPr>
                <a:t>riesgo</a:t>
              </a:r>
              <a:endParaRPr lang="en-GB" sz="1400" b="1" i="1" dirty="0">
                <a:solidFill>
                  <a:schemeClr val="bg1"/>
                </a:solidFill>
                <a:latin typeface="Arial Unicode MS" pitchFamily="34" charset="-128"/>
                <a:ea typeface="Arial Unicode MS" pitchFamily="34" charset="-128"/>
                <a:cs typeface="Arial Unicode MS" pitchFamily="34" charset="-128"/>
              </a:endParaRPr>
            </a:p>
          </p:txBody>
        </p:sp>
        <p:sp>
          <p:nvSpPr>
            <p:cNvPr id="52" name="Freeform 13"/>
            <p:cNvSpPr>
              <a:spLocks/>
            </p:cNvSpPr>
            <p:nvPr/>
          </p:nvSpPr>
          <p:spPr bwMode="auto">
            <a:xfrm>
              <a:off x="1631665" y="3280420"/>
              <a:ext cx="354013" cy="3888730"/>
            </a:xfrm>
            <a:custGeom>
              <a:avLst/>
              <a:gdLst>
                <a:gd name="T0" fmla="*/ 402 w 424"/>
                <a:gd name="T1" fmla="*/ 4 h 4664"/>
                <a:gd name="T2" fmla="*/ 370 w 424"/>
                <a:gd name="T3" fmla="*/ 13 h 4664"/>
                <a:gd name="T4" fmla="*/ 341 w 424"/>
                <a:gd name="T5" fmla="*/ 31 h 4664"/>
                <a:gd name="T6" fmla="*/ 314 w 424"/>
                <a:gd name="T7" fmla="*/ 58 h 4664"/>
                <a:gd name="T8" fmla="*/ 289 w 424"/>
                <a:gd name="T9" fmla="*/ 90 h 4664"/>
                <a:gd name="T10" fmla="*/ 266 w 424"/>
                <a:gd name="T11" fmla="*/ 128 h 4664"/>
                <a:gd name="T12" fmla="*/ 248 w 424"/>
                <a:gd name="T13" fmla="*/ 172 h 4664"/>
                <a:gd name="T14" fmla="*/ 232 w 424"/>
                <a:gd name="T15" fmla="*/ 221 h 4664"/>
                <a:gd name="T16" fmla="*/ 221 w 424"/>
                <a:gd name="T17" fmla="*/ 275 h 4664"/>
                <a:gd name="T18" fmla="*/ 214 w 424"/>
                <a:gd name="T19" fmla="*/ 330 h 4664"/>
                <a:gd name="T20" fmla="*/ 212 w 424"/>
                <a:gd name="T21" fmla="*/ 390 h 4664"/>
                <a:gd name="T22" fmla="*/ 210 w 424"/>
                <a:gd name="T23" fmla="*/ 1984 h 4664"/>
                <a:gd name="T24" fmla="*/ 205 w 424"/>
                <a:gd name="T25" fmla="*/ 2041 h 4664"/>
                <a:gd name="T26" fmla="*/ 194 w 424"/>
                <a:gd name="T27" fmla="*/ 2095 h 4664"/>
                <a:gd name="T28" fmla="*/ 181 w 424"/>
                <a:gd name="T29" fmla="*/ 2145 h 4664"/>
                <a:gd name="T30" fmla="*/ 163 w 424"/>
                <a:gd name="T31" fmla="*/ 2192 h 4664"/>
                <a:gd name="T32" fmla="*/ 142 w 424"/>
                <a:gd name="T33" fmla="*/ 2231 h 4664"/>
                <a:gd name="T34" fmla="*/ 118 w 424"/>
                <a:gd name="T35" fmla="*/ 2266 h 4664"/>
                <a:gd name="T36" fmla="*/ 92 w 424"/>
                <a:gd name="T37" fmla="*/ 2294 h 4664"/>
                <a:gd name="T38" fmla="*/ 63 w 424"/>
                <a:gd name="T39" fmla="*/ 2316 h 4664"/>
                <a:gd name="T40" fmla="*/ 32 w 424"/>
                <a:gd name="T41" fmla="*/ 2328 h 4664"/>
                <a:gd name="T42" fmla="*/ 0 w 424"/>
                <a:gd name="T43" fmla="*/ 2332 h 4664"/>
                <a:gd name="T44" fmla="*/ 32 w 424"/>
                <a:gd name="T45" fmla="*/ 2337 h 4664"/>
                <a:gd name="T46" fmla="*/ 63 w 424"/>
                <a:gd name="T47" fmla="*/ 2350 h 4664"/>
                <a:gd name="T48" fmla="*/ 92 w 424"/>
                <a:gd name="T49" fmla="*/ 2371 h 4664"/>
                <a:gd name="T50" fmla="*/ 118 w 424"/>
                <a:gd name="T51" fmla="*/ 2398 h 4664"/>
                <a:gd name="T52" fmla="*/ 142 w 424"/>
                <a:gd name="T53" fmla="*/ 2434 h 4664"/>
                <a:gd name="T54" fmla="*/ 163 w 424"/>
                <a:gd name="T55" fmla="*/ 2474 h 4664"/>
                <a:gd name="T56" fmla="*/ 181 w 424"/>
                <a:gd name="T57" fmla="*/ 2520 h 4664"/>
                <a:gd name="T58" fmla="*/ 194 w 424"/>
                <a:gd name="T59" fmla="*/ 2571 h 4664"/>
                <a:gd name="T60" fmla="*/ 205 w 424"/>
                <a:gd name="T61" fmla="*/ 2625 h 4664"/>
                <a:gd name="T62" fmla="*/ 210 w 424"/>
                <a:gd name="T63" fmla="*/ 2682 h 4664"/>
                <a:gd name="T64" fmla="*/ 212 w 424"/>
                <a:gd name="T65" fmla="*/ 4276 h 4664"/>
                <a:gd name="T66" fmla="*/ 214 w 424"/>
                <a:gd name="T67" fmla="*/ 4335 h 4664"/>
                <a:gd name="T68" fmla="*/ 221 w 424"/>
                <a:gd name="T69" fmla="*/ 4391 h 4664"/>
                <a:gd name="T70" fmla="*/ 232 w 424"/>
                <a:gd name="T71" fmla="*/ 4445 h 4664"/>
                <a:gd name="T72" fmla="*/ 248 w 424"/>
                <a:gd name="T73" fmla="*/ 4493 h 4664"/>
                <a:gd name="T74" fmla="*/ 266 w 424"/>
                <a:gd name="T75" fmla="*/ 4536 h 4664"/>
                <a:gd name="T76" fmla="*/ 289 w 424"/>
                <a:gd name="T77" fmla="*/ 4576 h 4664"/>
                <a:gd name="T78" fmla="*/ 314 w 424"/>
                <a:gd name="T79" fmla="*/ 4608 h 4664"/>
                <a:gd name="T80" fmla="*/ 341 w 424"/>
                <a:gd name="T81" fmla="*/ 4633 h 4664"/>
                <a:gd name="T82" fmla="*/ 370 w 424"/>
                <a:gd name="T83" fmla="*/ 4653 h 4664"/>
                <a:gd name="T84" fmla="*/ 402 w 424"/>
                <a:gd name="T85" fmla="*/ 4662 h 46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
                <a:gd name="T130" fmla="*/ 0 h 4664"/>
                <a:gd name="T131" fmla="*/ 424 w 424"/>
                <a:gd name="T132" fmla="*/ 4664 h 46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 h="4664">
                  <a:moveTo>
                    <a:pt x="424" y="0"/>
                  </a:moveTo>
                  <a:lnTo>
                    <a:pt x="413" y="2"/>
                  </a:lnTo>
                  <a:lnTo>
                    <a:pt x="402" y="4"/>
                  </a:lnTo>
                  <a:lnTo>
                    <a:pt x="391" y="6"/>
                  </a:lnTo>
                  <a:lnTo>
                    <a:pt x="381" y="9"/>
                  </a:lnTo>
                  <a:lnTo>
                    <a:pt x="370" y="13"/>
                  </a:lnTo>
                  <a:lnTo>
                    <a:pt x="361" y="18"/>
                  </a:lnTo>
                  <a:lnTo>
                    <a:pt x="350" y="25"/>
                  </a:lnTo>
                  <a:lnTo>
                    <a:pt x="341" y="31"/>
                  </a:lnTo>
                  <a:lnTo>
                    <a:pt x="332" y="40"/>
                  </a:lnTo>
                  <a:lnTo>
                    <a:pt x="323" y="49"/>
                  </a:lnTo>
                  <a:lnTo>
                    <a:pt x="314" y="58"/>
                  </a:lnTo>
                  <a:lnTo>
                    <a:pt x="305" y="67"/>
                  </a:lnTo>
                  <a:lnTo>
                    <a:pt x="296" y="77"/>
                  </a:lnTo>
                  <a:lnTo>
                    <a:pt x="289" y="90"/>
                  </a:lnTo>
                  <a:lnTo>
                    <a:pt x="280" y="102"/>
                  </a:lnTo>
                  <a:lnTo>
                    <a:pt x="273" y="115"/>
                  </a:lnTo>
                  <a:lnTo>
                    <a:pt x="266" y="128"/>
                  </a:lnTo>
                  <a:lnTo>
                    <a:pt x="260" y="142"/>
                  </a:lnTo>
                  <a:lnTo>
                    <a:pt x="253" y="156"/>
                  </a:lnTo>
                  <a:lnTo>
                    <a:pt x="248" y="172"/>
                  </a:lnTo>
                  <a:lnTo>
                    <a:pt x="242" y="189"/>
                  </a:lnTo>
                  <a:lnTo>
                    <a:pt x="237" y="205"/>
                  </a:lnTo>
                  <a:lnTo>
                    <a:pt x="232" y="221"/>
                  </a:lnTo>
                  <a:lnTo>
                    <a:pt x="228" y="239"/>
                  </a:lnTo>
                  <a:lnTo>
                    <a:pt x="224" y="255"/>
                  </a:lnTo>
                  <a:lnTo>
                    <a:pt x="221" y="275"/>
                  </a:lnTo>
                  <a:lnTo>
                    <a:pt x="217" y="293"/>
                  </a:lnTo>
                  <a:lnTo>
                    <a:pt x="215" y="311"/>
                  </a:lnTo>
                  <a:lnTo>
                    <a:pt x="214" y="330"/>
                  </a:lnTo>
                  <a:lnTo>
                    <a:pt x="212" y="350"/>
                  </a:lnTo>
                  <a:lnTo>
                    <a:pt x="212" y="370"/>
                  </a:lnTo>
                  <a:lnTo>
                    <a:pt x="212" y="390"/>
                  </a:lnTo>
                  <a:lnTo>
                    <a:pt x="212" y="1944"/>
                  </a:lnTo>
                  <a:lnTo>
                    <a:pt x="212" y="1964"/>
                  </a:lnTo>
                  <a:lnTo>
                    <a:pt x="210" y="1984"/>
                  </a:lnTo>
                  <a:lnTo>
                    <a:pt x="208" y="2003"/>
                  </a:lnTo>
                  <a:lnTo>
                    <a:pt x="206" y="2023"/>
                  </a:lnTo>
                  <a:lnTo>
                    <a:pt x="205" y="2041"/>
                  </a:lnTo>
                  <a:lnTo>
                    <a:pt x="201" y="2059"/>
                  </a:lnTo>
                  <a:lnTo>
                    <a:pt x="199" y="2077"/>
                  </a:lnTo>
                  <a:lnTo>
                    <a:pt x="194" y="2095"/>
                  </a:lnTo>
                  <a:lnTo>
                    <a:pt x="190" y="2113"/>
                  </a:lnTo>
                  <a:lnTo>
                    <a:pt x="187" y="2129"/>
                  </a:lnTo>
                  <a:lnTo>
                    <a:pt x="181" y="2145"/>
                  </a:lnTo>
                  <a:lnTo>
                    <a:pt x="176" y="2161"/>
                  </a:lnTo>
                  <a:lnTo>
                    <a:pt x="169" y="2176"/>
                  </a:lnTo>
                  <a:lnTo>
                    <a:pt x="163" y="2192"/>
                  </a:lnTo>
                  <a:lnTo>
                    <a:pt x="156" y="2204"/>
                  </a:lnTo>
                  <a:lnTo>
                    <a:pt x="149" y="2219"/>
                  </a:lnTo>
                  <a:lnTo>
                    <a:pt x="142" y="2231"/>
                  </a:lnTo>
                  <a:lnTo>
                    <a:pt x="135" y="2244"/>
                  </a:lnTo>
                  <a:lnTo>
                    <a:pt x="126" y="2255"/>
                  </a:lnTo>
                  <a:lnTo>
                    <a:pt x="118" y="2266"/>
                  </a:lnTo>
                  <a:lnTo>
                    <a:pt x="109" y="2276"/>
                  </a:lnTo>
                  <a:lnTo>
                    <a:pt x="101" y="2285"/>
                  </a:lnTo>
                  <a:lnTo>
                    <a:pt x="92" y="2294"/>
                  </a:lnTo>
                  <a:lnTo>
                    <a:pt x="83" y="2301"/>
                  </a:lnTo>
                  <a:lnTo>
                    <a:pt x="72" y="2309"/>
                  </a:lnTo>
                  <a:lnTo>
                    <a:pt x="63" y="2316"/>
                  </a:lnTo>
                  <a:lnTo>
                    <a:pt x="52" y="2321"/>
                  </a:lnTo>
                  <a:lnTo>
                    <a:pt x="41" y="2325"/>
                  </a:lnTo>
                  <a:lnTo>
                    <a:pt x="32" y="2328"/>
                  </a:lnTo>
                  <a:lnTo>
                    <a:pt x="22" y="2330"/>
                  </a:lnTo>
                  <a:lnTo>
                    <a:pt x="11" y="2332"/>
                  </a:lnTo>
                  <a:lnTo>
                    <a:pt x="0" y="2332"/>
                  </a:lnTo>
                  <a:lnTo>
                    <a:pt x="11" y="2334"/>
                  </a:lnTo>
                  <a:lnTo>
                    <a:pt x="22" y="2336"/>
                  </a:lnTo>
                  <a:lnTo>
                    <a:pt x="32" y="2337"/>
                  </a:lnTo>
                  <a:lnTo>
                    <a:pt x="41" y="2341"/>
                  </a:lnTo>
                  <a:lnTo>
                    <a:pt x="52" y="2344"/>
                  </a:lnTo>
                  <a:lnTo>
                    <a:pt x="63" y="2350"/>
                  </a:lnTo>
                  <a:lnTo>
                    <a:pt x="72" y="2357"/>
                  </a:lnTo>
                  <a:lnTo>
                    <a:pt x="83" y="2362"/>
                  </a:lnTo>
                  <a:lnTo>
                    <a:pt x="92" y="2371"/>
                  </a:lnTo>
                  <a:lnTo>
                    <a:pt x="101" y="2380"/>
                  </a:lnTo>
                  <a:lnTo>
                    <a:pt x="109" y="2389"/>
                  </a:lnTo>
                  <a:lnTo>
                    <a:pt x="118" y="2398"/>
                  </a:lnTo>
                  <a:lnTo>
                    <a:pt x="126" y="2409"/>
                  </a:lnTo>
                  <a:lnTo>
                    <a:pt x="135" y="2422"/>
                  </a:lnTo>
                  <a:lnTo>
                    <a:pt x="142" y="2434"/>
                  </a:lnTo>
                  <a:lnTo>
                    <a:pt x="149" y="2447"/>
                  </a:lnTo>
                  <a:lnTo>
                    <a:pt x="156" y="2459"/>
                  </a:lnTo>
                  <a:lnTo>
                    <a:pt x="163" y="2474"/>
                  </a:lnTo>
                  <a:lnTo>
                    <a:pt x="169" y="2488"/>
                  </a:lnTo>
                  <a:lnTo>
                    <a:pt x="176" y="2504"/>
                  </a:lnTo>
                  <a:lnTo>
                    <a:pt x="181" y="2520"/>
                  </a:lnTo>
                  <a:lnTo>
                    <a:pt x="187" y="2537"/>
                  </a:lnTo>
                  <a:lnTo>
                    <a:pt x="190" y="2553"/>
                  </a:lnTo>
                  <a:lnTo>
                    <a:pt x="194" y="2571"/>
                  </a:lnTo>
                  <a:lnTo>
                    <a:pt x="199" y="2587"/>
                  </a:lnTo>
                  <a:lnTo>
                    <a:pt x="201" y="2607"/>
                  </a:lnTo>
                  <a:lnTo>
                    <a:pt x="205" y="2625"/>
                  </a:lnTo>
                  <a:lnTo>
                    <a:pt x="206" y="2642"/>
                  </a:lnTo>
                  <a:lnTo>
                    <a:pt x="208" y="2662"/>
                  </a:lnTo>
                  <a:lnTo>
                    <a:pt x="210" y="2682"/>
                  </a:lnTo>
                  <a:lnTo>
                    <a:pt x="212" y="2702"/>
                  </a:lnTo>
                  <a:lnTo>
                    <a:pt x="212" y="2721"/>
                  </a:lnTo>
                  <a:lnTo>
                    <a:pt x="212" y="4276"/>
                  </a:lnTo>
                  <a:lnTo>
                    <a:pt x="212" y="4296"/>
                  </a:lnTo>
                  <a:lnTo>
                    <a:pt x="212" y="4315"/>
                  </a:lnTo>
                  <a:lnTo>
                    <a:pt x="214" y="4335"/>
                  </a:lnTo>
                  <a:lnTo>
                    <a:pt x="215" y="4355"/>
                  </a:lnTo>
                  <a:lnTo>
                    <a:pt x="217" y="4373"/>
                  </a:lnTo>
                  <a:lnTo>
                    <a:pt x="221" y="4391"/>
                  </a:lnTo>
                  <a:lnTo>
                    <a:pt x="224" y="4409"/>
                  </a:lnTo>
                  <a:lnTo>
                    <a:pt x="228" y="4427"/>
                  </a:lnTo>
                  <a:lnTo>
                    <a:pt x="232" y="4445"/>
                  </a:lnTo>
                  <a:lnTo>
                    <a:pt x="237" y="4461"/>
                  </a:lnTo>
                  <a:lnTo>
                    <a:pt x="242" y="4477"/>
                  </a:lnTo>
                  <a:lnTo>
                    <a:pt x="248" y="4493"/>
                  </a:lnTo>
                  <a:lnTo>
                    <a:pt x="253" y="4507"/>
                  </a:lnTo>
                  <a:lnTo>
                    <a:pt x="260" y="4524"/>
                  </a:lnTo>
                  <a:lnTo>
                    <a:pt x="266" y="4536"/>
                  </a:lnTo>
                  <a:lnTo>
                    <a:pt x="273" y="4551"/>
                  </a:lnTo>
                  <a:lnTo>
                    <a:pt x="280" y="4563"/>
                  </a:lnTo>
                  <a:lnTo>
                    <a:pt x="289" y="4576"/>
                  </a:lnTo>
                  <a:lnTo>
                    <a:pt x="296" y="4586"/>
                  </a:lnTo>
                  <a:lnTo>
                    <a:pt x="305" y="4597"/>
                  </a:lnTo>
                  <a:lnTo>
                    <a:pt x="314" y="4608"/>
                  </a:lnTo>
                  <a:lnTo>
                    <a:pt x="323" y="4617"/>
                  </a:lnTo>
                  <a:lnTo>
                    <a:pt x="332" y="4626"/>
                  </a:lnTo>
                  <a:lnTo>
                    <a:pt x="341" y="4633"/>
                  </a:lnTo>
                  <a:lnTo>
                    <a:pt x="350" y="4640"/>
                  </a:lnTo>
                  <a:lnTo>
                    <a:pt x="361" y="4648"/>
                  </a:lnTo>
                  <a:lnTo>
                    <a:pt x="370" y="4653"/>
                  </a:lnTo>
                  <a:lnTo>
                    <a:pt x="381" y="4656"/>
                  </a:lnTo>
                  <a:lnTo>
                    <a:pt x="391" y="4660"/>
                  </a:lnTo>
                  <a:lnTo>
                    <a:pt x="402" y="4662"/>
                  </a:lnTo>
                  <a:lnTo>
                    <a:pt x="413" y="4664"/>
                  </a:lnTo>
                  <a:lnTo>
                    <a:pt x="424" y="4664"/>
                  </a:lnTo>
                </a:path>
              </a:pathLst>
            </a:custGeom>
            <a:noFill/>
            <a:ln w="9525" cap="flat" cmpd="sng" algn="ctr">
              <a:solidFill>
                <a:schemeClr val="tx1"/>
              </a:solidFill>
              <a:prstDash val="solid"/>
              <a:round/>
              <a:headEnd type="none" w="med" len="med"/>
              <a:tailEnd type="none" w="med" len="me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53" name="Text Box 15"/>
            <p:cNvSpPr txBox="1">
              <a:spLocks noChangeArrowheads="1"/>
            </p:cNvSpPr>
            <p:nvPr/>
          </p:nvSpPr>
          <p:spPr bwMode="auto">
            <a:xfrm>
              <a:off x="2131771" y="3681957"/>
              <a:ext cx="1333617" cy="1666755"/>
            </a:xfrm>
            <a:prstGeom prst="rect">
              <a:avLst/>
            </a:prstGeom>
            <a:noFill/>
            <a:ln w="9525" cap="flat" cmpd="sng" algn="ctr">
              <a:noFill/>
              <a:prstDash val="solid"/>
              <a:round/>
              <a:headEnd type="none" w="med" len="med"/>
              <a:tailEnd type="none" w="med" len="med"/>
            </a:ln>
            <a:effectLst/>
          </p:spPr>
          <p:txBody>
            <a:bodyPr lIns="78373" tIns="39187" rIns="78373" bIns="39187" anchor="ctr"/>
            <a:lstStyle/>
            <a:p>
              <a:pPr algn="ctr" defTabSz="783732" eaLnBrk="0" hangingPunct="0">
                <a:defRPr/>
              </a:pPr>
              <a:r>
                <a:rPr lang="en-GB" sz="1400" b="1" i="1" dirty="0" err="1" smtClean="0">
                  <a:solidFill>
                    <a:srgbClr val="000099"/>
                  </a:solidFill>
                  <a:latin typeface="Arial Unicode MS" pitchFamily="34" charset="-128"/>
                  <a:ea typeface="Arial Unicode MS" pitchFamily="34" charset="-128"/>
                  <a:cs typeface="Arial Unicode MS" pitchFamily="34" charset="-128"/>
                </a:rPr>
                <a:t>Activos</a:t>
              </a:r>
              <a:r>
                <a:rPr lang="en-GB" sz="1400" b="1" i="1" dirty="0" smtClean="0">
                  <a:solidFill>
                    <a:srgbClr val="000099"/>
                  </a:solidFill>
                  <a:latin typeface="Arial Unicode MS" pitchFamily="34" charset="-128"/>
                  <a:ea typeface="Arial Unicode MS" pitchFamily="34" charset="-128"/>
                  <a:cs typeface="Arial Unicode MS" pitchFamily="34" charset="-128"/>
                </a:rPr>
                <a:t> </a:t>
              </a:r>
              <a:r>
                <a:rPr lang="en-GB" sz="1400" b="1" i="1" dirty="0" err="1" smtClean="0">
                  <a:solidFill>
                    <a:srgbClr val="000099"/>
                  </a:solidFill>
                  <a:latin typeface="Arial Unicode MS" pitchFamily="34" charset="-128"/>
                  <a:ea typeface="Arial Unicode MS" pitchFamily="34" charset="-128"/>
                  <a:cs typeface="Arial Unicode MS" pitchFamily="34" charset="-128"/>
                </a:rPr>
                <a:t>reconocidos</a:t>
              </a:r>
              <a:r>
                <a:rPr lang="en-GB" sz="1400" b="1" i="1" dirty="0" smtClean="0">
                  <a:solidFill>
                    <a:srgbClr val="000099"/>
                  </a:solidFill>
                  <a:latin typeface="Arial Unicode MS" pitchFamily="34" charset="-128"/>
                  <a:ea typeface="Arial Unicode MS" pitchFamily="34" charset="-128"/>
                  <a:cs typeface="Arial Unicode MS" pitchFamily="34" charset="-128"/>
                </a:rPr>
                <a:t> en el balance de </a:t>
              </a:r>
              <a:r>
                <a:rPr lang="en-GB" sz="1400" b="1" i="1" dirty="0" err="1" smtClean="0">
                  <a:solidFill>
                    <a:srgbClr val="000099"/>
                  </a:solidFill>
                  <a:latin typeface="Arial Unicode MS" pitchFamily="34" charset="-128"/>
                  <a:ea typeface="Arial Unicode MS" pitchFamily="34" charset="-128"/>
                  <a:cs typeface="Arial Unicode MS" pitchFamily="34" charset="-128"/>
                </a:rPr>
                <a:t>solvencia</a:t>
              </a:r>
              <a:endParaRPr lang="en-GB" sz="1400" b="1" i="1" dirty="0">
                <a:solidFill>
                  <a:srgbClr val="000099"/>
                </a:solidFill>
                <a:latin typeface="Arial Unicode MS" pitchFamily="34" charset="-128"/>
                <a:ea typeface="Arial Unicode MS" pitchFamily="34" charset="-128"/>
                <a:cs typeface="Arial Unicode MS" pitchFamily="34" charset="-128"/>
              </a:endParaRPr>
            </a:p>
          </p:txBody>
        </p:sp>
      </p:grpSp>
      <p:grpSp>
        <p:nvGrpSpPr>
          <p:cNvPr id="54" name="Gruppieren 42"/>
          <p:cNvGrpSpPr>
            <a:grpSpLocks/>
          </p:cNvGrpSpPr>
          <p:nvPr/>
        </p:nvGrpSpPr>
        <p:grpSpPr bwMode="auto">
          <a:xfrm>
            <a:off x="2054187" y="5273681"/>
            <a:ext cx="2726768" cy="434975"/>
            <a:chOff x="3694570" y="4772973"/>
            <a:chExt cx="3182227" cy="508198"/>
          </a:xfrm>
        </p:grpSpPr>
        <p:sp>
          <p:nvSpPr>
            <p:cNvPr id="55" name="Rectangle 10"/>
            <p:cNvSpPr>
              <a:spLocks noChangeArrowheads="1"/>
            </p:cNvSpPr>
            <p:nvPr/>
          </p:nvSpPr>
          <p:spPr bwMode="auto">
            <a:xfrm>
              <a:off x="3694570" y="4772973"/>
              <a:ext cx="1131977" cy="508198"/>
            </a:xfrm>
            <a:prstGeom prst="rect">
              <a:avLst/>
            </a:prstGeom>
            <a:solidFill>
              <a:schemeClr val="accent5">
                <a:lumMod val="40000"/>
                <a:lumOff val="60000"/>
              </a:schemeClr>
            </a:solidFill>
            <a:ln w="6350">
              <a:solidFill>
                <a:srgbClr val="000000"/>
              </a:solidFill>
              <a:miter lim="800000"/>
              <a:headEnd/>
              <a:tailEnd/>
            </a:ln>
          </p:spPr>
          <p:txBody>
            <a:bodyPr/>
            <a:lstStyle/>
            <a:p>
              <a:pPr eaLnBrk="0" hangingPunct="0">
                <a:defRPr/>
              </a:pPr>
              <a:endParaRPr lang="en-GB" sz="1600">
                <a:latin typeface="Arial Unicode MS" pitchFamily="34" charset="-128"/>
                <a:ea typeface="Arial Unicode MS" pitchFamily="34" charset="-128"/>
                <a:cs typeface="Arial Unicode MS" pitchFamily="34" charset="-128"/>
              </a:endParaRPr>
            </a:p>
          </p:txBody>
        </p:sp>
        <p:sp>
          <p:nvSpPr>
            <p:cNvPr id="56" name="Rectangle 11"/>
            <p:cNvSpPr>
              <a:spLocks noChangeArrowheads="1"/>
            </p:cNvSpPr>
            <p:nvPr/>
          </p:nvSpPr>
          <p:spPr bwMode="auto">
            <a:xfrm>
              <a:off x="5411994" y="4889821"/>
              <a:ext cx="1464803" cy="287669"/>
            </a:xfrm>
            <a:prstGeom prst="rect">
              <a:avLst/>
            </a:prstGeom>
            <a:noFill/>
            <a:ln w="6350">
              <a:noFill/>
              <a:miter lim="800000"/>
              <a:headEnd/>
              <a:tailEnd/>
            </a:ln>
          </p:spPr>
          <p:txBody>
            <a:bodyPr wrap="none" lIns="0" tIns="0" rIns="0" bIns="0">
              <a:spAutoFit/>
            </a:bodyPr>
            <a:lstStyle/>
            <a:p>
              <a:pPr defTabSz="914354">
                <a:defRPr/>
              </a:pPr>
              <a:r>
                <a:rPr lang="en-GB" sz="1600" i="1" dirty="0" err="1" smtClean="0">
                  <a:latin typeface="Arial Unicode MS" pitchFamily="34" charset="-128"/>
                  <a:ea typeface="Arial Unicode MS" pitchFamily="34" charset="-128"/>
                  <a:cs typeface="Arial Unicode MS" pitchFamily="34" charset="-128"/>
                </a:rPr>
                <a:t>Otros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pasivos</a:t>
              </a:r>
              <a:endParaRPr lang="en-GB" sz="1600" dirty="0">
                <a:latin typeface="Arial Unicode MS" pitchFamily="34" charset="-128"/>
                <a:ea typeface="Arial Unicode MS" pitchFamily="34" charset="-128"/>
                <a:cs typeface="Arial Unicode MS" pitchFamily="34" charset="-128"/>
              </a:endParaRPr>
            </a:p>
          </p:txBody>
        </p:sp>
        <p:sp>
          <p:nvSpPr>
            <p:cNvPr id="57" name="Freeform 17"/>
            <p:cNvSpPr>
              <a:spLocks noEditPoints="1"/>
            </p:cNvSpPr>
            <p:nvPr/>
          </p:nvSpPr>
          <p:spPr bwMode="auto">
            <a:xfrm>
              <a:off x="4222909" y="4971490"/>
              <a:ext cx="1101725" cy="68263"/>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a:lstStyle/>
            <a:p>
              <a:endParaRPr lang="es-ES_tradnl" sz="1600">
                <a:latin typeface="Arial Unicode MS" pitchFamily="34" charset="-128"/>
                <a:ea typeface="Arial Unicode MS" pitchFamily="34" charset="-128"/>
                <a:cs typeface="Arial Unicode MS" pitchFamily="34" charset="-128"/>
              </a:endParaRPr>
            </a:p>
          </p:txBody>
        </p:sp>
      </p:grpSp>
      <p:sp>
        <p:nvSpPr>
          <p:cNvPr id="58" name="Rectangle 10"/>
          <p:cNvSpPr>
            <a:spLocks noChangeArrowheads="1"/>
          </p:cNvSpPr>
          <p:nvPr/>
        </p:nvSpPr>
        <p:spPr bwMode="auto">
          <a:xfrm>
            <a:off x="2030402" y="3217853"/>
            <a:ext cx="969962" cy="498475"/>
          </a:xfrm>
          <a:prstGeom prst="rect">
            <a:avLst/>
          </a:prstGeom>
          <a:solidFill>
            <a:schemeClr val="accent5">
              <a:lumMod val="20000"/>
              <a:lumOff val="80000"/>
            </a:schemeClr>
          </a:solidFill>
          <a:ln w="6350">
            <a:solidFill>
              <a:srgbClr val="000000"/>
            </a:solidFill>
            <a:miter lim="800000"/>
            <a:headEnd/>
            <a:tailEnd/>
          </a:ln>
        </p:spPr>
        <p:txBody>
          <a:bodyPr lIns="78373" tIns="39187" rIns="78373" bIns="39187"/>
          <a:lstStyle/>
          <a:p>
            <a:pPr eaLnBrk="0" hangingPunct="0"/>
            <a:endParaRPr lang="en-GB" sz="1600">
              <a:latin typeface="Arial Unicode MS" pitchFamily="34" charset="-128"/>
              <a:ea typeface="Arial Unicode MS" pitchFamily="34" charset="-128"/>
              <a:cs typeface="Arial Unicode MS" pitchFamily="34" charset="-128"/>
            </a:endParaRPr>
          </a:p>
        </p:txBody>
      </p:sp>
      <p:sp>
        <p:nvSpPr>
          <p:cNvPr id="59" name="Rectangle 11"/>
          <p:cNvSpPr>
            <a:spLocks noChangeArrowheads="1"/>
          </p:cNvSpPr>
          <p:nvPr/>
        </p:nvSpPr>
        <p:spPr bwMode="auto">
          <a:xfrm>
            <a:off x="3500430" y="3214686"/>
            <a:ext cx="2176507" cy="492443"/>
          </a:xfrm>
          <a:prstGeom prst="rect">
            <a:avLst/>
          </a:prstGeom>
          <a:noFill/>
          <a:ln w="6350">
            <a:noFill/>
            <a:miter lim="800000"/>
            <a:headEnd/>
            <a:tailEnd/>
          </a:ln>
        </p:spPr>
        <p:txBody>
          <a:bodyPr wrap="square" lIns="0" tIns="0" rIns="0" bIns="0">
            <a:spAutoFit/>
          </a:bodyPr>
          <a:lstStyle/>
          <a:p>
            <a:pPr algn="ctr" defTabSz="914354">
              <a:defRPr/>
            </a:pPr>
            <a:r>
              <a:rPr lang="en-GB" sz="1600" i="1" dirty="0" err="1" smtClean="0">
                <a:latin typeface="Arial Unicode MS" pitchFamily="34" charset="-128"/>
                <a:ea typeface="Arial Unicode MS" pitchFamily="34" charset="-128"/>
                <a:cs typeface="Arial Unicode MS" pitchFamily="34" charset="-128"/>
              </a:rPr>
              <a:t>Pasivos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subordinados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elegibles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como</a:t>
            </a:r>
            <a:r>
              <a:rPr lang="en-GB" sz="1600" i="1" dirty="0" smtClean="0">
                <a:latin typeface="Arial Unicode MS" pitchFamily="34" charset="-128"/>
                <a:ea typeface="Arial Unicode MS" pitchFamily="34" charset="-128"/>
                <a:cs typeface="Arial Unicode MS" pitchFamily="34" charset="-128"/>
              </a:rPr>
              <a:t> FF.PP</a:t>
            </a:r>
            <a:endParaRPr lang="en-GB" sz="1600" dirty="0">
              <a:latin typeface="Arial Unicode MS" pitchFamily="34" charset="-128"/>
              <a:ea typeface="Arial Unicode MS" pitchFamily="34" charset="-128"/>
              <a:cs typeface="Arial Unicode MS" pitchFamily="34" charset="-128"/>
            </a:endParaRPr>
          </a:p>
        </p:txBody>
      </p:sp>
      <p:sp>
        <p:nvSpPr>
          <p:cNvPr id="60" name="Freeform 17"/>
          <p:cNvSpPr>
            <a:spLocks noEditPoints="1"/>
          </p:cNvSpPr>
          <p:nvPr/>
        </p:nvSpPr>
        <p:spPr bwMode="auto">
          <a:xfrm>
            <a:off x="2500298" y="3425816"/>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1" name="Rectangle 11"/>
          <p:cNvSpPr>
            <a:spLocks noChangeArrowheads="1"/>
          </p:cNvSpPr>
          <p:nvPr/>
        </p:nvSpPr>
        <p:spPr bwMode="auto">
          <a:xfrm>
            <a:off x="3497011" y="2571744"/>
            <a:ext cx="1503617" cy="246221"/>
          </a:xfrm>
          <a:prstGeom prst="rect">
            <a:avLst/>
          </a:prstGeom>
          <a:noFill/>
          <a:ln w="6350">
            <a:noFill/>
            <a:miter lim="800000"/>
            <a:headEnd/>
            <a:tailEnd/>
          </a:ln>
        </p:spPr>
        <p:txBody>
          <a:bodyPr wrap="none" lIns="0" tIns="0" rIns="0" bIns="0">
            <a:spAutoFit/>
          </a:bodyPr>
          <a:lstStyle/>
          <a:p>
            <a:pPr defTabSz="914354">
              <a:defRPr/>
            </a:pPr>
            <a:r>
              <a:rPr lang="en-GB" sz="1600" i="1" dirty="0" err="1" smtClean="0">
                <a:latin typeface="Arial Unicode MS" pitchFamily="34" charset="-128"/>
                <a:ea typeface="Arial Unicode MS" pitchFamily="34" charset="-128"/>
                <a:cs typeface="Arial Unicode MS" pitchFamily="34" charset="-128"/>
              </a:rPr>
              <a:t>Activos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Pasivos</a:t>
            </a:r>
            <a:endParaRPr lang="en-GB" sz="1600" dirty="0">
              <a:latin typeface="Arial Unicode MS" pitchFamily="34" charset="-128"/>
              <a:ea typeface="Arial Unicode MS" pitchFamily="34" charset="-128"/>
              <a:cs typeface="Arial Unicode MS" pitchFamily="34" charset="-128"/>
            </a:endParaRPr>
          </a:p>
        </p:txBody>
      </p:sp>
      <p:sp>
        <p:nvSpPr>
          <p:cNvPr id="62" name="Freeform 17"/>
          <p:cNvSpPr>
            <a:spLocks noEditPoints="1"/>
          </p:cNvSpPr>
          <p:nvPr/>
        </p:nvSpPr>
        <p:spPr bwMode="auto">
          <a:xfrm>
            <a:off x="2477836" y="2714620"/>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3" name="Rectangle 10"/>
          <p:cNvSpPr>
            <a:spLocks noChangeArrowheads="1"/>
          </p:cNvSpPr>
          <p:nvPr/>
        </p:nvSpPr>
        <p:spPr bwMode="auto">
          <a:xfrm>
            <a:off x="2000232" y="1928802"/>
            <a:ext cx="969962" cy="333375"/>
          </a:xfrm>
          <a:prstGeom prst="rect">
            <a:avLst/>
          </a:prstGeom>
          <a:solidFill>
            <a:schemeClr val="accent4">
              <a:lumMod val="20000"/>
              <a:lumOff val="80000"/>
            </a:schemeClr>
          </a:solidFill>
          <a:ln w="6350">
            <a:solidFill>
              <a:srgbClr val="000000"/>
            </a:solidFill>
            <a:prstDash val="sysDash"/>
            <a:miter lim="800000"/>
            <a:headEnd/>
            <a:tailEnd/>
          </a:ln>
        </p:spPr>
        <p:txBody>
          <a:bodyPr lIns="78373" tIns="39187" rIns="78373" bIns="39187" anchor="ctr"/>
          <a:lstStyle/>
          <a:p>
            <a:pPr algn="ctr" eaLnBrk="0" hangingPunct="0"/>
            <a:r>
              <a:rPr lang="en-GB" sz="1200" dirty="0" smtClean="0">
                <a:latin typeface="Arial Unicode MS" pitchFamily="34" charset="-128"/>
                <a:ea typeface="Arial Unicode MS" pitchFamily="34" charset="-128"/>
                <a:cs typeface="Arial Unicode MS" pitchFamily="34" charset="-128"/>
              </a:rPr>
              <a:t>Off-balance</a:t>
            </a:r>
            <a:endParaRPr lang="en-GB" sz="1200" dirty="0">
              <a:latin typeface="Arial Unicode MS" pitchFamily="34" charset="-128"/>
              <a:ea typeface="Arial Unicode MS" pitchFamily="34" charset="-128"/>
              <a:cs typeface="Arial Unicode MS" pitchFamily="34" charset="-128"/>
            </a:endParaRPr>
          </a:p>
        </p:txBody>
      </p:sp>
      <p:sp>
        <p:nvSpPr>
          <p:cNvPr id="64" name="Rectangle 11"/>
          <p:cNvSpPr>
            <a:spLocks noChangeArrowheads="1"/>
          </p:cNvSpPr>
          <p:nvPr/>
        </p:nvSpPr>
        <p:spPr bwMode="auto">
          <a:xfrm>
            <a:off x="3827429" y="1857364"/>
            <a:ext cx="1744704" cy="492443"/>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Complementarios</a:t>
            </a:r>
            <a:endParaRPr lang="en-GB" sz="1600" b="1" dirty="0">
              <a:latin typeface="Arial Unicode MS" pitchFamily="34" charset="-128"/>
              <a:ea typeface="Arial Unicode MS" pitchFamily="34" charset="-128"/>
              <a:cs typeface="Arial Unicode MS" pitchFamily="34" charset="-128"/>
            </a:endParaRPr>
          </a:p>
        </p:txBody>
      </p:sp>
      <p:sp>
        <p:nvSpPr>
          <p:cNvPr id="65" name="Freeform 17"/>
          <p:cNvSpPr>
            <a:spLocks noEditPoints="1"/>
          </p:cNvSpPr>
          <p:nvPr/>
        </p:nvSpPr>
        <p:spPr bwMode="auto">
          <a:xfrm>
            <a:off x="2913057" y="2071678"/>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6" name="Rectangle 7"/>
          <p:cNvSpPr>
            <a:spLocks noChangeArrowheads="1"/>
          </p:cNvSpPr>
          <p:nvPr/>
        </p:nvSpPr>
        <p:spPr bwMode="auto">
          <a:xfrm>
            <a:off x="7346087" y="2428868"/>
            <a:ext cx="1440755" cy="738664"/>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totales</a:t>
            </a:r>
            <a:endParaRPr lang="en-GB" sz="1600" b="1" dirty="0" smtClean="0">
              <a:latin typeface="Arial Unicode MS" pitchFamily="34" charset="-128"/>
              <a:ea typeface="Arial Unicode MS" pitchFamily="34" charset="-128"/>
              <a:cs typeface="Arial Unicode MS" pitchFamily="34" charset="-128"/>
            </a:endParaRPr>
          </a:p>
          <a:p>
            <a:pPr algn="ctr" defTabSz="914354">
              <a:defRPr/>
            </a:pPr>
            <a:r>
              <a:rPr lang="en-GB" sz="1600" b="1" dirty="0" err="1" smtClean="0">
                <a:solidFill>
                  <a:srgbClr val="C00000"/>
                </a:solidFill>
                <a:latin typeface="Arial Unicode MS" pitchFamily="34" charset="-128"/>
                <a:ea typeface="Arial Unicode MS" pitchFamily="34" charset="-128"/>
                <a:cs typeface="Arial Unicode MS" pitchFamily="34" charset="-128"/>
              </a:rPr>
              <a:t>potenciales</a:t>
            </a:r>
            <a:endParaRPr lang="en-GB" sz="1600" b="1" dirty="0">
              <a:solidFill>
                <a:srgbClr val="C00000"/>
              </a:solidFill>
              <a:latin typeface="Arial Unicode MS" pitchFamily="34" charset="-128"/>
              <a:ea typeface="Arial Unicode MS" pitchFamily="34" charset="-128"/>
              <a:cs typeface="Arial Unicode MS" pitchFamily="34" charset="-128"/>
            </a:endParaRPr>
          </a:p>
        </p:txBody>
      </p:sp>
      <p:sp>
        <p:nvSpPr>
          <p:cNvPr id="67" name="Freeform 8"/>
          <p:cNvSpPr>
            <a:spLocks/>
          </p:cNvSpPr>
          <p:nvPr/>
        </p:nvSpPr>
        <p:spPr bwMode="auto">
          <a:xfrm>
            <a:off x="6929454" y="1928802"/>
            <a:ext cx="285752" cy="1798639"/>
          </a:xfrm>
          <a:custGeom>
            <a:avLst/>
            <a:gdLst>
              <a:gd name="T0" fmla="*/ 11 w 424"/>
              <a:gd name="T1" fmla="*/ 0 h 2968"/>
              <a:gd name="T2" fmla="*/ 32 w 424"/>
              <a:gd name="T3" fmla="*/ 4 h 2968"/>
              <a:gd name="T4" fmla="*/ 52 w 424"/>
              <a:gd name="T5" fmla="*/ 9 h 2968"/>
              <a:gd name="T6" fmla="*/ 72 w 424"/>
              <a:gd name="T7" fmla="*/ 17 h 2968"/>
              <a:gd name="T8" fmla="*/ 91 w 424"/>
              <a:gd name="T9" fmla="*/ 26 h 2968"/>
              <a:gd name="T10" fmla="*/ 109 w 424"/>
              <a:gd name="T11" fmla="*/ 36 h 2968"/>
              <a:gd name="T12" fmla="*/ 126 w 424"/>
              <a:gd name="T13" fmla="*/ 51 h 2968"/>
              <a:gd name="T14" fmla="*/ 149 w 424"/>
              <a:gd name="T15" fmla="*/ 74 h 2968"/>
              <a:gd name="T16" fmla="*/ 176 w 424"/>
              <a:gd name="T17" fmla="*/ 110 h 2968"/>
              <a:gd name="T18" fmla="*/ 190 w 424"/>
              <a:gd name="T19" fmla="*/ 140 h 2968"/>
              <a:gd name="T20" fmla="*/ 199 w 424"/>
              <a:gd name="T21" fmla="*/ 164 h 2968"/>
              <a:gd name="T22" fmla="*/ 205 w 424"/>
              <a:gd name="T23" fmla="*/ 187 h 2968"/>
              <a:gd name="T24" fmla="*/ 210 w 424"/>
              <a:gd name="T25" fmla="*/ 210 h 2968"/>
              <a:gd name="T26" fmla="*/ 212 w 424"/>
              <a:gd name="T27" fmla="*/ 236 h 2968"/>
              <a:gd name="T28" fmla="*/ 212 w 424"/>
              <a:gd name="T29" fmla="*/ 1237 h 2968"/>
              <a:gd name="T30" fmla="*/ 214 w 424"/>
              <a:gd name="T31" fmla="*/ 1262 h 2968"/>
              <a:gd name="T32" fmla="*/ 215 w 424"/>
              <a:gd name="T33" fmla="*/ 1288 h 2968"/>
              <a:gd name="T34" fmla="*/ 221 w 424"/>
              <a:gd name="T35" fmla="*/ 1311 h 2968"/>
              <a:gd name="T36" fmla="*/ 228 w 424"/>
              <a:gd name="T37" fmla="*/ 1334 h 2968"/>
              <a:gd name="T38" fmla="*/ 237 w 424"/>
              <a:gd name="T39" fmla="*/ 1356 h 2968"/>
              <a:gd name="T40" fmla="*/ 260 w 424"/>
              <a:gd name="T41" fmla="*/ 1395 h 2968"/>
              <a:gd name="T42" fmla="*/ 289 w 424"/>
              <a:gd name="T43" fmla="*/ 1428 h 2968"/>
              <a:gd name="T44" fmla="*/ 305 w 424"/>
              <a:gd name="T45" fmla="*/ 1442 h 2968"/>
              <a:gd name="T46" fmla="*/ 323 w 424"/>
              <a:gd name="T47" fmla="*/ 1454 h 2968"/>
              <a:gd name="T48" fmla="*/ 341 w 424"/>
              <a:gd name="T49" fmla="*/ 1465 h 2968"/>
              <a:gd name="T50" fmla="*/ 361 w 424"/>
              <a:gd name="T51" fmla="*/ 1474 h 2968"/>
              <a:gd name="T52" fmla="*/ 380 w 424"/>
              <a:gd name="T53" fmla="*/ 1480 h 2968"/>
              <a:gd name="T54" fmla="*/ 402 w 424"/>
              <a:gd name="T55" fmla="*/ 1483 h 2968"/>
              <a:gd name="T56" fmla="*/ 424 w 424"/>
              <a:gd name="T57" fmla="*/ 1485 h 2968"/>
              <a:gd name="T58" fmla="*/ 402 w 424"/>
              <a:gd name="T59" fmla="*/ 1485 h 2968"/>
              <a:gd name="T60" fmla="*/ 380 w 424"/>
              <a:gd name="T61" fmla="*/ 1490 h 2968"/>
              <a:gd name="T62" fmla="*/ 361 w 424"/>
              <a:gd name="T63" fmla="*/ 1496 h 2968"/>
              <a:gd name="T64" fmla="*/ 341 w 424"/>
              <a:gd name="T65" fmla="*/ 1505 h 2968"/>
              <a:gd name="T66" fmla="*/ 323 w 424"/>
              <a:gd name="T67" fmla="*/ 1514 h 2968"/>
              <a:gd name="T68" fmla="*/ 305 w 424"/>
              <a:gd name="T69" fmla="*/ 1526 h 2968"/>
              <a:gd name="T70" fmla="*/ 289 w 424"/>
              <a:gd name="T71" fmla="*/ 1541 h 2968"/>
              <a:gd name="T72" fmla="*/ 260 w 424"/>
              <a:gd name="T73" fmla="*/ 1575 h 2968"/>
              <a:gd name="T74" fmla="*/ 237 w 424"/>
              <a:gd name="T75" fmla="*/ 1614 h 2968"/>
              <a:gd name="T76" fmla="*/ 228 w 424"/>
              <a:gd name="T77" fmla="*/ 1636 h 2968"/>
              <a:gd name="T78" fmla="*/ 221 w 424"/>
              <a:gd name="T79" fmla="*/ 1659 h 2968"/>
              <a:gd name="T80" fmla="*/ 215 w 424"/>
              <a:gd name="T81" fmla="*/ 1682 h 2968"/>
              <a:gd name="T82" fmla="*/ 214 w 424"/>
              <a:gd name="T83" fmla="*/ 1706 h 2968"/>
              <a:gd name="T84" fmla="*/ 212 w 424"/>
              <a:gd name="T85" fmla="*/ 1733 h 2968"/>
              <a:gd name="T86" fmla="*/ 212 w 424"/>
              <a:gd name="T87" fmla="*/ 2734 h 2968"/>
              <a:gd name="T88" fmla="*/ 210 w 424"/>
              <a:gd name="T89" fmla="*/ 2759 h 2968"/>
              <a:gd name="T90" fmla="*/ 205 w 424"/>
              <a:gd name="T91" fmla="*/ 2783 h 2968"/>
              <a:gd name="T92" fmla="*/ 199 w 424"/>
              <a:gd name="T93" fmla="*/ 2806 h 2968"/>
              <a:gd name="T94" fmla="*/ 190 w 424"/>
              <a:gd name="T95" fmla="*/ 2828 h 2968"/>
              <a:gd name="T96" fmla="*/ 176 w 424"/>
              <a:gd name="T97" fmla="*/ 2860 h 2968"/>
              <a:gd name="T98" fmla="*/ 149 w 424"/>
              <a:gd name="T99" fmla="*/ 2896 h 2968"/>
              <a:gd name="T100" fmla="*/ 126 w 424"/>
              <a:gd name="T101" fmla="*/ 2919 h 2968"/>
              <a:gd name="T102" fmla="*/ 109 w 424"/>
              <a:gd name="T103" fmla="*/ 2932 h 2968"/>
              <a:gd name="T104" fmla="*/ 91 w 424"/>
              <a:gd name="T105" fmla="*/ 2944 h 2968"/>
              <a:gd name="T106" fmla="*/ 72 w 424"/>
              <a:gd name="T107" fmla="*/ 2953 h 2968"/>
              <a:gd name="T108" fmla="*/ 52 w 424"/>
              <a:gd name="T109" fmla="*/ 2960 h 2968"/>
              <a:gd name="T110" fmla="*/ 32 w 424"/>
              <a:gd name="T111" fmla="*/ 2966 h 2968"/>
              <a:gd name="T112" fmla="*/ 11 w 424"/>
              <a:gd name="T113" fmla="*/ 2968 h 29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
              <a:gd name="T172" fmla="*/ 0 h 2968"/>
              <a:gd name="T173" fmla="*/ 424 w 424"/>
              <a:gd name="T174" fmla="*/ 2968 h 29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 h="2968">
                <a:moveTo>
                  <a:pt x="0" y="0"/>
                </a:moveTo>
                <a:lnTo>
                  <a:pt x="11" y="0"/>
                </a:lnTo>
                <a:lnTo>
                  <a:pt x="21" y="2"/>
                </a:lnTo>
                <a:lnTo>
                  <a:pt x="32" y="4"/>
                </a:lnTo>
                <a:lnTo>
                  <a:pt x="41" y="6"/>
                </a:lnTo>
                <a:lnTo>
                  <a:pt x="52" y="9"/>
                </a:lnTo>
                <a:lnTo>
                  <a:pt x="63" y="11"/>
                </a:lnTo>
                <a:lnTo>
                  <a:pt x="72" y="17"/>
                </a:lnTo>
                <a:lnTo>
                  <a:pt x="83" y="20"/>
                </a:lnTo>
                <a:lnTo>
                  <a:pt x="91" y="26"/>
                </a:lnTo>
                <a:lnTo>
                  <a:pt x="100" y="31"/>
                </a:lnTo>
                <a:lnTo>
                  <a:pt x="109" y="36"/>
                </a:lnTo>
                <a:lnTo>
                  <a:pt x="118" y="44"/>
                </a:lnTo>
                <a:lnTo>
                  <a:pt x="126" y="51"/>
                </a:lnTo>
                <a:lnTo>
                  <a:pt x="135" y="58"/>
                </a:lnTo>
                <a:lnTo>
                  <a:pt x="149" y="74"/>
                </a:lnTo>
                <a:lnTo>
                  <a:pt x="163" y="90"/>
                </a:lnTo>
                <a:lnTo>
                  <a:pt x="176" y="110"/>
                </a:lnTo>
                <a:lnTo>
                  <a:pt x="187" y="130"/>
                </a:lnTo>
                <a:lnTo>
                  <a:pt x="190" y="140"/>
                </a:lnTo>
                <a:lnTo>
                  <a:pt x="196" y="151"/>
                </a:lnTo>
                <a:lnTo>
                  <a:pt x="199" y="164"/>
                </a:lnTo>
                <a:lnTo>
                  <a:pt x="203" y="175"/>
                </a:lnTo>
                <a:lnTo>
                  <a:pt x="205" y="187"/>
                </a:lnTo>
                <a:lnTo>
                  <a:pt x="206" y="198"/>
                </a:lnTo>
                <a:lnTo>
                  <a:pt x="210" y="210"/>
                </a:lnTo>
                <a:lnTo>
                  <a:pt x="210" y="223"/>
                </a:lnTo>
                <a:lnTo>
                  <a:pt x="212" y="236"/>
                </a:lnTo>
                <a:lnTo>
                  <a:pt x="212" y="248"/>
                </a:lnTo>
                <a:lnTo>
                  <a:pt x="212" y="1237"/>
                </a:lnTo>
                <a:lnTo>
                  <a:pt x="212" y="1250"/>
                </a:lnTo>
                <a:lnTo>
                  <a:pt x="214" y="1262"/>
                </a:lnTo>
                <a:lnTo>
                  <a:pt x="214" y="1275"/>
                </a:lnTo>
                <a:lnTo>
                  <a:pt x="215" y="1288"/>
                </a:lnTo>
                <a:lnTo>
                  <a:pt x="219" y="1298"/>
                </a:lnTo>
                <a:lnTo>
                  <a:pt x="221" y="1311"/>
                </a:lnTo>
                <a:lnTo>
                  <a:pt x="224" y="1322"/>
                </a:lnTo>
                <a:lnTo>
                  <a:pt x="228" y="1334"/>
                </a:lnTo>
                <a:lnTo>
                  <a:pt x="233" y="1345"/>
                </a:lnTo>
                <a:lnTo>
                  <a:pt x="237" y="1356"/>
                </a:lnTo>
                <a:lnTo>
                  <a:pt x="248" y="1375"/>
                </a:lnTo>
                <a:lnTo>
                  <a:pt x="260" y="1395"/>
                </a:lnTo>
                <a:lnTo>
                  <a:pt x="275" y="1411"/>
                </a:lnTo>
                <a:lnTo>
                  <a:pt x="289" y="1428"/>
                </a:lnTo>
                <a:lnTo>
                  <a:pt x="296" y="1435"/>
                </a:lnTo>
                <a:lnTo>
                  <a:pt x="305" y="1442"/>
                </a:lnTo>
                <a:lnTo>
                  <a:pt x="314" y="1449"/>
                </a:lnTo>
                <a:lnTo>
                  <a:pt x="323" y="1454"/>
                </a:lnTo>
                <a:lnTo>
                  <a:pt x="332" y="1460"/>
                </a:lnTo>
                <a:lnTo>
                  <a:pt x="341" y="1465"/>
                </a:lnTo>
                <a:lnTo>
                  <a:pt x="352" y="1469"/>
                </a:lnTo>
                <a:lnTo>
                  <a:pt x="361" y="1474"/>
                </a:lnTo>
                <a:lnTo>
                  <a:pt x="372" y="1476"/>
                </a:lnTo>
                <a:lnTo>
                  <a:pt x="380" y="1480"/>
                </a:lnTo>
                <a:lnTo>
                  <a:pt x="391" y="1481"/>
                </a:lnTo>
                <a:lnTo>
                  <a:pt x="402" y="1483"/>
                </a:lnTo>
                <a:lnTo>
                  <a:pt x="413" y="1485"/>
                </a:lnTo>
                <a:lnTo>
                  <a:pt x="424" y="1485"/>
                </a:lnTo>
                <a:lnTo>
                  <a:pt x="413" y="1485"/>
                </a:lnTo>
                <a:lnTo>
                  <a:pt x="402" y="1485"/>
                </a:lnTo>
                <a:lnTo>
                  <a:pt x="391" y="1487"/>
                </a:lnTo>
                <a:lnTo>
                  <a:pt x="380" y="1490"/>
                </a:lnTo>
                <a:lnTo>
                  <a:pt x="372" y="1492"/>
                </a:lnTo>
                <a:lnTo>
                  <a:pt x="361" y="1496"/>
                </a:lnTo>
                <a:lnTo>
                  <a:pt x="352" y="1499"/>
                </a:lnTo>
                <a:lnTo>
                  <a:pt x="341" y="1505"/>
                </a:lnTo>
                <a:lnTo>
                  <a:pt x="332" y="1508"/>
                </a:lnTo>
                <a:lnTo>
                  <a:pt x="323" y="1514"/>
                </a:lnTo>
                <a:lnTo>
                  <a:pt x="314" y="1521"/>
                </a:lnTo>
                <a:lnTo>
                  <a:pt x="305" y="1526"/>
                </a:lnTo>
                <a:lnTo>
                  <a:pt x="296" y="1533"/>
                </a:lnTo>
                <a:lnTo>
                  <a:pt x="289" y="1541"/>
                </a:lnTo>
                <a:lnTo>
                  <a:pt x="275" y="1557"/>
                </a:lnTo>
                <a:lnTo>
                  <a:pt x="260" y="1575"/>
                </a:lnTo>
                <a:lnTo>
                  <a:pt x="248" y="1594"/>
                </a:lnTo>
                <a:lnTo>
                  <a:pt x="237" y="1614"/>
                </a:lnTo>
                <a:lnTo>
                  <a:pt x="233" y="1625"/>
                </a:lnTo>
                <a:lnTo>
                  <a:pt x="228" y="1636"/>
                </a:lnTo>
                <a:lnTo>
                  <a:pt x="224" y="1647"/>
                </a:lnTo>
                <a:lnTo>
                  <a:pt x="221" y="1659"/>
                </a:lnTo>
                <a:lnTo>
                  <a:pt x="219" y="1670"/>
                </a:lnTo>
                <a:lnTo>
                  <a:pt x="215" y="1682"/>
                </a:lnTo>
                <a:lnTo>
                  <a:pt x="214" y="1695"/>
                </a:lnTo>
                <a:lnTo>
                  <a:pt x="214" y="1706"/>
                </a:lnTo>
                <a:lnTo>
                  <a:pt x="212" y="1718"/>
                </a:lnTo>
                <a:lnTo>
                  <a:pt x="212" y="1733"/>
                </a:lnTo>
                <a:lnTo>
                  <a:pt x="212" y="2722"/>
                </a:lnTo>
                <a:lnTo>
                  <a:pt x="212" y="2734"/>
                </a:lnTo>
                <a:lnTo>
                  <a:pt x="210" y="2747"/>
                </a:lnTo>
                <a:lnTo>
                  <a:pt x="210" y="2759"/>
                </a:lnTo>
                <a:lnTo>
                  <a:pt x="206" y="2770"/>
                </a:lnTo>
                <a:lnTo>
                  <a:pt x="205" y="2783"/>
                </a:lnTo>
                <a:lnTo>
                  <a:pt x="203" y="2795"/>
                </a:lnTo>
                <a:lnTo>
                  <a:pt x="199" y="2806"/>
                </a:lnTo>
                <a:lnTo>
                  <a:pt x="196" y="2817"/>
                </a:lnTo>
                <a:lnTo>
                  <a:pt x="190" y="2828"/>
                </a:lnTo>
                <a:lnTo>
                  <a:pt x="187" y="2838"/>
                </a:lnTo>
                <a:lnTo>
                  <a:pt x="176" y="2860"/>
                </a:lnTo>
                <a:lnTo>
                  <a:pt x="163" y="2878"/>
                </a:lnTo>
                <a:lnTo>
                  <a:pt x="149" y="2896"/>
                </a:lnTo>
                <a:lnTo>
                  <a:pt x="135" y="2912"/>
                </a:lnTo>
                <a:lnTo>
                  <a:pt x="126" y="2919"/>
                </a:lnTo>
                <a:lnTo>
                  <a:pt x="118" y="2926"/>
                </a:lnTo>
                <a:lnTo>
                  <a:pt x="109" y="2932"/>
                </a:lnTo>
                <a:lnTo>
                  <a:pt x="100" y="2939"/>
                </a:lnTo>
                <a:lnTo>
                  <a:pt x="91" y="2944"/>
                </a:lnTo>
                <a:lnTo>
                  <a:pt x="83" y="2950"/>
                </a:lnTo>
                <a:lnTo>
                  <a:pt x="72" y="2953"/>
                </a:lnTo>
                <a:lnTo>
                  <a:pt x="63" y="2957"/>
                </a:lnTo>
                <a:lnTo>
                  <a:pt x="52" y="2960"/>
                </a:lnTo>
                <a:lnTo>
                  <a:pt x="41" y="2964"/>
                </a:lnTo>
                <a:lnTo>
                  <a:pt x="32" y="2966"/>
                </a:lnTo>
                <a:lnTo>
                  <a:pt x="21" y="2968"/>
                </a:lnTo>
                <a:lnTo>
                  <a:pt x="11" y="2968"/>
                </a:lnTo>
                <a:lnTo>
                  <a:pt x="0" y="2968"/>
                </a:lnTo>
              </a:path>
            </a:pathLst>
          </a:custGeom>
          <a:no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left)">
                                      <p:cBhvr>
                                        <p:cTn id="16" dur="500"/>
                                        <p:tgtEl>
                                          <p:spTgt spid="6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up)">
                                      <p:cBhvr>
                                        <p:cTn id="24" dur="500"/>
                                        <p:tgtEl>
                                          <p:spTgt spid="4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dissolv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1000"/>
                                        <p:tgtEl>
                                          <p:spTgt spid="63"/>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dissolve">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dissolve">
                                      <p:cBhvr>
                                        <p:cTn id="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59" grpId="0"/>
      <p:bldP spid="60" grpId="0" animBg="1"/>
      <p:bldP spid="61" grpId="0"/>
      <p:bldP spid="62" grpId="0" animBg="1"/>
      <p:bldP spid="63" grpId="0" animBg="1"/>
      <p:bldP spid="64" grpId="0"/>
      <p:bldP spid="65" grpId="0" animBg="1"/>
      <p:bldP spid="66" grpId="0"/>
      <p:bldP spid="6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500167" y="71414"/>
            <a:ext cx="5500725" cy="714380"/>
          </a:xfrm>
          <a:prstGeom prst="rect">
            <a:avLst/>
          </a:prstGeom>
          <a:ln>
            <a:noFill/>
          </a:ln>
        </p:spPr>
        <p:txBody>
          <a:bodyPr anchor="ctr">
            <a:noAutofit/>
          </a:bodyP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Estructura de los fondos propios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 name="Rectangle 2"/>
          <p:cNvSpPr>
            <a:spLocks noChangeArrowheads="1"/>
          </p:cNvSpPr>
          <p:nvPr/>
        </p:nvSpPr>
        <p:spPr bwMode="auto">
          <a:xfrm>
            <a:off x="384141" y="3979853"/>
            <a:ext cx="65" cy="246221"/>
          </a:xfrm>
          <a:prstGeom prst="rect">
            <a:avLst/>
          </a:prstGeom>
          <a:noFill/>
          <a:ln w="6350">
            <a:noFill/>
            <a:miter lim="800000"/>
            <a:headEnd/>
            <a:tailEnd/>
          </a:ln>
        </p:spPr>
        <p:txBody>
          <a:bodyPr wrap="none" lIns="0" tIns="0" rIns="0" bIns="0">
            <a:spAutoFit/>
          </a:bodyPr>
          <a:lstStyle/>
          <a:p>
            <a:pPr defTabSz="912813"/>
            <a:endParaRPr lang="en-GB" sz="1600">
              <a:solidFill>
                <a:schemeClr val="bg1"/>
              </a:solidFill>
              <a:latin typeface="Arial Unicode MS" pitchFamily="34" charset="-128"/>
              <a:ea typeface="Arial Unicode MS" pitchFamily="34" charset="-128"/>
              <a:cs typeface="Arial Unicode MS" pitchFamily="34" charset="-128"/>
            </a:endParaRPr>
          </a:p>
        </p:txBody>
      </p:sp>
      <p:sp>
        <p:nvSpPr>
          <p:cNvPr id="41" name="Rectangle 3"/>
          <p:cNvSpPr>
            <a:spLocks noChangeArrowheads="1"/>
          </p:cNvSpPr>
          <p:nvPr/>
        </p:nvSpPr>
        <p:spPr bwMode="auto">
          <a:xfrm>
            <a:off x="334928" y="4159241"/>
            <a:ext cx="65" cy="246221"/>
          </a:xfrm>
          <a:prstGeom prst="rect">
            <a:avLst/>
          </a:prstGeom>
          <a:noFill/>
          <a:ln w="6350">
            <a:noFill/>
            <a:miter lim="800000"/>
            <a:headEnd/>
            <a:tailEnd/>
          </a:ln>
        </p:spPr>
        <p:txBody>
          <a:bodyPr wrap="none" lIns="0" tIns="0" rIns="0" bIns="0">
            <a:spAutoFit/>
          </a:bodyPr>
          <a:lstStyle/>
          <a:p>
            <a:pPr defTabSz="912813"/>
            <a:endParaRPr lang="en-GB" sz="1600">
              <a:solidFill>
                <a:schemeClr val="bg1"/>
              </a:solidFill>
              <a:latin typeface="Arial Unicode MS" pitchFamily="34" charset="-128"/>
              <a:ea typeface="Arial Unicode MS" pitchFamily="34" charset="-128"/>
              <a:cs typeface="Arial Unicode MS" pitchFamily="34" charset="-128"/>
            </a:endParaRPr>
          </a:p>
        </p:txBody>
      </p:sp>
      <p:sp>
        <p:nvSpPr>
          <p:cNvPr id="42" name="Rectangle 10"/>
          <p:cNvSpPr>
            <a:spLocks noChangeArrowheads="1"/>
          </p:cNvSpPr>
          <p:nvPr/>
        </p:nvSpPr>
        <p:spPr bwMode="auto">
          <a:xfrm>
            <a:off x="2028574" y="2408228"/>
            <a:ext cx="969962" cy="806450"/>
          </a:xfrm>
          <a:prstGeom prst="rect">
            <a:avLst/>
          </a:prstGeom>
          <a:solidFill>
            <a:schemeClr val="accent4">
              <a:lumMod val="60000"/>
              <a:lumOff val="40000"/>
            </a:schemeClr>
          </a:solidFill>
          <a:ln w="6350">
            <a:solidFill>
              <a:schemeClr val="tx1"/>
            </a:solidFill>
            <a:miter lim="800000"/>
            <a:headEnd/>
            <a:tailEnd/>
          </a:ln>
        </p:spPr>
        <p:txBody>
          <a:bodyPr lIns="78373" tIns="39187" rIns="78373" bIns="39187"/>
          <a:lstStyle/>
          <a:p>
            <a:pPr eaLnBrk="0" hangingPunct="0"/>
            <a:endParaRPr lang="en-GB" sz="1600">
              <a:latin typeface="Arial Unicode MS" pitchFamily="34" charset="-128"/>
              <a:ea typeface="Arial Unicode MS" pitchFamily="34" charset="-128"/>
              <a:cs typeface="Arial Unicode MS" pitchFamily="34" charset="-128"/>
            </a:endParaRPr>
          </a:p>
        </p:txBody>
      </p:sp>
      <p:sp>
        <p:nvSpPr>
          <p:cNvPr id="43" name="Rectangle 14"/>
          <p:cNvSpPr>
            <a:spLocks noChangeArrowheads="1"/>
          </p:cNvSpPr>
          <p:nvPr/>
        </p:nvSpPr>
        <p:spPr bwMode="auto">
          <a:xfrm>
            <a:off x="1011203" y="4017953"/>
            <a:ext cx="65" cy="246221"/>
          </a:xfrm>
          <a:prstGeom prst="rect">
            <a:avLst/>
          </a:prstGeom>
          <a:noFill/>
          <a:ln w="6350">
            <a:noFill/>
            <a:miter lim="800000"/>
            <a:headEnd/>
            <a:tailEnd/>
          </a:ln>
        </p:spPr>
        <p:txBody>
          <a:bodyPr wrap="none" lIns="0" tIns="0" rIns="0" bIns="0">
            <a:spAutoFit/>
          </a:bodyPr>
          <a:lstStyle/>
          <a:p>
            <a:pPr defTabSz="912813"/>
            <a:endParaRPr lang="en-GB" sz="1600">
              <a:solidFill>
                <a:schemeClr val="bg1"/>
              </a:solidFill>
              <a:latin typeface="Arial Unicode MS" pitchFamily="34" charset="-128"/>
              <a:ea typeface="Arial Unicode MS" pitchFamily="34" charset="-128"/>
              <a:cs typeface="Arial Unicode MS" pitchFamily="34" charset="-128"/>
            </a:endParaRPr>
          </a:p>
        </p:txBody>
      </p:sp>
      <p:sp>
        <p:nvSpPr>
          <p:cNvPr id="44" name="Freeform 19"/>
          <p:cNvSpPr>
            <a:spLocks/>
          </p:cNvSpPr>
          <p:nvPr/>
        </p:nvSpPr>
        <p:spPr bwMode="auto">
          <a:xfrm>
            <a:off x="5715008" y="2416166"/>
            <a:ext cx="303213" cy="1300162"/>
          </a:xfrm>
          <a:custGeom>
            <a:avLst/>
            <a:gdLst>
              <a:gd name="T0" fmla="*/ 21 w 424"/>
              <a:gd name="T1" fmla="*/ 2 h 1696"/>
              <a:gd name="T2" fmla="*/ 63 w 424"/>
              <a:gd name="T3" fmla="*/ 7 h 1696"/>
              <a:gd name="T4" fmla="*/ 100 w 424"/>
              <a:gd name="T5" fmla="*/ 18 h 1696"/>
              <a:gd name="T6" fmla="*/ 135 w 424"/>
              <a:gd name="T7" fmla="*/ 32 h 1696"/>
              <a:gd name="T8" fmla="*/ 163 w 424"/>
              <a:gd name="T9" fmla="*/ 52 h 1696"/>
              <a:gd name="T10" fmla="*/ 187 w 424"/>
              <a:gd name="T11" fmla="*/ 76 h 1696"/>
              <a:gd name="T12" fmla="*/ 196 w 424"/>
              <a:gd name="T13" fmla="*/ 88 h 1696"/>
              <a:gd name="T14" fmla="*/ 203 w 424"/>
              <a:gd name="T15" fmla="*/ 101 h 1696"/>
              <a:gd name="T16" fmla="*/ 206 w 424"/>
              <a:gd name="T17" fmla="*/ 113 h 1696"/>
              <a:gd name="T18" fmla="*/ 210 w 424"/>
              <a:gd name="T19" fmla="*/ 128 h 1696"/>
              <a:gd name="T20" fmla="*/ 212 w 424"/>
              <a:gd name="T21" fmla="*/ 142 h 1696"/>
              <a:gd name="T22" fmla="*/ 212 w 424"/>
              <a:gd name="T23" fmla="*/ 715 h 1696"/>
              <a:gd name="T24" fmla="*/ 214 w 424"/>
              <a:gd name="T25" fmla="*/ 729 h 1696"/>
              <a:gd name="T26" fmla="*/ 219 w 424"/>
              <a:gd name="T27" fmla="*/ 743 h 1696"/>
              <a:gd name="T28" fmla="*/ 224 w 424"/>
              <a:gd name="T29" fmla="*/ 756 h 1696"/>
              <a:gd name="T30" fmla="*/ 233 w 424"/>
              <a:gd name="T31" fmla="*/ 768 h 1696"/>
              <a:gd name="T32" fmla="*/ 248 w 424"/>
              <a:gd name="T33" fmla="*/ 786 h 1696"/>
              <a:gd name="T34" fmla="*/ 275 w 424"/>
              <a:gd name="T35" fmla="*/ 808 h 1696"/>
              <a:gd name="T36" fmla="*/ 305 w 424"/>
              <a:gd name="T37" fmla="*/ 824 h 1696"/>
              <a:gd name="T38" fmla="*/ 341 w 424"/>
              <a:gd name="T39" fmla="*/ 838 h 1696"/>
              <a:gd name="T40" fmla="*/ 380 w 424"/>
              <a:gd name="T41" fmla="*/ 846 h 1696"/>
              <a:gd name="T42" fmla="*/ 424 w 424"/>
              <a:gd name="T43" fmla="*/ 849 h 1696"/>
              <a:gd name="T44" fmla="*/ 380 w 424"/>
              <a:gd name="T45" fmla="*/ 851 h 1696"/>
              <a:gd name="T46" fmla="*/ 341 w 424"/>
              <a:gd name="T47" fmla="*/ 860 h 1696"/>
              <a:gd name="T48" fmla="*/ 305 w 424"/>
              <a:gd name="T49" fmla="*/ 873 h 1696"/>
              <a:gd name="T50" fmla="*/ 275 w 424"/>
              <a:gd name="T51" fmla="*/ 891 h 1696"/>
              <a:gd name="T52" fmla="*/ 248 w 424"/>
              <a:gd name="T53" fmla="*/ 912 h 1696"/>
              <a:gd name="T54" fmla="*/ 233 w 424"/>
              <a:gd name="T55" fmla="*/ 928 h 1696"/>
              <a:gd name="T56" fmla="*/ 224 w 424"/>
              <a:gd name="T57" fmla="*/ 943 h 1696"/>
              <a:gd name="T58" fmla="*/ 219 w 424"/>
              <a:gd name="T59" fmla="*/ 955 h 1696"/>
              <a:gd name="T60" fmla="*/ 214 w 424"/>
              <a:gd name="T61" fmla="*/ 969 h 1696"/>
              <a:gd name="T62" fmla="*/ 212 w 424"/>
              <a:gd name="T63" fmla="*/ 982 h 1696"/>
              <a:gd name="T64" fmla="*/ 212 w 424"/>
              <a:gd name="T65" fmla="*/ 1556 h 1696"/>
              <a:gd name="T66" fmla="*/ 210 w 424"/>
              <a:gd name="T67" fmla="*/ 1571 h 1696"/>
              <a:gd name="T68" fmla="*/ 206 w 424"/>
              <a:gd name="T69" fmla="*/ 1583 h 1696"/>
              <a:gd name="T70" fmla="*/ 203 w 424"/>
              <a:gd name="T71" fmla="*/ 1598 h 1696"/>
              <a:gd name="T72" fmla="*/ 196 w 424"/>
              <a:gd name="T73" fmla="*/ 1610 h 1696"/>
              <a:gd name="T74" fmla="*/ 187 w 424"/>
              <a:gd name="T75" fmla="*/ 1623 h 1696"/>
              <a:gd name="T76" fmla="*/ 163 w 424"/>
              <a:gd name="T77" fmla="*/ 1646 h 1696"/>
              <a:gd name="T78" fmla="*/ 135 w 424"/>
              <a:gd name="T79" fmla="*/ 1664 h 1696"/>
              <a:gd name="T80" fmla="*/ 100 w 424"/>
              <a:gd name="T81" fmla="*/ 1680 h 1696"/>
              <a:gd name="T82" fmla="*/ 63 w 424"/>
              <a:gd name="T83" fmla="*/ 1691 h 1696"/>
              <a:gd name="T84" fmla="*/ 21 w 424"/>
              <a:gd name="T85" fmla="*/ 1696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
              <a:gd name="T130" fmla="*/ 0 h 1696"/>
              <a:gd name="T131" fmla="*/ 424 w 424"/>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 h="1696">
                <a:moveTo>
                  <a:pt x="0" y="0"/>
                </a:moveTo>
                <a:lnTo>
                  <a:pt x="21" y="2"/>
                </a:lnTo>
                <a:lnTo>
                  <a:pt x="41" y="4"/>
                </a:lnTo>
                <a:lnTo>
                  <a:pt x="63" y="7"/>
                </a:lnTo>
                <a:lnTo>
                  <a:pt x="83" y="13"/>
                </a:lnTo>
                <a:lnTo>
                  <a:pt x="100" y="18"/>
                </a:lnTo>
                <a:lnTo>
                  <a:pt x="118" y="25"/>
                </a:lnTo>
                <a:lnTo>
                  <a:pt x="135" y="32"/>
                </a:lnTo>
                <a:lnTo>
                  <a:pt x="149" y="43"/>
                </a:lnTo>
                <a:lnTo>
                  <a:pt x="163" y="52"/>
                </a:lnTo>
                <a:lnTo>
                  <a:pt x="176" y="63"/>
                </a:lnTo>
                <a:lnTo>
                  <a:pt x="187" y="76"/>
                </a:lnTo>
                <a:lnTo>
                  <a:pt x="190" y="81"/>
                </a:lnTo>
                <a:lnTo>
                  <a:pt x="196" y="88"/>
                </a:lnTo>
                <a:lnTo>
                  <a:pt x="199" y="94"/>
                </a:lnTo>
                <a:lnTo>
                  <a:pt x="203" y="101"/>
                </a:lnTo>
                <a:lnTo>
                  <a:pt x="205" y="108"/>
                </a:lnTo>
                <a:lnTo>
                  <a:pt x="206" y="113"/>
                </a:lnTo>
                <a:lnTo>
                  <a:pt x="210" y="120"/>
                </a:lnTo>
                <a:lnTo>
                  <a:pt x="210" y="128"/>
                </a:lnTo>
                <a:lnTo>
                  <a:pt x="212" y="135"/>
                </a:lnTo>
                <a:lnTo>
                  <a:pt x="212" y="142"/>
                </a:lnTo>
                <a:lnTo>
                  <a:pt x="212" y="707"/>
                </a:lnTo>
                <a:lnTo>
                  <a:pt x="212" y="715"/>
                </a:lnTo>
                <a:lnTo>
                  <a:pt x="214" y="722"/>
                </a:lnTo>
                <a:lnTo>
                  <a:pt x="214" y="729"/>
                </a:lnTo>
                <a:lnTo>
                  <a:pt x="215" y="736"/>
                </a:lnTo>
                <a:lnTo>
                  <a:pt x="219" y="743"/>
                </a:lnTo>
                <a:lnTo>
                  <a:pt x="221" y="750"/>
                </a:lnTo>
                <a:lnTo>
                  <a:pt x="224" y="756"/>
                </a:lnTo>
                <a:lnTo>
                  <a:pt x="228" y="763"/>
                </a:lnTo>
                <a:lnTo>
                  <a:pt x="233" y="768"/>
                </a:lnTo>
                <a:lnTo>
                  <a:pt x="237" y="776"/>
                </a:lnTo>
                <a:lnTo>
                  <a:pt x="248" y="786"/>
                </a:lnTo>
                <a:lnTo>
                  <a:pt x="260" y="797"/>
                </a:lnTo>
                <a:lnTo>
                  <a:pt x="275" y="808"/>
                </a:lnTo>
                <a:lnTo>
                  <a:pt x="289" y="817"/>
                </a:lnTo>
                <a:lnTo>
                  <a:pt x="305" y="824"/>
                </a:lnTo>
                <a:lnTo>
                  <a:pt x="323" y="831"/>
                </a:lnTo>
                <a:lnTo>
                  <a:pt x="341" y="838"/>
                </a:lnTo>
                <a:lnTo>
                  <a:pt x="361" y="842"/>
                </a:lnTo>
                <a:lnTo>
                  <a:pt x="380" y="846"/>
                </a:lnTo>
                <a:lnTo>
                  <a:pt x="402" y="847"/>
                </a:lnTo>
                <a:lnTo>
                  <a:pt x="424" y="849"/>
                </a:lnTo>
                <a:lnTo>
                  <a:pt x="402" y="849"/>
                </a:lnTo>
                <a:lnTo>
                  <a:pt x="380" y="851"/>
                </a:lnTo>
                <a:lnTo>
                  <a:pt x="361" y="855"/>
                </a:lnTo>
                <a:lnTo>
                  <a:pt x="341" y="860"/>
                </a:lnTo>
                <a:lnTo>
                  <a:pt x="323" y="865"/>
                </a:lnTo>
                <a:lnTo>
                  <a:pt x="305" y="873"/>
                </a:lnTo>
                <a:lnTo>
                  <a:pt x="289" y="882"/>
                </a:lnTo>
                <a:lnTo>
                  <a:pt x="275" y="891"/>
                </a:lnTo>
                <a:lnTo>
                  <a:pt x="260" y="901"/>
                </a:lnTo>
                <a:lnTo>
                  <a:pt x="248" y="912"/>
                </a:lnTo>
                <a:lnTo>
                  <a:pt x="237" y="923"/>
                </a:lnTo>
                <a:lnTo>
                  <a:pt x="233" y="928"/>
                </a:lnTo>
                <a:lnTo>
                  <a:pt x="228" y="935"/>
                </a:lnTo>
                <a:lnTo>
                  <a:pt x="224" y="943"/>
                </a:lnTo>
                <a:lnTo>
                  <a:pt x="221" y="948"/>
                </a:lnTo>
                <a:lnTo>
                  <a:pt x="219" y="955"/>
                </a:lnTo>
                <a:lnTo>
                  <a:pt x="215" y="962"/>
                </a:lnTo>
                <a:lnTo>
                  <a:pt x="214" y="969"/>
                </a:lnTo>
                <a:lnTo>
                  <a:pt x="214" y="975"/>
                </a:lnTo>
                <a:lnTo>
                  <a:pt x="212" y="982"/>
                </a:lnTo>
                <a:lnTo>
                  <a:pt x="212" y="991"/>
                </a:lnTo>
                <a:lnTo>
                  <a:pt x="212" y="1556"/>
                </a:lnTo>
                <a:lnTo>
                  <a:pt x="212" y="1564"/>
                </a:lnTo>
                <a:lnTo>
                  <a:pt x="210" y="1571"/>
                </a:lnTo>
                <a:lnTo>
                  <a:pt x="210" y="1578"/>
                </a:lnTo>
                <a:lnTo>
                  <a:pt x="206" y="1583"/>
                </a:lnTo>
                <a:lnTo>
                  <a:pt x="205" y="1591"/>
                </a:lnTo>
                <a:lnTo>
                  <a:pt x="203" y="1598"/>
                </a:lnTo>
                <a:lnTo>
                  <a:pt x="199" y="1605"/>
                </a:lnTo>
                <a:lnTo>
                  <a:pt x="196" y="1610"/>
                </a:lnTo>
                <a:lnTo>
                  <a:pt x="190" y="1617"/>
                </a:lnTo>
                <a:lnTo>
                  <a:pt x="187" y="1623"/>
                </a:lnTo>
                <a:lnTo>
                  <a:pt x="176" y="1635"/>
                </a:lnTo>
                <a:lnTo>
                  <a:pt x="163" y="1646"/>
                </a:lnTo>
                <a:lnTo>
                  <a:pt x="149" y="1655"/>
                </a:lnTo>
                <a:lnTo>
                  <a:pt x="135" y="1664"/>
                </a:lnTo>
                <a:lnTo>
                  <a:pt x="118" y="1673"/>
                </a:lnTo>
                <a:lnTo>
                  <a:pt x="100" y="1680"/>
                </a:lnTo>
                <a:lnTo>
                  <a:pt x="83" y="1686"/>
                </a:lnTo>
                <a:lnTo>
                  <a:pt x="63" y="1691"/>
                </a:lnTo>
                <a:lnTo>
                  <a:pt x="41" y="1695"/>
                </a:lnTo>
                <a:lnTo>
                  <a:pt x="21" y="1696"/>
                </a:lnTo>
                <a:lnTo>
                  <a:pt x="0" y="1696"/>
                </a:lnTo>
              </a:path>
            </a:pathLst>
          </a:custGeom>
          <a:no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45" name="Rectangle 20"/>
          <p:cNvSpPr>
            <a:spLocks noChangeArrowheads="1"/>
          </p:cNvSpPr>
          <p:nvPr/>
        </p:nvSpPr>
        <p:spPr bwMode="auto">
          <a:xfrm>
            <a:off x="6000760" y="2714620"/>
            <a:ext cx="1000132" cy="738664"/>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básicos</a:t>
            </a:r>
            <a:endParaRPr lang="en-GB" sz="1600" b="1" dirty="0" err="1">
              <a:latin typeface="Arial Unicode MS" pitchFamily="34" charset="-128"/>
              <a:ea typeface="Arial Unicode MS" pitchFamily="34" charset="-128"/>
              <a:cs typeface="Arial Unicode MS" pitchFamily="34" charset="-128"/>
            </a:endParaRPr>
          </a:p>
        </p:txBody>
      </p:sp>
      <p:grpSp>
        <p:nvGrpSpPr>
          <p:cNvPr id="3" name="Gruppieren 41"/>
          <p:cNvGrpSpPr>
            <a:grpSpLocks/>
          </p:cNvGrpSpPr>
          <p:nvPr/>
        </p:nvGrpSpPr>
        <p:grpSpPr bwMode="auto">
          <a:xfrm>
            <a:off x="285720" y="2408228"/>
            <a:ext cx="5481633" cy="3367088"/>
            <a:chOff x="1631665" y="3241190"/>
            <a:chExt cx="6395756" cy="3927960"/>
          </a:xfrm>
        </p:grpSpPr>
        <p:sp>
          <p:nvSpPr>
            <p:cNvPr id="47" name="Rectangle 4"/>
            <p:cNvSpPr>
              <a:spLocks noChangeArrowheads="1"/>
            </p:cNvSpPr>
            <p:nvPr/>
          </p:nvSpPr>
          <p:spPr bwMode="auto">
            <a:xfrm>
              <a:off x="2131771" y="3241190"/>
              <a:ext cx="1298590" cy="3923999"/>
            </a:xfrm>
            <a:prstGeom prst="rect">
              <a:avLst/>
            </a:prstGeom>
            <a:solidFill>
              <a:schemeClr val="accent1">
                <a:lumMod val="40000"/>
                <a:lumOff val="60000"/>
              </a:schemeClr>
            </a:solidFill>
            <a:ln w="9525" algn="ctr">
              <a:solidFill>
                <a:schemeClr val="tx1"/>
              </a:solidFill>
              <a:round/>
              <a:headEnd/>
              <a:tailEnd/>
            </a:ln>
          </p:spPr>
          <p:txBody>
            <a:bodyPr lIns="78373" tIns="39187" rIns="78373" bIns="39187"/>
            <a:lstStyle/>
            <a:p>
              <a:pPr defTabSz="782638" eaLnBrk="0" hangingPunct="0"/>
              <a:endParaRPr lang="en-GB" sz="1600">
                <a:latin typeface="Arial Unicode MS" pitchFamily="34" charset="-128"/>
                <a:ea typeface="Arial Unicode MS" pitchFamily="34" charset="-128"/>
                <a:cs typeface="Arial Unicode MS" pitchFamily="34" charset="-128"/>
              </a:endParaRPr>
            </a:p>
          </p:txBody>
        </p:sp>
        <p:sp>
          <p:nvSpPr>
            <p:cNvPr id="48" name="Rectangle 5"/>
            <p:cNvSpPr>
              <a:spLocks noChangeArrowheads="1"/>
            </p:cNvSpPr>
            <p:nvPr/>
          </p:nvSpPr>
          <p:spPr bwMode="auto">
            <a:xfrm>
              <a:off x="3694570" y="5432049"/>
              <a:ext cx="1130300" cy="1186951"/>
            </a:xfrm>
            <a:prstGeom prst="rect">
              <a:avLst/>
            </a:prstGeom>
            <a:solidFill>
              <a:schemeClr val="tx2">
                <a:lumMod val="60000"/>
                <a:lumOff val="40000"/>
              </a:schemeClr>
            </a:solidFill>
            <a:ln w="9525" algn="ctr">
              <a:solidFill>
                <a:schemeClr val="tx1"/>
              </a:solidFill>
              <a:round/>
              <a:headEnd/>
              <a:tailEnd/>
            </a:ln>
          </p:spPr>
          <p:txBody>
            <a:bodyPr lIns="78373" tIns="39187" rIns="78373" bIns="39187" anchor="ctr"/>
            <a:lstStyle/>
            <a:p>
              <a:pPr algn="ctr" defTabSz="782638" eaLnBrk="0" hangingPunct="0"/>
              <a:r>
                <a:rPr lang="en-GB" sz="1300" b="1" i="1" dirty="0" err="1" smtClean="0">
                  <a:solidFill>
                    <a:schemeClr val="bg1"/>
                  </a:solidFill>
                  <a:latin typeface="Arial Unicode MS" pitchFamily="34" charset="-128"/>
                  <a:ea typeface="Arial Unicode MS" pitchFamily="34" charset="-128"/>
                  <a:cs typeface="Arial Unicode MS" pitchFamily="34" charset="-128"/>
                </a:rPr>
                <a:t>Mejor</a:t>
              </a:r>
              <a:r>
                <a:rPr lang="en-GB" sz="1300" b="1" i="1" dirty="0" smtClean="0">
                  <a:solidFill>
                    <a:schemeClr val="bg1"/>
                  </a:solidFill>
                  <a:latin typeface="Arial Unicode MS" pitchFamily="34" charset="-128"/>
                  <a:ea typeface="Arial Unicode MS" pitchFamily="34" charset="-128"/>
                  <a:cs typeface="Arial Unicode MS" pitchFamily="34" charset="-128"/>
                </a:rPr>
                <a:t> </a:t>
              </a:r>
              <a:r>
                <a:rPr lang="en-GB" sz="1300" b="1" i="1" dirty="0" err="1" smtClean="0">
                  <a:solidFill>
                    <a:schemeClr val="bg1"/>
                  </a:solidFill>
                  <a:latin typeface="Arial Unicode MS" pitchFamily="34" charset="-128"/>
                  <a:ea typeface="Arial Unicode MS" pitchFamily="34" charset="-128"/>
                  <a:cs typeface="Arial Unicode MS" pitchFamily="34" charset="-128"/>
                </a:rPr>
                <a:t>estimacíon</a:t>
              </a:r>
              <a:endParaRPr lang="en-GB" sz="1300" b="1" i="1" dirty="0">
                <a:solidFill>
                  <a:schemeClr val="bg1"/>
                </a:solidFill>
                <a:latin typeface="Arial Unicode MS" pitchFamily="34" charset="-128"/>
                <a:ea typeface="Arial Unicode MS" pitchFamily="34" charset="-128"/>
                <a:cs typeface="Arial Unicode MS" pitchFamily="34" charset="-128"/>
              </a:endParaRPr>
            </a:p>
          </p:txBody>
        </p:sp>
        <p:sp>
          <p:nvSpPr>
            <p:cNvPr id="49" name="Rectangle 7"/>
            <p:cNvSpPr>
              <a:spLocks noChangeArrowheads="1"/>
            </p:cNvSpPr>
            <p:nvPr/>
          </p:nvSpPr>
          <p:spPr bwMode="auto">
            <a:xfrm>
              <a:off x="5417625" y="5500564"/>
              <a:ext cx="2609796" cy="375943"/>
            </a:xfrm>
            <a:prstGeom prst="rect">
              <a:avLst/>
            </a:prstGeom>
            <a:noFill/>
            <a:ln w="9525" cap="flat" cmpd="sng" algn="ctr">
              <a:noFill/>
              <a:prstDash val="solid"/>
              <a:round/>
              <a:headEnd type="none" w="med" len="med"/>
              <a:tailEnd type="none" w="med" len="med"/>
            </a:ln>
            <a:effectLst/>
          </p:spPr>
          <p:txBody>
            <a:bodyPr lIns="78373" tIns="39187" rIns="78373" bIns="39187"/>
            <a:lstStyle/>
            <a:p>
              <a:pPr defTabSz="783732" eaLnBrk="0" hangingPunct="0">
                <a:defRPr/>
              </a:pPr>
              <a:r>
                <a:rPr lang="en-GB" sz="1600" i="1" dirty="0" err="1" smtClean="0">
                  <a:latin typeface="Arial Unicode MS" pitchFamily="34" charset="-128"/>
                  <a:ea typeface="Arial Unicode MS" pitchFamily="34" charset="-128"/>
                  <a:cs typeface="Arial Unicode MS" pitchFamily="34" charset="-128"/>
                </a:rPr>
                <a:t>Provisiones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técnicas</a:t>
              </a:r>
            </a:p>
          </p:txBody>
        </p:sp>
        <p:sp>
          <p:nvSpPr>
            <p:cNvPr id="50" name="Freeform 8"/>
            <p:cNvSpPr>
              <a:spLocks/>
            </p:cNvSpPr>
            <p:nvPr/>
          </p:nvSpPr>
          <p:spPr bwMode="auto">
            <a:xfrm>
              <a:off x="4965395" y="4750524"/>
              <a:ext cx="354012" cy="1872507"/>
            </a:xfrm>
            <a:custGeom>
              <a:avLst/>
              <a:gdLst>
                <a:gd name="T0" fmla="*/ 11 w 424"/>
                <a:gd name="T1" fmla="*/ 0 h 2968"/>
                <a:gd name="T2" fmla="*/ 32 w 424"/>
                <a:gd name="T3" fmla="*/ 4 h 2968"/>
                <a:gd name="T4" fmla="*/ 52 w 424"/>
                <a:gd name="T5" fmla="*/ 9 h 2968"/>
                <a:gd name="T6" fmla="*/ 72 w 424"/>
                <a:gd name="T7" fmla="*/ 17 h 2968"/>
                <a:gd name="T8" fmla="*/ 91 w 424"/>
                <a:gd name="T9" fmla="*/ 26 h 2968"/>
                <a:gd name="T10" fmla="*/ 109 w 424"/>
                <a:gd name="T11" fmla="*/ 36 h 2968"/>
                <a:gd name="T12" fmla="*/ 126 w 424"/>
                <a:gd name="T13" fmla="*/ 51 h 2968"/>
                <a:gd name="T14" fmla="*/ 149 w 424"/>
                <a:gd name="T15" fmla="*/ 74 h 2968"/>
                <a:gd name="T16" fmla="*/ 176 w 424"/>
                <a:gd name="T17" fmla="*/ 110 h 2968"/>
                <a:gd name="T18" fmla="*/ 190 w 424"/>
                <a:gd name="T19" fmla="*/ 140 h 2968"/>
                <a:gd name="T20" fmla="*/ 199 w 424"/>
                <a:gd name="T21" fmla="*/ 164 h 2968"/>
                <a:gd name="T22" fmla="*/ 205 w 424"/>
                <a:gd name="T23" fmla="*/ 187 h 2968"/>
                <a:gd name="T24" fmla="*/ 210 w 424"/>
                <a:gd name="T25" fmla="*/ 210 h 2968"/>
                <a:gd name="T26" fmla="*/ 212 w 424"/>
                <a:gd name="T27" fmla="*/ 236 h 2968"/>
                <a:gd name="T28" fmla="*/ 212 w 424"/>
                <a:gd name="T29" fmla="*/ 1237 h 2968"/>
                <a:gd name="T30" fmla="*/ 214 w 424"/>
                <a:gd name="T31" fmla="*/ 1262 h 2968"/>
                <a:gd name="T32" fmla="*/ 215 w 424"/>
                <a:gd name="T33" fmla="*/ 1288 h 2968"/>
                <a:gd name="T34" fmla="*/ 221 w 424"/>
                <a:gd name="T35" fmla="*/ 1311 h 2968"/>
                <a:gd name="T36" fmla="*/ 228 w 424"/>
                <a:gd name="T37" fmla="*/ 1334 h 2968"/>
                <a:gd name="T38" fmla="*/ 237 w 424"/>
                <a:gd name="T39" fmla="*/ 1356 h 2968"/>
                <a:gd name="T40" fmla="*/ 260 w 424"/>
                <a:gd name="T41" fmla="*/ 1395 h 2968"/>
                <a:gd name="T42" fmla="*/ 289 w 424"/>
                <a:gd name="T43" fmla="*/ 1428 h 2968"/>
                <a:gd name="T44" fmla="*/ 305 w 424"/>
                <a:gd name="T45" fmla="*/ 1442 h 2968"/>
                <a:gd name="T46" fmla="*/ 323 w 424"/>
                <a:gd name="T47" fmla="*/ 1454 h 2968"/>
                <a:gd name="T48" fmla="*/ 341 w 424"/>
                <a:gd name="T49" fmla="*/ 1465 h 2968"/>
                <a:gd name="T50" fmla="*/ 361 w 424"/>
                <a:gd name="T51" fmla="*/ 1474 h 2968"/>
                <a:gd name="T52" fmla="*/ 380 w 424"/>
                <a:gd name="T53" fmla="*/ 1480 h 2968"/>
                <a:gd name="T54" fmla="*/ 402 w 424"/>
                <a:gd name="T55" fmla="*/ 1483 h 2968"/>
                <a:gd name="T56" fmla="*/ 424 w 424"/>
                <a:gd name="T57" fmla="*/ 1485 h 2968"/>
                <a:gd name="T58" fmla="*/ 402 w 424"/>
                <a:gd name="T59" fmla="*/ 1485 h 2968"/>
                <a:gd name="T60" fmla="*/ 380 w 424"/>
                <a:gd name="T61" fmla="*/ 1490 h 2968"/>
                <a:gd name="T62" fmla="*/ 361 w 424"/>
                <a:gd name="T63" fmla="*/ 1496 h 2968"/>
                <a:gd name="T64" fmla="*/ 341 w 424"/>
                <a:gd name="T65" fmla="*/ 1505 h 2968"/>
                <a:gd name="T66" fmla="*/ 323 w 424"/>
                <a:gd name="T67" fmla="*/ 1514 h 2968"/>
                <a:gd name="T68" fmla="*/ 305 w 424"/>
                <a:gd name="T69" fmla="*/ 1526 h 2968"/>
                <a:gd name="T70" fmla="*/ 289 w 424"/>
                <a:gd name="T71" fmla="*/ 1541 h 2968"/>
                <a:gd name="T72" fmla="*/ 260 w 424"/>
                <a:gd name="T73" fmla="*/ 1575 h 2968"/>
                <a:gd name="T74" fmla="*/ 237 w 424"/>
                <a:gd name="T75" fmla="*/ 1614 h 2968"/>
                <a:gd name="T76" fmla="*/ 228 w 424"/>
                <a:gd name="T77" fmla="*/ 1636 h 2968"/>
                <a:gd name="T78" fmla="*/ 221 w 424"/>
                <a:gd name="T79" fmla="*/ 1659 h 2968"/>
                <a:gd name="T80" fmla="*/ 215 w 424"/>
                <a:gd name="T81" fmla="*/ 1682 h 2968"/>
                <a:gd name="T82" fmla="*/ 214 w 424"/>
                <a:gd name="T83" fmla="*/ 1706 h 2968"/>
                <a:gd name="T84" fmla="*/ 212 w 424"/>
                <a:gd name="T85" fmla="*/ 1733 h 2968"/>
                <a:gd name="T86" fmla="*/ 212 w 424"/>
                <a:gd name="T87" fmla="*/ 2734 h 2968"/>
                <a:gd name="T88" fmla="*/ 210 w 424"/>
                <a:gd name="T89" fmla="*/ 2759 h 2968"/>
                <a:gd name="T90" fmla="*/ 205 w 424"/>
                <a:gd name="T91" fmla="*/ 2783 h 2968"/>
                <a:gd name="T92" fmla="*/ 199 w 424"/>
                <a:gd name="T93" fmla="*/ 2806 h 2968"/>
                <a:gd name="T94" fmla="*/ 190 w 424"/>
                <a:gd name="T95" fmla="*/ 2828 h 2968"/>
                <a:gd name="T96" fmla="*/ 176 w 424"/>
                <a:gd name="T97" fmla="*/ 2860 h 2968"/>
                <a:gd name="T98" fmla="*/ 149 w 424"/>
                <a:gd name="T99" fmla="*/ 2896 h 2968"/>
                <a:gd name="T100" fmla="*/ 126 w 424"/>
                <a:gd name="T101" fmla="*/ 2919 h 2968"/>
                <a:gd name="T102" fmla="*/ 109 w 424"/>
                <a:gd name="T103" fmla="*/ 2932 h 2968"/>
                <a:gd name="T104" fmla="*/ 91 w 424"/>
                <a:gd name="T105" fmla="*/ 2944 h 2968"/>
                <a:gd name="T106" fmla="*/ 72 w 424"/>
                <a:gd name="T107" fmla="*/ 2953 h 2968"/>
                <a:gd name="T108" fmla="*/ 52 w 424"/>
                <a:gd name="T109" fmla="*/ 2960 h 2968"/>
                <a:gd name="T110" fmla="*/ 32 w 424"/>
                <a:gd name="T111" fmla="*/ 2966 h 2968"/>
                <a:gd name="T112" fmla="*/ 11 w 424"/>
                <a:gd name="T113" fmla="*/ 2968 h 29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
                <a:gd name="T172" fmla="*/ 0 h 2968"/>
                <a:gd name="T173" fmla="*/ 424 w 424"/>
                <a:gd name="T174" fmla="*/ 2968 h 29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 h="2968">
                  <a:moveTo>
                    <a:pt x="0" y="0"/>
                  </a:moveTo>
                  <a:lnTo>
                    <a:pt x="11" y="0"/>
                  </a:lnTo>
                  <a:lnTo>
                    <a:pt x="21" y="2"/>
                  </a:lnTo>
                  <a:lnTo>
                    <a:pt x="32" y="4"/>
                  </a:lnTo>
                  <a:lnTo>
                    <a:pt x="41" y="6"/>
                  </a:lnTo>
                  <a:lnTo>
                    <a:pt x="52" y="9"/>
                  </a:lnTo>
                  <a:lnTo>
                    <a:pt x="63" y="11"/>
                  </a:lnTo>
                  <a:lnTo>
                    <a:pt x="72" y="17"/>
                  </a:lnTo>
                  <a:lnTo>
                    <a:pt x="83" y="20"/>
                  </a:lnTo>
                  <a:lnTo>
                    <a:pt x="91" y="26"/>
                  </a:lnTo>
                  <a:lnTo>
                    <a:pt x="100" y="31"/>
                  </a:lnTo>
                  <a:lnTo>
                    <a:pt x="109" y="36"/>
                  </a:lnTo>
                  <a:lnTo>
                    <a:pt x="118" y="44"/>
                  </a:lnTo>
                  <a:lnTo>
                    <a:pt x="126" y="51"/>
                  </a:lnTo>
                  <a:lnTo>
                    <a:pt x="135" y="58"/>
                  </a:lnTo>
                  <a:lnTo>
                    <a:pt x="149" y="74"/>
                  </a:lnTo>
                  <a:lnTo>
                    <a:pt x="163" y="90"/>
                  </a:lnTo>
                  <a:lnTo>
                    <a:pt x="176" y="110"/>
                  </a:lnTo>
                  <a:lnTo>
                    <a:pt x="187" y="130"/>
                  </a:lnTo>
                  <a:lnTo>
                    <a:pt x="190" y="140"/>
                  </a:lnTo>
                  <a:lnTo>
                    <a:pt x="196" y="151"/>
                  </a:lnTo>
                  <a:lnTo>
                    <a:pt x="199" y="164"/>
                  </a:lnTo>
                  <a:lnTo>
                    <a:pt x="203" y="175"/>
                  </a:lnTo>
                  <a:lnTo>
                    <a:pt x="205" y="187"/>
                  </a:lnTo>
                  <a:lnTo>
                    <a:pt x="206" y="198"/>
                  </a:lnTo>
                  <a:lnTo>
                    <a:pt x="210" y="210"/>
                  </a:lnTo>
                  <a:lnTo>
                    <a:pt x="210" y="223"/>
                  </a:lnTo>
                  <a:lnTo>
                    <a:pt x="212" y="236"/>
                  </a:lnTo>
                  <a:lnTo>
                    <a:pt x="212" y="248"/>
                  </a:lnTo>
                  <a:lnTo>
                    <a:pt x="212" y="1237"/>
                  </a:lnTo>
                  <a:lnTo>
                    <a:pt x="212" y="1250"/>
                  </a:lnTo>
                  <a:lnTo>
                    <a:pt x="214" y="1262"/>
                  </a:lnTo>
                  <a:lnTo>
                    <a:pt x="214" y="1275"/>
                  </a:lnTo>
                  <a:lnTo>
                    <a:pt x="215" y="1288"/>
                  </a:lnTo>
                  <a:lnTo>
                    <a:pt x="219" y="1298"/>
                  </a:lnTo>
                  <a:lnTo>
                    <a:pt x="221" y="1311"/>
                  </a:lnTo>
                  <a:lnTo>
                    <a:pt x="224" y="1322"/>
                  </a:lnTo>
                  <a:lnTo>
                    <a:pt x="228" y="1334"/>
                  </a:lnTo>
                  <a:lnTo>
                    <a:pt x="233" y="1345"/>
                  </a:lnTo>
                  <a:lnTo>
                    <a:pt x="237" y="1356"/>
                  </a:lnTo>
                  <a:lnTo>
                    <a:pt x="248" y="1375"/>
                  </a:lnTo>
                  <a:lnTo>
                    <a:pt x="260" y="1395"/>
                  </a:lnTo>
                  <a:lnTo>
                    <a:pt x="275" y="1411"/>
                  </a:lnTo>
                  <a:lnTo>
                    <a:pt x="289" y="1428"/>
                  </a:lnTo>
                  <a:lnTo>
                    <a:pt x="296" y="1435"/>
                  </a:lnTo>
                  <a:lnTo>
                    <a:pt x="305" y="1442"/>
                  </a:lnTo>
                  <a:lnTo>
                    <a:pt x="314" y="1449"/>
                  </a:lnTo>
                  <a:lnTo>
                    <a:pt x="323" y="1454"/>
                  </a:lnTo>
                  <a:lnTo>
                    <a:pt x="332" y="1460"/>
                  </a:lnTo>
                  <a:lnTo>
                    <a:pt x="341" y="1465"/>
                  </a:lnTo>
                  <a:lnTo>
                    <a:pt x="352" y="1469"/>
                  </a:lnTo>
                  <a:lnTo>
                    <a:pt x="361" y="1474"/>
                  </a:lnTo>
                  <a:lnTo>
                    <a:pt x="372" y="1476"/>
                  </a:lnTo>
                  <a:lnTo>
                    <a:pt x="380" y="1480"/>
                  </a:lnTo>
                  <a:lnTo>
                    <a:pt x="391" y="1481"/>
                  </a:lnTo>
                  <a:lnTo>
                    <a:pt x="402" y="1483"/>
                  </a:lnTo>
                  <a:lnTo>
                    <a:pt x="413" y="1485"/>
                  </a:lnTo>
                  <a:lnTo>
                    <a:pt x="424" y="1485"/>
                  </a:lnTo>
                  <a:lnTo>
                    <a:pt x="413" y="1485"/>
                  </a:lnTo>
                  <a:lnTo>
                    <a:pt x="402" y="1485"/>
                  </a:lnTo>
                  <a:lnTo>
                    <a:pt x="391" y="1487"/>
                  </a:lnTo>
                  <a:lnTo>
                    <a:pt x="380" y="1490"/>
                  </a:lnTo>
                  <a:lnTo>
                    <a:pt x="372" y="1492"/>
                  </a:lnTo>
                  <a:lnTo>
                    <a:pt x="361" y="1496"/>
                  </a:lnTo>
                  <a:lnTo>
                    <a:pt x="352" y="1499"/>
                  </a:lnTo>
                  <a:lnTo>
                    <a:pt x="341" y="1505"/>
                  </a:lnTo>
                  <a:lnTo>
                    <a:pt x="332" y="1508"/>
                  </a:lnTo>
                  <a:lnTo>
                    <a:pt x="323" y="1514"/>
                  </a:lnTo>
                  <a:lnTo>
                    <a:pt x="314" y="1521"/>
                  </a:lnTo>
                  <a:lnTo>
                    <a:pt x="305" y="1526"/>
                  </a:lnTo>
                  <a:lnTo>
                    <a:pt x="296" y="1533"/>
                  </a:lnTo>
                  <a:lnTo>
                    <a:pt x="289" y="1541"/>
                  </a:lnTo>
                  <a:lnTo>
                    <a:pt x="275" y="1557"/>
                  </a:lnTo>
                  <a:lnTo>
                    <a:pt x="260" y="1575"/>
                  </a:lnTo>
                  <a:lnTo>
                    <a:pt x="248" y="1594"/>
                  </a:lnTo>
                  <a:lnTo>
                    <a:pt x="237" y="1614"/>
                  </a:lnTo>
                  <a:lnTo>
                    <a:pt x="233" y="1625"/>
                  </a:lnTo>
                  <a:lnTo>
                    <a:pt x="228" y="1636"/>
                  </a:lnTo>
                  <a:lnTo>
                    <a:pt x="224" y="1647"/>
                  </a:lnTo>
                  <a:lnTo>
                    <a:pt x="221" y="1659"/>
                  </a:lnTo>
                  <a:lnTo>
                    <a:pt x="219" y="1670"/>
                  </a:lnTo>
                  <a:lnTo>
                    <a:pt x="215" y="1682"/>
                  </a:lnTo>
                  <a:lnTo>
                    <a:pt x="214" y="1695"/>
                  </a:lnTo>
                  <a:lnTo>
                    <a:pt x="214" y="1706"/>
                  </a:lnTo>
                  <a:lnTo>
                    <a:pt x="212" y="1718"/>
                  </a:lnTo>
                  <a:lnTo>
                    <a:pt x="212" y="1733"/>
                  </a:lnTo>
                  <a:lnTo>
                    <a:pt x="212" y="2722"/>
                  </a:lnTo>
                  <a:lnTo>
                    <a:pt x="212" y="2734"/>
                  </a:lnTo>
                  <a:lnTo>
                    <a:pt x="210" y="2747"/>
                  </a:lnTo>
                  <a:lnTo>
                    <a:pt x="210" y="2759"/>
                  </a:lnTo>
                  <a:lnTo>
                    <a:pt x="206" y="2770"/>
                  </a:lnTo>
                  <a:lnTo>
                    <a:pt x="205" y="2783"/>
                  </a:lnTo>
                  <a:lnTo>
                    <a:pt x="203" y="2795"/>
                  </a:lnTo>
                  <a:lnTo>
                    <a:pt x="199" y="2806"/>
                  </a:lnTo>
                  <a:lnTo>
                    <a:pt x="196" y="2817"/>
                  </a:lnTo>
                  <a:lnTo>
                    <a:pt x="190" y="2828"/>
                  </a:lnTo>
                  <a:lnTo>
                    <a:pt x="187" y="2838"/>
                  </a:lnTo>
                  <a:lnTo>
                    <a:pt x="176" y="2860"/>
                  </a:lnTo>
                  <a:lnTo>
                    <a:pt x="163" y="2878"/>
                  </a:lnTo>
                  <a:lnTo>
                    <a:pt x="149" y="2896"/>
                  </a:lnTo>
                  <a:lnTo>
                    <a:pt x="135" y="2912"/>
                  </a:lnTo>
                  <a:lnTo>
                    <a:pt x="126" y="2919"/>
                  </a:lnTo>
                  <a:lnTo>
                    <a:pt x="118" y="2926"/>
                  </a:lnTo>
                  <a:lnTo>
                    <a:pt x="109" y="2932"/>
                  </a:lnTo>
                  <a:lnTo>
                    <a:pt x="100" y="2939"/>
                  </a:lnTo>
                  <a:lnTo>
                    <a:pt x="91" y="2944"/>
                  </a:lnTo>
                  <a:lnTo>
                    <a:pt x="83" y="2950"/>
                  </a:lnTo>
                  <a:lnTo>
                    <a:pt x="72" y="2953"/>
                  </a:lnTo>
                  <a:lnTo>
                    <a:pt x="63" y="2957"/>
                  </a:lnTo>
                  <a:lnTo>
                    <a:pt x="52" y="2960"/>
                  </a:lnTo>
                  <a:lnTo>
                    <a:pt x="41" y="2964"/>
                  </a:lnTo>
                  <a:lnTo>
                    <a:pt x="32" y="2966"/>
                  </a:lnTo>
                  <a:lnTo>
                    <a:pt x="21" y="2968"/>
                  </a:lnTo>
                  <a:lnTo>
                    <a:pt x="11" y="2968"/>
                  </a:lnTo>
                  <a:lnTo>
                    <a:pt x="0" y="2968"/>
                  </a:lnTo>
                </a:path>
              </a:pathLst>
            </a:custGeom>
            <a:noFill/>
            <a:ln w="9525" cap="flat" cmpd="sng" algn="ctr">
              <a:solidFill>
                <a:schemeClr val="tx1"/>
              </a:solidFill>
              <a:prstDash val="solid"/>
              <a:round/>
              <a:headEnd type="none" w="med" len="med"/>
              <a:tailEnd type="none" w="med" len="me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51" name="Rectangle 9"/>
            <p:cNvSpPr>
              <a:spLocks noChangeArrowheads="1"/>
            </p:cNvSpPr>
            <p:nvPr/>
          </p:nvSpPr>
          <p:spPr bwMode="auto">
            <a:xfrm>
              <a:off x="3694570" y="4750524"/>
              <a:ext cx="1130300" cy="681526"/>
            </a:xfrm>
            <a:prstGeom prst="rect">
              <a:avLst/>
            </a:prstGeom>
            <a:solidFill>
              <a:schemeClr val="tx2">
                <a:lumMod val="60000"/>
                <a:lumOff val="40000"/>
              </a:schemeClr>
            </a:solidFill>
            <a:ln w="9525" algn="ctr">
              <a:solidFill>
                <a:schemeClr val="tx1"/>
              </a:solidFill>
              <a:round/>
              <a:headEnd/>
              <a:tailEnd/>
            </a:ln>
          </p:spPr>
          <p:txBody>
            <a:bodyPr lIns="78373" tIns="39187" rIns="78373" bIns="39187" anchor="ctr"/>
            <a:lstStyle/>
            <a:p>
              <a:pPr algn="ctr" defTabSz="782638" eaLnBrk="0" hangingPunct="0"/>
              <a:r>
                <a:rPr lang="en-GB" sz="1400" b="1" i="1" dirty="0" err="1" smtClean="0">
                  <a:solidFill>
                    <a:schemeClr val="bg1"/>
                  </a:solidFill>
                  <a:latin typeface="Arial Unicode MS" pitchFamily="34" charset="-128"/>
                  <a:ea typeface="Arial Unicode MS" pitchFamily="34" charset="-128"/>
                  <a:cs typeface="Arial Unicode MS" pitchFamily="34" charset="-128"/>
                </a:rPr>
                <a:t>Margen</a:t>
              </a:r>
              <a:r>
                <a:rPr lang="en-GB" sz="1400" b="1" i="1" dirty="0" smtClean="0">
                  <a:solidFill>
                    <a:schemeClr val="bg1"/>
                  </a:solidFill>
                  <a:latin typeface="Arial Unicode MS" pitchFamily="34" charset="-128"/>
                  <a:ea typeface="Arial Unicode MS" pitchFamily="34" charset="-128"/>
                  <a:cs typeface="Arial Unicode MS" pitchFamily="34" charset="-128"/>
                </a:rPr>
                <a:t> de </a:t>
              </a:r>
              <a:r>
                <a:rPr lang="en-GB" sz="1400" b="1" i="1" dirty="0" err="1" smtClean="0">
                  <a:solidFill>
                    <a:schemeClr val="bg1"/>
                  </a:solidFill>
                  <a:latin typeface="Arial Unicode MS" pitchFamily="34" charset="-128"/>
                  <a:ea typeface="Arial Unicode MS" pitchFamily="34" charset="-128"/>
                  <a:cs typeface="Arial Unicode MS" pitchFamily="34" charset="-128"/>
                </a:rPr>
                <a:t>riesgo</a:t>
              </a:r>
              <a:endParaRPr lang="en-GB" sz="1400" b="1" i="1" dirty="0">
                <a:solidFill>
                  <a:schemeClr val="bg1"/>
                </a:solidFill>
                <a:latin typeface="Arial Unicode MS" pitchFamily="34" charset="-128"/>
                <a:ea typeface="Arial Unicode MS" pitchFamily="34" charset="-128"/>
                <a:cs typeface="Arial Unicode MS" pitchFamily="34" charset="-128"/>
              </a:endParaRPr>
            </a:p>
          </p:txBody>
        </p:sp>
        <p:sp>
          <p:nvSpPr>
            <p:cNvPr id="52" name="Freeform 13"/>
            <p:cNvSpPr>
              <a:spLocks/>
            </p:cNvSpPr>
            <p:nvPr/>
          </p:nvSpPr>
          <p:spPr bwMode="auto">
            <a:xfrm>
              <a:off x="1631665" y="3280420"/>
              <a:ext cx="354013" cy="3888730"/>
            </a:xfrm>
            <a:custGeom>
              <a:avLst/>
              <a:gdLst>
                <a:gd name="T0" fmla="*/ 402 w 424"/>
                <a:gd name="T1" fmla="*/ 4 h 4664"/>
                <a:gd name="T2" fmla="*/ 370 w 424"/>
                <a:gd name="T3" fmla="*/ 13 h 4664"/>
                <a:gd name="T4" fmla="*/ 341 w 424"/>
                <a:gd name="T5" fmla="*/ 31 h 4664"/>
                <a:gd name="T6" fmla="*/ 314 w 424"/>
                <a:gd name="T7" fmla="*/ 58 h 4664"/>
                <a:gd name="T8" fmla="*/ 289 w 424"/>
                <a:gd name="T9" fmla="*/ 90 h 4664"/>
                <a:gd name="T10" fmla="*/ 266 w 424"/>
                <a:gd name="T11" fmla="*/ 128 h 4664"/>
                <a:gd name="T12" fmla="*/ 248 w 424"/>
                <a:gd name="T13" fmla="*/ 172 h 4664"/>
                <a:gd name="T14" fmla="*/ 232 w 424"/>
                <a:gd name="T15" fmla="*/ 221 h 4664"/>
                <a:gd name="T16" fmla="*/ 221 w 424"/>
                <a:gd name="T17" fmla="*/ 275 h 4664"/>
                <a:gd name="T18" fmla="*/ 214 w 424"/>
                <a:gd name="T19" fmla="*/ 330 h 4664"/>
                <a:gd name="T20" fmla="*/ 212 w 424"/>
                <a:gd name="T21" fmla="*/ 390 h 4664"/>
                <a:gd name="T22" fmla="*/ 210 w 424"/>
                <a:gd name="T23" fmla="*/ 1984 h 4664"/>
                <a:gd name="T24" fmla="*/ 205 w 424"/>
                <a:gd name="T25" fmla="*/ 2041 h 4664"/>
                <a:gd name="T26" fmla="*/ 194 w 424"/>
                <a:gd name="T27" fmla="*/ 2095 h 4664"/>
                <a:gd name="T28" fmla="*/ 181 w 424"/>
                <a:gd name="T29" fmla="*/ 2145 h 4664"/>
                <a:gd name="T30" fmla="*/ 163 w 424"/>
                <a:gd name="T31" fmla="*/ 2192 h 4664"/>
                <a:gd name="T32" fmla="*/ 142 w 424"/>
                <a:gd name="T33" fmla="*/ 2231 h 4664"/>
                <a:gd name="T34" fmla="*/ 118 w 424"/>
                <a:gd name="T35" fmla="*/ 2266 h 4664"/>
                <a:gd name="T36" fmla="*/ 92 w 424"/>
                <a:gd name="T37" fmla="*/ 2294 h 4664"/>
                <a:gd name="T38" fmla="*/ 63 w 424"/>
                <a:gd name="T39" fmla="*/ 2316 h 4664"/>
                <a:gd name="T40" fmla="*/ 32 w 424"/>
                <a:gd name="T41" fmla="*/ 2328 h 4664"/>
                <a:gd name="T42" fmla="*/ 0 w 424"/>
                <a:gd name="T43" fmla="*/ 2332 h 4664"/>
                <a:gd name="T44" fmla="*/ 32 w 424"/>
                <a:gd name="T45" fmla="*/ 2337 h 4664"/>
                <a:gd name="T46" fmla="*/ 63 w 424"/>
                <a:gd name="T47" fmla="*/ 2350 h 4664"/>
                <a:gd name="T48" fmla="*/ 92 w 424"/>
                <a:gd name="T49" fmla="*/ 2371 h 4664"/>
                <a:gd name="T50" fmla="*/ 118 w 424"/>
                <a:gd name="T51" fmla="*/ 2398 h 4664"/>
                <a:gd name="T52" fmla="*/ 142 w 424"/>
                <a:gd name="T53" fmla="*/ 2434 h 4664"/>
                <a:gd name="T54" fmla="*/ 163 w 424"/>
                <a:gd name="T55" fmla="*/ 2474 h 4664"/>
                <a:gd name="T56" fmla="*/ 181 w 424"/>
                <a:gd name="T57" fmla="*/ 2520 h 4664"/>
                <a:gd name="T58" fmla="*/ 194 w 424"/>
                <a:gd name="T59" fmla="*/ 2571 h 4664"/>
                <a:gd name="T60" fmla="*/ 205 w 424"/>
                <a:gd name="T61" fmla="*/ 2625 h 4664"/>
                <a:gd name="T62" fmla="*/ 210 w 424"/>
                <a:gd name="T63" fmla="*/ 2682 h 4664"/>
                <a:gd name="T64" fmla="*/ 212 w 424"/>
                <a:gd name="T65" fmla="*/ 4276 h 4664"/>
                <a:gd name="T66" fmla="*/ 214 w 424"/>
                <a:gd name="T67" fmla="*/ 4335 h 4664"/>
                <a:gd name="T68" fmla="*/ 221 w 424"/>
                <a:gd name="T69" fmla="*/ 4391 h 4664"/>
                <a:gd name="T70" fmla="*/ 232 w 424"/>
                <a:gd name="T71" fmla="*/ 4445 h 4664"/>
                <a:gd name="T72" fmla="*/ 248 w 424"/>
                <a:gd name="T73" fmla="*/ 4493 h 4664"/>
                <a:gd name="T74" fmla="*/ 266 w 424"/>
                <a:gd name="T75" fmla="*/ 4536 h 4664"/>
                <a:gd name="T76" fmla="*/ 289 w 424"/>
                <a:gd name="T77" fmla="*/ 4576 h 4664"/>
                <a:gd name="T78" fmla="*/ 314 w 424"/>
                <a:gd name="T79" fmla="*/ 4608 h 4664"/>
                <a:gd name="T80" fmla="*/ 341 w 424"/>
                <a:gd name="T81" fmla="*/ 4633 h 4664"/>
                <a:gd name="T82" fmla="*/ 370 w 424"/>
                <a:gd name="T83" fmla="*/ 4653 h 4664"/>
                <a:gd name="T84" fmla="*/ 402 w 424"/>
                <a:gd name="T85" fmla="*/ 4662 h 46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
                <a:gd name="T130" fmla="*/ 0 h 4664"/>
                <a:gd name="T131" fmla="*/ 424 w 424"/>
                <a:gd name="T132" fmla="*/ 4664 h 46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 h="4664">
                  <a:moveTo>
                    <a:pt x="424" y="0"/>
                  </a:moveTo>
                  <a:lnTo>
                    <a:pt x="413" y="2"/>
                  </a:lnTo>
                  <a:lnTo>
                    <a:pt x="402" y="4"/>
                  </a:lnTo>
                  <a:lnTo>
                    <a:pt x="391" y="6"/>
                  </a:lnTo>
                  <a:lnTo>
                    <a:pt x="381" y="9"/>
                  </a:lnTo>
                  <a:lnTo>
                    <a:pt x="370" y="13"/>
                  </a:lnTo>
                  <a:lnTo>
                    <a:pt x="361" y="18"/>
                  </a:lnTo>
                  <a:lnTo>
                    <a:pt x="350" y="25"/>
                  </a:lnTo>
                  <a:lnTo>
                    <a:pt x="341" y="31"/>
                  </a:lnTo>
                  <a:lnTo>
                    <a:pt x="332" y="40"/>
                  </a:lnTo>
                  <a:lnTo>
                    <a:pt x="323" y="49"/>
                  </a:lnTo>
                  <a:lnTo>
                    <a:pt x="314" y="58"/>
                  </a:lnTo>
                  <a:lnTo>
                    <a:pt x="305" y="67"/>
                  </a:lnTo>
                  <a:lnTo>
                    <a:pt x="296" y="77"/>
                  </a:lnTo>
                  <a:lnTo>
                    <a:pt x="289" y="90"/>
                  </a:lnTo>
                  <a:lnTo>
                    <a:pt x="280" y="102"/>
                  </a:lnTo>
                  <a:lnTo>
                    <a:pt x="273" y="115"/>
                  </a:lnTo>
                  <a:lnTo>
                    <a:pt x="266" y="128"/>
                  </a:lnTo>
                  <a:lnTo>
                    <a:pt x="260" y="142"/>
                  </a:lnTo>
                  <a:lnTo>
                    <a:pt x="253" y="156"/>
                  </a:lnTo>
                  <a:lnTo>
                    <a:pt x="248" y="172"/>
                  </a:lnTo>
                  <a:lnTo>
                    <a:pt x="242" y="189"/>
                  </a:lnTo>
                  <a:lnTo>
                    <a:pt x="237" y="205"/>
                  </a:lnTo>
                  <a:lnTo>
                    <a:pt x="232" y="221"/>
                  </a:lnTo>
                  <a:lnTo>
                    <a:pt x="228" y="239"/>
                  </a:lnTo>
                  <a:lnTo>
                    <a:pt x="224" y="255"/>
                  </a:lnTo>
                  <a:lnTo>
                    <a:pt x="221" y="275"/>
                  </a:lnTo>
                  <a:lnTo>
                    <a:pt x="217" y="293"/>
                  </a:lnTo>
                  <a:lnTo>
                    <a:pt x="215" y="311"/>
                  </a:lnTo>
                  <a:lnTo>
                    <a:pt x="214" y="330"/>
                  </a:lnTo>
                  <a:lnTo>
                    <a:pt x="212" y="350"/>
                  </a:lnTo>
                  <a:lnTo>
                    <a:pt x="212" y="370"/>
                  </a:lnTo>
                  <a:lnTo>
                    <a:pt x="212" y="390"/>
                  </a:lnTo>
                  <a:lnTo>
                    <a:pt x="212" y="1944"/>
                  </a:lnTo>
                  <a:lnTo>
                    <a:pt x="212" y="1964"/>
                  </a:lnTo>
                  <a:lnTo>
                    <a:pt x="210" y="1984"/>
                  </a:lnTo>
                  <a:lnTo>
                    <a:pt x="208" y="2003"/>
                  </a:lnTo>
                  <a:lnTo>
                    <a:pt x="206" y="2023"/>
                  </a:lnTo>
                  <a:lnTo>
                    <a:pt x="205" y="2041"/>
                  </a:lnTo>
                  <a:lnTo>
                    <a:pt x="201" y="2059"/>
                  </a:lnTo>
                  <a:lnTo>
                    <a:pt x="199" y="2077"/>
                  </a:lnTo>
                  <a:lnTo>
                    <a:pt x="194" y="2095"/>
                  </a:lnTo>
                  <a:lnTo>
                    <a:pt x="190" y="2113"/>
                  </a:lnTo>
                  <a:lnTo>
                    <a:pt x="187" y="2129"/>
                  </a:lnTo>
                  <a:lnTo>
                    <a:pt x="181" y="2145"/>
                  </a:lnTo>
                  <a:lnTo>
                    <a:pt x="176" y="2161"/>
                  </a:lnTo>
                  <a:lnTo>
                    <a:pt x="169" y="2176"/>
                  </a:lnTo>
                  <a:lnTo>
                    <a:pt x="163" y="2192"/>
                  </a:lnTo>
                  <a:lnTo>
                    <a:pt x="156" y="2204"/>
                  </a:lnTo>
                  <a:lnTo>
                    <a:pt x="149" y="2219"/>
                  </a:lnTo>
                  <a:lnTo>
                    <a:pt x="142" y="2231"/>
                  </a:lnTo>
                  <a:lnTo>
                    <a:pt x="135" y="2244"/>
                  </a:lnTo>
                  <a:lnTo>
                    <a:pt x="126" y="2255"/>
                  </a:lnTo>
                  <a:lnTo>
                    <a:pt x="118" y="2266"/>
                  </a:lnTo>
                  <a:lnTo>
                    <a:pt x="109" y="2276"/>
                  </a:lnTo>
                  <a:lnTo>
                    <a:pt x="101" y="2285"/>
                  </a:lnTo>
                  <a:lnTo>
                    <a:pt x="92" y="2294"/>
                  </a:lnTo>
                  <a:lnTo>
                    <a:pt x="83" y="2301"/>
                  </a:lnTo>
                  <a:lnTo>
                    <a:pt x="72" y="2309"/>
                  </a:lnTo>
                  <a:lnTo>
                    <a:pt x="63" y="2316"/>
                  </a:lnTo>
                  <a:lnTo>
                    <a:pt x="52" y="2321"/>
                  </a:lnTo>
                  <a:lnTo>
                    <a:pt x="41" y="2325"/>
                  </a:lnTo>
                  <a:lnTo>
                    <a:pt x="32" y="2328"/>
                  </a:lnTo>
                  <a:lnTo>
                    <a:pt x="22" y="2330"/>
                  </a:lnTo>
                  <a:lnTo>
                    <a:pt x="11" y="2332"/>
                  </a:lnTo>
                  <a:lnTo>
                    <a:pt x="0" y="2332"/>
                  </a:lnTo>
                  <a:lnTo>
                    <a:pt x="11" y="2334"/>
                  </a:lnTo>
                  <a:lnTo>
                    <a:pt x="22" y="2336"/>
                  </a:lnTo>
                  <a:lnTo>
                    <a:pt x="32" y="2337"/>
                  </a:lnTo>
                  <a:lnTo>
                    <a:pt x="41" y="2341"/>
                  </a:lnTo>
                  <a:lnTo>
                    <a:pt x="52" y="2344"/>
                  </a:lnTo>
                  <a:lnTo>
                    <a:pt x="63" y="2350"/>
                  </a:lnTo>
                  <a:lnTo>
                    <a:pt x="72" y="2357"/>
                  </a:lnTo>
                  <a:lnTo>
                    <a:pt x="83" y="2362"/>
                  </a:lnTo>
                  <a:lnTo>
                    <a:pt x="92" y="2371"/>
                  </a:lnTo>
                  <a:lnTo>
                    <a:pt x="101" y="2380"/>
                  </a:lnTo>
                  <a:lnTo>
                    <a:pt x="109" y="2389"/>
                  </a:lnTo>
                  <a:lnTo>
                    <a:pt x="118" y="2398"/>
                  </a:lnTo>
                  <a:lnTo>
                    <a:pt x="126" y="2409"/>
                  </a:lnTo>
                  <a:lnTo>
                    <a:pt x="135" y="2422"/>
                  </a:lnTo>
                  <a:lnTo>
                    <a:pt x="142" y="2434"/>
                  </a:lnTo>
                  <a:lnTo>
                    <a:pt x="149" y="2447"/>
                  </a:lnTo>
                  <a:lnTo>
                    <a:pt x="156" y="2459"/>
                  </a:lnTo>
                  <a:lnTo>
                    <a:pt x="163" y="2474"/>
                  </a:lnTo>
                  <a:lnTo>
                    <a:pt x="169" y="2488"/>
                  </a:lnTo>
                  <a:lnTo>
                    <a:pt x="176" y="2504"/>
                  </a:lnTo>
                  <a:lnTo>
                    <a:pt x="181" y="2520"/>
                  </a:lnTo>
                  <a:lnTo>
                    <a:pt x="187" y="2537"/>
                  </a:lnTo>
                  <a:lnTo>
                    <a:pt x="190" y="2553"/>
                  </a:lnTo>
                  <a:lnTo>
                    <a:pt x="194" y="2571"/>
                  </a:lnTo>
                  <a:lnTo>
                    <a:pt x="199" y="2587"/>
                  </a:lnTo>
                  <a:lnTo>
                    <a:pt x="201" y="2607"/>
                  </a:lnTo>
                  <a:lnTo>
                    <a:pt x="205" y="2625"/>
                  </a:lnTo>
                  <a:lnTo>
                    <a:pt x="206" y="2642"/>
                  </a:lnTo>
                  <a:lnTo>
                    <a:pt x="208" y="2662"/>
                  </a:lnTo>
                  <a:lnTo>
                    <a:pt x="210" y="2682"/>
                  </a:lnTo>
                  <a:lnTo>
                    <a:pt x="212" y="2702"/>
                  </a:lnTo>
                  <a:lnTo>
                    <a:pt x="212" y="2721"/>
                  </a:lnTo>
                  <a:lnTo>
                    <a:pt x="212" y="4276"/>
                  </a:lnTo>
                  <a:lnTo>
                    <a:pt x="212" y="4296"/>
                  </a:lnTo>
                  <a:lnTo>
                    <a:pt x="212" y="4315"/>
                  </a:lnTo>
                  <a:lnTo>
                    <a:pt x="214" y="4335"/>
                  </a:lnTo>
                  <a:lnTo>
                    <a:pt x="215" y="4355"/>
                  </a:lnTo>
                  <a:lnTo>
                    <a:pt x="217" y="4373"/>
                  </a:lnTo>
                  <a:lnTo>
                    <a:pt x="221" y="4391"/>
                  </a:lnTo>
                  <a:lnTo>
                    <a:pt x="224" y="4409"/>
                  </a:lnTo>
                  <a:lnTo>
                    <a:pt x="228" y="4427"/>
                  </a:lnTo>
                  <a:lnTo>
                    <a:pt x="232" y="4445"/>
                  </a:lnTo>
                  <a:lnTo>
                    <a:pt x="237" y="4461"/>
                  </a:lnTo>
                  <a:lnTo>
                    <a:pt x="242" y="4477"/>
                  </a:lnTo>
                  <a:lnTo>
                    <a:pt x="248" y="4493"/>
                  </a:lnTo>
                  <a:lnTo>
                    <a:pt x="253" y="4507"/>
                  </a:lnTo>
                  <a:lnTo>
                    <a:pt x="260" y="4524"/>
                  </a:lnTo>
                  <a:lnTo>
                    <a:pt x="266" y="4536"/>
                  </a:lnTo>
                  <a:lnTo>
                    <a:pt x="273" y="4551"/>
                  </a:lnTo>
                  <a:lnTo>
                    <a:pt x="280" y="4563"/>
                  </a:lnTo>
                  <a:lnTo>
                    <a:pt x="289" y="4576"/>
                  </a:lnTo>
                  <a:lnTo>
                    <a:pt x="296" y="4586"/>
                  </a:lnTo>
                  <a:lnTo>
                    <a:pt x="305" y="4597"/>
                  </a:lnTo>
                  <a:lnTo>
                    <a:pt x="314" y="4608"/>
                  </a:lnTo>
                  <a:lnTo>
                    <a:pt x="323" y="4617"/>
                  </a:lnTo>
                  <a:lnTo>
                    <a:pt x="332" y="4626"/>
                  </a:lnTo>
                  <a:lnTo>
                    <a:pt x="341" y="4633"/>
                  </a:lnTo>
                  <a:lnTo>
                    <a:pt x="350" y="4640"/>
                  </a:lnTo>
                  <a:lnTo>
                    <a:pt x="361" y="4648"/>
                  </a:lnTo>
                  <a:lnTo>
                    <a:pt x="370" y="4653"/>
                  </a:lnTo>
                  <a:lnTo>
                    <a:pt x="381" y="4656"/>
                  </a:lnTo>
                  <a:lnTo>
                    <a:pt x="391" y="4660"/>
                  </a:lnTo>
                  <a:lnTo>
                    <a:pt x="402" y="4662"/>
                  </a:lnTo>
                  <a:lnTo>
                    <a:pt x="413" y="4664"/>
                  </a:lnTo>
                  <a:lnTo>
                    <a:pt x="424" y="4664"/>
                  </a:lnTo>
                </a:path>
              </a:pathLst>
            </a:custGeom>
            <a:noFill/>
            <a:ln w="9525" cap="flat" cmpd="sng" algn="ctr">
              <a:solidFill>
                <a:schemeClr val="tx1"/>
              </a:solidFill>
              <a:prstDash val="solid"/>
              <a:round/>
              <a:headEnd type="none" w="med" len="med"/>
              <a:tailEnd type="none" w="med" len="me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53" name="Text Box 15"/>
            <p:cNvSpPr txBox="1">
              <a:spLocks noChangeArrowheads="1"/>
            </p:cNvSpPr>
            <p:nvPr/>
          </p:nvSpPr>
          <p:spPr bwMode="auto">
            <a:xfrm>
              <a:off x="2131771" y="3681957"/>
              <a:ext cx="1333617" cy="1666755"/>
            </a:xfrm>
            <a:prstGeom prst="rect">
              <a:avLst/>
            </a:prstGeom>
            <a:noFill/>
            <a:ln w="9525" cap="flat" cmpd="sng" algn="ctr">
              <a:noFill/>
              <a:prstDash val="solid"/>
              <a:round/>
              <a:headEnd type="none" w="med" len="med"/>
              <a:tailEnd type="none" w="med" len="med"/>
            </a:ln>
            <a:effectLst/>
          </p:spPr>
          <p:txBody>
            <a:bodyPr lIns="78373" tIns="39187" rIns="78373" bIns="39187" anchor="ctr"/>
            <a:lstStyle/>
            <a:p>
              <a:pPr algn="ctr" defTabSz="783732" eaLnBrk="0" hangingPunct="0">
                <a:defRPr/>
              </a:pPr>
              <a:r>
                <a:rPr lang="en-GB" sz="1400" b="1" i="1" dirty="0" err="1" smtClean="0">
                  <a:solidFill>
                    <a:srgbClr val="000099"/>
                  </a:solidFill>
                  <a:latin typeface="Arial Unicode MS" pitchFamily="34" charset="-128"/>
                  <a:ea typeface="Arial Unicode MS" pitchFamily="34" charset="-128"/>
                  <a:cs typeface="Arial Unicode MS" pitchFamily="34" charset="-128"/>
                </a:rPr>
                <a:t>Activos</a:t>
              </a:r>
              <a:r>
                <a:rPr lang="en-GB" sz="1400" b="1" i="1" dirty="0" smtClean="0">
                  <a:solidFill>
                    <a:srgbClr val="000099"/>
                  </a:solidFill>
                  <a:latin typeface="Arial Unicode MS" pitchFamily="34" charset="-128"/>
                  <a:ea typeface="Arial Unicode MS" pitchFamily="34" charset="-128"/>
                  <a:cs typeface="Arial Unicode MS" pitchFamily="34" charset="-128"/>
                </a:rPr>
                <a:t> </a:t>
              </a:r>
              <a:r>
                <a:rPr lang="en-GB" sz="1400" b="1" i="1" dirty="0" err="1" smtClean="0">
                  <a:solidFill>
                    <a:srgbClr val="000099"/>
                  </a:solidFill>
                  <a:latin typeface="Arial Unicode MS" pitchFamily="34" charset="-128"/>
                  <a:ea typeface="Arial Unicode MS" pitchFamily="34" charset="-128"/>
                  <a:cs typeface="Arial Unicode MS" pitchFamily="34" charset="-128"/>
                </a:rPr>
                <a:t>reconocidos</a:t>
              </a:r>
              <a:r>
                <a:rPr lang="en-GB" sz="1400" b="1" i="1" dirty="0" smtClean="0">
                  <a:solidFill>
                    <a:srgbClr val="000099"/>
                  </a:solidFill>
                  <a:latin typeface="Arial Unicode MS" pitchFamily="34" charset="-128"/>
                  <a:ea typeface="Arial Unicode MS" pitchFamily="34" charset="-128"/>
                  <a:cs typeface="Arial Unicode MS" pitchFamily="34" charset="-128"/>
                </a:rPr>
                <a:t> en el balance de </a:t>
              </a:r>
              <a:r>
                <a:rPr lang="en-GB" sz="1400" b="1" i="1" dirty="0" err="1" smtClean="0">
                  <a:solidFill>
                    <a:srgbClr val="000099"/>
                  </a:solidFill>
                  <a:latin typeface="Arial Unicode MS" pitchFamily="34" charset="-128"/>
                  <a:ea typeface="Arial Unicode MS" pitchFamily="34" charset="-128"/>
                  <a:cs typeface="Arial Unicode MS" pitchFamily="34" charset="-128"/>
                </a:rPr>
                <a:t>solvencia</a:t>
              </a:r>
              <a:endParaRPr lang="en-GB" sz="1400" b="1" i="1" dirty="0">
                <a:solidFill>
                  <a:srgbClr val="000099"/>
                </a:solidFill>
                <a:latin typeface="Arial Unicode MS" pitchFamily="34" charset="-128"/>
                <a:ea typeface="Arial Unicode MS" pitchFamily="34" charset="-128"/>
                <a:cs typeface="Arial Unicode MS" pitchFamily="34" charset="-128"/>
              </a:endParaRPr>
            </a:p>
          </p:txBody>
        </p:sp>
      </p:grpSp>
      <p:grpSp>
        <p:nvGrpSpPr>
          <p:cNvPr id="4" name="Gruppieren 42"/>
          <p:cNvGrpSpPr>
            <a:grpSpLocks/>
          </p:cNvGrpSpPr>
          <p:nvPr/>
        </p:nvGrpSpPr>
        <p:grpSpPr bwMode="auto">
          <a:xfrm>
            <a:off x="2054187" y="5286388"/>
            <a:ext cx="2726768" cy="434975"/>
            <a:chOff x="3694570" y="4772973"/>
            <a:chExt cx="3182227" cy="508198"/>
          </a:xfrm>
        </p:grpSpPr>
        <p:sp>
          <p:nvSpPr>
            <p:cNvPr id="55" name="Rectangle 10"/>
            <p:cNvSpPr>
              <a:spLocks noChangeArrowheads="1"/>
            </p:cNvSpPr>
            <p:nvPr/>
          </p:nvSpPr>
          <p:spPr bwMode="auto">
            <a:xfrm>
              <a:off x="3694570" y="4772973"/>
              <a:ext cx="1131977" cy="508198"/>
            </a:xfrm>
            <a:prstGeom prst="rect">
              <a:avLst/>
            </a:prstGeom>
            <a:solidFill>
              <a:schemeClr val="accent5">
                <a:lumMod val="40000"/>
                <a:lumOff val="60000"/>
              </a:schemeClr>
            </a:solidFill>
            <a:ln w="6350">
              <a:solidFill>
                <a:srgbClr val="000000"/>
              </a:solidFill>
              <a:miter lim="800000"/>
              <a:headEnd/>
              <a:tailEnd/>
            </a:ln>
          </p:spPr>
          <p:txBody>
            <a:bodyPr/>
            <a:lstStyle/>
            <a:p>
              <a:pPr eaLnBrk="0" hangingPunct="0">
                <a:defRPr/>
              </a:pPr>
              <a:endParaRPr lang="en-GB" sz="1600">
                <a:latin typeface="Arial Unicode MS" pitchFamily="34" charset="-128"/>
                <a:ea typeface="Arial Unicode MS" pitchFamily="34" charset="-128"/>
                <a:cs typeface="Arial Unicode MS" pitchFamily="34" charset="-128"/>
              </a:endParaRPr>
            </a:p>
          </p:txBody>
        </p:sp>
        <p:sp>
          <p:nvSpPr>
            <p:cNvPr id="56" name="Rectangle 11"/>
            <p:cNvSpPr>
              <a:spLocks noChangeArrowheads="1"/>
            </p:cNvSpPr>
            <p:nvPr/>
          </p:nvSpPr>
          <p:spPr bwMode="auto">
            <a:xfrm>
              <a:off x="5411994" y="4889821"/>
              <a:ext cx="1464803" cy="287669"/>
            </a:xfrm>
            <a:prstGeom prst="rect">
              <a:avLst/>
            </a:prstGeom>
            <a:noFill/>
            <a:ln w="6350">
              <a:noFill/>
              <a:miter lim="800000"/>
              <a:headEnd/>
              <a:tailEnd/>
            </a:ln>
          </p:spPr>
          <p:txBody>
            <a:bodyPr wrap="none" lIns="0" tIns="0" rIns="0" bIns="0">
              <a:spAutoFit/>
            </a:bodyPr>
            <a:lstStyle/>
            <a:p>
              <a:pPr defTabSz="914354">
                <a:defRPr/>
              </a:pPr>
              <a:r>
                <a:rPr lang="en-GB" sz="1600" i="1" dirty="0" err="1" smtClean="0">
                  <a:latin typeface="Arial Unicode MS" pitchFamily="34" charset="-128"/>
                  <a:ea typeface="Arial Unicode MS" pitchFamily="34" charset="-128"/>
                  <a:cs typeface="Arial Unicode MS" pitchFamily="34" charset="-128"/>
                </a:rPr>
                <a:t>Otros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pasivos</a:t>
              </a:r>
              <a:endParaRPr lang="en-GB" sz="1600" dirty="0">
                <a:latin typeface="Arial Unicode MS" pitchFamily="34" charset="-128"/>
                <a:ea typeface="Arial Unicode MS" pitchFamily="34" charset="-128"/>
                <a:cs typeface="Arial Unicode MS" pitchFamily="34" charset="-128"/>
              </a:endParaRPr>
            </a:p>
          </p:txBody>
        </p:sp>
        <p:sp>
          <p:nvSpPr>
            <p:cNvPr id="57" name="Freeform 17"/>
            <p:cNvSpPr>
              <a:spLocks noEditPoints="1"/>
            </p:cNvSpPr>
            <p:nvPr/>
          </p:nvSpPr>
          <p:spPr bwMode="auto">
            <a:xfrm>
              <a:off x="4222909" y="4971490"/>
              <a:ext cx="1101725" cy="68263"/>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a:lstStyle/>
            <a:p>
              <a:endParaRPr lang="es-ES_tradnl" sz="1600">
                <a:latin typeface="Arial Unicode MS" pitchFamily="34" charset="-128"/>
                <a:ea typeface="Arial Unicode MS" pitchFamily="34" charset="-128"/>
                <a:cs typeface="Arial Unicode MS" pitchFamily="34" charset="-128"/>
              </a:endParaRPr>
            </a:p>
          </p:txBody>
        </p:sp>
      </p:grpSp>
      <p:sp>
        <p:nvSpPr>
          <p:cNvPr id="58" name="Rectangle 10"/>
          <p:cNvSpPr>
            <a:spLocks noChangeArrowheads="1"/>
          </p:cNvSpPr>
          <p:nvPr/>
        </p:nvSpPr>
        <p:spPr bwMode="auto">
          <a:xfrm>
            <a:off x="2030402" y="3217853"/>
            <a:ext cx="969962" cy="498475"/>
          </a:xfrm>
          <a:prstGeom prst="rect">
            <a:avLst/>
          </a:prstGeom>
          <a:solidFill>
            <a:schemeClr val="accent5">
              <a:lumMod val="20000"/>
              <a:lumOff val="80000"/>
            </a:schemeClr>
          </a:solidFill>
          <a:ln w="6350">
            <a:solidFill>
              <a:srgbClr val="000000"/>
            </a:solidFill>
            <a:miter lim="800000"/>
            <a:headEnd/>
            <a:tailEnd/>
          </a:ln>
        </p:spPr>
        <p:txBody>
          <a:bodyPr lIns="78373" tIns="39187" rIns="78373" bIns="39187"/>
          <a:lstStyle/>
          <a:p>
            <a:pPr eaLnBrk="0" hangingPunct="0"/>
            <a:endParaRPr lang="en-GB" sz="1600">
              <a:latin typeface="Arial Unicode MS" pitchFamily="34" charset="-128"/>
              <a:ea typeface="Arial Unicode MS" pitchFamily="34" charset="-128"/>
              <a:cs typeface="Arial Unicode MS" pitchFamily="34" charset="-128"/>
            </a:endParaRPr>
          </a:p>
        </p:txBody>
      </p:sp>
      <p:sp>
        <p:nvSpPr>
          <p:cNvPr id="59" name="Rectangle 11"/>
          <p:cNvSpPr>
            <a:spLocks noChangeArrowheads="1"/>
          </p:cNvSpPr>
          <p:nvPr/>
        </p:nvSpPr>
        <p:spPr bwMode="auto">
          <a:xfrm>
            <a:off x="3500430" y="3214686"/>
            <a:ext cx="2176507" cy="492443"/>
          </a:xfrm>
          <a:prstGeom prst="rect">
            <a:avLst/>
          </a:prstGeom>
          <a:noFill/>
          <a:ln w="6350">
            <a:noFill/>
            <a:miter lim="800000"/>
            <a:headEnd/>
            <a:tailEnd/>
          </a:ln>
        </p:spPr>
        <p:txBody>
          <a:bodyPr wrap="square" lIns="0" tIns="0" rIns="0" bIns="0">
            <a:spAutoFit/>
          </a:bodyPr>
          <a:lstStyle/>
          <a:p>
            <a:pPr algn="ctr" defTabSz="914354">
              <a:defRPr/>
            </a:pPr>
            <a:r>
              <a:rPr lang="en-GB" sz="1600" i="1" dirty="0" err="1" smtClean="0">
                <a:latin typeface="Arial Unicode MS" pitchFamily="34" charset="-128"/>
                <a:ea typeface="Arial Unicode MS" pitchFamily="34" charset="-128"/>
                <a:cs typeface="Arial Unicode MS" pitchFamily="34" charset="-128"/>
              </a:rPr>
              <a:t>Pasivos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subordinados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elegibles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como</a:t>
            </a:r>
            <a:r>
              <a:rPr lang="en-GB" sz="1600" i="1" dirty="0" smtClean="0">
                <a:latin typeface="Arial Unicode MS" pitchFamily="34" charset="-128"/>
                <a:ea typeface="Arial Unicode MS" pitchFamily="34" charset="-128"/>
                <a:cs typeface="Arial Unicode MS" pitchFamily="34" charset="-128"/>
              </a:rPr>
              <a:t> FF.PP</a:t>
            </a:r>
            <a:endParaRPr lang="en-GB" sz="1600" dirty="0">
              <a:latin typeface="Arial Unicode MS" pitchFamily="34" charset="-128"/>
              <a:ea typeface="Arial Unicode MS" pitchFamily="34" charset="-128"/>
              <a:cs typeface="Arial Unicode MS" pitchFamily="34" charset="-128"/>
            </a:endParaRPr>
          </a:p>
        </p:txBody>
      </p:sp>
      <p:sp>
        <p:nvSpPr>
          <p:cNvPr id="60" name="Freeform 17"/>
          <p:cNvSpPr>
            <a:spLocks noEditPoints="1"/>
          </p:cNvSpPr>
          <p:nvPr/>
        </p:nvSpPr>
        <p:spPr bwMode="auto">
          <a:xfrm>
            <a:off x="2500298" y="3425816"/>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1" name="Rectangle 11"/>
          <p:cNvSpPr>
            <a:spLocks noChangeArrowheads="1"/>
          </p:cNvSpPr>
          <p:nvPr/>
        </p:nvSpPr>
        <p:spPr bwMode="auto">
          <a:xfrm>
            <a:off x="3497011" y="2571744"/>
            <a:ext cx="1503617" cy="246221"/>
          </a:xfrm>
          <a:prstGeom prst="rect">
            <a:avLst/>
          </a:prstGeom>
          <a:noFill/>
          <a:ln w="6350">
            <a:noFill/>
            <a:miter lim="800000"/>
            <a:headEnd/>
            <a:tailEnd/>
          </a:ln>
        </p:spPr>
        <p:txBody>
          <a:bodyPr wrap="none" lIns="0" tIns="0" rIns="0" bIns="0">
            <a:spAutoFit/>
          </a:bodyPr>
          <a:lstStyle/>
          <a:p>
            <a:pPr defTabSz="914354">
              <a:defRPr/>
            </a:pPr>
            <a:r>
              <a:rPr lang="en-GB" sz="1600" i="1" dirty="0" err="1" smtClean="0">
                <a:latin typeface="Arial Unicode MS" pitchFamily="34" charset="-128"/>
                <a:ea typeface="Arial Unicode MS" pitchFamily="34" charset="-128"/>
                <a:cs typeface="Arial Unicode MS" pitchFamily="34" charset="-128"/>
              </a:rPr>
              <a:t>Activos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Pasivos</a:t>
            </a:r>
            <a:endParaRPr lang="en-GB" sz="1600" dirty="0">
              <a:latin typeface="Arial Unicode MS" pitchFamily="34" charset="-128"/>
              <a:ea typeface="Arial Unicode MS" pitchFamily="34" charset="-128"/>
              <a:cs typeface="Arial Unicode MS" pitchFamily="34" charset="-128"/>
            </a:endParaRPr>
          </a:p>
        </p:txBody>
      </p:sp>
      <p:sp>
        <p:nvSpPr>
          <p:cNvPr id="62" name="Freeform 17"/>
          <p:cNvSpPr>
            <a:spLocks noEditPoints="1"/>
          </p:cNvSpPr>
          <p:nvPr/>
        </p:nvSpPr>
        <p:spPr bwMode="auto">
          <a:xfrm>
            <a:off x="2477836" y="2714620"/>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3" name="Rectangle 10"/>
          <p:cNvSpPr>
            <a:spLocks noChangeArrowheads="1"/>
          </p:cNvSpPr>
          <p:nvPr/>
        </p:nvSpPr>
        <p:spPr bwMode="auto">
          <a:xfrm>
            <a:off x="2000232" y="1928802"/>
            <a:ext cx="969962" cy="333375"/>
          </a:xfrm>
          <a:prstGeom prst="rect">
            <a:avLst/>
          </a:prstGeom>
          <a:solidFill>
            <a:schemeClr val="accent4">
              <a:lumMod val="20000"/>
              <a:lumOff val="80000"/>
            </a:schemeClr>
          </a:solidFill>
          <a:ln w="6350">
            <a:solidFill>
              <a:srgbClr val="000000"/>
            </a:solidFill>
            <a:prstDash val="sysDash"/>
            <a:miter lim="800000"/>
            <a:headEnd/>
            <a:tailEnd/>
          </a:ln>
        </p:spPr>
        <p:txBody>
          <a:bodyPr lIns="78373" tIns="39187" rIns="78373" bIns="39187" anchor="ctr"/>
          <a:lstStyle/>
          <a:p>
            <a:pPr algn="ctr" eaLnBrk="0" hangingPunct="0"/>
            <a:r>
              <a:rPr lang="en-GB" sz="1200" dirty="0" smtClean="0">
                <a:latin typeface="Arial Unicode MS" pitchFamily="34" charset="-128"/>
                <a:ea typeface="Arial Unicode MS" pitchFamily="34" charset="-128"/>
                <a:cs typeface="Arial Unicode MS" pitchFamily="34" charset="-128"/>
              </a:rPr>
              <a:t>Off-balance</a:t>
            </a:r>
            <a:endParaRPr lang="en-GB" sz="1200" dirty="0">
              <a:latin typeface="Arial Unicode MS" pitchFamily="34" charset="-128"/>
              <a:ea typeface="Arial Unicode MS" pitchFamily="34" charset="-128"/>
              <a:cs typeface="Arial Unicode MS" pitchFamily="34" charset="-128"/>
            </a:endParaRPr>
          </a:p>
        </p:txBody>
      </p:sp>
      <p:sp>
        <p:nvSpPr>
          <p:cNvPr id="64" name="Rectangle 11"/>
          <p:cNvSpPr>
            <a:spLocks noChangeArrowheads="1"/>
          </p:cNvSpPr>
          <p:nvPr/>
        </p:nvSpPr>
        <p:spPr bwMode="auto">
          <a:xfrm>
            <a:off x="3827429" y="1857364"/>
            <a:ext cx="1744704" cy="492443"/>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Complementarios</a:t>
            </a:r>
            <a:endParaRPr lang="en-GB" sz="1600" b="1" dirty="0">
              <a:latin typeface="Arial Unicode MS" pitchFamily="34" charset="-128"/>
              <a:ea typeface="Arial Unicode MS" pitchFamily="34" charset="-128"/>
              <a:cs typeface="Arial Unicode MS" pitchFamily="34" charset="-128"/>
            </a:endParaRPr>
          </a:p>
        </p:txBody>
      </p:sp>
      <p:sp>
        <p:nvSpPr>
          <p:cNvPr id="65" name="Freeform 17"/>
          <p:cNvSpPr>
            <a:spLocks noEditPoints="1"/>
          </p:cNvSpPr>
          <p:nvPr/>
        </p:nvSpPr>
        <p:spPr bwMode="auto">
          <a:xfrm>
            <a:off x="2913057" y="2071678"/>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6" name="Rectangle 7"/>
          <p:cNvSpPr>
            <a:spLocks noChangeArrowheads="1"/>
          </p:cNvSpPr>
          <p:nvPr/>
        </p:nvSpPr>
        <p:spPr bwMode="auto">
          <a:xfrm>
            <a:off x="7346087" y="2428868"/>
            <a:ext cx="1440755" cy="738664"/>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totales</a:t>
            </a:r>
            <a:endParaRPr lang="en-GB" sz="1600" b="1" dirty="0" smtClean="0">
              <a:latin typeface="Arial Unicode MS" pitchFamily="34" charset="-128"/>
              <a:ea typeface="Arial Unicode MS" pitchFamily="34" charset="-128"/>
              <a:cs typeface="Arial Unicode MS" pitchFamily="34" charset="-128"/>
            </a:endParaRPr>
          </a:p>
          <a:p>
            <a:pPr algn="ctr" defTabSz="914354">
              <a:defRPr/>
            </a:pPr>
            <a:r>
              <a:rPr lang="en-GB" sz="1600" b="1" dirty="0" err="1" smtClean="0">
                <a:solidFill>
                  <a:srgbClr val="C00000"/>
                </a:solidFill>
                <a:latin typeface="Arial Unicode MS" pitchFamily="34" charset="-128"/>
                <a:ea typeface="Arial Unicode MS" pitchFamily="34" charset="-128"/>
                <a:cs typeface="Arial Unicode MS" pitchFamily="34" charset="-128"/>
              </a:rPr>
              <a:t>potenciales</a:t>
            </a:r>
            <a:endParaRPr lang="en-GB" sz="1600" b="1" dirty="0">
              <a:solidFill>
                <a:srgbClr val="C00000"/>
              </a:solidFill>
              <a:latin typeface="Arial Unicode MS" pitchFamily="34" charset="-128"/>
              <a:ea typeface="Arial Unicode MS" pitchFamily="34" charset="-128"/>
              <a:cs typeface="Arial Unicode MS" pitchFamily="34" charset="-128"/>
            </a:endParaRPr>
          </a:p>
        </p:txBody>
      </p:sp>
      <p:sp>
        <p:nvSpPr>
          <p:cNvPr id="67" name="Freeform 8"/>
          <p:cNvSpPr>
            <a:spLocks/>
          </p:cNvSpPr>
          <p:nvPr/>
        </p:nvSpPr>
        <p:spPr bwMode="auto">
          <a:xfrm>
            <a:off x="6929454" y="1928802"/>
            <a:ext cx="285752" cy="1798639"/>
          </a:xfrm>
          <a:custGeom>
            <a:avLst/>
            <a:gdLst>
              <a:gd name="T0" fmla="*/ 11 w 424"/>
              <a:gd name="T1" fmla="*/ 0 h 2968"/>
              <a:gd name="T2" fmla="*/ 32 w 424"/>
              <a:gd name="T3" fmla="*/ 4 h 2968"/>
              <a:gd name="T4" fmla="*/ 52 w 424"/>
              <a:gd name="T5" fmla="*/ 9 h 2968"/>
              <a:gd name="T6" fmla="*/ 72 w 424"/>
              <a:gd name="T7" fmla="*/ 17 h 2968"/>
              <a:gd name="T8" fmla="*/ 91 w 424"/>
              <a:gd name="T9" fmla="*/ 26 h 2968"/>
              <a:gd name="T10" fmla="*/ 109 w 424"/>
              <a:gd name="T11" fmla="*/ 36 h 2968"/>
              <a:gd name="T12" fmla="*/ 126 w 424"/>
              <a:gd name="T13" fmla="*/ 51 h 2968"/>
              <a:gd name="T14" fmla="*/ 149 w 424"/>
              <a:gd name="T15" fmla="*/ 74 h 2968"/>
              <a:gd name="T16" fmla="*/ 176 w 424"/>
              <a:gd name="T17" fmla="*/ 110 h 2968"/>
              <a:gd name="T18" fmla="*/ 190 w 424"/>
              <a:gd name="T19" fmla="*/ 140 h 2968"/>
              <a:gd name="T20" fmla="*/ 199 w 424"/>
              <a:gd name="T21" fmla="*/ 164 h 2968"/>
              <a:gd name="T22" fmla="*/ 205 w 424"/>
              <a:gd name="T23" fmla="*/ 187 h 2968"/>
              <a:gd name="T24" fmla="*/ 210 w 424"/>
              <a:gd name="T25" fmla="*/ 210 h 2968"/>
              <a:gd name="T26" fmla="*/ 212 w 424"/>
              <a:gd name="T27" fmla="*/ 236 h 2968"/>
              <a:gd name="T28" fmla="*/ 212 w 424"/>
              <a:gd name="T29" fmla="*/ 1237 h 2968"/>
              <a:gd name="T30" fmla="*/ 214 w 424"/>
              <a:gd name="T31" fmla="*/ 1262 h 2968"/>
              <a:gd name="T32" fmla="*/ 215 w 424"/>
              <a:gd name="T33" fmla="*/ 1288 h 2968"/>
              <a:gd name="T34" fmla="*/ 221 w 424"/>
              <a:gd name="T35" fmla="*/ 1311 h 2968"/>
              <a:gd name="T36" fmla="*/ 228 w 424"/>
              <a:gd name="T37" fmla="*/ 1334 h 2968"/>
              <a:gd name="T38" fmla="*/ 237 w 424"/>
              <a:gd name="T39" fmla="*/ 1356 h 2968"/>
              <a:gd name="T40" fmla="*/ 260 w 424"/>
              <a:gd name="T41" fmla="*/ 1395 h 2968"/>
              <a:gd name="T42" fmla="*/ 289 w 424"/>
              <a:gd name="T43" fmla="*/ 1428 h 2968"/>
              <a:gd name="T44" fmla="*/ 305 w 424"/>
              <a:gd name="T45" fmla="*/ 1442 h 2968"/>
              <a:gd name="T46" fmla="*/ 323 w 424"/>
              <a:gd name="T47" fmla="*/ 1454 h 2968"/>
              <a:gd name="T48" fmla="*/ 341 w 424"/>
              <a:gd name="T49" fmla="*/ 1465 h 2968"/>
              <a:gd name="T50" fmla="*/ 361 w 424"/>
              <a:gd name="T51" fmla="*/ 1474 h 2968"/>
              <a:gd name="T52" fmla="*/ 380 w 424"/>
              <a:gd name="T53" fmla="*/ 1480 h 2968"/>
              <a:gd name="T54" fmla="*/ 402 w 424"/>
              <a:gd name="T55" fmla="*/ 1483 h 2968"/>
              <a:gd name="T56" fmla="*/ 424 w 424"/>
              <a:gd name="T57" fmla="*/ 1485 h 2968"/>
              <a:gd name="T58" fmla="*/ 402 w 424"/>
              <a:gd name="T59" fmla="*/ 1485 h 2968"/>
              <a:gd name="T60" fmla="*/ 380 w 424"/>
              <a:gd name="T61" fmla="*/ 1490 h 2968"/>
              <a:gd name="T62" fmla="*/ 361 w 424"/>
              <a:gd name="T63" fmla="*/ 1496 h 2968"/>
              <a:gd name="T64" fmla="*/ 341 w 424"/>
              <a:gd name="T65" fmla="*/ 1505 h 2968"/>
              <a:gd name="T66" fmla="*/ 323 w 424"/>
              <a:gd name="T67" fmla="*/ 1514 h 2968"/>
              <a:gd name="T68" fmla="*/ 305 w 424"/>
              <a:gd name="T69" fmla="*/ 1526 h 2968"/>
              <a:gd name="T70" fmla="*/ 289 w 424"/>
              <a:gd name="T71" fmla="*/ 1541 h 2968"/>
              <a:gd name="T72" fmla="*/ 260 w 424"/>
              <a:gd name="T73" fmla="*/ 1575 h 2968"/>
              <a:gd name="T74" fmla="*/ 237 w 424"/>
              <a:gd name="T75" fmla="*/ 1614 h 2968"/>
              <a:gd name="T76" fmla="*/ 228 w 424"/>
              <a:gd name="T77" fmla="*/ 1636 h 2968"/>
              <a:gd name="T78" fmla="*/ 221 w 424"/>
              <a:gd name="T79" fmla="*/ 1659 h 2968"/>
              <a:gd name="T80" fmla="*/ 215 w 424"/>
              <a:gd name="T81" fmla="*/ 1682 h 2968"/>
              <a:gd name="T82" fmla="*/ 214 w 424"/>
              <a:gd name="T83" fmla="*/ 1706 h 2968"/>
              <a:gd name="T84" fmla="*/ 212 w 424"/>
              <a:gd name="T85" fmla="*/ 1733 h 2968"/>
              <a:gd name="T86" fmla="*/ 212 w 424"/>
              <a:gd name="T87" fmla="*/ 2734 h 2968"/>
              <a:gd name="T88" fmla="*/ 210 w 424"/>
              <a:gd name="T89" fmla="*/ 2759 h 2968"/>
              <a:gd name="T90" fmla="*/ 205 w 424"/>
              <a:gd name="T91" fmla="*/ 2783 h 2968"/>
              <a:gd name="T92" fmla="*/ 199 w 424"/>
              <a:gd name="T93" fmla="*/ 2806 h 2968"/>
              <a:gd name="T94" fmla="*/ 190 w 424"/>
              <a:gd name="T95" fmla="*/ 2828 h 2968"/>
              <a:gd name="T96" fmla="*/ 176 w 424"/>
              <a:gd name="T97" fmla="*/ 2860 h 2968"/>
              <a:gd name="T98" fmla="*/ 149 w 424"/>
              <a:gd name="T99" fmla="*/ 2896 h 2968"/>
              <a:gd name="T100" fmla="*/ 126 w 424"/>
              <a:gd name="T101" fmla="*/ 2919 h 2968"/>
              <a:gd name="T102" fmla="*/ 109 w 424"/>
              <a:gd name="T103" fmla="*/ 2932 h 2968"/>
              <a:gd name="T104" fmla="*/ 91 w 424"/>
              <a:gd name="T105" fmla="*/ 2944 h 2968"/>
              <a:gd name="T106" fmla="*/ 72 w 424"/>
              <a:gd name="T107" fmla="*/ 2953 h 2968"/>
              <a:gd name="T108" fmla="*/ 52 w 424"/>
              <a:gd name="T109" fmla="*/ 2960 h 2968"/>
              <a:gd name="T110" fmla="*/ 32 w 424"/>
              <a:gd name="T111" fmla="*/ 2966 h 2968"/>
              <a:gd name="T112" fmla="*/ 11 w 424"/>
              <a:gd name="T113" fmla="*/ 2968 h 29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
              <a:gd name="T172" fmla="*/ 0 h 2968"/>
              <a:gd name="T173" fmla="*/ 424 w 424"/>
              <a:gd name="T174" fmla="*/ 2968 h 29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 h="2968">
                <a:moveTo>
                  <a:pt x="0" y="0"/>
                </a:moveTo>
                <a:lnTo>
                  <a:pt x="11" y="0"/>
                </a:lnTo>
                <a:lnTo>
                  <a:pt x="21" y="2"/>
                </a:lnTo>
                <a:lnTo>
                  <a:pt x="32" y="4"/>
                </a:lnTo>
                <a:lnTo>
                  <a:pt x="41" y="6"/>
                </a:lnTo>
                <a:lnTo>
                  <a:pt x="52" y="9"/>
                </a:lnTo>
                <a:lnTo>
                  <a:pt x="63" y="11"/>
                </a:lnTo>
                <a:lnTo>
                  <a:pt x="72" y="17"/>
                </a:lnTo>
                <a:lnTo>
                  <a:pt x="83" y="20"/>
                </a:lnTo>
                <a:lnTo>
                  <a:pt x="91" y="26"/>
                </a:lnTo>
                <a:lnTo>
                  <a:pt x="100" y="31"/>
                </a:lnTo>
                <a:lnTo>
                  <a:pt x="109" y="36"/>
                </a:lnTo>
                <a:lnTo>
                  <a:pt x="118" y="44"/>
                </a:lnTo>
                <a:lnTo>
                  <a:pt x="126" y="51"/>
                </a:lnTo>
                <a:lnTo>
                  <a:pt x="135" y="58"/>
                </a:lnTo>
                <a:lnTo>
                  <a:pt x="149" y="74"/>
                </a:lnTo>
                <a:lnTo>
                  <a:pt x="163" y="90"/>
                </a:lnTo>
                <a:lnTo>
                  <a:pt x="176" y="110"/>
                </a:lnTo>
                <a:lnTo>
                  <a:pt x="187" y="130"/>
                </a:lnTo>
                <a:lnTo>
                  <a:pt x="190" y="140"/>
                </a:lnTo>
                <a:lnTo>
                  <a:pt x="196" y="151"/>
                </a:lnTo>
                <a:lnTo>
                  <a:pt x="199" y="164"/>
                </a:lnTo>
                <a:lnTo>
                  <a:pt x="203" y="175"/>
                </a:lnTo>
                <a:lnTo>
                  <a:pt x="205" y="187"/>
                </a:lnTo>
                <a:lnTo>
                  <a:pt x="206" y="198"/>
                </a:lnTo>
                <a:lnTo>
                  <a:pt x="210" y="210"/>
                </a:lnTo>
                <a:lnTo>
                  <a:pt x="210" y="223"/>
                </a:lnTo>
                <a:lnTo>
                  <a:pt x="212" y="236"/>
                </a:lnTo>
                <a:lnTo>
                  <a:pt x="212" y="248"/>
                </a:lnTo>
                <a:lnTo>
                  <a:pt x="212" y="1237"/>
                </a:lnTo>
                <a:lnTo>
                  <a:pt x="212" y="1250"/>
                </a:lnTo>
                <a:lnTo>
                  <a:pt x="214" y="1262"/>
                </a:lnTo>
                <a:lnTo>
                  <a:pt x="214" y="1275"/>
                </a:lnTo>
                <a:lnTo>
                  <a:pt x="215" y="1288"/>
                </a:lnTo>
                <a:lnTo>
                  <a:pt x="219" y="1298"/>
                </a:lnTo>
                <a:lnTo>
                  <a:pt x="221" y="1311"/>
                </a:lnTo>
                <a:lnTo>
                  <a:pt x="224" y="1322"/>
                </a:lnTo>
                <a:lnTo>
                  <a:pt x="228" y="1334"/>
                </a:lnTo>
                <a:lnTo>
                  <a:pt x="233" y="1345"/>
                </a:lnTo>
                <a:lnTo>
                  <a:pt x="237" y="1356"/>
                </a:lnTo>
                <a:lnTo>
                  <a:pt x="248" y="1375"/>
                </a:lnTo>
                <a:lnTo>
                  <a:pt x="260" y="1395"/>
                </a:lnTo>
                <a:lnTo>
                  <a:pt x="275" y="1411"/>
                </a:lnTo>
                <a:lnTo>
                  <a:pt x="289" y="1428"/>
                </a:lnTo>
                <a:lnTo>
                  <a:pt x="296" y="1435"/>
                </a:lnTo>
                <a:lnTo>
                  <a:pt x="305" y="1442"/>
                </a:lnTo>
                <a:lnTo>
                  <a:pt x="314" y="1449"/>
                </a:lnTo>
                <a:lnTo>
                  <a:pt x="323" y="1454"/>
                </a:lnTo>
                <a:lnTo>
                  <a:pt x="332" y="1460"/>
                </a:lnTo>
                <a:lnTo>
                  <a:pt x="341" y="1465"/>
                </a:lnTo>
                <a:lnTo>
                  <a:pt x="352" y="1469"/>
                </a:lnTo>
                <a:lnTo>
                  <a:pt x="361" y="1474"/>
                </a:lnTo>
                <a:lnTo>
                  <a:pt x="372" y="1476"/>
                </a:lnTo>
                <a:lnTo>
                  <a:pt x="380" y="1480"/>
                </a:lnTo>
                <a:lnTo>
                  <a:pt x="391" y="1481"/>
                </a:lnTo>
                <a:lnTo>
                  <a:pt x="402" y="1483"/>
                </a:lnTo>
                <a:lnTo>
                  <a:pt x="413" y="1485"/>
                </a:lnTo>
                <a:lnTo>
                  <a:pt x="424" y="1485"/>
                </a:lnTo>
                <a:lnTo>
                  <a:pt x="413" y="1485"/>
                </a:lnTo>
                <a:lnTo>
                  <a:pt x="402" y="1485"/>
                </a:lnTo>
                <a:lnTo>
                  <a:pt x="391" y="1487"/>
                </a:lnTo>
                <a:lnTo>
                  <a:pt x="380" y="1490"/>
                </a:lnTo>
                <a:lnTo>
                  <a:pt x="372" y="1492"/>
                </a:lnTo>
                <a:lnTo>
                  <a:pt x="361" y="1496"/>
                </a:lnTo>
                <a:lnTo>
                  <a:pt x="352" y="1499"/>
                </a:lnTo>
                <a:lnTo>
                  <a:pt x="341" y="1505"/>
                </a:lnTo>
                <a:lnTo>
                  <a:pt x="332" y="1508"/>
                </a:lnTo>
                <a:lnTo>
                  <a:pt x="323" y="1514"/>
                </a:lnTo>
                <a:lnTo>
                  <a:pt x="314" y="1521"/>
                </a:lnTo>
                <a:lnTo>
                  <a:pt x="305" y="1526"/>
                </a:lnTo>
                <a:lnTo>
                  <a:pt x="296" y="1533"/>
                </a:lnTo>
                <a:lnTo>
                  <a:pt x="289" y="1541"/>
                </a:lnTo>
                <a:lnTo>
                  <a:pt x="275" y="1557"/>
                </a:lnTo>
                <a:lnTo>
                  <a:pt x="260" y="1575"/>
                </a:lnTo>
                <a:lnTo>
                  <a:pt x="248" y="1594"/>
                </a:lnTo>
                <a:lnTo>
                  <a:pt x="237" y="1614"/>
                </a:lnTo>
                <a:lnTo>
                  <a:pt x="233" y="1625"/>
                </a:lnTo>
                <a:lnTo>
                  <a:pt x="228" y="1636"/>
                </a:lnTo>
                <a:lnTo>
                  <a:pt x="224" y="1647"/>
                </a:lnTo>
                <a:lnTo>
                  <a:pt x="221" y="1659"/>
                </a:lnTo>
                <a:lnTo>
                  <a:pt x="219" y="1670"/>
                </a:lnTo>
                <a:lnTo>
                  <a:pt x="215" y="1682"/>
                </a:lnTo>
                <a:lnTo>
                  <a:pt x="214" y="1695"/>
                </a:lnTo>
                <a:lnTo>
                  <a:pt x="214" y="1706"/>
                </a:lnTo>
                <a:lnTo>
                  <a:pt x="212" y="1718"/>
                </a:lnTo>
                <a:lnTo>
                  <a:pt x="212" y="1733"/>
                </a:lnTo>
                <a:lnTo>
                  <a:pt x="212" y="2722"/>
                </a:lnTo>
                <a:lnTo>
                  <a:pt x="212" y="2734"/>
                </a:lnTo>
                <a:lnTo>
                  <a:pt x="210" y="2747"/>
                </a:lnTo>
                <a:lnTo>
                  <a:pt x="210" y="2759"/>
                </a:lnTo>
                <a:lnTo>
                  <a:pt x="206" y="2770"/>
                </a:lnTo>
                <a:lnTo>
                  <a:pt x="205" y="2783"/>
                </a:lnTo>
                <a:lnTo>
                  <a:pt x="203" y="2795"/>
                </a:lnTo>
                <a:lnTo>
                  <a:pt x="199" y="2806"/>
                </a:lnTo>
                <a:lnTo>
                  <a:pt x="196" y="2817"/>
                </a:lnTo>
                <a:lnTo>
                  <a:pt x="190" y="2828"/>
                </a:lnTo>
                <a:lnTo>
                  <a:pt x="187" y="2838"/>
                </a:lnTo>
                <a:lnTo>
                  <a:pt x="176" y="2860"/>
                </a:lnTo>
                <a:lnTo>
                  <a:pt x="163" y="2878"/>
                </a:lnTo>
                <a:lnTo>
                  <a:pt x="149" y="2896"/>
                </a:lnTo>
                <a:lnTo>
                  <a:pt x="135" y="2912"/>
                </a:lnTo>
                <a:lnTo>
                  <a:pt x="126" y="2919"/>
                </a:lnTo>
                <a:lnTo>
                  <a:pt x="118" y="2926"/>
                </a:lnTo>
                <a:lnTo>
                  <a:pt x="109" y="2932"/>
                </a:lnTo>
                <a:lnTo>
                  <a:pt x="100" y="2939"/>
                </a:lnTo>
                <a:lnTo>
                  <a:pt x="91" y="2944"/>
                </a:lnTo>
                <a:lnTo>
                  <a:pt x="83" y="2950"/>
                </a:lnTo>
                <a:lnTo>
                  <a:pt x="72" y="2953"/>
                </a:lnTo>
                <a:lnTo>
                  <a:pt x="63" y="2957"/>
                </a:lnTo>
                <a:lnTo>
                  <a:pt x="52" y="2960"/>
                </a:lnTo>
                <a:lnTo>
                  <a:pt x="41" y="2964"/>
                </a:lnTo>
                <a:lnTo>
                  <a:pt x="32" y="2966"/>
                </a:lnTo>
                <a:lnTo>
                  <a:pt x="21" y="2968"/>
                </a:lnTo>
                <a:lnTo>
                  <a:pt x="11" y="2968"/>
                </a:lnTo>
                <a:lnTo>
                  <a:pt x="0" y="2968"/>
                </a:lnTo>
              </a:path>
            </a:pathLst>
          </a:custGeom>
          <a:no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66"/>
                                        </p:tgtEl>
                                      </p:cBhvr>
                                    </p:animEffect>
                                    <p:set>
                                      <p:cBhvr>
                                        <p:cTn id="13" dur="1" fill="hold">
                                          <p:stCondLst>
                                            <p:cond delay="19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500167" y="71414"/>
            <a:ext cx="5500725" cy="714380"/>
          </a:xfrm>
          <a:prstGeom prst="rect">
            <a:avLst/>
          </a:prstGeom>
          <a:ln>
            <a:noFill/>
          </a:ln>
        </p:spPr>
        <p:txBody>
          <a:bodyPr anchor="ctr">
            <a:noAutofit/>
          </a:bodyP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Estructura de los fondos propios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2" name="Rectangle 10"/>
          <p:cNvSpPr>
            <a:spLocks noChangeArrowheads="1"/>
          </p:cNvSpPr>
          <p:nvPr/>
        </p:nvSpPr>
        <p:spPr bwMode="auto">
          <a:xfrm>
            <a:off x="814128" y="2549528"/>
            <a:ext cx="969962" cy="806450"/>
          </a:xfrm>
          <a:prstGeom prst="rect">
            <a:avLst/>
          </a:prstGeom>
          <a:solidFill>
            <a:schemeClr val="accent4">
              <a:lumMod val="60000"/>
              <a:lumOff val="40000"/>
            </a:schemeClr>
          </a:solidFill>
          <a:ln w="6350">
            <a:solidFill>
              <a:schemeClr val="tx1"/>
            </a:solidFill>
            <a:miter lim="800000"/>
            <a:headEnd/>
            <a:tailEnd/>
          </a:ln>
        </p:spPr>
        <p:txBody>
          <a:bodyPr lIns="78373" tIns="39187" rIns="78373" bIns="39187"/>
          <a:lstStyle/>
          <a:p>
            <a:pPr eaLnBrk="0" hangingPunct="0"/>
            <a:endParaRPr lang="en-GB" sz="1600">
              <a:latin typeface="Arial Unicode MS" pitchFamily="34" charset="-128"/>
              <a:ea typeface="Arial Unicode MS" pitchFamily="34" charset="-128"/>
              <a:cs typeface="Arial Unicode MS" pitchFamily="34" charset="-128"/>
            </a:endParaRPr>
          </a:p>
        </p:txBody>
      </p:sp>
      <p:sp>
        <p:nvSpPr>
          <p:cNvPr id="44" name="Freeform 19"/>
          <p:cNvSpPr>
            <a:spLocks/>
          </p:cNvSpPr>
          <p:nvPr/>
        </p:nvSpPr>
        <p:spPr bwMode="auto">
          <a:xfrm>
            <a:off x="4071934" y="2557466"/>
            <a:ext cx="303213" cy="1300162"/>
          </a:xfrm>
          <a:custGeom>
            <a:avLst/>
            <a:gdLst>
              <a:gd name="T0" fmla="*/ 21 w 424"/>
              <a:gd name="T1" fmla="*/ 2 h 1696"/>
              <a:gd name="T2" fmla="*/ 63 w 424"/>
              <a:gd name="T3" fmla="*/ 7 h 1696"/>
              <a:gd name="T4" fmla="*/ 100 w 424"/>
              <a:gd name="T5" fmla="*/ 18 h 1696"/>
              <a:gd name="T6" fmla="*/ 135 w 424"/>
              <a:gd name="T7" fmla="*/ 32 h 1696"/>
              <a:gd name="T8" fmla="*/ 163 w 424"/>
              <a:gd name="T9" fmla="*/ 52 h 1696"/>
              <a:gd name="T10" fmla="*/ 187 w 424"/>
              <a:gd name="T11" fmla="*/ 76 h 1696"/>
              <a:gd name="T12" fmla="*/ 196 w 424"/>
              <a:gd name="T13" fmla="*/ 88 h 1696"/>
              <a:gd name="T14" fmla="*/ 203 w 424"/>
              <a:gd name="T15" fmla="*/ 101 h 1696"/>
              <a:gd name="T16" fmla="*/ 206 w 424"/>
              <a:gd name="T17" fmla="*/ 113 h 1696"/>
              <a:gd name="T18" fmla="*/ 210 w 424"/>
              <a:gd name="T19" fmla="*/ 128 h 1696"/>
              <a:gd name="T20" fmla="*/ 212 w 424"/>
              <a:gd name="T21" fmla="*/ 142 h 1696"/>
              <a:gd name="T22" fmla="*/ 212 w 424"/>
              <a:gd name="T23" fmla="*/ 715 h 1696"/>
              <a:gd name="T24" fmla="*/ 214 w 424"/>
              <a:gd name="T25" fmla="*/ 729 h 1696"/>
              <a:gd name="T26" fmla="*/ 219 w 424"/>
              <a:gd name="T27" fmla="*/ 743 h 1696"/>
              <a:gd name="T28" fmla="*/ 224 w 424"/>
              <a:gd name="T29" fmla="*/ 756 h 1696"/>
              <a:gd name="T30" fmla="*/ 233 w 424"/>
              <a:gd name="T31" fmla="*/ 768 h 1696"/>
              <a:gd name="T32" fmla="*/ 248 w 424"/>
              <a:gd name="T33" fmla="*/ 786 h 1696"/>
              <a:gd name="T34" fmla="*/ 275 w 424"/>
              <a:gd name="T35" fmla="*/ 808 h 1696"/>
              <a:gd name="T36" fmla="*/ 305 w 424"/>
              <a:gd name="T37" fmla="*/ 824 h 1696"/>
              <a:gd name="T38" fmla="*/ 341 w 424"/>
              <a:gd name="T39" fmla="*/ 838 h 1696"/>
              <a:gd name="T40" fmla="*/ 380 w 424"/>
              <a:gd name="T41" fmla="*/ 846 h 1696"/>
              <a:gd name="T42" fmla="*/ 424 w 424"/>
              <a:gd name="T43" fmla="*/ 849 h 1696"/>
              <a:gd name="T44" fmla="*/ 380 w 424"/>
              <a:gd name="T45" fmla="*/ 851 h 1696"/>
              <a:gd name="T46" fmla="*/ 341 w 424"/>
              <a:gd name="T47" fmla="*/ 860 h 1696"/>
              <a:gd name="T48" fmla="*/ 305 w 424"/>
              <a:gd name="T49" fmla="*/ 873 h 1696"/>
              <a:gd name="T50" fmla="*/ 275 w 424"/>
              <a:gd name="T51" fmla="*/ 891 h 1696"/>
              <a:gd name="T52" fmla="*/ 248 w 424"/>
              <a:gd name="T53" fmla="*/ 912 h 1696"/>
              <a:gd name="T54" fmla="*/ 233 w 424"/>
              <a:gd name="T55" fmla="*/ 928 h 1696"/>
              <a:gd name="T56" fmla="*/ 224 w 424"/>
              <a:gd name="T57" fmla="*/ 943 h 1696"/>
              <a:gd name="T58" fmla="*/ 219 w 424"/>
              <a:gd name="T59" fmla="*/ 955 h 1696"/>
              <a:gd name="T60" fmla="*/ 214 w 424"/>
              <a:gd name="T61" fmla="*/ 969 h 1696"/>
              <a:gd name="T62" fmla="*/ 212 w 424"/>
              <a:gd name="T63" fmla="*/ 982 h 1696"/>
              <a:gd name="T64" fmla="*/ 212 w 424"/>
              <a:gd name="T65" fmla="*/ 1556 h 1696"/>
              <a:gd name="T66" fmla="*/ 210 w 424"/>
              <a:gd name="T67" fmla="*/ 1571 h 1696"/>
              <a:gd name="T68" fmla="*/ 206 w 424"/>
              <a:gd name="T69" fmla="*/ 1583 h 1696"/>
              <a:gd name="T70" fmla="*/ 203 w 424"/>
              <a:gd name="T71" fmla="*/ 1598 h 1696"/>
              <a:gd name="T72" fmla="*/ 196 w 424"/>
              <a:gd name="T73" fmla="*/ 1610 h 1696"/>
              <a:gd name="T74" fmla="*/ 187 w 424"/>
              <a:gd name="T75" fmla="*/ 1623 h 1696"/>
              <a:gd name="T76" fmla="*/ 163 w 424"/>
              <a:gd name="T77" fmla="*/ 1646 h 1696"/>
              <a:gd name="T78" fmla="*/ 135 w 424"/>
              <a:gd name="T79" fmla="*/ 1664 h 1696"/>
              <a:gd name="T80" fmla="*/ 100 w 424"/>
              <a:gd name="T81" fmla="*/ 1680 h 1696"/>
              <a:gd name="T82" fmla="*/ 63 w 424"/>
              <a:gd name="T83" fmla="*/ 1691 h 1696"/>
              <a:gd name="T84" fmla="*/ 21 w 424"/>
              <a:gd name="T85" fmla="*/ 1696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
              <a:gd name="T130" fmla="*/ 0 h 1696"/>
              <a:gd name="T131" fmla="*/ 424 w 424"/>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 h="1696">
                <a:moveTo>
                  <a:pt x="0" y="0"/>
                </a:moveTo>
                <a:lnTo>
                  <a:pt x="21" y="2"/>
                </a:lnTo>
                <a:lnTo>
                  <a:pt x="41" y="4"/>
                </a:lnTo>
                <a:lnTo>
                  <a:pt x="63" y="7"/>
                </a:lnTo>
                <a:lnTo>
                  <a:pt x="83" y="13"/>
                </a:lnTo>
                <a:lnTo>
                  <a:pt x="100" y="18"/>
                </a:lnTo>
                <a:lnTo>
                  <a:pt x="118" y="25"/>
                </a:lnTo>
                <a:lnTo>
                  <a:pt x="135" y="32"/>
                </a:lnTo>
                <a:lnTo>
                  <a:pt x="149" y="43"/>
                </a:lnTo>
                <a:lnTo>
                  <a:pt x="163" y="52"/>
                </a:lnTo>
                <a:lnTo>
                  <a:pt x="176" y="63"/>
                </a:lnTo>
                <a:lnTo>
                  <a:pt x="187" y="76"/>
                </a:lnTo>
                <a:lnTo>
                  <a:pt x="190" y="81"/>
                </a:lnTo>
                <a:lnTo>
                  <a:pt x="196" y="88"/>
                </a:lnTo>
                <a:lnTo>
                  <a:pt x="199" y="94"/>
                </a:lnTo>
                <a:lnTo>
                  <a:pt x="203" y="101"/>
                </a:lnTo>
                <a:lnTo>
                  <a:pt x="205" y="108"/>
                </a:lnTo>
                <a:lnTo>
                  <a:pt x="206" y="113"/>
                </a:lnTo>
                <a:lnTo>
                  <a:pt x="210" y="120"/>
                </a:lnTo>
                <a:lnTo>
                  <a:pt x="210" y="128"/>
                </a:lnTo>
                <a:lnTo>
                  <a:pt x="212" y="135"/>
                </a:lnTo>
                <a:lnTo>
                  <a:pt x="212" y="142"/>
                </a:lnTo>
                <a:lnTo>
                  <a:pt x="212" y="707"/>
                </a:lnTo>
                <a:lnTo>
                  <a:pt x="212" y="715"/>
                </a:lnTo>
                <a:lnTo>
                  <a:pt x="214" y="722"/>
                </a:lnTo>
                <a:lnTo>
                  <a:pt x="214" y="729"/>
                </a:lnTo>
                <a:lnTo>
                  <a:pt x="215" y="736"/>
                </a:lnTo>
                <a:lnTo>
                  <a:pt x="219" y="743"/>
                </a:lnTo>
                <a:lnTo>
                  <a:pt x="221" y="750"/>
                </a:lnTo>
                <a:lnTo>
                  <a:pt x="224" y="756"/>
                </a:lnTo>
                <a:lnTo>
                  <a:pt x="228" y="763"/>
                </a:lnTo>
                <a:lnTo>
                  <a:pt x="233" y="768"/>
                </a:lnTo>
                <a:lnTo>
                  <a:pt x="237" y="776"/>
                </a:lnTo>
                <a:lnTo>
                  <a:pt x="248" y="786"/>
                </a:lnTo>
                <a:lnTo>
                  <a:pt x="260" y="797"/>
                </a:lnTo>
                <a:lnTo>
                  <a:pt x="275" y="808"/>
                </a:lnTo>
                <a:lnTo>
                  <a:pt x="289" y="817"/>
                </a:lnTo>
                <a:lnTo>
                  <a:pt x="305" y="824"/>
                </a:lnTo>
                <a:lnTo>
                  <a:pt x="323" y="831"/>
                </a:lnTo>
                <a:lnTo>
                  <a:pt x="341" y="838"/>
                </a:lnTo>
                <a:lnTo>
                  <a:pt x="361" y="842"/>
                </a:lnTo>
                <a:lnTo>
                  <a:pt x="380" y="846"/>
                </a:lnTo>
                <a:lnTo>
                  <a:pt x="402" y="847"/>
                </a:lnTo>
                <a:lnTo>
                  <a:pt x="424" y="849"/>
                </a:lnTo>
                <a:lnTo>
                  <a:pt x="402" y="849"/>
                </a:lnTo>
                <a:lnTo>
                  <a:pt x="380" y="851"/>
                </a:lnTo>
                <a:lnTo>
                  <a:pt x="361" y="855"/>
                </a:lnTo>
                <a:lnTo>
                  <a:pt x="341" y="860"/>
                </a:lnTo>
                <a:lnTo>
                  <a:pt x="323" y="865"/>
                </a:lnTo>
                <a:lnTo>
                  <a:pt x="305" y="873"/>
                </a:lnTo>
                <a:lnTo>
                  <a:pt x="289" y="882"/>
                </a:lnTo>
                <a:lnTo>
                  <a:pt x="275" y="891"/>
                </a:lnTo>
                <a:lnTo>
                  <a:pt x="260" y="901"/>
                </a:lnTo>
                <a:lnTo>
                  <a:pt x="248" y="912"/>
                </a:lnTo>
                <a:lnTo>
                  <a:pt x="237" y="923"/>
                </a:lnTo>
                <a:lnTo>
                  <a:pt x="233" y="928"/>
                </a:lnTo>
                <a:lnTo>
                  <a:pt x="228" y="935"/>
                </a:lnTo>
                <a:lnTo>
                  <a:pt x="224" y="943"/>
                </a:lnTo>
                <a:lnTo>
                  <a:pt x="221" y="948"/>
                </a:lnTo>
                <a:lnTo>
                  <a:pt x="219" y="955"/>
                </a:lnTo>
                <a:lnTo>
                  <a:pt x="215" y="962"/>
                </a:lnTo>
                <a:lnTo>
                  <a:pt x="214" y="969"/>
                </a:lnTo>
                <a:lnTo>
                  <a:pt x="214" y="975"/>
                </a:lnTo>
                <a:lnTo>
                  <a:pt x="212" y="982"/>
                </a:lnTo>
                <a:lnTo>
                  <a:pt x="212" y="991"/>
                </a:lnTo>
                <a:lnTo>
                  <a:pt x="212" y="1556"/>
                </a:lnTo>
                <a:lnTo>
                  <a:pt x="212" y="1564"/>
                </a:lnTo>
                <a:lnTo>
                  <a:pt x="210" y="1571"/>
                </a:lnTo>
                <a:lnTo>
                  <a:pt x="210" y="1578"/>
                </a:lnTo>
                <a:lnTo>
                  <a:pt x="206" y="1583"/>
                </a:lnTo>
                <a:lnTo>
                  <a:pt x="205" y="1591"/>
                </a:lnTo>
                <a:lnTo>
                  <a:pt x="203" y="1598"/>
                </a:lnTo>
                <a:lnTo>
                  <a:pt x="199" y="1605"/>
                </a:lnTo>
                <a:lnTo>
                  <a:pt x="196" y="1610"/>
                </a:lnTo>
                <a:lnTo>
                  <a:pt x="190" y="1617"/>
                </a:lnTo>
                <a:lnTo>
                  <a:pt x="187" y="1623"/>
                </a:lnTo>
                <a:lnTo>
                  <a:pt x="176" y="1635"/>
                </a:lnTo>
                <a:lnTo>
                  <a:pt x="163" y="1646"/>
                </a:lnTo>
                <a:lnTo>
                  <a:pt x="149" y="1655"/>
                </a:lnTo>
                <a:lnTo>
                  <a:pt x="135" y="1664"/>
                </a:lnTo>
                <a:lnTo>
                  <a:pt x="118" y="1673"/>
                </a:lnTo>
                <a:lnTo>
                  <a:pt x="100" y="1680"/>
                </a:lnTo>
                <a:lnTo>
                  <a:pt x="83" y="1686"/>
                </a:lnTo>
                <a:lnTo>
                  <a:pt x="63" y="1691"/>
                </a:lnTo>
                <a:lnTo>
                  <a:pt x="41" y="1695"/>
                </a:lnTo>
                <a:lnTo>
                  <a:pt x="21" y="1696"/>
                </a:lnTo>
                <a:lnTo>
                  <a:pt x="0" y="1696"/>
                </a:lnTo>
              </a:path>
            </a:pathLst>
          </a:custGeom>
          <a:no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45" name="Rectangle 20"/>
          <p:cNvSpPr>
            <a:spLocks noChangeArrowheads="1"/>
          </p:cNvSpPr>
          <p:nvPr/>
        </p:nvSpPr>
        <p:spPr bwMode="auto">
          <a:xfrm>
            <a:off x="4429124" y="2857496"/>
            <a:ext cx="1000132" cy="738664"/>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básicos</a:t>
            </a:r>
            <a:endParaRPr lang="en-GB" sz="1600" b="1" dirty="0" err="1">
              <a:latin typeface="Arial Unicode MS" pitchFamily="34" charset="-128"/>
              <a:ea typeface="Arial Unicode MS" pitchFamily="34" charset="-128"/>
              <a:cs typeface="Arial Unicode MS" pitchFamily="34" charset="-128"/>
            </a:endParaRPr>
          </a:p>
        </p:txBody>
      </p:sp>
      <p:sp>
        <p:nvSpPr>
          <p:cNvPr id="58" name="Rectangle 10"/>
          <p:cNvSpPr>
            <a:spLocks noChangeArrowheads="1"/>
          </p:cNvSpPr>
          <p:nvPr/>
        </p:nvSpPr>
        <p:spPr bwMode="auto">
          <a:xfrm>
            <a:off x="815956" y="3359153"/>
            <a:ext cx="969962" cy="498475"/>
          </a:xfrm>
          <a:prstGeom prst="rect">
            <a:avLst/>
          </a:prstGeom>
          <a:solidFill>
            <a:schemeClr val="accent5">
              <a:lumMod val="20000"/>
              <a:lumOff val="80000"/>
            </a:schemeClr>
          </a:solidFill>
          <a:ln w="6350">
            <a:solidFill>
              <a:srgbClr val="000000"/>
            </a:solidFill>
            <a:miter lim="800000"/>
            <a:headEnd/>
            <a:tailEnd/>
          </a:ln>
        </p:spPr>
        <p:txBody>
          <a:bodyPr lIns="78373" tIns="39187" rIns="78373" bIns="39187"/>
          <a:lstStyle/>
          <a:p>
            <a:pPr eaLnBrk="0" hangingPunct="0"/>
            <a:endParaRPr lang="en-GB" sz="1600">
              <a:latin typeface="Arial Unicode MS" pitchFamily="34" charset="-128"/>
              <a:ea typeface="Arial Unicode MS" pitchFamily="34" charset="-128"/>
              <a:cs typeface="Arial Unicode MS" pitchFamily="34" charset="-128"/>
            </a:endParaRPr>
          </a:p>
        </p:txBody>
      </p:sp>
      <p:sp>
        <p:nvSpPr>
          <p:cNvPr id="59" name="Rectangle 11"/>
          <p:cNvSpPr>
            <a:spLocks noChangeArrowheads="1"/>
          </p:cNvSpPr>
          <p:nvPr/>
        </p:nvSpPr>
        <p:spPr bwMode="auto">
          <a:xfrm>
            <a:off x="1966865" y="3355986"/>
            <a:ext cx="2176507" cy="492443"/>
          </a:xfrm>
          <a:prstGeom prst="rect">
            <a:avLst/>
          </a:prstGeom>
          <a:noFill/>
          <a:ln w="6350">
            <a:noFill/>
            <a:miter lim="800000"/>
            <a:headEnd/>
            <a:tailEnd/>
          </a:ln>
        </p:spPr>
        <p:txBody>
          <a:bodyPr wrap="square" lIns="0" tIns="0" rIns="0" bIns="0">
            <a:spAutoFit/>
          </a:bodyPr>
          <a:lstStyle/>
          <a:p>
            <a:pPr algn="ctr" defTabSz="914354">
              <a:defRPr/>
            </a:pPr>
            <a:r>
              <a:rPr lang="en-GB" sz="1600" i="1" dirty="0" err="1" smtClean="0">
                <a:latin typeface="Arial Unicode MS" pitchFamily="34" charset="-128"/>
                <a:ea typeface="Arial Unicode MS" pitchFamily="34" charset="-128"/>
                <a:cs typeface="Arial Unicode MS" pitchFamily="34" charset="-128"/>
              </a:rPr>
              <a:t>Pasivos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subordinados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elegibles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como</a:t>
            </a:r>
            <a:r>
              <a:rPr lang="en-GB" sz="1600" i="1" dirty="0" smtClean="0">
                <a:latin typeface="Arial Unicode MS" pitchFamily="34" charset="-128"/>
                <a:ea typeface="Arial Unicode MS" pitchFamily="34" charset="-128"/>
                <a:cs typeface="Arial Unicode MS" pitchFamily="34" charset="-128"/>
              </a:rPr>
              <a:t> FF.PP</a:t>
            </a:r>
            <a:endParaRPr lang="en-GB" sz="1600" dirty="0">
              <a:latin typeface="Arial Unicode MS" pitchFamily="34" charset="-128"/>
              <a:ea typeface="Arial Unicode MS" pitchFamily="34" charset="-128"/>
              <a:cs typeface="Arial Unicode MS" pitchFamily="34" charset="-128"/>
            </a:endParaRPr>
          </a:p>
        </p:txBody>
      </p:sp>
      <p:sp>
        <p:nvSpPr>
          <p:cNvPr id="60" name="Freeform 17"/>
          <p:cNvSpPr>
            <a:spLocks noEditPoints="1"/>
          </p:cNvSpPr>
          <p:nvPr/>
        </p:nvSpPr>
        <p:spPr bwMode="auto">
          <a:xfrm>
            <a:off x="1285853" y="3567116"/>
            <a:ext cx="714380" cy="45719"/>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1" name="Rectangle 11"/>
          <p:cNvSpPr>
            <a:spLocks noChangeArrowheads="1"/>
          </p:cNvSpPr>
          <p:nvPr/>
        </p:nvSpPr>
        <p:spPr bwMode="auto">
          <a:xfrm>
            <a:off x="2282565" y="2713044"/>
            <a:ext cx="1676741" cy="246221"/>
          </a:xfrm>
          <a:prstGeom prst="rect">
            <a:avLst/>
          </a:prstGeom>
          <a:noFill/>
          <a:ln w="6350">
            <a:noFill/>
            <a:miter lim="800000"/>
            <a:headEnd/>
            <a:tailEnd/>
          </a:ln>
        </p:spPr>
        <p:txBody>
          <a:bodyPr wrap="none" lIns="0" tIns="0" rIns="0" bIns="0">
            <a:spAutoFit/>
          </a:bodyPr>
          <a:lstStyle/>
          <a:p>
            <a:pPr defTabSz="914354">
              <a:defRPr/>
            </a:pPr>
            <a:r>
              <a:rPr lang="en-GB" sz="1600" i="1" dirty="0" err="1" smtClean="0">
                <a:latin typeface="Arial Unicode MS" pitchFamily="34" charset="-128"/>
                <a:ea typeface="Arial Unicode MS" pitchFamily="34" charset="-128"/>
                <a:cs typeface="Arial Unicode MS" pitchFamily="34" charset="-128"/>
              </a:rPr>
              <a:t>Activos</a:t>
            </a:r>
            <a:r>
              <a:rPr lang="en-GB" sz="1600" i="1" dirty="0" smtClean="0">
                <a:latin typeface="Arial Unicode MS" pitchFamily="34" charset="-128"/>
                <a:ea typeface="Arial Unicode MS" pitchFamily="34" charset="-128"/>
                <a:cs typeface="Arial Unicode MS" pitchFamily="34" charset="-128"/>
              </a:rPr>
              <a:t>  -  </a:t>
            </a:r>
            <a:r>
              <a:rPr lang="en-GB" sz="1600" i="1" dirty="0" err="1" smtClean="0">
                <a:latin typeface="Arial Unicode MS" pitchFamily="34" charset="-128"/>
                <a:ea typeface="Arial Unicode MS" pitchFamily="34" charset="-128"/>
                <a:cs typeface="Arial Unicode MS" pitchFamily="34" charset="-128"/>
              </a:rPr>
              <a:t>Pasivos</a:t>
            </a:r>
            <a:endParaRPr lang="en-GB" sz="1600" dirty="0">
              <a:latin typeface="Arial Unicode MS" pitchFamily="34" charset="-128"/>
              <a:ea typeface="Arial Unicode MS" pitchFamily="34" charset="-128"/>
              <a:cs typeface="Arial Unicode MS" pitchFamily="34" charset="-128"/>
            </a:endParaRPr>
          </a:p>
        </p:txBody>
      </p:sp>
      <p:sp>
        <p:nvSpPr>
          <p:cNvPr id="62" name="Freeform 17"/>
          <p:cNvSpPr>
            <a:spLocks noEditPoints="1"/>
          </p:cNvSpPr>
          <p:nvPr/>
        </p:nvSpPr>
        <p:spPr bwMode="auto">
          <a:xfrm>
            <a:off x="1263391" y="2855920"/>
            <a:ext cx="736842" cy="45719"/>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3" name="Rectangle 10"/>
          <p:cNvSpPr>
            <a:spLocks noChangeArrowheads="1"/>
          </p:cNvSpPr>
          <p:nvPr/>
        </p:nvSpPr>
        <p:spPr bwMode="auto">
          <a:xfrm>
            <a:off x="785786" y="2070102"/>
            <a:ext cx="969962" cy="333375"/>
          </a:xfrm>
          <a:prstGeom prst="rect">
            <a:avLst/>
          </a:prstGeom>
          <a:solidFill>
            <a:schemeClr val="accent4">
              <a:lumMod val="20000"/>
              <a:lumOff val="80000"/>
            </a:schemeClr>
          </a:solidFill>
          <a:ln w="6350">
            <a:solidFill>
              <a:srgbClr val="000000"/>
            </a:solidFill>
            <a:prstDash val="sysDash"/>
            <a:miter lim="800000"/>
            <a:headEnd/>
            <a:tailEnd/>
          </a:ln>
        </p:spPr>
        <p:txBody>
          <a:bodyPr lIns="78373" tIns="39187" rIns="78373" bIns="39187" anchor="ctr"/>
          <a:lstStyle/>
          <a:p>
            <a:pPr algn="ctr" eaLnBrk="0" hangingPunct="0"/>
            <a:r>
              <a:rPr lang="en-GB" sz="1200" dirty="0" smtClean="0">
                <a:latin typeface="Arial Unicode MS" pitchFamily="34" charset="-128"/>
                <a:ea typeface="Arial Unicode MS" pitchFamily="34" charset="-128"/>
                <a:cs typeface="Arial Unicode MS" pitchFamily="34" charset="-128"/>
              </a:rPr>
              <a:t>Off-balance</a:t>
            </a:r>
            <a:endParaRPr lang="en-GB" sz="1200" dirty="0">
              <a:latin typeface="Arial Unicode MS" pitchFamily="34" charset="-128"/>
              <a:ea typeface="Arial Unicode MS" pitchFamily="34" charset="-128"/>
              <a:cs typeface="Arial Unicode MS" pitchFamily="34" charset="-128"/>
            </a:endParaRPr>
          </a:p>
        </p:txBody>
      </p:sp>
      <p:sp>
        <p:nvSpPr>
          <p:cNvPr id="64" name="Rectangle 11"/>
          <p:cNvSpPr>
            <a:spLocks noChangeArrowheads="1"/>
          </p:cNvSpPr>
          <p:nvPr/>
        </p:nvSpPr>
        <p:spPr bwMode="auto">
          <a:xfrm>
            <a:off x="2255792" y="2111209"/>
            <a:ext cx="3173464" cy="246221"/>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Complementarios</a:t>
            </a:r>
            <a:endParaRPr lang="en-GB" sz="1600" b="1" dirty="0">
              <a:latin typeface="Arial Unicode MS" pitchFamily="34" charset="-128"/>
              <a:ea typeface="Arial Unicode MS" pitchFamily="34" charset="-128"/>
              <a:cs typeface="Arial Unicode MS" pitchFamily="34" charset="-128"/>
            </a:endParaRPr>
          </a:p>
        </p:txBody>
      </p:sp>
      <p:sp>
        <p:nvSpPr>
          <p:cNvPr id="65" name="Freeform 17"/>
          <p:cNvSpPr>
            <a:spLocks noEditPoints="1"/>
          </p:cNvSpPr>
          <p:nvPr/>
        </p:nvSpPr>
        <p:spPr bwMode="auto">
          <a:xfrm>
            <a:off x="1698611" y="2212978"/>
            <a:ext cx="444497" cy="73014"/>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72" name="Rectangle 7"/>
          <p:cNvSpPr>
            <a:spLocks noChangeArrowheads="1"/>
          </p:cNvSpPr>
          <p:nvPr/>
        </p:nvSpPr>
        <p:spPr bwMode="auto">
          <a:xfrm>
            <a:off x="5000628" y="1428736"/>
            <a:ext cx="1440755" cy="492443"/>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Clasificación</a:t>
            </a:r>
            <a:r>
              <a:rPr lang="en-GB" sz="1600" b="1" dirty="0" smtClean="0">
                <a:latin typeface="Arial Unicode MS" pitchFamily="34" charset="-128"/>
                <a:ea typeface="Arial Unicode MS" pitchFamily="34" charset="-128"/>
                <a:cs typeface="Arial Unicode MS" pitchFamily="34" charset="-128"/>
              </a:rPr>
              <a:t> en </a:t>
            </a:r>
            <a:r>
              <a:rPr lang="en-GB" sz="1600" b="1" dirty="0" err="1" smtClean="0">
                <a:latin typeface="Arial Unicode MS" pitchFamily="34" charset="-128"/>
                <a:ea typeface="Arial Unicode MS" pitchFamily="34" charset="-128"/>
                <a:cs typeface="Arial Unicode MS" pitchFamily="34" charset="-128"/>
              </a:rPr>
              <a:t>niveles</a:t>
            </a:r>
            <a:endParaRPr lang="en-GB" sz="1600" b="1" dirty="0">
              <a:latin typeface="Arial Unicode MS" pitchFamily="34" charset="-128"/>
              <a:ea typeface="Arial Unicode MS" pitchFamily="34" charset="-128"/>
              <a:cs typeface="Arial Unicode MS" pitchFamily="34" charset="-128"/>
            </a:endParaRPr>
          </a:p>
        </p:txBody>
      </p:sp>
      <p:graphicFrame>
        <p:nvGraphicFramePr>
          <p:cNvPr id="38" name="37 Diagrama"/>
          <p:cNvGraphicFramePr/>
          <p:nvPr/>
        </p:nvGraphicFramePr>
        <p:xfrm flipV="1">
          <a:off x="6000760" y="2179968"/>
          <a:ext cx="2500330" cy="1677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1" name="Rectangle 11"/>
          <p:cNvSpPr>
            <a:spLocks noChangeArrowheads="1"/>
          </p:cNvSpPr>
          <p:nvPr/>
        </p:nvSpPr>
        <p:spPr bwMode="auto">
          <a:xfrm>
            <a:off x="928662" y="1071546"/>
            <a:ext cx="7215238" cy="276999"/>
          </a:xfrm>
          <a:prstGeom prst="rect">
            <a:avLst/>
          </a:prstGeom>
          <a:solidFill>
            <a:schemeClr val="accent2">
              <a:lumMod val="40000"/>
              <a:lumOff val="60000"/>
            </a:schemeClr>
          </a:solidFill>
          <a:ln w="6350">
            <a:noFill/>
            <a:miter lim="800000"/>
            <a:headEnd/>
            <a:tailEnd/>
          </a:ln>
        </p:spPr>
        <p:txBody>
          <a:bodyPr wrap="square" lIns="0" tIns="0" rIns="0" bIns="0">
            <a:spAutoFit/>
          </a:bodyPr>
          <a:lstStyle/>
          <a:p>
            <a:pPr algn="ctr" defTabSz="914354">
              <a:defRPr/>
            </a:pPr>
            <a:r>
              <a:rPr lang="en-GB" b="1" dirty="0" smtClean="0">
                <a:solidFill>
                  <a:srgbClr val="000099"/>
                </a:solidFill>
                <a:latin typeface="Arial Unicode MS" pitchFamily="34" charset="-128"/>
                <a:ea typeface="Arial Unicode MS" pitchFamily="34" charset="-128"/>
                <a:cs typeface="Arial Unicode MS" pitchFamily="34" charset="-128"/>
              </a:rPr>
              <a:t>¿</a:t>
            </a:r>
            <a:r>
              <a:rPr lang="en-GB" b="1" dirty="0" err="1" smtClean="0">
                <a:solidFill>
                  <a:srgbClr val="000099"/>
                </a:solidFill>
                <a:latin typeface="Arial Unicode MS" pitchFamily="34" charset="-128"/>
                <a:ea typeface="Arial Unicode MS" pitchFamily="34" charset="-128"/>
                <a:cs typeface="Arial Unicode MS" pitchFamily="34" charset="-128"/>
              </a:rPr>
              <a:t>Qué</a:t>
            </a:r>
            <a:r>
              <a:rPr lang="en-GB" b="1" dirty="0" smtClean="0">
                <a:solidFill>
                  <a:srgbClr val="000099"/>
                </a:solidFill>
                <a:latin typeface="Arial Unicode MS" pitchFamily="34" charset="-128"/>
                <a:ea typeface="Arial Unicode MS" pitchFamily="34" charset="-128"/>
                <a:cs typeface="Arial Unicode MS" pitchFamily="34" charset="-128"/>
              </a:rPr>
              <a:t> </a:t>
            </a:r>
            <a:r>
              <a:rPr lang="en-GB" b="1" dirty="0" err="1" smtClean="0">
                <a:solidFill>
                  <a:srgbClr val="000099"/>
                </a:solidFill>
                <a:latin typeface="Arial Unicode MS" pitchFamily="34" charset="-128"/>
                <a:ea typeface="Arial Unicode MS" pitchFamily="34" charset="-128"/>
                <a:cs typeface="Arial Unicode MS" pitchFamily="34" charset="-128"/>
              </a:rPr>
              <a:t>calidad</a:t>
            </a:r>
            <a:r>
              <a:rPr lang="en-GB" b="1" dirty="0" smtClean="0">
                <a:solidFill>
                  <a:srgbClr val="000099"/>
                </a:solidFill>
                <a:latin typeface="Arial Unicode MS" pitchFamily="34" charset="-128"/>
                <a:ea typeface="Arial Unicode MS" pitchFamily="34" charset="-128"/>
                <a:cs typeface="Arial Unicode MS" pitchFamily="34" charset="-128"/>
              </a:rPr>
              <a:t> </a:t>
            </a:r>
            <a:r>
              <a:rPr lang="en-GB" b="1" dirty="0" err="1" smtClean="0">
                <a:solidFill>
                  <a:srgbClr val="000099"/>
                </a:solidFill>
                <a:latin typeface="Arial Unicode MS" pitchFamily="34" charset="-128"/>
                <a:ea typeface="Arial Unicode MS" pitchFamily="34" charset="-128"/>
                <a:cs typeface="Arial Unicode MS" pitchFamily="34" charset="-128"/>
              </a:rPr>
              <a:t>tienen</a:t>
            </a:r>
            <a:r>
              <a:rPr lang="en-GB" b="1" dirty="0" smtClean="0">
                <a:solidFill>
                  <a:srgbClr val="000099"/>
                </a:solidFill>
                <a:latin typeface="Arial Unicode MS" pitchFamily="34" charset="-128"/>
                <a:ea typeface="Arial Unicode MS" pitchFamily="34" charset="-128"/>
                <a:cs typeface="Arial Unicode MS" pitchFamily="34" charset="-128"/>
              </a:rPr>
              <a:t> los </a:t>
            </a:r>
            <a:r>
              <a:rPr lang="en-GB" b="1" dirty="0" err="1" smtClean="0">
                <a:solidFill>
                  <a:srgbClr val="000099"/>
                </a:solidFill>
                <a:latin typeface="Arial Unicode MS" pitchFamily="34" charset="-128"/>
                <a:ea typeface="Arial Unicode MS" pitchFamily="34" charset="-128"/>
                <a:cs typeface="Arial Unicode MS" pitchFamily="34" charset="-128"/>
              </a:rPr>
              <a:t>fondos</a:t>
            </a:r>
            <a:r>
              <a:rPr lang="en-GB" b="1" dirty="0" smtClean="0">
                <a:solidFill>
                  <a:srgbClr val="000099"/>
                </a:solidFill>
                <a:latin typeface="Arial Unicode MS" pitchFamily="34" charset="-128"/>
                <a:ea typeface="Arial Unicode MS" pitchFamily="34" charset="-128"/>
                <a:cs typeface="Arial Unicode MS" pitchFamily="34" charset="-128"/>
              </a:rPr>
              <a:t> </a:t>
            </a:r>
            <a:r>
              <a:rPr lang="en-GB" b="1" dirty="0" err="1" smtClean="0">
                <a:solidFill>
                  <a:srgbClr val="000099"/>
                </a:solidFill>
                <a:latin typeface="Arial Unicode MS" pitchFamily="34" charset="-128"/>
                <a:ea typeface="Arial Unicode MS" pitchFamily="34" charset="-128"/>
                <a:cs typeface="Arial Unicode MS" pitchFamily="34" charset="-128"/>
              </a:rPr>
              <a:t>propios</a:t>
            </a:r>
            <a:r>
              <a:rPr lang="en-GB" b="1" dirty="0" smtClean="0">
                <a:solidFill>
                  <a:srgbClr val="000099"/>
                </a:solidFill>
                <a:latin typeface="Arial Unicode MS" pitchFamily="34" charset="-128"/>
                <a:ea typeface="Arial Unicode MS" pitchFamily="34" charset="-128"/>
                <a:cs typeface="Arial Unicode MS" pitchFamily="34" charset="-128"/>
              </a:rPr>
              <a:t> ‘</a:t>
            </a:r>
            <a:r>
              <a:rPr lang="en-GB" b="1" dirty="0" err="1" smtClean="0">
                <a:solidFill>
                  <a:srgbClr val="000099"/>
                </a:solidFill>
                <a:latin typeface="Arial Unicode MS" pitchFamily="34" charset="-128"/>
                <a:ea typeface="Arial Unicode MS" pitchFamily="34" charset="-128"/>
                <a:cs typeface="Arial Unicode MS" pitchFamily="34" charset="-128"/>
              </a:rPr>
              <a:t>admisibles</a:t>
            </a:r>
            <a:r>
              <a:rPr lang="en-GB" b="1" dirty="0" smtClean="0">
                <a:solidFill>
                  <a:srgbClr val="000099"/>
                </a:solidFill>
                <a:latin typeface="Arial Unicode MS" pitchFamily="34" charset="-128"/>
                <a:ea typeface="Arial Unicode MS" pitchFamily="34" charset="-128"/>
                <a:cs typeface="Arial Unicode MS" pitchFamily="34" charset="-128"/>
              </a:rPr>
              <a:t>’?</a:t>
            </a:r>
            <a:endParaRPr lang="en-GB" b="1" dirty="0">
              <a:solidFill>
                <a:srgbClr val="000099"/>
              </a:solidFill>
              <a:latin typeface="Arial Unicode MS" pitchFamily="34" charset="-128"/>
              <a:ea typeface="Arial Unicode MS" pitchFamily="34" charset="-128"/>
              <a:cs typeface="Arial Unicode MS" pitchFamily="34" charset="-128"/>
            </a:endParaRPr>
          </a:p>
        </p:txBody>
      </p:sp>
      <p:graphicFrame>
        <p:nvGraphicFramePr>
          <p:cNvPr id="26" name="Group 35"/>
          <p:cNvGraphicFramePr>
            <a:graphicFrameLocks/>
          </p:cNvGraphicFramePr>
          <p:nvPr/>
        </p:nvGraphicFramePr>
        <p:xfrm>
          <a:off x="1714480" y="4358141"/>
          <a:ext cx="6286544" cy="1918855"/>
        </p:xfrm>
        <a:graphic>
          <a:graphicData uri="http://schemas.openxmlformats.org/drawingml/2006/table">
            <a:tbl>
              <a:tblPr/>
              <a:tblGrid>
                <a:gridCol w="2026104"/>
                <a:gridCol w="2027464"/>
                <a:gridCol w="2232976"/>
              </a:tblGrid>
              <a:tr h="713933">
                <a:tc>
                  <a:txBody>
                    <a:bodyPr/>
                    <a:lstStyle/>
                    <a:p>
                      <a:pPr marL="0" marR="0" lvl="0" indent="0" algn="r" defTabSz="885825"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GB" sz="1400" b="1"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Naturaleza</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331788" marR="0" lvl="0" indent="-331788" algn="l" defTabSz="885825"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331788" marR="0" lvl="0" indent="-331788" algn="l" defTabSz="885825"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Calidad</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75843" marR="75843" marT="37923" marB="379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Partidas</a:t>
                      </a: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del balance de </a:t>
                      </a:r>
                      <a:r>
                        <a:rPr kumimoji="0" lang="en-GB" sz="1400" b="1"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solvencia</a:t>
                      </a: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(basic own funds)</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75843" marR="75843" marT="37923" marB="379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Partidas</a:t>
                      </a: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GB" sz="1400" b="1"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fuera</a:t>
                      </a: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del balance de </a:t>
                      </a:r>
                      <a:r>
                        <a:rPr kumimoji="0" lang="en-GB" sz="1400" b="1"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solvencia</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(ancillary own funds)</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75843" marR="75843" marT="37923" marB="379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854">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Alta</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75843" marR="75843" marT="37923" marB="379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Tier 1</a:t>
                      </a:r>
                    </a:p>
                  </a:txBody>
                  <a:tcPr marL="75843" marR="75843" marT="37923" marB="379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Tier 2</a:t>
                      </a:r>
                    </a:p>
                  </a:txBody>
                  <a:tcPr marL="75843" marR="75843" marT="37923" marB="379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r>
              <a:tr h="406854">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Media</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75843" marR="75843" marT="37923" marB="379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Tier 2</a:t>
                      </a:r>
                    </a:p>
                  </a:txBody>
                  <a:tcPr marL="75843" marR="75843" marT="37923" marB="379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Tier 3</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75843" marR="75843" marT="37923" marB="379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389221">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Baja</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75843" marR="75843" marT="37923" marB="379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Tier 3</a:t>
                      </a:r>
                    </a:p>
                  </a:txBody>
                  <a:tcPr marL="75843" marR="75843" marT="37923" marB="379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331788" marR="0" lvl="0" indent="-331788" algn="ctr" defTabSz="885825"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GB"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75843" marR="75843" marT="37923" marB="379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27" name="Freeform 19"/>
          <p:cNvSpPr>
            <a:spLocks/>
          </p:cNvSpPr>
          <p:nvPr/>
        </p:nvSpPr>
        <p:spPr bwMode="auto">
          <a:xfrm>
            <a:off x="5626109" y="2128838"/>
            <a:ext cx="303213" cy="1871666"/>
          </a:xfrm>
          <a:custGeom>
            <a:avLst/>
            <a:gdLst>
              <a:gd name="T0" fmla="*/ 21 w 424"/>
              <a:gd name="T1" fmla="*/ 2 h 1696"/>
              <a:gd name="T2" fmla="*/ 63 w 424"/>
              <a:gd name="T3" fmla="*/ 7 h 1696"/>
              <a:gd name="T4" fmla="*/ 100 w 424"/>
              <a:gd name="T5" fmla="*/ 18 h 1696"/>
              <a:gd name="T6" fmla="*/ 135 w 424"/>
              <a:gd name="T7" fmla="*/ 32 h 1696"/>
              <a:gd name="T8" fmla="*/ 163 w 424"/>
              <a:gd name="T9" fmla="*/ 52 h 1696"/>
              <a:gd name="T10" fmla="*/ 187 w 424"/>
              <a:gd name="T11" fmla="*/ 76 h 1696"/>
              <a:gd name="T12" fmla="*/ 196 w 424"/>
              <a:gd name="T13" fmla="*/ 88 h 1696"/>
              <a:gd name="T14" fmla="*/ 203 w 424"/>
              <a:gd name="T15" fmla="*/ 101 h 1696"/>
              <a:gd name="T16" fmla="*/ 206 w 424"/>
              <a:gd name="T17" fmla="*/ 113 h 1696"/>
              <a:gd name="T18" fmla="*/ 210 w 424"/>
              <a:gd name="T19" fmla="*/ 128 h 1696"/>
              <a:gd name="T20" fmla="*/ 212 w 424"/>
              <a:gd name="T21" fmla="*/ 142 h 1696"/>
              <a:gd name="T22" fmla="*/ 212 w 424"/>
              <a:gd name="T23" fmla="*/ 715 h 1696"/>
              <a:gd name="T24" fmla="*/ 214 w 424"/>
              <a:gd name="T25" fmla="*/ 729 h 1696"/>
              <a:gd name="T26" fmla="*/ 219 w 424"/>
              <a:gd name="T27" fmla="*/ 743 h 1696"/>
              <a:gd name="T28" fmla="*/ 224 w 424"/>
              <a:gd name="T29" fmla="*/ 756 h 1696"/>
              <a:gd name="T30" fmla="*/ 233 w 424"/>
              <a:gd name="T31" fmla="*/ 768 h 1696"/>
              <a:gd name="T32" fmla="*/ 248 w 424"/>
              <a:gd name="T33" fmla="*/ 786 h 1696"/>
              <a:gd name="T34" fmla="*/ 275 w 424"/>
              <a:gd name="T35" fmla="*/ 808 h 1696"/>
              <a:gd name="T36" fmla="*/ 305 w 424"/>
              <a:gd name="T37" fmla="*/ 824 h 1696"/>
              <a:gd name="T38" fmla="*/ 341 w 424"/>
              <a:gd name="T39" fmla="*/ 838 h 1696"/>
              <a:gd name="T40" fmla="*/ 380 w 424"/>
              <a:gd name="T41" fmla="*/ 846 h 1696"/>
              <a:gd name="T42" fmla="*/ 424 w 424"/>
              <a:gd name="T43" fmla="*/ 849 h 1696"/>
              <a:gd name="T44" fmla="*/ 380 w 424"/>
              <a:gd name="T45" fmla="*/ 851 h 1696"/>
              <a:gd name="T46" fmla="*/ 341 w 424"/>
              <a:gd name="T47" fmla="*/ 860 h 1696"/>
              <a:gd name="T48" fmla="*/ 305 w 424"/>
              <a:gd name="T49" fmla="*/ 873 h 1696"/>
              <a:gd name="T50" fmla="*/ 275 w 424"/>
              <a:gd name="T51" fmla="*/ 891 h 1696"/>
              <a:gd name="T52" fmla="*/ 248 w 424"/>
              <a:gd name="T53" fmla="*/ 912 h 1696"/>
              <a:gd name="T54" fmla="*/ 233 w 424"/>
              <a:gd name="T55" fmla="*/ 928 h 1696"/>
              <a:gd name="T56" fmla="*/ 224 w 424"/>
              <a:gd name="T57" fmla="*/ 943 h 1696"/>
              <a:gd name="T58" fmla="*/ 219 w 424"/>
              <a:gd name="T59" fmla="*/ 955 h 1696"/>
              <a:gd name="T60" fmla="*/ 214 w 424"/>
              <a:gd name="T61" fmla="*/ 969 h 1696"/>
              <a:gd name="T62" fmla="*/ 212 w 424"/>
              <a:gd name="T63" fmla="*/ 982 h 1696"/>
              <a:gd name="T64" fmla="*/ 212 w 424"/>
              <a:gd name="T65" fmla="*/ 1556 h 1696"/>
              <a:gd name="T66" fmla="*/ 210 w 424"/>
              <a:gd name="T67" fmla="*/ 1571 h 1696"/>
              <a:gd name="T68" fmla="*/ 206 w 424"/>
              <a:gd name="T69" fmla="*/ 1583 h 1696"/>
              <a:gd name="T70" fmla="*/ 203 w 424"/>
              <a:gd name="T71" fmla="*/ 1598 h 1696"/>
              <a:gd name="T72" fmla="*/ 196 w 424"/>
              <a:gd name="T73" fmla="*/ 1610 h 1696"/>
              <a:gd name="T74" fmla="*/ 187 w 424"/>
              <a:gd name="T75" fmla="*/ 1623 h 1696"/>
              <a:gd name="T76" fmla="*/ 163 w 424"/>
              <a:gd name="T77" fmla="*/ 1646 h 1696"/>
              <a:gd name="T78" fmla="*/ 135 w 424"/>
              <a:gd name="T79" fmla="*/ 1664 h 1696"/>
              <a:gd name="T80" fmla="*/ 100 w 424"/>
              <a:gd name="T81" fmla="*/ 1680 h 1696"/>
              <a:gd name="T82" fmla="*/ 63 w 424"/>
              <a:gd name="T83" fmla="*/ 1691 h 1696"/>
              <a:gd name="T84" fmla="*/ 21 w 424"/>
              <a:gd name="T85" fmla="*/ 1696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
              <a:gd name="T130" fmla="*/ 0 h 1696"/>
              <a:gd name="T131" fmla="*/ 424 w 424"/>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 h="1696">
                <a:moveTo>
                  <a:pt x="0" y="0"/>
                </a:moveTo>
                <a:lnTo>
                  <a:pt x="21" y="2"/>
                </a:lnTo>
                <a:lnTo>
                  <a:pt x="41" y="4"/>
                </a:lnTo>
                <a:lnTo>
                  <a:pt x="63" y="7"/>
                </a:lnTo>
                <a:lnTo>
                  <a:pt x="83" y="13"/>
                </a:lnTo>
                <a:lnTo>
                  <a:pt x="100" y="18"/>
                </a:lnTo>
                <a:lnTo>
                  <a:pt x="118" y="25"/>
                </a:lnTo>
                <a:lnTo>
                  <a:pt x="135" y="32"/>
                </a:lnTo>
                <a:lnTo>
                  <a:pt x="149" y="43"/>
                </a:lnTo>
                <a:lnTo>
                  <a:pt x="163" y="52"/>
                </a:lnTo>
                <a:lnTo>
                  <a:pt x="176" y="63"/>
                </a:lnTo>
                <a:lnTo>
                  <a:pt x="187" y="76"/>
                </a:lnTo>
                <a:lnTo>
                  <a:pt x="190" y="81"/>
                </a:lnTo>
                <a:lnTo>
                  <a:pt x="196" y="88"/>
                </a:lnTo>
                <a:lnTo>
                  <a:pt x="199" y="94"/>
                </a:lnTo>
                <a:lnTo>
                  <a:pt x="203" y="101"/>
                </a:lnTo>
                <a:lnTo>
                  <a:pt x="205" y="108"/>
                </a:lnTo>
                <a:lnTo>
                  <a:pt x="206" y="113"/>
                </a:lnTo>
                <a:lnTo>
                  <a:pt x="210" y="120"/>
                </a:lnTo>
                <a:lnTo>
                  <a:pt x="210" y="128"/>
                </a:lnTo>
                <a:lnTo>
                  <a:pt x="212" y="135"/>
                </a:lnTo>
                <a:lnTo>
                  <a:pt x="212" y="142"/>
                </a:lnTo>
                <a:lnTo>
                  <a:pt x="212" y="707"/>
                </a:lnTo>
                <a:lnTo>
                  <a:pt x="212" y="715"/>
                </a:lnTo>
                <a:lnTo>
                  <a:pt x="214" y="722"/>
                </a:lnTo>
                <a:lnTo>
                  <a:pt x="214" y="729"/>
                </a:lnTo>
                <a:lnTo>
                  <a:pt x="215" y="736"/>
                </a:lnTo>
                <a:lnTo>
                  <a:pt x="219" y="743"/>
                </a:lnTo>
                <a:lnTo>
                  <a:pt x="221" y="750"/>
                </a:lnTo>
                <a:lnTo>
                  <a:pt x="224" y="756"/>
                </a:lnTo>
                <a:lnTo>
                  <a:pt x="228" y="763"/>
                </a:lnTo>
                <a:lnTo>
                  <a:pt x="233" y="768"/>
                </a:lnTo>
                <a:lnTo>
                  <a:pt x="237" y="776"/>
                </a:lnTo>
                <a:lnTo>
                  <a:pt x="248" y="786"/>
                </a:lnTo>
                <a:lnTo>
                  <a:pt x="260" y="797"/>
                </a:lnTo>
                <a:lnTo>
                  <a:pt x="275" y="808"/>
                </a:lnTo>
                <a:lnTo>
                  <a:pt x="289" y="817"/>
                </a:lnTo>
                <a:lnTo>
                  <a:pt x="305" y="824"/>
                </a:lnTo>
                <a:lnTo>
                  <a:pt x="323" y="831"/>
                </a:lnTo>
                <a:lnTo>
                  <a:pt x="341" y="838"/>
                </a:lnTo>
                <a:lnTo>
                  <a:pt x="361" y="842"/>
                </a:lnTo>
                <a:lnTo>
                  <a:pt x="380" y="846"/>
                </a:lnTo>
                <a:lnTo>
                  <a:pt x="402" y="847"/>
                </a:lnTo>
                <a:lnTo>
                  <a:pt x="424" y="849"/>
                </a:lnTo>
                <a:lnTo>
                  <a:pt x="402" y="849"/>
                </a:lnTo>
                <a:lnTo>
                  <a:pt x="380" y="851"/>
                </a:lnTo>
                <a:lnTo>
                  <a:pt x="361" y="855"/>
                </a:lnTo>
                <a:lnTo>
                  <a:pt x="341" y="860"/>
                </a:lnTo>
                <a:lnTo>
                  <a:pt x="323" y="865"/>
                </a:lnTo>
                <a:lnTo>
                  <a:pt x="305" y="873"/>
                </a:lnTo>
                <a:lnTo>
                  <a:pt x="289" y="882"/>
                </a:lnTo>
                <a:lnTo>
                  <a:pt x="275" y="891"/>
                </a:lnTo>
                <a:lnTo>
                  <a:pt x="260" y="901"/>
                </a:lnTo>
                <a:lnTo>
                  <a:pt x="248" y="912"/>
                </a:lnTo>
                <a:lnTo>
                  <a:pt x="237" y="923"/>
                </a:lnTo>
                <a:lnTo>
                  <a:pt x="233" y="928"/>
                </a:lnTo>
                <a:lnTo>
                  <a:pt x="228" y="935"/>
                </a:lnTo>
                <a:lnTo>
                  <a:pt x="224" y="943"/>
                </a:lnTo>
                <a:lnTo>
                  <a:pt x="221" y="948"/>
                </a:lnTo>
                <a:lnTo>
                  <a:pt x="219" y="955"/>
                </a:lnTo>
                <a:lnTo>
                  <a:pt x="215" y="962"/>
                </a:lnTo>
                <a:lnTo>
                  <a:pt x="214" y="969"/>
                </a:lnTo>
                <a:lnTo>
                  <a:pt x="214" y="975"/>
                </a:lnTo>
                <a:lnTo>
                  <a:pt x="212" y="982"/>
                </a:lnTo>
                <a:lnTo>
                  <a:pt x="212" y="991"/>
                </a:lnTo>
                <a:lnTo>
                  <a:pt x="212" y="1556"/>
                </a:lnTo>
                <a:lnTo>
                  <a:pt x="212" y="1564"/>
                </a:lnTo>
                <a:lnTo>
                  <a:pt x="210" y="1571"/>
                </a:lnTo>
                <a:lnTo>
                  <a:pt x="210" y="1578"/>
                </a:lnTo>
                <a:lnTo>
                  <a:pt x="206" y="1583"/>
                </a:lnTo>
                <a:lnTo>
                  <a:pt x="205" y="1591"/>
                </a:lnTo>
                <a:lnTo>
                  <a:pt x="203" y="1598"/>
                </a:lnTo>
                <a:lnTo>
                  <a:pt x="199" y="1605"/>
                </a:lnTo>
                <a:lnTo>
                  <a:pt x="196" y="1610"/>
                </a:lnTo>
                <a:lnTo>
                  <a:pt x="190" y="1617"/>
                </a:lnTo>
                <a:lnTo>
                  <a:pt x="187" y="1623"/>
                </a:lnTo>
                <a:lnTo>
                  <a:pt x="176" y="1635"/>
                </a:lnTo>
                <a:lnTo>
                  <a:pt x="163" y="1646"/>
                </a:lnTo>
                <a:lnTo>
                  <a:pt x="149" y="1655"/>
                </a:lnTo>
                <a:lnTo>
                  <a:pt x="135" y="1664"/>
                </a:lnTo>
                <a:lnTo>
                  <a:pt x="118" y="1673"/>
                </a:lnTo>
                <a:lnTo>
                  <a:pt x="100" y="1680"/>
                </a:lnTo>
                <a:lnTo>
                  <a:pt x="83" y="1686"/>
                </a:lnTo>
                <a:lnTo>
                  <a:pt x="63" y="1691"/>
                </a:lnTo>
                <a:lnTo>
                  <a:pt x="41" y="1695"/>
                </a:lnTo>
                <a:lnTo>
                  <a:pt x="21" y="1696"/>
                </a:lnTo>
                <a:lnTo>
                  <a:pt x="0" y="1696"/>
                </a:lnTo>
              </a:path>
            </a:pathLst>
          </a:custGeom>
          <a:no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20" name="19 Flecha curvada hacia la izquierda"/>
          <p:cNvSpPr/>
          <p:nvPr/>
        </p:nvSpPr>
        <p:spPr>
          <a:xfrm rot="19312855">
            <a:off x="6280492" y="1783252"/>
            <a:ext cx="353318" cy="2648554"/>
          </a:xfrm>
          <a:prstGeom prst="curvedLef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20 Flecha curvada hacia la izquierda"/>
          <p:cNvSpPr/>
          <p:nvPr/>
        </p:nvSpPr>
        <p:spPr>
          <a:xfrm rot="657621" flipH="1">
            <a:off x="3963887" y="3166697"/>
            <a:ext cx="357190" cy="1152104"/>
          </a:xfrm>
          <a:prstGeom prst="curvedLeftArrow">
            <a:avLst>
              <a:gd name="adj1" fmla="val 25000"/>
              <a:gd name="adj2" fmla="val 50000"/>
              <a:gd name="adj3" fmla="val 61001"/>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strVal val="#ppt_w*0.70"/>
                                          </p:val>
                                        </p:tav>
                                        <p:tav tm="100000">
                                          <p:val>
                                            <p:strVal val="#ppt_w"/>
                                          </p:val>
                                        </p:tav>
                                      </p:tavLst>
                                    </p:anim>
                                    <p:anim calcmode="lin" valueType="num">
                                      <p:cBhvr>
                                        <p:cTn id="8" dur="1000" fill="hold"/>
                                        <p:tgtEl>
                                          <p:spTgt spid="38"/>
                                        </p:tgtEl>
                                        <p:attrNameLst>
                                          <p:attrName>ppt_h</p:attrName>
                                        </p:attrNameLst>
                                      </p:cBhvr>
                                      <p:tavLst>
                                        <p:tav tm="0">
                                          <p:val>
                                            <p:strVal val="#ppt_h"/>
                                          </p:val>
                                        </p:tav>
                                        <p:tav tm="100000">
                                          <p:val>
                                            <p:strVal val="#ppt_h"/>
                                          </p:val>
                                        </p:tav>
                                      </p:tavLst>
                                    </p:anim>
                                    <p:animEffect transition="in" filter="fade">
                                      <p:cBhvr>
                                        <p:cTn id="9" dur="10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heel(2)">
                                      <p:cBhvr>
                                        <p:cTn id="14" dur="1000"/>
                                        <p:tgtEl>
                                          <p:spTgt spid="2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1000"/>
                                        <p:tgtEl>
                                          <p:spTgt spid="2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Cj03909860000[1]"/>
          <p:cNvPicPr>
            <a:picLocks noChangeAspect="1" noChangeArrowheads="1"/>
          </p:cNvPicPr>
          <p:nvPr/>
        </p:nvPicPr>
        <p:blipFill>
          <a:blip r:embed="rId2"/>
          <a:srcRect/>
          <a:stretch>
            <a:fillRect/>
          </a:stretch>
        </p:blipFill>
        <p:spPr bwMode="auto">
          <a:xfrm rot="1828641">
            <a:off x="2555875" y="1844675"/>
            <a:ext cx="4176713" cy="2968625"/>
          </a:xfrm>
          <a:prstGeom prst="rect">
            <a:avLst/>
          </a:prstGeom>
          <a:noFill/>
          <a:ln w="9525">
            <a:noFill/>
            <a:miter lim="800000"/>
            <a:headEnd/>
            <a:tailEnd/>
          </a:ln>
        </p:spPr>
      </p:pic>
      <p:pic>
        <p:nvPicPr>
          <p:cNvPr id="5123" name="Picture 3" descr="MCj04370420000[1]"/>
          <p:cNvPicPr>
            <a:picLocks noChangeAspect="1" noChangeArrowheads="1"/>
          </p:cNvPicPr>
          <p:nvPr/>
        </p:nvPicPr>
        <p:blipFill>
          <a:blip r:embed="rId3"/>
          <a:srcRect/>
          <a:stretch>
            <a:fillRect/>
          </a:stretch>
        </p:blipFill>
        <p:spPr bwMode="auto">
          <a:xfrm>
            <a:off x="1330325" y="3789363"/>
            <a:ext cx="1354138" cy="1354137"/>
          </a:xfrm>
          <a:prstGeom prst="rect">
            <a:avLst/>
          </a:prstGeom>
          <a:noFill/>
          <a:ln w="9525">
            <a:noFill/>
            <a:miter lim="800000"/>
            <a:headEnd/>
            <a:tailEnd/>
          </a:ln>
        </p:spPr>
      </p:pic>
      <p:pic>
        <p:nvPicPr>
          <p:cNvPr id="5126" name="Picture 6" descr="MCj04370420000[1]"/>
          <p:cNvPicPr>
            <a:picLocks noChangeAspect="1" noChangeArrowheads="1"/>
          </p:cNvPicPr>
          <p:nvPr/>
        </p:nvPicPr>
        <p:blipFill>
          <a:blip r:embed="rId3"/>
          <a:srcRect/>
          <a:stretch>
            <a:fillRect/>
          </a:stretch>
        </p:blipFill>
        <p:spPr bwMode="auto">
          <a:xfrm>
            <a:off x="7105650" y="2205038"/>
            <a:ext cx="1354138" cy="1354137"/>
          </a:xfrm>
          <a:prstGeom prst="rect">
            <a:avLst/>
          </a:prstGeom>
          <a:noFill/>
          <a:ln w="9525">
            <a:noFill/>
            <a:miter lim="800000"/>
            <a:headEnd/>
            <a:tailEnd/>
          </a:ln>
        </p:spPr>
      </p:pic>
      <p:pic>
        <p:nvPicPr>
          <p:cNvPr id="5128" name="Picture 8" descr="MCj04370420000[1]"/>
          <p:cNvPicPr>
            <a:picLocks noChangeAspect="1" noChangeArrowheads="1"/>
          </p:cNvPicPr>
          <p:nvPr/>
        </p:nvPicPr>
        <p:blipFill>
          <a:blip r:embed="rId3"/>
          <a:srcRect/>
          <a:stretch>
            <a:fillRect/>
          </a:stretch>
        </p:blipFill>
        <p:spPr bwMode="auto">
          <a:xfrm>
            <a:off x="1619250" y="1916113"/>
            <a:ext cx="1354138" cy="1354137"/>
          </a:xfrm>
          <a:prstGeom prst="rect">
            <a:avLst/>
          </a:prstGeom>
          <a:noFill/>
          <a:ln w="9525">
            <a:noFill/>
            <a:miter lim="800000"/>
            <a:headEnd/>
            <a:tailEnd/>
          </a:ln>
        </p:spPr>
      </p:pic>
      <p:sp>
        <p:nvSpPr>
          <p:cNvPr id="10" name="Rectangle 2"/>
          <p:cNvSpPr txBox="1">
            <a:spLocks noChangeArrowheads="1"/>
          </p:cNvSpPr>
          <p:nvPr/>
        </p:nvSpPr>
        <p:spPr>
          <a:xfrm>
            <a:off x="42857" y="4922855"/>
            <a:ext cx="3743325" cy="79216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Modernización sistemas de solvencia (Solvencia II, IAIS,…)</a:t>
            </a:r>
          </a:p>
        </p:txBody>
      </p:sp>
      <p:sp>
        <p:nvSpPr>
          <p:cNvPr id="13" name="Rectangle 9"/>
          <p:cNvSpPr>
            <a:spLocks noChangeArrowheads="1"/>
          </p:cNvSpPr>
          <p:nvPr/>
        </p:nvSpPr>
        <p:spPr bwMode="auto">
          <a:xfrm>
            <a:off x="1428728" y="142852"/>
            <a:ext cx="5929354" cy="571504"/>
          </a:xfrm>
          <a:prstGeom prst="rect">
            <a:avLst/>
          </a:prstGeom>
          <a:noFill/>
          <a:ln w="9525">
            <a:noFill/>
            <a:miter lim="800000"/>
            <a:headEnd/>
            <a:tailEnd/>
          </a:ln>
        </p:spPr>
        <p:txBody>
          <a:bodyPr anchor="ctr"/>
          <a:lstStyle/>
          <a:p>
            <a:pPr algn="ctr"/>
            <a:r>
              <a:rPr lang="es-ES" sz="2400" b="1" u="sng" dirty="0" smtClean="0">
                <a:solidFill>
                  <a:schemeClr val="bg1"/>
                </a:solidFill>
                <a:latin typeface="Arial Unicode MS" pitchFamily="34" charset="-128"/>
                <a:ea typeface="Arial Unicode MS" pitchFamily="34" charset="-128"/>
                <a:cs typeface="Arial Unicode MS" pitchFamily="34" charset="-128"/>
              </a:rPr>
              <a:t>Los retos de las entidades aseguradoras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11" name="Rectangle 9"/>
          <p:cNvSpPr>
            <a:spLocks noChangeArrowheads="1"/>
          </p:cNvSpPr>
          <p:nvPr/>
        </p:nvSpPr>
        <p:spPr bwMode="auto">
          <a:xfrm>
            <a:off x="90438" y="1500174"/>
            <a:ext cx="2409860" cy="1223962"/>
          </a:xfrm>
          <a:prstGeom prst="rect">
            <a:avLst/>
          </a:prstGeom>
          <a:noFill/>
          <a:ln w="9525">
            <a:noFill/>
            <a:miter lim="800000"/>
            <a:headEnd/>
            <a:tailEnd/>
          </a:ln>
        </p:spPr>
        <p:txBody>
          <a:bodyPr anchor="ctr"/>
          <a:lstStyle/>
          <a:p>
            <a:pPr algn="ctr"/>
            <a:r>
              <a:rPr lang="es-ES" sz="2000" dirty="0">
                <a:solidFill>
                  <a:schemeClr val="tx2"/>
                </a:solidFill>
                <a:latin typeface="Arial Unicode MS" pitchFamily="34" charset="-128"/>
                <a:ea typeface="Arial Unicode MS" pitchFamily="34" charset="-128"/>
                <a:cs typeface="Arial Unicode MS" pitchFamily="34" charset="-128"/>
              </a:rPr>
              <a:t>Macro </a:t>
            </a:r>
            <a:r>
              <a:rPr lang="es-ES" sz="2000" dirty="0" smtClean="0">
                <a:solidFill>
                  <a:schemeClr val="tx2"/>
                </a:solidFill>
                <a:latin typeface="Arial Unicode MS" pitchFamily="34" charset="-128"/>
                <a:ea typeface="Arial Unicode MS" pitchFamily="34" charset="-128"/>
                <a:cs typeface="Arial Unicode MS" pitchFamily="34" charset="-128"/>
              </a:rPr>
              <a:t>supervisión. Riesgos sistémicos</a:t>
            </a:r>
          </a:p>
          <a:p>
            <a:pPr algn="ctr"/>
            <a:r>
              <a:rPr lang="es-ES" sz="2000" dirty="0" smtClean="0">
                <a:solidFill>
                  <a:schemeClr val="tx2"/>
                </a:solidFill>
                <a:latin typeface="Arial Unicode MS" pitchFamily="34" charset="-128"/>
                <a:ea typeface="Arial Unicode MS" pitchFamily="34" charset="-128"/>
                <a:cs typeface="Arial Unicode MS" pitchFamily="34" charset="-128"/>
              </a:rPr>
              <a:t>(FSB-SIFIS,…)</a:t>
            </a:r>
            <a:endParaRPr lang="es-ES" sz="2000" dirty="0">
              <a:solidFill>
                <a:schemeClr val="tx2"/>
              </a:solidFill>
              <a:latin typeface="Arial Unicode MS" pitchFamily="34" charset="-128"/>
              <a:ea typeface="Arial Unicode MS" pitchFamily="34" charset="-128"/>
              <a:cs typeface="Arial Unicode MS" pitchFamily="34" charset="-128"/>
            </a:endParaRPr>
          </a:p>
        </p:txBody>
      </p:sp>
      <p:sp>
        <p:nvSpPr>
          <p:cNvPr id="14" name="Rectangle 7"/>
          <p:cNvSpPr>
            <a:spLocks noChangeArrowheads="1"/>
          </p:cNvSpPr>
          <p:nvPr/>
        </p:nvSpPr>
        <p:spPr bwMode="auto">
          <a:xfrm>
            <a:off x="6000760" y="3286125"/>
            <a:ext cx="3286148" cy="1071570"/>
          </a:xfrm>
          <a:prstGeom prst="rect">
            <a:avLst/>
          </a:prstGeom>
          <a:noFill/>
          <a:ln w="9525">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Nuevas formas de supervisión </a:t>
            </a:r>
          </a:p>
          <a:p>
            <a:pPr algn="ctr"/>
            <a:r>
              <a:rPr lang="es-ES" sz="2000" dirty="0" smtClean="0">
                <a:solidFill>
                  <a:schemeClr val="tx2"/>
                </a:solidFill>
                <a:latin typeface="Arial Unicode MS" pitchFamily="34" charset="-128"/>
                <a:ea typeface="Arial Unicode MS" pitchFamily="34" charset="-128"/>
                <a:cs typeface="Arial Unicode MS" pitchFamily="34" charset="-128"/>
              </a:rPr>
              <a:t>(</a:t>
            </a:r>
            <a:r>
              <a:rPr lang="es-ES" sz="2000" dirty="0" err="1" smtClean="0">
                <a:solidFill>
                  <a:schemeClr val="tx2"/>
                </a:solidFill>
                <a:latin typeface="Arial Unicode MS" pitchFamily="34" charset="-128"/>
                <a:ea typeface="Arial Unicode MS" pitchFamily="34" charset="-128"/>
                <a:cs typeface="Arial Unicode MS" pitchFamily="34" charset="-128"/>
              </a:rPr>
              <a:t>p.e.</a:t>
            </a:r>
            <a:r>
              <a:rPr lang="es-ES" sz="2000" dirty="0" smtClean="0">
                <a:solidFill>
                  <a:schemeClr val="tx2"/>
                </a:solidFill>
                <a:latin typeface="Arial Unicode MS" pitchFamily="34" charset="-128"/>
                <a:ea typeface="Arial Unicode MS" pitchFamily="34" charset="-128"/>
                <a:cs typeface="Arial Unicode MS" pitchFamily="34" charset="-128"/>
              </a:rPr>
              <a:t> supervisión europea)</a:t>
            </a:r>
            <a:endParaRPr lang="es-ES" sz="2000" dirty="0">
              <a:solidFill>
                <a:schemeClr val="tx2"/>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8" name="Picture 8" descr="http://suscita.es/Kukulcan.jpg"/>
          <p:cNvPicPr>
            <a:picLocks noChangeAspect="1" noChangeArrowheads="1"/>
          </p:cNvPicPr>
          <p:nvPr/>
        </p:nvPicPr>
        <p:blipFill>
          <a:blip r:embed="rId3"/>
          <a:srcRect r="3543" b="14173"/>
          <a:stretch>
            <a:fillRect/>
          </a:stretch>
        </p:blipFill>
        <p:spPr bwMode="auto">
          <a:xfrm>
            <a:off x="4714876" y="3357562"/>
            <a:ext cx="2503595" cy="1670754"/>
          </a:xfrm>
          <a:prstGeom prst="rect">
            <a:avLst/>
          </a:prstGeom>
          <a:noFill/>
        </p:spPr>
      </p:pic>
      <p:pic>
        <p:nvPicPr>
          <p:cNvPr id="56322" name="Picture 2" descr="http://t3.gstatic.com/images?q=tbn:ANd9GcT6IjaWRfkJx9i0rLr3efNqr19A_Ur-Ojfy5V9lVeedKIqFnlk"/>
          <p:cNvPicPr>
            <a:picLocks noChangeAspect="1" noChangeArrowheads="1"/>
          </p:cNvPicPr>
          <p:nvPr/>
        </p:nvPicPr>
        <p:blipFill>
          <a:blip r:embed="rId4"/>
          <a:srcRect r="6428" b="11051"/>
          <a:stretch>
            <a:fillRect/>
          </a:stretch>
        </p:blipFill>
        <p:spPr bwMode="auto">
          <a:xfrm>
            <a:off x="428596" y="3000372"/>
            <a:ext cx="2473291" cy="2020619"/>
          </a:xfrm>
          <a:prstGeom prst="rect">
            <a:avLst/>
          </a:prstGeom>
          <a:noFill/>
        </p:spPr>
      </p:pic>
      <p:sp>
        <p:nvSpPr>
          <p:cNvPr id="2" name="1 Título"/>
          <p:cNvSpPr>
            <a:spLocks noGrp="1"/>
          </p:cNvSpPr>
          <p:nvPr>
            <p:ph type="ctrTitle" idx="4294967295"/>
          </p:nvPr>
        </p:nvSpPr>
        <p:spPr>
          <a:xfrm>
            <a:off x="1500167" y="71414"/>
            <a:ext cx="5500725" cy="714380"/>
          </a:xfrm>
          <a:prstGeom prst="rect">
            <a:avLst/>
          </a:prstGeom>
          <a:ln>
            <a:noFill/>
          </a:ln>
        </p:spPr>
        <p:txBody>
          <a:bodyPr anchor="ctr">
            <a:noAutofit/>
          </a:bodyP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Estructura de los fondos propios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4" name="103 Diagrama"/>
          <p:cNvGraphicFramePr/>
          <p:nvPr/>
        </p:nvGraphicFramePr>
        <p:xfrm>
          <a:off x="357158" y="3143248"/>
          <a:ext cx="2500330" cy="1820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5" name="Rectangle 10"/>
          <p:cNvSpPr>
            <a:spLocks noChangeArrowheads="1"/>
          </p:cNvSpPr>
          <p:nvPr/>
        </p:nvSpPr>
        <p:spPr bwMode="auto">
          <a:xfrm>
            <a:off x="3071802" y="3426321"/>
            <a:ext cx="1214446" cy="1500198"/>
          </a:xfrm>
          <a:prstGeom prst="rect">
            <a:avLst/>
          </a:prstGeom>
          <a:solidFill>
            <a:schemeClr val="accent3">
              <a:lumMod val="75000"/>
            </a:schemeClr>
          </a:solidFill>
          <a:ln w="6350">
            <a:solidFill>
              <a:schemeClr val="tx1"/>
            </a:solidFill>
            <a:miter lim="800000"/>
            <a:headEnd/>
            <a:tailEnd/>
          </a:ln>
        </p:spPr>
        <p:txBody>
          <a:bodyPr lIns="78373" tIns="39187" rIns="78373" bIns="39187" anchor="ctr"/>
          <a:lstStyle/>
          <a:p>
            <a:pPr algn="ctr" eaLnBrk="0" hangingPunct="0"/>
            <a:r>
              <a:rPr lang="es-ES" sz="1400" b="1"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Exigencia de capital obligatorio (SCR)</a:t>
            </a:r>
            <a:endParaRPr lang="es-ES" sz="1400" b="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graphicFrame>
        <p:nvGraphicFramePr>
          <p:cNvPr id="106" name="105 Diagrama"/>
          <p:cNvGraphicFramePr/>
          <p:nvPr/>
        </p:nvGraphicFramePr>
        <p:xfrm>
          <a:off x="4714876" y="3212007"/>
          <a:ext cx="2500330" cy="18205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7" name="Rectangle 10"/>
          <p:cNvSpPr>
            <a:spLocks noChangeArrowheads="1"/>
          </p:cNvSpPr>
          <p:nvPr/>
        </p:nvSpPr>
        <p:spPr bwMode="auto">
          <a:xfrm>
            <a:off x="7500958" y="3854949"/>
            <a:ext cx="1214446" cy="1106156"/>
          </a:xfrm>
          <a:prstGeom prst="rect">
            <a:avLst/>
          </a:prstGeom>
          <a:solidFill>
            <a:schemeClr val="accent3">
              <a:lumMod val="75000"/>
            </a:schemeClr>
          </a:solidFill>
          <a:ln w="6350">
            <a:solidFill>
              <a:schemeClr val="tx1"/>
            </a:solidFill>
            <a:miter lim="800000"/>
            <a:headEnd/>
            <a:tailEnd/>
          </a:ln>
        </p:spPr>
        <p:txBody>
          <a:bodyPr lIns="78373" tIns="39187" rIns="78373" bIns="39187" anchor="ctr"/>
          <a:lstStyle/>
          <a:p>
            <a:pPr algn="ctr" eaLnBrk="0" hangingPunct="0"/>
            <a:r>
              <a:rPr lang="es-ES" sz="1400" b="1"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Exigencia de capital MÍNIMO (MCR)</a:t>
            </a:r>
            <a:endParaRPr lang="es-ES" sz="1400" b="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08" name="Rectangle 11"/>
          <p:cNvSpPr>
            <a:spLocks noChangeArrowheads="1"/>
          </p:cNvSpPr>
          <p:nvPr/>
        </p:nvSpPr>
        <p:spPr bwMode="auto">
          <a:xfrm>
            <a:off x="1785918" y="2643182"/>
            <a:ext cx="2020932" cy="246221"/>
          </a:xfrm>
          <a:prstGeom prst="rect">
            <a:avLst/>
          </a:prstGeom>
          <a:noFill/>
          <a:ln w="6350">
            <a:noFill/>
            <a:miter lim="800000"/>
            <a:headEnd/>
            <a:tailEnd/>
          </a:ln>
        </p:spPr>
        <p:txBody>
          <a:bodyPr wrap="square" lIns="0" tIns="0" rIns="0" bIns="0">
            <a:spAutoFit/>
          </a:bodyPr>
          <a:lstStyle/>
          <a:p>
            <a:pPr algn="ctr" defTabSz="914354">
              <a:defRPr/>
            </a:pPr>
            <a:r>
              <a:rPr lang="es-ES" sz="1600" b="1" dirty="0" smtClean="0">
                <a:latin typeface="Arial Unicode MS" pitchFamily="34" charset="-128"/>
                <a:ea typeface="Arial Unicode MS" pitchFamily="34" charset="-128"/>
                <a:cs typeface="Arial Unicode MS" pitchFamily="34" charset="-128"/>
              </a:rPr>
              <a:t>Aplicación de límites</a:t>
            </a:r>
            <a:endParaRPr lang="es-ES" sz="1600" b="1" dirty="0">
              <a:latin typeface="Arial Unicode MS" pitchFamily="34" charset="-128"/>
              <a:ea typeface="Arial Unicode MS" pitchFamily="34" charset="-128"/>
              <a:cs typeface="Arial Unicode MS" pitchFamily="34" charset="-128"/>
            </a:endParaRPr>
          </a:p>
        </p:txBody>
      </p:sp>
      <p:sp>
        <p:nvSpPr>
          <p:cNvPr id="109" name="Rectangle 11"/>
          <p:cNvSpPr>
            <a:spLocks noChangeArrowheads="1"/>
          </p:cNvSpPr>
          <p:nvPr/>
        </p:nvSpPr>
        <p:spPr bwMode="auto">
          <a:xfrm>
            <a:off x="5786446" y="2643182"/>
            <a:ext cx="2020932" cy="246221"/>
          </a:xfrm>
          <a:prstGeom prst="rect">
            <a:avLst/>
          </a:prstGeom>
          <a:noFill/>
          <a:ln w="6350">
            <a:noFill/>
            <a:miter lim="800000"/>
            <a:headEnd/>
            <a:tailEnd/>
          </a:ln>
        </p:spPr>
        <p:txBody>
          <a:bodyPr wrap="square" lIns="0" tIns="0" rIns="0" bIns="0">
            <a:spAutoFit/>
          </a:bodyPr>
          <a:lstStyle/>
          <a:p>
            <a:pPr algn="ctr" defTabSz="914354">
              <a:defRPr/>
            </a:pPr>
            <a:r>
              <a:rPr lang="es-ES" sz="1600" b="1" smtClean="0">
                <a:latin typeface="Arial Unicode MS" pitchFamily="34" charset="-128"/>
                <a:ea typeface="Arial Unicode MS" pitchFamily="34" charset="-128"/>
                <a:cs typeface="Arial Unicode MS" pitchFamily="34" charset="-128"/>
              </a:rPr>
              <a:t>Aplicación de límites</a:t>
            </a:r>
            <a:endParaRPr lang="es-ES" sz="1600" b="1">
              <a:latin typeface="Arial Unicode MS" pitchFamily="34" charset="-128"/>
              <a:ea typeface="Arial Unicode MS" pitchFamily="34" charset="-128"/>
              <a:cs typeface="Arial Unicode MS" pitchFamily="34" charset="-128"/>
            </a:endParaRPr>
          </a:p>
        </p:txBody>
      </p:sp>
      <p:sp>
        <p:nvSpPr>
          <p:cNvPr id="110" name="Rectangle 11"/>
          <p:cNvSpPr>
            <a:spLocks noChangeArrowheads="1"/>
          </p:cNvSpPr>
          <p:nvPr/>
        </p:nvSpPr>
        <p:spPr bwMode="auto">
          <a:xfrm>
            <a:off x="928662" y="1500174"/>
            <a:ext cx="7215238" cy="553998"/>
          </a:xfrm>
          <a:prstGeom prst="rect">
            <a:avLst/>
          </a:prstGeom>
          <a:solidFill>
            <a:schemeClr val="accent2">
              <a:lumMod val="40000"/>
              <a:lumOff val="60000"/>
            </a:schemeClr>
          </a:solidFill>
          <a:ln w="6350">
            <a:noFill/>
            <a:miter lim="800000"/>
            <a:headEnd/>
            <a:tailEnd/>
          </a:ln>
        </p:spPr>
        <p:txBody>
          <a:bodyPr wrap="square" lIns="0" tIns="0" rIns="0" bIns="0">
            <a:spAutoFit/>
          </a:bodyPr>
          <a:lstStyle/>
          <a:p>
            <a:pPr algn="ctr" defTabSz="914354">
              <a:defRPr/>
            </a:pPr>
            <a:r>
              <a:rPr lang="es-ES" b="1" smtClean="0">
                <a:solidFill>
                  <a:srgbClr val="000099"/>
                </a:solidFill>
                <a:latin typeface="Arial Unicode MS" pitchFamily="34" charset="-128"/>
                <a:ea typeface="Arial Unicode MS" pitchFamily="34" charset="-128"/>
                <a:cs typeface="Arial Unicode MS" pitchFamily="34" charset="-128"/>
              </a:rPr>
              <a:t>¿Hay suficientes fondos propios para afrontar pérdidas inesperadas?</a:t>
            </a:r>
          </a:p>
          <a:p>
            <a:pPr algn="ctr" defTabSz="914354">
              <a:defRPr/>
            </a:pPr>
            <a:r>
              <a:rPr lang="es-ES" b="1" smtClean="0">
                <a:solidFill>
                  <a:srgbClr val="000099"/>
                </a:solidFill>
                <a:latin typeface="Arial Unicode MS" pitchFamily="34" charset="-128"/>
                <a:ea typeface="Arial Unicode MS" pitchFamily="34" charset="-128"/>
                <a:cs typeface="Arial Unicode MS" pitchFamily="34" charset="-128"/>
              </a:rPr>
              <a:t>¿Tienen la suficiente calidad?</a:t>
            </a:r>
            <a:endParaRPr lang="es-ES" b="1">
              <a:solidFill>
                <a:srgbClr val="000099"/>
              </a:solidFill>
              <a:latin typeface="Arial Unicode MS" pitchFamily="34" charset="-128"/>
              <a:ea typeface="Arial Unicode MS" pitchFamily="34" charset="-128"/>
              <a:cs typeface="Arial Unicode MS" pitchFamily="34" charset="-128"/>
            </a:endParaRPr>
          </a:p>
        </p:txBody>
      </p:sp>
      <p:sp>
        <p:nvSpPr>
          <p:cNvPr id="11" name="Rectangle 11"/>
          <p:cNvSpPr>
            <a:spLocks noChangeArrowheads="1"/>
          </p:cNvSpPr>
          <p:nvPr/>
        </p:nvSpPr>
        <p:spPr bwMode="auto">
          <a:xfrm>
            <a:off x="1214414" y="5318295"/>
            <a:ext cx="2735312" cy="246221"/>
          </a:xfrm>
          <a:prstGeom prst="rect">
            <a:avLst/>
          </a:prstGeom>
          <a:noFill/>
          <a:ln w="6350">
            <a:noFill/>
            <a:miter lim="800000"/>
            <a:headEnd/>
            <a:tailEnd/>
          </a:ln>
        </p:spPr>
        <p:txBody>
          <a:bodyPr wrap="square" lIns="0" tIns="0" rIns="0" bIns="0">
            <a:spAutoFit/>
          </a:bodyPr>
          <a:lstStyle/>
          <a:p>
            <a:pPr algn="ctr" defTabSz="914354">
              <a:defRPr/>
            </a:pPr>
            <a:r>
              <a:rPr lang="es-ES" sz="1600" b="1" smtClean="0">
                <a:latin typeface="Arial Unicode MS" pitchFamily="34" charset="-128"/>
                <a:ea typeface="Arial Unicode MS" pitchFamily="34" charset="-128"/>
                <a:cs typeface="Arial Unicode MS" pitchFamily="34" charset="-128"/>
              </a:rPr>
              <a:t>Fondos propios ‘elegibles’</a:t>
            </a:r>
            <a:endParaRPr lang="es-ES" sz="1600" b="1">
              <a:latin typeface="Arial Unicode MS" pitchFamily="34" charset="-128"/>
              <a:ea typeface="Arial Unicode MS" pitchFamily="34" charset="-128"/>
              <a:cs typeface="Arial Unicode MS" pitchFamily="34" charset="-128"/>
            </a:endParaRPr>
          </a:p>
        </p:txBody>
      </p:sp>
      <p:sp>
        <p:nvSpPr>
          <p:cNvPr id="12" name="Rectangle 11"/>
          <p:cNvSpPr>
            <a:spLocks noChangeArrowheads="1"/>
          </p:cNvSpPr>
          <p:nvPr/>
        </p:nvSpPr>
        <p:spPr bwMode="auto">
          <a:xfrm>
            <a:off x="5500694" y="5318295"/>
            <a:ext cx="2735312" cy="246221"/>
          </a:xfrm>
          <a:prstGeom prst="rect">
            <a:avLst/>
          </a:prstGeom>
          <a:noFill/>
          <a:ln w="6350">
            <a:noFill/>
            <a:miter lim="800000"/>
            <a:headEnd/>
            <a:tailEnd/>
          </a:ln>
        </p:spPr>
        <p:txBody>
          <a:bodyPr wrap="square" lIns="0" tIns="0" rIns="0" bIns="0">
            <a:spAutoFit/>
          </a:bodyPr>
          <a:lstStyle/>
          <a:p>
            <a:pPr algn="ctr" defTabSz="914354">
              <a:defRPr/>
            </a:pPr>
            <a:r>
              <a:rPr lang="es-ES" sz="1600" b="1" smtClean="0">
                <a:latin typeface="Arial Unicode MS" pitchFamily="34" charset="-128"/>
                <a:ea typeface="Arial Unicode MS" pitchFamily="34" charset="-128"/>
                <a:cs typeface="Arial Unicode MS" pitchFamily="34" charset="-128"/>
              </a:rPr>
              <a:t>Fondos propios ‘elegibles’</a:t>
            </a:r>
            <a:endParaRPr lang="es-ES" sz="1600" b="1">
              <a:latin typeface="Arial Unicode MS" pitchFamily="34" charset="-128"/>
              <a:ea typeface="Arial Unicode MS" pitchFamily="34" charset="-128"/>
              <a:cs typeface="Arial Unicode MS" pitchFamily="34" charset="-128"/>
            </a:endParaRPr>
          </a:p>
        </p:txBody>
      </p:sp>
      <p:sp>
        <p:nvSpPr>
          <p:cNvPr id="56324" name="AutoShape 4" descr="data:image/jpeg;base64,/9j/4AAQSkZJRgABAQAAAQABAAD/2wBDAAkGBwgHBgkIBwgKCgkLDRYPDQwMDRsUFRAWIB0iIiAdHx8kKDQsJCYxJx8fLT0tMTU3Ojo6Iys/RD84QzQ5Ojf/2wBDAQoKCg0MDRoPDxo3JR8lNzc3Nzc3Nzc3Nzc3Nzc3Nzc3Nzc3Nzc3Nzc3Nzc3Nzc3Nzc3Nzc3Nzc3Nzc3Nzc3Nzf/wAARCABdAHwDASIAAhEBAxEB/8QAGwAAAQUBAQAAAAAAAAAAAAAABAECAwUGAAf/xAA3EAACAQMCBAIHCAEFAQAAAAABAgMABBESIQUxQVETIgYyYXGBkaEUIzNCUrHh8MEHFYLR8dL/xAAZAQADAQEBAAAAAAAAAAAAAAABAgMABAX/xAAiEQACAgEEAwEBAQAAAAAAAAAAAQIRIQMSMUEEE1EUYYH/2gAMAwEAAhEDEQA/ANtbcOtbZsWr69gXU+shI5EdDR0OME5BB5VKVdZmljQDxcaxjmcbH342ow2LXKG4jxG+nzR9Ce/srqUsUzncc2gRMagTRAC4yKigYNHnHvz0rnfbFZrIEwiFwDVnbFSKolkIaj7e42xmpzix4ySLbIqOYkctqgjBffOwqaQAgAsKlVFQRyc1JFJjBpTHp9amOunpT2mJwGxtqXNKQDzoSOYoMYzUqTgnc4pNrHTRKEUNqA3pcDtTBKh5GpKASvuYmQlseX9qBbOqryRQ6Mp6iq0W5bJXGM9a6NOeMnPqabvBWwqwPr1ZW5kXYHOe1c0UbeqBmnyMttFqKn3r0pG7wUSrIPfxHIcoQ2Mbdar21Z3BqS6vJLgBSdlOxAxRMd3C0YMiHxAO3OrqEoxRHfFvANHGTzBqt4v6Q2fBLlbe4jnkmZA4WNRjBOOefYavhf28cZa40RqBu7bAdK88/wBQ+IK/GIfs97CYvAUfd7kHLHf+8sVKbksFIRT4Zat6e3Pq23Cgo/VNIf22oC49MeNynAuLS1B/Qoz9c1g5b2VwSjvIe2/fH81Lb+M2l5Iwkaesc89/+qlRXg2/DeK8RaaSZeJyPMRnLE4zsOR26Y5VprD0p8WTwOJxiGQHGser8R0/avPeFSQm5KFNMjKRGysRhtiMnsRn6VZmd4CyNiWPXj2nB7jbOdqS2mNVo9LOrAYFSpGQQcgiuUEnc0tpJA9tD2MYwQcjGNt+tEqse2DknvVnJpEdqb5GwoSRvRY2FMWNQc4pT627bdqm3ZRKhx5UOy6iCw3x+mpzjYE0vxrJ0arMxHfTBcZHypJLiWUYZjjtUSinqtejtiujznJ8WIFpxlhgAe4dUTuzAChuJX8HDLbx7nUVzpCoMkmsjx7ip4rPEscbpDGMqrDfUepx7KXU1FFD6em5P+E/pXxRrm9lt7afTw4RgOAQRIeZ945D4Vl5j4j62APbO+B0FJfPqcwRrqiB8xx6xpuj9JAPftXFKTZ2xikhrAF1QDzNgAHpTp5Ed1thnw1542JI68u9S+H9mQy6szOuFJPqjvUdgpj1NIwBO2CwzQCFxq6GNooxrU6gw3I+NWdy0cVm16sTaSVM6K+2ogb9dLbk5+lAI6ujAuSq8ycmj+BXJhuxB4j6blgqsNsbHp1B5UskFM0vo1xKGCJVWXxbWQgLI2cxbYCMOgGw+IrZQyq7I8YDDGxBzmvJ7yG/4Zfz3llGklq+8iooAx1DJzHy2rRejvpDbWya/vBFI/3ibnwT391FTxkVw7RvHlc8gBTNJKls5xToCs0QlRlkRhkFTzp48MZG4PY0b+GIAWpfEfuakLoM+QGuE4AxpPzo/wCA47M6q0FxziP+12JlQBpmOI0PInr8P4oPjnpBYxcNkSxulkuXOkNG3qDqc+6sW88kzEz3LytvuxJxXRPW6Rzw0byw3iXE7viTRvdeGpjBAVTgDPX9qrrqcW0YRWUO+wOPVH80pMKgM51BT5VY51HtvQc7l9TPyzv2Brlbs6lGuCIOgcJnLdhRkCFmLvgIoyTmhEKO4ZGjLctIHmP09v0om5cQrHAMkjdyep/uPpQCQXThyNyWPMnmBnlREJi0DAc71Xhi8hPlIJI36CrOFvKCANQPY/OiYnj0q34JTIx76dG7xyq6BRIDqG2d89c0isdOM5b2AbVwEmgsS5znKgVrMaa0MfE+EolwhM0gIkdGwQc+tjl7+VZziFnPwG6ikim1ZG2U0nHVSOX/ALRXC7o2d14rMqIUIJLN8P7yq9vraK9h8O7Qzou4bcHBxuCvw6VO9rGq0N9GvSSaOQeEdVvv41sBuvLzKfZg/wB3ra8O4lb8Sjke2ZiEbS2oYPLP7GvFZi9ldssTsjIx0+bdT7603o1x2WO41QlY3J1Tw5ws2B+Xse4+W21OnQrW49OpKC4RxGPiVmkxKLIc6ow269vpip2vbNSQbqAEHBBkFVsk0zxZtK4URyEt1UDamgJqwFfbdj/ml1kDSGQEnYDGKhuZJIwbcBWBXMhA69vlUyoktwskiMqgxgeVWyM+32cqDdn8UBlIUg7A5zvjv765QNGQuhiNiNiOlEW8LvOquMKVyHAyDvvS8hFjUwReKAqsuyg78/8Az96FlkbSFc7scnT171LeXbTyYXCxKAFA9+9CoxZ8lCQBkZ22rGDbZct5CVGcfhg/4o+MtpxllI6kAY+VCWxjGC5GeZDPtmp0kiwQ3hBcjkQKJgkaoj5pX3HInkKRmDA+ISuBnAbeohNE2Vj8POPyEE+2u+1RkHJ1BRkkbgVjHFUc6UfYD1q1PAr+K4WO1LyCaKIHWRhSM4I2O/OsinEIWcKupAD3FTWN1FbXJuYY5HVBhgGxz5b491LJWgrBreNWK39lIsbRyyA6lJAJ26A86w88N3bMFuIJIm/KWUjNbuLi9pJbRPIgDOuWiznGOZO3/VV/G7W1v7eJLVgjkkam5bnl76WMqwxmuyotuMGS1aGYAXDY0SDbJGPrjr1/db2UwXDK1uGyAfw3JHfODzzk/GqO5hkgMkZYSKhOXTJGaLh43dRRLHJGk5QYDSA5x22O9PxwJSfJJFC82JLVTobEnnY5WMg7E4xk4zy/zRLcORifBg1FAp0kHJyh5e3IBHbfPMVoY7WFVwsSD4VNHEinyqowO1cb8n4i60zK3PDDJOJIuHPGiySCYRjUCv5SB360q20kEMoaxkcEFdwdKjTnO3t/mtaiqoYqoHWkll0HGkGg/Lfw3rRh73hzssix2ojaWbVbl2xoB1Dw/aeW/sqaw4POeJIHtdIijAddhhv7j61rJjHMyiaFHCMGXUM4Ycj76esUHifaRAgl/XjzfP3UV5f8B60zCnhvErCWD7ZB91I4QsCCUPcHO38U+Tgt41xLYhczqgfb8y5wDsfbW1v4EvYFimB0Ftxn2GoorWOTiEd6RiYxquR2w237fIVl5VrgPrKy54cJbFLLh5jW8iILKWGsLjDZx/x5ctqEtPR/iiTmSYJ5s5Go8zWpSERytIMajnpjnj/5qTJbbUR7sUH5bXQfWjJWXo9fWpBeKJyJA4bBzjBBGce36V0XCb/wBCIXQrK2PMcOvTO3bPPmcVrihU/iP86aCxOnNL+uT6N60Zi04PeWoZjbeI7IyktLsfKADg8iN6IXh1ylsiLEWdECHUQc4xg594+taDw2xnX9K4Kc4Jz8KP6ZfDbEY634LxKONw0eSZFaMZ2UDkPdsKfbcBv2iGuZoWBwdCjD9m+WPlWu047VGQCTz+DGj+mT6NsR/9k="/>
          <p:cNvSpPr>
            <a:spLocks noChangeAspect="1" noChangeArrowheads="1"/>
          </p:cNvSpPr>
          <p:nvPr/>
        </p:nvSpPr>
        <p:spPr bwMode="auto">
          <a:xfrm>
            <a:off x="0" y="-419100"/>
            <a:ext cx="1181100" cy="8858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6326" name="AutoShape 6" descr="data:image/jpeg;base64,/9j/4AAQSkZJRgABAQAAAQABAAD/2wBDAAkGBwgHBgkIBwgKCgkLDRYPDQwMDRsUFRAWIB0iIiAdHx8kKDQsJCYxJx8fLT0tMTU3Ojo6Iys/RD84QzQ5Ojf/2wBDAQoKCg0MDRoPDxo3JR8lNzc3Nzc3Nzc3Nzc3Nzc3Nzc3Nzc3Nzc3Nzc3Nzc3Nzc3Nzc3Nzc3Nzc3Nzc3Nzc3Nzf/wAARCABdAHwDASIAAhEBAxEB/8QAGwAAAQUBAQAAAAAAAAAAAAAABAECAwUGAAf/xAA3EAACAQMCBAIHCAEFAQAAAAABAgMABBESIQUxQVETIgYyYXGBkaEUIzNCUrHh8MEHFYLR8dL/xAAZAQADAQEBAAAAAAAAAAAAAAABAgMABAX/xAAiEQACAgEEAwEBAQAAAAAAAAAAAQIRIQMSMUEEE1EUYYH/2gAMAwEAAhEDEQA/ANtbcOtbZsWr69gXU+shI5EdDR0OME5BB5VKVdZmljQDxcaxjmcbH342ow2LXKG4jxG+nzR9Ce/srqUsUzncc2gRMagTRAC4yKigYNHnHvz0rnfbFZrIEwiFwDVnbFSKolkIaj7e42xmpzix4ySLbIqOYkctqgjBffOwqaQAgAsKlVFQRyc1JFJjBpTHp9amOunpT2mJwGxtqXNKQDzoSOYoMYzUqTgnc4pNrHTRKEUNqA3pcDtTBKh5GpKASvuYmQlseX9qBbOqryRQ6Mp6iq0W5bJXGM9a6NOeMnPqabvBWwqwPr1ZW5kXYHOe1c0UbeqBmnyMttFqKn3r0pG7wUSrIPfxHIcoQ2Mbdar21Z3BqS6vJLgBSdlOxAxRMd3C0YMiHxAO3OrqEoxRHfFvANHGTzBqt4v6Q2fBLlbe4jnkmZA4WNRjBOOefYavhf28cZa40RqBu7bAdK88/wBQ+IK/GIfs97CYvAUfd7kHLHf+8sVKbksFIRT4Zat6e3Pq23Cgo/VNIf22oC49MeNynAuLS1B/Qoz9c1g5b2VwSjvIe2/fH81Lb+M2l5Iwkaesc89/+qlRXg2/DeK8RaaSZeJyPMRnLE4zsOR26Y5VprD0p8WTwOJxiGQHGser8R0/avPeFSQm5KFNMjKRGysRhtiMnsRn6VZmd4CyNiWPXj2nB7jbOdqS2mNVo9LOrAYFSpGQQcgiuUEnc0tpJA9tD2MYwQcjGNt+tEqse2DknvVnJpEdqb5GwoSRvRY2FMWNQc4pT627bdqm3ZRKhx5UOy6iCw3x+mpzjYE0vxrJ0arMxHfTBcZHypJLiWUYZjjtUSinqtejtiujznJ8WIFpxlhgAe4dUTuzAChuJX8HDLbx7nUVzpCoMkmsjx7ip4rPEscbpDGMqrDfUepx7KXU1FFD6em5P+E/pXxRrm9lt7afTw4RgOAQRIeZ945D4Vl5j4j62APbO+B0FJfPqcwRrqiB8xx6xpuj9JAPftXFKTZ2xikhrAF1QDzNgAHpTp5Ed1thnw1542JI68u9S+H9mQy6szOuFJPqjvUdgpj1NIwBO2CwzQCFxq6GNooxrU6gw3I+NWdy0cVm16sTaSVM6K+2ogb9dLbk5+lAI6ujAuSq8ycmj+BXJhuxB4j6blgqsNsbHp1B5UskFM0vo1xKGCJVWXxbWQgLI2cxbYCMOgGw+IrZQyq7I8YDDGxBzmvJ7yG/4Zfz3llGklq+8iooAx1DJzHy2rRejvpDbWya/vBFI/3ibnwT391FTxkVw7RvHlc8gBTNJKls5xToCs0QlRlkRhkFTzp48MZG4PY0b+GIAWpfEfuakLoM+QGuE4AxpPzo/wCA47M6q0FxziP+12JlQBpmOI0PInr8P4oPjnpBYxcNkSxulkuXOkNG3qDqc+6sW88kzEz3LytvuxJxXRPW6Rzw0byw3iXE7viTRvdeGpjBAVTgDPX9qrrqcW0YRWUO+wOPVH80pMKgM51BT5VY51HtvQc7l9TPyzv2Brlbs6lGuCIOgcJnLdhRkCFmLvgIoyTmhEKO4ZGjLctIHmP09v0om5cQrHAMkjdyep/uPpQCQXThyNyWPMnmBnlREJi0DAc71Xhi8hPlIJI36CrOFvKCANQPY/OiYnj0q34JTIx76dG7xyq6BRIDqG2d89c0isdOM5b2AbVwEmgsS5znKgVrMaa0MfE+EolwhM0gIkdGwQc+tjl7+VZziFnPwG6ikim1ZG2U0nHVSOX/ALRXC7o2d14rMqIUIJLN8P7yq9vraK9h8O7Qzou4bcHBxuCvw6VO9rGq0N9GvSSaOQeEdVvv41sBuvLzKfZg/wB3ra8O4lb8Sjke2ZiEbS2oYPLP7GvFZi9ldssTsjIx0+bdT7603o1x2WO41QlY3J1Tw5ws2B+Xse4+W21OnQrW49OpKC4RxGPiVmkxKLIc6ow269vpip2vbNSQbqAEHBBkFVsk0zxZtK4URyEt1UDamgJqwFfbdj/ml1kDSGQEnYDGKhuZJIwbcBWBXMhA69vlUyoktwskiMqgxgeVWyM+32cqDdn8UBlIUg7A5zvjv765QNGQuhiNiNiOlEW8LvOquMKVyHAyDvvS8hFjUwReKAqsuyg78/8Az96FlkbSFc7scnT171LeXbTyYXCxKAFA9+9CoxZ8lCQBkZ22rGDbZct5CVGcfhg/4o+MtpxllI6kAY+VCWxjGC5GeZDPtmp0kiwQ3hBcjkQKJgkaoj5pX3HInkKRmDA+ISuBnAbeohNE2Vj8POPyEE+2u+1RkHJ1BRkkbgVjHFUc6UfYD1q1PAr+K4WO1LyCaKIHWRhSM4I2O/OsinEIWcKupAD3FTWN1FbXJuYY5HVBhgGxz5b491LJWgrBreNWK39lIsbRyyA6lJAJ26A86w88N3bMFuIJIm/KWUjNbuLi9pJbRPIgDOuWiznGOZO3/VV/G7W1v7eJLVgjkkam5bnl76WMqwxmuyotuMGS1aGYAXDY0SDbJGPrjr1/db2UwXDK1uGyAfw3JHfODzzk/GqO5hkgMkZYSKhOXTJGaLh43dRRLHJGk5QYDSA5x22O9PxwJSfJJFC82JLVTobEnnY5WMg7E4xk4zy/zRLcORifBg1FAp0kHJyh5e3IBHbfPMVoY7WFVwsSD4VNHEinyqowO1cb8n4i60zK3PDDJOJIuHPGiySCYRjUCv5SB360q20kEMoaxkcEFdwdKjTnO3t/mtaiqoYqoHWkll0HGkGg/Lfw3rRh73hzssix2ojaWbVbl2xoB1Dw/aeW/sqaw4POeJIHtdIijAddhhv7j61rJjHMyiaFHCMGXUM4Ycj76esUHifaRAgl/XjzfP3UV5f8B60zCnhvErCWD7ZB91I4QsCCUPcHO38U+Tgt41xLYhczqgfb8y5wDsfbW1v4EvYFimB0Ftxn2GoorWOTiEd6RiYxquR2w237fIVl5VrgPrKy54cJbFLLh5jW8iILKWGsLjDZx/x5ctqEtPR/iiTmSYJ5s5Go8zWpSERytIMajnpjnj/5qTJbbUR7sUH5bXQfWjJWXo9fWpBeKJyJA4bBzjBBGce36V0XCb/wBCIXQrK2PMcOvTO3bPPmcVrihU/iP86aCxOnNL+uT6N60Zi04PeWoZjbeI7IyktLsfKADg8iN6IXh1ylsiLEWdECHUQc4xg594+taDw2xnX9K4Kc4Jz8KP6ZfDbEY634LxKONw0eSZFaMZ2UDkPdsKfbcBv2iGuZoWBwdCjD9m+WPlWu047VGQCTz+DGj+mT6NsR/9k="/>
          <p:cNvSpPr>
            <a:spLocks noChangeAspect="1" noChangeArrowheads="1"/>
          </p:cNvSpPr>
          <p:nvPr/>
        </p:nvSpPr>
        <p:spPr bwMode="auto">
          <a:xfrm>
            <a:off x="0" y="-419100"/>
            <a:ext cx="1181100" cy="8858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20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2000"/>
                                        <p:tgtEl>
                                          <p:spTgt spid="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dissolve">
                                      <p:cBhvr>
                                        <p:cTn id="21" dur="500"/>
                                        <p:tgtEl>
                                          <p:spTgt spid="10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6328"/>
                                        </p:tgtEl>
                                        <p:attrNameLst>
                                          <p:attrName>style.visibility</p:attrName>
                                        </p:attrNameLst>
                                      </p:cBhvr>
                                      <p:to>
                                        <p:strVal val="visible"/>
                                      </p:to>
                                    </p:set>
                                    <p:animEffect transition="in" filter="dissolve">
                                      <p:cBhvr>
                                        <p:cTn id="26" dur="500"/>
                                        <p:tgtEl>
                                          <p:spTgt spid="5632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dissolve">
                                      <p:cBhvr>
                                        <p:cTn id="29" dur="500"/>
                                        <p:tgtEl>
                                          <p:spTgt spid="10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dissolve">
                                      <p:cBhvr>
                                        <p:cTn id="32" dur="500"/>
                                        <p:tgtEl>
                                          <p:spTgt spid="10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dissolve">
                                      <p:cBhvr>
                                        <p:cTn id="4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4" grpId="0">
        <p:bldAsOne/>
      </p:bldGraphic>
      <p:bldP spid="105" grpId="0" animBg="1"/>
      <p:bldGraphic spid="106" grpId="0">
        <p:bldAsOne/>
      </p:bldGraphic>
      <p:bldP spid="107" grpId="0" animBg="1"/>
      <p:bldP spid="108" grpId="0"/>
      <p:bldP spid="109"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3214686"/>
            <a:ext cx="6643734" cy="500066"/>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 Título"/>
          <p:cNvSpPr>
            <a:spLocks noGrp="1"/>
          </p:cNvSpPr>
          <p:nvPr>
            <p:ph type="ctrTitle" idx="4294967295"/>
          </p:nvPr>
        </p:nvSpPr>
        <p:spPr>
          <a:xfrm>
            <a:off x="1428751" y="168257"/>
            <a:ext cx="5643579" cy="546099"/>
          </a:xfrm>
          <a:prstGeom prst="rect">
            <a:avLst/>
          </a:prstGeom>
          <a:ln>
            <a:noFill/>
          </a:ln>
        </p:spPr>
        <p:txBody>
          <a:bodyPr anchor="ct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Los fondos propios en Solvencia II</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7" name="2 Subtítulo"/>
          <p:cNvSpPr txBox="1">
            <a:spLocks/>
          </p:cNvSpPr>
          <p:nvPr/>
        </p:nvSpPr>
        <p:spPr>
          <a:xfrm>
            <a:off x="785786" y="1785926"/>
            <a:ext cx="7858180" cy="3429024"/>
          </a:xfrm>
          <a:prstGeom prst="rect">
            <a:avLst/>
          </a:prstGeom>
        </p:spPr>
        <p:txBody>
          <a:bodyPr>
            <a:noAutofit/>
          </a:bodyPr>
          <a:lstStyle/>
          <a:p>
            <a:pPr marL="0" marR="0" lvl="0" indent="-282575" algn="l" defTabSz="914400" rtl="0" eaLnBrk="1" fontAlgn="auto" latinLnBrk="0" hangingPunct="1">
              <a:lnSpc>
                <a:spcPct val="120000"/>
              </a:lnSpc>
              <a:spcBef>
                <a:spcPts val="1200"/>
              </a:spcBef>
              <a:spcAft>
                <a:spcPts val="600"/>
              </a:spcAft>
              <a:buClr>
                <a:schemeClr val="accent1"/>
              </a:buClr>
              <a:buSzPct val="80000"/>
              <a:buFont typeface="Wingdings 2"/>
              <a:buNone/>
              <a:tabLst/>
              <a:defRPr/>
            </a:pPr>
            <a:r>
              <a:rPr kumimoji="0" lang="es-ES" sz="28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Fondos propios</a:t>
            </a:r>
            <a:r>
              <a:rPr kumimoji="0" lang="es-ES" sz="2800" b="1"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las entidades aseguradoras</a:t>
            </a: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rPr>
              <a:t>Estructura</a:t>
            </a:r>
            <a:r>
              <a:rPr kumimoji="0" lang="es-ES" sz="2400" b="0" i="0" u="none" strike="noStrike" kern="1200" cap="none" spc="0" normalizeH="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rPr>
              <a:t> de los fondos propios</a:t>
            </a:r>
            <a:endPar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endParaRP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kumimoji="0" lang="es-ES" sz="2400" b="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Criterios de clasificación</a:t>
            </a: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Aplicación de límites</a:t>
            </a:r>
            <a:endPar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endParaRP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Procedimientos de supervisión</a:t>
            </a:r>
            <a:endPar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txBox="1">
            <a:spLocks/>
          </p:cNvSpPr>
          <p:nvPr/>
        </p:nvSpPr>
        <p:spPr>
          <a:xfrm>
            <a:off x="785786" y="1214422"/>
            <a:ext cx="7396186" cy="1071570"/>
          </a:xfrm>
          <a:prstGeom prst="rect">
            <a:avLst/>
          </a:prstGeom>
        </p:spPr>
        <p:txBody>
          <a:bodyPr/>
          <a:lstStyle/>
          <a:p>
            <a:pPr marL="365125" marR="0" lvl="0" indent="-282575" algn="l" defTabSz="914400" rtl="0" eaLnBrk="0" fontAlgn="base" latinLnBrk="0" hangingPunct="0">
              <a:spcBef>
                <a:spcPts val="600"/>
              </a:spcBef>
              <a:spcAft>
                <a:spcPts val="600"/>
              </a:spcAft>
              <a:buClr>
                <a:schemeClr val="accent1"/>
              </a:buClr>
              <a:buSzPct val="80000"/>
              <a:buFontTx/>
              <a:buNone/>
              <a:tabLst/>
              <a:defRPr/>
            </a:pPr>
            <a:r>
              <a:rPr kumimoji="0" lang="de-DE"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Artículos 93 y 94 de la Directiva 2009/138/EC</a:t>
            </a:r>
          </a:p>
          <a:p>
            <a:pPr marL="365125" marR="0" lvl="0" indent="-282575" algn="l" defTabSz="914400" rtl="0" eaLnBrk="0" fontAlgn="base" latinLnBrk="0" hangingPunct="0">
              <a:spcBef>
                <a:spcPts val="600"/>
              </a:spcBef>
              <a:spcAft>
                <a:spcPts val="600"/>
              </a:spcAft>
              <a:buClr>
                <a:schemeClr val="accent1"/>
              </a:buClr>
              <a:buSzPct val="80000"/>
              <a:buFontTx/>
              <a:buNone/>
              <a:tabLst/>
              <a:defRPr/>
            </a:pPr>
            <a:r>
              <a:rPr kumimoji="0" lang="de-DE"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Disponibilidad</a:t>
            </a:r>
            <a:r>
              <a:rPr kumimoji="0" lang="de-DE"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permanente: </a:t>
            </a:r>
            <a:r>
              <a:rPr kumimoji="0" lang="de-DE"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Capacidad de absorción</a:t>
            </a:r>
            <a:r>
              <a:rPr kumimoji="0" lang="de-DE"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pérdidas en el supuesto de que la entidad aseguradora siga en funcionamiento</a:t>
            </a:r>
          </a:p>
        </p:txBody>
      </p:sp>
      <p:sp>
        <p:nvSpPr>
          <p:cNvPr id="8" name="Titel 1"/>
          <p:cNvSpPr txBox="1">
            <a:spLocks/>
          </p:cNvSpPr>
          <p:nvPr/>
        </p:nvSpPr>
        <p:spPr>
          <a:xfrm>
            <a:off x="1714480" y="71414"/>
            <a:ext cx="5500726" cy="88104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Fondos propios. </a:t>
            </a:r>
          </a:p>
          <a:p>
            <a:pPr marL="0" marR="0" lvl="0" indent="0" algn="ctr" defTabSz="914400" rtl="0" eaLnBrk="0" fontAlgn="base" latinLnBrk="0" hangingPunct="0">
              <a:lnSpc>
                <a:spcPct val="100000"/>
              </a:lnSpc>
              <a:spcBef>
                <a:spcPct val="0"/>
              </a:spcBef>
              <a:spcAft>
                <a:spcPct val="0"/>
              </a:spcAft>
              <a:buClrTx/>
              <a:buSzTx/>
              <a:buFontTx/>
              <a:buNone/>
              <a:tabLst/>
              <a:defRPr/>
            </a:pPr>
            <a:r>
              <a:rPr lang="de-DE"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Criterios de clasificación en niveles</a:t>
            </a:r>
            <a:endParaRPr kumimoji="0" lang="de-DE"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4" name="Inhaltsplatzhalter 2"/>
          <p:cNvSpPr txBox="1">
            <a:spLocks/>
          </p:cNvSpPr>
          <p:nvPr/>
        </p:nvSpPr>
        <p:spPr>
          <a:xfrm>
            <a:off x="785786" y="2357430"/>
            <a:ext cx="7396186" cy="642942"/>
          </a:xfrm>
          <a:prstGeom prst="rect">
            <a:avLst/>
          </a:prstGeom>
        </p:spPr>
        <p:txBody>
          <a:bodyPr/>
          <a:lstStyle/>
          <a:p>
            <a:pPr marL="365125" marR="0" lvl="0" indent="-282575" algn="l" defTabSz="914400" rtl="0" eaLnBrk="0" fontAlgn="base" latinLnBrk="0" hangingPunct="0">
              <a:spcBef>
                <a:spcPts val="600"/>
              </a:spcBef>
              <a:spcAft>
                <a:spcPts val="600"/>
              </a:spcAft>
              <a:buClr>
                <a:schemeClr val="accent1"/>
              </a:buClr>
              <a:buSzPct val="80000"/>
              <a:buFontTx/>
              <a:buNone/>
              <a:tabLst/>
              <a:defRPr/>
            </a:pPr>
            <a:r>
              <a:rPr lang="de-DE" baseline="0" dirty="0" smtClean="0">
                <a:latin typeface="Arial Unicode MS" pitchFamily="34" charset="-128"/>
                <a:ea typeface="Arial Unicode MS" pitchFamily="34" charset="-128"/>
                <a:cs typeface="Arial Unicode MS" pitchFamily="34" charset="-128"/>
              </a:rPr>
              <a:t>Subordinación en caso de liquidación:</a:t>
            </a:r>
            <a:r>
              <a:rPr lang="de-DE" dirty="0" smtClean="0">
                <a:latin typeface="Arial Unicode MS" pitchFamily="34" charset="-128"/>
                <a:ea typeface="Arial Unicode MS" pitchFamily="34" charset="-128"/>
                <a:cs typeface="Arial Unicode MS" pitchFamily="34" charset="-128"/>
              </a:rPr>
              <a:t> </a:t>
            </a:r>
            <a:r>
              <a:rPr lang="de-DE" baseline="0" dirty="0" smtClean="0">
                <a:latin typeface="Arial Unicode MS" pitchFamily="34" charset="-128"/>
                <a:ea typeface="Arial Unicode MS" pitchFamily="34" charset="-128"/>
                <a:cs typeface="Arial Unicode MS" pitchFamily="34" charset="-128"/>
              </a:rPr>
              <a:t>Capacidad de absorción de pérdidas</a:t>
            </a:r>
            <a:r>
              <a:rPr lang="de-DE" dirty="0" smtClean="0">
                <a:latin typeface="Arial Unicode MS" pitchFamily="34" charset="-128"/>
                <a:ea typeface="Arial Unicode MS" pitchFamily="34" charset="-128"/>
                <a:cs typeface="Arial Unicode MS" pitchFamily="34" charset="-128"/>
              </a:rPr>
              <a:t> en el supuesto de liquidación de la entidad aseguradora</a:t>
            </a:r>
            <a:endParaRPr kumimoji="0" lang="de-DE"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5" name="Inhaltsplatzhalter 2"/>
          <p:cNvSpPr txBox="1">
            <a:spLocks/>
          </p:cNvSpPr>
          <p:nvPr/>
        </p:nvSpPr>
        <p:spPr>
          <a:xfrm>
            <a:off x="785786" y="3071810"/>
            <a:ext cx="7396186" cy="428628"/>
          </a:xfrm>
          <a:prstGeom prst="rect">
            <a:avLst/>
          </a:prstGeom>
        </p:spPr>
        <p:txBody>
          <a:bodyPr/>
          <a:lstStyle/>
          <a:p>
            <a:pPr marL="365125" marR="0" lvl="0" indent="-282575" algn="l" defTabSz="914400" rtl="0" eaLnBrk="0" fontAlgn="base" latinLnBrk="0" hangingPunct="0">
              <a:spcBef>
                <a:spcPts val="600"/>
              </a:spcBef>
              <a:spcAft>
                <a:spcPts val="600"/>
              </a:spcAft>
              <a:buClr>
                <a:schemeClr val="accent1"/>
              </a:buClr>
              <a:buSzPct val="80000"/>
              <a:buFontTx/>
              <a:buNone/>
              <a:tabLst/>
              <a:defRPr/>
            </a:pPr>
            <a:r>
              <a:rPr kumimoji="0" lang="de-DE"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Duración</a:t>
            </a:r>
            <a:r>
              <a:rPr kumimoji="0" lang="de-DE"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suficiente (en relación con los compromisos asumidos)</a:t>
            </a:r>
            <a:endParaRPr lang="de-DE" dirty="0" smtClean="0">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spcBef>
                <a:spcPts val="600"/>
              </a:spcBef>
              <a:spcAft>
                <a:spcPts val="600"/>
              </a:spcAft>
              <a:buClr>
                <a:schemeClr val="accent1"/>
              </a:buClr>
              <a:buSzPct val="80000"/>
              <a:buFontTx/>
              <a:buNone/>
              <a:tabLst/>
              <a:defRPr/>
            </a:pPr>
            <a:endParaRPr lang="es-ES_tradnl" dirty="0" smtClean="0">
              <a:latin typeface="Arial Unicode MS" pitchFamily="34" charset="-128"/>
              <a:ea typeface="Arial Unicode MS" pitchFamily="34" charset="-128"/>
              <a:cs typeface="Arial Unicode MS" pitchFamily="34" charset="-128"/>
            </a:endParaRPr>
          </a:p>
        </p:txBody>
      </p:sp>
      <p:sp>
        <p:nvSpPr>
          <p:cNvPr id="9" name="Inhaltsplatzhalter 2"/>
          <p:cNvSpPr txBox="1">
            <a:spLocks/>
          </p:cNvSpPr>
          <p:nvPr/>
        </p:nvSpPr>
        <p:spPr>
          <a:xfrm>
            <a:off x="785786" y="3500438"/>
            <a:ext cx="7396186" cy="642942"/>
          </a:xfrm>
          <a:prstGeom prst="rect">
            <a:avLst/>
          </a:prstGeom>
        </p:spPr>
        <p:txBody>
          <a:bodyPr/>
          <a:lstStyle/>
          <a:p>
            <a:pPr marL="365125" marR="0" lvl="0" indent="-282575" algn="l" defTabSz="914400" rtl="0" eaLnBrk="0" fontAlgn="base" latinLnBrk="0" hangingPunct="0">
              <a:spcBef>
                <a:spcPts val="600"/>
              </a:spcBef>
              <a:spcAft>
                <a:spcPts val="600"/>
              </a:spcAft>
              <a:buClr>
                <a:schemeClr val="accent1"/>
              </a:buClr>
              <a:buSzPct val="80000"/>
              <a:buFontTx/>
              <a:buNone/>
              <a:tabLst/>
              <a:defRPr/>
            </a:pPr>
            <a:r>
              <a:rPr kumimoji="0" lang="de-DE"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Bloqueo</a:t>
            </a:r>
            <a:r>
              <a:rPr kumimoji="0" lang="de-DE"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los reembolsos o pago de intereses/dividendos en caso de que los fondos propios no cubran el SCR/MCR</a:t>
            </a:r>
          </a:p>
        </p:txBody>
      </p:sp>
      <p:sp>
        <p:nvSpPr>
          <p:cNvPr id="10" name="Inhaltsplatzhalter 2"/>
          <p:cNvSpPr txBox="1">
            <a:spLocks/>
          </p:cNvSpPr>
          <p:nvPr/>
        </p:nvSpPr>
        <p:spPr>
          <a:xfrm>
            <a:off x="785786" y="4214818"/>
            <a:ext cx="7396186" cy="2214578"/>
          </a:xfrm>
          <a:prstGeom prst="rect">
            <a:avLst/>
          </a:prstGeom>
        </p:spPr>
        <p:txBody>
          <a:bodyPr/>
          <a:lstStyle/>
          <a:p>
            <a:pPr marL="365125" marR="0" lvl="0" indent="-282575" algn="l" defTabSz="914400" rtl="0" eaLnBrk="0" fontAlgn="base" latinLnBrk="0" hangingPunct="0">
              <a:spcBef>
                <a:spcPts val="600"/>
              </a:spcBef>
              <a:spcAft>
                <a:spcPts val="600"/>
              </a:spcAft>
              <a:buClr>
                <a:schemeClr val="accent1"/>
              </a:buClr>
              <a:buSzPct val="80000"/>
              <a:buFontTx/>
              <a:buNone/>
              <a:tabLst/>
              <a:defRPr/>
            </a:pPr>
            <a:r>
              <a:rPr lang="es-ES_tradnl" dirty="0" smtClean="0">
                <a:latin typeface="Arial Unicode MS" pitchFamily="34" charset="-128"/>
                <a:ea typeface="Arial Unicode MS" pitchFamily="34" charset="-128"/>
                <a:cs typeface="Arial Unicode MS" pitchFamily="34" charset="-128"/>
              </a:rPr>
              <a:t>Grado en el que estén libres de </a:t>
            </a:r>
          </a:p>
          <a:p>
            <a:pPr marL="639763" lvl="1" indent="-236538" eaLnBrk="0" hangingPunct="0">
              <a:spcBef>
                <a:spcPts val="600"/>
              </a:spcBef>
              <a:spcAft>
                <a:spcPts val="600"/>
              </a:spcAft>
              <a:buClr>
                <a:schemeClr val="accent1"/>
              </a:buClr>
              <a:buFont typeface="Verdana" pitchFamily="34" charset="0"/>
              <a:buChar char="◦"/>
              <a:defRPr/>
            </a:pPr>
            <a:r>
              <a:rPr lang="es-ES_tradnl" dirty="0" smtClean="0">
                <a:latin typeface="Arial Unicode MS" pitchFamily="34" charset="-128"/>
                <a:ea typeface="Arial Unicode MS" pitchFamily="34" charset="-128"/>
                <a:cs typeface="Arial Unicode MS" pitchFamily="34" charset="-128"/>
              </a:rPr>
              <a:t>obligaciones o incentivos para el reembolso del importe nominal (</a:t>
            </a:r>
            <a:r>
              <a:rPr lang="es-ES_tradnl" b="1" dirty="0" smtClean="0">
                <a:latin typeface="Arial Unicode MS" pitchFamily="34" charset="-128"/>
                <a:ea typeface="Arial Unicode MS" pitchFamily="34" charset="-128"/>
                <a:cs typeface="Arial Unicode MS" pitchFamily="34" charset="-128"/>
              </a:rPr>
              <a:t>ausencia de incentivos de reembolso</a:t>
            </a:r>
            <a:r>
              <a:rPr lang="es-ES_tradnl" dirty="0" smtClean="0">
                <a:latin typeface="Arial Unicode MS" pitchFamily="34" charset="-128"/>
                <a:ea typeface="Arial Unicode MS" pitchFamily="34" charset="-128"/>
                <a:cs typeface="Arial Unicode MS" pitchFamily="34" charset="-128"/>
              </a:rPr>
              <a:t>)</a:t>
            </a:r>
          </a:p>
          <a:p>
            <a:pPr marL="639763" lvl="1" indent="-236538" eaLnBrk="0" hangingPunct="0">
              <a:spcBef>
                <a:spcPts val="600"/>
              </a:spcBef>
              <a:spcAft>
                <a:spcPts val="600"/>
              </a:spcAft>
              <a:buClr>
                <a:schemeClr val="accent1"/>
              </a:buClr>
              <a:buFont typeface="Verdana" pitchFamily="34" charset="0"/>
              <a:buChar char="◦"/>
              <a:defRPr/>
            </a:pPr>
            <a:r>
              <a:rPr lang="es-ES" dirty="0" smtClean="0">
                <a:latin typeface="Arial Unicode MS" pitchFamily="34" charset="-128"/>
                <a:ea typeface="Arial Unicode MS" pitchFamily="34" charset="-128"/>
                <a:cs typeface="Arial Unicode MS" pitchFamily="34" charset="-128"/>
              </a:rPr>
              <a:t>gastos fijos obligatorios (</a:t>
            </a:r>
            <a:r>
              <a:rPr lang="es-ES" b="1" dirty="0" smtClean="0">
                <a:latin typeface="Arial Unicode MS" pitchFamily="34" charset="-128"/>
                <a:ea typeface="Arial Unicode MS" pitchFamily="34" charset="-128"/>
                <a:cs typeface="Arial Unicode MS" pitchFamily="34" charset="-128"/>
              </a:rPr>
              <a:t>ausencia de costes de servicio de la deuda obligatorios</a:t>
            </a:r>
            <a:r>
              <a:rPr lang="es-ES" dirty="0" smtClean="0">
                <a:latin typeface="Arial Unicode MS" pitchFamily="34" charset="-128"/>
                <a:ea typeface="Arial Unicode MS" pitchFamily="34" charset="-128"/>
                <a:cs typeface="Arial Unicode MS" pitchFamily="34" charset="-128"/>
              </a:rPr>
              <a:t>)</a:t>
            </a:r>
          </a:p>
          <a:p>
            <a:pPr marL="639763" lvl="1" indent="-236538" eaLnBrk="0" hangingPunct="0">
              <a:spcBef>
                <a:spcPts val="600"/>
              </a:spcBef>
              <a:spcAft>
                <a:spcPts val="600"/>
              </a:spcAft>
              <a:buClr>
                <a:schemeClr val="accent1"/>
              </a:buClr>
              <a:buFont typeface="Verdana" pitchFamily="34" charset="0"/>
              <a:buChar char="◦"/>
              <a:defRPr/>
            </a:pPr>
            <a:r>
              <a:rPr lang="es-ES_tradnl" dirty="0" smtClean="0">
                <a:latin typeface="Arial Unicode MS" pitchFamily="34" charset="-128"/>
                <a:ea typeface="Arial Unicode MS" pitchFamily="34" charset="-128"/>
                <a:cs typeface="Arial Unicode MS" pitchFamily="34" charset="-128"/>
              </a:rPr>
              <a:t>compromisos (</a:t>
            </a:r>
            <a:r>
              <a:rPr lang="es-ES_tradnl" b="1" dirty="0" smtClean="0">
                <a:latin typeface="Arial Unicode MS" pitchFamily="34" charset="-128"/>
                <a:ea typeface="Arial Unicode MS" pitchFamily="34" charset="-128"/>
                <a:cs typeface="Arial Unicode MS" pitchFamily="34" charset="-128"/>
              </a:rPr>
              <a:t>ausencia de compromisos</a:t>
            </a:r>
            <a:r>
              <a:rPr lang="es-ES_tradnl" dirty="0" smtClean="0">
                <a:latin typeface="Arial Unicode MS" pitchFamily="34" charset="-128"/>
                <a:ea typeface="Arial Unicode MS" pitchFamily="34" charset="-128"/>
                <a:cs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vertical)">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redondeado"/>
          <p:cNvSpPr/>
          <p:nvPr/>
        </p:nvSpPr>
        <p:spPr>
          <a:xfrm>
            <a:off x="1928794" y="2428868"/>
            <a:ext cx="3714776" cy="785818"/>
          </a:xfrm>
          <a:prstGeom prst="round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Título"/>
          <p:cNvSpPr>
            <a:spLocks noGrp="1"/>
          </p:cNvSpPr>
          <p:nvPr>
            <p:ph type="ctrTitle" idx="4294967295"/>
          </p:nvPr>
        </p:nvSpPr>
        <p:spPr>
          <a:xfrm>
            <a:off x="1500167" y="71414"/>
            <a:ext cx="5500725" cy="714380"/>
          </a:xfrm>
          <a:prstGeom prst="rect">
            <a:avLst/>
          </a:prstGeom>
          <a:ln>
            <a:noFill/>
          </a:ln>
        </p:spPr>
        <p:txBody>
          <a:bodyPr anchor="ctr">
            <a:noAutofit/>
          </a:bodyP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Estructura de los fondos propios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 name="Rectangle 2"/>
          <p:cNvSpPr>
            <a:spLocks noChangeArrowheads="1"/>
          </p:cNvSpPr>
          <p:nvPr/>
        </p:nvSpPr>
        <p:spPr bwMode="auto">
          <a:xfrm>
            <a:off x="384141" y="3979853"/>
            <a:ext cx="65" cy="246221"/>
          </a:xfrm>
          <a:prstGeom prst="rect">
            <a:avLst/>
          </a:prstGeom>
          <a:noFill/>
          <a:ln w="6350">
            <a:noFill/>
            <a:miter lim="800000"/>
            <a:headEnd/>
            <a:tailEnd/>
          </a:ln>
        </p:spPr>
        <p:txBody>
          <a:bodyPr wrap="none" lIns="0" tIns="0" rIns="0" bIns="0">
            <a:spAutoFit/>
          </a:bodyPr>
          <a:lstStyle/>
          <a:p>
            <a:pPr defTabSz="912813"/>
            <a:endParaRPr lang="en-GB" sz="1600">
              <a:solidFill>
                <a:schemeClr val="bg1"/>
              </a:solidFill>
              <a:latin typeface="Arial Unicode MS" pitchFamily="34" charset="-128"/>
              <a:ea typeface="Arial Unicode MS" pitchFamily="34" charset="-128"/>
              <a:cs typeface="Arial Unicode MS" pitchFamily="34" charset="-128"/>
            </a:endParaRPr>
          </a:p>
        </p:txBody>
      </p:sp>
      <p:sp>
        <p:nvSpPr>
          <p:cNvPr id="41" name="Rectangle 3"/>
          <p:cNvSpPr>
            <a:spLocks noChangeArrowheads="1"/>
          </p:cNvSpPr>
          <p:nvPr/>
        </p:nvSpPr>
        <p:spPr bwMode="auto">
          <a:xfrm>
            <a:off x="334928" y="4159241"/>
            <a:ext cx="65" cy="246221"/>
          </a:xfrm>
          <a:prstGeom prst="rect">
            <a:avLst/>
          </a:prstGeom>
          <a:noFill/>
          <a:ln w="6350">
            <a:noFill/>
            <a:miter lim="800000"/>
            <a:headEnd/>
            <a:tailEnd/>
          </a:ln>
        </p:spPr>
        <p:txBody>
          <a:bodyPr wrap="none" lIns="0" tIns="0" rIns="0" bIns="0">
            <a:spAutoFit/>
          </a:bodyPr>
          <a:lstStyle/>
          <a:p>
            <a:pPr defTabSz="912813"/>
            <a:endParaRPr lang="en-GB" sz="1600">
              <a:solidFill>
                <a:schemeClr val="bg1"/>
              </a:solidFill>
              <a:latin typeface="Arial Unicode MS" pitchFamily="34" charset="-128"/>
              <a:ea typeface="Arial Unicode MS" pitchFamily="34" charset="-128"/>
              <a:cs typeface="Arial Unicode MS" pitchFamily="34" charset="-128"/>
            </a:endParaRPr>
          </a:p>
        </p:txBody>
      </p:sp>
      <p:sp>
        <p:nvSpPr>
          <p:cNvPr id="42" name="Rectangle 10"/>
          <p:cNvSpPr>
            <a:spLocks noChangeArrowheads="1"/>
          </p:cNvSpPr>
          <p:nvPr/>
        </p:nvSpPr>
        <p:spPr bwMode="auto">
          <a:xfrm>
            <a:off x="2028574" y="2408228"/>
            <a:ext cx="969962" cy="806450"/>
          </a:xfrm>
          <a:prstGeom prst="rect">
            <a:avLst/>
          </a:prstGeom>
          <a:solidFill>
            <a:schemeClr val="accent4">
              <a:lumMod val="60000"/>
              <a:lumOff val="40000"/>
            </a:schemeClr>
          </a:solidFill>
          <a:ln w="6350">
            <a:solidFill>
              <a:schemeClr val="tx1"/>
            </a:solidFill>
            <a:miter lim="800000"/>
            <a:headEnd/>
            <a:tailEnd/>
          </a:ln>
        </p:spPr>
        <p:txBody>
          <a:bodyPr lIns="78373" tIns="39187" rIns="78373" bIns="39187"/>
          <a:lstStyle/>
          <a:p>
            <a:pPr eaLnBrk="0" hangingPunct="0"/>
            <a:endParaRPr lang="en-GB" sz="1600">
              <a:latin typeface="Arial Unicode MS" pitchFamily="34" charset="-128"/>
              <a:ea typeface="Arial Unicode MS" pitchFamily="34" charset="-128"/>
              <a:cs typeface="Arial Unicode MS" pitchFamily="34" charset="-128"/>
            </a:endParaRPr>
          </a:p>
        </p:txBody>
      </p:sp>
      <p:sp>
        <p:nvSpPr>
          <p:cNvPr id="43" name="Rectangle 14"/>
          <p:cNvSpPr>
            <a:spLocks noChangeArrowheads="1"/>
          </p:cNvSpPr>
          <p:nvPr/>
        </p:nvSpPr>
        <p:spPr bwMode="auto">
          <a:xfrm>
            <a:off x="1011203" y="4017953"/>
            <a:ext cx="65" cy="246221"/>
          </a:xfrm>
          <a:prstGeom prst="rect">
            <a:avLst/>
          </a:prstGeom>
          <a:noFill/>
          <a:ln w="6350">
            <a:noFill/>
            <a:miter lim="800000"/>
            <a:headEnd/>
            <a:tailEnd/>
          </a:ln>
        </p:spPr>
        <p:txBody>
          <a:bodyPr wrap="none" lIns="0" tIns="0" rIns="0" bIns="0">
            <a:spAutoFit/>
          </a:bodyPr>
          <a:lstStyle/>
          <a:p>
            <a:pPr defTabSz="912813"/>
            <a:endParaRPr lang="en-GB" sz="1600">
              <a:solidFill>
                <a:schemeClr val="bg1"/>
              </a:solidFill>
              <a:latin typeface="Arial Unicode MS" pitchFamily="34" charset="-128"/>
              <a:ea typeface="Arial Unicode MS" pitchFamily="34" charset="-128"/>
              <a:cs typeface="Arial Unicode MS" pitchFamily="34" charset="-128"/>
            </a:endParaRPr>
          </a:p>
        </p:txBody>
      </p:sp>
      <p:sp>
        <p:nvSpPr>
          <p:cNvPr id="44" name="Freeform 19"/>
          <p:cNvSpPr>
            <a:spLocks/>
          </p:cNvSpPr>
          <p:nvPr/>
        </p:nvSpPr>
        <p:spPr bwMode="auto">
          <a:xfrm>
            <a:off x="5715008" y="2416166"/>
            <a:ext cx="303213" cy="1300162"/>
          </a:xfrm>
          <a:custGeom>
            <a:avLst/>
            <a:gdLst>
              <a:gd name="T0" fmla="*/ 21 w 424"/>
              <a:gd name="T1" fmla="*/ 2 h 1696"/>
              <a:gd name="T2" fmla="*/ 63 w 424"/>
              <a:gd name="T3" fmla="*/ 7 h 1696"/>
              <a:gd name="T4" fmla="*/ 100 w 424"/>
              <a:gd name="T5" fmla="*/ 18 h 1696"/>
              <a:gd name="T6" fmla="*/ 135 w 424"/>
              <a:gd name="T7" fmla="*/ 32 h 1696"/>
              <a:gd name="T8" fmla="*/ 163 w 424"/>
              <a:gd name="T9" fmla="*/ 52 h 1696"/>
              <a:gd name="T10" fmla="*/ 187 w 424"/>
              <a:gd name="T11" fmla="*/ 76 h 1696"/>
              <a:gd name="T12" fmla="*/ 196 w 424"/>
              <a:gd name="T13" fmla="*/ 88 h 1696"/>
              <a:gd name="T14" fmla="*/ 203 w 424"/>
              <a:gd name="T15" fmla="*/ 101 h 1696"/>
              <a:gd name="T16" fmla="*/ 206 w 424"/>
              <a:gd name="T17" fmla="*/ 113 h 1696"/>
              <a:gd name="T18" fmla="*/ 210 w 424"/>
              <a:gd name="T19" fmla="*/ 128 h 1696"/>
              <a:gd name="T20" fmla="*/ 212 w 424"/>
              <a:gd name="T21" fmla="*/ 142 h 1696"/>
              <a:gd name="T22" fmla="*/ 212 w 424"/>
              <a:gd name="T23" fmla="*/ 715 h 1696"/>
              <a:gd name="T24" fmla="*/ 214 w 424"/>
              <a:gd name="T25" fmla="*/ 729 h 1696"/>
              <a:gd name="T26" fmla="*/ 219 w 424"/>
              <a:gd name="T27" fmla="*/ 743 h 1696"/>
              <a:gd name="T28" fmla="*/ 224 w 424"/>
              <a:gd name="T29" fmla="*/ 756 h 1696"/>
              <a:gd name="T30" fmla="*/ 233 w 424"/>
              <a:gd name="T31" fmla="*/ 768 h 1696"/>
              <a:gd name="T32" fmla="*/ 248 w 424"/>
              <a:gd name="T33" fmla="*/ 786 h 1696"/>
              <a:gd name="T34" fmla="*/ 275 w 424"/>
              <a:gd name="T35" fmla="*/ 808 h 1696"/>
              <a:gd name="T36" fmla="*/ 305 w 424"/>
              <a:gd name="T37" fmla="*/ 824 h 1696"/>
              <a:gd name="T38" fmla="*/ 341 w 424"/>
              <a:gd name="T39" fmla="*/ 838 h 1696"/>
              <a:gd name="T40" fmla="*/ 380 w 424"/>
              <a:gd name="T41" fmla="*/ 846 h 1696"/>
              <a:gd name="T42" fmla="*/ 424 w 424"/>
              <a:gd name="T43" fmla="*/ 849 h 1696"/>
              <a:gd name="T44" fmla="*/ 380 w 424"/>
              <a:gd name="T45" fmla="*/ 851 h 1696"/>
              <a:gd name="T46" fmla="*/ 341 w 424"/>
              <a:gd name="T47" fmla="*/ 860 h 1696"/>
              <a:gd name="T48" fmla="*/ 305 w 424"/>
              <a:gd name="T49" fmla="*/ 873 h 1696"/>
              <a:gd name="T50" fmla="*/ 275 w 424"/>
              <a:gd name="T51" fmla="*/ 891 h 1696"/>
              <a:gd name="T52" fmla="*/ 248 w 424"/>
              <a:gd name="T53" fmla="*/ 912 h 1696"/>
              <a:gd name="T54" fmla="*/ 233 w 424"/>
              <a:gd name="T55" fmla="*/ 928 h 1696"/>
              <a:gd name="T56" fmla="*/ 224 w 424"/>
              <a:gd name="T57" fmla="*/ 943 h 1696"/>
              <a:gd name="T58" fmla="*/ 219 w 424"/>
              <a:gd name="T59" fmla="*/ 955 h 1696"/>
              <a:gd name="T60" fmla="*/ 214 w 424"/>
              <a:gd name="T61" fmla="*/ 969 h 1696"/>
              <a:gd name="T62" fmla="*/ 212 w 424"/>
              <a:gd name="T63" fmla="*/ 982 h 1696"/>
              <a:gd name="T64" fmla="*/ 212 w 424"/>
              <a:gd name="T65" fmla="*/ 1556 h 1696"/>
              <a:gd name="T66" fmla="*/ 210 w 424"/>
              <a:gd name="T67" fmla="*/ 1571 h 1696"/>
              <a:gd name="T68" fmla="*/ 206 w 424"/>
              <a:gd name="T69" fmla="*/ 1583 h 1696"/>
              <a:gd name="T70" fmla="*/ 203 w 424"/>
              <a:gd name="T71" fmla="*/ 1598 h 1696"/>
              <a:gd name="T72" fmla="*/ 196 w 424"/>
              <a:gd name="T73" fmla="*/ 1610 h 1696"/>
              <a:gd name="T74" fmla="*/ 187 w 424"/>
              <a:gd name="T75" fmla="*/ 1623 h 1696"/>
              <a:gd name="T76" fmla="*/ 163 w 424"/>
              <a:gd name="T77" fmla="*/ 1646 h 1696"/>
              <a:gd name="T78" fmla="*/ 135 w 424"/>
              <a:gd name="T79" fmla="*/ 1664 h 1696"/>
              <a:gd name="T80" fmla="*/ 100 w 424"/>
              <a:gd name="T81" fmla="*/ 1680 h 1696"/>
              <a:gd name="T82" fmla="*/ 63 w 424"/>
              <a:gd name="T83" fmla="*/ 1691 h 1696"/>
              <a:gd name="T84" fmla="*/ 21 w 424"/>
              <a:gd name="T85" fmla="*/ 1696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
              <a:gd name="T130" fmla="*/ 0 h 1696"/>
              <a:gd name="T131" fmla="*/ 424 w 424"/>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 h="1696">
                <a:moveTo>
                  <a:pt x="0" y="0"/>
                </a:moveTo>
                <a:lnTo>
                  <a:pt x="21" y="2"/>
                </a:lnTo>
                <a:lnTo>
                  <a:pt x="41" y="4"/>
                </a:lnTo>
                <a:lnTo>
                  <a:pt x="63" y="7"/>
                </a:lnTo>
                <a:lnTo>
                  <a:pt x="83" y="13"/>
                </a:lnTo>
                <a:lnTo>
                  <a:pt x="100" y="18"/>
                </a:lnTo>
                <a:lnTo>
                  <a:pt x="118" y="25"/>
                </a:lnTo>
                <a:lnTo>
                  <a:pt x="135" y="32"/>
                </a:lnTo>
                <a:lnTo>
                  <a:pt x="149" y="43"/>
                </a:lnTo>
                <a:lnTo>
                  <a:pt x="163" y="52"/>
                </a:lnTo>
                <a:lnTo>
                  <a:pt x="176" y="63"/>
                </a:lnTo>
                <a:lnTo>
                  <a:pt x="187" y="76"/>
                </a:lnTo>
                <a:lnTo>
                  <a:pt x="190" y="81"/>
                </a:lnTo>
                <a:lnTo>
                  <a:pt x="196" y="88"/>
                </a:lnTo>
                <a:lnTo>
                  <a:pt x="199" y="94"/>
                </a:lnTo>
                <a:lnTo>
                  <a:pt x="203" y="101"/>
                </a:lnTo>
                <a:lnTo>
                  <a:pt x="205" y="108"/>
                </a:lnTo>
                <a:lnTo>
                  <a:pt x="206" y="113"/>
                </a:lnTo>
                <a:lnTo>
                  <a:pt x="210" y="120"/>
                </a:lnTo>
                <a:lnTo>
                  <a:pt x="210" y="128"/>
                </a:lnTo>
                <a:lnTo>
                  <a:pt x="212" y="135"/>
                </a:lnTo>
                <a:lnTo>
                  <a:pt x="212" y="142"/>
                </a:lnTo>
                <a:lnTo>
                  <a:pt x="212" y="707"/>
                </a:lnTo>
                <a:lnTo>
                  <a:pt x="212" y="715"/>
                </a:lnTo>
                <a:lnTo>
                  <a:pt x="214" y="722"/>
                </a:lnTo>
                <a:lnTo>
                  <a:pt x="214" y="729"/>
                </a:lnTo>
                <a:lnTo>
                  <a:pt x="215" y="736"/>
                </a:lnTo>
                <a:lnTo>
                  <a:pt x="219" y="743"/>
                </a:lnTo>
                <a:lnTo>
                  <a:pt x="221" y="750"/>
                </a:lnTo>
                <a:lnTo>
                  <a:pt x="224" y="756"/>
                </a:lnTo>
                <a:lnTo>
                  <a:pt x="228" y="763"/>
                </a:lnTo>
                <a:lnTo>
                  <a:pt x="233" y="768"/>
                </a:lnTo>
                <a:lnTo>
                  <a:pt x="237" y="776"/>
                </a:lnTo>
                <a:lnTo>
                  <a:pt x="248" y="786"/>
                </a:lnTo>
                <a:lnTo>
                  <a:pt x="260" y="797"/>
                </a:lnTo>
                <a:lnTo>
                  <a:pt x="275" y="808"/>
                </a:lnTo>
                <a:lnTo>
                  <a:pt x="289" y="817"/>
                </a:lnTo>
                <a:lnTo>
                  <a:pt x="305" y="824"/>
                </a:lnTo>
                <a:lnTo>
                  <a:pt x="323" y="831"/>
                </a:lnTo>
                <a:lnTo>
                  <a:pt x="341" y="838"/>
                </a:lnTo>
                <a:lnTo>
                  <a:pt x="361" y="842"/>
                </a:lnTo>
                <a:lnTo>
                  <a:pt x="380" y="846"/>
                </a:lnTo>
                <a:lnTo>
                  <a:pt x="402" y="847"/>
                </a:lnTo>
                <a:lnTo>
                  <a:pt x="424" y="849"/>
                </a:lnTo>
                <a:lnTo>
                  <a:pt x="402" y="849"/>
                </a:lnTo>
                <a:lnTo>
                  <a:pt x="380" y="851"/>
                </a:lnTo>
                <a:lnTo>
                  <a:pt x="361" y="855"/>
                </a:lnTo>
                <a:lnTo>
                  <a:pt x="341" y="860"/>
                </a:lnTo>
                <a:lnTo>
                  <a:pt x="323" y="865"/>
                </a:lnTo>
                <a:lnTo>
                  <a:pt x="305" y="873"/>
                </a:lnTo>
                <a:lnTo>
                  <a:pt x="289" y="882"/>
                </a:lnTo>
                <a:lnTo>
                  <a:pt x="275" y="891"/>
                </a:lnTo>
                <a:lnTo>
                  <a:pt x="260" y="901"/>
                </a:lnTo>
                <a:lnTo>
                  <a:pt x="248" y="912"/>
                </a:lnTo>
                <a:lnTo>
                  <a:pt x="237" y="923"/>
                </a:lnTo>
                <a:lnTo>
                  <a:pt x="233" y="928"/>
                </a:lnTo>
                <a:lnTo>
                  <a:pt x="228" y="935"/>
                </a:lnTo>
                <a:lnTo>
                  <a:pt x="224" y="943"/>
                </a:lnTo>
                <a:lnTo>
                  <a:pt x="221" y="948"/>
                </a:lnTo>
                <a:lnTo>
                  <a:pt x="219" y="955"/>
                </a:lnTo>
                <a:lnTo>
                  <a:pt x="215" y="962"/>
                </a:lnTo>
                <a:lnTo>
                  <a:pt x="214" y="969"/>
                </a:lnTo>
                <a:lnTo>
                  <a:pt x="214" y="975"/>
                </a:lnTo>
                <a:lnTo>
                  <a:pt x="212" y="982"/>
                </a:lnTo>
                <a:lnTo>
                  <a:pt x="212" y="991"/>
                </a:lnTo>
                <a:lnTo>
                  <a:pt x="212" y="1556"/>
                </a:lnTo>
                <a:lnTo>
                  <a:pt x="212" y="1564"/>
                </a:lnTo>
                <a:lnTo>
                  <a:pt x="210" y="1571"/>
                </a:lnTo>
                <a:lnTo>
                  <a:pt x="210" y="1578"/>
                </a:lnTo>
                <a:lnTo>
                  <a:pt x="206" y="1583"/>
                </a:lnTo>
                <a:lnTo>
                  <a:pt x="205" y="1591"/>
                </a:lnTo>
                <a:lnTo>
                  <a:pt x="203" y="1598"/>
                </a:lnTo>
                <a:lnTo>
                  <a:pt x="199" y="1605"/>
                </a:lnTo>
                <a:lnTo>
                  <a:pt x="196" y="1610"/>
                </a:lnTo>
                <a:lnTo>
                  <a:pt x="190" y="1617"/>
                </a:lnTo>
                <a:lnTo>
                  <a:pt x="187" y="1623"/>
                </a:lnTo>
                <a:lnTo>
                  <a:pt x="176" y="1635"/>
                </a:lnTo>
                <a:lnTo>
                  <a:pt x="163" y="1646"/>
                </a:lnTo>
                <a:lnTo>
                  <a:pt x="149" y="1655"/>
                </a:lnTo>
                <a:lnTo>
                  <a:pt x="135" y="1664"/>
                </a:lnTo>
                <a:lnTo>
                  <a:pt x="118" y="1673"/>
                </a:lnTo>
                <a:lnTo>
                  <a:pt x="100" y="1680"/>
                </a:lnTo>
                <a:lnTo>
                  <a:pt x="83" y="1686"/>
                </a:lnTo>
                <a:lnTo>
                  <a:pt x="63" y="1691"/>
                </a:lnTo>
                <a:lnTo>
                  <a:pt x="41" y="1695"/>
                </a:lnTo>
                <a:lnTo>
                  <a:pt x="21" y="1696"/>
                </a:lnTo>
                <a:lnTo>
                  <a:pt x="0" y="1696"/>
                </a:lnTo>
              </a:path>
            </a:pathLst>
          </a:custGeom>
          <a:no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45" name="Rectangle 20"/>
          <p:cNvSpPr>
            <a:spLocks noChangeArrowheads="1"/>
          </p:cNvSpPr>
          <p:nvPr/>
        </p:nvSpPr>
        <p:spPr bwMode="auto">
          <a:xfrm>
            <a:off x="6000760" y="2714620"/>
            <a:ext cx="1000132" cy="738664"/>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básicos</a:t>
            </a:r>
            <a:endParaRPr lang="en-GB" sz="1600" b="1" dirty="0" err="1">
              <a:latin typeface="Arial Unicode MS" pitchFamily="34" charset="-128"/>
              <a:ea typeface="Arial Unicode MS" pitchFamily="34" charset="-128"/>
              <a:cs typeface="Arial Unicode MS" pitchFamily="34" charset="-128"/>
            </a:endParaRPr>
          </a:p>
        </p:txBody>
      </p:sp>
      <p:grpSp>
        <p:nvGrpSpPr>
          <p:cNvPr id="3" name="Gruppieren 41"/>
          <p:cNvGrpSpPr>
            <a:grpSpLocks/>
          </p:cNvGrpSpPr>
          <p:nvPr/>
        </p:nvGrpSpPr>
        <p:grpSpPr bwMode="auto">
          <a:xfrm>
            <a:off x="285720" y="2408228"/>
            <a:ext cx="5481633" cy="3367088"/>
            <a:chOff x="1631665" y="3241190"/>
            <a:chExt cx="6395756" cy="3927960"/>
          </a:xfrm>
        </p:grpSpPr>
        <p:sp>
          <p:nvSpPr>
            <p:cNvPr id="47" name="Rectangle 4"/>
            <p:cNvSpPr>
              <a:spLocks noChangeArrowheads="1"/>
            </p:cNvSpPr>
            <p:nvPr/>
          </p:nvSpPr>
          <p:spPr bwMode="auto">
            <a:xfrm>
              <a:off x="2131771" y="3241190"/>
              <a:ext cx="1298590" cy="3923999"/>
            </a:xfrm>
            <a:prstGeom prst="rect">
              <a:avLst/>
            </a:prstGeom>
            <a:solidFill>
              <a:schemeClr val="accent1">
                <a:lumMod val="40000"/>
                <a:lumOff val="60000"/>
              </a:schemeClr>
            </a:solidFill>
            <a:ln w="9525" algn="ctr">
              <a:solidFill>
                <a:schemeClr val="tx1"/>
              </a:solidFill>
              <a:round/>
              <a:headEnd/>
              <a:tailEnd/>
            </a:ln>
          </p:spPr>
          <p:txBody>
            <a:bodyPr lIns="78373" tIns="39187" rIns="78373" bIns="39187"/>
            <a:lstStyle/>
            <a:p>
              <a:pPr defTabSz="782638" eaLnBrk="0" hangingPunct="0"/>
              <a:endParaRPr lang="en-GB" sz="1600">
                <a:latin typeface="Arial Unicode MS" pitchFamily="34" charset="-128"/>
                <a:ea typeface="Arial Unicode MS" pitchFamily="34" charset="-128"/>
                <a:cs typeface="Arial Unicode MS" pitchFamily="34" charset="-128"/>
              </a:endParaRPr>
            </a:p>
          </p:txBody>
        </p:sp>
        <p:sp>
          <p:nvSpPr>
            <p:cNvPr id="48" name="Rectangle 5"/>
            <p:cNvSpPr>
              <a:spLocks noChangeArrowheads="1"/>
            </p:cNvSpPr>
            <p:nvPr/>
          </p:nvSpPr>
          <p:spPr bwMode="auto">
            <a:xfrm>
              <a:off x="3694570" y="5432049"/>
              <a:ext cx="1130300" cy="1186951"/>
            </a:xfrm>
            <a:prstGeom prst="rect">
              <a:avLst/>
            </a:prstGeom>
            <a:solidFill>
              <a:schemeClr val="tx2">
                <a:lumMod val="60000"/>
                <a:lumOff val="40000"/>
              </a:schemeClr>
            </a:solidFill>
            <a:ln w="9525" algn="ctr">
              <a:solidFill>
                <a:schemeClr val="tx1"/>
              </a:solidFill>
              <a:round/>
              <a:headEnd/>
              <a:tailEnd/>
            </a:ln>
          </p:spPr>
          <p:txBody>
            <a:bodyPr lIns="78373" tIns="39187" rIns="78373" bIns="39187" anchor="ctr"/>
            <a:lstStyle/>
            <a:p>
              <a:pPr algn="ctr" defTabSz="782638" eaLnBrk="0" hangingPunct="0"/>
              <a:r>
                <a:rPr lang="en-GB" sz="1300" b="1" i="1" dirty="0" err="1" smtClean="0">
                  <a:solidFill>
                    <a:schemeClr val="bg1"/>
                  </a:solidFill>
                  <a:latin typeface="Arial Unicode MS" pitchFamily="34" charset="-128"/>
                  <a:ea typeface="Arial Unicode MS" pitchFamily="34" charset="-128"/>
                  <a:cs typeface="Arial Unicode MS" pitchFamily="34" charset="-128"/>
                </a:rPr>
                <a:t>Mejor</a:t>
              </a:r>
              <a:r>
                <a:rPr lang="en-GB" sz="1300" b="1" i="1" dirty="0" smtClean="0">
                  <a:solidFill>
                    <a:schemeClr val="bg1"/>
                  </a:solidFill>
                  <a:latin typeface="Arial Unicode MS" pitchFamily="34" charset="-128"/>
                  <a:ea typeface="Arial Unicode MS" pitchFamily="34" charset="-128"/>
                  <a:cs typeface="Arial Unicode MS" pitchFamily="34" charset="-128"/>
                </a:rPr>
                <a:t> </a:t>
              </a:r>
              <a:r>
                <a:rPr lang="en-GB" sz="1300" b="1" i="1" dirty="0" err="1" smtClean="0">
                  <a:solidFill>
                    <a:schemeClr val="bg1"/>
                  </a:solidFill>
                  <a:latin typeface="Arial Unicode MS" pitchFamily="34" charset="-128"/>
                  <a:ea typeface="Arial Unicode MS" pitchFamily="34" charset="-128"/>
                  <a:cs typeface="Arial Unicode MS" pitchFamily="34" charset="-128"/>
                </a:rPr>
                <a:t>estimacíon</a:t>
              </a:r>
              <a:endParaRPr lang="en-GB" sz="1300" b="1" i="1" dirty="0">
                <a:solidFill>
                  <a:schemeClr val="bg1"/>
                </a:solidFill>
                <a:latin typeface="Arial Unicode MS" pitchFamily="34" charset="-128"/>
                <a:ea typeface="Arial Unicode MS" pitchFamily="34" charset="-128"/>
                <a:cs typeface="Arial Unicode MS" pitchFamily="34" charset="-128"/>
              </a:endParaRPr>
            </a:p>
          </p:txBody>
        </p:sp>
        <p:sp>
          <p:nvSpPr>
            <p:cNvPr id="49" name="Rectangle 7"/>
            <p:cNvSpPr>
              <a:spLocks noChangeArrowheads="1"/>
            </p:cNvSpPr>
            <p:nvPr/>
          </p:nvSpPr>
          <p:spPr bwMode="auto">
            <a:xfrm>
              <a:off x="5417625" y="5500564"/>
              <a:ext cx="2609796" cy="375943"/>
            </a:xfrm>
            <a:prstGeom prst="rect">
              <a:avLst/>
            </a:prstGeom>
            <a:noFill/>
            <a:ln w="9525" cap="flat" cmpd="sng" algn="ctr">
              <a:noFill/>
              <a:prstDash val="solid"/>
              <a:round/>
              <a:headEnd type="none" w="med" len="med"/>
              <a:tailEnd type="none" w="med" len="med"/>
            </a:ln>
            <a:effectLst/>
          </p:spPr>
          <p:txBody>
            <a:bodyPr lIns="78373" tIns="39187" rIns="78373" bIns="39187"/>
            <a:lstStyle/>
            <a:p>
              <a:pPr defTabSz="783732" eaLnBrk="0" hangingPunct="0">
                <a:defRPr/>
              </a:pPr>
              <a:r>
                <a:rPr lang="en-GB" sz="1600" i="1" dirty="0" err="1" smtClean="0">
                  <a:latin typeface="Arial Unicode MS" pitchFamily="34" charset="-128"/>
                  <a:ea typeface="Arial Unicode MS" pitchFamily="34" charset="-128"/>
                  <a:cs typeface="Arial Unicode MS" pitchFamily="34" charset="-128"/>
                </a:rPr>
                <a:t>Provisiones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técnicas</a:t>
              </a:r>
            </a:p>
          </p:txBody>
        </p:sp>
        <p:sp>
          <p:nvSpPr>
            <p:cNvPr id="50" name="Freeform 8"/>
            <p:cNvSpPr>
              <a:spLocks/>
            </p:cNvSpPr>
            <p:nvPr/>
          </p:nvSpPr>
          <p:spPr bwMode="auto">
            <a:xfrm>
              <a:off x="4965395" y="4750524"/>
              <a:ext cx="354012" cy="1872507"/>
            </a:xfrm>
            <a:custGeom>
              <a:avLst/>
              <a:gdLst>
                <a:gd name="T0" fmla="*/ 11 w 424"/>
                <a:gd name="T1" fmla="*/ 0 h 2968"/>
                <a:gd name="T2" fmla="*/ 32 w 424"/>
                <a:gd name="T3" fmla="*/ 4 h 2968"/>
                <a:gd name="T4" fmla="*/ 52 w 424"/>
                <a:gd name="T5" fmla="*/ 9 h 2968"/>
                <a:gd name="T6" fmla="*/ 72 w 424"/>
                <a:gd name="T7" fmla="*/ 17 h 2968"/>
                <a:gd name="T8" fmla="*/ 91 w 424"/>
                <a:gd name="T9" fmla="*/ 26 h 2968"/>
                <a:gd name="T10" fmla="*/ 109 w 424"/>
                <a:gd name="T11" fmla="*/ 36 h 2968"/>
                <a:gd name="T12" fmla="*/ 126 w 424"/>
                <a:gd name="T13" fmla="*/ 51 h 2968"/>
                <a:gd name="T14" fmla="*/ 149 w 424"/>
                <a:gd name="T15" fmla="*/ 74 h 2968"/>
                <a:gd name="T16" fmla="*/ 176 w 424"/>
                <a:gd name="T17" fmla="*/ 110 h 2968"/>
                <a:gd name="T18" fmla="*/ 190 w 424"/>
                <a:gd name="T19" fmla="*/ 140 h 2968"/>
                <a:gd name="T20" fmla="*/ 199 w 424"/>
                <a:gd name="T21" fmla="*/ 164 h 2968"/>
                <a:gd name="T22" fmla="*/ 205 w 424"/>
                <a:gd name="T23" fmla="*/ 187 h 2968"/>
                <a:gd name="T24" fmla="*/ 210 w 424"/>
                <a:gd name="T25" fmla="*/ 210 h 2968"/>
                <a:gd name="T26" fmla="*/ 212 w 424"/>
                <a:gd name="T27" fmla="*/ 236 h 2968"/>
                <a:gd name="T28" fmla="*/ 212 w 424"/>
                <a:gd name="T29" fmla="*/ 1237 h 2968"/>
                <a:gd name="T30" fmla="*/ 214 w 424"/>
                <a:gd name="T31" fmla="*/ 1262 h 2968"/>
                <a:gd name="T32" fmla="*/ 215 w 424"/>
                <a:gd name="T33" fmla="*/ 1288 h 2968"/>
                <a:gd name="T34" fmla="*/ 221 w 424"/>
                <a:gd name="T35" fmla="*/ 1311 h 2968"/>
                <a:gd name="T36" fmla="*/ 228 w 424"/>
                <a:gd name="T37" fmla="*/ 1334 h 2968"/>
                <a:gd name="T38" fmla="*/ 237 w 424"/>
                <a:gd name="T39" fmla="*/ 1356 h 2968"/>
                <a:gd name="T40" fmla="*/ 260 w 424"/>
                <a:gd name="T41" fmla="*/ 1395 h 2968"/>
                <a:gd name="T42" fmla="*/ 289 w 424"/>
                <a:gd name="T43" fmla="*/ 1428 h 2968"/>
                <a:gd name="T44" fmla="*/ 305 w 424"/>
                <a:gd name="T45" fmla="*/ 1442 h 2968"/>
                <a:gd name="T46" fmla="*/ 323 w 424"/>
                <a:gd name="T47" fmla="*/ 1454 h 2968"/>
                <a:gd name="T48" fmla="*/ 341 w 424"/>
                <a:gd name="T49" fmla="*/ 1465 h 2968"/>
                <a:gd name="T50" fmla="*/ 361 w 424"/>
                <a:gd name="T51" fmla="*/ 1474 h 2968"/>
                <a:gd name="T52" fmla="*/ 380 w 424"/>
                <a:gd name="T53" fmla="*/ 1480 h 2968"/>
                <a:gd name="T54" fmla="*/ 402 w 424"/>
                <a:gd name="T55" fmla="*/ 1483 h 2968"/>
                <a:gd name="T56" fmla="*/ 424 w 424"/>
                <a:gd name="T57" fmla="*/ 1485 h 2968"/>
                <a:gd name="T58" fmla="*/ 402 w 424"/>
                <a:gd name="T59" fmla="*/ 1485 h 2968"/>
                <a:gd name="T60" fmla="*/ 380 w 424"/>
                <a:gd name="T61" fmla="*/ 1490 h 2968"/>
                <a:gd name="T62" fmla="*/ 361 w 424"/>
                <a:gd name="T63" fmla="*/ 1496 h 2968"/>
                <a:gd name="T64" fmla="*/ 341 w 424"/>
                <a:gd name="T65" fmla="*/ 1505 h 2968"/>
                <a:gd name="T66" fmla="*/ 323 w 424"/>
                <a:gd name="T67" fmla="*/ 1514 h 2968"/>
                <a:gd name="T68" fmla="*/ 305 w 424"/>
                <a:gd name="T69" fmla="*/ 1526 h 2968"/>
                <a:gd name="T70" fmla="*/ 289 w 424"/>
                <a:gd name="T71" fmla="*/ 1541 h 2968"/>
                <a:gd name="T72" fmla="*/ 260 w 424"/>
                <a:gd name="T73" fmla="*/ 1575 h 2968"/>
                <a:gd name="T74" fmla="*/ 237 w 424"/>
                <a:gd name="T75" fmla="*/ 1614 h 2968"/>
                <a:gd name="T76" fmla="*/ 228 w 424"/>
                <a:gd name="T77" fmla="*/ 1636 h 2968"/>
                <a:gd name="T78" fmla="*/ 221 w 424"/>
                <a:gd name="T79" fmla="*/ 1659 h 2968"/>
                <a:gd name="T80" fmla="*/ 215 w 424"/>
                <a:gd name="T81" fmla="*/ 1682 h 2968"/>
                <a:gd name="T82" fmla="*/ 214 w 424"/>
                <a:gd name="T83" fmla="*/ 1706 h 2968"/>
                <a:gd name="T84" fmla="*/ 212 w 424"/>
                <a:gd name="T85" fmla="*/ 1733 h 2968"/>
                <a:gd name="T86" fmla="*/ 212 w 424"/>
                <a:gd name="T87" fmla="*/ 2734 h 2968"/>
                <a:gd name="T88" fmla="*/ 210 w 424"/>
                <a:gd name="T89" fmla="*/ 2759 h 2968"/>
                <a:gd name="T90" fmla="*/ 205 w 424"/>
                <a:gd name="T91" fmla="*/ 2783 h 2968"/>
                <a:gd name="T92" fmla="*/ 199 w 424"/>
                <a:gd name="T93" fmla="*/ 2806 h 2968"/>
                <a:gd name="T94" fmla="*/ 190 w 424"/>
                <a:gd name="T95" fmla="*/ 2828 h 2968"/>
                <a:gd name="T96" fmla="*/ 176 w 424"/>
                <a:gd name="T97" fmla="*/ 2860 h 2968"/>
                <a:gd name="T98" fmla="*/ 149 w 424"/>
                <a:gd name="T99" fmla="*/ 2896 h 2968"/>
                <a:gd name="T100" fmla="*/ 126 w 424"/>
                <a:gd name="T101" fmla="*/ 2919 h 2968"/>
                <a:gd name="T102" fmla="*/ 109 w 424"/>
                <a:gd name="T103" fmla="*/ 2932 h 2968"/>
                <a:gd name="T104" fmla="*/ 91 w 424"/>
                <a:gd name="T105" fmla="*/ 2944 h 2968"/>
                <a:gd name="T106" fmla="*/ 72 w 424"/>
                <a:gd name="T107" fmla="*/ 2953 h 2968"/>
                <a:gd name="T108" fmla="*/ 52 w 424"/>
                <a:gd name="T109" fmla="*/ 2960 h 2968"/>
                <a:gd name="T110" fmla="*/ 32 w 424"/>
                <a:gd name="T111" fmla="*/ 2966 h 2968"/>
                <a:gd name="T112" fmla="*/ 11 w 424"/>
                <a:gd name="T113" fmla="*/ 2968 h 29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
                <a:gd name="T172" fmla="*/ 0 h 2968"/>
                <a:gd name="T173" fmla="*/ 424 w 424"/>
                <a:gd name="T174" fmla="*/ 2968 h 29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 h="2968">
                  <a:moveTo>
                    <a:pt x="0" y="0"/>
                  </a:moveTo>
                  <a:lnTo>
                    <a:pt x="11" y="0"/>
                  </a:lnTo>
                  <a:lnTo>
                    <a:pt x="21" y="2"/>
                  </a:lnTo>
                  <a:lnTo>
                    <a:pt x="32" y="4"/>
                  </a:lnTo>
                  <a:lnTo>
                    <a:pt x="41" y="6"/>
                  </a:lnTo>
                  <a:lnTo>
                    <a:pt x="52" y="9"/>
                  </a:lnTo>
                  <a:lnTo>
                    <a:pt x="63" y="11"/>
                  </a:lnTo>
                  <a:lnTo>
                    <a:pt x="72" y="17"/>
                  </a:lnTo>
                  <a:lnTo>
                    <a:pt x="83" y="20"/>
                  </a:lnTo>
                  <a:lnTo>
                    <a:pt x="91" y="26"/>
                  </a:lnTo>
                  <a:lnTo>
                    <a:pt x="100" y="31"/>
                  </a:lnTo>
                  <a:lnTo>
                    <a:pt x="109" y="36"/>
                  </a:lnTo>
                  <a:lnTo>
                    <a:pt x="118" y="44"/>
                  </a:lnTo>
                  <a:lnTo>
                    <a:pt x="126" y="51"/>
                  </a:lnTo>
                  <a:lnTo>
                    <a:pt x="135" y="58"/>
                  </a:lnTo>
                  <a:lnTo>
                    <a:pt x="149" y="74"/>
                  </a:lnTo>
                  <a:lnTo>
                    <a:pt x="163" y="90"/>
                  </a:lnTo>
                  <a:lnTo>
                    <a:pt x="176" y="110"/>
                  </a:lnTo>
                  <a:lnTo>
                    <a:pt x="187" y="130"/>
                  </a:lnTo>
                  <a:lnTo>
                    <a:pt x="190" y="140"/>
                  </a:lnTo>
                  <a:lnTo>
                    <a:pt x="196" y="151"/>
                  </a:lnTo>
                  <a:lnTo>
                    <a:pt x="199" y="164"/>
                  </a:lnTo>
                  <a:lnTo>
                    <a:pt x="203" y="175"/>
                  </a:lnTo>
                  <a:lnTo>
                    <a:pt x="205" y="187"/>
                  </a:lnTo>
                  <a:lnTo>
                    <a:pt x="206" y="198"/>
                  </a:lnTo>
                  <a:lnTo>
                    <a:pt x="210" y="210"/>
                  </a:lnTo>
                  <a:lnTo>
                    <a:pt x="210" y="223"/>
                  </a:lnTo>
                  <a:lnTo>
                    <a:pt x="212" y="236"/>
                  </a:lnTo>
                  <a:lnTo>
                    <a:pt x="212" y="248"/>
                  </a:lnTo>
                  <a:lnTo>
                    <a:pt x="212" y="1237"/>
                  </a:lnTo>
                  <a:lnTo>
                    <a:pt x="212" y="1250"/>
                  </a:lnTo>
                  <a:lnTo>
                    <a:pt x="214" y="1262"/>
                  </a:lnTo>
                  <a:lnTo>
                    <a:pt x="214" y="1275"/>
                  </a:lnTo>
                  <a:lnTo>
                    <a:pt x="215" y="1288"/>
                  </a:lnTo>
                  <a:lnTo>
                    <a:pt x="219" y="1298"/>
                  </a:lnTo>
                  <a:lnTo>
                    <a:pt x="221" y="1311"/>
                  </a:lnTo>
                  <a:lnTo>
                    <a:pt x="224" y="1322"/>
                  </a:lnTo>
                  <a:lnTo>
                    <a:pt x="228" y="1334"/>
                  </a:lnTo>
                  <a:lnTo>
                    <a:pt x="233" y="1345"/>
                  </a:lnTo>
                  <a:lnTo>
                    <a:pt x="237" y="1356"/>
                  </a:lnTo>
                  <a:lnTo>
                    <a:pt x="248" y="1375"/>
                  </a:lnTo>
                  <a:lnTo>
                    <a:pt x="260" y="1395"/>
                  </a:lnTo>
                  <a:lnTo>
                    <a:pt x="275" y="1411"/>
                  </a:lnTo>
                  <a:lnTo>
                    <a:pt x="289" y="1428"/>
                  </a:lnTo>
                  <a:lnTo>
                    <a:pt x="296" y="1435"/>
                  </a:lnTo>
                  <a:lnTo>
                    <a:pt x="305" y="1442"/>
                  </a:lnTo>
                  <a:lnTo>
                    <a:pt x="314" y="1449"/>
                  </a:lnTo>
                  <a:lnTo>
                    <a:pt x="323" y="1454"/>
                  </a:lnTo>
                  <a:lnTo>
                    <a:pt x="332" y="1460"/>
                  </a:lnTo>
                  <a:lnTo>
                    <a:pt x="341" y="1465"/>
                  </a:lnTo>
                  <a:lnTo>
                    <a:pt x="352" y="1469"/>
                  </a:lnTo>
                  <a:lnTo>
                    <a:pt x="361" y="1474"/>
                  </a:lnTo>
                  <a:lnTo>
                    <a:pt x="372" y="1476"/>
                  </a:lnTo>
                  <a:lnTo>
                    <a:pt x="380" y="1480"/>
                  </a:lnTo>
                  <a:lnTo>
                    <a:pt x="391" y="1481"/>
                  </a:lnTo>
                  <a:lnTo>
                    <a:pt x="402" y="1483"/>
                  </a:lnTo>
                  <a:lnTo>
                    <a:pt x="413" y="1485"/>
                  </a:lnTo>
                  <a:lnTo>
                    <a:pt x="424" y="1485"/>
                  </a:lnTo>
                  <a:lnTo>
                    <a:pt x="413" y="1485"/>
                  </a:lnTo>
                  <a:lnTo>
                    <a:pt x="402" y="1485"/>
                  </a:lnTo>
                  <a:lnTo>
                    <a:pt x="391" y="1487"/>
                  </a:lnTo>
                  <a:lnTo>
                    <a:pt x="380" y="1490"/>
                  </a:lnTo>
                  <a:lnTo>
                    <a:pt x="372" y="1492"/>
                  </a:lnTo>
                  <a:lnTo>
                    <a:pt x="361" y="1496"/>
                  </a:lnTo>
                  <a:lnTo>
                    <a:pt x="352" y="1499"/>
                  </a:lnTo>
                  <a:lnTo>
                    <a:pt x="341" y="1505"/>
                  </a:lnTo>
                  <a:lnTo>
                    <a:pt x="332" y="1508"/>
                  </a:lnTo>
                  <a:lnTo>
                    <a:pt x="323" y="1514"/>
                  </a:lnTo>
                  <a:lnTo>
                    <a:pt x="314" y="1521"/>
                  </a:lnTo>
                  <a:lnTo>
                    <a:pt x="305" y="1526"/>
                  </a:lnTo>
                  <a:lnTo>
                    <a:pt x="296" y="1533"/>
                  </a:lnTo>
                  <a:lnTo>
                    <a:pt x="289" y="1541"/>
                  </a:lnTo>
                  <a:lnTo>
                    <a:pt x="275" y="1557"/>
                  </a:lnTo>
                  <a:lnTo>
                    <a:pt x="260" y="1575"/>
                  </a:lnTo>
                  <a:lnTo>
                    <a:pt x="248" y="1594"/>
                  </a:lnTo>
                  <a:lnTo>
                    <a:pt x="237" y="1614"/>
                  </a:lnTo>
                  <a:lnTo>
                    <a:pt x="233" y="1625"/>
                  </a:lnTo>
                  <a:lnTo>
                    <a:pt x="228" y="1636"/>
                  </a:lnTo>
                  <a:lnTo>
                    <a:pt x="224" y="1647"/>
                  </a:lnTo>
                  <a:lnTo>
                    <a:pt x="221" y="1659"/>
                  </a:lnTo>
                  <a:lnTo>
                    <a:pt x="219" y="1670"/>
                  </a:lnTo>
                  <a:lnTo>
                    <a:pt x="215" y="1682"/>
                  </a:lnTo>
                  <a:lnTo>
                    <a:pt x="214" y="1695"/>
                  </a:lnTo>
                  <a:lnTo>
                    <a:pt x="214" y="1706"/>
                  </a:lnTo>
                  <a:lnTo>
                    <a:pt x="212" y="1718"/>
                  </a:lnTo>
                  <a:lnTo>
                    <a:pt x="212" y="1733"/>
                  </a:lnTo>
                  <a:lnTo>
                    <a:pt x="212" y="2722"/>
                  </a:lnTo>
                  <a:lnTo>
                    <a:pt x="212" y="2734"/>
                  </a:lnTo>
                  <a:lnTo>
                    <a:pt x="210" y="2747"/>
                  </a:lnTo>
                  <a:lnTo>
                    <a:pt x="210" y="2759"/>
                  </a:lnTo>
                  <a:lnTo>
                    <a:pt x="206" y="2770"/>
                  </a:lnTo>
                  <a:lnTo>
                    <a:pt x="205" y="2783"/>
                  </a:lnTo>
                  <a:lnTo>
                    <a:pt x="203" y="2795"/>
                  </a:lnTo>
                  <a:lnTo>
                    <a:pt x="199" y="2806"/>
                  </a:lnTo>
                  <a:lnTo>
                    <a:pt x="196" y="2817"/>
                  </a:lnTo>
                  <a:lnTo>
                    <a:pt x="190" y="2828"/>
                  </a:lnTo>
                  <a:lnTo>
                    <a:pt x="187" y="2838"/>
                  </a:lnTo>
                  <a:lnTo>
                    <a:pt x="176" y="2860"/>
                  </a:lnTo>
                  <a:lnTo>
                    <a:pt x="163" y="2878"/>
                  </a:lnTo>
                  <a:lnTo>
                    <a:pt x="149" y="2896"/>
                  </a:lnTo>
                  <a:lnTo>
                    <a:pt x="135" y="2912"/>
                  </a:lnTo>
                  <a:lnTo>
                    <a:pt x="126" y="2919"/>
                  </a:lnTo>
                  <a:lnTo>
                    <a:pt x="118" y="2926"/>
                  </a:lnTo>
                  <a:lnTo>
                    <a:pt x="109" y="2932"/>
                  </a:lnTo>
                  <a:lnTo>
                    <a:pt x="100" y="2939"/>
                  </a:lnTo>
                  <a:lnTo>
                    <a:pt x="91" y="2944"/>
                  </a:lnTo>
                  <a:lnTo>
                    <a:pt x="83" y="2950"/>
                  </a:lnTo>
                  <a:lnTo>
                    <a:pt x="72" y="2953"/>
                  </a:lnTo>
                  <a:lnTo>
                    <a:pt x="63" y="2957"/>
                  </a:lnTo>
                  <a:lnTo>
                    <a:pt x="52" y="2960"/>
                  </a:lnTo>
                  <a:lnTo>
                    <a:pt x="41" y="2964"/>
                  </a:lnTo>
                  <a:lnTo>
                    <a:pt x="32" y="2966"/>
                  </a:lnTo>
                  <a:lnTo>
                    <a:pt x="21" y="2968"/>
                  </a:lnTo>
                  <a:lnTo>
                    <a:pt x="11" y="2968"/>
                  </a:lnTo>
                  <a:lnTo>
                    <a:pt x="0" y="2968"/>
                  </a:lnTo>
                </a:path>
              </a:pathLst>
            </a:custGeom>
            <a:noFill/>
            <a:ln w="9525" cap="flat" cmpd="sng" algn="ctr">
              <a:solidFill>
                <a:schemeClr val="tx1"/>
              </a:solidFill>
              <a:prstDash val="solid"/>
              <a:round/>
              <a:headEnd type="none" w="med" len="med"/>
              <a:tailEnd type="none" w="med" len="me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51" name="Rectangle 9"/>
            <p:cNvSpPr>
              <a:spLocks noChangeArrowheads="1"/>
            </p:cNvSpPr>
            <p:nvPr/>
          </p:nvSpPr>
          <p:spPr bwMode="auto">
            <a:xfrm>
              <a:off x="3694570" y="4750524"/>
              <a:ext cx="1130300" cy="681526"/>
            </a:xfrm>
            <a:prstGeom prst="rect">
              <a:avLst/>
            </a:prstGeom>
            <a:solidFill>
              <a:schemeClr val="tx2">
                <a:lumMod val="60000"/>
                <a:lumOff val="40000"/>
              </a:schemeClr>
            </a:solidFill>
            <a:ln w="9525" algn="ctr">
              <a:solidFill>
                <a:schemeClr val="tx1"/>
              </a:solidFill>
              <a:round/>
              <a:headEnd/>
              <a:tailEnd/>
            </a:ln>
          </p:spPr>
          <p:txBody>
            <a:bodyPr lIns="78373" tIns="39187" rIns="78373" bIns="39187" anchor="ctr"/>
            <a:lstStyle/>
            <a:p>
              <a:pPr algn="ctr" defTabSz="782638" eaLnBrk="0" hangingPunct="0"/>
              <a:r>
                <a:rPr lang="en-GB" sz="1400" b="1" i="1" dirty="0" err="1" smtClean="0">
                  <a:solidFill>
                    <a:schemeClr val="bg1"/>
                  </a:solidFill>
                  <a:latin typeface="Arial Unicode MS" pitchFamily="34" charset="-128"/>
                  <a:ea typeface="Arial Unicode MS" pitchFamily="34" charset="-128"/>
                  <a:cs typeface="Arial Unicode MS" pitchFamily="34" charset="-128"/>
                </a:rPr>
                <a:t>Margen</a:t>
              </a:r>
              <a:r>
                <a:rPr lang="en-GB" sz="1400" b="1" i="1" dirty="0" smtClean="0">
                  <a:solidFill>
                    <a:schemeClr val="bg1"/>
                  </a:solidFill>
                  <a:latin typeface="Arial Unicode MS" pitchFamily="34" charset="-128"/>
                  <a:ea typeface="Arial Unicode MS" pitchFamily="34" charset="-128"/>
                  <a:cs typeface="Arial Unicode MS" pitchFamily="34" charset="-128"/>
                </a:rPr>
                <a:t> de </a:t>
              </a:r>
              <a:r>
                <a:rPr lang="en-GB" sz="1400" b="1" i="1" dirty="0" err="1" smtClean="0">
                  <a:solidFill>
                    <a:schemeClr val="bg1"/>
                  </a:solidFill>
                  <a:latin typeface="Arial Unicode MS" pitchFamily="34" charset="-128"/>
                  <a:ea typeface="Arial Unicode MS" pitchFamily="34" charset="-128"/>
                  <a:cs typeface="Arial Unicode MS" pitchFamily="34" charset="-128"/>
                </a:rPr>
                <a:t>riesgo</a:t>
              </a:r>
              <a:endParaRPr lang="en-GB" sz="1400" b="1" i="1" dirty="0">
                <a:solidFill>
                  <a:schemeClr val="bg1"/>
                </a:solidFill>
                <a:latin typeface="Arial Unicode MS" pitchFamily="34" charset="-128"/>
                <a:ea typeface="Arial Unicode MS" pitchFamily="34" charset="-128"/>
                <a:cs typeface="Arial Unicode MS" pitchFamily="34" charset="-128"/>
              </a:endParaRPr>
            </a:p>
          </p:txBody>
        </p:sp>
        <p:sp>
          <p:nvSpPr>
            <p:cNvPr id="52" name="Freeform 13"/>
            <p:cNvSpPr>
              <a:spLocks/>
            </p:cNvSpPr>
            <p:nvPr/>
          </p:nvSpPr>
          <p:spPr bwMode="auto">
            <a:xfrm>
              <a:off x="1631665" y="3280420"/>
              <a:ext cx="354013" cy="3888730"/>
            </a:xfrm>
            <a:custGeom>
              <a:avLst/>
              <a:gdLst>
                <a:gd name="T0" fmla="*/ 402 w 424"/>
                <a:gd name="T1" fmla="*/ 4 h 4664"/>
                <a:gd name="T2" fmla="*/ 370 w 424"/>
                <a:gd name="T3" fmla="*/ 13 h 4664"/>
                <a:gd name="T4" fmla="*/ 341 w 424"/>
                <a:gd name="T5" fmla="*/ 31 h 4664"/>
                <a:gd name="T6" fmla="*/ 314 w 424"/>
                <a:gd name="T7" fmla="*/ 58 h 4664"/>
                <a:gd name="T8" fmla="*/ 289 w 424"/>
                <a:gd name="T9" fmla="*/ 90 h 4664"/>
                <a:gd name="T10" fmla="*/ 266 w 424"/>
                <a:gd name="T11" fmla="*/ 128 h 4664"/>
                <a:gd name="T12" fmla="*/ 248 w 424"/>
                <a:gd name="T13" fmla="*/ 172 h 4664"/>
                <a:gd name="T14" fmla="*/ 232 w 424"/>
                <a:gd name="T15" fmla="*/ 221 h 4664"/>
                <a:gd name="T16" fmla="*/ 221 w 424"/>
                <a:gd name="T17" fmla="*/ 275 h 4664"/>
                <a:gd name="T18" fmla="*/ 214 w 424"/>
                <a:gd name="T19" fmla="*/ 330 h 4664"/>
                <a:gd name="T20" fmla="*/ 212 w 424"/>
                <a:gd name="T21" fmla="*/ 390 h 4664"/>
                <a:gd name="T22" fmla="*/ 210 w 424"/>
                <a:gd name="T23" fmla="*/ 1984 h 4664"/>
                <a:gd name="T24" fmla="*/ 205 w 424"/>
                <a:gd name="T25" fmla="*/ 2041 h 4664"/>
                <a:gd name="T26" fmla="*/ 194 w 424"/>
                <a:gd name="T27" fmla="*/ 2095 h 4664"/>
                <a:gd name="T28" fmla="*/ 181 w 424"/>
                <a:gd name="T29" fmla="*/ 2145 h 4664"/>
                <a:gd name="T30" fmla="*/ 163 w 424"/>
                <a:gd name="T31" fmla="*/ 2192 h 4664"/>
                <a:gd name="T32" fmla="*/ 142 w 424"/>
                <a:gd name="T33" fmla="*/ 2231 h 4664"/>
                <a:gd name="T34" fmla="*/ 118 w 424"/>
                <a:gd name="T35" fmla="*/ 2266 h 4664"/>
                <a:gd name="T36" fmla="*/ 92 w 424"/>
                <a:gd name="T37" fmla="*/ 2294 h 4664"/>
                <a:gd name="T38" fmla="*/ 63 w 424"/>
                <a:gd name="T39" fmla="*/ 2316 h 4664"/>
                <a:gd name="T40" fmla="*/ 32 w 424"/>
                <a:gd name="T41" fmla="*/ 2328 h 4664"/>
                <a:gd name="T42" fmla="*/ 0 w 424"/>
                <a:gd name="T43" fmla="*/ 2332 h 4664"/>
                <a:gd name="T44" fmla="*/ 32 w 424"/>
                <a:gd name="T45" fmla="*/ 2337 h 4664"/>
                <a:gd name="T46" fmla="*/ 63 w 424"/>
                <a:gd name="T47" fmla="*/ 2350 h 4664"/>
                <a:gd name="T48" fmla="*/ 92 w 424"/>
                <a:gd name="T49" fmla="*/ 2371 h 4664"/>
                <a:gd name="T50" fmla="*/ 118 w 424"/>
                <a:gd name="T51" fmla="*/ 2398 h 4664"/>
                <a:gd name="T52" fmla="*/ 142 w 424"/>
                <a:gd name="T53" fmla="*/ 2434 h 4664"/>
                <a:gd name="T54" fmla="*/ 163 w 424"/>
                <a:gd name="T55" fmla="*/ 2474 h 4664"/>
                <a:gd name="T56" fmla="*/ 181 w 424"/>
                <a:gd name="T57" fmla="*/ 2520 h 4664"/>
                <a:gd name="T58" fmla="*/ 194 w 424"/>
                <a:gd name="T59" fmla="*/ 2571 h 4664"/>
                <a:gd name="T60" fmla="*/ 205 w 424"/>
                <a:gd name="T61" fmla="*/ 2625 h 4664"/>
                <a:gd name="T62" fmla="*/ 210 w 424"/>
                <a:gd name="T63" fmla="*/ 2682 h 4664"/>
                <a:gd name="T64" fmla="*/ 212 w 424"/>
                <a:gd name="T65" fmla="*/ 4276 h 4664"/>
                <a:gd name="T66" fmla="*/ 214 w 424"/>
                <a:gd name="T67" fmla="*/ 4335 h 4664"/>
                <a:gd name="T68" fmla="*/ 221 w 424"/>
                <a:gd name="T69" fmla="*/ 4391 h 4664"/>
                <a:gd name="T70" fmla="*/ 232 w 424"/>
                <a:gd name="T71" fmla="*/ 4445 h 4664"/>
                <a:gd name="T72" fmla="*/ 248 w 424"/>
                <a:gd name="T73" fmla="*/ 4493 h 4664"/>
                <a:gd name="T74" fmla="*/ 266 w 424"/>
                <a:gd name="T75" fmla="*/ 4536 h 4664"/>
                <a:gd name="T76" fmla="*/ 289 w 424"/>
                <a:gd name="T77" fmla="*/ 4576 h 4664"/>
                <a:gd name="T78" fmla="*/ 314 w 424"/>
                <a:gd name="T79" fmla="*/ 4608 h 4664"/>
                <a:gd name="T80" fmla="*/ 341 w 424"/>
                <a:gd name="T81" fmla="*/ 4633 h 4664"/>
                <a:gd name="T82" fmla="*/ 370 w 424"/>
                <a:gd name="T83" fmla="*/ 4653 h 4664"/>
                <a:gd name="T84" fmla="*/ 402 w 424"/>
                <a:gd name="T85" fmla="*/ 4662 h 46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
                <a:gd name="T130" fmla="*/ 0 h 4664"/>
                <a:gd name="T131" fmla="*/ 424 w 424"/>
                <a:gd name="T132" fmla="*/ 4664 h 46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 h="4664">
                  <a:moveTo>
                    <a:pt x="424" y="0"/>
                  </a:moveTo>
                  <a:lnTo>
                    <a:pt x="413" y="2"/>
                  </a:lnTo>
                  <a:lnTo>
                    <a:pt x="402" y="4"/>
                  </a:lnTo>
                  <a:lnTo>
                    <a:pt x="391" y="6"/>
                  </a:lnTo>
                  <a:lnTo>
                    <a:pt x="381" y="9"/>
                  </a:lnTo>
                  <a:lnTo>
                    <a:pt x="370" y="13"/>
                  </a:lnTo>
                  <a:lnTo>
                    <a:pt x="361" y="18"/>
                  </a:lnTo>
                  <a:lnTo>
                    <a:pt x="350" y="25"/>
                  </a:lnTo>
                  <a:lnTo>
                    <a:pt x="341" y="31"/>
                  </a:lnTo>
                  <a:lnTo>
                    <a:pt x="332" y="40"/>
                  </a:lnTo>
                  <a:lnTo>
                    <a:pt x="323" y="49"/>
                  </a:lnTo>
                  <a:lnTo>
                    <a:pt x="314" y="58"/>
                  </a:lnTo>
                  <a:lnTo>
                    <a:pt x="305" y="67"/>
                  </a:lnTo>
                  <a:lnTo>
                    <a:pt x="296" y="77"/>
                  </a:lnTo>
                  <a:lnTo>
                    <a:pt x="289" y="90"/>
                  </a:lnTo>
                  <a:lnTo>
                    <a:pt x="280" y="102"/>
                  </a:lnTo>
                  <a:lnTo>
                    <a:pt x="273" y="115"/>
                  </a:lnTo>
                  <a:lnTo>
                    <a:pt x="266" y="128"/>
                  </a:lnTo>
                  <a:lnTo>
                    <a:pt x="260" y="142"/>
                  </a:lnTo>
                  <a:lnTo>
                    <a:pt x="253" y="156"/>
                  </a:lnTo>
                  <a:lnTo>
                    <a:pt x="248" y="172"/>
                  </a:lnTo>
                  <a:lnTo>
                    <a:pt x="242" y="189"/>
                  </a:lnTo>
                  <a:lnTo>
                    <a:pt x="237" y="205"/>
                  </a:lnTo>
                  <a:lnTo>
                    <a:pt x="232" y="221"/>
                  </a:lnTo>
                  <a:lnTo>
                    <a:pt x="228" y="239"/>
                  </a:lnTo>
                  <a:lnTo>
                    <a:pt x="224" y="255"/>
                  </a:lnTo>
                  <a:lnTo>
                    <a:pt x="221" y="275"/>
                  </a:lnTo>
                  <a:lnTo>
                    <a:pt x="217" y="293"/>
                  </a:lnTo>
                  <a:lnTo>
                    <a:pt x="215" y="311"/>
                  </a:lnTo>
                  <a:lnTo>
                    <a:pt x="214" y="330"/>
                  </a:lnTo>
                  <a:lnTo>
                    <a:pt x="212" y="350"/>
                  </a:lnTo>
                  <a:lnTo>
                    <a:pt x="212" y="370"/>
                  </a:lnTo>
                  <a:lnTo>
                    <a:pt x="212" y="390"/>
                  </a:lnTo>
                  <a:lnTo>
                    <a:pt x="212" y="1944"/>
                  </a:lnTo>
                  <a:lnTo>
                    <a:pt x="212" y="1964"/>
                  </a:lnTo>
                  <a:lnTo>
                    <a:pt x="210" y="1984"/>
                  </a:lnTo>
                  <a:lnTo>
                    <a:pt x="208" y="2003"/>
                  </a:lnTo>
                  <a:lnTo>
                    <a:pt x="206" y="2023"/>
                  </a:lnTo>
                  <a:lnTo>
                    <a:pt x="205" y="2041"/>
                  </a:lnTo>
                  <a:lnTo>
                    <a:pt x="201" y="2059"/>
                  </a:lnTo>
                  <a:lnTo>
                    <a:pt x="199" y="2077"/>
                  </a:lnTo>
                  <a:lnTo>
                    <a:pt x="194" y="2095"/>
                  </a:lnTo>
                  <a:lnTo>
                    <a:pt x="190" y="2113"/>
                  </a:lnTo>
                  <a:lnTo>
                    <a:pt x="187" y="2129"/>
                  </a:lnTo>
                  <a:lnTo>
                    <a:pt x="181" y="2145"/>
                  </a:lnTo>
                  <a:lnTo>
                    <a:pt x="176" y="2161"/>
                  </a:lnTo>
                  <a:lnTo>
                    <a:pt x="169" y="2176"/>
                  </a:lnTo>
                  <a:lnTo>
                    <a:pt x="163" y="2192"/>
                  </a:lnTo>
                  <a:lnTo>
                    <a:pt x="156" y="2204"/>
                  </a:lnTo>
                  <a:lnTo>
                    <a:pt x="149" y="2219"/>
                  </a:lnTo>
                  <a:lnTo>
                    <a:pt x="142" y="2231"/>
                  </a:lnTo>
                  <a:lnTo>
                    <a:pt x="135" y="2244"/>
                  </a:lnTo>
                  <a:lnTo>
                    <a:pt x="126" y="2255"/>
                  </a:lnTo>
                  <a:lnTo>
                    <a:pt x="118" y="2266"/>
                  </a:lnTo>
                  <a:lnTo>
                    <a:pt x="109" y="2276"/>
                  </a:lnTo>
                  <a:lnTo>
                    <a:pt x="101" y="2285"/>
                  </a:lnTo>
                  <a:lnTo>
                    <a:pt x="92" y="2294"/>
                  </a:lnTo>
                  <a:lnTo>
                    <a:pt x="83" y="2301"/>
                  </a:lnTo>
                  <a:lnTo>
                    <a:pt x="72" y="2309"/>
                  </a:lnTo>
                  <a:lnTo>
                    <a:pt x="63" y="2316"/>
                  </a:lnTo>
                  <a:lnTo>
                    <a:pt x="52" y="2321"/>
                  </a:lnTo>
                  <a:lnTo>
                    <a:pt x="41" y="2325"/>
                  </a:lnTo>
                  <a:lnTo>
                    <a:pt x="32" y="2328"/>
                  </a:lnTo>
                  <a:lnTo>
                    <a:pt x="22" y="2330"/>
                  </a:lnTo>
                  <a:lnTo>
                    <a:pt x="11" y="2332"/>
                  </a:lnTo>
                  <a:lnTo>
                    <a:pt x="0" y="2332"/>
                  </a:lnTo>
                  <a:lnTo>
                    <a:pt x="11" y="2334"/>
                  </a:lnTo>
                  <a:lnTo>
                    <a:pt x="22" y="2336"/>
                  </a:lnTo>
                  <a:lnTo>
                    <a:pt x="32" y="2337"/>
                  </a:lnTo>
                  <a:lnTo>
                    <a:pt x="41" y="2341"/>
                  </a:lnTo>
                  <a:lnTo>
                    <a:pt x="52" y="2344"/>
                  </a:lnTo>
                  <a:lnTo>
                    <a:pt x="63" y="2350"/>
                  </a:lnTo>
                  <a:lnTo>
                    <a:pt x="72" y="2357"/>
                  </a:lnTo>
                  <a:lnTo>
                    <a:pt x="83" y="2362"/>
                  </a:lnTo>
                  <a:lnTo>
                    <a:pt x="92" y="2371"/>
                  </a:lnTo>
                  <a:lnTo>
                    <a:pt x="101" y="2380"/>
                  </a:lnTo>
                  <a:lnTo>
                    <a:pt x="109" y="2389"/>
                  </a:lnTo>
                  <a:lnTo>
                    <a:pt x="118" y="2398"/>
                  </a:lnTo>
                  <a:lnTo>
                    <a:pt x="126" y="2409"/>
                  </a:lnTo>
                  <a:lnTo>
                    <a:pt x="135" y="2422"/>
                  </a:lnTo>
                  <a:lnTo>
                    <a:pt x="142" y="2434"/>
                  </a:lnTo>
                  <a:lnTo>
                    <a:pt x="149" y="2447"/>
                  </a:lnTo>
                  <a:lnTo>
                    <a:pt x="156" y="2459"/>
                  </a:lnTo>
                  <a:lnTo>
                    <a:pt x="163" y="2474"/>
                  </a:lnTo>
                  <a:lnTo>
                    <a:pt x="169" y="2488"/>
                  </a:lnTo>
                  <a:lnTo>
                    <a:pt x="176" y="2504"/>
                  </a:lnTo>
                  <a:lnTo>
                    <a:pt x="181" y="2520"/>
                  </a:lnTo>
                  <a:lnTo>
                    <a:pt x="187" y="2537"/>
                  </a:lnTo>
                  <a:lnTo>
                    <a:pt x="190" y="2553"/>
                  </a:lnTo>
                  <a:lnTo>
                    <a:pt x="194" y="2571"/>
                  </a:lnTo>
                  <a:lnTo>
                    <a:pt x="199" y="2587"/>
                  </a:lnTo>
                  <a:lnTo>
                    <a:pt x="201" y="2607"/>
                  </a:lnTo>
                  <a:lnTo>
                    <a:pt x="205" y="2625"/>
                  </a:lnTo>
                  <a:lnTo>
                    <a:pt x="206" y="2642"/>
                  </a:lnTo>
                  <a:lnTo>
                    <a:pt x="208" y="2662"/>
                  </a:lnTo>
                  <a:lnTo>
                    <a:pt x="210" y="2682"/>
                  </a:lnTo>
                  <a:lnTo>
                    <a:pt x="212" y="2702"/>
                  </a:lnTo>
                  <a:lnTo>
                    <a:pt x="212" y="2721"/>
                  </a:lnTo>
                  <a:lnTo>
                    <a:pt x="212" y="4276"/>
                  </a:lnTo>
                  <a:lnTo>
                    <a:pt x="212" y="4296"/>
                  </a:lnTo>
                  <a:lnTo>
                    <a:pt x="212" y="4315"/>
                  </a:lnTo>
                  <a:lnTo>
                    <a:pt x="214" y="4335"/>
                  </a:lnTo>
                  <a:lnTo>
                    <a:pt x="215" y="4355"/>
                  </a:lnTo>
                  <a:lnTo>
                    <a:pt x="217" y="4373"/>
                  </a:lnTo>
                  <a:lnTo>
                    <a:pt x="221" y="4391"/>
                  </a:lnTo>
                  <a:lnTo>
                    <a:pt x="224" y="4409"/>
                  </a:lnTo>
                  <a:lnTo>
                    <a:pt x="228" y="4427"/>
                  </a:lnTo>
                  <a:lnTo>
                    <a:pt x="232" y="4445"/>
                  </a:lnTo>
                  <a:lnTo>
                    <a:pt x="237" y="4461"/>
                  </a:lnTo>
                  <a:lnTo>
                    <a:pt x="242" y="4477"/>
                  </a:lnTo>
                  <a:lnTo>
                    <a:pt x="248" y="4493"/>
                  </a:lnTo>
                  <a:lnTo>
                    <a:pt x="253" y="4507"/>
                  </a:lnTo>
                  <a:lnTo>
                    <a:pt x="260" y="4524"/>
                  </a:lnTo>
                  <a:lnTo>
                    <a:pt x="266" y="4536"/>
                  </a:lnTo>
                  <a:lnTo>
                    <a:pt x="273" y="4551"/>
                  </a:lnTo>
                  <a:lnTo>
                    <a:pt x="280" y="4563"/>
                  </a:lnTo>
                  <a:lnTo>
                    <a:pt x="289" y="4576"/>
                  </a:lnTo>
                  <a:lnTo>
                    <a:pt x="296" y="4586"/>
                  </a:lnTo>
                  <a:lnTo>
                    <a:pt x="305" y="4597"/>
                  </a:lnTo>
                  <a:lnTo>
                    <a:pt x="314" y="4608"/>
                  </a:lnTo>
                  <a:lnTo>
                    <a:pt x="323" y="4617"/>
                  </a:lnTo>
                  <a:lnTo>
                    <a:pt x="332" y="4626"/>
                  </a:lnTo>
                  <a:lnTo>
                    <a:pt x="341" y="4633"/>
                  </a:lnTo>
                  <a:lnTo>
                    <a:pt x="350" y="4640"/>
                  </a:lnTo>
                  <a:lnTo>
                    <a:pt x="361" y="4648"/>
                  </a:lnTo>
                  <a:lnTo>
                    <a:pt x="370" y="4653"/>
                  </a:lnTo>
                  <a:lnTo>
                    <a:pt x="381" y="4656"/>
                  </a:lnTo>
                  <a:lnTo>
                    <a:pt x="391" y="4660"/>
                  </a:lnTo>
                  <a:lnTo>
                    <a:pt x="402" y="4662"/>
                  </a:lnTo>
                  <a:lnTo>
                    <a:pt x="413" y="4664"/>
                  </a:lnTo>
                  <a:lnTo>
                    <a:pt x="424" y="4664"/>
                  </a:lnTo>
                </a:path>
              </a:pathLst>
            </a:custGeom>
            <a:noFill/>
            <a:ln w="9525" cap="flat" cmpd="sng" algn="ctr">
              <a:solidFill>
                <a:schemeClr val="tx1"/>
              </a:solidFill>
              <a:prstDash val="solid"/>
              <a:round/>
              <a:headEnd type="none" w="med" len="med"/>
              <a:tailEnd type="none" w="med" len="me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53" name="Text Box 15"/>
            <p:cNvSpPr txBox="1">
              <a:spLocks noChangeArrowheads="1"/>
            </p:cNvSpPr>
            <p:nvPr/>
          </p:nvSpPr>
          <p:spPr bwMode="auto">
            <a:xfrm>
              <a:off x="2131771" y="3681957"/>
              <a:ext cx="1333617" cy="1666755"/>
            </a:xfrm>
            <a:prstGeom prst="rect">
              <a:avLst/>
            </a:prstGeom>
            <a:noFill/>
            <a:ln w="9525" cap="flat" cmpd="sng" algn="ctr">
              <a:noFill/>
              <a:prstDash val="solid"/>
              <a:round/>
              <a:headEnd type="none" w="med" len="med"/>
              <a:tailEnd type="none" w="med" len="med"/>
            </a:ln>
            <a:effectLst/>
          </p:spPr>
          <p:txBody>
            <a:bodyPr lIns="78373" tIns="39187" rIns="78373" bIns="39187" anchor="ctr"/>
            <a:lstStyle/>
            <a:p>
              <a:pPr algn="ctr" defTabSz="783732" eaLnBrk="0" hangingPunct="0">
                <a:defRPr/>
              </a:pPr>
              <a:r>
                <a:rPr lang="en-GB" sz="1400" b="1" i="1" dirty="0" err="1" smtClean="0">
                  <a:solidFill>
                    <a:srgbClr val="000099"/>
                  </a:solidFill>
                  <a:latin typeface="Arial Unicode MS" pitchFamily="34" charset="-128"/>
                  <a:ea typeface="Arial Unicode MS" pitchFamily="34" charset="-128"/>
                  <a:cs typeface="Arial Unicode MS" pitchFamily="34" charset="-128"/>
                </a:rPr>
                <a:t>Activos</a:t>
              </a:r>
              <a:r>
                <a:rPr lang="en-GB" sz="1400" b="1" i="1" dirty="0" smtClean="0">
                  <a:solidFill>
                    <a:srgbClr val="000099"/>
                  </a:solidFill>
                  <a:latin typeface="Arial Unicode MS" pitchFamily="34" charset="-128"/>
                  <a:ea typeface="Arial Unicode MS" pitchFamily="34" charset="-128"/>
                  <a:cs typeface="Arial Unicode MS" pitchFamily="34" charset="-128"/>
                </a:rPr>
                <a:t> </a:t>
              </a:r>
              <a:r>
                <a:rPr lang="en-GB" sz="1400" b="1" i="1" dirty="0" err="1" smtClean="0">
                  <a:solidFill>
                    <a:srgbClr val="000099"/>
                  </a:solidFill>
                  <a:latin typeface="Arial Unicode MS" pitchFamily="34" charset="-128"/>
                  <a:ea typeface="Arial Unicode MS" pitchFamily="34" charset="-128"/>
                  <a:cs typeface="Arial Unicode MS" pitchFamily="34" charset="-128"/>
                </a:rPr>
                <a:t>reconocidos</a:t>
              </a:r>
              <a:r>
                <a:rPr lang="en-GB" sz="1400" b="1" i="1" dirty="0" smtClean="0">
                  <a:solidFill>
                    <a:srgbClr val="000099"/>
                  </a:solidFill>
                  <a:latin typeface="Arial Unicode MS" pitchFamily="34" charset="-128"/>
                  <a:ea typeface="Arial Unicode MS" pitchFamily="34" charset="-128"/>
                  <a:cs typeface="Arial Unicode MS" pitchFamily="34" charset="-128"/>
                </a:rPr>
                <a:t> en el balance de </a:t>
              </a:r>
              <a:r>
                <a:rPr lang="en-GB" sz="1400" b="1" i="1" dirty="0" err="1" smtClean="0">
                  <a:solidFill>
                    <a:srgbClr val="000099"/>
                  </a:solidFill>
                  <a:latin typeface="Arial Unicode MS" pitchFamily="34" charset="-128"/>
                  <a:ea typeface="Arial Unicode MS" pitchFamily="34" charset="-128"/>
                  <a:cs typeface="Arial Unicode MS" pitchFamily="34" charset="-128"/>
                </a:rPr>
                <a:t>solvencia</a:t>
              </a:r>
              <a:endParaRPr lang="en-GB" sz="1400" b="1" i="1" dirty="0">
                <a:solidFill>
                  <a:srgbClr val="000099"/>
                </a:solidFill>
                <a:latin typeface="Arial Unicode MS" pitchFamily="34" charset="-128"/>
                <a:ea typeface="Arial Unicode MS" pitchFamily="34" charset="-128"/>
                <a:cs typeface="Arial Unicode MS" pitchFamily="34" charset="-128"/>
              </a:endParaRPr>
            </a:p>
          </p:txBody>
        </p:sp>
      </p:grpSp>
      <p:grpSp>
        <p:nvGrpSpPr>
          <p:cNvPr id="4" name="Gruppieren 42"/>
          <p:cNvGrpSpPr>
            <a:grpSpLocks/>
          </p:cNvGrpSpPr>
          <p:nvPr/>
        </p:nvGrpSpPr>
        <p:grpSpPr bwMode="auto">
          <a:xfrm>
            <a:off x="2054187" y="5273681"/>
            <a:ext cx="2726768" cy="434975"/>
            <a:chOff x="3694570" y="4772973"/>
            <a:chExt cx="3182227" cy="508198"/>
          </a:xfrm>
        </p:grpSpPr>
        <p:sp>
          <p:nvSpPr>
            <p:cNvPr id="55" name="Rectangle 10"/>
            <p:cNvSpPr>
              <a:spLocks noChangeArrowheads="1"/>
            </p:cNvSpPr>
            <p:nvPr/>
          </p:nvSpPr>
          <p:spPr bwMode="auto">
            <a:xfrm>
              <a:off x="3694570" y="4772973"/>
              <a:ext cx="1131977" cy="508198"/>
            </a:xfrm>
            <a:prstGeom prst="rect">
              <a:avLst/>
            </a:prstGeom>
            <a:solidFill>
              <a:schemeClr val="accent5">
                <a:lumMod val="40000"/>
                <a:lumOff val="60000"/>
              </a:schemeClr>
            </a:solidFill>
            <a:ln w="6350">
              <a:solidFill>
                <a:srgbClr val="000000"/>
              </a:solidFill>
              <a:miter lim="800000"/>
              <a:headEnd/>
              <a:tailEnd/>
            </a:ln>
          </p:spPr>
          <p:txBody>
            <a:bodyPr/>
            <a:lstStyle/>
            <a:p>
              <a:pPr eaLnBrk="0" hangingPunct="0">
                <a:defRPr/>
              </a:pPr>
              <a:endParaRPr lang="en-GB" sz="1600">
                <a:latin typeface="Arial Unicode MS" pitchFamily="34" charset="-128"/>
                <a:ea typeface="Arial Unicode MS" pitchFamily="34" charset="-128"/>
                <a:cs typeface="Arial Unicode MS" pitchFamily="34" charset="-128"/>
              </a:endParaRPr>
            </a:p>
          </p:txBody>
        </p:sp>
        <p:sp>
          <p:nvSpPr>
            <p:cNvPr id="56" name="Rectangle 11"/>
            <p:cNvSpPr>
              <a:spLocks noChangeArrowheads="1"/>
            </p:cNvSpPr>
            <p:nvPr/>
          </p:nvSpPr>
          <p:spPr bwMode="auto">
            <a:xfrm>
              <a:off x="5411994" y="4889821"/>
              <a:ext cx="1464803" cy="287669"/>
            </a:xfrm>
            <a:prstGeom prst="rect">
              <a:avLst/>
            </a:prstGeom>
            <a:noFill/>
            <a:ln w="6350">
              <a:noFill/>
              <a:miter lim="800000"/>
              <a:headEnd/>
              <a:tailEnd/>
            </a:ln>
          </p:spPr>
          <p:txBody>
            <a:bodyPr wrap="none" lIns="0" tIns="0" rIns="0" bIns="0">
              <a:spAutoFit/>
            </a:bodyPr>
            <a:lstStyle/>
            <a:p>
              <a:pPr defTabSz="914354">
                <a:defRPr/>
              </a:pPr>
              <a:r>
                <a:rPr lang="en-GB" sz="1600" i="1" dirty="0" err="1" smtClean="0">
                  <a:latin typeface="Arial Unicode MS" pitchFamily="34" charset="-128"/>
                  <a:ea typeface="Arial Unicode MS" pitchFamily="34" charset="-128"/>
                  <a:cs typeface="Arial Unicode MS" pitchFamily="34" charset="-128"/>
                </a:rPr>
                <a:t>Otros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pasivos</a:t>
              </a:r>
              <a:endParaRPr lang="en-GB" sz="1600" dirty="0">
                <a:latin typeface="Arial Unicode MS" pitchFamily="34" charset="-128"/>
                <a:ea typeface="Arial Unicode MS" pitchFamily="34" charset="-128"/>
                <a:cs typeface="Arial Unicode MS" pitchFamily="34" charset="-128"/>
              </a:endParaRPr>
            </a:p>
          </p:txBody>
        </p:sp>
        <p:sp>
          <p:nvSpPr>
            <p:cNvPr id="57" name="Freeform 17"/>
            <p:cNvSpPr>
              <a:spLocks noEditPoints="1"/>
            </p:cNvSpPr>
            <p:nvPr/>
          </p:nvSpPr>
          <p:spPr bwMode="auto">
            <a:xfrm>
              <a:off x="4222909" y="4971490"/>
              <a:ext cx="1101725" cy="68263"/>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a:lstStyle/>
            <a:p>
              <a:endParaRPr lang="es-ES_tradnl" sz="1600">
                <a:latin typeface="Arial Unicode MS" pitchFamily="34" charset="-128"/>
                <a:ea typeface="Arial Unicode MS" pitchFamily="34" charset="-128"/>
                <a:cs typeface="Arial Unicode MS" pitchFamily="34" charset="-128"/>
              </a:endParaRPr>
            </a:p>
          </p:txBody>
        </p:sp>
      </p:grpSp>
      <p:sp>
        <p:nvSpPr>
          <p:cNvPr id="58" name="Rectangle 10"/>
          <p:cNvSpPr>
            <a:spLocks noChangeArrowheads="1"/>
          </p:cNvSpPr>
          <p:nvPr/>
        </p:nvSpPr>
        <p:spPr bwMode="auto">
          <a:xfrm>
            <a:off x="2030402" y="3217853"/>
            <a:ext cx="969962" cy="498475"/>
          </a:xfrm>
          <a:prstGeom prst="rect">
            <a:avLst/>
          </a:prstGeom>
          <a:solidFill>
            <a:schemeClr val="accent5">
              <a:lumMod val="20000"/>
              <a:lumOff val="80000"/>
            </a:schemeClr>
          </a:solidFill>
          <a:ln w="6350">
            <a:solidFill>
              <a:srgbClr val="000000"/>
            </a:solidFill>
            <a:miter lim="800000"/>
            <a:headEnd/>
            <a:tailEnd/>
          </a:ln>
        </p:spPr>
        <p:txBody>
          <a:bodyPr lIns="78373" tIns="39187" rIns="78373" bIns="39187"/>
          <a:lstStyle/>
          <a:p>
            <a:pPr eaLnBrk="0" hangingPunct="0"/>
            <a:endParaRPr lang="en-GB" sz="1600">
              <a:latin typeface="Arial Unicode MS" pitchFamily="34" charset="-128"/>
              <a:ea typeface="Arial Unicode MS" pitchFamily="34" charset="-128"/>
              <a:cs typeface="Arial Unicode MS" pitchFamily="34" charset="-128"/>
            </a:endParaRPr>
          </a:p>
        </p:txBody>
      </p:sp>
      <p:sp>
        <p:nvSpPr>
          <p:cNvPr id="59" name="Rectangle 11"/>
          <p:cNvSpPr>
            <a:spLocks noChangeArrowheads="1"/>
          </p:cNvSpPr>
          <p:nvPr/>
        </p:nvSpPr>
        <p:spPr bwMode="auto">
          <a:xfrm>
            <a:off x="3500430" y="3214686"/>
            <a:ext cx="2176507" cy="492443"/>
          </a:xfrm>
          <a:prstGeom prst="rect">
            <a:avLst/>
          </a:prstGeom>
          <a:noFill/>
          <a:ln w="6350">
            <a:noFill/>
            <a:miter lim="800000"/>
            <a:headEnd/>
            <a:tailEnd/>
          </a:ln>
        </p:spPr>
        <p:txBody>
          <a:bodyPr wrap="square" lIns="0" tIns="0" rIns="0" bIns="0">
            <a:spAutoFit/>
          </a:bodyPr>
          <a:lstStyle/>
          <a:p>
            <a:pPr algn="ctr" defTabSz="914354">
              <a:defRPr/>
            </a:pPr>
            <a:r>
              <a:rPr lang="en-GB" sz="1600" i="1" dirty="0" err="1" smtClean="0">
                <a:latin typeface="Arial Unicode MS" pitchFamily="34" charset="-128"/>
                <a:ea typeface="Arial Unicode MS" pitchFamily="34" charset="-128"/>
                <a:cs typeface="Arial Unicode MS" pitchFamily="34" charset="-128"/>
              </a:rPr>
              <a:t>Pasivos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subordinados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elegibles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como</a:t>
            </a:r>
            <a:r>
              <a:rPr lang="en-GB" sz="1600" i="1" dirty="0" smtClean="0">
                <a:latin typeface="Arial Unicode MS" pitchFamily="34" charset="-128"/>
                <a:ea typeface="Arial Unicode MS" pitchFamily="34" charset="-128"/>
                <a:cs typeface="Arial Unicode MS" pitchFamily="34" charset="-128"/>
              </a:rPr>
              <a:t> FF.PP</a:t>
            </a:r>
            <a:endParaRPr lang="en-GB" sz="1600" dirty="0">
              <a:latin typeface="Arial Unicode MS" pitchFamily="34" charset="-128"/>
              <a:ea typeface="Arial Unicode MS" pitchFamily="34" charset="-128"/>
              <a:cs typeface="Arial Unicode MS" pitchFamily="34" charset="-128"/>
            </a:endParaRPr>
          </a:p>
        </p:txBody>
      </p:sp>
      <p:sp>
        <p:nvSpPr>
          <p:cNvPr id="60" name="Freeform 17"/>
          <p:cNvSpPr>
            <a:spLocks noEditPoints="1"/>
          </p:cNvSpPr>
          <p:nvPr/>
        </p:nvSpPr>
        <p:spPr bwMode="auto">
          <a:xfrm>
            <a:off x="2500298" y="3425816"/>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1" name="Rectangle 11"/>
          <p:cNvSpPr>
            <a:spLocks noChangeArrowheads="1"/>
          </p:cNvSpPr>
          <p:nvPr/>
        </p:nvSpPr>
        <p:spPr bwMode="auto">
          <a:xfrm>
            <a:off x="3497011" y="2571744"/>
            <a:ext cx="1503617" cy="246221"/>
          </a:xfrm>
          <a:prstGeom prst="rect">
            <a:avLst/>
          </a:prstGeom>
          <a:noFill/>
          <a:ln w="6350">
            <a:noFill/>
            <a:miter lim="800000"/>
            <a:headEnd/>
            <a:tailEnd/>
          </a:ln>
        </p:spPr>
        <p:txBody>
          <a:bodyPr wrap="none" lIns="0" tIns="0" rIns="0" bIns="0">
            <a:spAutoFit/>
          </a:bodyPr>
          <a:lstStyle/>
          <a:p>
            <a:pPr defTabSz="914354">
              <a:defRPr/>
            </a:pPr>
            <a:r>
              <a:rPr lang="en-GB" sz="1600" i="1" dirty="0" err="1" smtClean="0">
                <a:latin typeface="Arial Unicode MS" pitchFamily="34" charset="-128"/>
                <a:ea typeface="Arial Unicode MS" pitchFamily="34" charset="-128"/>
                <a:cs typeface="Arial Unicode MS" pitchFamily="34" charset="-128"/>
              </a:rPr>
              <a:t>Activos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Pasivos</a:t>
            </a:r>
            <a:endParaRPr lang="en-GB" sz="1600" dirty="0">
              <a:latin typeface="Arial Unicode MS" pitchFamily="34" charset="-128"/>
              <a:ea typeface="Arial Unicode MS" pitchFamily="34" charset="-128"/>
              <a:cs typeface="Arial Unicode MS" pitchFamily="34" charset="-128"/>
            </a:endParaRPr>
          </a:p>
        </p:txBody>
      </p:sp>
      <p:sp>
        <p:nvSpPr>
          <p:cNvPr id="62" name="Freeform 17"/>
          <p:cNvSpPr>
            <a:spLocks noEditPoints="1"/>
          </p:cNvSpPr>
          <p:nvPr/>
        </p:nvSpPr>
        <p:spPr bwMode="auto">
          <a:xfrm>
            <a:off x="2477836" y="2714620"/>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3" name="Rectangle 10"/>
          <p:cNvSpPr>
            <a:spLocks noChangeArrowheads="1"/>
          </p:cNvSpPr>
          <p:nvPr/>
        </p:nvSpPr>
        <p:spPr bwMode="auto">
          <a:xfrm>
            <a:off x="2000232" y="1928802"/>
            <a:ext cx="969962" cy="333375"/>
          </a:xfrm>
          <a:prstGeom prst="rect">
            <a:avLst/>
          </a:prstGeom>
          <a:solidFill>
            <a:schemeClr val="accent4">
              <a:lumMod val="20000"/>
              <a:lumOff val="80000"/>
            </a:schemeClr>
          </a:solidFill>
          <a:ln w="6350">
            <a:solidFill>
              <a:srgbClr val="000000"/>
            </a:solidFill>
            <a:prstDash val="sysDash"/>
            <a:miter lim="800000"/>
            <a:headEnd/>
            <a:tailEnd/>
          </a:ln>
        </p:spPr>
        <p:txBody>
          <a:bodyPr lIns="78373" tIns="39187" rIns="78373" bIns="39187" anchor="ctr"/>
          <a:lstStyle/>
          <a:p>
            <a:pPr algn="ctr" eaLnBrk="0" hangingPunct="0"/>
            <a:r>
              <a:rPr lang="en-GB" sz="1200" dirty="0" smtClean="0">
                <a:latin typeface="Arial Unicode MS" pitchFamily="34" charset="-128"/>
                <a:ea typeface="Arial Unicode MS" pitchFamily="34" charset="-128"/>
                <a:cs typeface="Arial Unicode MS" pitchFamily="34" charset="-128"/>
              </a:rPr>
              <a:t>Off-balance</a:t>
            </a:r>
            <a:endParaRPr lang="en-GB" sz="1200" dirty="0">
              <a:latin typeface="Arial Unicode MS" pitchFamily="34" charset="-128"/>
              <a:ea typeface="Arial Unicode MS" pitchFamily="34" charset="-128"/>
              <a:cs typeface="Arial Unicode MS" pitchFamily="34" charset="-128"/>
            </a:endParaRPr>
          </a:p>
        </p:txBody>
      </p:sp>
      <p:sp>
        <p:nvSpPr>
          <p:cNvPr id="64" name="Rectangle 11"/>
          <p:cNvSpPr>
            <a:spLocks noChangeArrowheads="1"/>
          </p:cNvSpPr>
          <p:nvPr/>
        </p:nvSpPr>
        <p:spPr bwMode="auto">
          <a:xfrm>
            <a:off x="3827429" y="1857364"/>
            <a:ext cx="1744704" cy="492443"/>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Complementarios</a:t>
            </a:r>
            <a:endParaRPr lang="en-GB" sz="1600" b="1" dirty="0">
              <a:latin typeface="Arial Unicode MS" pitchFamily="34" charset="-128"/>
              <a:ea typeface="Arial Unicode MS" pitchFamily="34" charset="-128"/>
              <a:cs typeface="Arial Unicode MS" pitchFamily="34" charset="-128"/>
            </a:endParaRPr>
          </a:p>
        </p:txBody>
      </p:sp>
      <p:sp>
        <p:nvSpPr>
          <p:cNvPr id="65" name="Freeform 17"/>
          <p:cNvSpPr>
            <a:spLocks noEditPoints="1"/>
          </p:cNvSpPr>
          <p:nvPr/>
        </p:nvSpPr>
        <p:spPr bwMode="auto">
          <a:xfrm>
            <a:off x="2913057" y="2071678"/>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6" name="Rectangle 7"/>
          <p:cNvSpPr>
            <a:spLocks noChangeArrowheads="1"/>
          </p:cNvSpPr>
          <p:nvPr/>
        </p:nvSpPr>
        <p:spPr bwMode="auto">
          <a:xfrm>
            <a:off x="7346087" y="2571744"/>
            <a:ext cx="1440755" cy="492443"/>
          </a:xfrm>
          <a:prstGeom prst="rect">
            <a:avLst/>
          </a:prstGeom>
          <a:noFill/>
          <a:ln w="6350">
            <a:noFill/>
            <a:miter lim="800000"/>
            <a:headEnd/>
            <a:tailEnd/>
          </a:ln>
        </p:spPr>
        <p:txBody>
          <a:bodyPr wrap="square" lIns="0" tIns="0" rIns="0" bIns="0">
            <a:spAutoFit/>
          </a:bodyPr>
          <a:lstStyle/>
          <a:p>
            <a:pPr algn="ctr" defTabSz="914354">
              <a:defRPr/>
            </a:pPr>
            <a:r>
              <a:rPr lang="en-GB" sz="1600" b="1" dirty="0" err="1" smtClean="0">
                <a:latin typeface="Arial Unicode MS" pitchFamily="34" charset="-128"/>
                <a:ea typeface="Arial Unicode MS" pitchFamily="34" charset="-128"/>
                <a:cs typeface="Arial Unicode MS" pitchFamily="34" charset="-128"/>
              </a:rPr>
              <a:t>Fondos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propios</a:t>
            </a:r>
            <a:r>
              <a:rPr lang="en-GB" sz="1600" b="1" dirty="0" smtClean="0">
                <a:latin typeface="Arial Unicode MS" pitchFamily="34" charset="-128"/>
                <a:ea typeface="Arial Unicode MS" pitchFamily="34" charset="-128"/>
                <a:cs typeface="Arial Unicode MS" pitchFamily="34" charset="-128"/>
              </a:rPr>
              <a:t> </a:t>
            </a:r>
            <a:r>
              <a:rPr lang="en-GB" sz="1600" b="1" dirty="0" err="1" smtClean="0">
                <a:latin typeface="Arial Unicode MS" pitchFamily="34" charset="-128"/>
                <a:ea typeface="Arial Unicode MS" pitchFamily="34" charset="-128"/>
                <a:cs typeface="Arial Unicode MS" pitchFamily="34" charset="-128"/>
              </a:rPr>
              <a:t>totales</a:t>
            </a:r>
            <a:endParaRPr lang="en-GB" sz="1600" b="1" dirty="0">
              <a:latin typeface="Arial Unicode MS" pitchFamily="34" charset="-128"/>
              <a:ea typeface="Arial Unicode MS" pitchFamily="34" charset="-128"/>
              <a:cs typeface="Arial Unicode MS" pitchFamily="34" charset="-128"/>
            </a:endParaRPr>
          </a:p>
        </p:txBody>
      </p:sp>
      <p:sp>
        <p:nvSpPr>
          <p:cNvPr id="67" name="Freeform 8"/>
          <p:cNvSpPr>
            <a:spLocks/>
          </p:cNvSpPr>
          <p:nvPr/>
        </p:nvSpPr>
        <p:spPr bwMode="auto">
          <a:xfrm>
            <a:off x="6929454" y="1928802"/>
            <a:ext cx="285752" cy="1798639"/>
          </a:xfrm>
          <a:custGeom>
            <a:avLst/>
            <a:gdLst>
              <a:gd name="T0" fmla="*/ 11 w 424"/>
              <a:gd name="T1" fmla="*/ 0 h 2968"/>
              <a:gd name="T2" fmla="*/ 32 w 424"/>
              <a:gd name="T3" fmla="*/ 4 h 2968"/>
              <a:gd name="T4" fmla="*/ 52 w 424"/>
              <a:gd name="T5" fmla="*/ 9 h 2968"/>
              <a:gd name="T6" fmla="*/ 72 w 424"/>
              <a:gd name="T7" fmla="*/ 17 h 2968"/>
              <a:gd name="T8" fmla="*/ 91 w 424"/>
              <a:gd name="T9" fmla="*/ 26 h 2968"/>
              <a:gd name="T10" fmla="*/ 109 w 424"/>
              <a:gd name="T11" fmla="*/ 36 h 2968"/>
              <a:gd name="T12" fmla="*/ 126 w 424"/>
              <a:gd name="T13" fmla="*/ 51 h 2968"/>
              <a:gd name="T14" fmla="*/ 149 w 424"/>
              <a:gd name="T15" fmla="*/ 74 h 2968"/>
              <a:gd name="T16" fmla="*/ 176 w 424"/>
              <a:gd name="T17" fmla="*/ 110 h 2968"/>
              <a:gd name="T18" fmla="*/ 190 w 424"/>
              <a:gd name="T19" fmla="*/ 140 h 2968"/>
              <a:gd name="T20" fmla="*/ 199 w 424"/>
              <a:gd name="T21" fmla="*/ 164 h 2968"/>
              <a:gd name="T22" fmla="*/ 205 w 424"/>
              <a:gd name="T23" fmla="*/ 187 h 2968"/>
              <a:gd name="T24" fmla="*/ 210 w 424"/>
              <a:gd name="T25" fmla="*/ 210 h 2968"/>
              <a:gd name="T26" fmla="*/ 212 w 424"/>
              <a:gd name="T27" fmla="*/ 236 h 2968"/>
              <a:gd name="T28" fmla="*/ 212 w 424"/>
              <a:gd name="T29" fmla="*/ 1237 h 2968"/>
              <a:gd name="T30" fmla="*/ 214 w 424"/>
              <a:gd name="T31" fmla="*/ 1262 h 2968"/>
              <a:gd name="T32" fmla="*/ 215 w 424"/>
              <a:gd name="T33" fmla="*/ 1288 h 2968"/>
              <a:gd name="T34" fmla="*/ 221 w 424"/>
              <a:gd name="T35" fmla="*/ 1311 h 2968"/>
              <a:gd name="T36" fmla="*/ 228 w 424"/>
              <a:gd name="T37" fmla="*/ 1334 h 2968"/>
              <a:gd name="T38" fmla="*/ 237 w 424"/>
              <a:gd name="T39" fmla="*/ 1356 h 2968"/>
              <a:gd name="T40" fmla="*/ 260 w 424"/>
              <a:gd name="T41" fmla="*/ 1395 h 2968"/>
              <a:gd name="T42" fmla="*/ 289 w 424"/>
              <a:gd name="T43" fmla="*/ 1428 h 2968"/>
              <a:gd name="T44" fmla="*/ 305 w 424"/>
              <a:gd name="T45" fmla="*/ 1442 h 2968"/>
              <a:gd name="T46" fmla="*/ 323 w 424"/>
              <a:gd name="T47" fmla="*/ 1454 h 2968"/>
              <a:gd name="T48" fmla="*/ 341 w 424"/>
              <a:gd name="T49" fmla="*/ 1465 h 2968"/>
              <a:gd name="T50" fmla="*/ 361 w 424"/>
              <a:gd name="T51" fmla="*/ 1474 h 2968"/>
              <a:gd name="T52" fmla="*/ 380 w 424"/>
              <a:gd name="T53" fmla="*/ 1480 h 2968"/>
              <a:gd name="T54" fmla="*/ 402 w 424"/>
              <a:gd name="T55" fmla="*/ 1483 h 2968"/>
              <a:gd name="T56" fmla="*/ 424 w 424"/>
              <a:gd name="T57" fmla="*/ 1485 h 2968"/>
              <a:gd name="T58" fmla="*/ 402 w 424"/>
              <a:gd name="T59" fmla="*/ 1485 h 2968"/>
              <a:gd name="T60" fmla="*/ 380 w 424"/>
              <a:gd name="T61" fmla="*/ 1490 h 2968"/>
              <a:gd name="T62" fmla="*/ 361 w 424"/>
              <a:gd name="T63" fmla="*/ 1496 h 2968"/>
              <a:gd name="T64" fmla="*/ 341 w 424"/>
              <a:gd name="T65" fmla="*/ 1505 h 2968"/>
              <a:gd name="T66" fmla="*/ 323 w 424"/>
              <a:gd name="T67" fmla="*/ 1514 h 2968"/>
              <a:gd name="T68" fmla="*/ 305 w 424"/>
              <a:gd name="T69" fmla="*/ 1526 h 2968"/>
              <a:gd name="T70" fmla="*/ 289 w 424"/>
              <a:gd name="T71" fmla="*/ 1541 h 2968"/>
              <a:gd name="T72" fmla="*/ 260 w 424"/>
              <a:gd name="T73" fmla="*/ 1575 h 2968"/>
              <a:gd name="T74" fmla="*/ 237 w 424"/>
              <a:gd name="T75" fmla="*/ 1614 h 2968"/>
              <a:gd name="T76" fmla="*/ 228 w 424"/>
              <a:gd name="T77" fmla="*/ 1636 h 2968"/>
              <a:gd name="T78" fmla="*/ 221 w 424"/>
              <a:gd name="T79" fmla="*/ 1659 h 2968"/>
              <a:gd name="T80" fmla="*/ 215 w 424"/>
              <a:gd name="T81" fmla="*/ 1682 h 2968"/>
              <a:gd name="T82" fmla="*/ 214 w 424"/>
              <a:gd name="T83" fmla="*/ 1706 h 2968"/>
              <a:gd name="T84" fmla="*/ 212 w 424"/>
              <a:gd name="T85" fmla="*/ 1733 h 2968"/>
              <a:gd name="T86" fmla="*/ 212 w 424"/>
              <a:gd name="T87" fmla="*/ 2734 h 2968"/>
              <a:gd name="T88" fmla="*/ 210 w 424"/>
              <a:gd name="T89" fmla="*/ 2759 h 2968"/>
              <a:gd name="T90" fmla="*/ 205 w 424"/>
              <a:gd name="T91" fmla="*/ 2783 h 2968"/>
              <a:gd name="T92" fmla="*/ 199 w 424"/>
              <a:gd name="T93" fmla="*/ 2806 h 2968"/>
              <a:gd name="T94" fmla="*/ 190 w 424"/>
              <a:gd name="T95" fmla="*/ 2828 h 2968"/>
              <a:gd name="T96" fmla="*/ 176 w 424"/>
              <a:gd name="T97" fmla="*/ 2860 h 2968"/>
              <a:gd name="T98" fmla="*/ 149 w 424"/>
              <a:gd name="T99" fmla="*/ 2896 h 2968"/>
              <a:gd name="T100" fmla="*/ 126 w 424"/>
              <a:gd name="T101" fmla="*/ 2919 h 2968"/>
              <a:gd name="T102" fmla="*/ 109 w 424"/>
              <a:gd name="T103" fmla="*/ 2932 h 2968"/>
              <a:gd name="T104" fmla="*/ 91 w 424"/>
              <a:gd name="T105" fmla="*/ 2944 h 2968"/>
              <a:gd name="T106" fmla="*/ 72 w 424"/>
              <a:gd name="T107" fmla="*/ 2953 h 2968"/>
              <a:gd name="T108" fmla="*/ 52 w 424"/>
              <a:gd name="T109" fmla="*/ 2960 h 2968"/>
              <a:gd name="T110" fmla="*/ 32 w 424"/>
              <a:gd name="T111" fmla="*/ 2966 h 2968"/>
              <a:gd name="T112" fmla="*/ 11 w 424"/>
              <a:gd name="T113" fmla="*/ 2968 h 29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
              <a:gd name="T172" fmla="*/ 0 h 2968"/>
              <a:gd name="T173" fmla="*/ 424 w 424"/>
              <a:gd name="T174" fmla="*/ 2968 h 29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 h="2968">
                <a:moveTo>
                  <a:pt x="0" y="0"/>
                </a:moveTo>
                <a:lnTo>
                  <a:pt x="11" y="0"/>
                </a:lnTo>
                <a:lnTo>
                  <a:pt x="21" y="2"/>
                </a:lnTo>
                <a:lnTo>
                  <a:pt x="32" y="4"/>
                </a:lnTo>
                <a:lnTo>
                  <a:pt x="41" y="6"/>
                </a:lnTo>
                <a:lnTo>
                  <a:pt x="52" y="9"/>
                </a:lnTo>
                <a:lnTo>
                  <a:pt x="63" y="11"/>
                </a:lnTo>
                <a:lnTo>
                  <a:pt x="72" y="17"/>
                </a:lnTo>
                <a:lnTo>
                  <a:pt x="83" y="20"/>
                </a:lnTo>
                <a:lnTo>
                  <a:pt x="91" y="26"/>
                </a:lnTo>
                <a:lnTo>
                  <a:pt x="100" y="31"/>
                </a:lnTo>
                <a:lnTo>
                  <a:pt x="109" y="36"/>
                </a:lnTo>
                <a:lnTo>
                  <a:pt x="118" y="44"/>
                </a:lnTo>
                <a:lnTo>
                  <a:pt x="126" y="51"/>
                </a:lnTo>
                <a:lnTo>
                  <a:pt x="135" y="58"/>
                </a:lnTo>
                <a:lnTo>
                  <a:pt x="149" y="74"/>
                </a:lnTo>
                <a:lnTo>
                  <a:pt x="163" y="90"/>
                </a:lnTo>
                <a:lnTo>
                  <a:pt x="176" y="110"/>
                </a:lnTo>
                <a:lnTo>
                  <a:pt x="187" y="130"/>
                </a:lnTo>
                <a:lnTo>
                  <a:pt x="190" y="140"/>
                </a:lnTo>
                <a:lnTo>
                  <a:pt x="196" y="151"/>
                </a:lnTo>
                <a:lnTo>
                  <a:pt x="199" y="164"/>
                </a:lnTo>
                <a:lnTo>
                  <a:pt x="203" y="175"/>
                </a:lnTo>
                <a:lnTo>
                  <a:pt x="205" y="187"/>
                </a:lnTo>
                <a:lnTo>
                  <a:pt x="206" y="198"/>
                </a:lnTo>
                <a:lnTo>
                  <a:pt x="210" y="210"/>
                </a:lnTo>
                <a:lnTo>
                  <a:pt x="210" y="223"/>
                </a:lnTo>
                <a:lnTo>
                  <a:pt x="212" y="236"/>
                </a:lnTo>
                <a:lnTo>
                  <a:pt x="212" y="248"/>
                </a:lnTo>
                <a:lnTo>
                  <a:pt x="212" y="1237"/>
                </a:lnTo>
                <a:lnTo>
                  <a:pt x="212" y="1250"/>
                </a:lnTo>
                <a:lnTo>
                  <a:pt x="214" y="1262"/>
                </a:lnTo>
                <a:lnTo>
                  <a:pt x="214" y="1275"/>
                </a:lnTo>
                <a:lnTo>
                  <a:pt x="215" y="1288"/>
                </a:lnTo>
                <a:lnTo>
                  <a:pt x="219" y="1298"/>
                </a:lnTo>
                <a:lnTo>
                  <a:pt x="221" y="1311"/>
                </a:lnTo>
                <a:lnTo>
                  <a:pt x="224" y="1322"/>
                </a:lnTo>
                <a:lnTo>
                  <a:pt x="228" y="1334"/>
                </a:lnTo>
                <a:lnTo>
                  <a:pt x="233" y="1345"/>
                </a:lnTo>
                <a:lnTo>
                  <a:pt x="237" y="1356"/>
                </a:lnTo>
                <a:lnTo>
                  <a:pt x="248" y="1375"/>
                </a:lnTo>
                <a:lnTo>
                  <a:pt x="260" y="1395"/>
                </a:lnTo>
                <a:lnTo>
                  <a:pt x="275" y="1411"/>
                </a:lnTo>
                <a:lnTo>
                  <a:pt x="289" y="1428"/>
                </a:lnTo>
                <a:lnTo>
                  <a:pt x="296" y="1435"/>
                </a:lnTo>
                <a:lnTo>
                  <a:pt x="305" y="1442"/>
                </a:lnTo>
                <a:lnTo>
                  <a:pt x="314" y="1449"/>
                </a:lnTo>
                <a:lnTo>
                  <a:pt x="323" y="1454"/>
                </a:lnTo>
                <a:lnTo>
                  <a:pt x="332" y="1460"/>
                </a:lnTo>
                <a:lnTo>
                  <a:pt x="341" y="1465"/>
                </a:lnTo>
                <a:lnTo>
                  <a:pt x="352" y="1469"/>
                </a:lnTo>
                <a:lnTo>
                  <a:pt x="361" y="1474"/>
                </a:lnTo>
                <a:lnTo>
                  <a:pt x="372" y="1476"/>
                </a:lnTo>
                <a:lnTo>
                  <a:pt x="380" y="1480"/>
                </a:lnTo>
                <a:lnTo>
                  <a:pt x="391" y="1481"/>
                </a:lnTo>
                <a:lnTo>
                  <a:pt x="402" y="1483"/>
                </a:lnTo>
                <a:lnTo>
                  <a:pt x="413" y="1485"/>
                </a:lnTo>
                <a:lnTo>
                  <a:pt x="424" y="1485"/>
                </a:lnTo>
                <a:lnTo>
                  <a:pt x="413" y="1485"/>
                </a:lnTo>
                <a:lnTo>
                  <a:pt x="402" y="1485"/>
                </a:lnTo>
                <a:lnTo>
                  <a:pt x="391" y="1487"/>
                </a:lnTo>
                <a:lnTo>
                  <a:pt x="380" y="1490"/>
                </a:lnTo>
                <a:lnTo>
                  <a:pt x="372" y="1492"/>
                </a:lnTo>
                <a:lnTo>
                  <a:pt x="361" y="1496"/>
                </a:lnTo>
                <a:lnTo>
                  <a:pt x="352" y="1499"/>
                </a:lnTo>
                <a:lnTo>
                  <a:pt x="341" y="1505"/>
                </a:lnTo>
                <a:lnTo>
                  <a:pt x="332" y="1508"/>
                </a:lnTo>
                <a:lnTo>
                  <a:pt x="323" y="1514"/>
                </a:lnTo>
                <a:lnTo>
                  <a:pt x="314" y="1521"/>
                </a:lnTo>
                <a:lnTo>
                  <a:pt x="305" y="1526"/>
                </a:lnTo>
                <a:lnTo>
                  <a:pt x="296" y="1533"/>
                </a:lnTo>
                <a:lnTo>
                  <a:pt x="289" y="1541"/>
                </a:lnTo>
                <a:lnTo>
                  <a:pt x="275" y="1557"/>
                </a:lnTo>
                <a:lnTo>
                  <a:pt x="260" y="1575"/>
                </a:lnTo>
                <a:lnTo>
                  <a:pt x="248" y="1594"/>
                </a:lnTo>
                <a:lnTo>
                  <a:pt x="237" y="1614"/>
                </a:lnTo>
                <a:lnTo>
                  <a:pt x="233" y="1625"/>
                </a:lnTo>
                <a:lnTo>
                  <a:pt x="228" y="1636"/>
                </a:lnTo>
                <a:lnTo>
                  <a:pt x="224" y="1647"/>
                </a:lnTo>
                <a:lnTo>
                  <a:pt x="221" y="1659"/>
                </a:lnTo>
                <a:lnTo>
                  <a:pt x="219" y="1670"/>
                </a:lnTo>
                <a:lnTo>
                  <a:pt x="215" y="1682"/>
                </a:lnTo>
                <a:lnTo>
                  <a:pt x="214" y="1695"/>
                </a:lnTo>
                <a:lnTo>
                  <a:pt x="214" y="1706"/>
                </a:lnTo>
                <a:lnTo>
                  <a:pt x="212" y="1718"/>
                </a:lnTo>
                <a:lnTo>
                  <a:pt x="212" y="1733"/>
                </a:lnTo>
                <a:lnTo>
                  <a:pt x="212" y="2722"/>
                </a:lnTo>
                <a:lnTo>
                  <a:pt x="212" y="2734"/>
                </a:lnTo>
                <a:lnTo>
                  <a:pt x="210" y="2747"/>
                </a:lnTo>
                <a:lnTo>
                  <a:pt x="210" y="2759"/>
                </a:lnTo>
                <a:lnTo>
                  <a:pt x="206" y="2770"/>
                </a:lnTo>
                <a:lnTo>
                  <a:pt x="205" y="2783"/>
                </a:lnTo>
                <a:lnTo>
                  <a:pt x="203" y="2795"/>
                </a:lnTo>
                <a:lnTo>
                  <a:pt x="199" y="2806"/>
                </a:lnTo>
                <a:lnTo>
                  <a:pt x="196" y="2817"/>
                </a:lnTo>
                <a:lnTo>
                  <a:pt x="190" y="2828"/>
                </a:lnTo>
                <a:lnTo>
                  <a:pt x="187" y="2838"/>
                </a:lnTo>
                <a:lnTo>
                  <a:pt x="176" y="2860"/>
                </a:lnTo>
                <a:lnTo>
                  <a:pt x="163" y="2878"/>
                </a:lnTo>
                <a:lnTo>
                  <a:pt x="149" y="2896"/>
                </a:lnTo>
                <a:lnTo>
                  <a:pt x="135" y="2912"/>
                </a:lnTo>
                <a:lnTo>
                  <a:pt x="126" y="2919"/>
                </a:lnTo>
                <a:lnTo>
                  <a:pt x="118" y="2926"/>
                </a:lnTo>
                <a:lnTo>
                  <a:pt x="109" y="2932"/>
                </a:lnTo>
                <a:lnTo>
                  <a:pt x="100" y="2939"/>
                </a:lnTo>
                <a:lnTo>
                  <a:pt x="91" y="2944"/>
                </a:lnTo>
                <a:lnTo>
                  <a:pt x="83" y="2950"/>
                </a:lnTo>
                <a:lnTo>
                  <a:pt x="72" y="2953"/>
                </a:lnTo>
                <a:lnTo>
                  <a:pt x="63" y="2957"/>
                </a:lnTo>
                <a:lnTo>
                  <a:pt x="52" y="2960"/>
                </a:lnTo>
                <a:lnTo>
                  <a:pt x="41" y="2964"/>
                </a:lnTo>
                <a:lnTo>
                  <a:pt x="32" y="2966"/>
                </a:lnTo>
                <a:lnTo>
                  <a:pt x="21" y="2968"/>
                </a:lnTo>
                <a:lnTo>
                  <a:pt x="11" y="2968"/>
                </a:lnTo>
                <a:lnTo>
                  <a:pt x="0" y="2968"/>
                </a:lnTo>
              </a:path>
            </a:pathLst>
          </a:custGeom>
          <a:no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252280" y="1285860"/>
            <a:ext cx="3714776" cy="928694"/>
          </a:xfrm>
          <a:prstGeom prst="round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10"/>
          <p:cNvSpPr>
            <a:spLocks noChangeArrowheads="1"/>
          </p:cNvSpPr>
          <p:nvPr/>
        </p:nvSpPr>
        <p:spPr bwMode="auto">
          <a:xfrm>
            <a:off x="1352060" y="1336658"/>
            <a:ext cx="969962" cy="806450"/>
          </a:xfrm>
          <a:prstGeom prst="rect">
            <a:avLst/>
          </a:prstGeom>
          <a:solidFill>
            <a:schemeClr val="accent4">
              <a:lumMod val="60000"/>
              <a:lumOff val="40000"/>
            </a:schemeClr>
          </a:solidFill>
          <a:ln w="6350">
            <a:solidFill>
              <a:schemeClr val="tx1"/>
            </a:solidFill>
            <a:miter lim="800000"/>
            <a:headEnd/>
            <a:tailEnd/>
          </a:ln>
        </p:spPr>
        <p:txBody>
          <a:bodyPr lIns="78373" tIns="39187" rIns="78373" bIns="39187"/>
          <a:lstStyle/>
          <a:p>
            <a:pPr eaLnBrk="0" hangingPunct="0"/>
            <a:endParaRPr lang="en-GB" sz="1600">
              <a:latin typeface="Arial Unicode MS" pitchFamily="34" charset="-128"/>
              <a:ea typeface="Arial Unicode MS" pitchFamily="34" charset="-128"/>
              <a:cs typeface="Arial Unicode MS" pitchFamily="34" charset="-128"/>
            </a:endParaRPr>
          </a:p>
        </p:txBody>
      </p:sp>
      <p:sp>
        <p:nvSpPr>
          <p:cNvPr id="4" name="Rectangle 11"/>
          <p:cNvSpPr>
            <a:spLocks noChangeArrowheads="1"/>
          </p:cNvSpPr>
          <p:nvPr/>
        </p:nvSpPr>
        <p:spPr bwMode="auto">
          <a:xfrm>
            <a:off x="2820497" y="1500174"/>
            <a:ext cx="1503617" cy="246221"/>
          </a:xfrm>
          <a:prstGeom prst="rect">
            <a:avLst/>
          </a:prstGeom>
          <a:noFill/>
          <a:ln w="6350">
            <a:noFill/>
            <a:miter lim="800000"/>
            <a:headEnd/>
            <a:tailEnd/>
          </a:ln>
        </p:spPr>
        <p:txBody>
          <a:bodyPr wrap="none" lIns="0" tIns="0" rIns="0" bIns="0">
            <a:spAutoFit/>
          </a:bodyPr>
          <a:lstStyle/>
          <a:p>
            <a:pPr defTabSz="914354">
              <a:defRPr/>
            </a:pPr>
            <a:r>
              <a:rPr lang="en-GB" sz="1600" i="1" dirty="0" err="1" smtClean="0">
                <a:latin typeface="Arial Unicode MS" pitchFamily="34" charset="-128"/>
                <a:ea typeface="Arial Unicode MS" pitchFamily="34" charset="-128"/>
                <a:cs typeface="Arial Unicode MS" pitchFamily="34" charset="-128"/>
              </a:rPr>
              <a:t>Activos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Pasivos</a:t>
            </a:r>
            <a:endParaRPr lang="en-GB" sz="1600" dirty="0">
              <a:latin typeface="Arial Unicode MS" pitchFamily="34" charset="-128"/>
              <a:ea typeface="Arial Unicode MS" pitchFamily="34" charset="-128"/>
              <a:cs typeface="Arial Unicode MS" pitchFamily="34" charset="-128"/>
            </a:endParaRPr>
          </a:p>
        </p:txBody>
      </p:sp>
      <p:sp>
        <p:nvSpPr>
          <p:cNvPr id="5" name="Freeform 17"/>
          <p:cNvSpPr>
            <a:spLocks noEditPoints="1"/>
          </p:cNvSpPr>
          <p:nvPr/>
        </p:nvSpPr>
        <p:spPr bwMode="auto">
          <a:xfrm>
            <a:off x="1801322" y="1643050"/>
            <a:ext cx="944563" cy="58737"/>
          </a:xfrm>
          <a:custGeom>
            <a:avLst/>
            <a:gdLst>
              <a:gd name="T0" fmla="*/ 45 w 1323"/>
              <a:gd name="T1" fmla="*/ 38 h 90"/>
              <a:gd name="T2" fmla="*/ 1318 w 1323"/>
              <a:gd name="T3" fmla="*/ 38 h 90"/>
              <a:gd name="T4" fmla="*/ 1319 w 1323"/>
              <a:gd name="T5" fmla="*/ 40 h 90"/>
              <a:gd name="T6" fmla="*/ 1321 w 1323"/>
              <a:gd name="T7" fmla="*/ 40 h 90"/>
              <a:gd name="T8" fmla="*/ 1323 w 1323"/>
              <a:gd name="T9" fmla="*/ 42 h 90"/>
              <a:gd name="T10" fmla="*/ 1323 w 1323"/>
              <a:gd name="T11" fmla="*/ 45 h 90"/>
              <a:gd name="T12" fmla="*/ 1323 w 1323"/>
              <a:gd name="T13" fmla="*/ 47 h 90"/>
              <a:gd name="T14" fmla="*/ 1321 w 1323"/>
              <a:gd name="T15" fmla="*/ 49 h 90"/>
              <a:gd name="T16" fmla="*/ 1319 w 1323"/>
              <a:gd name="T17" fmla="*/ 49 h 90"/>
              <a:gd name="T18" fmla="*/ 1318 w 1323"/>
              <a:gd name="T19" fmla="*/ 51 h 90"/>
              <a:gd name="T20" fmla="*/ 45 w 1323"/>
              <a:gd name="T21" fmla="*/ 51 h 90"/>
              <a:gd name="T22" fmla="*/ 43 w 1323"/>
              <a:gd name="T23" fmla="*/ 49 h 90"/>
              <a:gd name="T24" fmla="*/ 41 w 1323"/>
              <a:gd name="T25" fmla="*/ 49 h 90"/>
              <a:gd name="T26" fmla="*/ 39 w 1323"/>
              <a:gd name="T27" fmla="*/ 47 h 90"/>
              <a:gd name="T28" fmla="*/ 39 w 1323"/>
              <a:gd name="T29" fmla="*/ 45 h 90"/>
              <a:gd name="T30" fmla="*/ 39 w 1323"/>
              <a:gd name="T31" fmla="*/ 42 h 90"/>
              <a:gd name="T32" fmla="*/ 41 w 1323"/>
              <a:gd name="T33" fmla="*/ 40 h 90"/>
              <a:gd name="T34" fmla="*/ 43 w 1323"/>
              <a:gd name="T35" fmla="*/ 40 h 90"/>
              <a:gd name="T36" fmla="*/ 45 w 1323"/>
              <a:gd name="T37" fmla="*/ 38 h 90"/>
              <a:gd name="T38" fmla="*/ 45 w 1323"/>
              <a:gd name="T39" fmla="*/ 38 h 90"/>
              <a:gd name="T40" fmla="*/ 45 w 1323"/>
              <a:gd name="T41" fmla="*/ 90 h 90"/>
              <a:gd name="T42" fmla="*/ 39 w 1323"/>
              <a:gd name="T43" fmla="*/ 88 h 90"/>
              <a:gd name="T44" fmla="*/ 36 w 1323"/>
              <a:gd name="T45" fmla="*/ 88 h 90"/>
              <a:gd name="T46" fmla="*/ 27 w 1323"/>
              <a:gd name="T47" fmla="*/ 87 h 90"/>
              <a:gd name="T48" fmla="*/ 20 w 1323"/>
              <a:gd name="T49" fmla="*/ 81 h 90"/>
              <a:gd name="T50" fmla="*/ 13 w 1323"/>
              <a:gd name="T51" fmla="*/ 76 h 90"/>
              <a:gd name="T52" fmla="*/ 7 w 1323"/>
              <a:gd name="T53" fmla="*/ 71 h 90"/>
              <a:gd name="T54" fmla="*/ 4 w 1323"/>
              <a:gd name="T55" fmla="*/ 62 h 90"/>
              <a:gd name="T56" fmla="*/ 0 w 1323"/>
              <a:gd name="T57" fmla="*/ 54 h 90"/>
              <a:gd name="T58" fmla="*/ 0 w 1323"/>
              <a:gd name="T59" fmla="*/ 49 h 90"/>
              <a:gd name="T60" fmla="*/ 0 w 1323"/>
              <a:gd name="T61" fmla="*/ 45 h 90"/>
              <a:gd name="T62" fmla="*/ 0 w 1323"/>
              <a:gd name="T63" fmla="*/ 40 h 90"/>
              <a:gd name="T64" fmla="*/ 0 w 1323"/>
              <a:gd name="T65" fmla="*/ 35 h 90"/>
              <a:gd name="T66" fmla="*/ 4 w 1323"/>
              <a:gd name="T67" fmla="*/ 27 h 90"/>
              <a:gd name="T68" fmla="*/ 7 w 1323"/>
              <a:gd name="T69" fmla="*/ 20 h 90"/>
              <a:gd name="T70" fmla="*/ 13 w 1323"/>
              <a:gd name="T71" fmla="*/ 13 h 90"/>
              <a:gd name="T72" fmla="*/ 20 w 1323"/>
              <a:gd name="T73" fmla="*/ 8 h 90"/>
              <a:gd name="T74" fmla="*/ 27 w 1323"/>
              <a:gd name="T75" fmla="*/ 2 h 90"/>
              <a:gd name="T76" fmla="*/ 36 w 1323"/>
              <a:gd name="T77" fmla="*/ 0 h 90"/>
              <a:gd name="T78" fmla="*/ 39 w 1323"/>
              <a:gd name="T79" fmla="*/ 0 h 90"/>
              <a:gd name="T80" fmla="*/ 45 w 1323"/>
              <a:gd name="T81" fmla="*/ 0 h 90"/>
              <a:gd name="T82" fmla="*/ 48 w 1323"/>
              <a:gd name="T83" fmla="*/ 0 h 90"/>
              <a:gd name="T84" fmla="*/ 54 w 1323"/>
              <a:gd name="T85" fmla="*/ 0 h 90"/>
              <a:gd name="T86" fmla="*/ 63 w 1323"/>
              <a:gd name="T87" fmla="*/ 2 h 90"/>
              <a:gd name="T88" fmla="*/ 70 w 1323"/>
              <a:gd name="T89" fmla="*/ 8 h 90"/>
              <a:gd name="T90" fmla="*/ 75 w 1323"/>
              <a:gd name="T91" fmla="*/ 13 h 90"/>
              <a:gd name="T92" fmla="*/ 83 w 1323"/>
              <a:gd name="T93" fmla="*/ 20 h 90"/>
              <a:gd name="T94" fmla="*/ 86 w 1323"/>
              <a:gd name="T95" fmla="*/ 27 h 90"/>
              <a:gd name="T96" fmla="*/ 88 w 1323"/>
              <a:gd name="T97" fmla="*/ 35 h 90"/>
              <a:gd name="T98" fmla="*/ 90 w 1323"/>
              <a:gd name="T99" fmla="*/ 40 h 90"/>
              <a:gd name="T100" fmla="*/ 90 w 1323"/>
              <a:gd name="T101" fmla="*/ 45 h 90"/>
              <a:gd name="T102" fmla="*/ 90 w 1323"/>
              <a:gd name="T103" fmla="*/ 49 h 90"/>
              <a:gd name="T104" fmla="*/ 88 w 1323"/>
              <a:gd name="T105" fmla="*/ 54 h 90"/>
              <a:gd name="T106" fmla="*/ 86 w 1323"/>
              <a:gd name="T107" fmla="*/ 62 h 90"/>
              <a:gd name="T108" fmla="*/ 83 w 1323"/>
              <a:gd name="T109" fmla="*/ 71 h 90"/>
              <a:gd name="T110" fmla="*/ 75 w 1323"/>
              <a:gd name="T111" fmla="*/ 76 h 90"/>
              <a:gd name="T112" fmla="*/ 70 w 1323"/>
              <a:gd name="T113" fmla="*/ 81 h 90"/>
              <a:gd name="T114" fmla="*/ 63 w 1323"/>
              <a:gd name="T115" fmla="*/ 87 h 90"/>
              <a:gd name="T116" fmla="*/ 54 w 1323"/>
              <a:gd name="T117" fmla="*/ 88 h 90"/>
              <a:gd name="T118" fmla="*/ 48 w 1323"/>
              <a:gd name="T119" fmla="*/ 88 h 90"/>
              <a:gd name="T120" fmla="*/ 45 w 1323"/>
              <a:gd name="T121" fmla="*/ 90 h 90"/>
              <a:gd name="T122" fmla="*/ 45 w 1323"/>
              <a:gd name="T123" fmla="*/ 90 h 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3"/>
              <a:gd name="T187" fmla="*/ 0 h 90"/>
              <a:gd name="T188" fmla="*/ 1323 w 1323"/>
              <a:gd name="T189" fmla="*/ 90 h 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3" h="90">
                <a:moveTo>
                  <a:pt x="45" y="38"/>
                </a:moveTo>
                <a:lnTo>
                  <a:pt x="1318" y="38"/>
                </a:lnTo>
                <a:lnTo>
                  <a:pt x="1319" y="40"/>
                </a:lnTo>
                <a:lnTo>
                  <a:pt x="1321" y="40"/>
                </a:lnTo>
                <a:lnTo>
                  <a:pt x="1323" y="42"/>
                </a:lnTo>
                <a:lnTo>
                  <a:pt x="1323" y="45"/>
                </a:lnTo>
                <a:lnTo>
                  <a:pt x="1323" y="47"/>
                </a:lnTo>
                <a:lnTo>
                  <a:pt x="1321" y="49"/>
                </a:lnTo>
                <a:lnTo>
                  <a:pt x="1319" y="49"/>
                </a:lnTo>
                <a:lnTo>
                  <a:pt x="1318" y="51"/>
                </a:lnTo>
                <a:lnTo>
                  <a:pt x="45" y="51"/>
                </a:lnTo>
                <a:lnTo>
                  <a:pt x="43" y="49"/>
                </a:lnTo>
                <a:lnTo>
                  <a:pt x="41" y="49"/>
                </a:lnTo>
                <a:lnTo>
                  <a:pt x="39" y="47"/>
                </a:lnTo>
                <a:lnTo>
                  <a:pt x="39" y="45"/>
                </a:lnTo>
                <a:lnTo>
                  <a:pt x="39" y="42"/>
                </a:lnTo>
                <a:lnTo>
                  <a:pt x="41" y="40"/>
                </a:lnTo>
                <a:lnTo>
                  <a:pt x="43" y="40"/>
                </a:lnTo>
                <a:lnTo>
                  <a:pt x="45" y="38"/>
                </a:lnTo>
                <a:close/>
                <a:moveTo>
                  <a:pt x="45" y="90"/>
                </a:moveTo>
                <a:lnTo>
                  <a:pt x="39" y="88"/>
                </a:lnTo>
                <a:lnTo>
                  <a:pt x="36" y="88"/>
                </a:lnTo>
                <a:lnTo>
                  <a:pt x="27" y="87"/>
                </a:lnTo>
                <a:lnTo>
                  <a:pt x="20" y="81"/>
                </a:lnTo>
                <a:lnTo>
                  <a:pt x="13" y="76"/>
                </a:lnTo>
                <a:lnTo>
                  <a:pt x="7" y="71"/>
                </a:lnTo>
                <a:lnTo>
                  <a:pt x="4" y="62"/>
                </a:lnTo>
                <a:lnTo>
                  <a:pt x="0" y="54"/>
                </a:lnTo>
                <a:lnTo>
                  <a:pt x="0" y="49"/>
                </a:lnTo>
                <a:lnTo>
                  <a:pt x="0" y="45"/>
                </a:lnTo>
                <a:lnTo>
                  <a:pt x="0" y="40"/>
                </a:lnTo>
                <a:lnTo>
                  <a:pt x="0" y="35"/>
                </a:lnTo>
                <a:lnTo>
                  <a:pt x="4" y="27"/>
                </a:lnTo>
                <a:lnTo>
                  <a:pt x="7" y="20"/>
                </a:lnTo>
                <a:lnTo>
                  <a:pt x="13" y="13"/>
                </a:lnTo>
                <a:lnTo>
                  <a:pt x="20" y="8"/>
                </a:lnTo>
                <a:lnTo>
                  <a:pt x="27" y="2"/>
                </a:lnTo>
                <a:lnTo>
                  <a:pt x="36" y="0"/>
                </a:lnTo>
                <a:lnTo>
                  <a:pt x="39" y="0"/>
                </a:lnTo>
                <a:lnTo>
                  <a:pt x="45" y="0"/>
                </a:lnTo>
                <a:lnTo>
                  <a:pt x="48" y="0"/>
                </a:lnTo>
                <a:lnTo>
                  <a:pt x="54" y="0"/>
                </a:lnTo>
                <a:lnTo>
                  <a:pt x="63" y="2"/>
                </a:lnTo>
                <a:lnTo>
                  <a:pt x="70" y="8"/>
                </a:lnTo>
                <a:lnTo>
                  <a:pt x="75" y="13"/>
                </a:lnTo>
                <a:lnTo>
                  <a:pt x="83" y="20"/>
                </a:lnTo>
                <a:lnTo>
                  <a:pt x="86" y="27"/>
                </a:lnTo>
                <a:lnTo>
                  <a:pt x="88" y="35"/>
                </a:lnTo>
                <a:lnTo>
                  <a:pt x="90" y="40"/>
                </a:lnTo>
                <a:lnTo>
                  <a:pt x="90" y="45"/>
                </a:lnTo>
                <a:lnTo>
                  <a:pt x="90" y="49"/>
                </a:lnTo>
                <a:lnTo>
                  <a:pt x="88" y="54"/>
                </a:lnTo>
                <a:lnTo>
                  <a:pt x="86" y="62"/>
                </a:lnTo>
                <a:lnTo>
                  <a:pt x="83" y="71"/>
                </a:lnTo>
                <a:lnTo>
                  <a:pt x="75" y="76"/>
                </a:lnTo>
                <a:lnTo>
                  <a:pt x="70" y="81"/>
                </a:lnTo>
                <a:lnTo>
                  <a:pt x="63" y="87"/>
                </a:lnTo>
                <a:lnTo>
                  <a:pt x="54" y="88"/>
                </a:lnTo>
                <a:lnTo>
                  <a:pt x="48" y="88"/>
                </a:lnTo>
                <a:lnTo>
                  <a:pt x="45" y="90"/>
                </a:lnTo>
                <a:close/>
              </a:path>
            </a:pathLst>
          </a:custGeom>
          <a:solidFill>
            <a:srgbClr val="000000"/>
          </a:solidFill>
          <a:ln w="6350">
            <a:solidFill>
              <a:schemeClr val="tx1"/>
            </a:solidFill>
            <a:prstDash val="solid"/>
            <a:round/>
            <a:headEnd/>
            <a:tailEnd/>
          </a:ln>
        </p:spPr>
        <p:txBody>
          <a:bodyPr lIns="78373" tIns="39187" rIns="78373" bIns="39187"/>
          <a:lstStyle/>
          <a:p>
            <a:endParaRPr lang="es-ES_tradnl" sz="1600">
              <a:latin typeface="Arial Unicode MS" pitchFamily="34" charset="-128"/>
              <a:ea typeface="Arial Unicode MS" pitchFamily="34" charset="-128"/>
              <a:cs typeface="Arial Unicode MS" pitchFamily="34" charset="-128"/>
            </a:endParaRPr>
          </a:p>
        </p:txBody>
      </p:sp>
      <p:sp>
        <p:nvSpPr>
          <p:cNvPr id="6" name="Rectangle 10"/>
          <p:cNvSpPr>
            <a:spLocks noChangeArrowheads="1"/>
          </p:cNvSpPr>
          <p:nvPr/>
        </p:nvSpPr>
        <p:spPr bwMode="auto">
          <a:xfrm>
            <a:off x="2218840" y="2428868"/>
            <a:ext cx="6034364" cy="642942"/>
          </a:xfrm>
          <a:prstGeom prst="rect">
            <a:avLst/>
          </a:prstGeom>
          <a:solidFill>
            <a:schemeClr val="accent4">
              <a:lumMod val="40000"/>
              <a:lumOff val="60000"/>
            </a:schemeClr>
          </a:solidFill>
          <a:ln w="6350">
            <a:noFill/>
            <a:miter lim="800000"/>
            <a:headEnd/>
            <a:tailEnd/>
          </a:ln>
        </p:spPr>
        <p:txBody>
          <a:bodyPr lIns="78373" tIns="39187" rIns="78373" bIns="39187" anchor="ctr"/>
          <a:lstStyle/>
          <a:p>
            <a:pPr eaLnBrk="0" hangingPunct="0"/>
            <a:r>
              <a:rPr lang="en-GB" sz="2000" dirty="0" smtClean="0">
                <a:latin typeface="Arial Unicode MS" pitchFamily="34" charset="-128"/>
                <a:ea typeface="Arial Unicode MS" pitchFamily="34" charset="-128"/>
                <a:cs typeface="Arial Unicode MS" pitchFamily="34" charset="-128"/>
              </a:rPr>
              <a:t>Capital </a:t>
            </a:r>
            <a:r>
              <a:rPr lang="en-GB" sz="2000" dirty="0" err="1" smtClean="0">
                <a:latin typeface="Arial Unicode MS" pitchFamily="34" charset="-128"/>
                <a:ea typeface="Arial Unicode MS" pitchFamily="34" charset="-128"/>
                <a:cs typeface="Arial Unicode MS" pitchFamily="34" charset="-128"/>
              </a:rPr>
              <a:t>ordinario</a:t>
            </a:r>
            <a:r>
              <a:rPr lang="en-GB" sz="2000" dirty="0" smtClean="0">
                <a:latin typeface="Arial Unicode MS" pitchFamily="34" charset="-128"/>
                <a:ea typeface="Arial Unicode MS" pitchFamily="34" charset="-128"/>
                <a:cs typeface="Arial Unicode MS" pitchFamily="34" charset="-128"/>
              </a:rPr>
              <a:t> </a:t>
            </a:r>
            <a:r>
              <a:rPr lang="en-GB" sz="2000" dirty="0" err="1" smtClean="0">
                <a:latin typeface="Arial Unicode MS" pitchFamily="34" charset="-128"/>
                <a:ea typeface="Arial Unicode MS" pitchFamily="34" charset="-128"/>
                <a:cs typeface="Arial Unicode MS" pitchFamily="34" charset="-128"/>
              </a:rPr>
              <a:t>desembolsado</a:t>
            </a:r>
            <a:r>
              <a:rPr lang="en-GB" sz="2000" dirty="0" smtClean="0">
                <a:latin typeface="Arial Unicode MS" pitchFamily="34" charset="-128"/>
                <a:ea typeface="Arial Unicode MS" pitchFamily="34" charset="-128"/>
                <a:cs typeface="Arial Unicode MS" pitchFamily="34" charset="-128"/>
              </a:rPr>
              <a:t> </a:t>
            </a:r>
          </a:p>
          <a:p>
            <a:pPr eaLnBrk="0" hangingPunct="0"/>
            <a:r>
              <a:rPr lang="en-GB" i="1" dirty="0" smtClean="0">
                <a:latin typeface="Arial Unicode MS" pitchFamily="34" charset="-128"/>
                <a:ea typeface="Arial Unicode MS" pitchFamily="34" charset="-128"/>
                <a:cs typeface="Arial Unicode MS" pitchFamily="34" charset="-128"/>
              </a:rPr>
              <a:t>(</a:t>
            </a:r>
            <a:r>
              <a:rPr lang="en-GB" i="1" dirty="0" err="1" smtClean="0">
                <a:latin typeface="Arial Unicode MS" pitchFamily="34" charset="-128"/>
                <a:ea typeface="Arial Unicode MS" pitchFamily="34" charset="-128"/>
                <a:cs typeface="Arial Unicode MS" pitchFamily="34" charset="-128"/>
              </a:rPr>
              <a:t>incluidas</a:t>
            </a:r>
            <a:r>
              <a:rPr lang="en-GB" i="1" dirty="0" smtClean="0">
                <a:latin typeface="Arial Unicode MS" pitchFamily="34" charset="-128"/>
                <a:ea typeface="Arial Unicode MS" pitchFamily="34" charset="-128"/>
                <a:cs typeface="Arial Unicode MS" pitchFamily="34" charset="-128"/>
              </a:rPr>
              <a:t> </a:t>
            </a:r>
            <a:r>
              <a:rPr lang="en-GB" i="1" dirty="0" err="1" smtClean="0">
                <a:latin typeface="Arial Unicode MS" pitchFamily="34" charset="-128"/>
                <a:ea typeface="Arial Unicode MS" pitchFamily="34" charset="-128"/>
                <a:cs typeface="Arial Unicode MS" pitchFamily="34" charset="-128"/>
              </a:rPr>
              <a:t>primas</a:t>
            </a:r>
            <a:r>
              <a:rPr lang="en-GB" i="1" dirty="0" smtClean="0">
                <a:latin typeface="Arial Unicode MS" pitchFamily="34" charset="-128"/>
                <a:ea typeface="Arial Unicode MS" pitchFamily="34" charset="-128"/>
                <a:cs typeface="Arial Unicode MS" pitchFamily="34" charset="-128"/>
              </a:rPr>
              <a:t> de </a:t>
            </a:r>
            <a:r>
              <a:rPr lang="en-GB" i="1" dirty="0" err="1" smtClean="0">
                <a:latin typeface="Arial Unicode MS" pitchFamily="34" charset="-128"/>
                <a:ea typeface="Arial Unicode MS" pitchFamily="34" charset="-128"/>
                <a:cs typeface="Arial Unicode MS" pitchFamily="34" charset="-128"/>
              </a:rPr>
              <a:t>emisión</a:t>
            </a:r>
            <a:r>
              <a:rPr lang="en-GB" i="1" dirty="0" smtClean="0">
                <a:latin typeface="Arial Unicode MS" pitchFamily="34" charset="-128"/>
                <a:ea typeface="Arial Unicode MS" pitchFamily="34" charset="-128"/>
                <a:cs typeface="Arial Unicode MS" pitchFamily="34" charset="-128"/>
              </a:rPr>
              <a:t>)</a:t>
            </a:r>
            <a:endParaRPr lang="en-GB" i="1" dirty="0">
              <a:latin typeface="Arial Unicode MS" pitchFamily="34" charset="-128"/>
              <a:ea typeface="Arial Unicode MS" pitchFamily="34" charset="-128"/>
              <a:cs typeface="Arial Unicode MS" pitchFamily="34" charset="-128"/>
            </a:endParaRPr>
          </a:p>
        </p:txBody>
      </p:sp>
      <p:sp>
        <p:nvSpPr>
          <p:cNvPr id="7" name="Rectangle 10"/>
          <p:cNvSpPr>
            <a:spLocks noChangeArrowheads="1"/>
          </p:cNvSpPr>
          <p:nvPr/>
        </p:nvSpPr>
        <p:spPr bwMode="auto">
          <a:xfrm>
            <a:off x="2252412" y="3214686"/>
            <a:ext cx="6000792" cy="642942"/>
          </a:xfrm>
          <a:prstGeom prst="rect">
            <a:avLst/>
          </a:prstGeom>
          <a:solidFill>
            <a:schemeClr val="accent4">
              <a:lumMod val="40000"/>
              <a:lumOff val="60000"/>
            </a:schemeClr>
          </a:solidFill>
          <a:ln w="6350">
            <a:noFill/>
            <a:miter lim="800000"/>
            <a:headEnd/>
            <a:tailEnd/>
          </a:ln>
        </p:spPr>
        <p:txBody>
          <a:bodyPr lIns="78373" tIns="39187" rIns="78373" bIns="39187" anchor="ctr"/>
          <a:lstStyle/>
          <a:p>
            <a:pPr eaLnBrk="0" hangingPunct="0"/>
            <a:r>
              <a:rPr lang="en-GB" sz="2000" dirty="0" err="1" smtClean="0">
                <a:latin typeface="Arial Unicode MS" pitchFamily="34" charset="-128"/>
                <a:ea typeface="Arial Unicode MS" pitchFamily="34" charset="-128"/>
                <a:cs typeface="Arial Unicode MS" pitchFamily="34" charset="-128"/>
              </a:rPr>
              <a:t>Equivalente</a:t>
            </a:r>
            <a:r>
              <a:rPr lang="en-GB" sz="2000" dirty="0" smtClean="0">
                <a:latin typeface="Arial Unicode MS" pitchFamily="34" charset="-128"/>
                <a:ea typeface="Arial Unicode MS" pitchFamily="34" charset="-128"/>
                <a:cs typeface="Arial Unicode MS" pitchFamily="34" charset="-128"/>
              </a:rPr>
              <a:t> </a:t>
            </a:r>
            <a:r>
              <a:rPr lang="en-GB" sz="2000" dirty="0" err="1" smtClean="0">
                <a:latin typeface="Arial Unicode MS" pitchFamily="34" charset="-128"/>
                <a:ea typeface="Arial Unicode MS" pitchFamily="34" charset="-128"/>
                <a:cs typeface="Arial Unicode MS" pitchFamily="34" charset="-128"/>
              </a:rPr>
              <a:t>para</a:t>
            </a:r>
            <a:r>
              <a:rPr lang="en-GB" sz="2000" dirty="0" smtClean="0">
                <a:latin typeface="Arial Unicode MS" pitchFamily="34" charset="-128"/>
                <a:ea typeface="Arial Unicode MS" pitchFamily="34" charset="-128"/>
                <a:cs typeface="Arial Unicode MS" pitchFamily="34" charset="-128"/>
              </a:rPr>
              <a:t> </a:t>
            </a:r>
            <a:r>
              <a:rPr lang="en-GB" sz="2000" dirty="0" err="1" smtClean="0">
                <a:latin typeface="Arial Unicode MS" pitchFamily="34" charset="-128"/>
                <a:ea typeface="Arial Unicode MS" pitchFamily="34" charset="-128"/>
                <a:cs typeface="Arial Unicode MS" pitchFamily="34" charset="-128"/>
              </a:rPr>
              <a:t>las</a:t>
            </a:r>
            <a:r>
              <a:rPr lang="en-GB" sz="2000" dirty="0" smtClean="0">
                <a:latin typeface="Arial Unicode MS" pitchFamily="34" charset="-128"/>
                <a:ea typeface="Arial Unicode MS" pitchFamily="34" charset="-128"/>
                <a:cs typeface="Arial Unicode MS" pitchFamily="34" charset="-128"/>
              </a:rPr>
              <a:t> </a:t>
            </a:r>
            <a:r>
              <a:rPr lang="en-GB" sz="2000" dirty="0" err="1" smtClean="0">
                <a:latin typeface="Arial Unicode MS" pitchFamily="34" charset="-128"/>
                <a:ea typeface="Arial Unicode MS" pitchFamily="34" charset="-128"/>
                <a:cs typeface="Arial Unicode MS" pitchFamily="34" charset="-128"/>
              </a:rPr>
              <a:t>mutuas</a:t>
            </a:r>
            <a:r>
              <a:rPr lang="en-GB" sz="2000" dirty="0" smtClean="0">
                <a:latin typeface="Arial Unicode MS" pitchFamily="34" charset="-128"/>
                <a:ea typeface="Arial Unicode MS" pitchFamily="34" charset="-128"/>
                <a:cs typeface="Arial Unicode MS" pitchFamily="34" charset="-128"/>
              </a:rPr>
              <a:t> de </a:t>
            </a:r>
            <a:r>
              <a:rPr lang="en-GB" sz="2000" dirty="0" err="1" smtClean="0">
                <a:latin typeface="Arial Unicode MS" pitchFamily="34" charset="-128"/>
                <a:ea typeface="Arial Unicode MS" pitchFamily="34" charset="-128"/>
                <a:cs typeface="Arial Unicode MS" pitchFamily="34" charset="-128"/>
              </a:rPr>
              <a:t>seguros</a:t>
            </a:r>
            <a:endParaRPr lang="en-GB" sz="2000" dirty="0">
              <a:latin typeface="Arial Unicode MS" pitchFamily="34" charset="-128"/>
              <a:ea typeface="Arial Unicode MS" pitchFamily="34" charset="-128"/>
              <a:cs typeface="Arial Unicode MS" pitchFamily="34" charset="-128"/>
            </a:endParaRPr>
          </a:p>
        </p:txBody>
      </p:sp>
      <p:sp>
        <p:nvSpPr>
          <p:cNvPr id="8" name="Rectangle 10"/>
          <p:cNvSpPr>
            <a:spLocks noChangeArrowheads="1"/>
          </p:cNvSpPr>
          <p:nvPr/>
        </p:nvSpPr>
        <p:spPr bwMode="auto">
          <a:xfrm>
            <a:off x="2252412" y="4000504"/>
            <a:ext cx="6000792" cy="714380"/>
          </a:xfrm>
          <a:prstGeom prst="rect">
            <a:avLst/>
          </a:prstGeom>
          <a:solidFill>
            <a:schemeClr val="accent4">
              <a:lumMod val="40000"/>
              <a:lumOff val="60000"/>
            </a:schemeClr>
          </a:solidFill>
          <a:ln w="6350">
            <a:noFill/>
            <a:miter lim="800000"/>
            <a:headEnd/>
            <a:tailEnd/>
          </a:ln>
        </p:spPr>
        <p:txBody>
          <a:bodyPr lIns="78373" tIns="39187" rIns="78373" bIns="39187" anchor="ctr"/>
          <a:lstStyle/>
          <a:p>
            <a:pPr eaLnBrk="0" hangingPunct="0"/>
            <a:r>
              <a:rPr lang="en-GB" sz="2000" dirty="0" smtClean="0">
                <a:latin typeface="Arial Unicode MS" pitchFamily="34" charset="-128"/>
                <a:ea typeface="Arial Unicode MS" pitchFamily="34" charset="-128"/>
                <a:cs typeface="Arial Unicode MS" pitchFamily="34" charset="-128"/>
              </a:rPr>
              <a:t>‘</a:t>
            </a:r>
            <a:r>
              <a:rPr lang="en-GB" sz="2000" i="1" dirty="0" smtClean="0">
                <a:latin typeface="Arial Unicode MS" pitchFamily="34" charset="-128"/>
                <a:ea typeface="Arial Unicode MS" pitchFamily="34" charset="-128"/>
                <a:cs typeface="Arial Unicode MS" pitchFamily="34" charset="-128"/>
              </a:rPr>
              <a:t>Surplus funds</a:t>
            </a:r>
            <a:r>
              <a:rPr lang="en-GB" sz="2000" dirty="0" smtClean="0">
                <a:latin typeface="Arial Unicode MS" pitchFamily="34" charset="-128"/>
                <a:ea typeface="Arial Unicode MS" pitchFamily="34" charset="-128"/>
                <a:cs typeface="Arial Unicode MS" pitchFamily="34" charset="-128"/>
              </a:rPr>
              <a:t>’ (</a:t>
            </a:r>
            <a:r>
              <a:rPr lang="en-GB" sz="2000" dirty="0" err="1" smtClean="0">
                <a:latin typeface="Arial Unicode MS" pitchFamily="34" charset="-128"/>
                <a:ea typeface="Arial Unicode MS" pitchFamily="34" charset="-128"/>
                <a:cs typeface="Arial Unicode MS" pitchFamily="34" charset="-128"/>
              </a:rPr>
              <a:t>específicos</a:t>
            </a:r>
            <a:r>
              <a:rPr lang="en-GB" sz="2000" dirty="0" smtClean="0">
                <a:latin typeface="Arial Unicode MS" pitchFamily="34" charset="-128"/>
                <a:ea typeface="Arial Unicode MS" pitchFamily="34" charset="-128"/>
                <a:cs typeface="Arial Unicode MS" pitchFamily="34" charset="-128"/>
              </a:rPr>
              <a:t> de </a:t>
            </a:r>
            <a:r>
              <a:rPr lang="en-GB" sz="2000" dirty="0" err="1" smtClean="0">
                <a:latin typeface="Arial Unicode MS" pitchFamily="34" charset="-128"/>
                <a:ea typeface="Arial Unicode MS" pitchFamily="34" charset="-128"/>
                <a:cs typeface="Arial Unicode MS" pitchFamily="34" charset="-128"/>
              </a:rPr>
              <a:t>algunos</a:t>
            </a:r>
            <a:r>
              <a:rPr lang="en-GB" sz="2000" dirty="0" smtClean="0">
                <a:latin typeface="Arial Unicode MS" pitchFamily="34" charset="-128"/>
                <a:ea typeface="Arial Unicode MS" pitchFamily="34" charset="-128"/>
                <a:cs typeface="Arial Unicode MS" pitchFamily="34" charset="-128"/>
              </a:rPr>
              <a:t> </a:t>
            </a:r>
            <a:r>
              <a:rPr lang="en-GB" sz="2000" dirty="0" err="1" smtClean="0">
                <a:latin typeface="Arial Unicode MS" pitchFamily="34" charset="-128"/>
                <a:ea typeface="Arial Unicode MS" pitchFamily="34" charset="-128"/>
                <a:cs typeface="Arial Unicode MS" pitchFamily="34" charset="-128"/>
              </a:rPr>
              <a:t>mercados</a:t>
            </a:r>
            <a:r>
              <a:rPr lang="en-GB" sz="2000" dirty="0" smtClean="0">
                <a:latin typeface="Arial Unicode MS" pitchFamily="34" charset="-128"/>
                <a:ea typeface="Arial Unicode MS" pitchFamily="34" charset="-128"/>
                <a:cs typeface="Arial Unicode MS" pitchFamily="34" charset="-128"/>
              </a:rPr>
              <a:t>)</a:t>
            </a:r>
            <a:endParaRPr lang="en-GB" sz="2000" dirty="0">
              <a:latin typeface="Arial Unicode MS" pitchFamily="34" charset="-128"/>
              <a:ea typeface="Arial Unicode MS" pitchFamily="34" charset="-128"/>
              <a:cs typeface="Arial Unicode MS" pitchFamily="34" charset="-128"/>
            </a:endParaRPr>
          </a:p>
        </p:txBody>
      </p:sp>
      <p:sp>
        <p:nvSpPr>
          <p:cNvPr id="9" name="Rectangle 10"/>
          <p:cNvSpPr>
            <a:spLocks noChangeArrowheads="1"/>
          </p:cNvSpPr>
          <p:nvPr/>
        </p:nvSpPr>
        <p:spPr bwMode="auto">
          <a:xfrm>
            <a:off x="2252412" y="4857760"/>
            <a:ext cx="6034364" cy="642942"/>
          </a:xfrm>
          <a:prstGeom prst="rect">
            <a:avLst/>
          </a:prstGeom>
          <a:solidFill>
            <a:schemeClr val="accent4">
              <a:lumMod val="40000"/>
              <a:lumOff val="60000"/>
            </a:schemeClr>
          </a:solidFill>
          <a:ln w="6350">
            <a:noFill/>
            <a:miter lim="800000"/>
            <a:headEnd/>
            <a:tailEnd/>
          </a:ln>
        </p:spPr>
        <p:txBody>
          <a:bodyPr lIns="78373" tIns="39187" rIns="78373" bIns="39187" anchor="ctr"/>
          <a:lstStyle/>
          <a:p>
            <a:pPr eaLnBrk="0" hangingPunct="0"/>
            <a:r>
              <a:rPr lang="en-GB" sz="2000" dirty="0" err="1" smtClean="0">
                <a:latin typeface="Arial Unicode MS" pitchFamily="34" charset="-128"/>
                <a:ea typeface="Arial Unicode MS" pitchFamily="34" charset="-128"/>
                <a:cs typeface="Arial Unicode MS" pitchFamily="34" charset="-128"/>
              </a:rPr>
              <a:t>Acciones</a:t>
            </a:r>
            <a:r>
              <a:rPr lang="en-GB" sz="2000" dirty="0" smtClean="0">
                <a:latin typeface="Arial Unicode MS" pitchFamily="34" charset="-128"/>
                <a:ea typeface="Arial Unicode MS" pitchFamily="34" charset="-128"/>
                <a:cs typeface="Arial Unicode MS" pitchFamily="34" charset="-128"/>
              </a:rPr>
              <a:t> </a:t>
            </a:r>
            <a:r>
              <a:rPr lang="en-GB" sz="2000" dirty="0" err="1" smtClean="0">
                <a:latin typeface="Arial Unicode MS" pitchFamily="34" charset="-128"/>
                <a:ea typeface="Arial Unicode MS" pitchFamily="34" charset="-128"/>
                <a:cs typeface="Arial Unicode MS" pitchFamily="34" charset="-128"/>
              </a:rPr>
              <a:t>preferentes</a:t>
            </a:r>
            <a:r>
              <a:rPr lang="en-GB" sz="2000" dirty="0" smtClean="0">
                <a:latin typeface="Arial Unicode MS" pitchFamily="34" charset="-128"/>
                <a:ea typeface="Arial Unicode MS" pitchFamily="34" charset="-128"/>
                <a:cs typeface="Arial Unicode MS" pitchFamily="34" charset="-128"/>
              </a:rPr>
              <a:t> </a:t>
            </a:r>
            <a:r>
              <a:rPr lang="en-GB" sz="2000" dirty="0" err="1" smtClean="0">
                <a:latin typeface="Arial Unicode MS" pitchFamily="34" charset="-128"/>
                <a:ea typeface="Arial Unicode MS" pitchFamily="34" charset="-128"/>
                <a:cs typeface="Arial Unicode MS" pitchFamily="34" charset="-128"/>
              </a:rPr>
              <a:t>desembolsadas</a:t>
            </a:r>
            <a:r>
              <a:rPr lang="en-GB" sz="2000" dirty="0" smtClean="0">
                <a:latin typeface="Arial Unicode MS" pitchFamily="34" charset="-128"/>
                <a:ea typeface="Arial Unicode MS" pitchFamily="34" charset="-128"/>
                <a:cs typeface="Arial Unicode MS" pitchFamily="34" charset="-128"/>
              </a:rPr>
              <a:t> </a:t>
            </a:r>
          </a:p>
          <a:p>
            <a:pPr eaLnBrk="0" hangingPunct="0"/>
            <a:r>
              <a:rPr lang="en-GB" i="1" dirty="0" smtClean="0">
                <a:latin typeface="Arial Unicode MS" pitchFamily="34" charset="-128"/>
                <a:ea typeface="Arial Unicode MS" pitchFamily="34" charset="-128"/>
                <a:cs typeface="Arial Unicode MS" pitchFamily="34" charset="-128"/>
              </a:rPr>
              <a:t>(</a:t>
            </a:r>
            <a:r>
              <a:rPr lang="en-GB" i="1" dirty="0" err="1" smtClean="0">
                <a:latin typeface="Arial Unicode MS" pitchFamily="34" charset="-128"/>
                <a:ea typeface="Arial Unicode MS" pitchFamily="34" charset="-128"/>
                <a:cs typeface="Arial Unicode MS" pitchFamily="34" charset="-128"/>
              </a:rPr>
              <a:t>incluidas</a:t>
            </a:r>
            <a:r>
              <a:rPr lang="en-GB" i="1" dirty="0" smtClean="0">
                <a:latin typeface="Arial Unicode MS" pitchFamily="34" charset="-128"/>
                <a:ea typeface="Arial Unicode MS" pitchFamily="34" charset="-128"/>
                <a:cs typeface="Arial Unicode MS" pitchFamily="34" charset="-128"/>
              </a:rPr>
              <a:t> </a:t>
            </a:r>
            <a:r>
              <a:rPr lang="en-GB" i="1" dirty="0" err="1" smtClean="0">
                <a:latin typeface="Arial Unicode MS" pitchFamily="34" charset="-128"/>
                <a:ea typeface="Arial Unicode MS" pitchFamily="34" charset="-128"/>
                <a:cs typeface="Arial Unicode MS" pitchFamily="34" charset="-128"/>
              </a:rPr>
              <a:t>primas</a:t>
            </a:r>
            <a:r>
              <a:rPr lang="en-GB" i="1" dirty="0" smtClean="0">
                <a:latin typeface="Arial Unicode MS" pitchFamily="34" charset="-128"/>
                <a:ea typeface="Arial Unicode MS" pitchFamily="34" charset="-128"/>
                <a:cs typeface="Arial Unicode MS" pitchFamily="34" charset="-128"/>
              </a:rPr>
              <a:t> de </a:t>
            </a:r>
            <a:r>
              <a:rPr lang="en-GB" i="1" dirty="0" err="1" smtClean="0">
                <a:latin typeface="Arial Unicode MS" pitchFamily="34" charset="-128"/>
                <a:ea typeface="Arial Unicode MS" pitchFamily="34" charset="-128"/>
                <a:cs typeface="Arial Unicode MS" pitchFamily="34" charset="-128"/>
              </a:rPr>
              <a:t>emisión</a:t>
            </a:r>
            <a:r>
              <a:rPr lang="en-GB" i="1" dirty="0" smtClean="0">
                <a:latin typeface="Arial Unicode MS" pitchFamily="34" charset="-128"/>
                <a:ea typeface="Arial Unicode MS" pitchFamily="34" charset="-128"/>
                <a:cs typeface="Arial Unicode MS" pitchFamily="34" charset="-128"/>
              </a:rPr>
              <a:t>)</a:t>
            </a:r>
            <a:endParaRPr lang="en-GB" i="1" dirty="0">
              <a:latin typeface="Arial Unicode MS" pitchFamily="34" charset="-128"/>
              <a:ea typeface="Arial Unicode MS" pitchFamily="34" charset="-128"/>
              <a:cs typeface="Arial Unicode MS" pitchFamily="34" charset="-128"/>
            </a:endParaRPr>
          </a:p>
        </p:txBody>
      </p:sp>
      <p:sp>
        <p:nvSpPr>
          <p:cNvPr id="10" name="Rectangle 10"/>
          <p:cNvSpPr>
            <a:spLocks noChangeArrowheads="1"/>
          </p:cNvSpPr>
          <p:nvPr/>
        </p:nvSpPr>
        <p:spPr bwMode="auto">
          <a:xfrm>
            <a:off x="2252412" y="5715016"/>
            <a:ext cx="6034364" cy="642942"/>
          </a:xfrm>
          <a:prstGeom prst="rect">
            <a:avLst/>
          </a:prstGeom>
          <a:solidFill>
            <a:schemeClr val="accent4">
              <a:lumMod val="40000"/>
              <a:lumOff val="60000"/>
            </a:schemeClr>
          </a:solidFill>
          <a:ln w="6350">
            <a:noFill/>
            <a:miter lim="800000"/>
            <a:headEnd/>
            <a:tailEnd/>
          </a:ln>
        </p:spPr>
        <p:txBody>
          <a:bodyPr lIns="78373" tIns="39187" rIns="78373" bIns="39187" anchor="ctr"/>
          <a:lstStyle/>
          <a:p>
            <a:pPr eaLnBrk="0" hangingPunct="0"/>
            <a:r>
              <a:rPr lang="en-GB" sz="2000" dirty="0" err="1" smtClean="0">
                <a:latin typeface="Arial Unicode MS" pitchFamily="34" charset="-128"/>
                <a:ea typeface="Arial Unicode MS" pitchFamily="34" charset="-128"/>
                <a:cs typeface="Arial Unicode MS" pitchFamily="34" charset="-128"/>
              </a:rPr>
              <a:t>Resto</a:t>
            </a:r>
            <a:r>
              <a:rPr lang="en-GB" sz="2000" dirty="0" smtClean="0">
                <a:latin typeface="Arial Unicode MS" pitchFamily="34" charset="-128"/>
                <a:ea typeface="Arial Unicode MS" pitchFamily="34" charset="-128"/>
                <a:cs typeface="Arial Unicode MS" pitchFamily="34" charset="-128"/>
              </a:rPr>
              <a:t>, </a:t>
            </a:r>
            <a:r>
              <a:rPr lang="en-GB" sz="2000" dirty="0" err="1" smtClean="0">
                <a:latin typeface="Arial Unicode MS" pitchFamily="34" charset="-128"/>
                <a:ea typeface="Arial Unicode MS" pitchFamily="34" charset="-128"/>
                <a:cs typeface="Arial Unicode MS" pitchFamily="34" charset="-128"/>
              </a:rPr>
              <a:t>denominado</a:t>
            </a:r>
            <a:r>
              <a:rPr lang="en-GB" sz="2000" dirty="0" smtClean="0">
                <a:latin typeface="Arial Unicode MS" pitchFamily="34" charset="-128"/>
                <a:ea typeface="Arial Unicode MS" pitchFamily="34" charset="-128"/>
                <a:cs typeface="Arial Unicode MS" pitchFamily="34" charset="-128"/>
              </a:rPr>
              <a:t> ‘</a:t>
            </a:r>
            <a:r>
              <a:rPr lang="en-GB" sz="2000" b="1" dirty="0" err="1" smtClean="0">
                <a:solidFill>
                  <a:srgbClr val="C00000"/>
                </a:solidFill>
                <a:latin typeface="Arial Unicode MS" pitchFamily="34" charset="-128"/>
                <a:ea typeface="Arial Unicode MS" pitchFamily="34" charset="-128"/>
                <a:cs typeface="Arial Unicode MS" pitchFamily="34" charset="-128"/>
              </a:rPr>
              <a:t>reserva</a:t>
            </a:r>
            <a:r>
              <a:rPr lang="en-GB" sz="2000" b="1" dirty="0" smtClean="0">
                <a:solidFill>
                  <a:srgbClr val="C00000"/>
                </a:solidFill>
                <a:latin typeface="Arial Unicode MS" pitchFamily="34" charset="-128"/>
                <a:ea typeface="Arial Unicode MS" pitchFamily="34" charset="-128"/>
                <a:cs typeface="Arial Unicode MS" pitchFamily="34" charset="-128"/>
              </a:rPr>
              <a:t> de </a:t>
            </a:r>
            <a:r>
              <a:rPr lang="en-GB" sz="2000" b="1" dirty="0" err="1" smtClean="0">
                <a:solidFill>
                  <a:srgbClr val="C00000"/>
                </a:solidFill>
                <a:latin typeface="Arial Unicode MS" pitchFamily="34" charset="-128"/>
                <a:ea typeface="Arial Unicode MS" pitchFamily="34" charset="-128"/>
                <a:cs typeface="Arial Unicode MS" pitchFamily="34" charset="-128"/>
              </a:rPr>
              <a:t>reconciliación</a:t>
            </a:r>
            <a:r>
              <a:rPr lang="en-GB" sz="2000" dirty="0" smtClean="0">
                <a:latin typeface="Arial Unicode MS" pitchFamily="34" charset="-128"/>
                <a:ea typeface="Arial Unicode MS" pitchFamily="34" charset="-128"/>
                <a:cs typeface="Arial Unicode MS" pitchFamily="34" charset="-128"/>
              </a:rPr>
              <a:t>’</a:t>
            </a:r>
          </a:p>
          <a:p>
            <a:pPr eaLnBrk="0" hangingPunct="0"/>
            <a:r>
              <a:rPr lang="en-GB" i="1" dirty="0" smtClean="0">
                <a:latin typeface="Arial Unicode MS" pitchFamily="34" charset="-128"/>
                <a:ea typeface="Arial Unicode MS" pitchFamily="34" charset="-128"/>
                <a:cs typeface="Arial Unicode MS" pitchFamily="34" charset="-128"/>
              </a:rPr>
              <a:t>(</a:t>
            </a:r>
            <a:r>
              <a:rPr lang="en-GB" i="1" dirty="0" err="1" smtClean="0">
                <a:latin typeface="Arial Unicode MS" pitchFamily="34" charset="-128"/>
                <a:ea typeface="Arial Unicode MS" pitchFamily="34" charset="-128"/>
                <a:cs typeface="Arial Unicode MS" pitchFamily="34" charset="-128"/>
              </a:rPr>
              <a:t>incluye</a:t>
            </a:r>
            <a:r>
              <a:rPr lang="en-GB" i="1" dirty="0" smtClean="0">
                <a:latin typeface="Arial Unicode MS" pitchFamily="34" charset="-128"/>
                <a:ea typeface="Arial Unicode MS" pitchFamily="34" charset="-128"/>
                <a:cs typeface="Arial Unicode MS" pitchFamily="34" charset="-128"/>
              </a:rPr>
              <a:t> </a:t>
            </a:r>
            <a:r>
              <a:rPr lang="en-GB" i="1" dirty="0" err="1" smtClean="0">
                <a:latin typeface="Arial Unicode MS" pitchFamily="34" charset="-128"/>
                <a:ea typeface="Arial Unicode MS" pitchFamily="34" charset="-128"/>
                <a:cs typeface="Arial Unicode MS" pitchFamily="34" charset="-128"/>
              </a:rPr>
              <a:t>beneficios</a:t>
            </a:r>
            <a:r>
              <a:rPr lang="en-GB" i="1" dirty="0" smtClean="0">
                <a:latin typeface="Arial Unicode MS" pitchFamily="34" charset="-128"/>
                <a:ea typeface="Arial Unicode MS" pitchFamily="34" charset="-128"/>
                <a:cs typeface="Arial Unicode MS" pitchFamily="34" charset="-128"/>
              </a:rPr>
              <a:t> al </a:t>
            </a:r>
            <a:r>
              <a:rPr lang="en-GB" i="1" dirty="0" err="1" smtClean="0">
                <a:latin typeface="Arial Unicode MS" pitchFamily="34" charset="-128"/>
                <a:ea typeface="Arial Unicode MS" pitchFamily="34" charset="-128"/>
                <a:cs typeface="Arial Unicode MS" pitchFamily="34" charset="-128"/>
              </a:rPr>
              <a:t>inicio</a:t>
            </a:r>
            <a:r>
              <a:rPr lang="en-GB" i="1" dirty="0" smtClean="0">
                <a:latin typeface="Arial Unicode MS" pitchFamily="34" charset="-128"/>
                <a:ea typeface="Arial Unicode MS" pitchFamily="34" charset="-128"/>
                <a:cs typeface="Arial Unicode MS" pitchFamily="34" charset="-128"/>
              </a:rPr>
              <a:t> de los </a:t>
            </a:r>
            <a:r>
              <a:rPr lang="en-GB" i="1" dirty="0" err="1" smtClean="0">
                <a:latin typeface="Arial Unicode MS" pitchFamily="34" charset="-128"/>
                <a:ea typeface="Arial Unicode MS" pitchFamily="34" charset="-128"/>
                <a:cs typeface="Arial Unicode MS" pitchFamily="34" charset="-128"/>
              </a:rPr>
              <a:t>contratos</a:t>
            </a:r>
            <a:r>
              <a:rPr lang="en-GB" i="1" dirty="0" smtClean="0">
                <a:latin typeface="Arial Unicode MS" pitchFamily="34" charset="-128"/>
                <a:ea typeface="Arial Unicode MS" pitchFamily="34" charset="-128"/>
                <a:cs typeface="Arial Unicode MS" pitchFamily="34" charset="-128"/>
              </a:rPr>
              <a:t> de </a:t>
            </a:r>
            <a:r>
              <a:rPr lang="en-GB" i="1" dirty="0" err="1" smtClean="0">
                <a:latin typeface="Arial Unicode MS" pitchFamily="34" charset="-128"/>
                <a:ea typeface="Arial Unicode MS" pitchFamily="34" charset="-128"/>
                <a:cs typeface="Arial Unicode MS" pitchFamily="34" charset="-128"/>
              </a:rPr>
              <a:t>seguro</a:t>
            </a:r>
            <a:r>
              <a:rPr lang="en-GB" i="1" dirty="0" smtClean="0">
                <a:latin typeface="Arial Unicode MS" pitchFamily="34" charset="-128"/>
                <a:ea typeface="Arial Unicode MS" pitchFamily="34" charset="-128"/>
                <a:cs typeface="Arial Unicode MS" pitchFamily="34" charset="-128"/>
              </a:rPr>
              <a:t>)</a:t>
            </a:r>
            <a:endParaRPr lang="en-GB" i="1" dirty="0">
              <a:latin typeface="Arial Unicode MS" pitchFamily="34" charset="-128"/>
              <a:ea typeface="Arial Unicode MS" pitchFamily="34" charset="-128"/>
              <a:cs typeface="Arial Unicode MS" pitchFamily="34" charset="-128"/>
            </a:endParaRPr>
          </a:p>
        </p:txBody>
      </p:sp>
      <p:sp>
        <p:nvSpPr>
          <p:cNvPr id="11" name="Titel 1"/>
          <p:cNvSpPr txBox="1">
            <a:spLocks/>
          </p:cNvSpPr>
          <p:nvPr/>
        </p:nvSpPr>
        <p:spPr>
          <a:xfrm>
            <a:off x="1285852" y="71414"/>
            <a:ext cx="6072230" cy="88104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Fondos propios. </a:t>
            </a:r>
          </a:p>
          <a:p>
            <a:pPr marL="0" marR="0" lvl="0" indent="0" algn="ctr" defTabSz="914400" rtl="0" eaLnBrk="0" fontAlgn="base" latinLnBrk="0" hangingPunct="0">
              <a:lnSpc>
                <a:spcPct val="100000"/>
              </a:lnSpc>
              <a:spcBef>
                <a:spcPct val="0"/>
              </a:spcBef>
              <a:spcAft>
                <a:spcPct val="0"/>
              </a:spcAft>
              <a:buClrTx/>
              <a:buSzTx/>
              <a:buFontTx/>
              <a:buNone/>
              <a:tabLst/>
              <a:defRPr/>
            </a:pPr>
            <a:r>
              <a:rPr lang="de-DE"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Descomposición exceso activos-pasivos</a:t>
            </a:r>
            <a:endParaRPr kumimoji="0" lang="de-DE"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3929066"/>
            <a:ext cx="6643734" cy="500066"/>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 Título"/>
          <p:cNvSpPr>
            <a:spLocks noGrp="1"/>
          </p:cNvSpPr>
          <p:nvPr>
            <p:ph type="ctrTitle" idx="4294967295"/>
          </p:nvPr>
        </p:nvSpPr>
        <p:spPr>
          <a:xfrm>
            <a:off x="1428751" y="168257"/>
            <a:ext cx="5643579" cy="546099"/>
          </a:xfrm>
          <a:prstGeom prst="rect">
            <a:avLst/>
          </a:prstGeom>
          <a:ln>
            <a:noFill/>
          </a:ln>
        </p:spPr>
        <p:txBody>
          <a:bodyPr anchor="ct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Los fondos propios en Solvencia II</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7" name="2 Subtítulo"/>
          <p:cNvSpPr txBox="1">
            <a:spLocks/>
          </p:cNvSpPr>
          <p:nvPr/>
        </p:nvSpPr>
        <p:spPr>
          <a:xfrm>
            <a:off x="785786" y="1785926"/>
            <a:ext cx="7858180" cy="3429024"/>
          </a:xfrm>
          <a:prstGeom prst="rect">
            <a:avLst/>
          </a:prstGeom>
        </p:spPr>
        <p:txBody>
          <a:bodyPr>
            <a:noAutofit/>
          </a:bodyPr>
          <a:lstStyle/>
          <a:p>
            <a:pPr marL="0" marR="0" lvl="0" indent="-282575" algn="l" defTabSz="914400" rtl="0" eaLnBrk="1" fontAlgn="auto" latinLnBrk="0" hangingPunct="1">
              <a:lnSpc>
                <a:spcPct val="120000"/>
              </a:lnSpc>
              <a:spcBef>
                <a:spcPts val="1200"/>
              </a:spcBef>
              <a:spcAft>
                <a:spcPts val="600"/>
              </a:spcAft>
              <a:buClr>
                <a:schemeClr val="accent1"/>
              </a:buClr>
              <a:buSzPct val="80000"/>
              <a:buFont typeface="Wingdings 2"/>
              <a:buNone/>
              <a:tabLst/>
              <a:defRPr/>
            </a:pPr>
            <a:r>
              <a:rPr kumimoji="0" lang="es-ES" sz="28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Fondos propios</a:t>
            </a:r>
            <a:r>
              <a:rPr kumimoji="0" lang="es-ES" sz="2800" b="1"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las entidades aseguradoras</a:t>
            </a: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rPr>
              <a:t>Estructura</a:t>
            </a:r>
            <a:r>
              <a:rPr kumimoji="0" lang="es-ES" sz="2400" b="0" i="0" u="none" strike="noStrike" kern="1200" cap="none" spc="0" normalizeH="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rPr>
              <a:t> de los fondos propios</a:t>
            </a:r>
            <a:endPar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endParaRP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rPr>
              <a:t>Criterios de clasificación</a:t>
            </a: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lang="es-ES" sz="2400" dirty="0" smtClean="0">
                <a:latin typeface="Arial Unicode MS" pitchFamily="34" charset="-128"/>
                <a:ea typeface="Arial Unicode MS" pitchFamily="34" charset="-128"/>
                <a:cs typeface="Arial Unicode MS" pitchFamily="34" charset="-128"/>
              </a:rPr>
              <a:t>Aplicación de límites</a:t>
            </a:r>
            <a:endParaRPr kumimoji="0" lang="es-ES" sz="2400" b="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Procedimientos de supervisión</a:t>
            </a:r>
            <a:endPar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542925" y="1597009"/>
            <a:ext cx="565150" cy="307975"/>
          </a:xfrm>
          <a:prstGeom prst="rect">
            <a:avLst/>
          </a:prstGeom>
          <a:noFill/>
          <a:ln w="19050" algn="ctr">
            <a:noFill/>
            <a:miter lim="800000"/>
            <a:headEnd/>
            <a:tailEnd/>
          </a:ln>
          <a:effectLst/>
        </p:spPr>
        <p:txBody>
          <a:bodyPr wrap="none">
            <a:spAutoFit/>
          </a:bodyPr>
          <a:lstStyle/>
          <a:p>
            <a:pPr algn="ctr" eaLnBrk="0" hangingPunct="0">
              <a:spcBef>
                <a:spcPct val="50000"/>
              </a:spcBef>
            </a:pPr>
            <a:r>
              <a:rPr lang="en-GB" sz="1400" b="1">
                <a:latin typeface="Arial Unicode MS" pitchFamily="34" charset="-128"/>
                <a:ea typeface="Arial Unicode MS" pitchFamily="34" charset="-128"/>
                <a:cs typeface="Arial Unicode MS" pitchFamily="34" charset="-128"/>
              </a:rPr>
              <a:t>SCR</a:t>
            </a:r>
          </a:p>
        </p:txBody>
      </p:sp>
      <p:sp>
        <p:nvSpPr>
          <p:cNvPr id="53252" name="AutoShape 4"/>
          <p:cNvSpPr>
            <a:spLocks/>
          </p:cNvSpPr>
          <p:nvPr/>
        </p:nvSpPr>
        <p:spPr bwMode="auto">
          <a:xfrm>
            <a:off x="1647825" y="1568434"/>
            <a:ext cx="331788" cy="2286000"/>
          </a:xfrm>
          <a:prstGeom prst="leftBrace">
            <a:avLst>
              <a:gd name="adj1" fmla="val 57831"/>
              <a:gd name="adj2" fmla="val 44963"/>
            </a:avLst>
          </a:prstGeom>
          <a:noFill/>
          <a:ln w="19050">
            <a:solidFill>
              <a:schemeClr val="tx2"/>
            </a:solidFill>
            <a:round/>
            <a:headEnd/>
            <a:tailEnd/>
          </a:ln>
          <a:effectLst/>
        </p:spPr>
        <p:txBody>
          <a:bodyPr wrap="none" anchor="ctr"/>
          <a:lstStyle/>
          <a:p>
            <a:pPr algn="ctr" eaLnBrk="0" hangingPunct="0">
              <a:spcBef>
                <a:spcPct val="50000"/>
              </a:spcBef>
            </a:pPr>
            <a:endParaRPr lang="en-US" sz="1200">
              <a:solidFill>
                <a:schemeClr val="tx2"/>
              </a:solidFill>
              <a:latin typeface="Arial Unicode MS" pitchFamily="34" charset="-128"/>
              <a:ea typeface="Arial Unicode MS" pitchFamily="34" charset="-128"/>
              <a:cs typeface="Arial Unicode MS" pitchFamily="34" charset="-128"/>
            </a:endParaRPr>
          </a:p>
        </p:txBody>
      </p:sp>
      <p:sp>
        <p:nvSpPr>
          <p:cNvPr id="53253" name="Text Box 5"/>
          <p:cNvSpPr txBox="1">
            <a:spLocks noChangeArrowheads="1"/>
          </p:cNvSpPr>
          <p:nvPr/>
        </p:nvSpPr>
        <p:spPr bwMode="auto">
          <a:xfrm>
            <a:off x="168275" y="2338372"/>
            <a:ext cx="1368425" cy="522287"/>
          </a:xfrm>
          <a:prstGeom prst="rect">
            <a:avLst/>
          </a:prstGeom>
          <a:noFill/>
          <a:ln w="19050" algn="ctr">
            <a:noFill/>
            <a:miter lim="800000"/>
            <a:headEnd/>
            <a:tailEnd/>
          </a:ln>
          <a:effectLst/>
        </p:spPr>
        <p:txBody>
          <a:bodyPr>
            <a:spAutoFit/>
          </a:bodyPr>
          <a:lstStyle/>
          <a:p>
            <a:pPr algn="ctr" eaLnBrk="0" hangingPunct="0">
              <a:spcBef>
                <a:spcPct val="50000"/>
              </a:spcBef>
            </a:pPr>
            <a:r>
              <a:rPr lang="en-GB" sz="1400" b="1" dirty="0">
                <a:solidFill>
                  <a:schemeClr val="tx2"/>
                </a:solidFill>
                <a:latin typeface="Arial Unicode MS" pitchFamily="34" charset="-128"/>
                <a:ea typeface="Arial Unicode MS" pitchFamily="34" charset="-128"/>
                <a:cs typeface="Arial Unicode MS" pitchFamily="34" charset="-128"/>
              </a:rPr>
              <a:t>Total T1 items ≥ 50% </a:t>
            </a:r>
            <a:r>
              <a:rPr lang="en-GB" sz="1400" b="1" dirty="0" smtClean="0">
                <a:solidFill>
                  <a:schemeClr val="tx2"/>
                </a:solidFill>
                <a:latin typeface="Arial Unicode MS" pitchFamily="34" charset="-128"/>
                <a:ea typeface="Arial Unicode MS" pitchFamily="34" charset="-128"/>
                <a:cs typeface="Arial Unicode MS" pitchFamily="34" charset="-128"/>
              </a:rPr>
              <a:t>SCR </a:t>
            </a:r>
            <a:endParaRPr lang="en-GB" sz="1400" b="1" dirty="0">
              <a:solidFill>
                <a:schemeClr val="tx2"/>
              </a:solidFill>
              <a:latin typeface="Arial Unicode MS" pitchFamily="34" charset="-128"/>
              <a:ea typeface="Arial Unicode MS" pitchFamily="34" charset="-128"/>
              <a:cs typeface="Arial Unicode MS" pitchFamily="34" charset="-128"/>
            </a:endParaRPr>
          </a:p>
        </p:txBody>
      </p:sp>
      <p:sp>
        <p:nvSpPr>
          <p:cNvPr id="53254" name="AutoShape 6"/>
          <p:cNvSpPr>
            <a:spLocks/>
          </p:cNvSpPr>
          <p:nvPr/>
        </p:nvSpPr>
        <p:spPr bwMode="auto">
          <a:xfrm>
            <a:off x="1701800" y="5219684"/>
            <a:ext cx="277813" cy="801688"/>
          </a:xfrm>
          <a:prstGeom prst="leftBrace">
            <a:avLst>
              <a:gd name="adj1" fmla="val 30768"/>
              <a:gd name="adj2" fmla="val 50000"/>
            </a:avLst>
          </a:prstGeom>
          <a:noFill/>
          <a:ln w="19050">
            <a:solidFill>
              <a:schemeClr val="tx2"/>
            </a:solidFill>
            <a:round/>
            <a:headEnd/>
            <a:tailEnd/>
          </a:ln>
          <a:effectLst/>
        </p:spPr>
        <p:txBody>
          <a:bodyPr wrap="none" anchor="ctr"/>
          <a:lstStyle/>
          <a:p>
            <a:endParaRPr lang="en-US">
              <a:latin typeface="Arial Unicode MS" pitchFamily="34" charset="-128"/>
              <a:ea typeface="Arial Unicode MS" pitchFamily="34" charset="-128"/>
              <a:cs typeface="Arial Unicode MS" pitchFamily="34" charset="-128"/>
            </a:endParaRPr>
          </a:p>
        </p:txBody>
      </p:sp>
      <p:sp>
        <p:nvSpPr>
          <p:cNvPr id="53255" name="Text Box 7"/>
          <p:cNvSpPr txBox="1">
            <a:spLocks noChangeArrowheads="1"/>
          </p:cNvSpPr>
          <p:nvPr/>
        </p:nvSpPr>
        <p:spPr bwMode="auto">
          <a:xfrm>
            <a:off x="122238" y="5365734"/>
            <a:ext cx="1511300" cy="523875"/>
          </a:xfrm>
          <a:prstGeom prst="rect">
            <a:avLst/>
          </a:prstGeom>
          <a:noFill/>
          <a:ln w="19050" algn="ctr">
            <a:noFill/>
            <a:miter lim="800000"/>
            <a:headEnd/>
            <a:tailEnd/>
          </a:ln>
          <a:effectLst/>
        </p:spPr>
        <p:txBody>
          <a:bodyPr>
            <a:spAutoFit/>
          </a:bodyPr>
          <a:lstStyle/>
          <a:p>
            <a:pPr algn="ctr" eaLnBrk="0" hangingPunct="0">
              <a:spcBef>
                <a:spcPct val="50000"/>
              </a:spcBef>
            </a:pPr>
            <a:r>
              <a:rPr lang="en-GB" sz="1400" b="1" dirty="0">
                <a:solidFill>
                  <a:schemeClr val="tx2"/>
                </a:solidFill>
                <a:latin typeface="Arial Unicode MS" pitchFamily="34" charset="-128"/>
                <a:ea typeface="Arial Unicode MS" pitchFamily="34" charset="-128"/>
                <a:cs typeface="Arial Unicode MS" pitchFamily="34" charset="-128"/>
              </a:rPr>
              <a:t>T3 items </a:t>
            </a:r>
            <a:r>
              <a:rPr lang="en-US" sz="1400" b="1" dirty="0">
                <a:solidFill>
                  <a:schemeClr val="tx2"/>
                </a:solidFill>
                <a:latin typeface="Arial Unicode MS" pitchFamily="34" charset="-128"/>
                <a:ea typeface="Arial Unicode MS" pitchFamily="34" charset="-128"/>
                <a:cs typeface="Arial Unicode MS" pitchFamily="34" charset="-128"/>
              </a:rPr>
              <a:t>&lt;</a:t>
            </a:r>
            <a:r>
              <a:rPr lang="en-GB" sz="1400" b="1" dirty="0">
                <a:solidFill>
                  <a:schemeClr val="tx2"/>
                </a:solidFill>
                <a:latin typeface="Arial Unicode MS" pitchFamily="34" charset="-128"/>
                <a:ea typeface="Arial Unicode MS" pitchFamily="34" charset="-128"/>
                <a:cs typeface="Arial Unicode MS" pitchFamily="34" charset="-128"/>
              </a:rPr>
              <a:t> 15% </a:t>
            </a:r>
            <a:r>
              <a:rPr lang="en-GB" sz="1400" b="1" dirty="0" smtClean="0">
                <a:solidFill>
                  <a:schemeClr val="tx2"/>
                </a:solidFill>
                <a:latin typeface="Arial Unicode MS" pitchFamily="34" charset="-128"/>
                <a:ea typeface="Arial Unicode MS" pitchFamily="34" charset="-128"/>
                <a:cs typeface="Arial Unicode MS" pitchFamily="34" charset="-128"/>
              </a:rPr>
              <a:t>SCR </a:t>
            </a:r>
            <a:endParaRPr lang="en-GB" sz="1400" b="1" dirty="0">
              <a:solidFill>
                <a:schemeClr val="tx2"/>
              </a:solidFill>
              <a:latin typeface="Arial Unicode MS" pitchFamily="34" charset="-128"/>
              <a:ea typeface="Arial Unicode MS" pitchFamily="34" charset="-128"/>
              <a:cs typeface="Arial Unicode MS" pitchFamily="34" charset="-128"/>
            </a:endParaRPr>
          </a:p>
        </p:txBody>
      </p:sp>
      <p:sp>
        <p:nvSpPr>
          <p:cNvPr id="53256" name="Text Box 8"/>
          <p:cNvSpPr txBox="1">
            <a:spLocks noChangeArrowheads="1"/>
          </p:cNvSpPr>
          <p:nvPr/>
        </p:nvSpPr>
        <p:spPr bwMode="auto">
          <a:xfrm>
            <a:off x="0" y="3363897"/>
            <a:ext cx="1633538" cy="523875"/>
          </a:xfrm>
          <a:prstGeom prst="rect">
            <a:avLst/>
          </a:prstGeom>
          <a:noFill/>
          <a:ln w="19050" algn="ctr">
            <a:noFill/>
            <a:miter lim="800000"/>
            <a:headEnd/>
            <a:tailEnd/>
          </a:ln>
          <a:effectLst/>
        </p:spPr>
        <p:txBody>
          <a:bodyPr>
            <a:spAutoFit/>
          </a:bodyPr>
          <a:lstStyle/>
          <a:p>
            <a:pPr algn="ctr" eaLnBrk="0" hangingPunct="0">
              <a:spcBef>
                <a:spcPct val="50000"/>
              </a:spcBef>
            </a:pPr>
            <a:r>
              <a:rPr lang="en-GB" sz="1400" b="1" dirty="0" err="1">
                <a:solidFill>
                  <a:schemeClr val="tx2"/>
                </a:solidFill>
                <a:latin typeface="Arial Unicode MS" pitchFamily="34" charset="-128"/>
                <a:ea typeface="Arial Unicode MS" pitchFamily="34" charset="-128"/>
                <a:cs typeface="Arial Unicode MS" pitchFamily="34" charset="-128"/>
              </a:rPr>
              <a:t>Restr</a:t>
            </a:r>
            <a:r>
              <a:rPr lang="en-GB" sz="1400" b="1" dirty="0">
                <a:solidFill>
                  <a:schemeClr val="tx2"/>
                </a:solidFill>
                <a:latin typeface="Arial Unicode MS" pitchFamily="34" charset="-128"/>
                <a:ea typeface="Arial Unicode MS" pitchFamily="34" charset="-128"/>
                <a:cs typeface="Arial Unicode MS" pitchFamily="34" charset="-128"/>
              </a:rPr>
              <a:t>. T1 items </a:t>
            </a:r>
            <a:r>
              <a:rPr lang="en-US" sz="1400" b="1" dirty="0">
                <a:solidFill>
                  <a:schemeClr val="tx2"/>
                </a:solidFill>
                <a:latin typeface="Arial Unicode MS" pitchFamily="34" charset="-128"/>
                <a:ea typeface="Arial Unicode MS" pitchFamily="34" charset="-128"/>
                <a:cs typeface="Arial Unicode MS" pitchFamily="34" charset="-128"/>
              </a:rPr>
              <a:t>&lt; </a:t>
            </a:r>
            <a:r>
              <a:rPr lang="en-GB" sz="1400" b="1" dirty="0">
                <a:solidFill>
                  <a:schemeClr val="tx2"/>
                </a:solidFill>
                <a:latin typeface="Arial Unicode MS" pitchFamily="34" charset="-128"/>
                <a:ea typeface="Arial Unicode MS" pitchFamily="34" charset="-128"/>
                <a:cs typeface="Arial Unicode MS" pitchFamily="34" charset="-128"/>
              </a:rPr>
              <a:t>20% </a:t>
            </a:r>
            <a:r>
              <a:rPr lang="en-GB" sz="1400" b="1" dirty="0" smtClean="0">
                <a:solidFill>
                  <a:schemeClr val="tx2"/>
                </a:solidFill>
                <a:latin typeface="Arial Unicode MS" pitchFamily="34" charset="-128"/>
                <a:ea typeface="Arial Unicode MS" pitchFamily="34" charset="-128"/>
                <a:cs typeface="Arial Unicode MS" pitchFamily="34" charset="-128"/>
              </a:rPr>
              <a:t>Total </a:t>
            </a:r>
            <a:r>
              <a:rPr lang="en-GB" sz="1400" b="1" dirty="0">
                <a:solidFill>
                  <a:schemeClr val="tx2"/>
                </a:solidFill>
                <a:latin typeface="Arial Unicode MS" pitchFamily="34" charset="-128"/>
                <a:ea typeface="Arial Unicode MS" pitchFamily="34" charset="-128"/>
                <a:cs typeface="Arial Unicode MS" pitchFamily="34" charset="-128"/>
              </a:rPr>
              <a:t>T1 </a:t>
            </a:r>
            <a:r>
              <a:rPr lang="en-GB" sz="1400" b="1" dirty="0" smtClean="0">
                <a:solidFill>
                  <a:schemeClr val="tx2"/>
                </a:solidFill>
                <a:latin typeface="Arial Unicode MS" pitchFamily="34" charset="-128"/>
                <a:ea typeface="Arial Unicode MS" pitchFamily="34" charset="-128"/>
                <a:cs typeface="Arial Unicode MS" pitchFamily="34" charset="-128"/>
              </a:rPr>
              <a:t>(*)</a:t>
            </a:r>
            <a:endParaRPr lang="en-GB" sz="1400" b="1" dirty="0">
              <a:solidFill>
                <a:schemeClr val="tx2"/>
              </a:solidFill>
              <a:latin typeface="Arial Unicode MS" pitchFamily="34" charset="-128"/>
              <a:ea typeface="Arial Unicode MS" pitchFamily="34" charset="-128"/>
              <a:cs typeface="Arial Unicode MS" pitchFamily="34" charset="-128"/>
            </a:endParaRPr>
          </a:p>
        </p:txBody>
      </p:sp>
      <p:sp>
        <p:nvSpPr>
          <p:cNvPr id="9225" name="Text Box 9"/>
          <p:cNvSpPr txBox="1">
            <a:spLocks noChangeArrowheads="1"/>
          </p:cNvSpPr>
          <p:nvPr/>
        </p:nvSpPr>
        <p:spPr bwMode="auto">
          <a:xfrm>
            <a:off x="4519613" y="1565259"/>
            <a:ext cx="593725" cy="307975"/>
          </a:xfrm>
          <a:prstGeom prst="rect">
            <a:avLst/>
          </a:prstGeom>
          <a:noFill/>
          <a:ln w="19050" algn="ctr">
            <a:noFill/>
            <a:miter lim="800000"/>
            <a:headEnd/>
            <a:tailEnd/>
          </a:ln>
          <a:effectLst/>
        </p:spPr>
        <p:txBody>
          <a:bodyPr wrap="none">
            <a:spAutoFit/>
          </a:bodyPr>
          <a:lstStyle/>
          <a:p>
            <a:pPr algn="ctr" eaLnBrk="0" hangingPunct="0">
              <a:spcBef>
                <a:spcPct val="50000"/>
              </a:spcBef>
            </a:pPr>
            <a:r>
              <a:rPr lang="en-GB" sz="1400" b="1">
                <a:latin typeface="Arial Unicode MS" pitchFamily="34" charset="-128"/>
                <a:ea typeface="Arial Unicode MS" pitchFamily="34" charset="-128"/>
                <a:cs typeface="Arial Unicode MS" pitchFamily="34" charset="-128"/>
              </a:rPr>
              <a:t>MCR</a:t>
            </a:r>
          </a:p>
        </p:txBody>
      </p:sp>
      <p:sp>
        <p:nvSpPr>
          <p:cNvPr id="53258" name="AutoShape 10"/>
          <p:cNvSpPr>
            <a:spLocks/>
          </p:cNvSpPr>
          <p:nvPr/>
        </p:nvSpPr>
        <p:spPr bwMode="auto">
          <a:xfrm>
            <a:off x="5508625" y="1568434"/>
            <a:ext cx="392113" cy="2286000"/>
          </a:xfrm>
          <a:prstGeom prst="leftBrace">
            <a:avLst>
              <a:gd name="adj1" fmla="val 48961"/>
              <a:gd name="adj2" fmla="val 38060"/>
            </a:avLst>
          </a:prstGeom>
          <a:noFill/>
          <a:ln w="19050">
            <a:solidFill>
              <a:schemeClr val="tx2"/>
            </a:solidFill>
            <a:round/>
            <a:headEnd/>
            <a:tailEnd/>
          </a:ln>
          <a:effectLst/>
        </p:spPr>
        <p:txBody>
          <a:bodyPr wrap="none" anchor="ctr"/>
          <a:lstStyle/>
          <a:p>
            <a:pPr algn="ctr" eaLnBrk="0" hangingPunct="0">
              <a:spcBef>
                <a:spcPct val="50000"/>
              </a:spcBef>
            </a:pPr>
            <a:endParaRPr lang="en-US" sz="1200">
              <a:solidFill>
                <a:schemeClr val="tx2"/>
              </a:solidFill>
              <a:latin typeface="Arial Unicode MS" pitchFamily="34" charset="-128"/>
              <a:ea typeface="Arial Unicode MS" pitchFamily="34" charset="-128"/>
              <a:cs typeface="Arial Unicode MS" pitchFamily="34" charset="-128"/>
            </a:endParaRPr>
          </a:p>
        </p:txBody>
      </p:sp>
      <p:sp>
        <p:nvSpPr>
          <p:cNvPr id="53259" name="Text Box 11"/>
          <p:cNvSpPr txBox="1">
            <a:spLocks noChangeArrowheads="1"/>
          </p:cNvSpPr>
          <p:nvPr/>
        </p:nvSpPr>
        <p:spPr bwMode="auto">
          <a:xfrm>
            <a:off x="3998913" y="2209784"/>
            <a:ext cx="1538287" cy="523875"/>
          </a:xfrm>
          <a:prstGeom prst="rect">
            <a:avLst/>
          </a:prstGeom>
          <a:noFill/>
          <a:ln w="19050" algn="ctr">
            <a:noFill/>
            <a:miter lim="800000"/>
            <a:headEnd/>
            <a:tailEnd/>
          </a:ln>
          <a:effectLst/>
        </p:spPr>
        <p:txBody>
          <a:bodyPr>
            <a:spAutoFit/>
          </a:bodyPr>
          <a:lstStyle/>
          <a:p>
            <a:pPr algn="ctr" eaLnBrk="0" hangingPunct="0">
              <a:spcBef>
                <a:spcPct val="50000"/>
              </a:spcBef>
            </a:pPr>
            <a:r>
              <a:rPr lang="en-GB" sz="1400" b="1" dirty="0">
                <a:solidFill>
                  <a:schemeClr val="tx2"/>
                </a:solidFill>
                <a:latin typeface="Arial Unicode MS" pitchFamily="34" charset="-128"/>
                <a:ea typeface="Arial Unicode MS" pitchFamily="34" charset="-128"/>
                <a:cs typeface="Arial Unicode MS" pitchFamily="34" charset="-128"/>
              </a:rPr>
              <a:t>Total T1 items ≥ 80% </a:t>
            </a:r>
            <a:r>
              <a:rPr lang="en-GB" sz="1400" b="1" dirty="0" smtClean="0">
                <a:solidFill>
                  <a:schemeClr val="tx2"/>
                </a:solidFill>
                <a:latin typeface="Arial Unicode MS" pitchFamily="34" charset="-128"/>
                <a:ea typeface="Arial Unicode MS" pitchFamily="34" charset="-128"/>
                <a:cs typeface="Arial Unicode MS" pitchFamily="34" charset="-128"/>
              </a:rPr>
              <a:t>MCR</a:t>
            </a:r>
            <a:endParaRPr lang="en-GB" sz="1400" b="1" dirty="0">
              <a:solidFill>
                <a:schemeClr val="tx2"/>
              </a:solidFill>
              <a:latin typeface="Arial Unicode MS" pitchFamily="34" charset="-128"/>
              <a:ea typeface="Arial Unicode MS" pitchFamily="34" charset="-128"/>
              <a:cs typeface="Arial Unicode MS" pitchFamily="34" charset="-128"/>
            </a:endParaRPr>
          </a:p>
        </p:txBody>
      </p:sp>
      <p:sp>
        <p:nvSpPr>
          <p:cNvPr id="53260" name="Line 12"/>
          <p:cNvSpPr>
            <a:spLocks noChangeShapeType="1"/>
          </p:cNvSpPr>
          <p:nvPr/>
        </p:nvSpPr>
        <p:spPr bwMode="auto">
          <a:xfrm flipV="1">
            <a:off x="1712913" y="3595672"/>
            <a:ext cx="366712" cy="0"/>
          </a:xfrm>
          <a:prstGeom prst="line">
            <a:avLst/>
          </a:prstGeom>
          <a:noFill/>
          <a:ln w="19050">
            <a:solidFill>
              <a:schemeClr val="tx2"/>
            </a:solidFill>
            <a:round/>
            <a:headEnd/>
            <a:tailEnd type="triangle" w="med" len="med"/>
          </a:ln>
          <a:effectLst/>
        </p:spPr>
        <p:txBody>
          <a:bodyPr wrap="none" anchor="ctr"/>
          <a:lstStyle/>
          <a:p>
            <a:endParaRPr lang="en-GB">
              <a:latin typeface="Arial Unicode MS" pitchFamily="34" charset="-128"/>
              <a:ea typeface="Arial Unicode MS" pitchFamily="34" charset="-128"/>
              <a:cs typeface="Arial Unicode MS" pitchFamily="34" charset="-128"/>
            </a:endParaRPr>
          </a:p>
        </p:txBody>
      </p:sp>
      <p:sp>
        <p:nvSpPr>
          <p:cNvPr id="9229" name="Rectangle 13"/>
          <p:cNvSpPr>
            <a:spLocks noChangeArrowheads="1"/>
          </p:cNvSpPr>
          <p:nvPr/>
        </p:nvSpPr>
        <p:spPr bwMode="auto">
          <a:xfrm>
            <a:off x="2166938" y="3909997"/>
            <a:ext cx="1657350" cy="863600"/>
          </a:xfrm>
          <a:prstGeom prst="rect">
            <a:avLst/>
          </a:prstGeom>
          <a:solidFill>
            <a:schemeClr val="accent4">
              <a:lumMod val="40000"/>
              <a:lumOff val="60000"/>
            </a:schemeClr>
          </a:solidFill>
          <a:ln w="9525">
            <a:noFill/>
            <a:miter lim="800000"/>
            <a:headEnd/>
            <a:tailEnd/>
          </a:ln>
          <a:effectLst/>
        </p:spPr>
        <p:txBody>
          <a:bodyPr wrap="none" anchor="ctr"/>
          <a:lstStyle/>
          <a:p>
            <a:pPr algn="ctr"/>
            <a:r>
              <a:rPr lang="en-GB" sz="1400" b="1" dirty="0">
                <a:latin typeface="Arial Unicode MS" pitchFamily="34" charset="-128"/>
                <a:ea typeface="Arial Unicode MS" pitchFamily="34" charset="-128"/>
                <a:cs typeface="Arial Unicode MS" pitchFamily="34" charset="-128"/>
              </a:rPr>
              <a:t>Tier 2 </a:t>
            </a:r>
          </a:p>
          <a:p>
            <a:pPr algn="ctr"/>
            <a:r>
              <a:rPr lang="en-GB" sz="1400" b="1" dirty="0" smtClean="0">
                <a:latin typeface="Arial Unicode MS" pitchFamily="34" charset="-128"/>
                <a:ea typeface="Arial Unicode MS" pitchFamily="34" charset="-128"/>
                <a:cs typeface="Arial Unicode MS" pitchFamily="34" charset="-128"/>
              </a:rPr>
              <a:t>FF.PP. </a:t>
            </a:r>
            <a:r>
              <a:rPr lang="en-GB" sz="1400" b="1" dirty="0" err="1" smtClean="0">
                <a:latin typeface="Arial Unicode MS" pitchFamily="34" charset="-128"/>
                <a:ea typeface="Arial Unicode MS" pitchFamily="34" charset="-128"/>
                <a:cs typeface="Arial Unicode MS" pitchFamily="34" charset="-128"/>
              </a:rPr>
              <a:t>básicos</a:t>
            </a:r>
            <a:endParaRPr lang="en-GB" sz="1400" b="1" dirty="0">
              <a:latin typeface="Arial Unicode MS" pitchFamily="34" charset="-128"/>
              <a:ea typeface="Arial Unicode MS" pitchFamily="34" charset="-128"/>
              <a:cs typeface="Arial Unicode MS" pitchFamily="34" charset="-128"/>
            </a:endParaRPr>
          </a:p>
        </p:txBody>
      </p:sp>
      <p:sp>
        <p:nvSpPr>
          <p:cNvPr id="9230" name="Rectangle 14"/>
          <p:cNvSpPr>
            <a:spLocks noChangeArrowheads="1"/>
          </p:cNvSpPr>
          <p:nvPr/>
        </p:nvSpPr>
        <p:spPr bwMode="auto">
          <a:xfrm>
            <a:off x="2166938" y="4772009"/>
            <a:ext cx="1657350" cy="412750"/>
          </a:xfrm>
          <a:prstGeom prst="rect">
            <a:avLst/>
          </a:prstGeom>
          <a:solidFill>
            <a:schemeClr val="accent4">
              <a:lumMod val="20000"/>
              <a:lumOff val="80000"/>
            </a:schemeClr>
          </a:solidFill>
          <a:ln w="9525">
            <a:noFill/>
            <a:miter lim="800000"/>
            <a:headEnd/>
            <a:tailEnd/>
          </a:ln>
          <a:effectLst/>
        </p:spPr>
        <p:txBody>
          <a:bodyPr wrap="none" anchor="ctr"/>
          <a:lstStyle/>
          <a:p>
            <a:pPr algn="ctr"/>
            <a:r>
              <a:rPr lang="en-GB" sz="1400" b="1" dirty="0">
                <a:latin typeface="Arial Unicode MS" pitchFamily="34" charset="-128"/>
                <a:ea typeface="Arial Unicode MS" pitchFamily="34" charset="-128"/>
                <a:cs typeface="Arial Unicode MS" pitchFamily="34" charset="-128"/>
              </a:rPr>
              <a:t>Tier 2 </a:t>
            </a:r>
          </a:p>
          <a:p>
            <a:pPr algn="ctr"/>
            <a:r>
              <a:rPr lang="en-GB" sz="1400" b="1" dirty="0" smtClean="0">
                <a:latin typeface="Arial Unicode MS" pitchFamily="34" charset="-128"/>
                <a:ea typeface="Arial Unicode MS" pitchFamily="34" charset="-128"/>
                <a:cs typeface="Arial Unicode MS" pitchFamily="34" charset="-128"/>
              </a:rPr>
              <a:t>FF.PP complement</a:t>
            </a:r>
            <a:endParaRPr lang="en-GB" sz="1400" b="1" dirty="0">
              <a:latin typeface="Arial Unicode MS" pitchFamily="34" charset="-128"/>
              <a:ea typeface="Arial Unicode MS" pitchFamily="34" charset="-128"/>
              <a:cs typeface="Arial Unicode MS" pitchFamily="34" charset="-128"/>
            </a:endParaRPr>
          </a:p>
        </p:txBody>
      </p:sp>
      <p:sp>
        <p:nvSpPr>
          <p:cNvPr id="9231" name="Rectangle 15"/>
          <p:cNvSpPr>
            <a:spLocks noChangeArrowheads="1"/>
          </p:cNvSpPr>
          <p:nvPr/>
        </p:nvSpPr>
        <p:spPr bwMode="auto">
          <a:xfrm>
            <a:off x="2166938" y="5219684"/>
            <a:ext cx="1657350" cy="377825"/>
          </a:xfrm>
          <a:prstGeom prst="rect">
            <a:avLst/>
          </a:prstGeom>
          <a:solidFill>
            <a:schemeClr val="accent5">
              <a:lumMod val="20000"/>
              <a:lumOff val="80000"/>
            </a:schemeClr>
          </a:solidFill>
          <a:ln w="9525">
            <a:noFill/>
            <a:miter lim="800000"/>
            <a:headEnd/>
            <a:tailEnd/>
          </a:ln>
          <a:effectLst/>
        </p:spPr>
        <p:txBody>
          <a:bodyPr wrap="none" anchor="ctr"/>
          <a:lstStyle/>
          <a:p>
            <a:pPr algn="ctr"/>
            <a:r>
              <a:rPr lang="en-GB" sz="1400" b="1" dirty="0">
                <a:latin typeface="Arial Unicode MS" pitchFamily="34" charset="-128"/>
                <a:ea typeface="Arial Unicode MS" pitchFamily="34" charset="-128"/>
                <a:cs typeface="Arial Unicode MS" pitchFamily="34" charset="-128"/>
              </a:rPr>
              <a:t>Tier 3 </a:t>
            </a:r>
          </a:p>
          <a:p>
            <a:pPr algn="ctr"/>
            <a:r>
              <a:rPr lang="en-GB" sz="1400" b="1" dirty="0" smtClean="0">
                <a:latin typeface="Arial Unicode MS" pitchFamily="34" charset="-128"/>
                <a:ea typeface="Arial Unicode MS" pitchFamily="34" charset="-128"/>
                <a:cs typeface="Arial Unicode MS" pitchFamily="34" charset="-128"/>
              </a:rPr>
              <a:t>FF.PP. </a:t>
            </a:r>
            <a:r>
              <a:rPr lang="en-GB" sz="1400" b="1" dirty="0" err="1" smtClean="0">
                <a:latin typeface="Arial Unicode MS" pitchFamily="34" charset="-128"/>
                <a:ea typeface="Arial Unicode MS" pitchFamily="34" charset="-128"/>
                <a:cs typeface="Arial Unicode MS" pitchFamily="34" charset="-128"/>
              </a:rPr>
              <a:t>básicos</a:t>
            </a:r>
            <a:endParaRPr lang="en-GB" sz="1400" b="1" dirty="0">
              <a:latin typeface="Arial Unicode MS" pitchFamily="34" charset="-128"/>
              <a:ea typeface="Arial Unicode MS" pitchFamily="34" charset="-128"/>
              <a:cs typeface="Arial Unicode MS" pitchFamily="34" charset="-128"/>
            </a:endParaRPr>
          </a:p>
        </p:txBody>
      </p:sp>
      <p:sp>
        <p:nvSpPr>
          <p:cNvPr id="9232" name="Rectangle 16"/>
          <p:cNvSpPr>
            <a:spLocks noChangeArrowheads="1"/>
          </p:cNvSpPr>
          <p:nvPr/>
        </p:nvSpPr>
        <p:spPr bwMode="auto">
          <a:xfrm>
            <a:off x="2166938" y="5607034"/>
            <a:ext cx="1657350" cy="414338"/>
          </a:xfrm>
          <a:prstGeom prst="rect">
            <a:avLst/>
          </a:prstGeom>
          <a:solidFill>
            <a:schemeClr val="accent5">
              <a:lumMod val="40000"/>
              <a:lumOff val="60000"/>
            </a:schemeClr>
          </a:solidFill>
          <a:ln w="9525">
            <a:noFill/>
            <a:miter lim="800000"/>
            <a:headEnd/>
            <a:tailEnd/>
          </a:ln>
          <a:effectLst/>
        </p:spPr>
        <p:txBody>
          <a:bodyPr wrap="none" anchor="ctr"/>
          <a:lstStyle/>
          <a:p>
            <a:pPr algn="ctr"/>
            <a:r>
              <a:rPr lang="en-GB" sz="1400" b="1" dirty="0">
                <a:latin typeface="Arial Unicode MS" pitchFamily="34" charset="-128"/>
                <a:ea typeface="Arial Unicode MS" pitchFamily="34" charset="-128"/>
                <a:cs typeface="Arial Unicode MS" pitchFamily="34" charset="-128"/>
              </a:rPr>
              <a:t>Tier 3 </a:t>
            </a:r>
            <a:endParaRPr lang="en-GB" sz="1400" b="1" dirty="0" smtClean="0">
              <a:latin typeface="Arial Unicode MS" pitchFamily="34" charset="-128"/>
              <a:ea typeface="Arial Unicode MS" pitchFamily="34" charset="-128"/>
              <a:cs typeface="Arial Unicode MS" pitchFamily="34" charset="-128"/>
            </a:endParaRPr>
          </a:p>
          <a:p>
            <a:pPr algn="ctr"/>
            <a:r>
              <a:rPr lang="en-GB" sz="1400" b="1" dirty="0" smtClean="0">
                <a:latin typeface="Arial Unicode MS" pitchFamily="34" charset="-128"/>
                <a:ea typeface="Arial Unicode MS" pitchFamily="34" charset="-128"/>
                <a:cs typeface="Arial Unicode MS" pitchFamily="34" charset="-128"/>
              </a:rPr>
              <a:t>FF.PP complement</a:t>
            </a:r>
            <a:endParaRPr lang="en-GB" sz="1400" b="1" dirty="0">
              <a:latin typeface="Arial Unicode MS" pitchFamily="34" charset="-128"/>
              <a:ea typeface="Arial Unicode MS" pitchFamily="34" charset="-128"/>
              <a:cs typeface="Arial Unicode MS" pitchFamily="34" charset="-128"/>
            </a:endParaRPr>
          </a:p>
        </p:txBody>
      </p:sp>
      <p:sp>
        <p:nvSpPr>
          <p:cNvPr id="9233" name="Rectangle 17"/>
          <p:cNvSpPr>
            <a:spLocks noChangeArrowheads="1"/>
          </p:cNvSpPr>
          <p:nvPr/>
        </p:nvSpPr>
        <p:spPr bwMode="auto">
          <a:xfrm>
            <a:off x="2166938" y="1568434"/>
            <a:ext cx="1657350" cy="1636713"/>
          </a:xfrm>
          <a:prstGeom prst="rect">
            <a:avLst/>
          </a:prstGeom>
          <a:solidFill>
            <a:srgbClr val="99CC00">
              <a:alpha val="65098"/>
            </a:srgbClr>
          </a:solidFill>
          <a:ln w="9525">
            <a:noFill/>
            <a:miter lim="800000"/>
            <a:headEnd/>
            <a:tailEnd/>
          </a:ln>
          <a:effectLst/>
        </p:spPr>
        <p:txBody>
          <a:bodyPr wrap="none" anchor="ctr"/>
          <a:lstStyle/>
          <a:p>
            <a:pPr algn="ctr"/>
            <a:r>
              <a:rPr lang="en-GB" sz="1400" b="1" dirty="0">
                <a:solidFill>
                  <a:schemeClr val="bg1"/>
                </a:solidFill>
                <a:latin typeface="Arial Unicode MS" pitchFamily="34" charset="-128"/>
                <a:ea typeface="Arial Unicode MS" pitchFamily="34" charset="-128"/>
                <a:cs typeface="Arial Unicode MS" pitchFamily="34" charset="-128"/>
              </a:rPr>
              <a:t>Tier 1</a:t>
            </a:r>
          </a:p>
          <a:p>
            <a:pPr algn="ctr"/>
            <a:r>
              <a:rPr lang="en-GB" sz="1400" b="1" dirty="0" err="1" smtClean="0">
                <a:solidFill>
                  <a:schemeClr val="bg1"/>
                </a:solidFill>
                <a:latin typeface="Arial Unicode MS" pitchFamily="34" charset="-128"/>
                <a:ea typeface="Arial Unicode MS" pitchFamily="34" charset="-128"/>
                <a:cs typeface="Arial Unicode MS" pitchFamily="34" charset="-128"/>
              </a:rPr>
              <a:t>Fondos</a:t>
            </a:r>
            <a:r>
              <a:rPr lang="en-GB" sz="1400" b="1" dirty="0" smtClean="0">
                <a:solidFill>
                  <a:schemeClr val="bg1"/>
                </a:solidFill>
                <a:latin typeface="Arial Unicode MS" pitchFamily="34" charset="-128"/>
                <a:ea typeface="Arial Unicode MS" pitchFamily="34" charset="-128"/>
                <a:cs typeface="Arial Unicode MS" pitchFamily="34" charset="-128"/>
              </a:rPr>
              <a:t> </a:t>
            </a:r>
            <a:r>
              <a:rPr lang="en-GB" sz="1400" b="1" dirty="0" err="1" smtClean="0">
                <a:solidFill>
                  <a:schemeClr val="bg1"/>
                </a:solidFill>
                <a:latin typeface="Arial Unicode MS" pitchFamily="34" charset="-128"/>
                <a:ea typeface="Arial Unicode MS" pitchFamily="34" charset="-128"/>
                <a:cs typeface="Arial Unicode MS" pitchFamily="34" charset="-128"/>
              </a:rPr>
              <a:t>propios</a:t>
            </a:r>
            <a:r>
              <a:rPr lang="en-GB" sz="1400" b="1" dirty="0" smtClean="0">
                <a:solidFill>
                  <a:schemeClr val="bg1"/>
                </a:solidFill>
                <a:latin typeface="Arial Unicode MS" pitchFamily="34" charset="-128"/>
                <a:ea typeface="Arial Unicode MS" pitchFamily="34" charset="-128"/>
                <a:cs typeface="Arial Unicode MS" pitchFamily="34" charset="-128"/>
              </a:rPr>
              <a:t> </a:t>
            </a:r>
          </a:p>
          <a:p>
            <a:pPr algn="ctr"/>
            <a:r>
              <a:rPr lang="en-GB" sz="1400" b="1" dirty="0" err="1" smtClean="0">
                <a:solidFill>
                  <a:schemeClr val="bg1"/>
                </a:solidFill>
                <a:latin typeface="Arial Unicode MS" pitchFamily="34" charset="-128"/>
                <a:ea typeface="Arial Unicode MS" pitchFamily="34" charset="-128"/>
                <a:cs typeface="Arial Unicode MS" pitchFamily="34" charset="-128"/>
              </a:rPr>
              <a:t>Básicos</a:t>
            </a:r>
            <a:endParaRPr lang="en-GB" sz="1400" b="1" dirty="0" smtClean="0">
              <a:solidFill>
                <a:schemeClr val="bg1"/>
              </a:solidFill>
              <a:latin typeface="Arial Unicode MS" pitchFamily="34" charset="-128"/>
              <a:ea typeface="Arial Unicode MS" pitchFamily="34" charset="-128"/>
              <a:cs typeface="Arial Unicode MS" pitchFamily="34" charset="-128"/>
            </a:endParaRPr>
          </a:p>
          <a:p>
            <a:pPr algn="ctr"/>
            <a:r>
              <a:rPr lang="en-GB" sz="1400" b="1" dirty="0" smtClean="0">
                <a:solidFill>
                  <a:schemeClr val="bg1"/>
                </a:solidFill>
                <a:latin typeface="Arial Unicode MS" pitchFamily="34" charset="-128"/>
                <a:ea typeface="Arial Unicode MS" pitchFamily="34" charset="-128"/>
                <a:cs typeface="Arial Unicode MS" pitchFamily="34" charset="-128"/>
              </a:rPr>
              <a:t> no </a:t>
            </a:r>
            <a:r>
              <a:rPr lang="en-GB" sz="1400" b="1" dirty="0" err="1" smtClean="0">
                <a:solidFill>
                  <a:schemeClr val="bg1"/>
                </a:solidFill>
                <a:latin typeface="Arial Unicode MS" pitchFamily="34" charset="-128"/>
                <a:ea typeface="Arial Unicode MS" pitchFamily="34" charset="-128"/>
                <a:cs typeface="Arial Unicode MS" pitchFamily="34" charset="-128"/>
              </a:rPr>
              <a:t>restringidos</a:t>
            </a:r>
            <a:endParaRPr lang="en-GB" sz="1400" b="1" dirty="0">
              <a:solidFill>
                <a:schemeClr val="bg1"/>
              </a:solidFill>
              <a:latin typeface="Arial Unicode MS" pitchFamily="34" charset="-128"/>
              <a:ea typeface="Arial Unicode MS" pitchFamily="34" charset="-128"/>
              <a:cs typeface="Arial Unicode MS" pitchFamily="34" charset="-128"/>
            </a:endParaRPr>
          </a:p>
        </p:txBody>
      </p:sp>
      <p:sp>
        <p:nvSpPr>
          <p:cNvPr id="9234" name="Text Box 18"/>
          <p:cNvSpPr txBox="1">
            <a:spLocks noChangeArrowheads="1"/>
          </p:cNvSpPr>
          <p:nvPr/>
        </p:nvSpPr>
        <p:spPr bwMode="auto">
          <a:xfrm>
            <a:off x="2166938" y="3205147"/>
            <a:ext cx="1657350" cy="738664"/>
          </a:xfrm>
          <a:prstGeom prst="rect">
            <a:avLst/>
          </a:prstGeom>
          <a:solidFill>
            <a:schemeClr val="accent4">
              <a:lumMod val="60000"/>
              <a:lumOff val="40000"/>
            </a:schemeClr>
          </a:solidFill>
          <a:ln w="19050" algn="ctr">
            <a:noFill/>
            <a:miter lim="800000"/>
            <a:headEnd/>
            <a:tailEnd/>
          </a:ln>
          <a:effectLst/>
        </p:spPr>
        <p:txBody>
          <a:bodyPr anchor="ctr">
            <a:spAutoFit/>
          </a:bodyPr>
          <a:lstStyle/>
          <a:p>
            <a:pPr algn="ctr" eaLnBrk="0" hangingPunct="0">
              <a:spcBef>
                <a:spcPct val="50000"/>
              </a:spcBef>
            </a:pPr>
            <a:r>
              <a:rPr lang="en-GB" sz="1400" b="1" dirty="0" smtClean="0">
                <a:latin typeface="Arial Unicode MS" pitchFamily="34" charset="-128"/>
                <a:ea typeface="Arial Unicode MS" pitchFamily="34" charset="-128"/>
                <a:cs typeface="Arial Unicode MS" pitchFamily="34" charset="-128"/>
              </a:rPr>
              <a:t>Tier 1 FF.PP. </a:t>
            </a:r>
            <a:r>
              <a:rPr lang="en-GB" sz="1400" b="1" dirty="0" err="1" smtClean="0">
                <a:latin typeface="Arial Unicode MS" pitchFamily="34" charset="-128"/>
                <a:ea typeface="Arial Unicode MS" pitchFamily="34" charset="-128"/>
                <a:cs typeface="Arial Unicode MS" pitchFamily="34" charset="-128"/>
              </a:rPr>
              <a:t>Básicos</a:t>
            </a:r>
            <a:r>
              <a:rPr lang="en-GB" sz="1400" b="1" dirty="0" smtClean="0">
                <a:latin typeface="Arial Unicode MS" pitchFamily="34" charset="-128"/>
                <a:ea typeface="Arial Unicode MS" pitchFamily="34" charset="-128"/>
                <a:cs typeface="Arial Unicode MS" pitchFamily="34" charset="-128"/>
              </a:rPr>
              <a:t> </a:t>
            </a:r>
            <a:r>
              <a:rPr lang="en-GB" sz="1400" b="1" dirty="0" err="1" smtClean="0">
                <a:latin typeface="Arial Unicode MS" pitchFamily="34" charset="-128"/>
                <a:ea typeface="Arial Unicode MS" pitchFamily="34" charset="-128"/>
                <a:cs typeface="Arial Unicode MS" pitchFamily="34" charset="-128"/>
              </a:rPr>
              <a:t>Restringidos</a:t>
            </a:r>
            <a:endParaRPr lang="en-GB" sz="1400" b="1" dirty="0">
              <a:latin typeface="Arial Unicode MS" pitchFamily="34" charset="-128"/>
              <a:ea typeface="Arial Unicode MS" pitchFamily="34" charset="-128"/>
              <a:cs typeface="Arial Unicode MS" pitchFamily="34" charset="-128"/>
            </a:endParaRPr>
          </a:p>
        </p:txBody>
      </p:sp>
      <p:sp>
        <p:nvSpPr>
          <p:cNvPr id="53270" name="AutoShape 22"/>
          <p:cNvSpPr>
            <a:spLocks/>
          </p:cNvSpPr>
          <p:nvPr/>
        </p:nvSpPr>
        <p:spPr bwMode="auto">
          <a:xfrm>
            <a:off x="5580063" y="3925872"/>
            <a:ext cx="331787" cy="792162"/>
          </a:xfrm>
          <a:prstGeom prst="leftBrace">
            <a:avLst>
              <a:gd name="adj1" fmla="val 6113"/>
              <a:gd name="adj2" fmla="val 54917"/>
            </a:avLst>
          </a:prstGeom>
          <a:noFill/>
          <a:ln w="19050">
            <a:solidFill>
              <a:schemeClr val="tx2"/>
            </a:solidFill>
            <a:prstDash val="sysDot"/>
            <a:round/>
            <a:headEnd/>
            <a:tailEnd/>
          </a:ln>
          <a:effectLst/>
        </p:spPr>
        <p:txBody>
          <a:bodyPr wrap="none" anchor="ctr"/>
          <a:lstStyle/>
          <a:p>
            <a:pPr algn="ctr" eaLnBrk="0" hangingPunct="0">
              <a:spcBef>
                <a:spcPct val="50000"/>
              </a:spcBef>
            </a:pPr>
            <a:endParaRPr lang="en-US" sz="1200">
              <a:solidFill>
                <a:schemeClr val="tx2"/>
              </a:solidFill>
              <a:latin typeface="Arial Unicode MS" pitchFamily="34" charset="-128"/>
              <a:ea typeface="Arial Unicode MS" pitchFamily="34" charset="-128"/>
              <a:cs typeface="Arial Unicode MS" pitchFamily="34" charset="-128"/>
            </a:endParaRPr>
          </a:p>
        </p:txBody>
      </p:sp>
      <p:sp>
        <p:nvSpPr>
          <p:cNvPr id="53271" name="Text Box 23"/>
          <p:cNvSpPr txBox="1">
            <a:spLocks noChangeArrowheads="1"/>
          </p:cNvSpPr>
          <p:nvPr/>
        </p:nvSpPr>
        <p:spPr bwMode="auto">
          <a:xfrm>
            <a:off x="4071934" y="4071942"/>
            <a:ext cx="1728787" cy="523220"/>
          </a:xfrm>
          <a:prstGeom prst="rect">
            <a:avLst/>
          </a:prstGeom>
          <a:noFill/>
          <a:ln w="19050" algn="ctr">
            <a:noFill/>
            <a:miter lim="800000"/>
            <a:headEnd/>
            <a:tailEnd/>
          </a:ln>
          <a:effectLst/>
        </p:spPr>
        <p:txBody>
          <a:bodyPr>
            <a:spAutoFit/>
          </a:bodyPr>
          <a:lstStyle/>
          <a:p>
            <a:pPr algn="ctr" eaLnBrk="0" hangingPunct="0">
              <a:spcBef>
                <a:spcPct val="50000"/>
              </a:spcBef>
            </a:pPr>
            <a:r>
              <a:rPr lang="en-GB" sz="1400" b="1" dirty="0" err="1" smtClean="0">
                <a:solidFill>
                  <a:schemeClr val="tx2"/>
                </a:solidFill>
                <a:latin typeface="Arial Unicode MS" pitchFamily="34" charset="-128"/>
                <a:ea typeface="Arial Unicode MS" pitchFamily="34" charset="-128"/>
                <a:cs typeface="Arial Unicode MS" pitchFamily="34" charset="-128"/>
              </a:rPr>
              <a:t>Implícitamente</a:t>
            </a:r>
            <a:r>
              <a:rPr lang="en-GB" sz="1400" b="1" dirty="0" smtClean="0">
                <a:solidFill>
                  <a:schemeClr val="tx2"/>
                </a:solidFill>
                <a:latin typeface="Arial Unicode MS" pitchFamily="34" charset="-128"/>
                <a:ea typeface="Arial Unicode MS" pitchFamily="34" charset="-128"/>
                <a:cs typeface="Arial Unicode MS" pitchFamily="34" charset="-128"/>
              </a:rPr>
              <a:t>: </a:t>
            </a:r>
            <a:r>
              <a:rPr lang="en-GB" sz="1400" b="1" dirty="0">
                <a:solidFill>
                  <a:schemeClr val="tx2"/>
                </a:solidFill>
                <a:latin typeface="Arial Unicode MS" pitchFamily="34" charset="-128"/>
                <a:ea typeface="Arial Unicode MS" pitchFamily="34" charset="-128"/>
                <a:cs typeface="Arial Unicode MS" pitchFamily="34" charset="-128"/>
              </a:rPr>
              <a:t>T2 items ≤ 20% </a:t>
            </a:r>
            <a:r>
              <a:rPr lang="en-GB" sz="1400" b="1" dirty="0" smtClean="0">
                <a:solidFill>
                  <a:schemeClr val="tx2"/>
                </a:solidFill>
                <a:latin typeface="Arial Unicode MS" pitchFamily="34" charset="-128"/>
                <a:ea typeface="Arial Unicode MS" pitchFamily="34" charset="-128"/>
                <a:cs typeface="Arial Unicode MS" pitchFamily="34" charset="-128"/>
              </a:rPr>
              <a:t>MCR</a:t>
            </a:r>
            <a:endParaRPr lang="en-GB" sz="1400" b="1" dirty="0">
              <a:solidFill>
                <a:schemeClr val="tx2"/>
              </a:solidFill>
              <a:latin typeface="Arial Unicode MS" pitchFamily="34" charset="-128"/>
              <a:ea typeface="Arial Unicode MS" pitchFamily="34" charset="-128"/>
              <a:cs typeface="Arial Unicode MS" pitchFamily="34" charset="-128"/>
            </a:endParaRPr>
          </a:p>
        </p:txBody>
      </p:sp>
      <p:sp>
        <p:nvSpPr>
          <p:cNvPr id="53272" name="Text Box 24"/>
          <p:cNvSpPr txBox="1">
            <a:spLocks noChangeArrowheads="1"/>
          </p:cNvSpPr>
          <p:nvPr/>
        </p:nvSpPr>
        <p:spPr bwMode="auto">
          <a:xfrm>
            <a:off x="3998913" y="3316272"/>
            <a:ext cx="1704975" cy="522287"/>
          </a:xfrm>
          <a:prstGeom prst="rect">
            <a:avLst/>
          </a:prstGeom>
          <a:noFill/>
          <a:ln w="19050" algn="ctr">
            <a:noFill/>
            <a:miter lim="800000"/>
            <a:headEnd/>
            <a:tailEnd/>
          </a:ln>
          <a:effectLst/>
        </p:spPr>
        <p:txBody>
          <a:bodyPr>
            <a:spAutoFit/>
          </a:bodyPr>
          <a:lstStyle/>
          <a:p>
            <a:pPr algn="ctr" eaLnBrk="0" hangingPunct="0">
              <a:spcBef>
                <a:spcPct val="50000"/>
              </a:spcBef>
            </a:pPr>
            <a:r>
              <a:rPr lang="en-GB" sz="1400" b="1" dirty="0" err="1">
                <a:solidFill>
                  <a:schemeClr val="tx2"/>
                </a:solidFill>
                <a:latin typeface="Arial Unicode MS" pitchFamily="34" charset="-128"/>
                <a:ea typeface="Arial Unicode MS" pitchFamily="34" charset="-128"/>
                <a:cs typeface="Arial Unicode MS" pitchFamily="34" charset="-128"/>
              </a:rPr>
              <a:t>Restr</a:t>
            </a:r>
            <a:r>
              <a:rPr lang="en-GB" sz="1400" b="1" dirty="0">
                <a:solidFill>
                  <a:schemeClr val="tx2"/>
                </a:solidFill>
                <a:latin typeface="Arial Unicode MS" pitchFamily="34" charset="-128"/>
                <a:ea typeface="Arial Unicode MS" pitchFamily="34" charset="-128"/>
                <a:cs typeface="Arial Unicode MS" pitchFamily="34" charset="-128"/>
              </a:rPr>
              <a:t>. T1 items </a:t>
            </a:r>
            <a:r>
              <a:rPr lang="en-US" sz="1400" b="1" dirty="0">
                <a:solidFill>
                  <a:schemeClr val="tx2"/>
                </a:solidFill>
                <a:latin typeface="Arial Unicode MS" pitchFamily="34" charset="-128"/>
                <a:ea typeface="Arial Unicode MS" pitchFamily="34" charset="-128"/>
                <a:cs typeface="Arial Unicode MS" pitchFamily="34" charset="-128"/>
              </a:rPr>
              <a:t>&lt; </a:t>
            </a:r>
            <a:r>
              <a:rPr lang="en-GB" sz="1400" b="1" dirty="0">
                <a:solidFill>
                  <a:schemeClr val="tx2"/>
                </a:solidFill>
                <a:latin typeface="Arial Unicode MS" pitchFamily="34" charset="-128"/>
                <a:ea typeface="Arial Unicode MS" pitchFamily="34" charset="-128"/>
                <a:cs typeface="Arial Unicode MS" pitchFamily="34" charset="-128"/>
              </a:rPr>
              <a:t>20% </a:t>
            </a:r>
            <a:r>
              <a:rPr lang="en-GB" sz="1400" b="1" dirty="0" smtClean="0">
                <a:solidFill>
                  <a:schemeClr val="tx2"/>
                </a:solidFill>
                <a:latin typeface="Arial Unicode MS" pitchFamily="34" charset="-128"/>
                <a:ea typeface="Arial Unicode MS" pitchFamily="34" charset="-128"/>
                <a:cs typeface="Arial Unicode MS" pitchFamily="34" charset="-128"/>
              </a:rPr>
              <a:t>Total </a:t>
            </a:r>
            <a:r>
              <a:rPr lang="en-GB" sz="1400" b="1" dirty="0">
                <a:solidFill>
                  <a:schemeClr val="tx2"/>
                </a:solidFill>
                <a:latin typeface="Arial Unicode MS" pitchFamily="34" charset="-128"/>
                <a:ea typeface="Arial Unicode MS" pitchFamily="34" charset="-128"/>
                <a:cs typeface="Arial Unicode MS" pitchFamily="34" charset="-128"/>
              </a:rPr>
              <a:t>T1 </a:t>
            </a:r>
          </a:p>
        </p:txBody>
      </p:sp>
      <p:sp>
        <p:nvSpPr>
          <p:cNvPr id="53273" name="Line 25"/>
          <p:cNvSpPr>
            <a:spLocks noChangeShapeType="1"/>
          </p:cNvSpPr>
          <p:nvPr/>
        </p:nvSpPr>
        <p:spPr bwMode="auto">
          <a:xfrm flipV="1">
            <a:off x="5703888" y="3586147"/>
            <a:ext cx="263525" cy="0"/>
          </a:xfrm>
          <a:prstGeom prst="line">
            <a:avLst/>
          </a:prstGeom>
          <a:noFill/>
          <a:ln w="19050">
            <a:solidFill>
              <a:schemeClr val="tx2"/>
            </a:solidFill>
            <a:round/>
            <a:headEnd/>
            <a:tailEnd type="triangle" w="med" len="med"/>
          </a:ln>
          <a:effectLst/>
        </p:spPr>
        <p:txBody>
          <a:bodyPr wrap="none" anchor="ctr"/>
          <a:lstStyle/>
          <a:p>
            <a:endParaRPr lang="en-GB">
              <a:latin typeface="Arial Unicode MS" pitchFamily="34" charset="-128"/>
              <a:ea typeface="Arial Unicode MS" pitchFamily="34" charset="-128"/>
              <a:cs typeface="Arial Unicode MS" pitchFamily="34" charset="-128"/>
            </a:endParaRPr>
          </a:p>
        </p:txBody>
      </p:sp>
      <p:sp>
        <p:nvSpPr>
          <p:cNvPr id="53274" name="AutoShape 26"/>
          <p:cNvSpPr>
            <a:spLocks/>
          </p:cNvSpPr>
          <p:nvPr/>
        </p:nvSpPr>
        <p:spPr bwMode="auto">
          <a:xfrm>
            <a:off x="1573213" y="3909997"/>
            <a:ext cx="277812" cy="2111375"/>
          </a:xfrm>
          <a:prstGeom prst="leftBrace">
            <a:avLst>
              <a:gd name="adj1" fmla="val 71461"/>
              <a:gd name="adj2" fmla="val 36296"/>
            </a:avLst>
          </a:prstGeom>
          <a:noFill/>
          <a:ln w="19050">
            <a:solidFill>
              <a:schemeClr val="tx2"/>
            </a:solidFill>
            <a:prstDash val="sysDot"/>
            <a:round/>
            <a:headEnd/>
            <a:tailEnd/>
          </a:ln>
          <a:effectLst/>
        </p:spPr>
        <p:txBody>
          <a:bodyPr wrap="none" anchor="ctr"/>
          <a:lstStyle/>
          <a:p>
            <a:endParaRPr lang="en-US">
              <a:latin typeface="Arial Unicode MS" pitchFamily="34" charset="-128"/>
              <a:ea typeface="Arial Unicode MS" pitchFamily="34" charset="-128"/>
              <a:cs typeface="Arial Unicode MS" pitchFamily="34" charset="-128"/>
            </a:endParaRPr>
          </a:p>
        </p:txBody>
      </p:sp>
      <p:sp>
        <p:nvSpPr>
          <p:cNvPr id="53275" name="Text Box 27"/>
          <p:cNvSpPr txBox="1">
            <a:spLocks noChangeArrowheads="1"/>
          </p:cNvSpPr>
          <p:nvPr/>
        </p:nvSpPr>
        <p:spPr bwMode="auto">
          <a:xfrm>
            <a:off x="79375" y="4322747"/>
            <a:ext cx="1511300" cy="738664"/>
          </a:xfrm>
          <a:prstGeom prst="rect">
            <a:avLst/>
          </a:prstGeom>
          <a:noFill/>
          <a:ln w="19050" algn="ctr">
            <a:noFill/>
            <a:miter lim="800000"/>
            <a:headEnd/>
            <a:tailEnd/>
          </a:ln>
          <a:effectLst/>
        </p:spPr>
        <p:txBody>
          <a:bodyPr>
            <a:spAutoFit/>
          </a:bodyPr>
          <a:lstStyle/>
          <a:p>
            <a:pPr algn="ctr" eaLnBrk="0" hangingPunct="0">
              <a:spcBef>
                <a:spcPct val="50000"/>
              </a:spcBef>
            </a:pPr>
            <a:r>
              <a:rPr lang="en-GB" sz="1400" b="1" dirty="0" err="1" smtClean="0">
                <a:solidFill>
                  <a:schemeClr val="tx2"/>
                </a:solidFill>
                <a:latin typeface="Arial Unicode MS" pitchFamily="34" charset="-128"/>
                <a:ea typeface="Arial Unicode MS" pitchFamily="34" charset="-128"/>
                <a:cs typeface="Arial Unicode MS" pitchFamily="34" charset="-128"/>
              </a:rPr>
              <a:t>Implícitamente</a:t>
            </a:r>
            <a:r>
              <a:rPr lang="en-GB" sz="1400" b="1" dirty="0" smtClean="0">
                <a:solidFill>
                  <a:schemeClr val="tx2"/>
                </a:solidFill>
                <a:latin typeface="Arial Unicode MS" pitchFamily="34" charset="-128"/>
                <a:ea typeface="Arial Unicode MS" pitchFamily="34" charset="-128"/>
                <a:cs typeface="Arial Unicode MS" pitchFamily="34" charset="-128"/>
              </a:rPr>
              <a:t>: </a:t>
            </a:r>
            <a:r>
              <a:rPr lang="en-GB" sz="1400" b="1" dirty="0">
                <a:solidFill>
                  <a:schemeClr val="tx2"/>
                </a:solidFill>
                <a:latin typeface="Arial Unicode MS" pitchFamily="34" charset="-128"/>
                <a:ea typeface="Arial Unicode MS" pitchFamily="34" charset="-128"/>
                <a:cs typeface="Arial Unicode MS" pitchFamily="34" charset="-128"/>
              </a:rPr>
              <a:t>T2 + T3 items ≤ 50% </a:t>
            </a:r>
            <a:r>
              <a:rPr lang="en-GB" sz="1400" b="1" dirty="0" smtClean="0">
                <a:solidFill>
                  <a:schemeClr val="tx2"/>
                </a:solidFill>
                <a:latin typeface="Arial Unicode MS" pitchFamily="34" charset="-128"/>
                <a:ea typeface="Arial Unicode MS" pitchFamily="34" charset="-128"/>
                <a:cs typeface="Arial Unicode MS" pitchFamily="34" charset="-128"/>
              </a:rPr>
              <a:t>SCR </a:t>
            </a:r>
            <a:endParaRPr lang="en-GB" sz="1400" b="1" dirty="0">
              <a:solidFill>
                <a:schemeClr val="tx2"/>
              </a:solidFill>
              <a:latin typeface="Arial Unicode MS" pitchFamily="34" charset="-128"/>
              <a:ea typeface="Arial Unicode MS" pitchFamily="34" charset="-128"/>
              <a:cs typeface="Arial Unicode MS" pitchFamily="34" charset="-128"/>
            </a:endParaRPr>
          </a:p>
        </p:txBody>
      </p:sp>
      <p:sp>
        <p:nvSpPr>
          <p:cNvPr id="9244" name="Rectangle 14"/>
          <p:cNvSpPr>
            <a:spLocks noChangeArrowheads="1"/>
          </p:cNvSpPr>
          <p:nvPr/>
        </p:nvSpPr>
        <p:spPr bwMode="auto">
          <a:xfrm>
            <a:off x="2166938" y="1142984"/>
            <a:ext cx="1657350" cy="412750"/>
          </a:xfrm>
          <a:prstGeom prst="rect">
            <a:avLst/>
          </a:prstGeom>
          <a:solidFill>
            <a:schemeClr val="bg1"/>
          </a:solidFill>
          <a:ln w="9525">
            <a:solidFill>
              <a:schemeClr val="accent4">
                <a:lumMod val="50000"/>
              </a:schemeClr>
            </a:solidFill>
            <a:miter lim="800000"/>
            <a:headEnd/>
            <a:tailEnd/>
          </a:ln>
        </p:spPr>
        <p:txBody>
          <a:bodyPr wrap="none" anchor="ctr"/>
          <a:lstStyle/>
          <a:p>
            <a:pPr algn="ctr"/>
            <a:r>
              <a:rPr lang="en-GB" sz="1400" b="1" dirty="0" err="1" smtClean="0">
                <a:solidFill>
                  <a:schemeClr val="accent4">
                    <a:lumMod val="50000"/>
                  </a:schemeClr>
                </a:solidFill>
                <a:latin typeface="Arial Unicode MS" pitchFamily="34" charset="-128"/>
                <a:ea typeface="Arial Unicode MS" pitchFamily="34" charset="-128"/>
                <a:cs typeface="Arial Unicode MS" pitchFamily="34" charset="-128"/>
              </a:rPr>
              <a:t>Exceso</a:t>
            </a:r>
            <a:r>
              <a:rPr lang="en-GB" sz="1400" b="1" dirty="0" smtClean="0">
                <a:solidFill>
                  <a:schemeClr val="accent4">
                    <a:lumMod val="50000"/>
                  </a:schemeClr>
                </a:solidFill>
                <a:latin typeface="Arial Unicode MS" pitchFamily="34" charset="-128"/>
                <a:ea typeface="Arial Unicode MS" pitchFamily="34" charset="-128"/>
                <a:cs typeface="Arial Unicode MS" pitchFamily="34" charset="-128"/>
              </a:rPr>
              <a:t> </a:t>
            </a:r>
            <a:r>
              <a:rPr lang="en-GB" sz="1400" b="1" dirty="0">
                <a:solidFill>
                  <a:schemeClr val="accent4">
                    <a:lumMod val="50000"/>
                  </a:schemeClr>
                </a:solidFill>
                <a:latin typeface="Arial Unicode MS" pitchFamily="34" charset="-128"/>
                <a:ea typeface="Arial Unicode MS" pitchFamily="34" charset="-128"/>
                <a:cs typeface="Arial Unicode MS" pitchFamily="34" charset="-128"/>
              </a:rPr>
              <a:t>Tier 1</a:t>
            </a:r>
          </a:p>
          <a:p>
            <a:pPr algn="ctr"/>
            <a:r>
              <a:rPr lang="en-US" sz="1400" b="1" dirty="0" smtClean="0">
                <a:solidFill>
                  <a:schemeClr val="accent4">
                    <a:lumMod val="50000"/>
                  </a:schemeClr>
                </a:solidFill>
                <a:latin typeface="Arial Unicode MS" pitchFamily="34" charset="-128"/>
                <a:ea typeface="Arial Unicode MS" pitchFamily="34" charset="-128"/>
                <a:cs typeface="Arial Unicode MS" pitchFamily="34" charset="-128"/>
              </a:rPr>
              <a:t>Restring.+ no rest</a:t>
            </a:r>
            <a:endParaRPr lang="en-GB" sz="1400" b="1" dirty="0">
              <a:solidFill>
                <a:schemeClr val="accent4">
                  <a:lumMod val="50000"/>
                </a:schemeClr>
              </a:solidFill>
              <a:latin typeface="Arial Unicode MS" pitchFamily="34" charset="-128"/>
              <a:ea typeface="Arial Unicode MS" pitchFamily="34" charset="-128"/>
              <a:cs typeface="Arial Unicode MS" pitchFamily="34" charset="-128"/>
            </a:endParaRPr>
          </a:p>
        </p:txBody>
      </p:sp>
      <p:sp>
        <p:nvSpPr>
          <p:cNvPr id="30" name="Text Box 14"/>
          <p:cNvSpPr txBox="1">
            <a:spLocks noChangeArrowheads="1"/>
          </p:cNvSpPr>
          <p:nvPr/>
        </p:nvSpPr>
        <p:spPr bwMode="auto">
          <a:xfrm>
            <a:off x="5572132" y="4808543"/>
            <a:ext cx="2714644" cy="1325620"/>
          </a:xfrm>
          <a:prstGeom prst="rect">
            <a:avLst/>
          </a:prstGeom>
          <a:noFill/>
          <a:ln w="19050" algn="ctr">
            <a:solidFill>
              <a:srgbClr val="FF0000"/>
            </a:solidFill>
            <a:miter lim="800000"/>
            <a:headEnd/>
            <a:tailEnd/>
          </a:ln>
          <a:effectLst/>
        </p:spPr>
        <p:txBody>
          <a:bodyPr wrap="square" lIns="90000" tIns="46800" rIns="90000" bIns="46800">
            <a:spAutoFit/>
          </a:bodyPr>
          <a:lstStyle/>
          <a:p>
            <a:pPr algn="ctr" eaLnBrk="0" hangingPunct="0">
              <a:spcBef>
                <a:spcPct val="50000"/>
              </a:spcBef>
            </a:pPr>
            <a:r>
              <a:rPr lang="en-GB" sz="1600" dirty="0" err="1" smtClean="0">
                <a:latin typeface="Arial Unicode MS" pitchFamily="34" charset="-128"/>
                <a:ea typeface="Arial Unicode MS" pitchFamily="34" charset="-128"/>
                <a:cs typeface="Arial Unicode MS" pitchFamily="34" charset="-128"/>
              </a:rPr>
              <a:t>Ningún</a:t>
            </a:r>
            <a:r>
              <a:rPr lang="en-GB" sz="1600" dirty="0" smtClean="0">
                <a:latin typeface="Arial Unicode MS" pitchFamily="34" charset="-128"/>
                <a:ea typeface="Arial Unicode MS" pitchFamily="34" charset="-128"/>
                <a:cs typeface="Arial Unicode MS" pitchFamily="34" charset="-128"/>
              </a:rPr>
              <a:t> FF.PP. </a:t>
            </a:r>
            <a:r>
              <a:rPr lang="en-GB" sz="1600" dirty="0" err="1" smtClean="0">
                <a:latin typeface="Arial Unicode MS" pitchFamily="34" charset="-128"/>
                <a:ea typeface="Arial Unicode MS" pitchFamily="34" charset="-128"/>
                <a:cs typeface="Arial Unicode MS" pitchFamily="34" charset="-128"/>
              </a:rPr>
              <a:t>complementario</a:t>
            </a:r>
            <a:r>
              <a:rPr lang="en-GB" sz="1600" dirty="0" smtClean="0">
                <a:latin typeface="Arial Unicode MS" pitchFamily="34" charset="-128"/>
                <a:ea typeface="Arial Unicode MS" pitchFamily="34" charset="-128"/>
                <a:cs typeface="Arial Unicode MS" pitchFamily="34" charset="-128"/>
              </a:rPr>
              <a:t> se </a:t>
            </a:r>
            <a:r>
              <a:rPr lang="en-GB" sz="1600" dirty="0" err="1" smtClean="0">
                <a:latin typeface="Arial Unicode MS" pitchFamily="34" charset="-128"/>
                <a:ea typeface="Arial Unicode MS" pitchFamily="34" charset="-128"/>
                <a:cs typeface="Arial Unicode MS" pitchFamily="34" charset="-128"/>
              </a:rPr>
              <a:t>admite</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para</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cubrir</a:t>
            </a:r>
            <a:r>
              <a:rPr lang="en-GB" sz="1600" dirty="0" smtClean="0">
                <a:latin typeface="Arial Unicode MS" pitchFamily="34" charset="-128"/>
                <a:ea typeface="Arial Unicode MS" pitchFamily="34" charset="-128"/>
                <a:cs typeface="Arial Unicode MS" pitchFamily="34" charset="-128"/>
              </a:rPr>
              <a:t> el MCR. </a:t>
            </a:r>
            <a:r>
              <a:rPr lang="en-GB" sz="1600" dirty="0" err="1" smtClean="0">
                <a:latin typeface="Arial Unicode MS" pitchFamily="34" charset="-128"/>
                <a:ea typeface="Arial Unicode MS" pitchFamily="34" charset="-128"/>
                <a:cs typeface="Arial Unicode MS" pitchFamily="34" charset="-128"/>
              </a:rPr>
              <a:t>Tampoco</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ningún</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fondo</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propio</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básico</a:t>
            </a:r>
            <a:endParaRPr lang="en-GB" sz="1600" dirty="0">
              <a:latin typeface="Arial Unicode MS" pitchFamily="34" charset="-128"/>
              <a:ea typeface="Arial Unicode MS" pitchFamily="34" charset="-128"/>
              <a:cs typeface="Arial Unicode MS" pitchFamily="34" charset="-128"/>
            </a:endParaRPr>
          </a:p>
        </p:txBody>
      </p:sp>
      <p:sp>
        <p:nvSpPr>
          <p:cNvPr id="31"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Límites de calidad (1)</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36" name="Rectangle 13"/>
          <p:cNvSpPr>
            <a:spLocks noChangeArrowheads="1"/>
          </p:cNvSpPr>
          <p:nvPr/>
        </p:nvSpPr>
        <p:spPr bwMode="auto">
          <a:xfrm>
            <a:off x="6057922" y="3900458"/>
            <a:ext cx="1657350" cy="863600"/>
          </a:xfrm>
          <a:prstGeom prst="rect">
            <a:avLst/>
          </a:prstGeom>
          <a:solidFill>
            <a:schemeClr val="accent4">
              <a:lumMod val="40000"/>
              <a:lumOff val="60000"/>
            </a:schemeClr>
          </a:solidFill>
          <a:ln w="9525">
            <a:noFill/>
            <a:miter lim="800000"/>
            <a:headEnd/>
            <a:tailEnd/>
          </a:ln>
          <a:effectLst/>
        </p:spPr>
        <p:txBody>
          <a:bodyPr wrap="none" anchor="ctr"/>
          <a:lstStyle/>
          <a:p>
            <a:pPr algn="ctr"/>
            <a:r>
              <a:rPr lang="en-GB" sz="1400" b="1" dirty="0">
                <a:latin typeface="Arial Unicode MS" pitchFamily="34" charset="-128"/>
                <a:ea typeface="Arial Unicode MS" pitchFamily="34" charset="-128"/>
                <a:cs typeface="Arial Unicode MS" pitchFamily="34" charset="-128"/>
              </a:rPr>
              <a:t>Tier 2 </a:t>
            </a:r>
          </a:p>
          <a:p>
            <a:pPr algn="ctr"/>
            <a:r>
              <a:rPr lang="en-GB" sz="1400" b="1" dirty="0" smtClean="0">
                <a:latin typeface="Arial Unicode MS" pitchFamily="34" charset="-128"/>
                <a:ea typeface="Arial Unicode MS" pitchFamily="34" charset="-128"/>
                <a:cs typeface="Arial Unicode MS" pitchFamily="34" charset="-128"/>
              </a:rPr>
              <a:t>FF.PP. </a:t>
            </a:r>
            <a:r>
              <a:rPr lang="en-GB" sz="1400" b="1" dirty="0" err="1" smtClean="0">
                <a:latin typeface="Arial Unicode MS" pitchFamily="34" charset="-128"/>
                <a:ea typeface="Arial Unicode MS" pitchFamily="34" charset="-128"/>
                <a:cs typeface="Arial Unicode MS" pitchFamily="34" charset="-128"/>
              </a:rPr>
              <a:t>básicos</a:t>
            </a:r>
            <a:endParaRPr lang="en-GB" sz="1400" b="1" dirty="0">
              <a:latin typeface="Arial Unicode MS" pitchFamily="34" charset="-128"/>
              <a:ea typeface="Arial Unicode MS" pitchFamily="34" charset="-128"/>
              <a:cs typeface="Arial Unicode MS" pitchFamily="34" charset="-128"/>
            </a:endParaRPr>
          </a:p>
        </p:txBody>
      </p:sp>
      <p:sp>
        <p:nvSpPr>
          <p:cNvPr id="37" name="Rectangle 17"/>
          <p:cNvSpPr>
            <a:spLocks noChangeArrowheads="1"/>
          </p:cNvSpPr>
          <p:nvPr/>
        </p:nvSpPr>
        <p:spPr bwMode="auto">
          <a:xfrm>
            <a:off x="6057922" y="1577973"/>
            <a:ext cx="1657350" cy="1636713"/>
          </a:xfrm>
          <a:prstGeom prst="rect">
            <a:avLst/>
          </a:prstGeom>
          <a:solidFill>
            <a:srgbClr val="99CC00">
              <a:alpha val="65098"/>
            </a:srgbClr>
          </a:solidFill>
          <a:ln w="9525">
            <a:noFill/>
            <a:miter lim="800000"/>
            <a:headEnd/>
            <a:tailEnd/>
          </a:ln>
          <a:effectLst/>
        </p:spPr>
        <p:txBody>
          <a:bodyPr wrap="none" anchor="ctr"/>
          <a:lstStyle/>
          <a:p>
            <a:pPr algn="ctr"/>
            <a:r>
              <a:rPr lang="en-GB" sz="1400" b="1" dirty="0">
                <a:solidFill>
                  <a:schemeClr val="bg1"/>
                </a:solidFill>
                <a:latin typeface="Arial Unicode MS" pitchFamily="34" charset="-128"/>
                <a:ea typeface="Arial Unicode MS" pitchFamily="34" charset="-128"/>
                <a:cs typeface="Arial Unicode MS" pitchFamily="34" charset="-128"/>
              </a:rPr>
              <a:t>Tier 1</a:t>
            </a:r>
          </a:p>
          <a:p>
            <a:pPr algn="ctr"/>
            <a:r>
              <a:rPr lang="en-GB" sz="1400" b="1" dirty="0" err="1" smtClean="0">
                <a:solidFill>
                  <a:schemeClr val="bg1"/>
                </a:solidFill>
                <a:latin typeface="Arial Unicode MS" pitchFamily="34" charset="-128"/>
                <a:ea typeface="Arial Unicode MS" pitchFamily="34" charset="-128"/>
                <a:cs typeface="Arial Unicode MS" pitchFamily="34" charset="-128"/>
              </a:rPr>
              <a:t>Fondos</a:t>
            </a:r>
            <a:r>
              <a:rPr lang="en-GB" sz="1400" b="1" dirty="0" smtClean="0">
                <a:solidFill>
                  <a:schemeClr val="bg1"/>
                </a:solidFill>
                <a:latin typeface="Arial Unicode MS" pitchFamily="34" charset="-128"/>
                <a:ea typeface="Arial Unicode MS" pitchFamily="34" charset="-128"/>
                <a:cs typeface="Arial Unicode MS" pitchFamily="34" charset="-128"/>
              </a:rPr>
              <a:t> </a:t>
            </a:r>
            <a:r>
              <a:rPr lang="en-GB" sz="1400" b="1" dirty="0" err="1" smtClean="0">
                <a:solidFill>
                  <a:schemeClr val="bg1"/>
                </a:solidFill>
                <a:latin typeface="Arial Unicode MS" pitchFamily="34" charset="-128"/>
                <a:ea typeface="Arial Unicode MS" pitchFamily="34" charset="-128"/>
                <a:cs typeface="Arial Unicode MS" pitchFamily="34" charset="-128"/>
              </a:rPr>
              <a:t>propios</a:t>
            </a:r>
            <a:r>
              <a:rPr lang="en-GB" sz="1400" b="1" dirty="0" smtClean="0">
                <a:solidFill>
                  <a:schemeClr val="bg1"/>
                </a:solidFill>
                <a:latin typeface="Arial Unicode MS" pitchFamily="34" charset="-128"/>
                <a:ea typeface="Arial Unicode MS" pitchFamily="34" charset="-128"/>
                <a:cs typeface="Arial Unicode MS" pitchFamily="34" charset="-128"/>
              </a:rPr>
              <a:t> </a:t>
            </a:r>
          </a:p>
          <a:p>
            <a:pPr algn="ctr"/>
            <a:r>
              <a:rPr lang="en-GB" sz="1400" b="1" dirty="0" err="1" smtClean="0">
                <a:solidFill>
                  <a:schemeClr val="bg1"/>
                </a:solidFill>
                <a:latin typeface="Arial Unicode MS" pitchFamily="34" charset="-128"/>
                <a:ea typeface="Arial Unicode MS" pitchFamily="34" charset="-128"/>
                <a:cs typeface="Arial Unicode MS" pitchFamily="34" charset="-128"/>
              </a:rPr>
              <a:t>Básicos</a:t>
            </a:r>
            <a:endParaRPr lang="en-GB" sz="1400" b="1" dirty="0" smtClean="0">
              <a:solidFill>
                <a:schemeClr val="bg1"/>
              </a:solidFill>
              <a:latin typeface="Arial Unicode MS" pitchFamily="34" charset="-128"/>
              <a:ea typeface="Arial Unicode MS" pitchFamily="34" charset="-128"/>
              <a:cs typeface="Arial Unicode MS" pitchFamily="34" charset="-128"/>
            </a:endParaRPr>
          </a:p>
          <a:p>
            <a:pPr algn="ctr"/>
            <a:r>
              <a:rPr lang="en-GB" sz="1400" b="1" dirty="0" smtClean="0">
                <a:solidFill>
                  <a:schemeClr val="bg1"/>
                </a:solidFill>
                <a:latin typeface="Arial Unicode MS" pitchFamily="34" charset="-128"/>
                <a:ea typeface="Arial Unicode MS" pitchFamily="34" charset="-128"/>
                <a:cs typeface="Arial Unicode MS" pitchFamily="34" charset="-128"/>
              </a:rPr>
              <a:t> no </a:t>
            </a:r>
            <a:r>
              <a:rPr lang="en-GB" sz="1400" b="1" dirty="0" err="1" smtClean="0">
                <a:solidFill>
                  <a:schemeClr val="bg1"/>
                </a:solidFill>
                <a:latin typeface="Arial Unicode MS" pitchFamily="34" charset="-128"/>
                <a:ea typeface="Arial Unicode MS" pitchFamily="34" charset="-128"/>
                <a:cs typeface="Arial Unicode MS" pitchFamily="34" charset="-128"/>
              </a:rPr>
              <a:t>restringidos</a:t>
            </a:r>
            <a:endParaRPr lang="en-GB" sz="1400" b="1" dirty="0">
              <a:solidFill>
                <a:schemeClr val="bg1"/>
              </a:solidFill>
              <a:latin typeface="Arial Unicode MS" pitchFamily="34" charset="-128"/>
              <a:ea typeface="Arial Unicode MS" pitchFamily="34" charset="-128"/>
              <a:cs typeface="Arial Unicode MS" pitchFamily="34" charset="-128"/>
            </a:endParaRPr>
          </a:p>
        </p:txBody>
      </p:sp>
      <p:sp>
        <p:nvSpPr>
          <p:cNvPr id="38" name="Text Box 18"/>
          <p:cNvSpPr txBox="1">
            <a:spLocks noChangeArrowheads="1"/>
          </p:cNvSpPr>
          <p:nvPr/>
        </p:nvSpPr>
        <p:spPr bwMode="auto">
          <a:xfrm>
            <a:off x="6057922" y="3195608"/>
            <a:ext cx="1657350" cy="738664"/>
          </a:xfrm>
          <a:prstGeom prst="rect">
            <a:avLst/>
          </a:prstGeom>
          <a:solidFill>
            <a:schemeClr val="accent4">
              <a:lumMod val="60000"/>
              <a:lumOff val="40000"/>
            </a:schemeClr>
          </a:solidFill>
          <a:ln w="19050" algn="ctr">
            <a:noFill/>
            <a:miter lim="800000"/>
            <a:headEnd/>
            <a:tailEnd/>
          </a:ln>
          <a:effectLst/>
        </p:spPr>
        <p:txBody>
          <a:bodyPr anchor="ctr">
            <a:spAutoFit/>
          </a:bodyPr>
          <a:lstStyle/>
          <a:p>
            <a:pPr algn="ctr" eaLnBrk="0" hangingPunct="0">
              <a:spcBef>
                <a:spcPct val="50000"/>
              </a:spcBef>
            </a:pPr>
            <a:r>
              <a:rPr lang="en-GB" sz="1400" b="1" dirty="0" smtClean="0">
                <a:latin typeface="Arial Unicode MS" pitchFamily="34" charset="-128"/>
                <a:ea typeface="Arial Unicode MS" pitchFamily="34" charset="-128"/>
                <a:cs typeface="Arial Unicode MS" pitchFamily="34" charset="-128"/>
              </a:rPr>
              <a:t>Tier 1 FF.PP. </a:t>
            </a:r>
            <a:r>
              <a:rPr lang="en-GB" sz="1400" b="1" dirty="0" err="1" smtClean="0">
                <a:latin typeface="Arial Unicode MS" pitchFamily="34" charset="-128"/>
                <a:ea typeface="Arial Unicode MS" pitchFamily="34" charset="-128"/>
                <a:cs typeface="Arial Unicode MS" pitchFamily="34" charset="-128"/>
              </a:rPr>
              <a:t>Básicos</a:t>
            </a:r>
            <a:r>
              <a:rPr lang="en-GB" sz="1400" b="1" dirty="0" smtClean="0">
                <a:latin typeface="Arial Unicode MS" pitchFamily="34" charset="-128"/>
                <a:ea typeface="Arial Unicode MS" pitchFamily="34" charset="-128"/>
                <a:cs typeface="Arial Unicode MS" pitchFamily="34" charset="-128"/>
              </a:rPr>
              <a:t> </a:t>
            </a:r>
            <a:r>
              <a:rPr lang="en-GB" sz="1400" b="1" dirty="0" err="1" smtClean="0">
                <a:latin typeface="Arial Unicode MS" pitchFamily="34" charset="-128"/>
                <a:ea typeface="Arial Unicode MS" pitchFamily="34" charset="-128"/>
                <a:cs typeface="Arial Unicode MS" pitchFamily="34" charset="-128"/>
              </a:rPr>
              <a:t>Restringidos</a:t>
            </a:r>
            <a:endParaRPr lang="en-GB" sz="1400" b="1" dirty="0">
              <a:latin typeface="Arial Unicode MS" pitchFamily="34" charset="-128"/>
              <a:ea typeface="Arial Unicode MS" pitchFamily="34" charset="-128"/>
              <a:cs typeface="Arial Unicode MS" pitchFamily="34" charset="-128"/>
            </a:endParaRPr>
          </a:p>
        </p:txBody>
      </p:sp>
      <p:sp>
        <p:nvSpPr>
          <p:cNvPr id="40" name="Rectangle 14"/>
          <p:cNvSpPr>
            <a:spLocks noChangeArrowheads="1"/>
          </p:cNvSpPr>
          <p:nvPr/>
        </p:nvSpPr>
        <p:spPr bwMode="auto">
          <a:xfrm>
            <a:off x="6072198" y="1149323"/>
            <a:ext cx="1657350" cy="412750"/>
          </a:xfrm>
          <a:prstGeom prst="rect">
            <a:avLst/>
          </a:prstGeom>
          <a:solidFill>
            <a:schemeClr val="bg1"/>
          </a:solidFill>
          <a:ln w="9525">
            <a:solidFill>
              <a:schemeClr val="accent4">
                <a:lumMod val="50000"/>
              </a:schemeClr>
            </a:solidFill>
            <a:miter lim="800000"/>
            <a:headEnd/>
            <a:tailEnd/>
          </a:ln>
        </p:spPr>
        <p:txBody>
          <a:bodyPr wrap="none" anchor="ctr"/>
          <a:lstStyle/>
          <a:p>
            <a:pPr algn="ctr"/>
            <a:r>
              <a:rPr lang="en-GB" sz="1400" b="1" dirty="0" err="1" smtClean="0">
                <a:solidFill>
                  <a:schemeClr val="accent4">
                    <a:lumMod val="50000"/>
                  </a:schemeClr>
                </a:solidFill>
                <a:latin typeface="Arial Unicode MS" pitchFamily="34" charset="-128"/>
                <a:ea typeface="Arial Unicode MS" pitchFamily="34" charset="-128"/>
                <a:cs typeface="Arial Unicode MS" pitchFamily="34" charset="-128"/>
              </a:rPr>
              <a:t>Exceso</a:t>
            </a:r>
            <a:r>
              <a:rPr lang="en-GB" sz="1400" b="1" dirty="0" smtClean="0">
                <a:solidFill>
                  <a:schemeClr val="accent4">
                    <a:lumMod val="50000"/>
                  </a:schemeClr>
                </a:solidFill>
                <a:latin typeface="Arial Unicode MS" pitchFamily="34" charset="-128"/>
                <a:ea typeface="Arial Unicode MS" pitchFamily="34" charset="-128"/>
                <a:cs typeface="Arial Unicode MS" pitchFamily="34" charset="-128"/>
              </a:rPr>
              <a:t> </a:t>
            </a:r>
            <a:r>
              <a:rPr lang="en-GB" sz="1400" b="1" dirty="0">
                <a:solidFill>
                  <a:schemeClr val="accent4">
                    <a:lumMod val="50000"/>
                  </a:schemeClr>
                </a:solidFill>
                <a:latin typeface="Arial Unicode MS" pitchFamily="34" charset="-128"/>
                <a:ea typeface="Arial Unicode MS" pitchFamily="34" charset="-128"/>
                <a:cs typeface="Arial Unicode MS" pitchFamily="34" charset="-128"/>
              </a:rPr>
              <a:t>Tier 1</a:t>
            </a:r>
          </a:p>
          <a:p>
            <a:pPr algn="ctr"/>
            <a:r>
              <a:rPr lang="en-US" sz="1400" b="1" dirty="0" smtClean="0">
                <a:solidFill>
                  <a:schemeClr val="accent4">
                    <a:lumMod val="50000"/>
                  </a:schemeClr>
                </a:solidFill>
                <a:latin typeface="Arial Unicode MS" pitchFamily="34" charset="-128"/>
                <a:ea typeface="Arial Unicode MS" pitchFamily="34" charset="-128"/>
                <a:cs typeface="Arial Unicode MS" pitchFamily="34" charset="-128"/>
              </a:rPr>
              <a:t>Restring.+ no rest</a:t>
            </a:r>
            <a:endParaRPr lang="en-GB" sz="1400" b="1" dirty="0">
              <a:solidFill>
                <a:schemeClr val="accent4">
                  <a:lumMod val="50000"/>
                </a:schemeClr>
              </a:solidFill>
              <a:latin typeface="Arial Unicode MS" pitchFamily="34" charset="-128"/>
              <a:ea typeface="Arial Unicode MS" pitchFamily="34" charset="-128"/>
              <a:cs typeface="Arial Unicode MS" pitchFamily="34" charset="-128"/>
            </a:endParaRPr>
          </a:p>
        </p:txBody>
      </p:sp>
      <p:sp>
        <p:nvSpPr>
          <p:cNvPr id="42" name="Text Box 14"/>
          <p:cNvSpPr txBox="1">
            <a:spLocks noChangeArrowheads="1"/>
          </p:cNvSpPr>
          <p:nvPr/>
        </p:nvSpPr>
        <p:spPr bwMode="auto">
          <a:xfrm>
            <a:off x="1285852" y="6357958"/>
            <a:ext cx="7286676" cy="309958"/>
          </a:xfrm>
          <a:prstGeom prst="rect">
            <a:avLst/>
          </a:prstGeom>
          <a:noFill/>
          <a:ln w="19050" algn="ctr">
            <a:noFill/>
            <a:miter lim="800000"/>
            <a:headEnd/>
            <a:tailEnd/>
          </a:ln>
          <a:effectLst/>
        </p:spPr>
        <p:txBody>
          <a:bodyPr wrap="square" lIns="90000" tIns="46800" rIns="90000" bIns="46800">
            <a:spAutoFit/>
          </a:bodyPr>
          <a:lstStyle/>
          <a:p>
            <a:pPr eaLnBrk="0" hangingPunct="0">
              <a:spcBef>
                <a:spcPct val="50000"/>
              </a:spcBef>
            </a:pPr>
            <a:r>
              <a:rPr lang="en-GB" sz="1400" i="1" dirty="0" smtClean="0">
                <a:latin typeface="Arial Unicode MS" pitchFamily="34" charset="-128"/>
                <a:ea typeface="Arial Unicode MS" pitchFamily="34" charset="-128"/>
                <a:cs typeface="Arial Unicode MS" pitchFamily="34" charset="-128"/>
              </a:rPr>
              <a:t>(*) El </a:t>
            </a:r>
            <a:r>
              <a:rPr lang="en-GB" sz="1400" i="1" dirty="0" err="1" smtClean="0">
                <a:latin typeface="Arial Unicode MS" pitchFamily="34" charset="-128"/>
                <a:ea typeface="Arial Unicode MS" pitchFamily="34" charset="-128"/>
                <a:cs typeface="Arial Unicode MS" pitchFamily="34" charset="-128"/>
              </a:rPr>
              <a:t>exceso</a:t>
            </a:r>
            <a:r>
              <a:rPr lang="en-GB" sz="1400" i="1" dirty="0" smtClean="0">
                <a:latin typeface="Arial Unicode MS" pitchFamily="34" charset="-128"/>
                <a:ea typeface="Arial Unicode MS" pitchFamily="34" charset="-128"/>
                <a:cs typeface="Arial Unicode MS" pitchFamily="34" charset="-128"/>
              </a:rPr>
              <a:t> de </a:t>
            </a:r>
            <a:r>
              <a:rPr lang="en-GB" sz="1400" i="1" dirty="0" err="1" smtClean="0">
                <a:latin typeface="Arial Unicode MS" pitchFamily="34" charset="-128"/>
                <a:ea typeface="Arial Unicode MS" pitchFamily="34" charset="-128"/>
                <a:cs typeface="Arial Unicode MS" pitchFamily="34" charset="-128"/>
              </a:rPr>
              <a:t>híbridos</a:t>
            </a:r>
            <a:r>
              <a:rPr lang="en-GB" sz="1400" i="1" dirty="0" smtClean="0">
                <a:latin typeface="Arial Unicode MS" pitchFamily="34" charset="-128"/>
                <a:ea typeface="Arial Unicode MS" pitchFamily="34" charset="-128"/>
                <a:cs typeface="Arial Unicode MS" pitchFamily="34" charset="-128"/>
              </a:rPr>
              <a:t> T1 </a:t>
            </a:r>
            <a:r>
              <a:rPr lang="en-GB" sz="1400" i="1" dirty="0" err="1" smtClean="0">
                <a:latin typeface="Arial Unicode MS" pitchFamily="34" charset="-128"/>
                <a:ea typeface="Arial Unicode MS" pitchFamily="34" charset="-128"/>
                <a:cs typeface="Arial Unicode MS" pitchFamily="34" charset="-128"/>
              </a:rPr>
              <a:t>puede</a:t>
            </a:r>
            <a:r>
              <a:rPr lang="en-GB" sz="1400" i="1" dirty="0" smtClean="0">
                <a:latin typeface="Arial Unicode MS" pitchFamily="34" charset="-128"/>
                <a:ea typeface="Arial Unicode MS" pitchFamily="34" charset="-128"/>
                <a:cs typeface="Arial Unicode MS" pitchFamily="34" charset="-128"/>
              </a:rPr>
              <a:t> </a:t>
            </a:r>
            <a:r>
              <a:rPr lang="en-GB" sz="1400" i="1" dirty="0" err="1" smtClean="0">
                <a:latin typeface="Arial Unicode MS" pitchFamily="34" charset="-128"/>
                <a:ea typeface="Arial Unicode MS" pitchFamily="34" charset="-128"/>
                <a:cs typeface="Arial Unicode MS" pitchFamily="34" charset="-128"/>
              </a:rPr>
              <a:t>desplazarse</a:t>
            </a:r>
            <a:r>
              <a:rPr lang="en-GB" sz="1400" i="1" dirty="0" smtClean="0">
                <a:latin typeface="Arial Unicode MS" pitchFamily="34" charset="-128"/>
                <a:ea typeface="Arial Unicode MS" pitchFamily="34" charset="-128"/>
                <a:cs typeface="Arial Unicode MS" pitchFamily="34" charset="-128"/>
              </a:rPr>
              <a:t> a los </a:t>
            </a:r>
            <a:r>
              <a:rPr lang="en-GB" sz="1400" i="1" dirty="0" err="1" smtClean="0">
                <a:latin typeface="Arial Unicode MS" pitchFamily="34" charset="-128"/>
                <a:ea typeface="Arial Unicode MS" pitchFamily="34" charset="-128"/>
                <a:cs typeface="Arial Unicode MS" pitchFamily="34" charset="-128"/>
              </a:rPr>
              <a:t>niveles</a:t>
            </a:r>
            <a:r>
              <a:rPr lang="en-GB" sz="1400" i="1" dirty="0" smtClean="0">
                <a:latin typeface="Arial Unicode MS" pitchFamily="34" charset="-128"/>
                <a:ea typeface="Arial Unicode MS" pitchFamily="34" charset="-128"/>
                <a:cs typeface="Arial Unicode MS" pitchFamily="34" charset="-128"/>
              </a:rPr>
              <a:t> 2 y 3 </a:t>
            </a:r>
            <a:r>
              <a:rPr lang="en-GB" sz="1400" i="1" dirty="0" err="1" smtClean="0">
                <a:latin typeface="Arial Unicode MS" pitchFamily="34" charset="-128"/>
                <a:ea typeface="Arial Unicode MS" pitchFamily="34" charset="-128"/>
                <a:cs typeface="Arial Unicode MS" pitchFamily="34" charset="-128"/>
              </a:rPr>
              <a:t>inferiores</a:t>
            </a:r>
            <a:endParaRPr lang="en-GB" sz="1400" i="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325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3256"/>
                                        </p:tgtEl>
                                        <p:attrNameLst>
                                          <p:attrName>style.visibility</p:attrName>
                                        </p:attrNameLst>
                                      </p:cBhvr>
                                      <p:to>
                                        <p:strVal val="visible"/>
                                      </p:to>
                                    </p:set>
                                  </p:childTnLst>
                                </p:cTn>
                              </p:par>
                            </p:childTnLst>
                          </p:cTn>
                        </p:par>
                        <p:par>
                          <p:cTn id="14" fill="hold" nodeType="with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3260"/>
                                        </p:tgtEl>
                                        <p:attrNameLst>
                                          <p:attrName>style.visibility</p:attrName>
                                        </p:attrNameLst>
                                      </p:cBhvr>
                                      <p:to>
                                        <p:strVal val="visible"/>
                                      </p:to>
                                    </p:set>
                                  </p:childTnLst>
                                </p:cTn>
                              </p:par>
                            </p:childTnLst>
                          </p:cTn>
                        </p:par>
                        <p:par>
                          <p:cTn id="17" fill="hold" nodeType="withGroup">
                            <p:stCondLst>
                              <p:cond delay="0"/>
                            </p:stCondLst>
                            <p:childTnLst>
                              <p:par>
                                <p:cTn id="18" presetID="7" presetClass="entr" presetSubtype="4"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1000" fill="hold"/>
                                        <p:tgtEl>
                                          <p:spTgt spid="42"/>
                                        </p:tgtEl>
                                        <p:attrNameLst>
                                          <p:attrName>ppt_x</p:attrName>
                                        </p:attrNameLst>
                                      </p:cBhvr>
                                      <p:tavLst>
                                        <p:tav tm="0">
                                          <p:val>
                                            <p:strVal val="#ppt_x"/>
                                          </p:val>
                                        </p:tav>
                                        <p:tav tm="100000">
                                          <p:val>
                                            <p:strVal val="#ppt_x"/>
                                          </p:val>
                                        </p:tav>
                                      </p:tavLst>
                                    </p:anim>
                                    <p:anim calcmode="lin" valueType="num">
                                      <p:cBhvr additive="base">
                                        <p:cTn id="21"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325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32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27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5327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325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532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272"/>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5327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3270"/>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53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p:bldP spid="53254" grpId="0" animBg="1"/>
      <p:bldP spid="53255" grpId="0"/>
      <p:bldP spid="53256" grpId="0"/>
      <p:bldP spid="53258" grpId="0" animBg="1"/>
      <p:bldP spid="53259" grpId="0"/>
      <p:bldP spid="53260" grpId="0" animBg="1"/>
      <p:bldP spid="53270" grpId="0" animBg="1"/>
      <p:bldP spid="53271" grpId="0"/>
      <p:bldP spid="53272" grpId="0"/>
      <p:bldP spid="53273" grpId="0" animBg="1"/>
      <p:bldP spid="53274" grpId="0" animBg="1"/>
      <p:bldP spid="53275" grpId="0"/>
      <p:bldP spid="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533400" y="2143116"/>
            <a:ext cx="8153400" cy="919138"/>
          </a:xfrm>
          <a:prstGeom prst="rect">
            <a:avLst/>
          </a:prstGeom>
        </p:spPr>
        <p:txBody>
          <a:bodyPr/>
          <a:lstStyle/>
          <a:p>
            <a:pPr eaLnBrk="1" hangingPunct="1">
              <a:lnSpc>
                <a:spcPct val="110000"/>
              </a:lnSpc>
              <a:spcBef>
                <a:spcPts val="1200"/>
              </a:spcBef>
              <a:spcAft>
                <a:spcPts val="600"/>
              </a:spcAft>
            </a:pPr>
            <a:r>
              <a:rPr lang="es-ES" sz="2000" dirty="0" smtClean="0">
                <a:latin typeface="Arial Unicode MS" pitchFamily="34" charset="-128"/>
                <a:ea typeface="Arial Unicode MS" pitchFamily="34" charset="-128"/>
                <a:cs typeface="Arial Unicode MS" pitchFamily="34" charset="-128"/>
              </a:rPr>
              <a:t>Los límites se refieren al importe del SCR/MCR </a:t>
            </a:r>
          </a:p>
          <a:p>
            <a:pPr marL="993775" indent="-268288" eaLnBrk="1" hangingPunct="1">
              <a:lnSpc>
                <a:spcPct val="110000"/>
              </a:lnSpc>
              <a:spcAft>
                <a:spcPts val="600"/>
              </a:spcAft>
              <a:buNone/>
            </a:pPr>
            <a:r>
              <a:rPr lang="es-ES" sz="1800" i="1" dirty="0" smtClean="0">
                <a:latin typeface="Arial Unicode MS" pitchFamily="34" charset="-128"/>
                <a:ea typeface="Arial Unicode MS" pitchFamily="34" charset="-128"/>
                <a:cs typeface="Arial Unicode MS" pitchFamily="34" charset="-128"/>
              </a:rPr>
              <a:t>(salvo el límite máximo de los </a:t>
            </a:r>
            <a:r>
              <a:rPr lang="es-ES" sz="1800" i="1" dirty="0" err="1" smtClean="0">
                <a:latin typeface="Arial Unicode MS" pitchFamily="34" charset="-128"/>
                <a:ea typeface="Arial Unicode MS" pitchFamily="34" charset="-128"/>
                <a:cs typeface="Arial Unicode MS" pitchFamily="34" charset="-128"/>
              </a:rPr>
              <a:t>items</a:t>
            </a:r>
            <a:r>
              <a:rPr lang="es-ES" sz="1800" i="1" dirty="0" smtClean="0">
                <a:latin typeface="Arial Unicode MS" pitchFamily="34" charset="-128"/>
                <a:ea typeface="Arial Unicode MS" pitchFamily="34" charset="-128"/>
                <a:cs typeface="Arial Unicode MS" pitchFamily="34" charset="-128"/>
              </a:rPr>
              <a:t> restringidos del nivel (</a:t>
            </a:r>
            <a:r>
              <a:rPr lang="es-ES" sz="1800" i="1" dirty="0" err="1" smtClean="0">
                <a:latin typeface="Arial Unicode MS" pitchFamily="34" charset="-128"/>
                <a:ea typeface="Arial Unicode MS" pitchFamily="34" charset="-128"/>
                <a:cs typeface="Arial Unicode MS" pitchFamily="34" charset="-128"/>
              </a:rPr>
              <a:t>tier</a:t>
            </a:r>
            <a:r>
              <a:rPr lang="es-ES" sz="1800" i="1" dirty="0" smtClean="0">
                <a:latin typeface="Arial Unicode MS" pitchFamily="34" charset="-128"/>
                <a:ea typeface="Arial Unicode MS" pitchFamily="34" charset="-128"/>
                <a:cs typeface="Arial Unicode MS" pitchFamily="34" charset="-128"/>
              </a:rPr>
              <a:t>) 1)</a:t>
            </a:r>
          </a:p>
        </p:txBody>
      </p:sp>
      <p:sp>
        <p:nvSpPr>
          <p:cNvPr id="5"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Límites de calidad (2)</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4" name="Rectangle 3"/>
          <p:cNvSpPr txBox="1">
            <a:spLocks noChangeArrowheads="1"/>
          </p:cNvSpPr>
          <p:nvPr/>
        </p:nvSpPr>
        <p:spPr>
          <a:xfrm>
            <a:off x="500034" y="3295680"/>
            <a:ext cx="8153400" cy="2776526"/>
          </a:xfrm>
          <a:prstGeom prst="rect">
            <a:avLst/>
          </a:prstGeom>
        </p:spPr>
        <p:txBody>
          <a:bodyPr/>
          <a:lstStyle/>
          <a:p>
            <a:pPr marL="365125" marR="0" lvl="0" indent="-282575" algn="l" defTabSz="914400" rtl="0" eaLnBrk="1" fontAlgn="base" latinLnBrk="0" hangingPunct="1">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smtClean="0">
                <a:ln>
                  <a:noFill/>
                </a:ln>
                <a:solidFill>
                  <a:schemeClr val="tx1"/>
                </a:solidFill>
                <a:effectLst/>
                <a:uLnTx/>
                <a:uFillTx/>
                <a:latin typeface="Arial Unicode MS" pitchFamily="34" charset="-128"/>
                <a:ea typeface="Arial Unicode MS" pitchFamily="34" charset="-128"/>
                <a:cs typeface="Arial Unicode MS" pitchFamily="34" charset="-128"/>
              </a:rPr>
              <a:t>¿Por qué los límites se referieren al SCR/MCR?</a:t>
            </a:r>
          </a:p>
          <a:p>
            <a:pPr marL="639763" marR="0" lvl="1" indent="-236538" algn="l" defTabSz="914400" rtl="0" eaLnBrk="1" fontAlgn="base" latinLnBrk="0" hangingPunct="1">
              <a:lnSpc>
                <a:spcPct val="110000"/>
              </a:lnSpc>
              <a:spcBef>
                <a:spcPts val="1200"/>
              </a:spcBef>
              <a:spcAft>
                <a:spcPts val="600"/>
              </a:spcAft>
              <a:buClr>
                <a:schemeClr val="accent1"/>
              </a:buClr>
              <a:buSzTx/>
              <a:buFont typeface="Verdana" pitchFamily="34" charset="0"/>
              <a:buChar char="◦"/>
              <a:tabLst/>
              <a:defRPr/>
            </a:pPr>
            <a:r>
              <a:rPr kumimoji="0" lang="es-ES" sz="2000" b="0" i="0" u="none" strike="noStrike" kern="1200" cap="none" spc="0" normalizeH="0" baseline="0" smtClean="0">
                <a:ln>
                  <a:noFill/>
                </a:ln>
                <a:solidFill>
                  <a:schemeClr val="tx1"/>
                </a:solidFill>
                <a:effectLst/>
                <a:uLnTx/>
                <a:uFillTx/>
                <a:latin typeface="Arial Unicode MS" pitchFamily="34" charset="-128"/>
                <a:ea typeface="Arial Unicode MS" pitchFamily="34" charset="-128"/>
                <a:cs typeface="Arial Unicode MS" pitchFamily="34" charset="-128"/>
              </a:rPr>
              <a:t>De aplicarse al total de fondos propios admisibles, en el caso de que la entidad experimente pérdidas que reduzcan sus fondos propios totales, la aplicación de límites a los tier 2 y 3 podría producir una reducción de fondos propios mayor que las propias pérdidas experimentadas por la entidad (es decir, se produciría un efecto pro-cíclico)</a:t>
            </a:r>
          </a:p>
        </p:txBody>
      </p:sp>
      <p:sp>
        <p:nvSpPr>
          <p:cNvPr id="6" name="Rectangle 3"/>
          <p:cNvSpPr txBox="1">
            <a:spLocks noChangeArrowheads="1"/>
          </p:cNvSpPr>
          <p:nvPr/>
        </p:nvSpPr>
        <p:spPr>
          <a:xfrm>
            <a:off x="562004" y="1500174"/>
            <a:ext cx="8153400" cy="500066"/>
          </a:xfrm>
          <a:prstGeom prst="rect">
            <a:avLst/>
          </a:prstGeom>
        </p:spPr>
        <p:txBody>
          <a:bodyPr/>
          <a:lstStyle/>
          <a:p>
            <a:pPr marL="365125" marR="0" lvl="0" indent="-282575" algn="l" defTabSz="914400" rtl="0" eaLnBrk="1" fontAlgn="base" latinLnBrk="0" hangingPunct="1">
              <a:lnSpc>
                <a:spcPct val="110000"/>
              </a:lnSpc>
              <a:spcBef>
                <a:spcPts val="1200"/>
              </a:spcBef>
              <a:spcAft>
                <a:spcPts val="600"/>
              </a:spcAft>
              <a:buClr>
                <a:schemeClr val="accent1"/>
              </a:buClr>
              <a:buSzPct val="80000"/>
              <a:buFont typeface="Wingdings 2" pitchFamily="18" charset="2"/>
              <a:buChar char=""/>
              <a:tabLst/>
              <a:defRPr/>
            </a:pPr>
            <a:r>
              <a:rPr kumimoji="0" lang="es-ES" sz="2000" b="0" i="0" u="none" strike="noStrike" kern="1200" cap="none" spc="0" normalizeH="0" baseline="0" smtClean="0">
                <a:ln>
                  <a:noFill/>
                </a:ln>
                <a:solidFill>
                  <a:schemeClr val="tx1"/>
                </a:solidFill>
                <a:effectLst/>
                <a:uLnTx/>
                <a:uFillTx/>
                <a:latin typeface="Arial Unicode MS" pitchFamily="34" charset="-128"/>
                <a:ea typeface="Arial Unicode MS" pitchFamily="34" charset="-128"/>
                <a:cs typeface="Arial Unicode MS" pitchFamily="34" charset="-128"/>
              </a:rPr>
              <a:t>Existen límites mínimos</a:t>
            </a:r>
            <a:r>
              <a:rPr kumimoji="0" lang="es-ES" sz="2000" b="0" i="0" u="none" strike="noStrike" kern="1200" cap="none" spc="0" normalizeH="0" smtClean="0">
                <a:ln>
                  <a:noFill/>
                </a:ln>
                <a:solidFill>
                  <a:schemeClr val="tx1"/>
                </a:solidFill>
                <a:effectLst/>
                <a:uLnTx/>
                <a:uFillTx/>
                <a:latin typeface="Arial Unicode MS" pitchFamily="34" charset="-128"/>
                <a:ea typeface="Arial Unicode MS" pitchFamily="34" charset="-128"/>
                <a:cs typeface="Arial Unicode MS" pitchFamily="34" charset="-128"/>
              </a:rPr>
              <a:t> (tier 1) y límites máximos</a:t>
            </a:r>
            <a:endParaRPr kumimoji="0" lang="es-ES" sz="2000" b="0" i="0" u="none" strike="noStrike" kern="1200" cap="none" spc="0" normalizeH="0" baseline="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428596" y="1500174"/>
          <a:ext cx="8501122" cy="4390298"/>
        </p:xfrm>
        <a:graphic>
          <a:graphicData uri="http://schemas.openxmlformats.org/drawingml/2006/table">
            <a:tbl>
              <a:tblPr firstRow="1" bandRow="1">
                <a:tableStyleId>{BC89EF96-8CEA-46FF-86C4-4CE0E7609802}</a:tableStyleId>
              </a:tblPr>
              <a:tblGrid>
                <a:gridCol w="1785950"/>
                <a:gridCol w="1540248"/>
                <a:gridCol w="1817338"/>
                <a:gridCol w="1531920"/>
                <a:gridCol w="1825666"/>
              </a:tblGrid>
              <a:tr h="565357">
                <a:tc rowSpan="2">
                  <a:txBody>
                    <a:bodyPr/>
                    <a:lstStyle/>
                    <a:p>
                      <a:r>
                        <a:rPr lang="es-ES" sz="1600" b="0" noProof="0" smtClean="0">
                          <a:latin typeface="Arial Unicode MS" pitchFamily="34" charset="-128"/>
                          <a:ea typeface="Arial Unicode MS" pitchFamily="34" charset="-128"/>
                          <a:cs typeface="Arial Unicode MS" pitchFamily="34" charset="-128"/>
                        </a:rPr>
                        <a:t>Límite máximo del Tier 2</a:t>
                      </a:r>
                      <a:r>
                        <a:rPr lang="es-ES" sz="1600" b="0" baseline="0" noProof="0" smtClean="0">
                          <a:latin typeface="Arial Unicode MS" pitchFamily="34" charset="-128"/>
                          <a:ea typeface="Arial Unicode MS" pitchFamily="34" charset="-128"/>
                          <a:cs typeface="Arial Unicode MS" pitchFamily="34" charset="-128"/>
                        </a:rPr>
                        <a:t> :  50%</a:t>
                      </a:r>
                      <a:endParaRPr lang="es-ES" sz="1600" b="0" noProof="0" smtClean="0">
                        <a:latin typeface="Arial Unicode MS" pitchFamily="34" charset="-128"/>
                        <a:ea typeface="Arial Unicode MS" pitchFamily="34" charset="-128"/>
                        <a:cs typeface="Arial Unicode MS" pitchFamily="34" charset="-128"/>
                      </a:endParaRPr>
                    </a:p>
                    <a:p>
                      <a:endParaRPr lang="es-ES" sz="1600" b="0" noProof="0" smtClean="0">
                        <a:latin typeface="Arial Unicode MS" pitchFamily="34" charset="-128"/>
                        <a:ea typeface="Arial Unicode MS" pitchFamily="34" charset="-128"/>
                        <a:cs typeface="Arial Unicode MS" pitchFamily="34" charset="-128"/>
                      </a:endParaRPr>
                    </a:p>
                    <a:p>
                      <a:r>
                        <a:rPr lang="es-ES" sz="1600" b="0" noProof="0" smtClean="0">
                          <a:latin typeface="Arial Unicode MS" pitchFamily="34" charset="-128"/>
                          <a:ea typeface="Arial Unicode MS" pitchFamily="34" charset="-128"/>
                          <a:cs typeface="Arial Unicode MS" pitchFamily="34" charset="-128"/>
                        </a:rPr>
                        <a:t>SCR = 150</a:t>
                      </a:r>
                      <a:endParaRPr lang="es-ES" sz="1600" b="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20000"/>
                        <a:lumOff val="80000"/>
                      </a:schemeClr>
                    </a:solidFill>
                  </a:tcPr>
                </a:tc>
                <a:tc gridSpan="2">
                  <a:txBody>
                    <a:bodyPr/>
                    <a:lstStyle/>
                    <a:p>
                      <a:pPr algn="ctr"/>
                      <a:r>
                        <a:rPr lang="es-ES" sz="1600" b="0" baseline="0" noProof="0" smtClean="0">
                          <a:latin typeface="Arial Unicode MS" pitchFamily="34" charset="-128"/>
                          <a:ea typeface="Arial Unicode MS" pitchFamily="34" charset="-128"/>
                          <a:cs typeface="Arial Unicode MS" pitchFamily="34" charset="-128"/>
                        </a:rPr>
                        <a:t>Si los límites se refirieran al </a:t>
                      </a:r>
                    </a:p>
                    <a:p>
                      <a:pPr algn="ctr"/>
                      <a:r>
                        <a:rPr lang="es-ES" sz="1600" b="0" baseline="0" noProof="0" smtClean="0">
                          <a:latin typeface="Arial Unicode MS" pitchFamily="34" charset="-128"/>
                          <a:ea typeface="Arial Unicode MS" pitchFamily="34" charset="-128"/>
                          <a:cs typeface="Arial Unicode MS" pitchFamily="34" charset="-128"/>
                        </a:rPr>
                        <a:t>Total fondos propios elegibles</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solidFill>
                      <a:schemeClr val="accent1">
                        <a:lumMod val="20000"/>
                        <a:lumOff val="80000"/>
                      </a:schemeClr>
                    </a:solidFill>
                  </a:tcPr>
                </a:tc>
                <a:tc hMerge="1">
                  <a:txBody>
                    <a:bodyPr/>
                    <a:lstStyle/>
                    <a:p>
                      <a:endParaRPr lang="en-GB" dirty="0"/>
                    </a:p>
                  </a:txBody>
                  <a:tcPr/>
                </a:tc>
                <a:tc gridSpan="2">
                  <a:txBody>
                    <a:bodyPr/>
                    <a:lstStyle/>
                    <a:p>
                      <a:pPr algn="ctr"/>
                      <a:r>
                        <a:rPr lang="es-ES" sz="1600" b="0" noProof="0" smtClean="0">
                          <a:latin typeface="Arial Unicode MS" pitchFamily="34" charset="-128"/>
                          <a:ea typeface="Arial Unicode MS" pitchFamily="34" charset="-128"/>
                          <a:cs typeface="Arial Unicode MS" pitchFamily="34" charset="-128"/>
                        </a:rPr>
                        <a:t>Cuando</a:t>
                      </a:r>
                      <a:r>
                        <a:rPr lang="es-ES" sz="1600" b="0" baseline="0" noProof="0" smtClean="0">
                          <a:latin typeface="Arial Unicode MS" pitchFamily="34" charset="-128"/>
                          <a:ea typeface="Arial Unicode MS" pitchFamily="34" charset="-128"/>
                          <a:cs typeface="Arial Unicode MS" pitchFamily="34" charset="-128"/>
                        </a:rPr>
                        <a:t> los límites se aplican en relación con el </a:t>
                      </a:r>
                      <a:r>
                        <a:rPr lang="es-ES" sz="1600" b="0" noProof="0" smtClean="0">
                          <a:latin typeface="Arial Unicode MS" pitchFamily="34" charset="-128"/>
                          <a:ea typeface="Arial Unicode MS" pitchFamily="34" charset="-128"/>
                          <a:cs typeface="Arial Unicode MS" pitchFamily="34" charset="-128"/>
                        </a:rPr>
                        <a:t>SCR</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20000"/>
                        <a:lumOff val="80000"/>
                      </a:schemeClr>
                    </a:solidFill>
                  </a:tcPr>
                </a:tc>
                <a:tc hMerge="1">
                  <a:txBody>
                    <a:bodyPr/>
                    <a:lstStyle/>
                    <a:p>
                      <a:endParaRPr lang="en-GB" dirty="0"/>
                    </a:p>
                  </a:txBody>
                  <a:tcPr/>
                </a:tc>
              </a:tr>
              <a:tr h="730786">
                <a:tc vMerge="1">
                  <a:txBody>
                    <a:bodyPr/>
                    <a:lstStyle/>
                    <a:p>
                      <a:endParaRPr lang="en-GB"/>
                    </a:p>
                  </a:txBody>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inicial en t = 0</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75000"/>
                        <a:alpha val="20000"/>
                      </a:schemeClr>
                    </a:solidFill>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en t=1 con pérdidas = 40 </a:t>
                      </a:r>
                      <a:endParaRPr lang="es-ES" sz="1600" b="0" noProof="0">
                        <a:solidFill>
                          <a:schemeClr val="tx1"/>
                        </a:solidFill>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75000"/>
                        <a:alpha val="20000"/>
                      </a:schemeClr>
                    </a:solidFill>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inicial en t = 0</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75000"/>
                        <a:alpha val="20000"/>
                      </a:schemeClr>
                    </a:solidFill>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en t=1 con pérdidas = 40 </a:t>
                      </a:r>
                      <a:endParaRPr lang="es-ES" sz="1600" b="0" noProof="0">
                        <a:solidFill>
                          <a:schemeClr val="tx1"/>
                        </a:solidFill>
                        <a:latin typeface="Arial Unicode MS" pitchFamily="34" charset="-128"/>
                        <a:ea typeface="Arial Unicode MS" pitchFamily="34" charset="-128"/>
                        <a:cs typeface="Arial Unicode MS" pitchFamily="34" charset="-128"/>
                      </a:endParaRPr>
                    </a:p>
                  </a:txBody>
                  <a:tcPr anchor="ctr">
                    <a:solidFill>
                      <a:srgbClr val="2A6D7D">
                        <a:alpha val="20000"/>
                      </a:srgbClr>
                    </a:solidFill>
                  </a:tcPr>
                </a:tc>
              </a:tr>
              <a:tr h="625318">
                <a:tc>
                  <a:txBody>
                    <a:bodyPr/>
                    <a:lstStyle/>
                    <a:p>
                      <a:r>
                        <a:rPr lang="es-ES" sz="1600" noProof="0" smtClean="0">
                          <a:latin typeface="Arial Unicode MS" pitchFamily="34" charset="-128"/>
                          <a:ea typeface="Arial Unicode MS" pitchFamily="34" charset="-128"/>
                          <a:cs typeface="Arial Unicode MS" pitchFamily="34" charset="-128"/>
                        </a:rPr>
                        <a:t>Tier 1 </a:t>
                      </a:r>
                    </a:p>
                    <a:p>
                      <a:r>
                        <a:rPr lang="es-ES" sz="1600" noProof="0" smtClean="0">
                          <a:latin typeface="Arial Unicode MS" pitchFamily="34" charset="-128"/>
                          <a:ea typeface="Arial Unicode MS" pitchFamily="34" charset="-128"/>
                          <a:cs typeface="Arial Unicode MS" pitchFamily="34" charset="-128"/>
                        </a:rPr>
                        <a:t>no restringido</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80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80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Tier 1 restringido</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20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20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Tier 2</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100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75</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 fondos propios elegibles</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90000"/>
                        <a:alpha val="2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200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90000"/>
                        <a:alpha val="20000"/>
                      </a:schemeClr>
                    </a:solidFill>
                  </a:tcPr>
                </a:tc>
                <a:tc>
                  <a:txBody>
                    <a:bodyPr/>
                    <a:lstStyle/>
                    <a:p>
                      <a:pPr algn="ctr"/>
                      <a:endParaRPr lang="es-ES" sz="2000" noProof="0">
                        <a:solidFill>
                          <a:srgbClr val="FF0000"/>
                        </a:solidFill>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90000"/>
                        <a:alpha val="2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175</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90000"/>
                        <a:alpha val="20000"/>
                      </a:schemeClr>
                    </a:solidFill>
                  </a:tcPr>
                </a:tc>
                <a:tc>
                  <a:txBody>
                    <a:bodyPr/>
                    <a:lstStyle/>
                    <a:p>
                      <a:pPr algn="ctr"/>
                      <a:endParaRPr lang="es-ES" sz="2000" noProof="0">
                        <a:solidFill>
                          <a:srgbClr val="FF0000"/>
                        </a:solidFill>
                        <a:latin typeface="Arial Unicode MS" pitchFamily="34" charset="-128"/>
                        <a:ea typeface="Arial Unicode MS" pitchFamily="34" charset="-128"/>
                        <a:cs typeface="Arial Unicode MS" pitchFamily="34" charset="-128"/>
                      </a:endParaRPr>
                    </a:p>
                  </a:txBody>
                  <a:tcPr anchor="ctr">
                    <a:solidFill>
                      <a:schemeClr val="accent1">
                        <a:lumMod val="90000"/>
                        <a:alpha val="20000"/>
                      </a:schemeClr>
                    </a:solidFill>
                  </a:tcPr>
                </a:tc>
              </a:tr>
              <a:tr h="565357">
                <a:tc>
                  <a:txBody>
                    <a:bodyPr/>
                    <a:lstStyle/>
                    <a:p>
                      <a:r>
                        <a:rPr lang="es-ES" sz="1600" noProof="0" smtClean="0">
                          <a:latin typeface="Arial Unicode MS" pitchFamily="34" charset="-128"/>
                          <a:ea typeface="Arial Unicode MS" pitchFamily="34" charset="-128"/>
                          <a:cs typeface="Arial Unicode MS" pitchFamily="34" charset="-128"/>
                        </a:rPr>
                        <a:t>Ratio de solvencia</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2">
                        <a:lumMod val="40000"/>
                        <a:lumOff val="6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133%</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lnB w="12700" cap="flat" cmpd="sng" algn="ctr">
                      <a:solidFill>
                        <a:schemeClr val="accent1">
                          <a:lumMod val="90000"/>
                        </a:schemeClr>
                      </a:solidFill>
                      <a:prstDash val="solid"/>
                      <a:round/>
                      <a:headEnd type="none" w="med" len="med"/>
                      <a:tailEnd type="none" w="med" len="med"/>
                    </a:lnB>
                    <a:solidFill>
                      <a:schemeClr val="accent2">
                        <a:lumMod val="40000"/>
                        <a:lumOff val="60000"/>
                      </a:schemeClr>
                    </a:solidFil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lnB w="12700" cap="flat" cmpd="sng" algn="ctr">
                      <a:solidFill>
                        <a:schemeClr val="accent1">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117%</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2">
                        <a:lumMod val="40000"/>
                        <a:lumOff val="60000"/>
                      </a:schemeClr>
                    </a:solidFill>
                  </a:tcPr>
                </a:tc>
                <a:tc>
                  <a:txBody>
                    <a:bodyPr/>
                    <a:lstStyle/>
                    <a:p>
                      <a:pPr algn="ctr"/>
                      <a:endParaRPr lang="es-ES" sz="2000" noProof="0" dirty="0">
                        <a:latin typeface="Arial Unicode MS" pitchFamily="34" charset="-128"/>
                        <a:ea typeface="Arial Unicode MS" pitchFamily="34" charset="-128"/>
                        <a:cs typeface="Arial Unicode MS" pitchFamily="34" charset="-128"/>
                      </a:endParaRPr>
                    </a:p>
                  </a:txBody>
                  <a:tcPr anchor="ctr">
                    <a:solidFill>
                      <a:schemeClr val="accent2">
                        <a:lumMod val="40000"/>
                        <a:lumOff val="60000"/>
                      </a:schemeClr>
                    </a:solidFill>
                  </a:tcPr>
                </a:tc>
              </a:tr>
            </a:tbl>
          </a:graphicData>
        </a:graphic>
      </p:graphicFrame>
      <p:sp>
        <p:nvSpPr>
          <p:cNvPr id="6"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Límites de calidad (3)</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428596" y="1500174"/>
          <a:ext cx="8501123" cy="4390298"/>
        </p:xfrm>
        <a:graphic>
          <a:graphicData uri="http://schemas.openxmlformats.org/drawingml/2006/table">
            <a:tbl>
              <a:tblPr firstRow="1" bandRow="1">
                <a:tableStyleId>{BC89EF96-8CEA-46FF-86C4-4CE0E7609802}</a:tableStyleId>
              </a:tblPr>
              <a:tblGrid>
                <a:gridCol w="1785950"/>
                <a:gridCol w="1540249"/>
                <a:gridCol w="1817338"/>
                <a:gridCol w="1531920"/>
                <a:gridCol w="1825666"/>
              </a:tblGrid>
              <a:tr h="565357">
                <a:tc rowSpan="2">
                  <a:txBody>
                    <a:bodyPr/>
                    <a:lstStyle/>
                    <a:p>
                      <a:r>
                        <a:rPr lang="es-ES" sz="1600" b="0" noProof="0" smtClean="0">
                          <a:latin typeface="Arial Unicode MS" pitchFamily="34" charset="-128"/>
                          <a:ea typeface="Arial Unicode MS" pitchFamily="34" charset="-128"/>
                          <a:cs typeface="Arial Unicode MS" pitchFamily="34" charset="-128"/>
                        </a:rPr>
                        <a:t>Límite máximo del Tier 2</a:t>
                      </a:r>
                      <a:r>
                        <a:rPr lang="es-ES" sz="1600" b="0" baseline="0" noProof="0" smtClean="0">
                          <a:latin typeface="Arial Unicode MS" pitchFamily="34" charset="-128"/>
                          <a:ea typeface="Arial Unicode MS" pitchFamily="34" charset="-128"/>
                          <a:cs typeface="Arial Unicode MS" pitchFamily="34" charset="-128"/>
                        </a:rPr>
                        <a:t> :  50%</a:t>
                      </a:r>
                      <a:endParaRPr lang="es-ES" sz="1600" b="0" noProof="0" smtClean="0">
                        <a:latin typeface="Arial Unicode MS" pitchFamily="34" charset="-128"/>
                        <a:ea typeface="Arial Unicode MS" pitchFamily="34" charset="-128"/>
                        <a:cs typeface="Arial Unicode MS" pitchFamily="34" charset="-128"/>
                      </a:endParaRPr>
                    </a:p>
                    <a:p>
                      <a:endParaRPr lang="es-ES" sz="1600" b="0" noProof="0" smtClean="0">
                        <a:latin typeface="Arial Unicode MS" pitchFamily="34" charset="-128"/>
                        <a:ea typeface="Arial Unicode MS" pitchFamily="34" charset="-128"/>
                        <a:cs typeface="Arial Unicode MS" pitchFamily="34" charset="-128"/>
                      </a:endParaRPr>
                    </a:p>
                    <a:p>
                      <a:r>
                        <a:rPr lang="es-ES" sz="1600" b="0" noProof="0" smtClean="0">
                          <a:latin typeface="Arial Unicode MS" pitchFamily="34" charset="-128"/>
                          <a:ea typeface="Arial Unicode MS" pitchFamily="34" charset="-128"/>
                          <a:cs typeface="Arial Unicode MS" pitchFamily="34" charset="-128"/>
                        </a:rPr>
                        <a:t>SCR = 150</a:t>
                      </a:r>
                      <a:endParaRPr lang="es-ES" sz="1600" b="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20000"/>
                        <a:lumOff val="80000"/>
                      </a:schemeClr>
                    </a:solidFill>
                  </a:tcPr>
                </a:tc>
                <a:tc gridSpan="2">
                  <a:txBody>
                    <a:bodyPr/>
                    <a:lstStyle/>
                    <a:p>
                      <a:pPr algn="ctr"/>
                      <a:r>
                        <a:rPr lang="es-ES" sz="1600" b="0" baseline="0" noProof="0" smtClean="0">
                          <a:latin typeface="Arial Unicode MS" pitchFamily="34" charset="-128"/>
                          <a:ea typeface="Arial Unicode MS" pitchFamily="34" charset="-128"/>
                          <a:cs typeface="Arial Unicode MS" pitchFamily="34" charset="-128"/>
                        </a:rPr>
                        <a:t>Si los límites se refirieran al </a:t>
                      </a:r>
                    </a:p>
                    <a:p>
                      <a:pPr algn="ctr"/>
                      <a:r>
                        <a:rPr lang="es-ES" sz="1600" b="0" baseline="0" noProof="0" smtClean="0">
                          <a:latin typeface="Arial Unicode MS" pitchFamily="34" charset="-128"/>
                          <a:ea typeface="Arial Unicode MS" pitchFamily="34" charset="-128"/>
                          <a:cs typeface="Arial Unicode MS" pitchFamily="34" charset="-128"/>
                        </a:rPr>
                        <a:t>Total fondos propios elegibles</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solidFill>
                      <a:schemeClr val="accent1">
                        <a:lumMod val="20000"/>
                        <a:lumOff val="80000"/>
                      </a:schemeClr>
                    </a:solidFill>
                  </a:tcPr>
                </a:tc>
                <a:tc hMerge="1">
                  <a:txBody>
                    <a:bodyPr/>
                    <a:lstStyle/>
                    <a:p>
                      <a:endParaRPr lang="en-GB" dirty="0"/>
                    </a:p>
                  </a:txBody>
                  <a:tcPr/>
                </a:tc>
                <a:tc gridSpan="2">
                  <a:txBody>
                    <a:bodyPr/>
                    <a:lstStyle/>
                    <a:p>
                      <a:pPr algn="ctr"/>
                      <a:r>
                        <a:rPr lang="es-ES" sz="1600" b="0" noProof="0" smtClean="0">
                          <a:latin typeface="Arial Unicode MS" pitchFamily="34" charset="-128"/>
                          <a:ea typeface="Arial Unicode MS" pitchFamily="34" charset="-128"/>
                          <a:cs typeface="Arial Unicode MS" pitchFamily="34" charset="-128"/>
                        </a:rPr>
                        <a:t>Cuando</a:t>
                      </a:r>
                      <a:r>
                        <a:rPr lang="es-ES" sz="1600" b="0" baseline="0" noProof="0" smtClean="0">
                          <a:latin typeface="Arial Unicode MS" pitchFamily="34" charset="-128"/>
                          <a:ea typeface="Arial Unicode MS" pitchFamily="34" charset="-128"/>
                          <a:cs typeface="Arial Unicode MS" pitchFamily="34" charset="-128"/>
                        </a:rPr>
                        <a:t> los límites se aplican en relación con el </a:t>
                      </a:r>
                      <a:r>
                        <a:rPr lang="es-ES" sz="1600" b="0" noProof="0" smtClean="0">
                          <a:latin typeface="Arial Unicode MS" pitchFamily="34" charset="-128"/>
                          <a:ea typeface="Arial Unicode MS" pitchFamily="34" charset="-128"/>
                          <a:cs typeface="Arial Unicode MS" pitchFamily="34" charset="-128"/>
                        </a:rPr>
                        <a:t>SCR</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20000"/>
                        <a:lumOff val="80000"/>
                      </a:schemeClr>
                    </a:solidFill>
                  </a:tcPr>
                </a:tc>
                <a:tc hMerge="1">
                  <a:txBody>
                    <a:bodyPr/>
                    <a:lstStyle/>
                    <a:p>
                      <a:endParaRPr lang="en-GB" dirty="0"/>
                    </a:p>
                  </a:txBody>
                  <a:tcPr/>
                </a:tc>
              </a:tr>
              <a:tr h="730786">
                <a:tc vMerge="1">
                  <a:txBody>
                    <a:bodyPr/>
                    <a:lstStyle/>
                    <a:p>
                      <a:endParaRPr lang="en-GB"/>
                    </a:p>
                  </a:txBody>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inicial en t = 0</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75000"/>
                        <a:alpha val="20000"/>
                      </a:schemeClr>
                    </a:solidFill>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en t=1 con pérdidas = 40 </a:t>
                      </a:r>
                      <a:endParaRPr lang="es-ES" sz="1600" b="0" noProof="0">
                        <a:solidFill>
                          <a:schemeClr val="tx1"/>
                        </a:solidFill>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75000"/>
                        <a:alpha val="20000"/>
                      </a:schemeClr>
                    </a:solidFill>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inicial en t = 0</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75000"/>
                        <a:alpha val="20000"/>
                      </a:schemeClr>
                    </a:solidFill>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en t=1 con pérdidas = 40 </a:t>
                      </a:r>
                      <a:endParaRPr lang="es-ES" sz="1600" b="0" noProof="0">
                        <a:solidFill>
                          <a:schemeClr val="tx1"/>
                        </a:solidFill>
                        <a:latin typeface="Arial Unicode MS" pitchFamily="34" charset="-128"/>
                        <a:ea typeface="Arial Unicode MS" pitchFamily="34" charset="-128"/>
                        <a:cs typeface="Arial Unicode MS" pitchFamily="34" charset="-128"/>
                      </a:endParaRPr>
                    </a:p>
                  </a:txBody>
                  <a:tcPr anchor="ctr">
                    <a:solidFill>
                      <a:schemeClr val="accent1">
                        <a:lumMod val="75000"/>
                        <a:alpha val="20000"/>
                      </a:schemeClr>
                    </a:solidFill>
                  </a:tcPr>
                </a:tc>
              </a:tr>
              <a:tr h="625318">
                <a:tc>
                  <a:txBody>
                    <a:bodyPr/>
                    <a:lstStyle/>
                    <a:p>
                      <a:r>
                        <a:rPr lang="es-ES" sz="1600" noProof="0" smtClean="0">
                          <a:latin typeface="Arial Unicode MS" pitchFamily="34" charset="-128"/>
                          <a:ea typeface="Arial Unicode MS" pitchFamily="34" charset="-128"/>
                          <a:cs typeface="Arial Unicode MS" pitchFamily="34" charset="-128"/>
                        </a:rPr>
                        <a:t>Tier 1 </a:t>
                      </a:r>
                    </a:p>
                    <a:p>
                      <a:r>
                        <a:rPr lang="es-ES" sz="1600" noProof="0" smtClean="0">
                          <a:latin typeface="Arial Unicode MS" pitchFamily="34" charset="-128"/>
                          <a:ea typeface="Arial Unicode MS" pitchFamily="34" charset="-128"/>
                          <a:cs typeface="Arial Unicode MS" pitchFamily="34" charset="-128"/>
                        </a:rPr>
                        <a:t>no restringido</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80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smtClean="0">
                          <a:latin typeface="Arial Unicode MS" pitchFamily="34" charset="-128"/>
                          <a:ea typeface="Arial Unicode MS" pitchFamily="34" charset="-128"/>
                          <a:cs typeface="Arial Unicode MS" pitchFamily="34" charset="-128"/>
                        </a:rPr>
                        <a:t>40</a:t>
                      </a: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80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Tier 1 restringido</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20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smtClean="0">
                          <a:latin typeface="Arial Unicode MS" pitchFamily="34" charset="-128"/>
                          <a:ea typeface="Arial Unicode MS" pitchFamily="34" charset="-128"/>
                          <a:cs typeface="Arial Unicode MS" pitchFamily="34" charset="-128"/>
                        </a:rPr>
                        <a:t>10</a:t>
                      </a: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20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Tier 2</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100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smtClean="0">
                          <a:latin typeface="Arial Unicode MS" pitchFamily="34" charset="-128"/>
                          <a:ea typeface="Arial Unicode MS" pitchFamily="34" charset="-128"/>
                          <a:cs typeface="Arial Unicode MS" pitchFamily="34" charset="-128"/>
                        </a:rPr>
                        <a:t>50</a:t>
                      </a: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75</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endParaRPr lang="es-ES" sz="2000" noProof="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 fondos propios elegibles</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90000"/>
                        <a:alpha val="2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200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90000"/>
                        <a:alpha val="20000"/>
                      </a:schemeClr>
                    </a:solidFill>
                  </a:tcPr>
                </a:tc>
                <a:tc>
                  <a:txBody>
                    <a:bodyPr/>
                    <a:lstStyle/>
                    <a:p>
                      <a:pPr algn="ctr"/>
                      <a:r>
                        <a:rPr lang="es-ES" sz="2000" b="1" noProof="0" smtClean="0">
                          <a:solidFill>
                            <a:srgbClr val="FF0000"/>
                          </a:solidFill>
                          <a:latin typeface="Arial Unicode MS" pitchFamily="34" charset="-128"/>
                          <a:ea typeface="Arial Unicode MS" pitchFamily="34" charset="-128"/>
                          <a:cs typeface="Arial Unicode MS" pitchFamily="34" charset="-128"/>
                        </a:rPr>
                        <a:t>100</a:t>
                      </a:r>
                      <a:endParaRPr lang="es-ES" sz="2000" b="1" noProof="0">
                        <a:solidFill>
                          <a:srgbClr val="FF0000"/>
                        </a:solidFill>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90000"/>
                        <a:alpha val="2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175</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90000"/>
                        <a:alpha val="20000"/>
                      </a:schemeClr>
                    </a:solidFill>
                  </a:tcPr>
                </a:tc>
                <a:tc>
                  <a:txBody>
                    <a:bodyPr/>
                    <a:lstStyle/>
                    <a:p>
                      <a:pPr algn="ctr"/>
                      <a:endParaRPr lang="es-ES" sz="2000" noProof="0">
                        <a:solidFill>
                          <a:srgbClr val="FF0000"/>
                        </a:solidFill>
                        <a:latin typeface="Arial Unicode MS" pitchFamily="34" charset="-128"/>
                        <a:ea typeface="Arial Unicode MS" pitchFamily="34" charset="-128"/>
                        <a:cs typeface="Arial Unicode MS" pitchFamily="34" charset="-128"/>
                      </a:endParaRPr>
                    </a:p>
                  </a:txBody>
                  <a:tcPr anchor="ctr">
                    <a:solidFill>
                      <a:schemeClr val="accent1">
                        <a:lumMod val="90000"/>
                        <a:alpha val="20000"/>
                      </a:schemeClr>
                    </a:solidFill>
                  </a:tcPr>
                </a:tc>
              </a:tr>
              <a:tr h="565357">
                <a:tc>
                  <a:txBody>
                    <a:bodyPr/>
                    <a:lstStyle/>
                    <a:p>
                      <a:r>
                        <a:rPr lang="es-ES" sz="1600" noProof="0" smtClean="0">
                          <a:latin typeface="Arial Unicode MS" pitchFamily="34" charset="-128"/>
                          <a:ea typeface="Arial Unicode MS" pitchFamily="34" charset="-128"/>
                          <a:cs typeface="Arial Unicode MS" pitchFamily="34" charset="-128"/>
                        </a:rPr>
                        <a:t>Ratio de solvencia</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2">
                        <a:lumMod val="40000"/>
                        <a:lumOff val="6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133%</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lnB w="12700" cap="flat" cmpd="sng" algn="ctr">
                      <a:solidFill>
                        <a:schemeClr val="accent1">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67%</a:t>
                      </a: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lnB w="12700" cap="flat" cmpd="sng" algn="ctr">
                      <a:solidFill>
                        <a:schemeClr val="accent1">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117%</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2">
                        <a:lumMod val="40000"/>
                        <a:lumOff val="60000"/>
                      </a:schemeClr>
                    </a:solidFill>
                  </a:tcPr>
                </a:tc>
                <a:tc>
                  <a:txBody>
                    <a:bodyPr/>
                    <a:lstStyle/>
                    <a:p>
                      <a:pPr algn="ctr"/>
                      <a:endParaRPr lang="es-ES" sz="2000" noProof="0" dirty="0">
                        <a:latin typeface="Arial Unicode MS" pitchFamily="34" charset="-128"/>
                        <a:ea typeface="Arial Unicode MS" pitchFamily="34" charset="-128"/>
                        <a:cs typeface="Arial Unicode MS" pitchFamily="34" charset="-128"/>
                      </a:endParaRPr>
                    </a:p>
                  </a:txBody>
                  <a:tcPr anchor="ctr">
                    <a:solidFill>
                      <a:schemeClr val="accent2">
                        <a:lumMod val="40000"/>
                        <a:lumOff val="60000"/>
                      </a:schemeClr>
                    </a:solidFill>
                  </a:tcPr>
                </a:tc>
              </a:tr>
            </a:tbl>
          </a:graphicData>
        </a:graphic>
      </p:graphicFrame>
      <p:sp>
        <p:nvSpPr>
          <p:cNvPr id="6"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Límites de calidad (3)</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Cj03909860000[1]"/>
          <p:cNvPicPr>
            <a:picLocks noChangeAspect="1" noChangeArrowheads="1"/>
          </p:cNvPicPr>
          <p:nvPr/>
        </p:nvPicPr>
        <p:blipFill>
          <a:blip r:embed="rId2"/>
          <a:srcRect/>
          <a:stretch>
            <a:fillRect/>
          </a:stretch>
        </p:blipFill>
        <p:spPr bwMode="auto">
          <a:xfrm rot="810851" flipH="1">
            <a:off x="2771775" y="2420938"/>
            <a:ext cx="4683125" cy="2968625"/>
          </a:xfrm>
          <a:prstGeom prst="rect">
            <a:avLst/>
          </a:prstGeom>
          <a:noFill/>
          <a:ln w="9525">
            <a:noFill/>
            <a:miter lim="800000"/>
            <a:headEnd/>
            <a:tailEnd/>
          </a:ln>
        </p:spPr>
      </p:pic>
      <p:pic>
        <p:nvPicPr>
          <p:cNvPr id="6147" name="Picture 3" descr="MCj04370420000[1]"/>
          <p:cNvPicPr>
            <a:picLocks noChangeAspect="1" noChangeArrowheads="1"/>
          </p:cNvPicPr>
          <p:nvPr/>
        </p:nvPicPr>
        <p:blipFill>
          <a:blip r:embed="rId3"/>
          <a:srcRect/>
          <a:stretch>
            <a:fillRect/>
          </a:stretch>
        </p:blipFill>
        <p:spPr bwMode="auto">
          <a:xfrm>
            <a:off x="1330325" y="3789363"/>
            <a:ext cx="1354138" cy="1354137"/>
          </a:xfrm>
          <a:prstGeom prst="rect">
            <a:avLst/>
          </a:prstGeom>
          <a:noFill/>
          <a:ln w="9525">
            <a:noFill/>
            <a:miter lim="800000"/>
            <a:headEnd/>
            <a:tailEnd/>
          </a:ln>
        </p:spPr>
      </p:pic>
      <p:pic>
        <p:nvPicPr>
          <p:cNvPr id="6150" name="Picture 6" descr="MCj04370420000[1]"/>
          <p:cNvPicPr>
            <a:picLocks noChangeAspect="1" noChangeArrowheads="1"/>
          </p:cNvPicPr>
          <p:nvPr/>
        </p:nvPicPr>
        <p:blipFill>
          <a:blip r:embed="rId3"/>
          <a:srcRect/>
          <a:stretch>
            <a:fillRect/>
          </a:stretch>
        </p:blipFill>
        <p:spPr bwMode="auto">
          <a:xfrm>
            <a:off x="7105650" y="2205038"/>
            <a:ext cx="1354138" cy="1354137"/>
          </a:xfrm>
          <a:prstGeom prst="rect">
            <a:avLst/>
          </a:prstGeom>
          <a:noFill/>
          <a:ln w="9525">
            <a:noFill/>
            <a:miter lim="800000"/>
            <a:headEnd/>
            <a:tailEnd/>
          </a:ln>
        </p:spPr>
      </p:pic>
      <p:pic>
        <p:nvPicPr>
          <p:cNvPr id="6152" name="Picture 8" descr="MCj04370420000[1]"/>
          <p:cNvPicPr>
            <a:picLocks noChangeAspect="1" noChangeArrowheads="1"/>
          </p:cNvPicPr>
          <p:nvPr/>
        </p:nvPicPr>
        <p:blipFill>
          <a:blip r:embed="rId3"/>
          <a:srcRect/>
          <a:stretch>
            <a:fillRect/>
          </a:stretch>
        </p:blipFill>
        <p:spPr bwMode="auto">
          <a:xfrm>
            <a:off x="1619250" y="1916113"/>
            <a:ext cx="1354138" cy="1354137"/>
          </a:xfrm>
          <a:prstGeom prst="rect">
            <a:avLst/>
          </a:prstGeom>
          <a:noFill/>
          <a:ln w="9525">
            <a:noFill/>
            <a:miter lim="800000"/>
            <a:headEnd/>
            <a:tailEnd/>
          </a:ln>
        </p:spPr>
      </p:pic>
      <p:pic>
        <p:nvPicPr>
          <p:cNvPr id="6154" name="Picture 10" descr="MCj04370420000[1]"/>
          <p:cNvPicPr>
            <a:picLocks noChangeAspect="1" noChangeArrowheads="1"/>
          </p:cNvPicPr>
          <p:nvPr/>
        </p:nvPicPr>
        <p:blipFill>
          <a:blip r:embed="rId3"/>
          <a:srcRect/>
          <a:stretch>
            <a:fillRect/>
          </a:stretch>
        </p:blipFill>
        <p:spPr bwMode="auto">
          <a:xfrm>
            <a:off x="6588125" y="4581525"/>
            <a:ext cx="1354138" cy="1354138"/>
          </a:xfrm>
          <a:prstGeom prst="rect">
            <a:avLst/>
          </a:prstGeom>
          <a:noFill/>
          <a:ln w="9525">
            <a:noFill/>
            <a:miter lim="800000"/>
            <a:headEnd/>
            <a:tailEnd/>
          </a:ln>
        </p:spPr>
      </p:pic>
      <p:sp>
        <p:nvSpPr>
          <p:cNvPr id="6155" name="Rectangle 11"/>
          <p:cNvSpPr>
            <a:spLocks noChangeArrowheads="1"/>
          </p:cNvSpPr>
          <p:nvPr/>
        </p:nvSpPr>
        <p:spPr bwMode="auto">
          <a:xfrm>
            <a:off x="4932363" y="5734050"/>
            <a:ext cx="3743325" cy="935038"/>
          </a:xfrm>
          <a:prstGeom prst="rect">
            <a:avLst/>
          </a:prstGeom>
          <a:noFill/>
          <a:ln w="9525" algn="ctr">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Revisión </a:t>
            </a:r>
            <a:r>
              <a:rPr lang="es-ES" sz="2000" dirty="0">
                <a:solidFill>
                  <a:schemeClr val="tx2"/>
                </a:solidFill>
                <a:latin typeface="Arial Unicode MS" pitchFamily="34" charset="-128"/>
                <a:ea typeface="Arial Unicode MS" pitchFamily="34" charset="-128"/>
                <a:cs typeface="Arial Unicode MS" pitchFamily="34" charset="-128"/>
              </a:rPr>
              <a:t>IFRS4 </a:t>
            </a:r>
            <a:r>
              <a:rPr lang="es-ES" sz="2000" dirty="0" smtClean="0">
                <a:solidFill>
                  <a:schemeClr val="tx2"/>
                </a:solidFill>
                <a:latin typeface="Arial Unicode MS" pitchFamily="34" charset="-128"/>
                <a:ea typeface="Arial Unicode MS" pitchFamily="34" charset="-128"/>
                <a:cs typeface="Arial Unicode MS" pitchFamily="34" charset="-128"/>
              </a:rPr>
              <a:t> fase II</a:t>
            </a:r>
          </a:p>
          <a:p>
            <a:pPr algn="ctr"/>
            <a:r>
              <a:rPr lang="es-ES" sz="2000" dirty="0" smtClean="0">
                <a:solidFill>
                  <a:schemeClr val="tx2"/>
                </a:solidFill>
                <a:latin typeface="Arial Unicode MS" pitchFamily="34" charset="-128"/>
                <a:ea typeface="Arial Unicode MS" pitchFamily="34" charset="-128"/>
                <a:cs typeface="Arial Unicode MS" pitchFamily="34" charset="-128"/>
              </a:rPr>
              <a:t>IASB+FASB?</a:t>
            </a:r>
            <a:endParaRPr lang="es-ES" sz="2000" dirty="0">
              <a:solidFill>
                <a:schemeClr val="tx2"/>
              </a:solidFill>
              <a:latin typeface="Arial Unicode MS" pitchFamily="34" charset="-128"/>
              <a:ea typeface="Arial Unicode MS" pitchFamily="34" charset="-128"/>
              <a:cs typeface="Arial Unicode MS" pitchFamily="34" charset="-128"/>
            </a:endParaRPr>
          </a:p>
        </p:txBody>
      </p:sp>
      <p:sp>
        <p:nvSpPr>
          <p:cNvPr id="13" name="Rectangle 2"/>
          <p:cNvSpPr txBox="1">
            <a:spLocks noChangeArrowheads="1"/>
          </p:cNvSpPr>
          <p:nvPr/>
        </p:nvSpPr>
        <p:spPr>
          <a:xfrm>
            <a:off x="42857" y="4929198"/>
            <a:ext cx="3743325" cy="79216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smtClean="0">
                <a:ln>
                  <a:noFill/>
                </a:ln>
                <a:solidFill>
                  <a:srgbClr val="572314"/>
                </a:solidFill>
                <a:uLnTx/>
                <a:uFillTx/>
                <a:latin typeface="Arial Unicode MS" pitchFamily="34" charset="-128"/>
                <a:ea typeface="Arial Unicode MS" pitchFamily="34" charset="-128"/>
                <a:cs typeface="Arial Unicode MS" pitchFamily="34" charset="-128"/>
              </a:rPr>
              <a:t>Modernización sistemas de solvencia (Solvencia II, IAIS,…)</a:t>
            </a:r>
          </a:p>
        </p:txBody>
      </p:sp>
      <p:sp>
        <p:nvSpPr>
          <p:cNvPr id="14" name="Rectangle 7"/>
          <p:cNvSpPr>
            <a:spLocks noChangeArrowheads="1"/>
          </p:cNvSpPr>
          <p:nvPr/>
        </p:nvSpPr>
        <p:spPr bwMode="auto">
          <a:xfrm>
            <a:off x="6000760" y="3286125"/>
            <a:ext cx="3286148" cy="1071570"/>
          </a:xfrm>
          <a:prstGeom prst="rect">
            <a:avLst/>
          </a:prstGeom>
          <a:noFill/>
          <a:ln w="9525">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Nuevas formas de supervisión </a:t>
            </a:r>
          </a:p>
          <a:p>
            <a:pPr algn="ctr"/>
            <a:r>
              <a:rPr lang="es-ES" sz="2000" dirty="0" smtClean="0">
                <a:solidFill>
                  <a:schemeClr val="tx2"/>
                </a:solidFill>
                <a:latin typeface="Arial Unicode MS" pitchFamily="34" charset="-128"/>
                <a:ea typeface="Arial Unicode MS" pitchFamily="34" charset="-128"/>
                <a:cs typeface="Arial Unicode MS" pitchFamily="34" charset="-128"/>
              </a:rPr>
              <a:t>(</a:t>
            </a:r>
            <a:r>
              <a:rPr lang="es-ES" sz="2000" dirty="0" err="1" smtClean="0">
                <a:solidFill>
                  <a:schemeClr val="tx2"/>
                </a:solidFill>
                <a:latin typeface="Arial Unicode MS" pitchFamily="34" charset="-128"/>
                <a:ea typeface="Arial Unicode MS" pitchFamily="34" charset="-128"/>
                <a:cs typeface="Arial Unicode MS" pitchFamily="34" charset="-128"/>
              </a:rPr>
              <a:t>p.e.</a:t>
            </a:r>
            <a:r>
              <a:rPr lang="es-ES" sz="2000" dirty="0" smtClean="0">
                <a:solidFill>
                  <a:schemeClr val="tx2"/>
                </a:solidFill>
                <a:latin typeface="Arial Unicode MS" pitchFamily="34" charset="-128"/>
                <a:ea typeface="Arial Unicode MS" pitchFamily="34" charset="-128"/>
                <a:cs typeface="Arial Unicode MS" pitchFamily="34" charset="-128"/>
              </a:rPr>
              <a:t> supervisión europea)</a:t>
            </a:r>
            <a:endParaRPr lang="es-ES" sz="2000" dirty="0">
              <a:solidFill>
                <a:schemeClr val="tx2"/>
              </a:solidFill>
              <a:latin typeface="Arial Unicode MS" pitchFamily="34" charset="-128"/>
              <a:ea typeface="Arial Unicode MS" pitchFamily="34" charset="-128"/>
              <a:cs typeface="Arial Unicode MS" pitchFamily="34" charset="-128"/>
            </a:endParaRPr>
          </a:p>
        </p:txBody>
      </p:sp>
      <p:sp>
        <p:nvSpPr>
          <p:cNvPr id="15" name="Rectangle 9"/>
          <p:cNvSpPr>
            <a:spLocks noChangeArrowheads="1"/>
          </p:cNvSpPr>
          <p:nvPr/>
        </p:nvSpPr>
        <p:spPr bwMode="auto">
          <a:xfrm>
            <a:off x="90438" y="1490658"/>
            <a:ext cx="2409860" cy="1223962"/>
          </a:xfrm>
          <a:prstGeom prst="rect">
            <a:avLst/>
          </a:prstGeom>
          <a:noFill/>
          <a:ln w="9525">
            <a:noFill/>
            <a:miter lim="800000"/>
            <a:headEnd/>
            <a:tailEnd/>
          </a:ln>
        </p:spPr>
        <p:txBody>
          <a:bodyPr anchor="ctr"/>
          <a:lstStyle/>
          <a:p>
            <a:pPr algn="ctr"/>
            <a:r>
              <a:rPr lang="es-ES" sz="2000" dirty="0">
                <a:solidFill>
                  <a:schemeClr val="tx2"/>
                </a:solidFill>
                <a:latin typeface="Arial Unicode MS" pitchFamily="34" charset="-128"/>
                <a:ea typeface="Arial Unicode MS" pitchFamily="34" charset="-128"/>
                <a:cs typeface="Arial Unicode MS" pitchFamily="34" charset="-128"/>
              </a:rPr>
              <a:t>Macro </a:t>
            </a:r>
            <a:r>
              <a:rPr lang="es-ES" sz="2000" dirty="0" smtClean="0">
                <a:solidFill>
                  <a:schemeClr val="tx2"/>
                </a:solidFill>
                <a:latin typeface="Arial Unicode MS" pitchFamily="34" charset="-128"/>
                <a:ea typeface="Arial Unicode MS" pitchFamily="34" charset="-128"/>
                <a:cs typeface="Arial Unicode MS" pitchFamily="34" charset="-128"/>
              </a:rPr>
              <a:t>supervisión. Riesgos sistémicos</a:t>
            </a:r>
          </a:p>
          <a:p>
            <a:pPr algn="ctr"/>
            <a:r>
              <a:rPr lang="es-ES" sz="2000" dirty="0" smtClean="0">
                <a:solidFill>
                  <a:schemeClr val="tx2"/>
                </a:solidFill>
                <a:latin typeface="Arial Unicode MS" pitchFamily="34" charset="-128"/>
                <a:ea typeface="Arial Unicode MS" pitchFamily="34" charset="-128"/>
                <a:cs typeface="Arial Unicode MS" pitchFamily="34" charset="-128"/>
              </a:rPr>
              <a:t>(FSB-SIFIS,…)</a:t>
            </a:r>
            <a:endParaRPr lang="es-ES" sz="2000" dirty="0">
              <a:solidFill>
                <a:schemeClr val="tx2"/>
              </a:solidFill>
              <a:latin typeface="Arial Unicode MS" pitchFamily="34" charset="-128"/>
              <a:ea typeface="Arial Unicode MS" pitchFamily="34" charset="-128"/>
              <a:cs typeface="Arial Unicode MS" pitchFamily="34" charset="-128"/>
            </a:endParaRPr>
          </a:p>
        </p:txBody>
      </p:sp>
      <p:sp>
        <p:nvSpPr>
          <p:cNvPr id="16" name="Rectangle 9"/>
          <p:cNvSpPr>
            <a:spLocks noChangeArrowheads="1"/>
          </p:cNvSpPr>
          <p:nvPr/>
        </p:nvSpPr>
        <p:spPr bwMode="auto">
          <a:xfrm>
            <a:off x="1428728" y="142852"/>
            <a:ext cx="5929354" cy="571504"/>
          </a:xfrm>
          <a:prstGeom prst="rect">
            <a:avLst/>
          </a:prstGeom>
          <a:noFill/>
          <a:ln w="9525">
            <a:noFill/>
            <a:miter lim="800000"/>
            <a:headEnd/>
            <a:tailEnd/>
          </a:ln>
        </p:spPr>
        <p:txBody>
          <a:bodyPr anchor="ctr"/>
          <a:lstStyle/>
          <a:p>
            <a:pPr algn="ctr"/>
            <a:r>
              <a:rPr lang="es-ES" sz="2400" b="1" u="sng" dirty="0" smtClean="0">
                <a:solidFill>
                  <a:schemeClr val="bg1"/>
                </a:solidFill>
                <a:latin typeface="Arial Unicode MS" pitchFamily="34" charset="-128"/>
                <a:ea typeface="Arial Unicode MS" pitchFamily="34" charset="-128"/>
                <a:cs typeface="Arial Unicode MS" pitchFamily="34" charset="-128"/>
              </a:rPr>
              <a:t>Los retos de las entidades aseguradoras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500034" y="1214422"/>
          <a:ext cx="8501122" cy="4390298"/>
        </p:xfrm>
        <a:graphic>
          <a:graphicData uri="http://schemas.openxmlformats.org/drawingml/2006/table">
            <a:tbl>
              <a:tblPr firstRow="1" bandRow="1">
                <a:tableStyleId>{BC89EF96-8CEA-46FF-86C4-4CE0E7609802}</a:tableStyleId>
              </a:tblPr>
              <a:tblGrid>
                <a:gridCol w="1714512"/>
                <a:gridCol w="1540248"/>
                <a:gridCol w="1817338"/>
                <a:gridCol w="1531920"/>
                <a:gridCol w="1897104"/>
              </a:tblGrid>
              <a:tr h="565357">
                <a:tc rowSpan="2">
                  <a:txBody>
                    <a:bodyPr/>
                    <a:lstStyle/>
                    <a:p>
                      <a:r>
                        <a:rPr lang="es-ES" sz="1600" b="0" noProof="0" smtClean="0">
                          <a:latin typeface="Arial Unicode MS" pitchFamily="34" charset="-128"/>
                          <a:ea typeface="Arial Unicode MS" pitchFamily="34" charset="-128"/>
                          <a:cs typeface="Arial Unicode MS" pitchFamily="34" charset="-128"/>
                        </a:rPr>
                        <a:t>Límite máximo del Tier 2</a:t>
                      </a:r>
                      <a:r>
                        <a:rPr lang="es-ES" sz="1600" b="0" baseline="0" noProof="0" smtClean="0">
                          <a:latin typeface="Arial Unicode MS" pitchFamily="34" charset="-128"/>
                          <a:ea typeface="Arial Unicode MS" pitchFamily="34" charset="-128"/>
                          <a:cs typeface="Arial Unicode MS" pitchFamily="34" charset="-128"/>
                        </a:rPr>
                        <a:t> :  50%</a:t>
                      </a:r>
                      <a:endParaRPr lang="es-ES" sz="1600" b="0" noProof="0" smtClean="0">
                        <a:latin typeface="Arial Unicode MS" pitchFamily="34" charset="-128"/>
                        <a:ea typeface="Arial Unicode MS" pitchFamily="34" charset="-128"/>
                        <a:cs typeface="Arial Unicode MS" pitchFamily="34" charset="-128"/>
                      </a:endParaRPr>
                    </a:p>
                    <a:p>
                      <a:endParaRPr lang="es-ES" sz="1600" b="0" noProof="0" smtClean="0">
                        <a:latin typeface="Arial Unicode MS" pitchFamily="34" charset="-128"/>
                        <a:ea typeface="Arial Unicode MS" pitchFamily="34" charset="-128"/>
                        <a:cs typeface="Arial Unicode MS" pitchFamily="34" charset="-128"/>
                      </a:endParaRPr>
                    </a:p>
                    <a:p>
                      <a:r>
                        <a:rPr lang="es-ES" sz="1600" b="0" noProof="0" smtClean="0">
                          <a:latin typeface="Arial Unicode MS" pitchFamily="34" charset="-128"/>
                          <a:ea typeface="Arial Unicode MS" pitchFamily="34" charset="-128"/>
                          <a:cs typeface="Arial Unicode MS" pitchFamily="34" charset="-128"/>
                        </a:rPr>
                        <a:t>SCR = 150</a:t>
                      </a:r>
                      <a:endParaRPr lang="es-ES" sz="1600" b="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20000"/>
                        <a:lumOff val="80000"/>
                      </a:schemeClr>
                    </a:solidFill>
                  </a:tcPr>
                </a:tc>
                <a:tc gridSpan="2">
                  <a:txBody>
                    <a:bodyPr/>
                    <a:lstStyle/>
                    <a:p>
                      <a:pPr algn="ctr"/>
                      <a:r>
                        <a:rPr lang="es-ES" sz="1600" b="0" baseline="0" noProof="0" smtClean="0">
                          <a:latin typeface="Arial Unicode MS" pitchFamily="34" charset="-128"/>
                          <a:ea typeface="Arial Unicode MS" pitchFamily="34" charset="-128"/>
                          <a:cs typeface="Arial Unicode MS" pitchFamily="34" charset="-128"/>
                        </a:rPr>
                        <a:t>Si los límites se refirieran al </a:t>
                      </a:r>
                    </a:p>
                    <a:p>
                      <a:pPr algn="ctr"/>
                      <a:r>
                        <a:rPr lang="es-ES" sz="1600" b="0" baseline="0" noProof="0" smtClean="0">
                          <a:latin typeface="Arial Unicode MS" pitchFamily="34" charset="-128"/>
                          <a:ea typeface="Arial Unicode MS" pitchFamily="34" charset="-128"/>
                          <a:cs typeface="Arial Unicode MS" pitchFamily="34" charset="-128"/>
                        </a:rPr>
                        <a:t>Total fondos propios elegibles</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solidFill>
                      <a:schemeClr val="accent1">
                        <a:lumMod val="20000"/>
                        <a:lumOff val="80000"/>
                      </a:schemeClr>
                    </a:solidFill>
                  </a:tcPr>
                </a:tc>
                <a:tc hMerge="1">
                  <a:txBody>
                    <a:bodyPr/>
                    <a:lstStyle/>
                    <a:p>
                      <a:endParaRPr lang="en-GB" dirty="0"/>
                    </a:p>
                  </a:txBody>
                  <a:tcPr/>
                </a:tc>
                <a:tc gridSpan="2">
                  <a:txBody>
                    <a:bodyPr/>
                    <a:lstStyle/>
                    <a:p>
                      <a:pPr algn="ctr"/>
                      <a:r>
                        <a:rPr lang="es-ES" sz="1600" b="0" noProof="0" smtClean="0">
                          <a:latin typeface="Arial Unicode MS" pitchFamily="34" charset="-128"/>
                          <a:ea typeface="Arial Unicode MS" pitchFamily="34" charset="-128"/>
                          <a:cs typeface="Arial Unicode MS" pitchFamily="34" charset="-128"/>
                        </a:rPr>
                        <a:t>Cuando</a:t>
                      </a:r>
                      <a:r>
                        <a:rPr lang="es-ES" sz="1600" b="0" baseline="0" noProof="0" smtClean="0">
                          <a:latin typeface="Arial Unicode MS" pitchFamily="34" charset="-128"/>
                          <a:ea typeface="Arial Unicode MS" pitchFamily="34" charset="-128"/>
                          <a:cs typeface="Arial Unicode MS" pitchFamily="34" charset="-128"/>
                        </a:rPr>
                        <a:t> los límites se aplican en relación con el </a:t>
                      </a:r>
                      <a:r>
                        <a:rPr lang="es-ES" sz="1600" b="0" noProof="0" smtClean="0">
                          <a:latin typeface="Arial Unicode MS" pitchFamily="34" charset="-128"/>
                          <a:ea typeface="Arial Unicode MS" pitchFamily="34" charset="-128"/>
                          <a:cs typeface="Arial Unicode MS" pitchFamily="34" charset="-128"/>
                        </a:rPr>
                        <a:t>SCR</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20000"/>
                        <a:lumOff val="80000"/>
                      </a:schemeClr>
                    </a:solidFill>
                  </a:tcPr>
                </a:tc>
                <a:tc hMerge="1">
                  <a:txBody>
                    <a:bodyPr/>
                    <a:lstStyle/>
                    <a:p>
                      <a:endParaRPr lang="en-GB" dirty="0"/>
                    </a:p>
                  </a:txBody>
                  <a:tcPr/>
                </a:tc>
              </a:tr>
              <a:tr h="730786">
                <a:tc vMerge="1">
                  <a:txBody>
                    <a:bodyPr/>
                    <a:lstStyle/>
                    <a:p>
                      <a:endParaRPr lang="en-GB"/>
                    </a:p>
                  </a:txBody>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inicial en t = 0</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75000"/>
                        <a:alpha val="20000"/>
                      </a:schemeClr>
                    </a:solidFill>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en t=1 con pérdidas = 40 </a:t>
                      </a:r>
                      <a:endParaRPr lang="es-ES" sz="1600" b="0" noProof="0">
                        <a:solidFill>
                          <a:schemeClr val="tx1"/>
                        </a:solidFill>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75000"/>
                        <a:alpha val="20000"/>
                      </a:schemeClr>
                    </a:solidFill>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inicial en t = 0</a:t>
                      </a:r>
                      <a:endParaRPr lang="es-ES" sz="1600" b="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75000"/>
                        <a:alpha val="20000"/>
                      </a:schemeClr>
                    </a:solidFill>
                  </a:tcPr>
                </a:tc>
                <a:tc>
                  <a:txBody>
                    <a:bodyPr/>
                    <a:lstStyle/>
                    <a:p>
                      <a:pPr algn="ctr"/>
                      <a:r>
                        <a:rPr lang="es-ES" sz="1600" b="0" noProof="0" smtClean="0">
                          <a:latin typeface="Arial Unicode MS" pitchFamily="34" charset="-128"/>
                          <a:ea typeface="Arial Unicode MS" pitchFamily="34" charset="-128"/>
                          <a:cs typeface="Arial Unicode MS" pitchFamily="34" charset="-128"/>
                        </a:rPr>
                        <a:t>Situación</a:t>
                      </a:r>
                      <a:r>
                        <a:rPr lang="es-ES" sz="1600" b="0" baseline="0" noProof="0" smtClean="0">
                          <a:latin typeface="Arial Unicode MS" pitchFamily="34" charset="-128"/>
                          <a:ea typeface="Arial Unicode MS" pitchFamily="34" charset="-128"/>
                          <a:cs typeface="Arial Unicode MS" pitchFamily="34" charset="-128"/>
                        </a:rPr>
                        <a:t> en t=1 con pérdidas = 40 </a:t>
                      </a:r>
                      <a:endParaRPr lang="es-ES" sz="1600" b="0" noProof="0">
                        <a:solidFill>
                          <a:schemeClr val="tx1"/>
                        </a:solidFill>
                        <a:latin typeface="Arial Unicode MS" pitchFamily="34" charset="-128"/>
                        <a:ea typeface="Arial Unicode MS" pitchFamily="34" charset="-128"/>
                        <a:cs typeface="Arial Unicode MS" pitchFamily="34" charset="-128"/>
                      </a:endParaRPr>
                    </a:p>
                  </a:txBody>
                  <a:tcPr anchor="ctr">
                    <a:solidFill>
                      <a:schemeClr val="accent1">
                        <a:lumMod val="75000"/>
                        <a:alpha val="20000"/>
                      </a:schemeClr>
                    </a:solidFill>
                  </a:tcPr>
                </a:tc>
              </a:tr>
              <a:tr h="625318">
                <a:tc>
                  <a:txBody>
                    <a:bodyPr/>
                    <a:lstStyle/>
                    <a:p>
                      <a:r>
                        <a:rPr lang="es-ES" sz="1600" noProof="0" smtClean="0">
                          <a:latin typeface="Arial Unicode MS" pitchFamily="34" charset="-128"/>
                          <a:ea typeface="Arial Unicode MS" pitchFamily="34" charset="-128"/>
                          <a:cs typeface="Arial Unicode MS" pitchFamily="34" charset="-128"/>
                        </a:rPr>
                        <a:t>Tier 1 </a:t>
                      </a:r>
                    </a:p>
                    <a:p>
                      <a:r>
                        <a:rPr lang="es-ES" sz="1600" noProof="0" smtClean="0">
                          <a:latin typeface="Arial Unicode MS" pitchFamily="34" charset="-128"/>
                          <a:ea typeface="Arial Unicode MS" pitchFamily="34" charset="-128"/>
                          <a:cs typeface="Arial Unicode MS" pitchFamily="34" charset="-128"/>
                        </a:rPr>
                        <a:t>no restringido</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80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smtClean="0">
                          <a:latin typeface="Arial Unicode MS" pitchFamily="34" charset="-128"/>
                          <a:ea typeface="Arial Unicode MS" pitchFamily="34" charset="-128"/>
                          <a:cs typeface="Arial Unicode MS" pitchFamily="34" charset="-128"/>
                        </a:rPr>
                        <a:t>40</a:t>
                      </a: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80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smtClean="0">
                          <a:latin typeface="Arial Unicode MS" pitchFamily="34" charset="-128"/>
                          <a:ea typeface="Arial Unicode MS" pitchFamily="34" charset="-128"/>
                          <a:cs typeface="Arial Unicode MS" pitchFamily="34" charset="-128"/>
                        </a:rPr>
                        <a:t>40</a:t>
                      </a:r>
                      <a:endParaRPr lang="es-ES" sz="2000" noProof="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Tier 1 restringido</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20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smtClean="0">
                          <a:latin typeface="Arial Unicode MS" pitchFamily="34" charset="-128"/>
                          <a:ea typeface="Arial Unicode MS" pitchFamily="34" charset="-128"/>
                          <a:cs typeface="Arial Unicode MS" pitchFamily="34" charset="-128"/>
                        </a:rPr>
                        <a:t>10</a:t>
                      </a: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20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smtClean="0">
                          <a:latin typeface="Arial Unicode MS" pitchFamily="34" charset="-128"/>
                          <a:ea typeface="Arial Unicode MS" pitchFamily="34" charset="-128"/>
                          <a:cs typeface="Arial Unicode MS" pitchFamily="34" charset="-128"/>
                        </a:rPr>
                        <a:t>10</a:t>
                      </a:r>
                      <a:endParaRPr lang="es-ES" sz="2000" noProof="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Tier 2</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100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smtClean="0">
                          <a:latin typeface="Arial Unicode MS" pitchFamily="34" charset="-128"/>
                          <a:ea typeface="Arial Unicode MS" pitchFamily="34" charset="-128"/>
                          <a:cs typeface="Arial Unicode MS" pitchFamily="34" charset="-128"/>
                        </a:rPr>
                        <a:t>50</a:t>
                      </a: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75</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smtClean="0">
                          <a:latin typeface="Arial Unicode MS" pitchFamily="34" charset="-128"/>
                          <a:ea typeface="Arial Unicode MS" pitchFamily="34" charset="-128"/>
                          <a:cs typeface="Arial Unicode MS" pitchFamily="34" charset="-128"/>
                        </a:rPr>
                        <a:t>75</a:t>
                      </a:r>
                      <a:endParaRPr lang="es-ES" sz="2000" noProof="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 fondos propios elegibles</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90000"/>
                        <a:alpha val="2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200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90000"/>
                        <a:alpha val="20000"/>
                      </a:schemeClr>
                    </a:solidFill>
                  </a:tcPr>
                </a:tc>
                <a:tc>
                  <a:txBody>
                    <a:bodyPr/>
                    <a:lstStyle/>
                    <a:p>
                      <a:pPr algn="ctr"/>
                      <a:r>
                        <a:rPr lang="es-ES" sz="2000" noProof="0" smtClean="0">
                          <a:solidFill>
                            <a:srgbClr val="FF0000"/>
                          </a:solidFill>
                          <a:latin typeface="Arial Unicode MS" pitchFamily="34" charset="-128"/>
                          <a:ea typeface="Arial Unicode MS" pitchFamily="34" charset="-128"/>
                          <a:cs typeface="Arial Unicode MS" pitchFamily="34" charset="-128"/>
                        </a:rPr>
                        <a:t>100</a:t>
                      </a:r>
                      <a:endParaRPr lang="es-ES" sz="2000" noProof="0">
                        <a:solidFill>
                          <a:srgbClr val="FF0000"/>
                        </a:solidFill>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90000"/>
                        <a:alpha val="2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175</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90000"/>
                        <a:alpha val="20000"/>
                      </a:schemeClr>
                    </a:solidFill>
                  </a:tcPr>
                </a:tc>
                <a:tc>
                  <a:txBody>
                    <a:bodyPr/>
                    <a:lstStyle/>
                    <a:p>
                      <a:pPr algn="ctr"/>
                      <a:r>
                        <a:rPr lang="es-ES" sz="2000" b="1" noProof="0" smtClean="0">
                          <a:solidFill>
                            <a:srgbClr val="FF0000"/>
                          </a:solidFill>
                          <a:latin typeface="Arial Unicode MS" pitchFamily="34" charset="-128"/>
                          <a:ea typeface="Arial Unicode MS" pitchFamily="34" charset="-128"/>
                          <a:cs typeface="Arial Unicode MS" pitchFamily="34" charset="-128"/>
                        </a:rPr>
                        <a:t>125</a:t>
                      </a:r>
                      <a:endParaRPr lang="es-ES" sz="2000" b="1" noProof="0">
                        <a:solidFill>
                          <a:srgbClr val="FF0000"/>
                        </a:solidFill>
                        <a:latin typeface="Arial Unicode MS" pitchFamily="34" charset="-128"/>
                        <a:ea typeface="Arial Unicode MS" pitchFamily="34" charset="-128"/>
                        <a:cs typeface="Arial Unicode MS" pitchFamily="34" charset="-128"/>
                      </a:endParaRPr>
                    </a:p>
                  </a:txBody>
                  <a:tcPr anchor="ctr">
                    <a:solidFill>
                      <a:schemeClr val="accent1">
                        <a:lumMod val="90000"/>
                        <a:alpha val="20000"/>
                      </a:schemeClr>
                    </a:solidFill>
                  </a:tcPr>
                </a:tc>
              </a:tr>
              <a:tr h="565357">
                <a:tc>
                  <a:txBody>
                    <a:bodyPr/>
                    <a:lstStyle/>
                    <a:p>
                      <a:r>
                        <a:rPr lang="es-ES" sz="1600" noProof="0" smtClean="0">
                          <a:latin typeface="Arial Unicode MS" pitchFamily="34" charset="-128"/>
                          <a:ea typeface="Arial Unicode MS" pitchFamily="34" charset="-128"/>
                          <a:cs typeface="Arial Unicode MS" pitchFamily="34" charset="-128"/>
                        </a:rPr>
                        <a:t>Ratio de solvencia</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2">
                        <a:lumMod val="40000"/>
                        <a:lumOff val="6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133%</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lnB w="12700" cap="flat" cmpd="sng" algn="ctr">
                      <a:solidFill>
                        <a:schemeClr val="accent1">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67%</a:t>
                      </a:r>
                      <a:endParaRPr lang="es-ES" sz="20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lnB w="12700" cap="flat" cmpd="sng" algn="ctr">
                      <a:solidFill>
                        <a:schemeClr val="accent1">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117%</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2">
                        <a:lumMod val="40000"/>
                        <a:lumOff val="60000"/>
                      </a:schemeClr>
                    </a:solidFil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83%</a:t>
                      </a:r>
                      <a:endParaRPr lang="es-ES" sz="2000" noProof="0" dirty="0">
                        <a:latin typeface="Arial Unicode MS" pitchFamily="34" charset="-128"/>
                        <a:ea typeface="Arial Unicode MS" pitchFamily="34" charset="-128"/>
                        <a:cs typeface="Arial Unicode MS" pitchFamily="34" charset="-128"/>
                      </a:endParaRPr>
                    </a:p>
                  </a:txBody>
                  <a:tcPr anchor="ctr">
                    <a:solidFill>
                      <a:schemeClr val="accent2">
                        <a:lumMod val="40000"/>
                        <a:lumOff val="60000"/>
                      </a:schemeClr>
                    </a:solidFill>
                  </a:tcPr>
                </a:tc>
              </a:tr>
            </a:tbl>
          </a:graphicData>
        </a:graphic>
      </p:graphicFrame>
      <p:sp>
        <p:nvSpPr>
          <p:cNvPr id="3" name="Rectangle 3"/>
          <p:cNvSpPr txBox="1">
            <a:spLocks noChangeArrowheads="1"/>
          </p:cNvSpPr>
          <p:nvPr/>
        </p:nvSpPr>
        <p:spPr>
          <a:xfrm>
            <a:off x="884264" y="5715016"/>
            <a:ext cx="7902578" cy="928694"/>
          </a:xfrm>
          <a:prstGeom prst="rect">
            <a:avLst/>
          </a:prstGeom>
        </p:spPr>
        <p:txBody>
          <a:bodyPr/>
          <a:lstStyle/>
          <a:p>
            <a:pPr marL="173038" marR="0" lvl="0" algn="just" defTabSz="914400" rtl="0" eaLnBrk="0" fontAlgn="base" latinLnBrk="0" hangingPunct="0">
              <a:lnSpc>
                <a:spcPct val="100000"/>
              </a:lnSpc>
              <a:spcBef>
                <a:spcPts val="600"/>
              </a:spcBef>
              <a:spcAft>
                <a:spcPct val="0"/>
              </a:spcAft>
              <a:buClr>
                <a:schemeClr val="accent1"/>
              </a:buClr>
              <a:buSzPct val="80000"/>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Nota: Cuando los límites</a:t>
            </a:r>
            <a:r>
              <a:rPr kumimoji="0" lang="es-ES" sz="14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se refieren al SCR/MCR existe un pequeño efecto amplificador</a:t>
            </a:r>
            <a:r>
              <a:rPr lang="es-ES" sz="1400" dirty="0" smtClean="0">
                <a:latin typeface="Arial Unicode MS" pitchFamily="34" charset="-128"/>
                <a:ea typeface="Arial Unicode MS" pitchFamily="34" charset="-128"/>
                <a:cs typeface="Arial Unicode MS" pitchFamily="34" charset="-128"/>
              </a:rPr>
              <a:t>, porque los elementos ‘</a:t>
            </a:r>
            <a:r>
              <a:rPr lang="es-ES" sz="1400" i="1" dirty="0" smtClean="0">
                <a:latin typeface="Arial Unicode MS" pitchFamily="34" charset="-128"/>
                <a:ea typeface="Arial Unicode MS" pitchFamily="34" charset="-128"/>
                <a:cs typeface="Arial Unicode MS" pitchFamily="34" charset="-128"/>
              </a:rPr>
              <a:t>Tier1 restringidos</a:t>
            </a:r>
            <a:r>
              <a:rPr lang="es-ES" sz="1400" dirty="0" smtClean="0">
                <a:latin typeface="Arial Unicode MS" pitchFamily="34" charset="-128"/>
                <a:ea typeface="Arial Unicode MS" pitchFamily="34" charset="-128"/>
                <a:cs typeface="Arial Unicode MS" pitchFamily="34" charset="-128"/>
              </a:rPr>
              <a:t>’  están sometidos a un límite del 20% del total </a:t>
            </a:r>
            <a:r>
              <a:rPr lang="es-ES" sz="1400" dirty="0" err="1" smtClean="0">
                <a:latin typeface="Arial Unicode MS" pitchFamily="34" charset="-128"/>
                <a:ea typeface="Arial Unicode MS" pitchFamily="34" charset="-128"/>
                <a:cs typeface="Arial Unicode MS" pitchFamily="34" charset="-128"/>
              </a:rPr>
              <a:t>Tier</a:t>
            </a:r>
            <a:r>
              <a:rPr lang="es-ES" sz="1400" dirty="0" smtClean="0">
                <a:latin typeface="Arial Unicode MS" pitchFamily="34" charset="-128"/>
                <a:ea typeface="Arial Unicode MS" pitchFamily="34" charset="-128"/>
                <a:cs typeface="Arial Unicode MS" pitchFamily="34" charset="-128"/>
              </a:rPr>
              <a:t> 1 (no se refiere al SCR/MCR para evitar penalizar a los aseguradores con mejor calidad de </a:t>
            </a:r>
            <a:r>
              <a:rPr lang="es-ES" sz="1400" dirty="0" err="1" smtClean="0">
                <a:latin typeface="Arial Unicode MS" pitchFamily="34" charset="-128"/>
                <a:ea typeface="Arial Unicode MS" pitchFamily="34" charset="-128"/>
                <a:cs typeface="Arial Unicode MS" pitchFamily="34" charset="-128"/>
              </a:rPr>
              <a:t>ff.pp.</a:t>
            </a:r>
            <a:r>
              <a:rPr lang="es-ES" sz="1400" dirty="0" smtClean="0">
                <a:latin typeface="Arial Unicode MS" pitchFamily="34" charset="-128"/>
                <a:ea typeface="Arial Unicode MS" pitchFamily="34" charset="-128"/>
                <a:cs typeface="Arial Unicode MS" pitchFamily="34" charset="-128"/>
              </a:rPr>
              <a:t>) </a:t>
            </a:r>
          </a:p>
          <a:p>
            <a:pPr marL="173038" marR="0" lvl="0" algn="just" defTabSz="914400" rtl="0" eaLnBrk="0" fontAlgn="base" latinLnBrk="0" hangingPunct="0">
              <a:lnSpc>
                <a:spcPct val="100000"/>
              </a:lnSpc>
              <a:spcBef>
                <a:spcPts val="600"/>
              </a:spcBef>
              <a:spcAft>
                <a:spcPct val="0"/>
              </a:spcAft>
              <a:buClr>
                <a:schemeClr val="accent1"/>
              </a:buClr>
              <a:buSzPct val="80000"/>
              <a:tabLst/>
              <a:defRPr/>
            </a:pPr>
            <a:r>
              <a:rPr lang="es-ES" sz="1400" dirty="0" smtClean="0">
                <a:latin typeface="Arial Unicode MS" pitchFamily="34" charset="-128"/>
                <a:ea typeface="Arial Unicode MS" pitchFamily="34" charset="-128"/>
                <a:cs typeface="Arial Unicode MS" pitchFamily="34" charset="-128"/>
              </a:rPr>
              <a:t>Por ello la reducción de los fondos propios es igual al 125% de las pérdidas experimentadas</a:t>
            </a:r>
            <a:endPar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Límites de calidad (3)</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428596" y="1481357"/>
          <a:ext cx="8501122" cy="4376535"/>
        </p:xfrm>
        <a:graphic>
          <a:graphicData uri="http://schemas.openxmlformats.org/drawingml/2006/table">
            <a:tbl>
              <a:tblPr firstRow="1" bandRow="1">
                <a:tableStyleId>{BC89EF96-8CEA-46FF-86C4-4CE0E7609802}</a:tableStyleId>
              </a:tblPr>
              <a:tblGrid>
                <a:gridCol w="1714512"/>
                <a:gridCol w="1540248"/>
                <a:gridCol w="1817338"/>
                <a:gridCol w="1531920"/>
                <a:gridCol w="1897104"/>
              </a:tblGrid>
              <a:tr h="565357">
                <a:tc rowSpan="2">
                  <a:txBody>
                    <a:bodyPr/>
                    <a:lstStyle/>
                    <a:p>
                      <a:r>
                        <a:rPr lang="es-ES" sz="1600" b="0" noProof="0" dirty="0" smtClean="0">
                          <a:latin typeface="Arial Unicode MS" pitchFamily="34" charset="-128"/>
                          <a:ea typeface="Arial Unicode MS" pitchFamily="34" charset="-128"/>
                          <a:cs typeface="Arial Unicode MS" pitchFamily="34" charset="-128"/>
                        </a:rPr>
                        <a:t>Límite máximo del </a:t>
                      </a:r>
                      <a:r>
                        <a:rPr lang="es-ES" sz="1600" b="0" noProof="0" dirty="0" err="1" smtClean="0">
                          <a:latin typeface="Arial Unicode MS" pitchFamily="34" charset="-128"/>
                          <a:ea typeface="Arial Unicode MS" pitchFamily="34" charset="-128"/>
                          <a:cs typeface="Arial Unicode MS" pitchFamily="34" charset="-128"/>
                        </a:rPr>
                        <a:t>Tier</a:t>
                      </a:r>
                      <a:r>
                        <a:rPr lang="es-ES" sz="1600" b="0" noProof="0" dirty="0" smtClean="0">
                          <a:latin typeface="Arial Unicode MS" pitchFamily="34" charset="-128"/>
                          <a:ea typeface="Arial Unicode MS" pitchFamily="34" charset="-128"/>
                          <a:cs typeface="Arial Unicode MS" pitchFamily="34" charset="-128"/>
                        </a:rPr>
                        <a:t> 2</a:t>
                      </a:r>
                      <a:r>
                        <a:rPr lang="es-ES" sz="1600" b="0" baseline="0" noProof="0" dirty="0" smtClean="0">
                          <a:latin typeface="Arial Unicode MS" pitchFamily="34" charset="-128"/>
                          <a:ea typeface="Arial Unicode MS" pitchFamily="34" charset="-128"/>
                          <a:cs typeface="Arial Unicode MS" pitchFamily="34" charset="-128"/>
                        </a:rPr>
                        <a:t> :  50%</a:t>
                      </a:r>
                      <a:endParaRPr lang="es-ES" sz="1600" b="0" noProof="0" dirty="0" smtClean="0">
                        <a:latin typeface="Arial Unicode MS" pitchFamily="34" charset="-128"/>
                        <a:ea typeface="Arial Unicode MS" pitchFamily="34" charset="-128"/>
                        <a:cs typeface="Arial Unicode MS" pitchFamily="34" charset="-128"/>
                      </a:endParaRPr>
                    </a:p>
                    <a:p>
                      <a:endParaRPr lang="es-ES" sz="1600" b="0" noProof="0" dirty="0" smtClean="0">
                        <a:latin typeface="Arial Unicode MS" pitchFamily="34" charset="-128"/>
                        <a:ea typeface="Arial Unicode MS" pitchFamily="34" charset="-128"/>
                        <a:cs typeface="Arial Unicode MS" pitchFamily="34" charset="-128"/>
                      </a:endParaRPr>
                    </a:p>
                    <a:p>
                      <a:r>
                        <a:rPr lang="es-ES" sz="1600" b="0" noProof="0" dirty="0" smtClean="0">
                          <a:latin typeface="Arial Unicode MS" pitchFamily="34" charset="-128"/>
                          <a:ea typeface="Arial Unicode MS" pitchFamily="34" charset="-128"/>
                          <a:cs typeface="Arial Unicode MS" pitchFamily="34" charset="-128"/>
                        </a:rPr>
                        <a:t>SCR = 150</a:t>
                      </a:r>
                      <a:endParaRPr lang="es-ES" sz="1600" b="0" noProof="0" dirty="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20000"/>
                        <a:lumOff val="80000"/>
                      </a:schemeClr>
                    </a:solidFill>
                  </a:tcPr>
                </a:tc>
                <a:tc gridSpan="4">
                  <a:txBody>
                    <a:bodyPr/>
                    <a:lstStyle/>
                    <a:p>
                      <a:pPr algn="ctr"/>
                      <a:r>
                        <a:rPr lang="es-ES" sz="1600" b="0" noProof="0" dirty="0" smtClean="0">
                          <a:latin typeface="Arial Unicode MS" pitchFamily="34" charset="-128"/>
                          <a:ea typeface="Arial Unicode MS" pitchFamily="34" charset="-128"/>
                          <a:cs typeface="Arial Unicode MS" pitchFamily="34" charset="-128"/>
                        </a:rPr>
                        <a:t>Límites</a:t>
                      </a:r>
                      <a:r>
                        <a:rPr lang="es-ES" sz="1600" b="0" baseline="0" noProof="0" dirty="0" smtClean="0">
                          <a:latin typeface="Arial Unicode MS" pitchFamily="34" charset="-128"/>
                          <a:ea typeface="Arial Unicode MS" pitchFamily="34" charset="-128"/>
                          <a:cs typeface="Arial Unicode MS" pitchFamily="34" charset="-128"/>
                        </a:rPr>
                        <a:t> aplicados en relación con el </a:t>
                      </a:r>
                      <a:r>
                        <a:rPr lang="es-ES" sz="1600" b="0" noProof="0" dirty="0" smtClean="0">
                          <a:latin typeface="Arial Unicode MS" pitchFamily="34" charset="-128"/>
                          <a:ea typeface="Arial Unicode MS" pitchFamily="34" charset="-128"/>
                          <a:cs typeface="Arial Unicode MS" pitchFamily="34" charset="-128"/>
                        </a:rPr>
                        <a:t>SCR</a:t>
                      </a:r>
                      <a:endParaRPr lang="es-ES" sz="1600" b="0" noProof="0" dirty="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lnT w="12700" cap="flat" cmpd="sng" algn="ctr">
                      <a:solidFill>
                        <a:schemeClr val="accent1">
                          <a:lumMod val="90000"/>
                        </a:schemeClr>
                      </a:solidFill>
                      <a:prstDash val="solid"/>
                      <a:round/>
                      <a:headEnd type="none" w="med" len="med"/>
                      <a:tailEnd type="none" w="med" len="med"/>
                    </a:lnT>
                    <a:solidFill>
                      <a:schemeClr val="accent1">
                        <a:lumMod val="20000"/>
                        <a:lumOff val="80000"/>
                      </a:schemeClr>
                    </a:solidFill>
                  </a:tcPr>
                </a:tc>
                <a:tc hMerge="1">
                  <a:txBody>
                    <a:bodyPr/>
                    <a:lstStyle/>
                    <a:p>
                      <a:endParaRPr lang="en-GB" dirty="0"/>
                    </a:p>
                  </a:txBody>
                  <a:tcPr/>
                </a:tc>
                <a:tc hMerge="1">
                  <a:txBody>
                    <a:bodyPr/>
                    <a:lstStyle/>
                    <a:p>
                      <a:pPr algn="ctr"/>
                      <a:endParaRPr lang="es-ES" sz="1600" b="0" noProof="0" dirty="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20000"/>
                        <a:lumOff val="80000"/>
                      </a:schemeClr>
                    </a:solidFill>
                  </a:tcPr>
                </a:tc>
                <a:tc hMerge="1">
                  <a:txBody>
                    <a:bodyPr/>
                    <a:lstStyle/>
                    <a:p>
                      <a:endParaRPr lang="en-GB" dirty="0"/>
                    </a:p>
                  </a:txBody>
                  <a:tcPr/>
                </a:tc>
              </a:tr>
              <a:tr h="730786">
                <a:tc vMerge="1">
                  <a:txBody>
                    <a:bodyPr/>
                    <a:lstStyle/>
                    <a:p>
                      <a:endParaRPr lang="en-GB"/>
                    </a:p>
                  </a:txBody>
                  <a:tcPr/>
                </a:tc>
                <a:tc>
                  <a:txBody>
                    <a:bodyPr/>
                    <a:lstStyle/>
                    <a:p>
                      <a:pPr algn="ctr"/>
                      <a:r>
                        <a:rPr lang="es-ES" sz="1600" b="0" noProof="0" dirty="0" smtClean="0">
                          <a:latin typeface="Arial Unicode MS" pitchFamily="34" charset="-128"/>
                          <a:ea typeface="Arial Unicode MS" pitchFamily="34" charset="-128"/>
                          <a:cs typeface="Arial Unicode MS" pitchFamily="34" charset="-128"/>
                        </a:rPr>
                        <a:t>Situación</a:t>
                      </a:r>
                      <a:r>
                        <a:rPr lang="es-ES" sz="1600" b="0" baseline="0" noProof="0" dirty="0" smtClean="0">
                          <a:latin typeface="Arial Unicode MS" pitchFamily="34" charset="-128"/>
                          <a:ea typeface="Arial Unicode MS" pitchFamily="34" charset="-128"/>
                          <a:cs typeface="Arial Unicode MS" pitchFamily="34" charset="-128"/>
                        </a:rPr>
                        <a:t> inicial en t = 0</a:t>
                      </a:r>
                      <a:endParaRPr lang="es-ES" sz="1600" b="0" noProof="0" dirty="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75000"/>
                        <a:alpha val="20000"/>
                      </a:schemeClr>
                    </a:solidFill>
                  </a:tcPr>
                </a:tc>
                <a:tc>
                  <a:txBody>
                    <a:bodyPr/>
                    <a:lstStyle/>
                    <a:p>
                      <a:pPr algn="ctr"/>
                      <a:r>
                        <a:rPr lang="es-ES" sz="1600" b="0" noProof="0" dirty="0" smtClean="0">
                          <a:latin typeface="Arial Unicode MS" pitchFamily="34" charset="-128"/>
                          <a:ea typeface="Arial Unicode MS" pitchFamily="34" charset="-128"/>
                          <a:cs typeface="Arial Unicode MS" pitchFamily="34" charset="-128"/>
                        </a:rPr>
                        <a:t>Situación</a:t>
                      </a:r>
                      <a:r>
                        <a:rPr lang="es-ES" sz="1600" b="0" baseline="0" noProof="0" dirty="0" smtClean="0">
                          <a:latin typeface="Arial Unicode MS" pitchFamily="34" charset="-128"/>
                          <a:ea typeface="Arial Unicode MS" pitchFamily="34" charset="-128"/>
                          <a:cs typeface="Arial Unicode MS" pitchFamily="34" charset="-128"/>
                        </a:rPr>
                        <a:t> en t=1 con pérdidas = 40 </a:t>
                      </a:r>
                      <a:endParaRPr lang="es-ES" sz="1600" b="0" noProof="0" dirty="0">
                        <a:solidFill>
                          <a:schemeClr val="tx1"/>
                        </a:solidFill>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75000"/>
                        <a:alpha val="20000"/>
                      </a:schemeClr>
                    </a:solidFill>
                  </a:tcPr>
                </a:tc>
                <a:tc>
                  <a:txBody>
                    <a:bodyPr/>
                    <a:lstStyle/>
                    <a:p>
                      <a:pPr algn="ctr"/>
                      <a:r>
                        <a:rPr lang="es-ES" sz="1600" b="0" noProof="0" dirty="0" smtClean="0">
                          <a:latin typeface="Arial Unicode MS" pitchFamily="34" charset="-128"/>
                          <a:ea typeface="Arial Unicode MS" pitchFamily="34" charset="-128"/>
                          <a:cs typeface="Arial Unicode MS" pitchFamily="34" charset="-128"/>
                        </a:rPr>
                        <a:t>Situación</a:t>
                      </a:r>
                      <a:r>
                        <a:rPr lang="es-ES" sz="1600" b="0" baseline="0" noProof="0" dirty="0" smtClean="0">
                          <a:latin typeface="Arial Unicode MS" pitchFamily="34" charset="-128"/>
                          <a:ea typeface="Arial Unicode MS" pitchFamily="34" charset="-128"/>
                          <a:cs typeface="Arial Unicode MS" pitchFamily="34" charset="-128"/>
                        </a:rPr>
                        <a:t> inicial en t = 0</a:t>
                      </a:r>
                      <a:endParaRPr lang="es-ES" sz="1600" b="0" noProof="0" dirty="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75000"/>
                        <a:alpha val="20000"/>
                      </a:schemeClr>
                    </a:solidFill>
                  </a:tcPr>
                </a:tc>
                <a:tc>
                  <a:txBody>
                    <a:bodyPr/>
                    <a:lstStyle/>
                    <a:p>
                      <a:pPr algn="ctr"/>
                      <a:r>
                        <a:rPr lang="es-ES" sz="1600" b="0" noProof="0" dirty="0" smtClean="0">
                          <a:latin typeface="Arial Unicode MS" pitchFamily="34" charset="-128"/>
                          <a:ea typeface="Arial Unicode MS" pitchFamily="34" charset="-128"/>
                          <a:cs typeface="Arial Unicode MS" pitchFamily="34" charset="-128"/>
                        </a:rPr>
                        <a:t>Situación</a:t>
                      </a:r>
                      <a:r>
                        <a:rPr lang="es-ES" sz="1600" b="0" baseline="0" noProof="0" dirty="0" smtClean="0">
                          <a:latin typeface="Arial Unicode MS" pitchFamily="34" charset="-128"/>
                          <a:ea typeface="Arial Unicode MS" pitchFamily="34" charset="-128"/>
                          <a:cs typeface="Arial Unicode MS" pitchFamily="34" charset="-128"/>
                        </a:rPr>
                        <a:t> en t=1 con pérdidas = 40 </a:t>
                      </a:r>
                      <a:endParaRPr lang="es-ES" sz="1600" b="0" noProof="0" dirty="0">
                        <a:solidFill>
                          <a:schemeClr val="tx1"/>
                        </a:solidFill>
                        <a:latin typeface="Arial Unicode MS" pitchFamily="34" charset="-128"/>
                        <a:ea typeface="Arial Unicode MS" pitchFamily="34" charset="-128"/>
                        <a:cs typeface="Arial Unicode MS" pitchFamily="34" charset="-128"/>
                      </a:endParaRPr>
                    </a:p>
                  </a:txBody>
                  <a:tcPr anchor="ctr">
                    <a:solidFill>
                      <a:schemeClr val="accent1">
                        <a:lumMod val="75000"/>
                        <a:alpha val="20000"/>
                      </a:schemeClr>
                    </a:solidFill>
                  </a:tcPr>
                </a:tc>
              </a:tr>
              <a:tr h="625318">
                <a:tc>
                  <a:txBody>
                    <a:bodyPr/>
                    <a:lstStyle/>
                    <a:p>
                      <a:r>
                        <a:rPr lang="es-ES" sz="1600" noProof="0" dirty="0" err="1" smtClean="0">
                          <a:latin typeface="Arial Unicode MS" pitchFamily="34" charset="-128"/>
                          <a:ea typeface="Arial Unicode MS" pitchFamily="34" charset="-128"/>
                          <a:cs typeface="Arial Unicode MS" pitchFamily="34" charset="-128"/>
                        </a:rPr>
                        <a:t>Tier</a:t>
                      </a:r>
                      <a:r>
                        <a:rPr lang="es-ES" sz="1600" noProof="0" dirty="0" smtClean="0">
                          <a:latin typeface="Arial Unicode MS" pitchFamily="34" charset="-128"/>
                          <a:ea typeface="Arial Unicode MS" pitchFamily="34" charset="-128"/>
                          <a:cs typeface="Arial Unicode MS" pitchFamily="34" charset="-128"/>
                        </a:rPr>
                        <a:t> 1 </a:t>
                      </a:r>
                    </a:p>
                    <a:p>
                      <a:r>
                        <a:rPr lang="es-ES" sz="1600" noProof="0" dirty="0" smtClean="0">
                          <a:latin typeface="Arial Unicode MS" pitchFamily="34" charset="-128"/>
                          <a:ea typeface="Arial Unicode MS" pitchFamily="34" charset="-128"/>
                          <a:cs typeface="Arial Unicode MS" pitchFamily="34" charset="-128"/>
                        </a:rPr>
                        <a:t>no restringido</a:t>
                      </a:r>
                      <a:endParaRPr lang="es-ES" sz="1600" noProof="0" dirty="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80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40</a:t>
                      </a:r>
                      <a:endParaRPr lang="es-ES" sz="2000" noProof="0" dirty="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dirty="0" smtClean="0">
                          <a:latin typeface="Arial Unicode MS" pitchFamily="34" charset="-128"/>
                          <a:ea typeface="Arial Unicode MS" pitchFamily="34" charset="-128"/>
                          <a:cs typeface="Arial Unicode MS" pitchFamily="34" charset="-128"/>
                        </a:rPr>
                        <a:t>200</a:t>
                      </a:r>
                      <a:endParaRPr lang="es-ES" sz="2000" noProof="0" dirty="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160</a:t>
                      </a:r>
                      <a:endParaRPr lang="es-ES" sz="2000" noProof="0" dirty="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Tier 1 restringido</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20</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10</a:t>
                      </a:r>
                      <a:endParaRPr lang="es-ES" sz="2000" noProof="0" dirty="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dirty="0" smtClean="0">
                          <a:latin typeface="Arial Unicode MS" pitchFamily="34" charset="-128"/>
                          <a:ea typeface="Arial Unicode MS" pitchFamily="34" charset="-128"/>
                          <a:cs typeface="Arial Unicode MS" pitchFamily="34" charset="-128"/>
                        </a:rPr>
                        <a:t>0</a:t>
                      </a:r>
                      <a:endParaRPr lang="es-ES" sz="2000" noProof="0" dirty="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0</a:t>
                      </a:r>
                      <a:endParaRPr lang="es-ES" sz="2000" noProof="0" dirty="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Tier 2</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smtClean="0">
                          <a:latin typeface="Arial Unicode MS" pitchFamily="34" charset="-128"/>
                          <a:ea typeface="Arial Unicode MS" pitchFamily="34" charset="-128"/>
                          <a:cs typeface="Arial Unicode MS" pitchFamily="34" charset="-128"/>
                        </a:rPr>
                        <a:t>75</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75</a:t>
                      </a:r>
                      <a:endParaRPr lang="es-ES" sz="2000" noProof="0" dirty="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tcPr>
                </a:tc>
                <a:tc>
                  <a:txBody>
                    <a:bodyPr/>
                    <a:lstStyle/>
                    <a:p>
                      <a:pPr algn="ctr"/>
                      <a:r>
                        <a:rPr lang="es-ES" sz="2000" noProof="0" dirty="0" smtClean="0">
                          <a:latin typeface="Arial Unicode MS" pitchFamily="34" charset="-128"/>
                          <a:ea typeface="Arial Unicode MS" pitchFamily="34" charset="-128"/>
                          <a:cs typeface="Arial Unicode MS" pitchFamily="34" charset="-128"/>
                        </a:rPr>
                        <a:t>0</a:t>
                      </a:r>
                      <a:endParaRPr lang="es-ES" sz="2000" noProof="0" dirty="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0</a:t>
                      </a:r>
                      <a:endParaRPr lang="es-ES" sz="2000" noProof="0" dirty="0">
                        <a:latin typeface="Arial Unicode MS" pitchFamily="34" charset="-128"/>
                        <a:ea typeface="Arial Unicode MS" pitchFamily="34" charset="-128"/>
                        <a:cs typeface="Arial Unicode MS" pitchFamily="34" charset="-128"/>
                      </a:endParaRPr>
                    </a:p>
                  </a:txBody>
                  <a:tcPr anchor="ctr"/>
                </a:tc>
              </a:tr>
              <a:tr h="625318">
                <a:tc>
                  <a:txBody>
                    <a:bodyPr/>
                    <a:lstStyle/>
                    <a:p>
                      <a:r>
                        <a:rPr lang="es-ES" sz="1600" noProof="0" smtClean="0">
                          <a:latin typeface="Arial Unicode MS" pitchFamily="34" charset="-128"/>
                          <a:ea typeface="Arial Unicode MS" pitchFamily="34" charset="-128"/>
                          <a:cs typeface="Arial Unicode MS" pitchFamily="34" charset="-128"/>
                        </a:rPr>
                        <a:t>∑ fondos propios elegibles</a:t>
                      </a:r>
                      <a:endParaRPr lang="es-ES" sz="1600" noProof="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90000"/>
                        <a:alpha val="2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175</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90000"/>
                        <a:alpha val="20000"/>
                      </a:schemeClr>
                    </a:solidFill>
                  </a:tcPr>
                </a:tc>
                <a:tc>
                  <a:txBody>
                    <a:bodyPr/>
                    <a:lstStyle/>
                    <a:p>
                      <a:pPr algn="ctr"/>
                      <a:r>
                        <a:rPr lang="es-ES" sz="2000" b="1" noProof="0" dirty="0" smtClean="0">
                          <a:solidFill>
                            <a:srgbClr val="FF0000"/>
                          </a:solidFill>
                          <a:latin typeface="Arial Unicode MS" pitchFamily="34" charset="-128"/>
                          <a:ea typeface="Arial Unicode MS" pitchFamily="34" charset="-128"/>
                          <a:cs typeface="Arial Unicode MS" pitchFamily="34" charset="-128"/>
                        </a:rPr>
                        <a:t>125</a:t>
                      </a:r>
                      <a:endParaRPr lang="es-ES" sz="2000" b="1" noProof="0" dirty="0">
                        <a:solidFill>
                          <a:srgbClr val="FF0000"/>
                        </a:solidFill>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1">
                        <a:lumMod val="90000"/>
                        <a:alpha val="20000"/>
                      </a:schemeClr>
                    </a:solidFil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200</a:t>
                      </a:r>
                      <a:endParaRPr lang="es-ES" sz="2000" noProof="0" dirty="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1">
                        <a:lumMod val="90000"/>
                        <a:alpha val="20000"/>
                      </a:schemeClr>
                    </a:solidFill>
                  </a:tcPr>
                </a:tc>
                <a:tc>
                  <a:txBody>
                    <a:bodyPr/>
                    <a:lstStyle/>
                    <a:p>
                      <a:pPr algn="ctr"/>
                      <a:r>
                        <a:rPr lang="es-ES" sz="2000" b="1" noProof="0" dirty="0" smtClean="0">
                          <a:solidFill>
                            <a:srgbClr val="FF0000"/>
                          </a:solidFill>
                          <a:latin typeface="Arial Unicode MS" pitchFamily="34" charset="-128"/>
                          <a:ea typeface="Arial Unicode MS" pitchFamily="34" charset="-128"/>
                          <a:cs typeface="Arial Unicode MS" pitchFamily="34" charset="-128"/>
                        </a:rPr>
                        <a:t>160</a:t>
                      </a:r>
                      <a:endParaRPr lang="es-ES" sz="2000" b="1" noProof="0" dirty="0">
                        <a:solidFill>
                          <a:srgbClr val="FF0000"/>
                        </a:solidFill>
                        <a:latin typeface="Arial Unicode MS" pitchFamily="34" charset="-128"/>
                        <a:ea typeface="Arial Unicode MS" pitchFamily="34" charset="-128"/>
                        <a:cs typeface="Arial Unicode MS" pitchFamily="34" charset="-128"/>
                      </a:endParaRPr>
                    </a:p>
                  </a:txBody>
                  <a:tcPr anchor="ctr">
                    <a:solidFill>
                      <a:schemeClr val="accent1">
                        <a:lumMod val="90000"/>
                        <a:alpha val="20000"/>
                      </a:schemeClr>
                    </a:solidFill>
                  </a:tcPr>
                </a:tc>
              </a:tr>
              <a:tr h="565357">
                <a:tc>
                  <a:txBody>
                    <a:bodyPr/>
                    <a:lstStyle/>
                    <a:p>
                      <a:r>
                        <a:rPr lang="es-ES" sz="1600" noProof="0" dirty="0" smtClean="0">
                          <a:latin typeface="Arial Unicode MS" pitchFamily="34" charset="-128"/>
                          <a:ea typeface="Arial Unicode MS" pitchFamily="34" charset="-128"/>
                          <a:cs typeface="Arial Unicode MS" pitchFamily="34" charset="-128"/>
                        </a:rPr>
                        <a:t>Ratio de solvencia</a:t>
                      </a:r>
                      <a:endParaRPr lang="es-ES" sz="1600" noProof="0" dirty="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solidFill>
                      <a:schemeClr val="accent2">
                        <a:lumMod val="40000"/>
                        <a:lumOff val="60000"/>
                      </a:schemeClr>
                    </a:solidFill>
                  </a:tcPr>
                </a:tc>
                <a:tc>
                  <a:txBody>
                    <a:bodyPr/>
                    <a:lstStyle/>
                    <a:p>
                      <a:pPr algn="ctr"/>
                      <a:r>
                        <a:rPr lang="es-ES" sz="2000" noProof="0" smtClean="0">
                          <a:latin typeface="Arial Unicode MS" pitchFamily="34" charset="-128"/>
                          <a:ea typeface="Arial Unicode MS" pitchFamily="34" charset="-128"/>
                          <a:cs typeface="Arial Unicode MS" pitchFamily="34" charset="-128"/>
                        </a:rPr>
                        <a:t>117%</a:t>
                      </a:r>
                      <a:endParaRPr lang="es-ES" sz="2000" noProof="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lnB w="12700" cap="flat" cmpd="sng" algn="ctr">
                      <a:solidFill>
                        <a:schemeClr val="accent1">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83%</a:t>
                      </a:r>
                      <a:endParaRPr lang="es-ES" sz="2000" noProof="0" dirty="0">
                        <a:latin typeface="Arial Unicode MS" pitchFamily="34" charset="-128"/>
                        <a:ea typeface="Arial Unicode MS" pitchFamily="34" charset="-128"/>
                        <a:cs typeface="Arial Unicode MS" pitchFamily="34" charset="-128"/>
                      </a:endParaRPr>
                    </a:p>
                  </a:txBody>
                  <a:tcPr anchor="ctr">
                    <a:lnR w="12700" cap="flat" cmpd="sng" algn="ctr">
                      <a:solidFill>
                        <a:schemeClr val="accent1">
                          <a:lumMod val="90000"/>
                        </a:schemeClr>
                      </a:solidFill>
                      <a:prstDash val="solid"/>
                      <a:round/>
                      <a:headEnd type="none" w="med" len="med"/>
                      <a:tailEnd type="none" w="med" len="med"/>
                    </a:lnR>
                    <a:lnB w="12700" cap="flat" cmpd="sng" algn="ctr">
                      <a:solidFill>
                        <a:schemeClr val="accent1">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133%</a:t>
                      </a:r>
                      <a:endParaRPr lang="es-ES" sz="2000" noProof="0" dirty="0">
                        <a:latin typeface="Arial Unicode MS" pitchFamily="34" charset="-128"/>
                        <a:ea typeface="Arial Unicode MS" pitchFamily="34" charset="-128"/>
                        <a:cs typeface="Arial Unicode MS" pitchFamily="34" charset="-128"/>
                      </a:endParaRPr>
                    </a:p>
                  </a:txBody>
                  <a:tcPr anchor="ctr">
                    <a:lnL w="12700" cap="flat" cmpd="sng" algn="ctr">
                      <a:solidFill>
                        <a:schemeClr val="accent1">
                          <a:lumMod val="90000"/>
                        </a:schemeClr>
                      </a:solidFill>
                      <a:prstDash val="solid"/>
                      <a:round/>
                      <a:headEnd type="none" w="med" len="med"/>
                      <a:tailEnd type="none" w="med" len="med"/>
                    </a:lnL>
                    <a:solidFill>
                      <a:schemeClr val="accent2">
                        <a:lumMod val="40000"/>
                        <a:lumOff val="60000"/>
                      </a:schemeClr>
                    </a:solidFill>
                  </a:tcPr>
                </a:tc>
                <a:tc>
                  <a:txBody>
                    <a:bodyPr/>
                    <a:lstStyle/>
                    <a:p>
                      <a:pPr algn="ctr"/>
                      <a:r>
                        <a:rPr lang="es-ES" sz="2000" noProof="0" dirty="0" smtClean="0">
                          <a:latin typeface="Arial Unicode MS" pitchFamily="34" charset="-128"/>
                          <a:ea typeface="Arial Unicode MS" pitchFamily="34" charset="-128"/>
                          <a:cs typeface="Arial Unicode MS" pitchFamily="34" charset="-128"/>
                        </a:rPr>
                        <a:t>107%</a:t>
                      </a:r>
                      <a:endParaRPr lang="es-ES" sz="2000" noProof="0" dirty="0">
                        <a:latin typeface="Arial Unicode MS" pitchFamily="34" charset="-128"/>
                        <a:ea typeface="Arial Unicode MS" pitchFamily="34" charset="-128"/>
                        <a:cs typeface="Arial Unicode MS" pitchFamily="34" charset="-128"/>
                      </a:endParaRPr>
                    </a:p>
                  </a:txBody>
                  <a:tcPr anchor="ctr">
                    <a:solidFill>
                      <a:schemeClr val="accent2">
                        <a:lumMod val="40000"/>
                        <a:lumOff val="60000"/>
                      </a:schemeClr>
                    </a:solidFill>
                  </a:tcPr>
                </a:tc>
              </a:tr>
            </a:tbl>
          </a:graphicData>
        </a:graphic>
      </p:graphicFrame>
      <p:sp>
        <p:nvSpPr>
          <p:cNvPr id="3" name="Rectangle 3"/>
          <p:cNvSpPr txBox="1">
            <a:spLocks noChangeArrowheads="1"/>
          </p:cNvSpPr>
          <p:nvPr/>
        </p:nvSpPr>
        <p:spPr>
          <a:xfrm>
            <a:off x="812826" y="6072206"/>
            <a:ext cx="8116892" cy="428628"/>
          </a:xfrm>
          <a:prstGeom prst="rect">
            <a:avLst/>
          </a:prstGeom>
        </p:spPr>
        <p:txBody>
          <a:bodyPr anchor="ctr"/>
          <a:lstStyle/>
          <a:p>
            <a:pPr marL="173038" marR="0" lvl="0" algn="just" defTabSz="914400" rtl="0" eaLnBrk="0" fontAlgn="base" latinLnBrk="0" hangingPunct="0">
              <a:lnSpc>
                <a:spcPct val="100000"/>
              </a:lnSpc>
              <a:spcBef>
                <a:spcPts val="600"/>
              </a:spcBef>
              <a:spcAft>
                <a:spcPct val="0"/>
              </a:spcAft>
              <a:buClr>
                <a:schemeClr val="accent1"/>
              </a:buClr>
              <a:buSzPct val="80000"/>
              <a:tabLst/>
              <a:defRPr/>
            </a:pPr>
            <a:r>
              <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Mejor calidad de fondos</a:t>
            </a:r>
            <a:r>
              <a:rPr kumimoji="0" lang="es-ES"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propios = Mayor capacidad para absorber pérdidas</a:t>
            </a:r>
            <a:endPar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Límites de calidad (3)</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539750" y="1357299"/>
            <a:ext cx="8389968" cy="2143139"/>
          </a:xfrm>
          <a:prstGeom prst="rect">
            <a:avLst/>
          </a:prstGeom>
        </p:spPr>
        <p:txBody>
          <a:bodyPr/>
          <a:lstStyle/>
          <a:p>
            <a:pPr>
              <a:spcAft>
                <a:spcPts val="0"/>
              </a:spcAft>
              <a:buClr>
                <a:srgbClr val="C00000"/>
              </a:buClr>
            </a:pPr>
            <a:r>
              <a:rPr lang="es-ES" sz="1800" smtClean="0">
                <a:latin typeface="Arial Unicode MS" pitchFamily="34" charset="-128"/>
                <a:ea typeface="Arial Unicode MS" pitchFamily="34" charset="-128"/>
                <a:cs typeface="Arial Unicode MS" pitchFamily="34" charset="-128"/>
              </a:rPr>
              <a:t>Enfoque de arriba a abajo (top-down)</a:t>
            </a:r>
          </a:p>
          <a:p>
            <a:pPr lvl="2">
              <a:spcBef>
                <a:spcPts val="600"/>
              </a:spcBef>
              <a:spcAft>
                <a:spcPts val="0"/>
              </a:spcAft>
              <a:buClr>
                <a:srgbClr val="C00000"/>
              </a:buClr>
            </a:pPr>
            <a:r>
              <a:rPr lang="es-ES" sz="1600" i="1" smtClean="0">
                <a:latin typeface="Arial Unicode MS" pitchFamily="34" charset="-128"/>
                <a:ea typeface="Arial Unicode MS" pitchFamily="34" charset="-128"/>
                <a:cs typeface="Arial Unicode MS" pitchFamily="34" charset="-128"/>
              </a:rPr>
              <a:t>Computar el Tier 1 para cubrir el SCR, antes de aplicar límites al Tier 3, y éste a su vez antes de aplicar límites al  Tier 3</a:t>
            </a:r>
          </a:p>
          <a:p>
            <a:pPr lvl="2">
              <a:spcBef>
                <a:spcPts val="600"/>
              </a:spcBef>
              <a:spcAft>
                <a:spcPts val="0"/>
              </a:spcAft>
              <a:buClr>
                <a:srgbClr val="C00000"/>
              </a:buClr>
            </a:pPr>
            <a:r>
              <a:rPr lang="es-ES" sz="1600" i="1" smtClean="0">
                <a:latin typeface="Arial Unicode MS" pitchFamily="34" charset="-128"/>
                <a:ea typeface="Arial Unicode MS" pitchFamily="34" charset="-128"/>
                <a:cs typeface="Arial Unicode MS" pitchFamily="34" charset="-128"/>
              </a:rPr>
              <a:t>Aseguradores con un Tier 1 mayor y más robusto obtienen una imagen mejor</a:t>
            </a:r>
          </a:p>
          <a:p>
            <a:pPr marL="365125" lvl="2">
              <a:spcBef>
                <a:spcPts val="600"/>
              </a:spcBef>
              <a:spcAft>
                <a:spcPts val="0"/>
              </a:spcAft>
              <a:buClr>
                <a:srgbClr val="C00000"/>
              </a:buClr>
              <a:buFont typeface="Wingdings" pitchFamily="2" charset="2"/>
              <a:buChar char="§"/>
            </a:pPr>
            <a:r>
              <a:rPr lang="es-ES" sz="1800" smtClean="0">
                <a:latin typeface="Arial Unicode MS" pitchFamily="34" charset="-128"/>
                <a:ea typeface="Arial Unicode MS" pitchFamily="34" charset="-128"/>
                <a:cs typeface="Arial Unicode MS" pitchFamily="34" charset="-128"/>
              </a:rPr>
              <a:t>Enfoque de abajo a arriba (bottom-up)</a:t>
            </a:r>
          </a:p>
          <a:p>
            <a:pPr lvl="2">
              <a:spcBef>
                <a:spcPts val="600"/>
              </a:spcBef>
              <a:spcAft>
                <a:spcPts val="0"/>
              </a:spcAft>
              <a:buClr>
                <a:srgbClr val="C00000"/>
              </a:buClr>
            </a:pPr>
            <a:r>
              <a:rPr lang="es-ES" sz="1600" i="1" smtClean="0">
                <a:latin typeface="Arial Unicode MS" pitchFamily="34" charset="-128"/>
                <a:ea typeface="Arial Unicode MS" pitchFamily="34" charset="-128"/>
                <a:cs typeface="Arial Unicode MS" pitchFamily="34" charset="-128"/>
              </a:rPr>
              <a:t>Computar el máximo del Tier 3 primero y luego ir subiendo los sucesivos niveles</a:t>
            </a:r>
          </a:p>
          <a:p>
            <a:pPr>
              <a:spcAft>
                <a:spcPts val="0"/>
              </a:spcAft>
              <a:buClr>
                <a:srgbClr val="C00000"/>
              </a:buClr>
            </a:pPr>
            <a:endParaRPr lang="es-ES" sz="180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Forma de aplicar los límites de calidad</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graphicFrame>
        <p:nvGraphicFramePr>
          <p:cNvPr id="6" name="Table 1"/>
          <p:cNvGraphicFramePr>
            <a:graphicFrameLocks noGrp="1"/>
          </p:cNvGraphicFramePr>
          <p:nvPr/>
        </p:nvGraphicFramePr>
        <p:xfrm>
          <a:off x="2449542" y="3714752"/>
          <a:ext cx="6337300" cy="2917982"/>
        </p:xfrm>
        <a:graphic>
          <a:graphicData uri="http://schemas.openxmlformats.org/drawingml/2006/table">
            <a:tbl>
              <a:tblPr firstRow="1" bandRow="1">
                <a:tableStyleId>{5C22544A-7EE6-4342-B048-85BDC9FD1C3A}</a:tableStyleId>
              </a:tblPr>
              <a:tblGrid>
                <a:gridCol w="1063605"/>
                <a:gridCol w="697989"/>
                <a:gridCol w="1008206"/>
                <a:gridCol w="853098"/>
                <a:gridCol w="930652"/>
                <a:gridCol w="930652"/>
                <a:gridCol w="853098"/>
              </a:tblGrid>
              <a:tr h="426796">
                <a:tc>
                  <a:txBody>
                    <a:bodyPr/>
                    <a:lstStyle/>
                    <a:p>
                      <a:pPr algn="ctr">
                        <a:spcAft>
                          <a:spcPts val="0"/>
                        </a:spcAft>
                      </a:pPr>
                      <a:r>
                        <a:rPr lang="en-US" sz="1200" b="1" dirty="0">
                          <a:solidFill>
                            <a:schemeClr val="tx1"/>
                          </a:solidFill>
                          <a:effectLst/>
                          <a:latin typeface="Arial Unicode MS" pitchFamily="34" charset="-128"/>
                          <a:ea typeface="Arial Unicode MS" pitchFamily="34" charset="-128"/>
                          <a:cs typeface="Arial Unicode MS" pitchFamily="34" charset="-128"/>
                        </a:rPr>
                        <a:t>SCR = 100</a:t>
                      </a:r>
                      <a:endParaRPr lang="en-US" sz="1200" dirty="0">
                        <a:solidFill>
                          <a:schemeClr val="tx1"/>
                        </a:solidFill>
                        <a:effectLst/>
                        <a:latin typeface="Arial Unicode MS" pitchFamily="34" charset="-128"/>
                        <a:ea typeface="Arial Unicode MS" pitchFamily="34" charset="-128"/>
                        <a:cs typeface="Arial Unicode MS" pitchFamily="34" charset="-128"/>
                      </a:endParaRPr>
                    </a:p>
                  </a:txBody>
                  <a:tcPr marL="68586" marR="68586" marT="0" marB="0" anchor="ctr">
                    <a:solidFill>
                      <a:schemeClr val="accent2">
                        <a:lumMod val="40000"/>
                        <a:lumOff val="60000"/>
                      </a:schemeClr>
                    </a:solidFill>
                  </a:tcPr>
                </a:tc>
                <a:tc>
                  <a:txBody>
                    <a:bodyPr/>
                    <a:lstStyle/>
                    <a:p>
                      <a:pPr algn="ctr">
                        <a:spcAft>
                          <a:spcPts val="0"/>
                        </a:spcAft>
                      </a:pPr>
                      <a:r>
                        <a:rPr lang="en-US" sz="1200" b="1" dirty="0">
                          <a:effectLst/>
                          <a:latin typeface="Arial Unicode MS" pitchFamily="34" charset="-128"/>
                          <a:ea typeface="Arial Unicode MS" pitchFamily="34" charset="-128"/>
                          <a:cs typeface="Arial Unicode MS" pitchFamily="34" charset="-128"/>
                        </a:rPr>
                        <a:t>Tier</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Disponible</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Elegible</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Cubren</a:t>
                      </a:r>
                      <a:r>
                        <a:rPr lang="en-US" sz="1200" b="1" dirty="0" smtClean="0">
                          <a:effectLst/>
                          <a:latin typeface="Arial Unicode MS" pitchFamily="34" charset="-128"/>
                          <a:ea typeface="Arial Unicode MS" pitchFamily="34" charset="-128"/>
                          <a:cs typeface="Arial Unicode MS" pitchFamily="34" charset="-128"/>
                        </a:rPr>
                        <a:t> SCR</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Exceso</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smtClean="0">
                          <a:effectLst/>
                          <a:latin typeface="Arial Unicode MS" pitchFamily="34" charset="-128"/>
                          <a:ea typeface="Arial Unicode MS" pitchFamily="34" charset="-128"/>
                          <a:cs typeface="Arial Unicode MS" pitchFamily="34" charset="-128"/>
                        </a:rPr>
                        <a:t>Ratio </a:t>
                      </a:r>
                      <a:r>
                        <a:rPr lang="en-US" sz="1200" b="1" dirty="0" err="1" smtClean="0">
                          <a:effectLst/>
                          <a:latin typeface="Arial Unicode MS" pitchFamily="34" charset="-128"/>
                          <a:ea typeface="Arial Unicode MS" pitchFamily="34" charset="-128"/>
                          <a:cs typeface="Arial Unicode MS" pitchFamily="34" charset="-128"/>
                        </a:rPr>
                        <a:t>Solvencia</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r>
              <a:tr h="470062">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Top-down</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Tier 1</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150</a:t>
                      </a: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a:effectLst/>
                        <a:latin typeface="Arial Unicode MS" pitchFamily="34" charset="-128"/>
                        <a:ea typeface="Arial Unicode MS" pitchFamily="34" charset="-128"/>
                        <a:cs typeface="Arial Unicode MS" pitchFamily="34" charset="-128"/>
                      </a:endParaRP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Tier 2</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50</a:t>
                      </a: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3</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40</a:t>
                      </a: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r>
              <a:tr h="470062">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Bottom-up</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1</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150</a:t>
                      </a: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2</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50</a:t>
                      </a: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3</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40</a:t>
                      </a: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539750" y="1357299"/>
            <a:ext cx="8389968" cy="2143139"/>
          </a:xfrm>
          <a:prstGeom prst="rect">
            <a:avLst/>
          </a:prstGeom>
        </p:spPr>
        <p:txBody>
          <a:bodyPr/>
          <a:lstStyle/>
          <a:p>
            <a:pPr>
              <a:spcAft>
                <a:spcPts val="0"/>
              </a:spcAft>
              <a:buClr>
                <a:srgbClr val="C00000"/>
              </a:buClr>
            </a:pPr>
            <a:r>
              <a:rPr lang="es-ES" sz="1800" smtClean="0">
                <a:latin typeface="Arial Unicode MS" pitchFamily="34" charset="-128"/>
                <a:ea typeface="Arial Unicode MS" pitchFamily="34" charset="-128"/>
                <a:cs typeface="Arial Unicode MS" pitchFamily="34" charset="-128"/>
              </a:rPr>
              <a:t>Enfoque de arriba a abajo (top-down)</a:t>
            </a:r>
          </a:p>
          <a:p>
            <a:pPr lvl="2">
              <a:spcBef>
                <a:spcPts val="600"/>
              </a:spcBef>
              <a:spcAft>
                <a:spcPts val="0"/>
              </a:spcAft>
              <a:buClr>
                <a:srgbClr val="C00000"/>
              </a:buClr>
            </a:pPr>
            <a:r>
              <a:rPr lang="es-ES" sz="1600" i="1" smtClean="0">
                <a:latin typeface="Arial Unicode MS" pitchFamily="34" charset="-128"/>
                <a:ea typeface="Arial Unicode MS" pitchFamily="34" charset="-128"/>
                <a:cs typeface="Arial Unicode MS" pitchFamily="34" charset="-128"/>
              </a:rPr>
              <a:t>Computar el Tier 1 para cubrir el SCR, antes de aplicar límites al Tier 3, y éste a su vez antes de aplicar límites al  Tier 3</a:t>
            </a:r>
          </a:p>
          <a:p>
            <a:pPr lvl="2">
              <a:spcBef>
                <a:spcPts val="600"/>
              </a:spcBef>
              <a:spcAft>
                <a:spcPts val="0"/>
              </a:spcAft>
              <a:buClr>
                <a:srgbClr val="C00000"/>
              </a:buClr>
            </a:pPr>
            <a:r>
              <a:rPr lang="es-ES" sz="1600" i="1" smtClean="0">
                <a:latin typeface="Arial Unicode MS" pitchFamily="34" charset="-128"/>
                <a:ea typeface="Arial Unicode MS" pitchFamily="34" charset="-128"/>
                <a:cs typeface="Arial Unicode MS" pitchFamily="34" charset="-128"/>
              </a:rPr>
              <a:t>Aseguradores con un Tier 1 mayor y más robusto obtienen una imagen mejor</a:t>
            </a:r>
          </a:p>
          <a:p>
            <a:pPr marL="365125" lvl="2">
              <a:spcBef>
                <a:spcPts val="600"/>
              </a:spcBef>
              <a:spcAft>
                <a:spcPts val="0"/>
              </a:spcAft>
              <a:buClr>
                <a:srgbClr val="C00000"/>
              </a:buClr>
              <a:buFont typeface="Wingdings" pitchFamily="2" charset="2"/>
              <a:buChar char="§"/>
            </a:pPr>
            <a:r>
              <a:rPr lang="es-ES" sz="1800" smtClean="0">
                <a:latin typeface="Arial Unicode MS" pitchFamily="34" charset="-128"/>
                <a:ea typeface="Arial Unicode MS" pitchFamily="34" charset="-128"/>
                <a:cs typeface="Arial Unicode MS" pitchFamily="34" charset="-128"/>
              </a:rPr>
              <a:t>Enfoque de abajo a arriba (bottom-up)</a:t>
            </a:r>
          </a:p>
          <a:p>
            <a:pPr lvl="2">
              <a:spcBef>
                <a:spcPts val="600"/>
              </a:spcBef>
              <a:spcAft>
                <a:spcPts val="0"/>
              </a:spcAft>
              <a:buClr>
                <a:srgbClr val="C00000"/>
              </a:buClr>
            </a:pPr>
            <a:r>
              <a:rPr lang="es-ES" sz="1600" i="1" smtClean="0">
                <a:latin typeface="Arial Unicode MS" pitchFamily="34" charset="-128"/>
                <a:ea typeface="Arial Unicode MS" pitchFamily="34" charset="-128"/>
                <a:cs typeface="Arial Unicode MS" pitchFamily="34" charset="-128"/>
              </a:rPr>
              <a:t>Computar el máximo del Tier 3 primero y luego ir subiendo los sucesivos niveles</a:t>
            </a:r>
          </a:p>
          <a:p>
            <a:pPr>
              <a:spcAft>
                <a:spcPts val="0"/>
              </a:spcAft>
              <a:buClr>
                <a:srgbClr val="C00000"/>
              </a:buClr>
            </a:pPr>
            <a:endParaRPr lang="es-ES" sz="180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Forma de aplicar los límites de calidad</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graphicFrame>
        <p:nvGraphicFramePr>
          <p:cNvPr id="6" name="Table 1"/>
          <p:cNvGraphicFramePr>
            <a:graphicFrameLocks noGrp="1"/>
          </p:cNvGraphicFramePr>
          <p:nvPr/>
        </p:nvGraphicFramePr>
        <p:xfrm>
          <a:off x="2449542" y="3714752"/>
          <a:ext cx="6337300" cy="2917982"/>
        </p:xfrm>
        <a:graphic>
          <a:graphicData uri="http://schemas.openxmlformats.org/drawingml/2006/table">
            <a:tbl>
              <a:tblPr firstRow="1" bandRow="1">
                <a:tableStyleId>{5C22544A-7EE6-4342-B048-85BDC9FD1C3A}</a:tableStyleId>
              </a:tblPr>
              <a:tblGrid>
                <a:gridCol w="1063605"/>
                <a:gridCol w="697989"/>
                <a:gridCol w="1008206"/>
                <a:gridCol w="853098"/>
                <a:gridCol w="930652"/>
                <a:gridCol w="930652"/>
                <a:gridCol w="853098"/>
              </a:tblGrid>
              <a:tr h="426796">
                <a:tc>
                  <a:txBody>
                    <a:bodyPr/>
                    <a:lstStyle/>
                    <a:p>
                      <a:pPr algn="ctr">
                        <a:spcAft>
                          <a:spcPts val="0"/>
                        </a:spcAft>
                      </a:pPr>
                      <a:r>
                        <a:rPr lang="en-US" sz="1200" b="1" dirty="0">
                          <a:solidFill>
                            <a:schemeClr val="tx1"/>
                          </a:solidFill>
                          <a:effectLst/>
                          <a:latin typeface="Arial Unicode MS" pitchFamily="34" charset="-128"/>
                          <a:ea typeface="Arial Unicode MS" pitchFamily="34" charset="-128"/>
                          <a:cs typeface="Arial Unicode MS" pitchFamily="34" charset="-128"/>
                        </a:rPr>
                        <a:t>SCR = 100</a:t>
                      </a:r>
                      <a:endParaRPr lang="en-US" sz="1200" dirty="0">
                        <a:solidFill>
                          <a:schemeClr val="tx1"/>
                        </a:solidFill>
                        <a:effectLst/>
                        <a:latin typeface="Arial Unicode MS" pitchFamily="34" charset="-128"/>
                        <a:ea typeface="Arial Unicode MS" pitchFamily="34" charset="-128"/>
                        <a:cs typeface="Arial Unicode MS" pitchFamily="34" charset="-128"/>
                      </a:endParaRPr>
                    </a:p>
                  </a:txBody>
                  <a:tcPr marL="68586" marR="68586" marT="0" marB="0" anchor="ctr">
                    <a:solidFill>
                      <a:schemeClr val="accent2">
                        <a:lumMod val="40000"/>
                        <a:lumOff val="60000"/>
                      </a:schemeClr>
                    </a:solidFill>
                  </a:tcPr>
                </a:tc>
                <a:tc>
                  <a:txBody>
                    <a:bodyPr/>
                    <a:lstStyle/>
                    <a:p>
                      <a:pPr algn="ctr">
                        <a:spcAft>
                          <a:spcPts val="0"/>
                        </a:spcAft>
                      </a:pPr>
                      <a:r>
                        <a:rPr lang="en-US" sz="1200" b="1" dirty="0">
                          <a:effectLst/>
                          <a:latin typeface="Arial Unicode MS" pitchFamily="34" charset="-128"/>
                          <a:ea typeface="Arial Unicode MS" pitchFamily="34" charset="-128"/>
                          <a:cs typeface="Arial Unicode MS" pitchFamily="34" charset="-128"/>
                        </a:rPr>
                        <a:t>Tier</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Disponible</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Elegible</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Cubren</a:t>
                      </a:r>
                      <a:r>
                        <a:rPr lang="en-US" sz="1200" b="1" dirty="0" smtClean="0">
                          <a:effectLst/>
                          <a:latin typeface="Arial Unicode MS" pitchFamily="34" charset="-128"/>
                          <a:ea typeface="Arial Unicode MS" pitchFamily="34" charset="-128"/>
                          <a:cs typeface="Arial Unicode MS" pitchFamily="34" charset="-128"/>
                        </a:rPr>
                        <a:t> SCR</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Exceso</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smtClean="0">
                          <a:effectLst/>
                          <a:latin typeface="Arial Unicode MS" pitchFamily="34" charset="-128"/>
                          <a:ea typeface="Arial Unicode MS" pitchFamily="34" charset="-128"/>
                          <a:cs typeface="Arial Unicode MS" pitchFamily="34" charset="-128"/>
                        </a:rPr>
                        <a:t>Ratio </a:t>
                      </a:r>
                      <a:r>
                        <a:rPr lang="en-US" sz="1200" b="1" dirty="0" err="1" smtClean="0">
                          <a:effectLst/>
                          <a:latin typeface="Arial Unicode MS" pitchFamily="34" charset="-128"/>
                          <a:ea typeface="Arial Unicode MS" pitchFamily="34" charset="-128"/>
                          <a:cs typeface="Arial Unicode MS" pitchFamily="34" charset="-128"/>
                        </a:rPr>
                        <a:t>Solvencia</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r>
              <a:tr h="470062">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Top-down</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Tier 1</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150</a:t>
                      </a:r>
                    </a:p>
                  </a:txBody>
                  <a:tcPr marL="68586" marR="68586" marT="0" marB="0" anchor="ctr"/>
                </a:tc>
                <a:tc>
                  <a:txBody>
                    <a:bodyPr/>
                    <a:lstStyle/>
                    <a:p>
                      <a:pPr algn="ctr">
                        <a:spcAft>
                          <a:spcPts val="0"/>
                        </a:spcAft>
                      </a:pPr>
                      <a:r>
                        <a:rPr lang="en-US" sz="1600" dirty="0" smtClean="0">
                          <a:effectLst/>
                          <a:latin typeface="Arial Unicode MS" pitchFamily="34" charset="-128"/>
                          <a:ea typeface="Arial Unicode MS" pitchFamily="34" charset="-128"/>
                          <a:cs typeface="Arial Unicode MS" pitchFamily="34" charset="-128"/>
                        </a:rPr>
                        <a:t>100</a:t>
                      </a: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r>
                        <a:rPr lang="en-US" sz="1600" dirty="0" smtClean="0">
                          <a:effectLst/>
                          <a:latin typeface="Arial Unicode MS" pitchFamily="34" charset="-128"/>
                          <a:ea typeface="Arial Unicode MS" pitchFamily="34" charset="-128"/>
                          <a:cs typeface="Arial Unicode MS" pitchFamily="34" charset="-128"/>
                        </a:rPr>
                        <a:t>50</a:t>
                      </a: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200%</a:t>
                      </a:r>
                    </a:p>
                  </a:txBody>
                  <a:tcPr marL="68586" marR="68586" marT="0" marB="0" anchor="ctr"/>
                </a:tc>
              </a:tr>
              <a:tr h="383361">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Tier 2</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50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50</a:t>
                      </a:r>
                    </a:p>
                  </a:txBody>
                  <a:tcPr marL="68586" marR="68586" marT="0" marB="0" anchor="ctr">
                    <a:solidFill>
                      <a:schemeClr val="accent4">
                        <a:lumMod val="40000"/>
                        <a:lumOff val="60000"/>
                      </a:schemeClr>
                    </a:solidFill>
                  </a:tcPr>
                </a:tc>
                <a:tc>
                  <a:txBody>
                    <a:bodyPr/>
                    <a:lstStyle/>
                    <a:p>
                      <a:pPr algn="ctr">
                        <a:spcAft>
                          <a:spcPts val="0"/>
                        </a:spcAft>
                      </a:pPr>
                      <a:r>
                        <a:rPr lang="en-US" sz="1600" dirty="0" smtClean="0">
                          <a:effectLst/>
                          <a:latin typeface="Arial Unicode MS" pitchFamily="34" charset="-128"/>
                          <a:ea typeface="Arial Unicode MS" pitchFamily="34" charset="-128"/>
                          <a:cs typeface="Arial Unicode MS" pitchFamily="34" charset="-128"/>
                        </a:rPr>
                        <a:t>50</a:t>
                      </a: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r>
                        <a:rPr lang="en-US" sz="1600" dirty="0" smtClean="0">
                          <a:effectLst/>
                          <a:latin typeface="Arial Unicode MS" pitchFamily="34" charset="-128"/>
                          <a:ea typeface="Arial Unicode MS" pitchFamily="34" charset="-128"/>
                          <a:cs typeface="Arial Unicode MS" pitchFamily="34" charset="-128"/>
                        </a:rPr>
                        <a:t>0</a:t>
                      </a: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3</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40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0</a:t>
                      </a:r>
                    </a:p>
                  </a:txBody>
                  <a:tcPr marL="68586" marR="68586" marT="0" marB="0" anchor="ctr">
                    <a:solidFill>
                      <a:schemeClr val="accent4">
                        <a:lumMod val="40000"/>
                        <a:lumOff val="60000"/>
                      </a:schemeClr>
                    </a:solidFill>
                  </a:tcP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r>
              <a:tr h="470062">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Bottom-up</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1</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150</a:t>
                      </a: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2</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50</a:t>
                      </a: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3</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40</a:t>
                      </a:r>
                    </a:p>
                  </a:txBody>
                  <a:tcPr marL="68586" marR="68586" marT="0" marB="0" anchor="ct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539750" y="1357299"/>
            <a:ext cx="8389968" cy="2143139"/>
          </a:xfrm>
          <a:prstGeom prst="rect">
            <a:avLst/>
          </a:prstGeom>
        </p:spPr>
        <p:txBody>
          <a:bodyPr/>
          <a:lstStyle/>
          <a:p>
            <a:pPr>
              <a:spcAft>
                <a:spcPts val="0"/>
              </a:spcAft>
              <a:buClr>
                <a:srgbClr val="C00000"/>
              </a:buClr>
            </a:pPr>
            <a:r>
              <a:rPr lang="es-ES" sz="1800" dirty="0" smtClean="0">
                <a:latin typeface="Arial Unicode MS" pitchFamily="34" charset="-128"/>
                <a:ea typeface="Arial Unicode MS" pitchFamily="34" charset="-128"/>
                <a:cs typeface="Arial Unicode MS" pitchFamily="34" charset="-128"/>
              </a:rPr>
              <a:t>Enfoque de arriba a abajo (top-</a:t>
            </a:r>
            <a:r>
              <a:rPr lang="es-ES" sz="1800" dirty="0" err="1" smtClean="0">
                <a:latin typeface="Arial Unicode MS" pitchFamily="34" charset="-128"/>
                <a:ea typeface="Arial Unicode MS" pitchFamily="34" charset="-128"/>
                <a:cs typeface="Arial Unicode MS" pitchFamily="34" charset="-128"/>
              </a:rPr>
              <a:t>down</a:t>
            </a:r>
            <a:r>
              <a:rPr lang="es-ES" sz="1800" dirty="0" smtClean="0">
                <a:latin typeface="Arial Unicode MS" pitchFamily="34" charset="-128"/>
                <a:ea typeface="Arial Unicode MS" pitchFamily="34" charset="-128"/>
                <a:cs typeface="Arial Unicode MS" pitchFamily="34" charset="-128"/>
              </a:rPr>
              <a:t>)</a:t>
            </a:r>
          </a:p>
          <a:p>
            <a:pPr lvl="2">
              <a:spcBef>
                <a:spcPts val="600"/>
              </a:spcBef>
              <a:spcAft>
                <a:spcPts val="0"/>
              </a:spcAft>
              <a:buClr>
                <a:srgbClr val="C00000"/>
              </a:buClr>
            </a:pPr>
            <a:r>
              <a:rPr lang="es-ES" sz="1600" i="1" dirty="0" smtClean="0">
                <a:latin typeface="Arial Unicode MS" pitchFamily="34" charset="-128"/>
                <a:ea typeface="Arial Unicode MS" pitchFamily="34" charset="-128"/>
                <a:cs typeface="Arial Unicode MS" pitchFamily="34" charset="-128"/>
              </a:rPr>
              <a:t>Computar el </a:t>
            </a:r>
            <a:r>
              <a:rPr lang="es-ES" sz="1600" i="1" dirty="0" err="1" smtClean="0">
                <a:latin typeface="Arial Unicode MS" pitchFamily="34" charset="-128"/>
                <a:ea typeface="Arial Unicode MS" pitchFamily="34" charset="-128"/>
                <a:cs typeface="Arial Unicode MS" pitchFamily="34" charset="-128"/>
              </a:rPr>
              <a:t>Tier</a:t>
            </a:r>
            <a:r>
              <a:rPr lang="es-ES" sz="1600" i="1" dirty="0" smtClean="0">
                <a:latin typeface="Arial Unicode MS" pitchFamily="34" charset="-128"/>
                <a:ea typeface="Arial Unicode MS" pitchFamily="34" charset="-128"/>
                <a:cs typeface="Arial Unicode MS" pitchFamily="34" charset="-128"/>
              </a:rPr>
              <a:t> 1 para cubrir el SCR, antes de aplicar límites al </a:t>
            </a:r>
            <a:r>
              <a:rPr lang="es-ES" sz="1600" i="1" dirty="0" err="1" smtClean="0">
                <a:latin typeface="Arial Unicode MS" pitchFamily="34" charset="-128"/>
                <a:ea typeface="Arial Unicode MS" pitchFamily="34" charset="-128"/>
                <a:cs typeface="Arial Unicode MS" pitchFamily="34" charset="-128"/>
              </a:rPr>
              <a:t>Tier</a:t>
            </a:r>
            <a:r>
              <a:rPr lang="es-ES" sz="1600" i="1" dirty="0" smtClean="0">
                <a:latin typeface="Arial Unicode MS" pitchFamily="34" charset="-128"/>
                <a:ea typeface="Arial Unicode MS" pitchFamily="34" charset="-128"/>
                <a:cs typeface="Arial Unicode MS" pitchFamily="34" charset="-128"/>
              </a:rPr>
              <a:t> 2, y éste a su vez antes de aplicar límites al  </a:t>
            </a:r>
            <a:r>
              <a:rPr lang="es-ES" sz="1600" i="1" dirty="0" err="1" smtClean="0">
                <a:latin typeface="Arial Unicode MS" pitchFamily="34" charset="-128"/>
                <a:ea typeface="Arial Unicode MS" pitchFamily="34" charset="-128"/>
                <a:cs typeface="Arial Unicode MS" pitchFamily="34" charset="-128"/>
              </a:rPr>
              <a:t>Tier</a:t>
            </a:r>
            <a:r>
              <a:rPr lang="es-ES" sz="1600" i="1" dirty="0" smtClean="0">
                <a:latin typeface="Arial Unicode MS" pitchFamily="34" charset="-128"/>
                <a:ea typeface="Arial Unicode MS" pitchFamily="34" charset="-128"/>
                <a:cs typeface="Arial Unicode MS" pitchFamily="34" charset="-128"/>
              </a:rPr>
              <a:t> 3</a:t>
            </a:r>
          </a:p>
          <a:p>
            <a:pPr lvl="2">
              <a:spcBef>
                <a:spcPts val="600"/>
              </a:spcBef>
              <a:spcAft>
                <a:spcPts val="0"/>
              </a:spcAft>
              <a:buClr>
                <a:srgbClr val="C00000"/>
              </a:buClr>
            </a:pPr>
            <a:r>
              <a:rPr lang="es-ES" sz="1600" i="1" dirty="0" smtClean="0">
                <a:latin typeface="Arial Unicode MS" pitchFamily="34" charset="-128"/>
                <a:ea typeface="Arial Unicode MS" pitchFamily="34" charset="-128"/>
                <a:cs typeface="Arial Unicode MS" pitchFamily="34" charset="-128"/>
              </a:rPr>
              <a:t>Aseguradores con un </a:t>
            </a:r>
            <a:r>
              <a:rPr lang="es-ES" sz="1600" i="1" dirty="0" err="1" smtClean="0">
                <a:latin typeface="Arial Unicode MS" pitchFamily="34" charset="-128"/>
                <a:ea typeface="Arial Unicode MS" pitchFamily="34" charset="-128"/>
                <a:cs typeface="Arial Unicode MS" pitchFamily="34" charset="-128"/>
              </a:rPr>
              <a:t>Tier</a:t>
            </a:r>
            <a:r>
              <a:rPr lang="es-ES" sz="1600" i="1" dirty="0" smtClean="0">
                <a:latin typeface="Arial Unicode MS" pitchFamily="34" charset="-128"/>
                <a:ea typeface="Arial Unicode MS" pitchFamily="34" charset="-128"/>
                <a:cs typeface="Arial Unicode MS" pitchFamily="34" charset="-128"/>
              </a:rPr>
              <a:t> 1 mayor y más robusto obtienen una imagen mejor</a:t>
            </a:r>
          </a:p>
          <a:p>
            <a:pPr marL="365125" lvl="2">
              <a:spcBef>
                <a:spcPts val="600"/>
              </a:spcBef>
              <a:spcAft>
                <a:spcPts val="0"/>
              </a:spcAft>
              <a:buClr>
                <a:srgbClr val="C00000"/>
              </a:buClr>
              <a:buFont typeface="Wingdings" pitchFamily="2" charset="2"/>
              <a:buChar char="§"/>
            </a:pPr>
            <a:r>
              <a:rPr lang="es-ES" sz="1800" dirty="0" smtClean="0">
                <a:latin typeface="Arial Unicode MS" pitchFamily="34" charset="-128"/>
                <a:ea typeface="Arial Unicode MS" pitchFamily="34" charset="-128"/>
                <a:cs typeface="Arial Unicode MS" pitchFamily="34" charset="-128"/>
              </a:rPr>
              <a:t>Enfoque de abajo a arriba (</a:t>
            </a:r>
            <a:r>
              <a:rPr lang="es-ES" sz="1800" dirty="0" err="1" smtClean="0">
                <a:latin typeface="Arial Unicode MS" pitchFamily="34" charset="-128"/>
                <a:ea typeface="Arial Unicode MS" pitchFamily="34" charset="-128"/>
                <a:cs typeface="Arial Unicode MS" pitchFamily="34" charset="-128"/>
              </a:rPr>
              <a:t>bottom</a:t>
            </a:r>
            <a:r>
              <a:rPr lang="es-ES" sz="1800" dirty="0" smtClean="0">
                <a:latin typeface="Arial Unicode MS" pitchFamily="34" charset="-128"/>
                <a:ea typeface="Arial Unicode MS" pitchFamily="34" charset="-128"/>
                <a:cs typeface="Arial Unicode MS" pitchFamily="34" charset="-128"/>
              </a:rPr>
              <a:t>-up)</a:t>
            </a:r>
          </a:p>
          <a:p>
            <a:pPr lvl="2">
              <a:spcBef>
                <a:spcPts val="600"/>
              </a:spcBef>
              <a:spcAft>
                <a:spcPts val="0"/>
              </a:spcAft>
              <a:buClr>
                <a:srgbClr val="C00000"/>
              </a:buClr>
            </a:pPr>
            <a:r>
              <a:rPr lang="es-ES" sz="1600" i="1" dirty="0" smtClean="0">
                <a:latin typeface="Arial Unicode MS" pitchFamily="34" charset="-128"/>
                <a:ea typeface="Arial Unicode MS" pitchFamily="34" charset="-128"/>
                <a:cs typeface="Arial Unicode MS" pitchFamily="34" charset="-128"/>
              </a:rPr>
              <a:t>Computar el máximo del </a:t>
            </a:r>
            <a:r>
              <a:rPr lang="es-ES" sz="1600" i="1" dirty="0" err="1" smtClean="0">
                <a:latin typeface="Arial Unicode MS" pitchFamily="34" charset="-128"/>
                <a:ea typeface="Arial Unicode MS" pitchFamily="34" charset="-128"/>
                <a:cs typeface="Arial Unicode MS" pitchFamily="34" charset="-128"/>
              </a:rPr>
              <a:t>Tier</a:t>
            </a:r>
            <a:r>
              <a:rPr lang="es-ES" sz="1600" i="1" dirty="0" smtClean="0">
                <a:latin typeface="Arial Unicode MS" pitchFamily="34" charset="-128"/>
                <a:ea typeface="Arial Unicode MS" pitchFamily="34" charset="-128"/>
                <a:cs typeface="Arial Unicode MS" pitchFamily="34" charset="-128"/>
              </a:rPr>
              <a:t> 3 primero y luego ir subiendo los sucesivos niveles</a:t>
            </a:r>
          </a:p>
          <a:p>
            <a:pPr>
              <a:spcAft>
                <a:spcPts val="0"/>
              </a:spcAft>
              <a:buClr>
                <a:srgbClr val="C00000"/>
              </a:buClr>
            </a:pPr>
            <a:endParaRPr lang="es-ES" sz="1800" dirty="0" smtClean="0">
              <a:latin typeface="Arial Unicode MS" pitchFamily="34" charset="-128"/>
              <a:ea typeface="Arial Unicode MS" pitchFamily="34" charset="-128"/>
              <a:cs typeface="Arial Unicode MS" pitchFamily="34" charset="-128"/>
            </a:endParaRPr>
          </a:p>
        </p:txBody>
      </p:sp>
      <p:sp>
        <p:nvSpPr>
          <p:cNvPr id="4"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Forma de aplicar los límites de calidad</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a:xfrm>
            <a:off x="142876" y="3929066"/>
            <a:ext cx="2214546" cy="2286016"/>
          </a:xfrm>
          <a:prstGeom prst="rect">
            <a:avLst/>
          </a:prstGeom>
        </p:spPr>
        <p:txBody>
          <a:bodyPr/>
          <a:lstStyle/>
          <a:p>
            <a:pPr marL="95250" marR="0" lvl="0" indent="-12700" algn="ctr" defTabSz="914400" rtl="0" eaLnBrk="0" fontAlgn="base" latinLnBrk="0" hangingPunct="0">
              <a:lnSpc>
                <a:spcPct val="100000"/>
              </a:lnSpc>
              <a:spcBef>
                <a:spcPts val="600"/>
              </a:spcBef>
              <a:spcAft>
                <a:spcPct val="0"/>
              </a:spcAft>
              <a:buClr>
                <a:schemeClr val="accent1"/>
              </a:buClr>
              <a:buSzPct val="80000"/>
              <a:tabLst/>
              <a:defRPr/>
            </a:pPr>
            <a:r>
              <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elección de un enfoque u otro no condiciona el ratio de solvencia, </a:t>
            </a:r>
            <a:r>
              <a:rPr lang="es-ES" sz="1400" dirty="0" smtClean="0">
                <a:latin typeface="Arial Unicode MS" pitchFamily="34" charset="-128"/>
                <a:ea typeface="Arial Unicode MS" pitchFamily="34" charset="-128"/>
                <a:cs typeface="Arial Unicode MS" pitchFamily="34" charset="-128"/>
              </a:rPr>
              <a:t>sino sólo las cantidades elegibles como </a:t>
            </a:r>
            <a:r>
              <a:rPr lang="es-ES" sz="1400" dirty="0" err="1" smtClean="0">
                <a:latin typeface="Arial Unicode MS" pitchFamily="34" charset="-128"/>
                <a:ea typeface="Arial Unicode MS" pitchFamily="34" charset="-128"/>
                <a:cs typeface="Arial Unicode MS" pitchFamily="34" charset="-128"/>
              </a:rPr>
              <a:t>Tier</a:t>
            </a:r>
            <a:r>
              <a:rPr lang="es-ES" sz="1400" dirty="0" smtClean="0">
                <a:latin typeface="Arial Unicode MS" pitchFamily="34" charset="-128"/>
                <a:ea typeface="Arial Unicode MS" pitchFamily="34" charset="-128"/>
                <a:cs typeface="Arial Unicode MS" pitchFamily="34" charset="-128"/>
              </a:rPr>
              <a:t> 2 y </a:t>
            </a:r>
            <a:r>
              <a:rPr lang="es-ES" sz="1400" dirty="0" err="1" smtClean="0">
                <a:latin typeface="Arial Unicode MS" pitchFamily="34" charset="-128"/>
                <a:ea typeface="Arial Unicode MS" pitchFamily="34" charset="-128"/>
                <a:cs typeface="Arial Unicode MS" pitchFamily="34" charset="-128"/>
              </a:rPr>
              <a:t>Tier</a:t>
            </a:r>
            <a:r>
              <a:rPr lang="es-ES" sz="1400" dirty="0" smtClean="0">
                <a:latin typeface="Arial Unicode MS" pitchFamily="34" charset="-128"/>
                <a:ea typeface="Arial Unicode MS" pitchFamily="34" charset="-128"/>
                <a:cs typeface="Arial Unicode MS" pitchFamily="34" charset="-128"/>
              </a:rPr>
              <a:t> 3 y la composición de los FF.PP: que cubren el SCR y el exceso de FF.PP. sobre el SCR</a:t>
            </a:r>
            <a:endParaRPr kumimoji="0" lang="es-ES" sz="14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graphicFrame>
        <p:nvGraphicFramePr>
          <p:cNvPr id="6" name="Table 1"/>
          <p:cNvGraphicFramePr>
            <a:graphicFrameLocks noGrp="1"/>
          </p:cNvGraphicFramePr>
          <p:nvPr/>
        </p:nvGraphicFramePr>
        <p:xfrm>
          <a:off x="2449542" y="3714752"/>
          <a:ext cx="6337300" cy="2917982"/>
        </p:xfrm>
        <a:graphic>
          <a:graphicData uri="http://schemas.openxmlformats.org/drawingml/2006/table">
            <a:tbl>
              <a:tblPr firstRow="1" bandRow="1">
                <a:tableStyleId>{5C22544A-7EE6-4342-B048-85BDC9FD1C3A}</a:tableStyleId>
              </a:tblPr>
              <a:tblGrid>
                <a:gridCol w="1063605"/>
                <a:gridCol w="697989"/>
                <a:gridCol w="1008206"/>
                <a:gridCol w="853098"/>
                <a:gridCol w="930652"/>
                <a:gridCol w="930652"/>
                <a:gridCol w="853098"/>
              </a:tblGrid>
              <a:tr h="426796">
                <a:tc>
                  <a:txBody>
                    <a:bodyPr/>
                    <a:lstStyle/>
                    <a:p>
                      <a:pPr algn="ctr">
                        <a:spcAft>
                          <a:spcPts val="0"/>
                        </a:spcAft>
                      </a:pPr>
                      <a:r>
                        <a:rPr lang="en-US" sz="1200" b="1" dirty="0">
                          <a:solidFill>
                            <a:schemeClr val="tx1"/>
                          </a:solidFill>
                          <a:effectLst/>
                          <a:latin typeface="Arial Unicode MS" pitchFamily="34" charset="-128"/>
                          <a:ea typeface="Arial Unicode MS" pitchFamily="34" charset="-128"/>
                          <a:cs typeface="Arial Unicode MS" pitchFamily="34" charset="-128"/>
                        </a:rPr>
                        <a:t>SCR = 100</a:t>
                      </a:r>
                      <a:endParaRPr lang="en-US" sz="1200" dirty="0">
                        <a:solidFill>
                          <a:schemeClr val="tx1"/>
                        </a:solidFill>
                        <a:effectLst/>
                        <a:latin typeface="Arial Unicode MS" pitchFamily="34" charset="-128"/>
                        <a:ea typeface="Arial Unicode MS" pitchFamily="34" charset="-128"/>
                        <a:cs typeface="Arial Unicode MS" pitchFamily="34" charset="-128"/>
                      </a:endParaRPr>
                    </a:p>
                  </a:txBody>
                  <a:tcPr marL="68586" marR="68586" marT="0" marB="0" anchor="ctr">
                    <a:solidFill>
                      <a:schemeClr val="accent2">
                        <a:lumMod val="40000"/>
                        <a:lumOff val="60000"/>
                      </a:schemeClr>
                    </a:solidFill>
                  </a:tcPr>
                </a:tc>
                <a:tc>
                  <a:txBody>
                    <a:bodyPr/>
                    <a:lstStyle/>
                    <a:p>
                      <a:pPr algn="ctr">
                        <a:spcAft>
                          <a:spcPts val="0"/>
                        </a:spcAft>
                      </a:pPr>
                      <a:r>
                        <a:rPr lang="en-US" sz="1200" b="1" dirty="0">
                          <a:effectLst/>
                          <a:latin typeface="Arial Unicode MS" pitchFamily="34" charset="-128"/>
                          <a:ea typeface="Arial Unicode MS" pitchFamily="34" charset="-128"/>
                          <a:cs typeface="Arial Unicode MS" pitchFamily="34" charset="-128"/>
                        </a:rPr>
                        <a:t>Tier</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Disponible</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Elegible</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Cubren</a:t>
                      </a:r>
                      <a:r>
                        <a:rPr lang="en-US" sz="1200" b="1" dirty="0" smtClean="0">
                          <a:effectLst/>
                          <a:latin typeface="Arial Unicode MS" pitchFamily="34" charset="-128"/>
                          <a:ea typeface="Arial Unicode MS" pitchFamily="34" charset="-128"/>
                          <a:cs typeface="Arial Unicode MS" pitchFamily="34" charset="-128"/>
                        </a:rPr>
                        <a:t> SCR</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err="1" smtClean="0">
                          <a:effectLst/>
                          <a:latin typeface="Arial Unicode MS" pitchFamily="34" charset="-128"/>
                          <a:ea typeface="Arial Unicode MS" pitchFamily="34" charset="-128"/>
                          <a:cs typeface="Arial Unicode MS" pitchFamily="34" charset="-128"/>
                        </a:rPr>
                        <a:t>Exceso</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c>
                  <a:txBody>
                    <a:bodyPr/>
                    <a:lstStyle/>
                    <a:p>
                      <a:pPr algn="ctr">
                        <a:spcAft>
                          <a:spcPts val="0"/>
                        </a:spcAft>
                      </a:pPr>
                      <a:r>
                        <a:rPr lang="en-US" sz="1200" b="1" dirty="0" smtClean="0">
                          <a:effectLst/>
                          <a:latin typeface="Arial Unicode MS" pitchFamily="34" charset="-128"/>
                          <a:ea typeface="Arial Unicode MS" pitchFamily="34" charset="-128"/>
                          <a:cs typeface="Arial Unicode MS" pitchFamily="34" charset="-128"/>
                        </a:rPr>
                        <a:t>Ratio </a:t>
                      </a:r>
                      <a:r>
                        <a:rPr lang="en-US" sz="1200" b="1" dirty="0" err="1" smtClean="0">
                          <a:effectLst/>
                          <a:latin typeface="Arial Unicode MS" pitchFamily="34" charset="-128"/>
                          <a:ea typeface="Arial Unicode MS" pitchFamily="34" charset="-128"/>
                          <a:cs typeface="Arial Unicode MS" pitchFamily="34" charset="-128"/>
                        </a:rPr>
                        <a:t>Solvencia</a:t>
                      </a:r>
                      <a:endParaRPr lang="en-US" sz="1200" dirty="0">
                        <a:effectLst/>
                        <a:latin typeface="Arial Unicode MS" pitchFamily="34" charset="-128"/>
                        <a:ea typeface="Arial Unicode MS" pitchFamily="34" charset="-128"/>
                        <a:cs typeface="Arial Unicode MS" pitchFamily="34" charset="-128"/>
                      </a:endParaRPr>
                    </a:p>
                  </a:txBody>
                  <a:tcPr marL="68586" marR="68586" marT="0" marB="0" anchor="ctr"/>
                </a:tc>
              </a:tr>
              <a:tr h="470062">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Top-down</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Tier 1</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150</a:t>
                      </a:r>
                    </a:p>
                  </a:txBody>
                  <a:tcPr marL="68586" marR="68586" marT="0" marB="0" anchor="ctr"/>
                </a:tc>
                <a:tc>
                  <a:txBody>
                    <a:bodyPr/>
                    <a:lstStyle/>
                    <a:p>
                      <a:pPr algn="ctr">
                        <a:spcAft>
                          <a:spcPts val="0"/>
                        </a:spcAft>
                      </a:pPr>
                      <a:r>
                        <a:rPr lang="en-US" sz="1600" dirty="0" smtClean="0">
                          <a:effectLst/>
                          <a:latin typeface="Arial Unicode MS" pitchFamily="34" charset="-128"/>
                          <a:ea typeface="Arial Unicode MS" pitchFamily="34" charset="-128"/>
                          <a:cs typeface="Arial Unicode MS" pitchFamily="34" charset="-128"/>
                        </a:rPr>
                        <a:t>100</a:t>
                      </a: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r>
                        <a:rPr lang="en-US" sz="1600" dirty="0" smtClean="0">
                          <a:effectLst/>
                          <a:latin typeface="Arial Unicode MS" pitchFamily="34" charset="-128"/>
                          <a:ea typeface="Arial Unicode MS" pitchFamily="34" charset="-128"/>
                          <a:cs typeface="Arial Unicode MS" pitchFamily="34" charset="-128"/>
                        </a:rPr>
                        <a:t>50</a:t>
                      </a: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200%</a:t>
                      </a:r>
                    </a:p>
                  </a:txBody>
                  <a:tcPr marL="68586" marR="68586" marT="0" marB="0" anchor="ctr"/>
                </a:tc>
              </a:tr>
              <a:tr h="383361">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Tier 2</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50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50</a:t>
                      </a:r>
                    </a:p>
                  </a:txBody>
                  <a:tcPr marL="68586" marR="68586" marT="0" marB="0" anchor="ctr">
                    <a:solidFill>
                      <a:schemeClr val="accent4">
                        <a:lumMod val="40000"/>
                        <a:lumOff val="60000"/>
                      </a:schemeClr>
                    </a:solidFill>
                  </a:tcPr>
                </a:tc>
                <a:tc>
                  <a:txBody>
                    <a:bodyPr/>
                    <a:lstStyle/>
                    <a:p>
                      <a:pPr algn="ctr">
                        <a:spcAft>
                          <a:spcPts val="0"/>
                        </a:spcAft>
                      </a:pPr>
                      <a:r>
                        <a:rPr lang="en-US" sz="1600" dirty="0" smtClean="0">
                          <a:effectLst/>
                          <a:latin typeface="Arial Unicode MS" pitchFamily="34" charset="-128"/>
                          <a:ea typeface="Arial Unicode MS" pitchFamily="34" charset="-128"/>
                          <a:cs typeface="Arial Unicode MS" pitchFamily="34" charset="-128"/>
                        </a:rPr>
                        <a:t>50</a:t>
                      </a: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r>
                        <a:rPr lang="en-US" sz="1600" dirty="0" smtClean="0">
                          <a:effectLst/>
                          <a:latin typeface="Arial Unicode MS" pitchFamily="34" charset="-128"/>
                          <a:ea typeface="Arial Unicode MS" pitchFamily="34" charset="-128"/>
                          <a:cs typeface="Arial Unicode MS" pitchFamily="34" charset="-128"/>
                        </a:rPr>
                        <a:t>0</a:t>
                      </a:r>
                      <a:endParaRPr lang="en-US" sz="1600" dirty="0">
                        <a:effectLst/>
                        <a:latin typeface="Arial Unicode MS" pitchFamily="34" charset="-128"/>
                        <a:ea typeface="Arial Unicode MS" pitchFamily="34" charset="-128"/>
                        <a:cs typeface="Arial Unicode MS" pitchFamily="34" charset="-128"/>
                      </a:endParaRP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3</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40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0</a:t>
                      </a:r>
                    </a:p>
                  </a:txBody>
                  <a:tcPr marL="68586" marR="68586" marT="0" marB="0" anchor="ctr">
                    <a:solidFill>
                      <a:schemeClr val="accent4">
                        <a:lumMod val="40000"/>
                        <a:lumOff val="60000"/>
                      </a:schemeClr>
                    </a:solidFill>
                  </a:tcP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r>
              <a:tr h="470062">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Bottom-up</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1</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50</a:t>
                      </a: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100</a:t>
                      </a: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200%</a:t>
                      </a: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2</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50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35</a:t>
                      </a: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35</a:t>
                      </a: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0</a:t>
                      </a: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r>
              <a:tr h="383361">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 </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Tier 3</a:t>
                      </a:r>
                    </a:p>
                  </a:txBody>
                  <a:tcPr marL="68586" marR="68586" marT="0" marB="0" anchor="ctr"/>
                </a:tc>
                <a:tc>
                  <a:txBody>
                    <a:bodyPr/>
                    <a:lstStyle/>
                    <a:p>
                      <a:pPr algn="ctr">
                        <a:spcAft>
                          <a:spcPts val="0"/>
                        </a:spcAft>
                      </a:pPr>
                      <a:r>
                        <a:rPr lang="en-US" sz="1600">
                          <a:effectLst/>
                          <a:latin typeface="Arial Unicode MS" pitchFamily="34" charset="-128"/>
                          <a:ea typeface="Arial Unicode MS" pitchFamily="34" charset="-128"/>
                          <a:cs typeface="Arial Unicode MS" pitchFamily="34" charset="-128"/>
                        </a:rPr>
                        <a:t>40</a:t>
                      </a:r>
                    </a:p>
                  </a:txBody>
                  <a:tcPr marL="68586" marR="68586" marT="0" marB="0" anchor="ct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a:t>
                      </a: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15</a:t>
                      </a: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0</a:t>
                      </a:r>
                    </a:p>
                  </a:txBody>
                  <a:tcPr marL="68586" marR="68586" marT="0" marB="0" anchor="ctr">
                    <a:solidFill>
                      <a:schemeClr val="accent4">
                        <a:lumMod val="40000"/>
                        <a:lumOff val="60000"/>
                      </a:schemeClr>
                    </a:solidFill>
                  </a:tcPr>
                </a:tc>
                <a:tc>
                  <a:txBody>
                    <a:bodyPr/>
                    <a:lstStyle/>
                    <a:p>
                      <a:pPr algn="ctr">
                        <a:spcAft>
                          <a:spcPts val="0"/>
                        </a:spcAft>
                      </a:pPr>
                      <a:r>
                        <a:rPr lang="en-US" sz="1600" dirty="0">
                          <a:effectLst/>
                          <a:latin typeface="Arial Unicode MS" pitchFamily="34" charset="-128"/>
                          <a:ea typeface="Arial Unicode MS" pitchFamily="34" charset="-128"/>
                          <a:cs typeface="Arial Unicode MS" pitchFamily="34" charset="-128"/>
                        </a:rPr>
                        <a:t> </a:t>
                      </a:r>
                    </a:p>
                  </a:txBody>
                  <a:tcPr marL="68586" marR="68586"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615242"/>
          <a:ext cx="5033968" cy="4599840"/>
        </p:xfrm>
        <a:graphic>
          <a:graphicData uri="http://schemas.openxmlformats.org/drawingml/2006/table">
            <a:tbl>
              <a:tblPr firstRow="1" bandRow="1">
                <a:tableStyleId>{5C22544A-7EE6-4342-B048-85BDC9FD1C3A}</a:tableStyleId>
              </a:tblPr>
              <a:tblGrid>
                <a:gridCol w="2533638"/>
                <a:gridCol w="1357322"/>
                <a:gridCol w="1143008"/>
              </a:tblGrid>
              <a:tr h="548747">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Item</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Classification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l">
                        <a:spcAft>
                          <a:spcPts val="0"/>
                        </a:spcAft>
                      </a:pPr>
                      <a:r>
                        <a:rPr lang="es-ES" sz="1600" b="1" noProof="0" smtClean="0">
                          <a:effectLst/>
                          <a:latin typeface="Arial Unicode MS" pitchFamily="34" charset="-128"/>
                          <a:ea typeface="Arial Unicode MS" pitchFamily="34" charset="-128"/>
                          <a:cs typeface="Arial Unicode MS" pitchFamily="34" charset="-128"/>
                        </a:rPr>
                        <a:t>Available own funds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Acciones ordinarias desembolsadas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Reserva de reconciliación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Préstamos subordinados</a:t>
                      </a:r>
                      <a:r>
                        <a:rPr lang="es-ES" sz="1600" baseline="0" noProof="0" smtClean="0">
                          <a:effectLst/>
                          <a:latin typeface="Arial Unicode MS" pitchFamily="34" charset="-128"/>
                          <a:ea typeface="Arial Unicode MS" pitchFamily="34" charset="-128"/>
                          <a:cs typeface="Arial Unicode MS" pitchFamily="34" charset="-128"/>
                        </a:rPr>
                        <a:t> perpetuos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Garantías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2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548747">
                <a:tc>
                  <a:txBody>
                    <a:bodyPr/>
                    <a:lstStyle/>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Deuda subordinadas</a:t>
                      </a:r>
                    </a:p>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(vencimiento 3 años)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BOF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400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719389">
                <a:tc>
                  <a:txBody>
                    <a:bodyPr/>
                    <a:lstStyle/>
                    <a:p>
                      <a:pPr>
                        <a:spcAft>
                          <a:spcPts val="0"/>
                        </a:spcAft>
                      </a:pPr>
                      <a:r>
                        <a:rPr lang="es-ES" sz="1400" noProof="0" smtClean="0">
                          <a:solidFill>
                            <a:srgbClr val="000000"/>
                          </a:solidFill>
                          <a:effectLst/>
                          <a:latin typeface="Arial Unicode MS" pitchFamily="34" charset="-128"/>
                          <a:ea typeface="Arial Unicode MS" pitchFamily="34" charset="-128"/>
                          <a:cs typeface="Arial Unicode MS" pitchFamily="34" charset="-128"/>
                        </a:rPr>
                        <a:t>Compromiso legalmente vinculante</a:t>
                      </a:r>
                      <a:r>
                        <a:rPr lang="es-ES" sz="1400" baseline="0" noProof="0" smtClean="0">
                          <a:solidFill>
                            <a:srgbClr val="000000"/>
                          </a:solidFill>
                          <a:effectLst/>
                          <a:latin typeface="Arial Unicode MS" pitchFamily="34" charset="-128"/>
                          <a:ea typeface="Arial Unicode MS" pitchFamily="34" charset="-128"/>
                          <a:cs typeface="Arial Unicode MS" pitchFamily="34" charset="-128"/>
                        </a:rPr>
                        <a:t> de suscribir y desembolsar deuda subordinada a petición del asegurador</a:t>
                      </a:r>
                      <a:endParaRPr lang="es-ES" sz="14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100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Total</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 </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dirty="0" smtClean="0">
                          <a:effectLst/>
                          <a:latin typeface="Arial Unicode MS" pitchFamily="34" charset="-128"/>
                          <a:ea typeface="Arial Unicode MS" pitchFamily="34" charset="-128"/>
                          <a:cs typeface="Arial Unicode MS" pitchFamily="34" charset="-128"/>
                        </a:rPr>
                        <a:t>1,500</a:t>
                      </a:r>
                      <a:endParaRPr lang="es-ES" sz="1600" noProof="0" dirty="0">
                        <a:effectLst/>
                        <a:latin typeface="Arial Unicode MS" pitchFamily="34" charset="-128"/>
                        <a:ea typeface="Arial Unicode MS" pitchFamily="34" charset="-128"/>
                        <a:cs typeface="Arial Unicode MS" pitchFamily="34" charset="-128"/>
                      </a:endParaRPr>
                    </a:p>
                  </a:txBody>
                  <a:tcPr marL="68578" marR="68578" marT="0" marB="0" anchor="ctr"/>
                </a:tc>
              </a:tr>
            </a:tbl>
          </a:graphicData>
        </a:graphic>
      </p:graphicFrame>
      <p:sp>
        <p:nvSpPr>
          <p:cNvPr id="36"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Un ejemplo práctico</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37" name="Rectangle 3"/>
          <p:cNvSpPr txBox="1">
            <a:spLocks noChangeArrowheads="1"/>
          </p:cNvSpPr>
          <p:nvPr/>
        </p:nvSpPr>
        <p:spPr>
          <a:xfrm>
            <a:off x="1428728" y="1071570"/>
            <a:ext cx="2714644" cy="428604"/>
          </a:xfrm>
          <a:prstGeom prst="rect">
            <a:avLst/>
          </a:prstGeom>
          <a:solidFill>
            <a:schemeClr val="accent2">
              <a:lumMod val="40000"/>
              <a:lumOff val="60000"/>
            </a:schemeClr>
          </a:solidFill>
        </p:spPr>
        <p:txBody>
          <a:bodyPr anchor="ctr"/>
          <a:lstStyle/>
          <a:p>
            <a:pPr marL="365125" marR="0" lvl="0" indent="-282575" algn="ctr" defTabSz="914400" rtl="0" eaLnBrk="1" fontAlgn="base" latinLnBrk="0" hangingPunct="1">
              <a:lnSpc>
                <a:spcPct val="100000"/>
              </a:lnSpc>
              <a:spcBef>
                <a:spcPts val="600"/>
              </a:spcBef>
              <a:spcAft>
                <a:spcPct val="0"/>
              </a:spcAft>
              <a:buClr>
                <a:schemeClr val="accent1"/>
              </a:buClr>
              <a:buSzPct val="80000"/>
              <a:tabLst/>
              <a:defRPr/>
            </a:pPr>
            <a:r>
              <a:rPr kumimoji="0" lang="en-GB" sz="1600" b="1"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SCR: 1,000  ;  MCR: 400</a:t>
            </a:r>
            <a:endParaRPr kumimoji="0" lang="en-US" sz="1600" b="1"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615242"/>
          <a:ext cx="5033968" cy="4599840"/>
        </p:xfrm>
        <a:graphic>
          <a:graphicData uri="http://schemas.openxmlformats.org/drawingml/2006/table">
            <a:tbl>
              <a:tblPr firstRow="1" bandRow="1">
                <a:tableStyleId>{5C22544A-7EE6-4342-B048-85BDC9FD1C3A}</a:tableStyleId>
              </a:tblPr>
              <a:tblGrid>
                <a:gridCol w="2533638"/>
                <a:gridCol w="1357322"/>
                <a:gridCol w="1143008"/>
              </a:tblGrid>
              <a:tr h="548747">
                <a:tc>
                  <a:txBody>
                    <a:bodyPr/>
                    <a:lstStyle/>
                    <a:p>
                      <a:pPr>
                        <a:spcAft>
                          <a:spcPts val="0"/>
                        </a:spcAft>
                      </a:pPr>
                      <a:r>
                        <a:rPr lang="en-GB" sz="1600" b="1" dirty="0">
                          <a:effectLst/>
                          <a:latin typeface="Arial Unicode MS" pitchFamily="34" charset="-128"/>
                          <a:ea typeface="Arial Unicode MS" pitchFamily="34" charset="-128"/>
                          <a:cs typeface="Arial Unicode MS" pitchFamily="34" charset="-128"/>
                        </a:rPr>
                        <a:t>Item</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n-GB" sz="1600" b="1" dirty="0">
                          <a:effectLst/>
                          <a:latin typeface="Arial Unicode MS" pitchFamily="34" charset="-128"/>
                          <a:ea typeface="Arial Unicode MS" pitchFamily="34" charset="-128"/>
                          <a:cs typeface="Arial Unicode MS" pitchFamily="34" charset="-128"/>
                        </a:rPr>
                        <a:t>Classification</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l">
                        <a:spcAft>
                          <a:spcPts val="0"/>
                        </a:spcAft>
                      </a:pPr>
                      <a:r>
                        <a:rPr lang="en-GB" sz="1600" b="1" dirty="0">
                          <a:effectLst/>
                          <a:latin typeface="Arial Unicode MS" pitchFamily="34" charset="-128"/>
                          <a:ea typeface="Arial Unicode MS" pitchFamily="34" charset="-128"/>
                          <a:cs typeface="Arial Unicode MS" pitchFamily="34" charset="-128"/>
                        </a:rPr>
                        <a:t>Available own funds</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n-GB" sz="1600" dirty="0" err="1" smtClean="0">
                          <a:effectLst/>
                          <a:latin typeface="Arial Unicode MS" pitchFamily="34" charset="-128"/>
                          <a:ea typeface="Arial Unicode MS" pitchFamily="34" charset="-128"/>
                          <a:cs typeface="Arial Unicode MS" pitchFamily="34" charset="-128"/>
                        </a:rPr>
                        <a:t>Acciones</a:t>
                      </a:r>
                      <a:r>
                        <a:rPr lang="en-GB" sz="1600" dirty="0" smtClean="0">
                          <a:effectLst/>
                          <a:latin typeface="Arial Unicode MS" pitchFamily="34" charset="-128"/>
                          <a:ea typeface="Arial Unicode MS" pitchFamily="34" charset="-128"/>
                          <a:cs typeface="Arial Unicode MS" pitchFamily="34" charset="-128"/>
                        </a:rPr>
                        <a:t> </a:t>
                      </a:r>
                      <a:r>
                        <a:rPr lang="en-GB" sz="1600" dirty="0" err="1" smtClean="0">
                          <a:effectLst/>
                          <a:latin typeface="Arial Unicode MS" pitchFamily="34" charset="-128"/>
                          <a:ea typeface="Arial Unicode MS" pitchFamily="34" charset="-128"/>
                          <a:cs typeface="Arial Unicode MS" pitchFamily="34" charset="-128"/>
                        </a:rPr>
                        <a:t>ordinarias</a:t>
                      </a:r>
                      <a:r>
                        <a:rPr lang="en-GB" sz="1600" dirty="0" smtClean="0">
                          <a:effectLst/>
                          <a:latin typeface="Arial Unicode MS" pitchFamily="34" charset="-128"/>
                          <a:ea typeface="Arial Unicode MS" pitchFamily="34" charset="-128"/>
                          <a:cs typeface="Arial Unicode MS" pitchFamily="34" charset="-128"/>
                        </a:rPr>
                        <a:t> </a:t>
                      </a:r>
                      <a:r>
                        <a:rPr lang="en-GB" sz="1600" dirty="0" err="1" smtClean="0">
                          <a:effectLst/>
                          <a:latin typeface="Arial Unicode MS" pitchFamily="34" charset="-128"/>
                          <a:ea typeface="Arial Unicode MS" pitchFamily="34" charset="-128"/>
                          <a:cs typeface="Arial Unicode MS" pitchFamily="34" charset="-128"/>
                        </a:rPr>
                        <a:t>desembolsadas</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n-GB" sz="1600" dirty="0">
                          <a:effectLst/>
                          <a:latin typeface="Arial Unicode MS" pitchFamily="34" charset="-128"/>
                          <a:ea typeface="Arial Unicode MS" pitchFamily="34" charset="-128"/>
                          <a:cs typeface="Arial Unicode MS" pitchFamily="34" charset="-128"/>
                        </a:rPr>
                        <a:t>Tier 1 unrestricted</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n-GB" sz="1600" dirty="0" smtClean="0">
                          <a:effectLst/>
                          <a:latin typeface="Arial Unicode MS" pitchFamily="34" charset="-128"/>
                          <a:ea typeface="Arial Unicode MS" pitchFamily="34" charset="-128"/>
                          <a:cs typeface="Arial Unicode MS" pitchFamily="34" charset="-128"/>
                        </a:rPr>
                        <a:t>200</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n-GB" sz="1600" dirty="0" err="1" smtClean="0">
                          <a:effectLst/>
                          <a:latin typeface="Arial Unicode MS" pitchFamily="34" charset="-128"/>
                          <a:ea typeface="Arial Unicode MS" pitchFamily="34" charset="-128"/>
                          <a:cs typeface="Arial Unicode MS" pitchFamily="34" charset="-128"/>
                        </a:rPr>
                        <a:t>Reserva</a:t>
                      </a:r>
                      <a:r>
                        <a:rPr lang="en-GB" sz="1600" dirty="0" smtClean="0">
                          <a:effectLst/>
                          <a:latin typeface="Arial Unicode MS" pitchFamily="34" charset="-128"/>
                          <a:ea typeface="Arial Unicode MS" pitchFamily="34" charset="-128"/>
                          <a:cs typeface="Arial Unicode MS" pitchFamily="34" charset="-128"/>
                        </a:rPr>
                        <a:t> de </a:t>
                      </a:r>
                      <a:r>
                        <a:rPr lang="en-GB" sz="1600" dirty="0" err="1" smtClean="0">
                          <a:effectLst/>
                          <a:latin typeface="Arial Unicode MS" pitchFamily="34" charset="-128"/>
                          <a:ea typeface="Arial Unicode MS" pitchFamily="34" charset="-128"/>
                          <a:cs typeface="Arial Unicode MS" pitchFamily="34" charset="-128"/>
                        </a:rPr>
                        <a:t>reconciliación</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n-GB" sz="1600" dirty="0">
                          <a:effectLst/>
                          <a:latin typeface="Arial Unicode MS" pitchFamily="34" charset="-128"/>
                          <a:ea typeface="Arial Unicode MS" pitchFamily="34" charset="-128"/>
                          <a:cs typeface="Arial Unicode MS" pitchFamily="34" charset="-128"/>
                        </a:rPr>
                        <a:t>Tier 1 unrestricted</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n-GB" sz="1600" dirty="0" smtClean="0">
                          <a:effectLst/>
                          <a:latin typeface="Arial Unicode MS" pitchFamily="34" charset="-128"/>
                          <a:ea typeface="Arial Unicode MS" pitchFamily="34" charset="-128"/>
                          <a:cs typeface="Arial Unicode MS" pitchFamily="34" charset="-128"/>
                        </a:rPr>
                        <a:t>300</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n-GB" sz="1600" dirty="0" err="1" smtClean="0">
                          <a:effectLst/>
                          <a:latin typeface="Arial Unicode MS" pitchFamily="34" charset="-128"/>
                          <a:ea typeface="Arial Unicode MS" pitchFamily="34" charset="-128"/>
                          <a:cs typeface="Arial Unicode MS" pitchFamily="34" charset="-128"/>
                        </a:rPr>
                        <a:t>Préstamos</a:t>
                      </a:r>
                      <a:r>
                        <a:rPr lang="en-GB" sz="1600" dirty="0" smtClean="0">
                          <a:effectLst/>
                          <a:latin typeface="Arial Unicode MS" pitchFamily="34" charset="-128"/>
                          <a:ea typeface="Arial Unicode MS" pitchFamily="34" charset="-128"/>
                          <a:cs typeface="Arial Unicode MS" pitchFamily="34" charset="-128"/>
                        </a:rPr>
                        <a:t> </a:t>
                      </a:r>
                      <a:r>
                        <a:rPr lang="en-GB" sz="1600" dirty="0" err="1" smtClean="0">
                          <a:effectLst/>
                          <a:latin typeface="Arial Unicode MS" pitchFamily="34" charset="-128"/>
                          <a:ea typeface="Arial Unicode MS" pitchFamily="34" charset="-128"/>
                          <a:cs typeface="Arial Unicode MS" pitchFamily="34" charset="-128"/>
                        </a:rPr>
                        <a:t>subordinados</a:t>
                      </a:r>
                      <a:r>
                        <a:rPr lang="en-GB" sz="1600" baseline="0" dirty="0" smtClean="0">
                          <a:effectLst/>
                          <a:latin typeface="Arial Unicode MS" pitchFamily="34" charset="-128"/>
                          <a:ea typeface="Arial Unicode MS" pitchFamily="34" charset="-128"/>
                          <a:cs typeface="Arial Unicode MS" pitchFamily="34" charset="-128"/>
                        </a:rPr>
                        <a:t> </a:t>
                      </a:r>
                      <a:r>
                        <a:rPr lang="en-GB" sz="1600" baseline="0" dirty="0" err="1" smtClean="0">
                          <a:effectLst/>
                          <a:latin typeface="Arial Unicode MS" pitchFamily="34" charset="-128"/>
                          <a:ea typeface="Arial Unicode MS" pitchFamily="34" charset="-128"/>
                          <a:cs typeface="Arial Unicode MS" pitchFamily="34" charset="-128"/>
                        </a:rPr>
                        <a:t>perpetuos</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n-GB" sz="1600" dirty="0">
                          <a:effectLst/>
                          <a:latin typeface="Arial Unicode MS" pitchFamily="34" charset="-128"/>
                          <a:ea typeface="Arial Unicode MS" pitchFamily="34" charset="-128"/>
                          <a:cs typeface="Arial Unicode MS" pitchFamily="34" charset="-128"/>
                        </a:rPr>
                        <a:t>Tier 1 restricted</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n-GB" sz="1600" dirty="0">
                          <a:effectLst/>
                          <a:latin typeface="Arial Unicode MS" pitchFamily="34" charset="-128"/>
                          <a:ea typeface="Arial Unicode MS" pitchFamily="34" charset="-128"/>
                          <a:cs typeface="Arial Unicode MS" pitchFamily="34" charset="-128"/>
                        </a:rPr>
                        <a:t>200</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n-GB" sz="1600" dirty="0" err="1" smtClean="0">
                          <a:effectLst/>
                          <a:latin typeface="Arial Unicode MS" pitchFamily="34" charset="-128"/>
                          <a:ea typeface="Arial Unicode MS" pitchFamily="34" charset="-128"/>
                          <a:cs typeface="Arial Unicode MS" pitchFamily="34" charset="-128"/>
                        </a:rPr>
                        <a:t>Garantías</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n-GB" sz="1600" dirty="0">
                          <a:effectLst/>
                          <a:latin typeface="Arial Unicode MS" pitchFamily="34" charset="-128"/>
                          <a:ea typeface="Arial Unicode MS" pitchFamily="34" charset="-128"/>
                          <a:cs typeface="Arial Unicode MS" pitchFamily="34" charset="-128"/>
                        </a:rPr>
                        <a:t>Tier 2 AOF</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n-GB" sz="1600" dirty="0" smtClean="0">
                          <a:effectLst/>
                          <a:latin typeface="Arial Unicode MS" pitchFamily="34" charset="-128"/>
                          <a:ea typeface="Arial Unicode MS" pitchFamily="34" charset="-128"/>
                          <a:cs typeface="Arial Unicode MS" pitchFamily="34" charset="-128"/>
                        </a:rPr>
                        <a:t>300</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r>
              <a:tr h="548747">
                <a:tc>
                  <a:txBody>
                    <a:bodyPr/>
                    <a:lstStyle/>
                    <a:p>
                      <a:pPr>
                        <a:spcAft>
                          <a:spcPts val="0"/>
                        </a:spcAft>
                      </a:pPr>
                      <a:r>
                        <a:rPr lang="en-US" sz="1600" dirty="0" err="1" smtClean="0">
                          <a:solidFill>
                            <a:srgbClr val="000000"/>
                          </a:solidFill>
                          <a:effectLst/>
                          <a:latin typeface="Arial Unicode MS" pitchFamily="34" charset="-128"/>
                          <a:ea typeface="Arial Unicode MS" pitchFamily="34" charset="-128"/>
                          <a:cs typeface="Arial Unicode MS" pitchFamily="34" charset="-128"/>
                        </a:rPr>
                        <a:t>Deuda</a:t>
                      </a:r>
                      <a:r>
                        <a:rPr lang="en-US" sz="1600" dirty="0" smtClean="0">
                          <a:solidFill>
                            <a:srgbClr val="000000"/>
                          </a:solidFill>
                          <a:effectLst/>
                          <a:latin typeface="Arial Unicode MS" pitchFamily="34" charset="-128"/>
                          <a:ea typeface="Arial Unicode MS" pitchFamily="34" charset="-128"/>
                          <a:cs typeface="Arial Unicode MS" pitchFamily="34" charset="-128"/>
                        </a:rPr>
                        <a:t> </a:t>
                      </a:r>
                      <a:r>
                        <a:rPr lang="en-US" sz="1600" dirty="0" err="1" smtClean="0">
                          <a:solidFill>
                            <a:srgbClr val="000000"/>
                          </a:solidFill>
                          <a:effectLst/>
                          <a:latin typeface="Arial Unicode MS" pitchFamily="34" charset="-128"/>
                          <a:ea typeface="Arial Unicode MS" pitchFamily="34" charset="-128"/>
                          <a:cs typeface="Arial Unicode MS" pitchFamily="34" charset="-128"/>
                        </a:rPr>
                        <a:t>subordinada</a:t>
                      </a:r>
                      <a:endParaRPr lang="en-US" sz="1600" dirty="0" smtClean="0">
                        <a:solidFill>
                          <a:srgbClr val="000000"/>
                        </a:solidFill>
                        <a:effectLst/>
                        <a:latin typeface="Arial Unicode MS" pitchFamily="34" charset="-128"/>
                        <a:ea typeface="Arial Unicode MS" pitchFamily="34" charset="-128"/>
                        <a:cs typeface="Arial Unicode MS" pitchFamily="34" charset="-128"/>
                      </a:endParaRPr>
                    </a:p>
                    <a:p>
                      <a:pPr>
                        <a:spcAft>
                          <a:spcPts val="0"/>
                        </a:spcAft>
                      </a:pPr>
                      <a:r>
                        <a:rPr lang="en-US" sz="1600" dirty="0" smtClean="0">
                          <a:solidFill>
                            <a:srgbClr val="000000"/>
                          </a:solidFill>
                          <a:effectLst/>
                          <a:latin typeface="Arial Unicode MS" pitchFamily="34" charset="-128"/>
                          <a:ea typeface="Arial Unicode MS" pitchFamily="34" charset="-128"/>
                          <a:cs typeface="Arial Unicode MS" pitchFamily="34" charset="-128"/>
                        </a:rPr>
                        <a:t>(</a:t>
                      </a:r>
                      <a:r>
                        <a:rPr lang="en-US" sz="1600" dirty="0" err="1" smtClean="0">
                          <a:solidFill>
                            <a:srgbClr val="000000"/>
                          </a:solidFill>
                          <a:effectLst/>
                          <a:latin typeface="Arial Unicode MS" pitchFamily="34" charset="-128"/>
                          <a:ea typeface="Arial Unicode MS" pitchFamily="34" charset="-128"/>
                          <a:cs typeface="Arial Unicode MS" pitchFamily="34" charset="-128"/>
                        </a:rPr>
                        <a:t>vencimiento</a:t>
                      </a:r>
                      <a:r>
                        <a:rPr lang="en-US" sz="1600" dirty="0" smtClean="0">
                          <a:solidFill>
                            <a:srgbClr val="000000"/>
                          </a:solidFill>
                          <a:effectLst/>
                          <a:latin typeface="Arial Unicode MS" pitchFamily="34" charset="-128"/>
                          <a:ea typeface="Arial Unicode MS" pitchFamily="34" charset="-128"/>
                          <a:cs typeface="Arial Unicode MS" pitchFamily="34" charset="-128"/>
                        </a:rPr>
                        <a:t> 3 </a:t>
                      </a:r>
                      <a:r>
                        <a:rPr lang="en-US" sz="1600" dirty="0" err="1" smtClean="0">
                          <a:solidFill>
                            <a:srgbClr val="000000"/>
                          </a:solidFill>
                          <a:effectLst/>
                          <a:latin typeface="Arial Unicode MS" pitchFamily="34" charset="-128"/>
                          <a:ea typeface="Arial Unicode MS" pitchFamily="34" charset="-128"/>
                          <a:cs typeface="Arial Unicode MS" pitchFamily="34" charset="-128"/>
                        </a:rPr>
                        <a:t>años</a:t>
                      </a:r>
                      <a:r>
                        <a:rPr lang="en-US" sz="1600" dirty="0" smtClean="0">
                          <a:solidFill>
                            <a:srgbClr val="000000"/>
                          </a:solidFill>
                          <a:effectLst/>
                          <a:latin typeface="Arial Unicode MS" pitchFamily="34" charset="-128"/>
                          <a:ea typeface="Arial Unicode MS" pitchFamily="34" charset="-128"/>
                          <a:cs typeface="Arial Unicode MS" pitchFamily="34" charset="-128"/>
                        </a:rPr>
                        <a:t>)</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n-GB" sz="1600">
                          <a:effectLst/>
                          <a:latin typeface="Arial Unicode MS" pitchFamily="34" charset="-128"/>
                          <a:ea typeface="Arial Unicode MS" pitchFamily="34" charset="-128"/>
                          <a:cs typeface="Arial Unicode MS" pitchFamily="34" charset="-128"/>
                        </a:rPr>
                        <a:t>Tier 3 BOF</a:t>
                      </a:r>
                      <a:endParaRPr lang="en-US" sz="160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n-GB" sz="1600" dirty="0">
                          <a:effectLst/>
                          <a:latin typeface="Arial Unicode MS" pitchFamily="34" charset="-128"/>
                          <a:ea typeface="Arial Unicode MS" pitchFamily="34" charset="-128"/>
                          <a:cs typeface="Arial Unicode MS" pitchFamily="34" charset="-128"/>
                        </a:rPr>
                        <a:t>400</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r>
              <a:tr h="719389">
                <a:tc>
                  <a:txBody>
                    <a:bodyPr/>
                    <a:lstStyle/>
                    <a:p>
                      <a:pPr>
                        <a:spcAft>
                          <a:spcPts val="0"/>
                        </a:spcAft>
                      </a:pPr>
                      <a:r>
                        <a:rPr lang="en-US" sz="1400" dirty="0" err="1" smtClean="0">
                          <a:solidFill>
                            <a:srgbClr val="000000"/>
                          </a:solidFill>
                          <a:effectLst/>
                          <a:latin typeface="Arial Unicode MS" pitchFamily="34" charset="-128"/>
                          <a:ea typeface="Arial Unicode MS" pitchFamily="34" charset="-128"/>
                          <a:cs typeface="Arial Unicode MS" pitchFamily="34" charset="-128"/>
                        </a:rPr>
                        <a:t>Compromiso</a:t>
                      </a:r>
                      <a:r>
                        <a:rPr lang="en-US" sz="1400" dirty="0" smtClean="0">
                          <a:solidFill>
                            <a:srgbClr val="000000"/>
                          </a:solidFill>
                          <a:effectLst/>
                          <a:latin typeface="Arial Unicode MS" pitchFamily="34" charset="-128"/>
                          <a:ea typeface="Arial Unicode MS" pitchFamily="34" charset="-128"/>
                          <a:cs typeface="Arial Unicode MS" pitchFamily="34" charset="-128"/>
                        </a:rPr>
                        <a:t> </a:t>
                      </a:r>
                      <a:r>
                        <a:rPr lang="en-US" sz="1400" dirty="0" err="1" smtClean="0">
                          <a:solidFill>
                            <a:srgbClr val="000000"/>
                          </a:solidFill>
                          <a:effectLst/>
                          <a:latin typeface="Arial Unicode MS" pitchFamily="34" charset="-128"/>
                          <a:ea typeface="Arial Unicode MS" pitchFamily="34" charset="-128"/>
                          <a:cs typeface="Arial Unicode MS" pitchFamily="34" charset="-128"/>
                        </a:rPr>
                        <a:t>legalmente</a:t>
                      </a:r>
                      <a:r>
                        <a:rPr lang="en-US" sz="1400" dirty="0" smtClean="0">
                          <a:solidFill>
                            <a:srgbClr val="000000"/>
                          </a:solidFill>
                          <a:effectLst/>
                          <a:latin typeface="Arial Unicode MS" pitchFamily="34" charset="-128"/>
                          <a:ea typeface="Arial Unicode MS" pitchFamily="34" charset="-128"/>
                          <a:cs typeface="Arial Unicode MS" pitchFamily="34" charset="-128"/>
                        </a:rPr>
                        <a:t> </a:t>
                      </a:r>
                      <a:r>
                        <a:rPr lang="en-US" sz="1400" dirty="0" err="1" smtClean="0">
                          <a:solidFill>
                            <a:srgbClr val="000000"/>
                          </a:solidFill>
                          <a:effectLst/>
                          <a:latin typeface="Arial Unicode MS" pitchFamily="34" charset="-128"/>
                          <a:ea typeface="Arial Unicode MS" pitchFamily="34" charset="-128"/>
                          <a:cs typeface="Arial Unicode MS" pitchFamily="34" charset="-128"/>
                        </a:rPr>
                        <a:t>vinculante</a:t>
                      </a:r>
                      <a:r>
                        <a:rPr lang="en-US" sz="1400" baseline="0" dirty="0" smtClean="0">
                          <a:solidFill>
                            <a:srgbClr val="000000"/>
                          </a:solidFill>
                          <a:effectLst/>
                          <a:latin typeface="Arial Unicode MS" pitchFamily="34" charset="-128"/>
                          <a:ea typeface="Arial Unicode MS" pitchFamily="34" charset="-128"/>
                          <a:cs typeface="Arial Unicode MS" pitchFamily="34" charset="-128"/>
                        </a:rPr>
                        <a:t> de </a:t>
                      </a:r>
                      <a:r>
                        <a:rPr lang="en-US" sz="1400" baseline="0" dirty="0" err="1" smtClean="0">
                          <a:solidFill>
                            <a:srgbClr val="000000"/>
                          </a:solidFill>
                          <a:effectLst/>
                          <a:latin typeface="Arial Unicode MS" pitchFamily="34" charset="-128"/>
                          <a:ea typeface="Arial Unicode MS" pitchFamily="34" charset="-128"/>
                          <a:cs typeface="Arial Unicode MS" pitchFamily="34" charset="-128"/>
                        </a:rPr>
                        <a:t>suscribir</a:t>
                      </a:r>
                      <a:r>
                        <a:rPr lang="en-US" sz="1400" baseline="0" dirty="0" smtClean="0">
                          <a:solidFill>
                            <a:srgbClr val="000000"/>
                          </a:solidFill>
                          <a:effectLst/>
                          <a:latin typeface="Arial Unicode MS" pitchFamily="34" charset="-128"/>
                          <a:ea typeface="Arial Unicode MS" pitchFamily="34" charset="-128"/>
                          <a:cs typeface="Arial Unicode MS" pitchFamily="34" charset="-128"/>
                        </a:rPr>
                        <a:t> y </a:t>
                      </a:r>
                      <a:r>
                        <a:rPr lang="en-US" sz="1400" baseline="0" dirty="0" err="1" smtClean="0">
                          <a:solidFill>
                            <a:srgbClr val="000000"/>
                          </a:solidFill>
                          <a:effectLst/>
                          <a:latin typeface="Arial Unicode MS" pitchFamily="34" charset="-128"/>
                          <a:ea typeface="Arial Unicode MS" pitchFamily="34" charset="-128"/>
                          <a:cs typeface="Arial Unicode MS" pitchFamily="34" charset="-128"/>
                        </a:rPr>
                        <a:t>desembolsar</a:t>
                      </a:r>
                      <a:r>
                        <a:rPr lang="en-US" sz="1400" baseline="0" dirty="0" smtClean="0">
                          <a:solidFill>
                            <a:srgbClr val="000000"/>
                          </a:solidFill>
                          <a:effectLst/>
                          <a:latin typeface="Arial Unicode MS" pitchFamily="34" charset="-128"/>
                          <a:ea typeface="Arial Unicode MS" pitchFamily="34" charset="-128"/>
                          <a:cs typeface="Arial Unicode MS" pitchFamily="34" charset="-128"/>
                        </a:rPr>
                        <a:t> </a:t>
                      </a:r>
                      <a:r>
                        <a:rPr lang="en-US" sz="1400" baseline="0" dirty="0" err="1" smtClean="0">
                          <a:solidFill>
                            <a:srgbClr val="000000"/>
                          </a:solidFill>
                          <a:effectLst/>
                          <a:latin typeface="Arial Unicode MS" pitchFamily="34" charset="-128"/>
                          <a:ea typeface="Arial Unicode MS" pitchFamily="34" charset="-128"/>
                          <a:cs typeface="Arial Unicode MS" pitchFamily="34" charset="-128"/>
                        </a:rPr>
                        <a:t>deuda</a:t>
                      </a:r>
                      <a:r>
                        <a:rPr lang="en-US" sz="1400" baseline="0" dirty="0" smtClean="0">
                          <a:solidFill>
                            <a:srgbClr val="000000"/>
                          </a:solidFill>
                          <a:effectLst/>
                          <a:latin typeface="Arial Unicode MS" pitchFamily="34" charset="-128"/>
                          <a:ea typeface="Arial Unicode MS" pitchFamily="34" charset="-128"/>
                          <a:cs typeface="Arial Unicode MS" pitchFamily="34" charset="-128"/>
                        </a:rPr>
                        <a:t> </a:t>
                      </a:r>
                      <a:r>
                        <a:rPr lang="en-US" sz="1400" baseline="0" dirty="0" err="1" smtClean="0">
                          <a:solidFill>
                            <a:srgbClr val="000000"/>
                          </a:solidFill>
                          <a:effectLst/>
                          <a:latin typeface="Arial Unicode MS" pitchFamily="34" charset="-128"/>
                          <a:ea typeface="Arial Unicode MS" pitchFamily="34" charset="-128"/>
                          <a:cs typeface="Arial Unicode MS" pitchFamily="34" charset="-128"/>
                        </a:rPr>
                        <a:t>subordinada</a:t>
                      </a:r>
                      <a:r>
                        <a:rPr lang="en-US" sz="1400" baseline="0" dirty="0" smtClean="0">
                          <a:solidFill>
                            <a:srgbClr val="000000"/>
                          </a:solidFill>
                          <a:effectLst/>
                          <a:latin typeface="Arial Unicode MS" pitchFamily="34" charset="-128"/>
                          <a:ea typeface="Arial Unicode MS" pitchFamily="34" charset="-128"/>
                          <a:cs typeface="Arial Unicode MS" pitchFamily="34" charset="-128"/>
                        </a:rPr>
                        <a:t> a </a:t>
                      </a:r>
                      <a:r>
                        <a:rPr lang="en-US" sz="1400" baseline="0" dirty="0" err="1" smtClean="0">
                          <a:solidFill>
                            <a:srgbClr val="000000"/>
                          </a:solidFill>
                          <a:effectLst/>
                          <a:latin typeface="Arial Unicode MS" pitchFamily="34" charset="-128"/>
                          <a:ea typeface="Arial Unicode MS" pitchFamily="34" charset="-128"/>
                          <a:cs typeface="Arial Unicode MS" pitchFamily="34" charset="-128"/>
                        </a:rPr>
                        <a:t>petición</a:t>
                      </a:r>
                      <a:r>
                        <a:rPr lang="en-US" sz="1400" baseline="0" dirty="0" smtClean="0">
                          <a:solidFill>
                            <a:srgbClr val="000000"/>
                          </a:solidFill>
                          <a:effectLst/>
                          <a:latin typeface="Arial Unicode MS" pitchFamily="34" charset="-128"/>
                          <a:ea typeface="Arial Unicode MS" pitchFamily="34" charset="-128"/>
                          <a:cs typeface="Arial Unicode MS" pitchFamily="34" charset="-128"/>
                        </a:rPr>
                        <a:t> del </a:t>
                      </a:r>
                      <a:r>
                        <a:rPr lang="en-US" sz="1400" baseline="0" dirty="0" err="1" smtClean="0">
                          <a:solidFill>
                            <a:srgbClr val="000000"/>
                          </a:solidFill>
                          <a:effectLst/>
                          <a:latin typeface="Arial Unicode MS" pitchFamily="34" charset="-128"/>
                          <a:ea typeface="Arial Unicode MS" pitchFamily="34" charset="-128"/>
                          <a:cs typeface="Arial Unicode MS" pitchFamily="34" charset="-128"/>
                        </a:rPr>
                        <a:t>asegurador</a:t>
                      </a:r>
                      <a:endParaRPr lang="en-US" sz="14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n-GB" sz="1600">
                          <a:effectLst/>
                          <a:latin typeface="Arial Unicode MS" pitchFamily="34" charset="-128"/>
                          <a:ea typeface="Arial Unicode MS" pitchFamily="34" charset="-128"/>
                          <a:cs typeface="Arial Unicode MS" pitchFamily="34" charset="-128"/>
                        </a:rPr>
                        <a:t>Tier 3 AOF</a:t>
                      </a:r>
                      <a:endParaRPr lang="en-US" sz="160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n-GB" sz="1600" dirty="0">
                          <a:effectLst/>
                          <a:latin typeface="Arial Unicode MS" pitchFamily="34" charset="-128"/>
                          <a:ea typeface="Arial Unicode MS" pitchFamily="34" charset="-128"/>
                          <a:cs typeface="Arial Unicode MS" pitchFamily="34" charset="-128"/>
                        </a:rPr>
                        <a:t>100</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n-GB" sz="1600" dirty="0" smtClean="0">
                          <a:effectLst/>
                          <a:latin typeface="Arial Unicode MS" pitchFamily="34" charset="-128"/>
                          <a:ea typeface="Arial Unicode MS" pitchFamily="34" charset="-128"/>
                          <a:cs typeface="Arial Unicode MS" pitchFamily="34" charset="-128"/>
                        </a:rPr>
                        <a:t>Total</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n-GB" sz="1600">
                          <a:effectLst/>
                          <a:latin typeface="Arial Unicode MS" pitchFamily="34" charset="-128"/>
                          <a:ea typeface="Arial Unicode MS" pitchFamily="34" charset="-128"/>
                          <a:cs typeface="Arial Unicode MS" pitchFamily="34" charset="-128"/>
                        </a:rPr>
                        <a:t> </a:t>
                      </a:r>
                      <a:endParaRPr lang="en-US" sz="160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n-GB" sz="1600" dirty="0">
                          <a:effectLst/>
                          <a:latin typeface="Arial Unicode MS" pitchFamily="34" charset="-128"/>
                          <a:ea typeface="Arial Unicode MS" pitchFamily="34" charset="-128"/>
                          <a:cs typeface="Arial Unicode MS" pitchFamily="34" charset="-128"/>
                        </a:rPr>
                        <a:t>1,500</a:t>
                      </a:r>
                      <a:endParaRPr lang="en-US" sz="1600" dirty="0">
                        <a:effectLst/>
                        <a:latin typeface="Arial Unicode MS" pitchFamily="34" charset="-128"/>
                        <a:ea typeface="Arial Unicode MS" pitchFamily="34" charset="-128"/>
                        <a:cs typeface="Arial Unicode MS" pitchFamily="34" charset="-128"/>
                      </a:endParaRPr>
                    </a:p>
                  </a:txBody>
                  <a:tcPr marL="68578" marR="68578" marT="0" marB="0" anchor="ctr"/>
                </a:tc>
              </a:tr>
            </a:tbl>
          </a:graphicData>
        </a:graphic>
      </p:graphicFrame>
      <p:sp>
        <p:nvSpPr>
          <p:cNvPr id="5" name="Rectangle 3"/>
          <p:cNvSpPr txBox="1">
            <a:spLocks noChangeArrowheads="1"/>
          </p:cNvSpPr>
          <p:nvPr/>
        </p:nvSpPr>
        <p:spPr>
          <a:xfrm>
            <a:off x="1428728" y="1071570"/>
            <a:ext cx="2714644" cy="428604"/>
          </a:xfrm>
          <a:prstGeom prst="rect">
            <a:avLst/>
          </a:prstGeom>
          <a:solidFill>
            <a:schemeClr val="accent2">
              <a:lumMod val="40000"/>
              <a:lumOff val="60000"/>
            </a:schemeClr>
          </a:solidFill>
        </p:spPr>
        <p:txBody>
          <a:bodyPr anchor="ctr"/>
          <a:lstStyle/>
          <a:p>
            <a:pPr marL="365125" marR="0" lvl="0" indent="-282575" algn="ctr" defTabSz="914400" rtl="0" eaLnBrk="1" fontAlgn="base" latinLnBrk="0" hangingPunct="1">
              <a:lnSpc>
                <a:spcPct val="100000"/>
              </a:lnSpc>
              <a:spcBef>
                <a:spcPts val="600"/>
              </a:spcBef>
              <a:spcAft>
                <a:spcPct val="0"/>
              </a:spcAft>
              <a:buClr>
                <a:schemeClr val="accent1"/>
              </a:buClr>
              <a:buSzPct val="80000"/>
              <a:tabLst/>
              <a:defRPr/>
            </a:pPr>
            <a:r>
              <a:rPr kumimoji="0" lang="es-ES" sz="1600" b="1" i="0" u="none" strike="noStrike" kern="1200" cap="none" spc="0" normalizeH="0" baseline="0" smtClean="0">
                <a:ln>
                  <a:noFill/>
                </a:ln>
                <a:effectLst/>
                <a:uLnTx/>
                <a:uFillTx/>
                <a:latin typeface="Arial Unicode MS" pitchFamily="34" charset="-128"/>
                <a:ea typeface="Arial Unicode MS" pitchFamily="34" charset="-128"/>
                <a:cs typeface="Arial Unicode MS" pitchFamily="34" charset="-128"/>
              </a:rPr>
              <a:t>SCR: 1,000  ;  MCR: 400</a:t>
            </a:r>
          </a:p>
        </p:txBody>
      </p:sp>
      <p:sp>
        <p:nvSpPr>
          <p:cNvPr id="7" name="Text Box 3"/>
          <p:cNvSpPr txBox="1">
            <a:spLocks noChangeArrowheads="1"/>
          </p:cNvSpPr>
          <p:nvPr/>
        </p:nvSpPr>
        <p:spPr bwMode="auto">
          <a:xfrm>
            <a:off x="6215075" y="6434138"/>
            <a:ext cx="2857520"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rgbClr val="171F69"/>
                </a:solidFill>
              </a:rPr>
              <a:t>Ratio de solvencia = 112.5%</a:t>
            </a:r>
            <a:endParaRPr lang="es-ES" sz="1400" b="1">
              <a:solidFill>
                <a:srgbClr val="171F69"/>
              </a:solidFill>
            </a:endParaRPr>
          </a:p>
        </p:txBody>
      </p:sp>
      <p:sp>
        <p:nvSpPr>
          <p:cNvPr id="8" name="AutoShape 4"/>
          <p:cNvSpPr>
            <a:spLocks/>
          </p:cNvSpPr>
          <p:nvPr/>
        </p:nvSpPr>
        <p:spPr bwMode="auto">
          <a:xfrm>
            <a:off x="6526228" y="1500174"/>
            <a:ext cx="331788" cy="2714644"/>
          </a:xfrm>
          <a:prstGeom prst="leftBrace">
            <a:avLst>
              <a:gd name="adj1" fmla="val 57857"/>
              <a:gd name="adj2" fmla="val 44963"/>
            </a:avLst>
          </a:prstGeom>
          <a:noFill/>
          <a:ln w="19050">
            <a:solidFill>
              <a:schemeClr val="tx2"/>
            </a:solidFill>
            <a:round/>
            <a:headEnd/>
            <a:tailEnd/>
          </a:ln>
          <a:effectLst/>
        </p:spPr>
        <p:txBody>
          <a:bodyPr wrap="none" anchor="ctr"/>
          <a:lstStyle/>
          <a:p>
            <a:pPr algn="ctr" eaLnBrk="0" hangingPunct="0">
              <a:spcBef>
                <a:spcPct val="50000"/>
              </a:spcBef>
            </a:pPr>
            <a:endParaRPr lang="es-ES" sz="1200">
              <a:solidFill>
                <a:schemeClr val="tx2"/>
              </a:solidFill>
            </a:endParaRPr>
          </a:p>
        </p:txBody>
      </p:sp>
      <p:sp>
        <p:nvSpPr>
          <p:cNvPr id="9" name="AutoShape 6"/>
          <p:cNvSpPr>
            <a:spLocks/>
          </p:cNvSpPr>
          <p:nvPr/>
        </p:nvSpPr>
        <p:spPr bwMode="auto">
          <a:xfrm>
            <a:off x="6715140" y="5500702"/>
            <a:ext cx="149211" cy="806436"/>
          </a:xfrm>
          <a:prstGeom prst="leftBrace">
            <a:avLst>
              <a:gd name="adj1" fmla="val 30817"/>
              <a:gd name="adj2" fmla="val 50000"/>
            </a:avLst>
          </a:prstGeom>
          <a:noFill/>
          <a:ln w="19050">
            <a:solidFill>
              <a:schemeClr val="tx2"/>
            </a:solidFill>
            <a:round/>
            <a:headEnd/>
            <a:tailEnd/>
          </a:ln>
          <a:effectLst/>
        </p:spPr>
        <p:txBody>
          <a:bodyPr wrap="none" anchor="ctr"/>
          <a:lstStyle/>
          <a:p>
            <a:endParaRPr lang="es-ES"/>
          </a:p>
        </p:txBody>
      </p:sp>
      <p:sp>
        <p:nvSpPr>
          <p:cNvPr id="10" name="Text Box 7"/>
          <p:cNvSpPr txBox="1">
            <a:spLocks noChangeArrowheads="1"/>
          </p:cNvSpPr>
          <p:nvPr/>
        </p:nvSpPr>
        <p:spPr bwMode="auto">
          <a:xfrm>
            <a:off x="5357818" y="5764429"/>
            <a:ext cx="1479576"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T3 &lt; 15% SCR</a:t>
            </a:r>
            <a:endParaRPr lang="es-ES" sz="1400" b="1">
              <a:solidFill>
                <a:schemeClr val="tx2"/>
              </a:solidFill>
            </a:endParaRPr>
          </a:p>
        </p:txBody>
      </p:sp>
      <p:sp>
        <p:nvSpPr>
          <p:cNvPr id="11" name="Text Box 8"/>
          <p:cNvSpPr txBox="1">
            <a:spLocks noChangeArrowheads="1"/>
          </p:cNvSpPr>
          <p:nvPr/>
        </p:nvSpPr>
        <p:spPr bwMode="auto">
          <a:xfrm>
            <a:off x="5500694" y="3643314"/>
            <a:ext cx="1266850"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dirty="0" err="1" smtClean="0">
                <a:solidFill>
                  <a:schemeClr val="tx2"/>
                </a:solidFill>
              </a:rPr>
              <a:t>Restr</a:t>
            </a:r>
            <a:r>
              <a:rPr lang="es-ES" sz="1400" b="1" dirty="0" smtClean="0">
                <a:solidFill>
                  <a:schemeClr val="tx2"/>
                </a:solidFill>
              </a:rPr>
              <a:t>. T1 &lt; 20% Total T1 </a:t>
            </a:r>
            <a:endParaRPr lang="es-ES" sz="1400" b="1" dirty="0">
              <a:solidFill>
                <a:schemeClr val="tx2"/>
              </a:solidFill>
            </a:endParaRPr>
          </a:p>
        </p:txBody>
      </p:sp>
      <p:sp>
        <p:nvSpPr>
          <p:cNvPr id="18" name="AutoShape 26"/>
          <p:cNvSpPr>
            <a:spLocks/>
          </p:cNvSpPr>
          <p:nvPr/>
        </p:nvSpPr>
        <p:spPr bwMode="auto">
          <a:xfrm>
            <a:off x="6572264" y="4243402"/>
            <a:ext cx="277813" cy="1185862"/>
          </a:xfrm>
          <a:prstGeom prst="leftBrace">
            <a:avLst>
              <a:gd name="adj1" fmla="val 71538"/>
              <a:gd name="adj2" fmla="val 40144"/>
            </a:avLst>
          </a:prstGeom>
          <a:noFill/>
          <a:ln w="19050">
            <a:solidFill>
              <a:schemeClr val="tx2"/>
            </a:solidFill>
            <a:prstDash val="sysDot"/>
            <a:round/>
            <a:headEnd/>
            <a:tailEnd/>
          </a:ln>
          <a:effectLst/>
        </p:spPr>
        <p:txBody>
          <a:bodyPr wrap="none" anchor="ctr"/>
          <a:lstStyle/>
          <a:p>
            <a:endParaRPr lang="es-ES"/>
          </a:p>
        </p:txBody>
      </p:sp>
      <p:sp>
        <p:nvSpPr>
          <p:cNvPr id="19" name="Text Box 27"/>
          <p:cNvSpPr txBox="1">
            <a:spLocks noChangeArrowheads="1"/>
          </p:cNvSpPr>
          <p:nvPr/>
        </p:nvSpPr>
        <p:spPr bwMode="auto">
          <a:xfrm>
            <a:off x="5357818" y="4572008"/>
            <a:ext cx="1338288"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T2≤ 35% SCR </a:t>
            </a:r>
            <a:endParaRPr lang="es-ES" sz="1400" b="1">
              <a:solidFill>
                <a:schemeClr val="tx2"/>
              </a:solidFill>
            </a:endParaRPr>
          </a:p>
        </p:txBody>
      </p:sp>
      <p:sp>
        <p:nvSpPr>
          <p:cNvPr id="22" name="Text Box 5"/>
          <p:cNvSpPr txBox="1">
            <a:spLocks noChangeArrowheads="1"/>
          </p:cNvSpPr>
          <p:nvPr/>
        </p:nvSpPr>
        <p:spPr bwMode="auto">
          <a:xfrm>
            <a:off x="5572132" y="2428868"/>
            <a:ext cx="981098"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dirty="0" smtClean="0">
                <a:solidFill>
                  <a:schemeClr val="tx2"/>
                </a:solidFill>
              </a:rPr>
              <a:t>Total T1≥ 50% SCR </a:t>
            </a:r>
            <a:endParaRPr lang="es-ES" sz="1400" b="1" dirty="0">
              <a:solidFill>
                <a:schemeClr val="tx2"/>
              </a:solidFill>
            </a:endParaRPr>
          </a:p>
        </p:txBody>
      </p:sp>
      <p:sp>
        <p:nvSpPr>
          <p:cNvPr id="23" name="Rectangle 13"/>
          <p:cNvSpPr>
            <a:spLocks noChangeArrowheads="1"/>
          </p:cNvSpPr>
          <p:nvPr/>
        </p:nvSpPr>
        <p:spPr bwMode="auto">
          <a:xfrm>
            <a:off x="7286644" y="4205288"/>
            <a:ext cx="1657350" cy="863600"/>
          </a:xfrm>
          <a:prstGeom prst="rect">
            <a:avLst/>
          </a:prstGeom>
          <a:solidFill>
            <a:schemeClr val="accent4">
              <a:lumMod val="40000"/>
              <a:lumOff val="6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2 </a:t>
            </a:r>
          </a:p>
          <a:p>
            <a:pPr algn="ctr"/>
            <a:r>
              <a:rPr lang="es-ES" sz="1400" b="1" smtClean="0">
                <a:latin typeface="Arial Unicode MS" pitchFamily="34" charset="-128"/>
                <a:ea typeface="Arial Unicode MS" pitchFamily="34" charset="-128"/>
                <a:cs typeface="Arial Unicode MS" pitchFamily="34" charset="-128"/>
              </a:rPr>
              <a:t>FF.PP. Básicos +</a:t>
            </a:r>
          </a:p>
          <a:p>
            <a:pPr algn="ctr"/>
            <a:r>
              <a:rPr lang="es-ES" sz="1400" b="1" smtClean="0">
                <a:latin typeface="Arial Unicode MS" pitchFamily="34" charset="-128"/>
                <a:ea typeface="Arial Unicode MS" pitchFamily="34" charset="-128"/>
                <a:cs typeface="Arial Unicode MS" pitchFamily="34" charset="-128"/>
              </a:rPr>
              <a:t>híbrido T1 por 50</a:t>
            </a:r>
            <a:endParaRPr lang="es-ES" sz="1400" b="1">
              <a:latin typeface="Arial Unicode MS" pitchFamily="34" charset="-128"/>
              <a:ea typeface="Arial Unicode MS" pitchFamily="34" charset="-128"/>
              <a:cs typeface="Arial Unicode MS" pitchFamily="34" charset="-128"/>
            </a:endParaRPr>
          </a:p>
        </p:txBody>
      </p:sp>
      <p:sp>
        <p:nvSpPr>
          <p:cNvPr id="24" name="Rectangle 14"/>
          <p:cNvSpPr>
            <a:spLocks noChangeArrowheads="1"/>
          </p:cNvSpPr>
          <p:nvPr/>
        </p:nvSpPr>
        <p:spPr bwMode="auto">
          <a:xfrm>
            <a:off x="7286644" y="5067300"/>
            <a:ext cx="1657350" cy="412750"/>
          </a:xfrm>
          <a:prstGeom prst="rect">
            <a:avLst/>
          </a:prstGeom>
          <a:solidFill>
            <a:schemeClr val="accent4">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2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5" name="Rectangle 15"/>
          <p:cNvSpPr>
            <a:spLocks noChangeArrowheads="1"/>
          </p:cNvSpPr>
          <p:nvPr/>
        </p:nvSpPr>
        <p:spPr bwMode="auto">
          <a:xfrm>
            <a:off x="7286644" y="5514975"/>
            <a:ext cx="1657350" cy="377825"/>
          </a:xfrm>
          <a:prstGeom prst="rect">
            <a:avLst/>
          </a:prstGeom>
          <a:solidFill>
            <a:schemeClr val="accent5">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básicos</a:t>
            </a:r>
            <a:endParaRPr lang="es-ES" sz="1400" b="1">
              <a:latin typeface="Arial Unicode MS" pitchFamily="34" charset="-128"/>
              <a:ea typeface="Arial Unicode MS" pitchFamily="34" charset="-128"/>
              <a:cs typeface="Arial Unicode MS" pitchFamily="34" charset="-128"/>
            </a:endParaRPr>
          </a:p>
        </p:txBody>
      </p:sp>
      <p:sp>
        <p:nvSpPr>
          <p:cNvPr id="26" name="Rectangle 16"/>
          <p:cNvSpPr>
            <a:spLocks noChangeArrowheads="1"/>
          </p:cNvSpPr>
          <p:nvPr/>
        </p:nvSpPr>
        <p:spPr bwMode="auto">
          <a:xfrm>
            <a:off x="7286644" y="5902325"/>
            <a:ext cx="1657350" cy="414338"/>
          </a:xfrm>
          <a:prstGeom prst="rect">
            <a:avLst/>
          </a:prstGeom>
          <a:solidFill>
            <a:schemeClr val="accent5">
              <a:lumMod val="40000"/>
              <a:lumOff val="6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7" name="Rectangle 17"/>
          <p:cNvSpPr>
            <a:spLocks noChangeArrowheads="1"/>
          </p:cNvSpPr>
          <p:nvPr/>
        </p:nvSpPr>
        <p:spPr bwMode="auto">
          <a:xfrm>
            <a:off x="7286644" y="1857364"/>
            <a:ext cx="1657350" cy="1636713"/>
          </a:xfrm>
          <a:prstGeom prst="rect">
            <a:avLst/>
          </a:prstGeom>
          <a:solidFill>
            <a:srgbClr val="99CC00"/>
          </a:solidFill>
          <a:ln w="9525">
            <a:noFill/>
            <a:miter lim="800000"/>
            <a:headEnd/>
            <a:tailEnd/>
          </a:ln>
          <a:effectLst/>
        </p:spPr>
        <p:txBody>
          <a:bodyPr wrap="none" anchor="ctr"/>
          <a:lstStyle/>
          <a:p>
            <a:pPr algn="ctr"/>
            <a:r>
              <a:rPr lang="es-ES" sz="1400" b="1" dirty="0" err="1" smtClean="0">
                <a:solidFill>
                  <a:schemeClr val="bg1"/>
                </a:solidFill>
                <a:latin typeface="Arial Unicode MS" pitchFamily="34" charset="-128"/>
                <a:ea typeface="Arial Unicode MS" pitchFamily="34" charset="-128"/>
                <a:cs typeface="Arial Unicode MS" pitchFamily="34" charset="-128"/>
              </a:rPr>
              <a:t>Tier</a:t>
            </a:r>
            <a:r>
              <a:rPr lang="es-ES" sz="1400" b="1" dirty="0" smtClean="0">
                <a:solidFill>
                  <a:schemeClr val="bg1"/>
                </a:solidFill>
                <a:latin typeface="Arial Unicode MS" pitchFamily="34" charset="-128"/>
                <a:ea typeface="Arial Unicode MS" pitchFamily="34" charset="-128"/>
                <a:cs typeface="Arial Unicode MS" pitchFamily="34" charset="-128"/>
              </a:rPr>
              <a:t> 1</a:t>
            </a:r>
          </a:p>
          <a:p>
            <a:pPr algn="ctr"/>
            <a:r>
              <a:rPr lang="es-ES" sz="1400" b="1" dirty="0" smtClean="0">
                <a:solidFill>
                  <a:schemeClr val="bg1"/>
                </a:solidFill>
                <a:latin typeface="Arial Unicode MS" pitchFamily="34" charset="-128"/>
                <a:ea typeface="Arial Unicode MS" pitchFamily="34" charset="-128"/>
                <a:cs typeface="Arial Unicode MS" pitchFamily="34" charset="-128"/>
              </a:rPr>
              <a:t>Fondos propios </a:t>
            </a:r>
          </a:p>
          <a:p>
            <a:pPr algn="ctr"/>
            <a:r>
              <a:rPr lang="es-ES" sz="1400" b="1" dirty="0" smtClean="0">
                <a:solidFill>
                  <a:schemeClr val="bg1"/>
                </a:solidFill>
                <a:latin typeface="Arial Unicode MS" pitchFamily="34" charset="-128"/>
                <a:ea typeface="Arial Unicode MS" pitchFamily="34" charset="-128"/>
                <a:cs typeface="Arial Unicode MS" pitchFamily="34" charset="-128"/>
              </a:rPr>
              <a:t>Básicos</a:t>
            </a:r>
          </a:p>
          <a:p>
            <a:pPr algn="ctr"/>
            <a:r>
              <a:rPr lang="es-ES" sz="1400" b="1" dirty="0" smtClean="0">
                <a:solidFill>
                  <a:schemeClr val="bg1"/>
                </a:solidFill>
                <a:latin typeface="Arial Unicode MS" pitchFamily="34" charset="-128"/>
                <a:ea typeface="Arial Unicode MS" pitchFamily="34" charset="-128"/>
                <a:cs typeface="Arial Unicode MS" pitchFamily="34" charset="-128"/>
              </a:rPr>
              <a:t> no restringidos</a:t>
            </a:r>
          </a:p>
          <a:p>
            <a:pPr algn="ctr"/>
            <a:endParaRPr lang="es-ES" sz="1400" b="1" dirty="0">
              <a:solidFill>
                <a:schemeClr val="bg1"/>
              </a:solidFill>
              <a:latin typeface="Arial Unicode MS" pitchFamily="34" charset="-128"/>
              <a:ea typeface="Arial Unicode MS" pitchFamily="34" charset="-128"/>
              <a:cs typeface="Arial Unicode MS" pitchFamily="34" charset="-128"/>
            </a:endParaRPr>
          </a:p>
        </p:txBody>
      </p:sp>
      <p:sp>
        <p:nvSpPr>
          <p:cNvPr id="28" name="Text Box 18"/>
          <p:cNvSpPr txBox="1">
            <a:spLocks noChangeArrowheads="1"/>
          </p:cNvSpPr>
          <p:nvPr/>
        </p:nvSpPr>
        <p:spPr bwMode="auto">
          <a:xfrm>
            <a:off x="7286644" y="3500438"/>
            <a:ext cx="1657350" cy="738664"/>
          </a:xfrm>
          <a:prstGeom prst="rect">
            <a:avLst/>
          </a:prstGeom>
          <a:solidFill>
            <a:schemeClr val="accent4">
              <a:lumMod val="60000"/>
              <a:lumOff val="40000"/>
            </a:schemeClr>
          </a:solidFill>
          <a:ln w="19050" algn="ctr">
            <a:noFill/>
            <a:miter lim="800000"/>
            <a:headEnd/>
            <a:tailEnd/>
          </a:ln>
          <a:effectLst/>
        </p:spPr>
        <p:txBody>
          <a:bodyPr anchor="ctr">
            <a:spAutoFit/>
          </a:bodyPr>
          <a:lstStyle/>
          <a:p>
            <a:pPr algn="ctr" eaLnBrk="0" hangingPunct="0">
              <a:spcBef>
                <a:spcPct val="50000"/>
              </a:spcBef>
            </a:pPr>
            <a:r>
              <a:rPr lang="es-ES" sz="1400" b="1" smtClean="0">
                <a:latin typeface="Arial Unicode MS" pitchFamily="34" charset="-128"/>
                <a:ea typeface="Arial Unicode MS" pitchFamily="34" charset="-128"/>
                <a:cs typeface="Arial Unicode MS" pitchFamily="34" charset="-128"/>
              </a:rPr>
              <a:t>Tier 1 FF.PP. Básicos Restringidos</a:t>
            </a:r>
            <a:endParaRPr lang="es-ES" sz="1400" b="1">
              <a:latin typeface="Arial Unicode MS" pitchFamily="34" charset="-128"/>
              <a:ea typeface="Arial Unicode MS" pitchFamily="34" charset="-128"/>
              <a:cs typeface="Arial Unicode MS" pitchFamily="34" charset="-128"/>
            </a:endParaRPr>
          </a:p>
        </p:txBody>
      </p:sp>
      <p:sp>
        <p:nvSpPr>
          <p:cNvPr id="29" name="Rectangle 14"/>
          <p:cNvSpPr>
            <a:spLocks noChangeArrowheads="1"/>
          </p:cNvSpPr>
          <p:nvPr/>
        </p:nvSpPr>
        <p:spPr bwMode="auto">
          <a:xfrm>
            <a:off x="7286644" y="1438275"/>
            <a:ext cx="1657350" cy="412750"/>
          </a:xfrm>
          <a:prstGeom prst="rect">
            <a:avLst/>
          </a:prstGeom>
          <a:solidFill>
            <a:schemeClr val="bg1"/>
          </a:solidFill>
          <a:ln w="9525">
            <a:solidFill>
              <a:schemeClr val="accent4">
                <a:lumMod val="50000"/>
              </a:schemeClr>
            </a:solidFill>
            <a:miter lim="800000"/>
            <a:headEnd/>
            <a:tailEnd/>
          </a:ln>
        </p:spPr>
        <p:txBody>
          <a:bodyPr wrap="none" anchor="ctr"/>
          <a:lstStyle/>
          <a:p>
            <a:pPr algn="ctr"/>
            <a:r>
              <a:rPr lang="es-ES" sz="1400" b="1" dirty="0" smtClean="0">
                <a:solidFill>
                  <a:schemeClr val="accent4">
                    <a:lumMod val="50000"/>
                  </a:schemeClr>
                </a:solidFill>
                <a:latin typeface="Arial Unicode MS" pitchFamily="34" charset="-128"/>
                <a:ea typeface="Arial Unicode MS" pitchFamily="34" charset="-128"/>
                <a:cs typeface="Arial Unicode MS" pitchFamily="34" charset="-128"/>
              </a:rPr>
              <a:t>Exceso (T1)</a:t>
            </a:r>
            <a:endParaRPr lang="es-ES" sz="1400" b="1" dirty="0">
              <a:solidFill>
                <a:schemeClr val="accent4">
                  <a:lumMod val="50000"/>
                </a:schemeClr>
              </a:solidFill>
              <a:latin typeface="Arial Unicode MS" pitchFamily="34" charset="-128"/>
              <a:ea typeface="Arial Unicode MS" pitchFamily="34" charset="-128"/>
              <a:cs typeface="Arial Unicode MS" pitchFamily="34" charset="-128"/>
            </a:endParaRPr>
          </a:p>
        </p:txBody>
      </p:sp>
      <p:sp>
        <p:nvSpPr>
          <p:cNvPr id="30" name="29 CuadroTexto"/>
          <p:cNvSpPr txBox="1"/>
          <p:nvPr/>
        </p:nvSpPr>
        <p:spPr>
          <a:xfrm>
            <a:off x="6643702" y="1500174"/>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125</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1" name="30 CuadroTexto"/>
          <p:cNvSpPr txBox="1"/>
          <p:nvPr/>
        </p:nvSpPr>
        <p:spPr>
          <a:xfrm>
            <a:off x="6643702" y="2214554"/>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500</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2" name="31 CuadroTexto"/>
          <p:cNvSpPr txBox="1"/>
          <p:nvPr/>
        </p:nvSpPr>
        <p:spPr>
          <a:xfrm>
            <a:off x="6643702" y="3571876"/>
            <a:ext cx="642942" cy="584775"/>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125</a:t>
            </a:r>
          </a:p>
          <a:p>
            <a:pPr algn="ctr"/>
            <a:r>
              <a:rPr lang="es-ES" sz="1600" b="1" dirty="0" smtClean="0">
                <a:solidFill>
                  <a:srgbClr val="000099"/>
                </a:solidFill>
                <a:latin typeface="Arial Unicode MS" pitchFamily="34" charset="-128"/>
                <a:ea typeface="Arial Unicode MS" pitchFamily="34" charset="-128"/>
                <a:cs typeface="Arial Unicode MS" pitchFamily="34" charset="-128"/>
              </a:rPr>
              <a:t>(*)</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3" name="32 CuadroTexto"/>
          <p:cNvSpPr txBox="1"/>
          <p:nvPr/>
        </p:nvSpPr>
        <p:spPr>
          <a:xfrm>
            <a:off x="6715140" y="4429132"/>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50</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4" name="33 CuadroTexto"/>
          <p:cNvSpPr txBox="1"/>
          <p:nvPr/>
        </p:nvSpPr>
        <p:spPr>
          <a:xfrm>
            <a:off x="6715140" y="5072074"/>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300</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5" name="34 CuadroTexto"/>
          <p:cNvSpPr txBox="1"/>
          <p:nvPr/>
        </p:nvSpPr>
        <p:spPr>
          <a:xfrm>
            <a:off x="6715140" y="5500702"/>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150</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6"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Un ejemplo práctico</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37" name="36 CuadroTexto"/>
          <p:cNvSpPr txBox="1"/>
          <p:nvPr/>
        </p:nvSpPr>
        <p:spPr>
          <a:xfrm>
            <a:off x="214282" y="6286520"/>
            <a:ext cx="5857916" cy="523220"/>
          </a:xfrm>
          <a:prstGeom prst="rect">
            <a:avLst/>
          </a:prstGeom>
          <a:solidFill>
            <a:srgbClr val="CCECFF"/>
          </a:solidFill>
        </p:spPr>
        <p:txBody>
          <a:bodyPr wrap="square" rtlCol="0">
            <a:spAutoFit/>
          </a:bodyPr>
          <a:lstStyle/>
          <a:p>
            <a:pPr algn="ctr"/>
            <a:r>
              <a:rPr lang="es-ES" sz="1400" b="1" dirty="0" smtClean="0">
                <a:solidFill>
                  <a:srgbClr val="000099"/>
                </a:solidFill>
                <a:latin typeface="Arial Unicode MS" pitchFamily="34" charset="-128"/>
                <a:ea typeface="Arial Unicode MS" pitchFamily="34" charset="-128"/>
                <a:cs typeface="Arial Unicode MS" pitchFamily="34" charset="-128"/>
              </a:rPr>
              <a:t>(*)  125 = 0.2 * 625; donde 625 es el total de </a:t>
            </a:r>
            <a:r>
              <a:rPr lang="es-ES" sz="1400" b="1" dirty="0" err="1" smtClean="0">
                <a:solidFill>
                  <a:srgbClr val="000099"/>
                </a:solidFill>
                <a:latin typeface="Arial Unicode MS" pitchFamily="34" charset="-128"/>
                <a:ea typeface="Arial Unicode MS" pitchFamily="34" charset="-128"/>
                <a:cs typeface="Arial Unicode MS" pitchFamily="34" charset="-128"/>
              </a:rPr>
              <a:t>items</a:t>
            </a:r>
            <a:r>
              <a:rPr lang="es-ES" sz="1400" b="1" dirty="0" smtClean="0">
                <a:solidFill>
                  <a:srgbClr val="000099"/>
                </a:solidFill>
                <a:latin typeface="Arial Unicode MS" pitchFamily="34" charset="-128"/>
                <a:ea typeface="Arial Unicode MS" pitchFamily="34" charset="-128"/>
                <a:cs typeface="Arial Unicode MS" pitchFamily="34" charset="-128"/>
              </a:rPr>
              <a:t> del </a:t>
            </a:r>
            <a:r>
              <a:rPr lang="es-ES" sz="1400" b="1" dirty="0" err="1" smtClean="0">
                <a:solidFill>
                  <a:srgbClr val="000099"/>
                </a:solidFill>
                <a:latin typeface="Arial Unicode MS" pitchFamily="34" charset="-128"/>
                <a:ea typeface="Arial Unicode MS" pitchFamily="34" charset="-128"/>
                <a:cs typeface="Arial Unicode MS" pitchFamily="34" charset="-128"/>
              </a:rPr>
              <a:t>Tier</a:t>
            </a:r>
            <a:r>
              <a:rPr lang="es-ES" sz="1400" b="1" dirty="0" smtClean="0">
                <a:solidFill>
                  <a:srgbClr val="000099"/>
                </a:solidFill>
                <a:latin typeface="Arial Unicode MS" pitchFamily="34" charset="-128"/>
                <a:ea typeface="Arial Unicode MS" pitchFamily="34" charset="-128"/>
                <a:cs typeface="Arial Unicode MS" pitchFamily="34" charset="-128"/>
              </a:rPr>
              <a:t> 1 obtenido al resolver la ecuación TotalT1 = ( 200+300) + 0.2 * TotalT1</a:t>
            </a:r>
            <a:endParaRPr lang="es-ES" sz="1400" b="1" dirty="0">
              <a:solidFill>
                <a:srgbClr val="000099"/>
              </a:solidFill>
              <a:latin typeface="Arial Unicode MS" pitchFamily="34" charset="-128"/>
              <a:ea typeface="Arial Unicode MS" pitchFamily="34" charset="-128"/>
              <a:cs typeface="Arial Unicode MS" pitchFamily="34" charset="-128"/>
            </a:endParaRPr>
          </a:p>
        </p:txBody>
      </p:sp>
      <p:sp>
        <p:nvSpPr>
          <p:cNvPr id="38" name="37 CuadroTexto"/>
          <p:cNvSpPr txBox="1"/>
          <p:nvPr/>
        </p:nvSpPr>
        <p:spPr>
          <a:xfrm>
            <a:off x="6643702" y="2590380"/>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375</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ppt_w*0.7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strVal val="#ppt_w*0.70"/>
                                          </p:val>
                                        </p:tav>
                                        <p:tav tm="100000">
                                          <p:val>
                                            <p:strVal val="#ppt_w"/>
                                          </p:val>
                                        </p:tav>
                                      </p:tavLst>
                                    </p:anim>
                                    <p:anim calcmode="lin" valueType="num">
                                      <p:cBhvr>
                                        <p:cTn id="15" dur="1000" fill="hold"/>
                                        <p:tgtEl>
                                          <p:spTgt spid="34"/>
                                        </p:tgtEl>
                                        <p:attrNameLst>
                                          <p:attrName>ppt_h</p:attrName>
                                        </p:attrNameLst>
                                      </p:cBhvr>
                                      <p:tavLst>
                                        <p:tav tm="0">
                                          <p:val>
                                            <p:strVal val="#ppt_h"/>
                                          </p:val>
                                        </p:tav>
                                        <p:tav tm="100000">
                                          <p:val>
                                            <p:strVal val="#ppt_h"/>
                                          </p:val>
                                        </p:tav>
                                      </p:tavLst>
                                    </p:anim>
                                    <p:animEffect transition="in" filter="fade">
                                      <p:cBhvr>
                                        <p:cTn id="16" dur="1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1000" fill="hold"/>
                                        <p:tgtEl>
                                          <p:spTgt spid="31"/>
                                        </p:tgtEl>
                                        <p:attrNameLst>
                                          <p:attrName>ppt_w</p:attrName>
                                        </p:attrNameLst>
                                      </p:cBhvr>
                                      <p:tavLst>
                                        <p:tav tm="0">
                                          <p:val>
                                            <p:strVal val="#ppt_w*0.70"/>
                                          </p:val>
                                        </p:tav>
                                        <p:tav tm="100000">
                                          <p:val>
                                            <p:strVal val="#ppt_w"/>
                                          </p:val>
                                        </p:tav>
                                      </p:tavLst>
                                    </p:anim>
                                    <p:anim calcmode="lin" valueType="num">
                                      <p:cBhvr>
                                        <p:cTn id="22" dur="1000" fill="hold"/>
                                        <p:tgtEl>
                                          <p:spTgt spid="31"/>
                                        </p:tgtEl>
                                        <p:attrNameLst>
                                          <p:attrName>ppt_h</p:attrName>
                                        </p:attrNameLst>
                                      </p:cBhvr>
                                      <p:tavLst>
                                        <p:tav tm="0">
                                          <p:val>
                                            <p:strVal val="#ppt_h"/>
                                          </p:val>
                                        </p:tav>
                                        <p:tav tm="100000">
                                          <p:val>
                                            <p:strVal val="#ppt_h"/>
                                          </p:val>
                                        </p:tav>
                                      </p:tavLst>
                                    </p:anim>
                                    <p:animEffect transition="in" filter="fade">
                                      <p:cBhvr>
                                        <p:cTn id="23" dur="1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strVal val="#ppt_w*0.70"/>
                                          </p:val>
                                        </p:tav>
                                        <p:tav tm="100000">
                                          <p:val>
                                            <p:strVal val="#ppt_w"/>
                                          </p:val>
                                        </p:tav>
                                      </p:tavLst>
                                    </p:anim>
                                    <p:anim calcmode="lin" valueType="num">
                                      <p:cBhvr>
                                        <p:cTn id="29" dur="1000" fill="hold"/>
                                        <p:tgtEl>
                                          <p:spTgt spid="32"/>
                                        </p:tgtEl>
                                        <p:attrNameLst>
                                          <p:attrName>ppt_h</p:attrName>
                                        </p:attrNameLst>
                                      </p:cBhvr>
                                      <p:tavLst>
                                        <p:tav tm="0">
                                          <p:val>
                                            <p:strVal val="#ppt_h"/>
                                          </p:val>
                                        </p:tav>
                                        <p:tav tm="100000">
                                          <p:val>
                                            <p:strVal val="#ppt_h"/>
                                          </p:val>
                                        </p:tav>
                                      </p:tavLst>
                                    </p:anim>
                                    <p:animEffect transition="in" filter="fade">
                                      <p:cBhvr>
                                        <p:cTn id="30" dur="1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ppt_x"/>
                                          </p:val>
                                        </p:tav>
                                        <p:tav tm="100000">
                                          <p:val>
                                            <p:strVal val="#ppt_x"/>
                                          </p:val>
                                        </p:tav>
                                      </p:tavLst>
                                    </p:anim>
                                    <p:anim calcmode="lin" valueType="num">
                                      <p:cBhvr additive="base">
                                        <p:cTn id="36"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1000" fill="hold"/>
                                        <p:tgtEl>
                                          <p:spTgt spid="33"/>
                                        </p:tgtEl>
                                        <p:attrNameLst>
                                          <p:attrName>ppt_w</p:attrName>
                                        </p:attrNameLst>
                                      </p:cBhvr>
                                      <p:tavLst>
                                        <p:tav tm="0">
                                          <p:val>
                                            <p:strVal val="#ppt_w*0.70"/>
                                          </p:val>
                                        </p:tav>
                                        <p:tav tm="100000">
                                          <p:val>
                                            <p:strVal val="#ppt_w"/>
                                          </p:val>
                                        </p:tav>
                                      </p:tavLst>
                                    </p:anim>
                                    <p:anim calcmode="lin" valueType="num">
                                      <p:cBhvr>
                                        <p:cTn id="42" dur="1000" fill="hold"/>
                                        <p:tgtEl>
                                          <p:spTgt spid="33"/>
                                        </p:tgtEl>
                                        <p:attrNameLst>
                                          <p:attrName>ppt_h</p:attrName>
                                        </p:attrNameLst>
                                      </p:cBhvr>
                                      <p:tavLst>
                                        <p:tav tm="0">
                                          <p:val>
                                            <p:strVal val="#ppt_h"/>
                                          </p:val>
                                        </p:tav>
                                        <p:tav tm="100000">
                                          <p:val>
                                            <p:strVal val="#ppt_h"/>
                                          </p:val>
                                        </p:tav>
                                      </p:tavLst>
                                    </p:anim>
                                    <p:animEffect transition="in" filter="fade">
                                      <p:cBhvr>
                                        <p:cTn id="43" dur="10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par>
                          <p:cTn id="49" fill="hold">
                            <p:stCondLst>
                              <p:cond delay="500"/>
                            </p:stCondLst>
                            <p:childTnLst>
                              <p:par>
                                <p:cTn id="50" presetID="9" presetClass="entr" presetSubtype="0" fill="hold" grpId="1"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dissolve">
                                      <p:cBhvr>
                                        <p:cTn id="52" dur="500"/>
                                        <p:tgtEl>
                                          <p:spTgt spid="38"/>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dissolve">
                                      <p:cBhvr>
                                        <p:cTn id="56" dur="500"/>
                                        <p:tgtEl>
                                          <p:spTgt spid="29"/>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strVal val="#ppt_w*0.70"/>
                                          </p:val>
                                        </p:tav>
                                        <p:tav tm="100000">
                                          <p:val>
                                            <p:strVal val="#ppt_w"/>
                                          </p:val>
                                        </p:tav>
                                      </p:tavLst>
                                    </p:anim>
                                    <p:anim calcmode="lin" valueType="num">
                                      <p:cBhvr>
                                        <p:cTn id="60" dur="1000" fill="hold"/>
                                        <p:tgtEl>
                                          <p:spTgt spid="30"/>
                                        </p:tgtEl>
                                        <p:attrNameLst>
                                          <p:attrName>ppt_h</p:attrName>
                                        </p:attrNameLst>
                                      </p:cBhvr>
                                      <p:tavLst>
                                        <p:tav tm="0">
                                          <p:val>
                                            <p:strVal val="#ppt_h"/>
                                          </p:val>
                                        </p:tav>
                                        <p:tav tm="100000">
                                          <p:val>
                                            <p:strVal val="#ppt_h"/>
                                          </p:val>
                                        </p:tav>
                                      </p:tavLst>
                                    </p:anim>
                                    <p:animEffect transition="in" filter="fade">
                                      <p:cBhvr>
                                        <p:cTn id="6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1" grpId="1"/>
      <p:bldP spid="32" grpId="0"/>
      <p:bldP spid="33" grpId="0"/>
      <p:bldP spid="34" grpId="0"/>
      <p:bldP spid="35" grpId="0"/>
      <p:bldP spid="37" grpId="0" animBg="1"/>
      <p:bldP spid="38"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615242"/>
          <a:ext cx="5033968" cy="4599840"/>
        </p:xfrm>
        <a:graphic>
          <a:graphicData uri="http://schemas.openxmlformats.org/drawingml/2006/table">
            <a:tbl>
              <a:tblPr firstRow="1" bandRow="1">
                <a:tableStyleId>{5C22544A-7EE6-4342-B048-85BDC9FD1C3A}</a:tableStyleId>
              </a:tblPr>
              <a:tblGrid>
                <a:gridCol w="2533638"/>
                <a:gridCol w="1357322"/>
                <a:gridCol w="1143008"/>
              </a:tblGrid>
              <a:tr h="548747">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Item</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Classification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l">
                        <a:spcAft>
                          <a:spcPts val="0"/>
                        </a:spcAft>
                      </a:pPr>
                      <a:r>
                        <a:rPr lang="es-ES" sz="1600" b="1" noProof="0" smtClean="0">
                          <a:effectLst/>
                          <a:latin typeface="Arial Unicode MS" pitchFamily="34" charset="-128"/>
                          <a:ea typeface="Arial Unicode MS" pitchFamily="34" charset="-128"/>
                          <a:cs typeface="Arial Unicode MS" pitchFamily="34" charset="-128"/>
                        </a:rPr>
                        <a:t>Available own funds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Acciones ordinarias desembolsadas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Reserva de reconciliación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Préstamos subordinados</a:t>
                      </a:r>
                      <a:r>
                        <a:rPr lang="es-ES" sz="1600" baseline="0" noProof="0" smtClean="0">
                          <a:effectLst/>
                          <a:latin typeface="Arial Unicode MS" pitchFamily="34" charset="-128"/>
                          <a:ea typeface="Arial Unicode MS" pitchFamily="34" charset="-128"/>
                          <a:cs typeface="Arial Unicode MS" pitchFamily="34" charset="-128"/>
                        </a:rPr>
                        <a:t> perpetuos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Garantías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2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548747">
                <a:tc>
                  <a:txBody>
                    <a:bodyPr/>
                    <a:lstStyle/>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Deuda subordinadas</a:t>
                      </a:r>
                    </a:p>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(vencimiento 3 años)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BOF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400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719389">
                <a:tc>
                  <a:txBody>
                    <a:bodyPr/>
                    <a:lstStyle/>
                    <a:p>
                      <a:pPr>
                        <a:spcAft>
                          <a:spcPts val="0"/>
                        </a:spcAft>
                      </a:pPr>
                      <a:r>
                        <a:rPr lang="es-ES" sz="1400" noProof="0" smtClean="0">
                          <a:solidFill>
                            <a:srgbClr val="000000"/>
                          </a:solidFill>
                          <a:effectLst/>
                          <a:latin typeface="Arial Unicode MS" pitchFamily="34" charset="-128"/>
                          <a:ea typeface="Arial Unicode MS" pitchFamily="34" charset="-128"/>
                          <a:cs typeface="Arial Unicode MS" pitchFamily="34" charset="-128"/>
                        </a:rPr>
                        <a:t>Compromiso legalmente vinculante</a:t>
                      </a:r>
                      <a:r>
                        <a:rPr lang="es-ES" sz="1400" baseline="0" noProof="0" smtClean="0">
                          <a:solidFill>
                            <a:srgbClr val="000000"/>
                          </a:solidFill>
                          <a:effectLst/>
                          <a:latin typeface="Arial Unicode MS" pitchFamily="34" charset="-128"/>
                          <a:ea typeface="Arial Unicode MS" pitchFamily="34" charset="-128"/>
                          <a:cs typeface="Arial Unicode MS" pitchFamily="34" charset="-128"/>
                        </a:rPr>
                        <a:t> de suscribir y desembolsar deuda subordinada a petición del asegurador</a:t>
                      </a:r>
                      <a:endParaRPr lang="es-ES" sz="14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100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Total</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 </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dirty="0" smtClean="0">
                          <a:effectLst/>
                          <a:latin typeface="Arial Unicode MS" pitchFamily="34" charset="-128"/>
                          <a:ea typeface="Arial Unicode MS" pitchFamily="34" charset="-128"/>
                          <a:cs typeface="Arial Unicode MS" pitchFamily="34" charset="-128"/>
                        </a:rPr>
                        <a:t>1,500</a:t>
                      </a:r>
                      <a:endParaRPr lang="es-ES" sz="1600" noProof="0" dirty="0">
                        <a:effectLst/>
                        <a:latin typeface="Arial Unicode MS" pitchFamily="34" charset="-128"/>
                        <a:ea typeface="Arial Unicode MS" pitchFamily="34" charset="-128"/>
                        <a:cs typeface="Arial Unicode MS" pitchFamily="34" charset="-128"/>
                      </a:endParaRPr>
                    </a:p>
                  </a:txBody>
                  <a:tcPr marL="68578" marR="68578" marT="0" marB="0" anchor="ctr"/>
                </a:tc>
              </a:tr>
            </a:tbl>
          </a:graphicData>
        </a:graphic>
      </p:graphicFrame>
      <p:sp>
        <p:nvSpPr>
          <p:cNvPr id="5" name="Rectangle 3"/>
          <p:cNvSpPr txBox="1">
            <a:spLocks noChangeArrowheads="1"/>
          </p:cNvSpPr>
          <p:nvPr/>
        </p:nvSpPr>
        <p:spPr>
          <a:xfrm>
            <a:off x="1428728" y="1071570"/>
            <a:ext cx="2714644" cy="428604"/>
          </a:xfrm>
          <a:prstGeom prst="rect">
            <a:avLst/>
          </a:prstGeom>
          <a:solidFill>
            <a:schemeClr val="accent2">
              <a:lumMod val="40000"/>
              <a:lumOff val="60000"/>
            </a:schemeClr>
          </a:solidFill>
        </p:spPr>
        <p:txBody>
          <a:bodyPr anchor="ctr"/>
          <a:lstStyle/>
          <a:p>
            <a:pPr marL="365125" marR="0" lvl="0" indent="-282575" algn="ctr" defTabSz="914400" rtl="0" eaLnBrk="1" fontAlgn="base" latinLnBrk="0" hangingPunct="1">
              <a:lnSpc>
                <a:spcPct val="100000"/>
              </a:lnSpc>
              <a:spcBef>
                <a:spcPts val="600"/>
              </a:spcBef>
              <a:spcAft>
                <a:spcPct val="0"/>
              </a:spcAft>
              <a:buClr>
                <a:schemeClr val="accent1"/>
              </a:buClr>
              <a:buSzPct val="80000"/>
              <a:tabLst/>
              <a:defRPr/>
            </a:pPr>
            <a:r>
              <a:rPr kumimoji="0" lang="en-GB" sz="1600" b="1"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SCR: 1,000  ;  MCR: 400</a:t>
            </a:r>
            <a:endParaRPr kumimoji="0" lang="en-US" sz="1600" b="1"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p:txBody>
      </p:sp>
      <p:sp>
        <p:nvSpPr>
          <p:cNvPr id="36"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Un ejemplo práctico</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38" name="AutoShape 10"/>
          <p:cNvSpPr>
            <a:spLocks/>
          </p:cNvSpPr>
          <p:nvPr/>
        </p:nvSpPr>
        <p:spPr bwMode="auto">
          <a:xfrm>
            <a:off x="6494481" y="1863725"/>
            <a:ext cx="392113" cy="2286000"/>
          </a:xfrm>
          <a:prstGeom prst="leftBrace">
            <a:avLst>
              <a:gd name="adj1" fmla="val 48961"/>
              <a:gd name="adj2" fmla="val 38060"/>
            </a:avLst>
          </a:prstGeom>
          <a:noFill/>
          <a:ln w="19050">
            <a:solidFill>
              <a:schemeClr val="tx2"/>
            </a:solidFill>
            <a:round/>
            <a:headEnd/>
            <a:tailEnd/>
          </a:ln>
          <a:effectLst/>
        </p:spPr>
        <p:txBody>
          <a:bodyPr wrap="none" anchor="ctr"/>
          <a:lstStyle/>
          <a:p>
            <a:pPr algn="ctr" eaLnBrk="0" hangingPunct="0">
              <a:spcBef>
                <a:spcPct val="50000"/>
              </a:spcBef>
            </a:pPr>
            <a:endParaRPr lang="en-US" sz="1200">
              <a:solidFill>
                <a:schemeClr val="tx2"/>
              </a:solidFill>
              <a:latin typeface="Arial Unicode MS" pitchFamily="34" charset="-128"/>
              <a:ea typeface="Arial Unicode MS" pitchFamily="34" charset="-128"/>
              <a:cs typeface="Arial Unicode MS" pitchFamily="34" charset="-128"/>
            </a:endParaRPr>
          </a:p>
        </p:txBody>
      </p:sp>
      <p:sp>
        <p:nvSpPr>
          <p:cNvPr id="39" name="Text Box 11"/>
          <p:cNvSpPr txBox="1">
            <a:spLocks noChangeArrowheads="1"/>
          </p:cNvSpPr>
          <p:nvPr/>
        </p:nvSpPr>
        <p:spPr bwMode="auto">
          <a:xfrm>
            <a:off x="5429256" y="2505075"/>
            <a:ext cx="1093800" cy="523875"/>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n-GB" sz="1400" b="1" dirty="0">
                <a:solidFill>
                  <a:schemeClr val="tx2"/>
                </a:solidFill>
                <a:latin typeface="Arial Unicode MS" pitchFamily="34" charset="-128"/>
                <a:ea typeface="Arial Unicode MS" pitchFamily="34" charset="-128"/>
                <a:cs typeface="Arial Unicode MS" pitchFamily="34" charset="-128"/>
              </a:rPr>
              <a:t>Total T1 </a:t>
            </a:r>
            <a:r>
              <a:rPr lang="en-GB" sz="1400" b="1" dirty="0" smtClean="0">
                <a:solidFill>
                  <a:schemeClr val="tx2"/>
                </a:solidFill>
                <a:latin typeface="Arial Unicode MS" pitchFamily="34" charset="-128"/>
                <a:ea typeface="Arial Unicode MS" pitchFamily="34" charset="-128"/>
                <a:cs typeface="Arial Unicode MS" pitchFamily="34" charset="-128"/>
              </a:rPr>
              <a:t>≥ </a:t>
            </a:r>
            <a:r>
              <a:rPr lang="en-GB" sz="1400" b="1" dirty="0">
                <a:solidFill>
                  <a:schemeClr val="tx2"/>
                </a:solidFill>
                <a:latin typeface="Arial Unicode MS" pitchFamily="34" charset="-128"/>
                <a:ea typeface="Arial Unicode MS" pitchFamily="34" charset="-128"/>
                <a:cs typeface="Arial Unicode MS" pitchFamily="34" charset="-128"/>
              </a:rPr>
              <a:t>80% </a:t>
            </a:r>
            <a:r>
              <a:rPr lang="en-GB" sz="1400" b="1" dirty="0" smtClean="0">
                <a:solidFill>
                  <a:schemeClr val="tx2"/>
                </a:solidFill>
                <a:latin typeface="Arial Unicode MS" pitchFamily="34" charset="-128"/>
                <a:ea typeface="Arial Unicode MS" pitchFamily="34" charset="-128"/>
                <a:cs typeface="Arial Unicode MS" pitchFamily="34" charset="-128"/>
              </a:rPr>
              <a:t>MCR</a:t>
            </a:r>
            <a:endParaRPr lang="en-GB" sz="1400" b="1" dirty="0">
              <a:solidFill>
                <a:schemeClr val="tx2"/>
              </a:solidFill>
              <a:latin typeface="Arial Unicode MS" pitchFamily="34" charset="-128"/>
              <a:ea typeface="Arial Unicode MS" pitchFamily="34" charset="-128"/>
              <a:cs typeface="Arial Unicode MS" pitchFamily="34" charset="-128"/>
            </a:endParaRPr>
          </a:p>
        </p:txBody>
      </p:sp>
      <p:sp>
        <p:nvSpPr>
          <p:cNvPr id="40" name="AutoShape 22"/>
          <p:cNvSpPr>
            <a:spLocks/>
          </p:cNvSpPr>
          <p:nvPr/>
        </p:nvSpPr>
        <p:spPr bwMode="auto">
          <a:xfrm>
            <a:off x="6565919" y="4221163"/>
            <a:ext cx="331787" cy="792162"/>
          </a:xfrm>
          <a:prstGeom prst="leftBrace">
            <a:avLst>
              <a:gd name="adj1" fmla="val 6113"/>
              <a:gd name="adj2" fmla="val 54917"/>
            </a:avLst>
          </a:prstGeom>
          <a:noFill/>
          <a:ln w="19050">
            <a:solidFill>
              <a:schemeClr val="tx2"/>
            </a:solidFill>
            <a:prstDash val="sysDot"/>
            <a:round/>
            <a:headEnd/>
            <a:tailEnd/>
          </a:ln>
          <a:effectLst/>
        </p:spPr>
        <p:txBody>
          <a:bodyPr wrap="none" anchor="ctr"/>
          <a:lstStyle/>
          <a:p>
            <a:pPr algn="ctr" eaLnBrk="0" hangingPunct="0">
              <a:spcBef>
                <a:spcPct val="50000"/>
              </a:spcBef>
            </a:pPr>
            <a:endParaRPr lang="en-US" sz="1200">
              <a:solidFill>
                <a:schemeClr val="tx2"/>
              </a:solidFill>
              <a:latin typeface="Arial Unicode MS" pitchFamily="34" charset="-128"/>
              <a:ea typeface="Arial Unicode MS" pitchFamily="34" charset="-128"/>
              <a:cs typeface="Arial Unicode MS" pitchFamily="34" charset="-128"/>
            </a:endParaRPr>
          </a:p>
        </p:txBody>
      </p:sp>
      <p:sp>
        <p:nvSpPr>
          <p:cNvPr id="41" name="Text Box 23"/>
          <p:cNvSpPr txBox="1">
            <a:spLocks noChangeArrowheads="1"/>
          </p:cNvSpPr>
          <p:nvPr/>
        </p:nvSpPr>
        <p:spPr bwMode="auto">
          <a:xfrm>
            <a:off x="5214942" y="4357694"/>
            <a:ext cx="1500198" cy="630942"/>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n-GB" sz="1400" b="1" dirty="0" err="1" smtClean="0">
                <a:solidFill>
                  <a:schemeClr val="tx2"/>
                </a:solidFill>
                <a:latin typeface="Arial Unicode MS" pitchFamily="34" charset="-128"/>
                <a:ea typeface="Arial Unicode MS" pitchFamily="34" charset="-128"/>
                <a:cs typeface="Arial Unicode MS" pitchFamily="34" charset="-128"/>
              </a:rPr>
              <a:t>Implícito</a:t>
            </a:r>
            <a:endParaRPr lang="en-GB" sz="1400" b="1" dirty="0" smtClean="0">
              <a:solidFill>
                <a:schemeClr val="tx2"/>
              </a:solidFill>
              <a:latin typeface="Arial Unicode MS" pitchFamily="34" charset="-128"/>
              <a:ea typeface="Arial Unicode MS" pitchFamily="34" charset="-128"/>
              <a:cs typeface="Arial Unicode MS" pitchFamily="34" charset="-128"/>
            </a:endParaRPr>
          </a:p>
          <a:p>
            <a:pPr algn="ctr" eaLnBrk="0" hangingPunct="0">
              <a:spcBef>
                <a:spcPct val="50000"/>
              </a:spcBef>
            </a:pPr>
            <a:r>
              <a:rPr lang="en-GB" sz="1400" b="1" dirty="0" smtClean="0">
                <a:solidFill>
                  <a:schemeClr val="tx2"/>
                </a:solidFill>
                <a:latin typeface="Arial Unicode MS" pitchFamily="34" charset="-128"/>
                <a:ea typeface="Arial Unicode MS" pitchFamily="34" charset="-128"/>
                <a:cs typeface="Arial Unicode MS" pitchFamily="34" charset="-128"/>
              </a:rPr>
              <a:t>T2 ≤ </a:t>
            </a:r>
            <a:r>
              <a:rPr lang="en-GB" sz="1400" b="1" dirty="0">
                <a:solidFill>
                  <a:schemeClr val="tx2"/>
                </a:solidFill>
                <a:latin typeface="Arial Unicode MS" pitchFamily="34" charset="-128"/>
                <a:ea typeface="Arial Unicode MS" pitchFamily="34" charset="-128"/>
                <a:cs typeface="Arial Unicode MS" pitchFamily="34" charset="-128"/>
              </a:rPr>
              <a:t>20% </a:t>
            </a:r>
            <a:r>
              <a:rPr lang="en-GB" sz="1400" b="1" dirty="0" smtClean="0">
                <a:solidFill>
                  <a:schemeClr val="tx2"/>
                </a:solidFill>
                <a:latin typeface="Arial Unicode MS" pitchFamily="34" charset="-128"/>
                <a:ea typeface="Arial Unicode MS" pitchFamily="34" charset="-128"/>
                <a:cs typeface="Arial Unicode MS" pitchFamily="34" charset="-128"/>
              </a:rPr>
              <a:t>MCR</a:t>
            </a:r>
            <a:endParaRPr lang="en-GB" sz="1400" b="1" dirty="0">
              <a:solidFill>
                <a:schemeClr val="tx2"/>
              </a:solidFill>
              <a:latin typeface="Arial Unicode MS" pitchFamily="34" charset="-128"/>
              <a:ea typeface="Arial Unicode MS" pitchFamily="34" charset="-128"/>
              <a:cs typeface="Arial Unicode MS" pitchFamily="34" charset="-128"/>
            </a:endParaRPr>
          </a:p>
        </p:txBody>
      </p:sp>
      <p:sp>
        <p:nvSpPr>
          <p:cNvPr id="42" name="Text Box 24"/>
          <p:cNvSpPr txBox="1">
            <a:spLocks noChangeArrowheads="1"/>
          </p:cNvSpPr>
          <p:nvPr/>
        </p:nvSpPr>
        <p:spPr bwMode="auto">
          <a:xfrm>
            <a:off x="5286380" y="3611563"/>
            <a:ext cx="1403364" cy="52228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n-GB" sz="1400" b="1" dirty="0" err="1">
                <a:solidFill>
                  <a:schemeClr val="tx2"/>
                </a:solidFill>
                <a:latin typeface="Arial Unicode MS" pitchFamily="34" charset="-128"/>
                <a:ea typeface="Arial Unicode MS" pitchFamily="34" charset="-128"/>
                <a:cs typeface="Arial Unicode MS" pitchFamily="34" charset="-128"/>
              </a:rPr>
              <a:t>Restr</a:t>
            </a:r>
            <a:r>
              <a:rPr lang="en-GB" sz="1400" b="1" dirty="0">
                <a:solidFill>
                  <a:schemeClr val="tx2"/>
                </a:solidFill>
                <a:latin typeface="Arial Unicode MS" pitchFamily="34" charset="-128"/>
                <a:ea typeface="Arial Unicode MS" pitchFamily="34" charset="-128"/>
                <a:cs typeface="Arial Unicode MS" pitchFamily="34" charset="-128"/>
              </a:rPr>
              <a:t>. T1 </a:t>
            </a:r>
            <a:r>
              <a:rPr lang="en-GB" sz="1400" b="1" dirty="0" smtClean="0">
                <a:solidFill>
                  <a:schemeClr val="tx2"/>
                </a:solidFill>
                <a:latin typeface="Arial Unicode MS" pitchFamily="34" charset="-128"/>
                <a:ea typeface="Arial Unicode MS" pitchFamily="34" charset="-128"/>
                <a:cs typeface="Arial Unicode MS" pitchFamily="34" charset="-128"/>
              </a:rPr>
              <a:t>&lt;</a:t>
            </a:r>
            <a:r>
              <a:rPr lang="en-US" sz="1400" b="1" dirty="0" smtClean="0">
                <a:solidFill>
                  <a:schemeClr val="tx2"/>
                </a:solidFill>
                <a:latin typeface="Arial Unicode MS" pitchFamily="34" charset="-128"/>
                <a:ea typeface="Arial Unicode MS" pitchFamily="34" charset="-128"/>
                <a:cs typeface="Arial Unicode MS" pitchFamily="34" charset="-128"/>
              </a:rPr>
              <a:t> </a:t>
            </a:r>
            <a:r>
              <a:rPr lang="en-GB" sz="1400" b="1" dirty="0">
                <a:solidFill>
                  <a:schemeClr val="tx2"/>
                </a:solidFill>
                <a:latin typeface="Arial Unicode MS" pitchFamily="34" charset="-128"/>
                <a:ea typeface="Arial Unicode MS" pitchFamily="34" charset="-128"/>
                <a:cs typeface="Arial Unicode MS" pitchFamily="34" charset="-128"/>
              </a:rPr>
              <a:t>20% </a:t>
            </a:r>
            <a:r>
              <a:rPr lang="en-GB" sz="1400" b="1" dirty="0" smtClean="0">
                <a:solidFill>
                  <a:schemeClr val="tx2"/>
                </a:solidFill>
                <a:latin typeface="Arial Unicode MS" pitchFamily="34" charset="-128"/>
                <a:ea typeface="Arial Unicode MS" pitchFamily="34" charset="-128"/>
                <a:cs typeface="Arial Unicode MS" pitchFamily="34" charset="-128"/>
              </a:rPr>
              <a:t>Total </a:t>
            </a:r>
            <a:r>
              <a:rPr lang="en-GB" sz="1400" b="1" dirty="0">
                <a:solidFill>
                  <a:schemeClr val="tx2"/>
                </a:solidFill>
                <a:latin typeface="Arial Unicode MS" pitchFamily="34" charset="-128"/>
                <a:ea typeface="Arial Unicode MS" pitchFamily="34" charset="-128"/>
                <a:cs typeface="Arial Unicode MS" pitchFamily="34" charset="-128"/>
              </a:rPr>
              <a:t>T1 </a:t>
            </a:r>
          </a:p>
        </p:txBody>
      </p:sp>
      <p:sp>
        <p:nvSpPr>
          <p:cNvPr id="44" name="Rectangle 13"/>
          <p:cNvSpPr>
            <a:spLocks noChangeArrowheads="1"/>
          </p:cNvSpPr>
          <p:nvPr/>
        </p:nvSpPr>
        <p:spPr bwMode="auto">
          <a:xfrm>
            <a:off x="7329530" y="4195749"/>
            <a:ext cx="1657350" cy="863600"/>
          </a:xfrm>
          <a:prstGeom prst="rect">
            <a:avLst/>
          </a:prstGeom>
          <a:solidFill>
            <a:schemeClr val="accent4">
              <a:lumMod val="40000"/>
              <a:lumOff val="60000"/>
            </a:schemeClr>
          </a:solidFill>
          <a:ln w="9525">
            <a:noFill/>
            <a:miter lim="800000"/>
            <a:headEnd/>
            <a:tailEnd/>
          </a:ln>
          <a:effectLst/>
        </p:spPr>
        <p:txBody>
          <a:bodyPr wrap="none" anchor="ctr"/>
          <a:lstStyle/>
          <a:p>
            <a:pPr algn="ctr"/>
            <a:r>
              <a:rPr lang="en-GB" sz="1400" b="1" dirty="0">
                <a:latin typeface="Arial Unicode MS" pitchFamily="34" charset="-128"/>
                <a:ea typeface="Arial Unicode MS" pitchFamily="34" charset="-128"/>
                <a:cs typeface="Arial Unicode MS" pitchFamily="34" charset="-128"/>
              </a:rPr>
              <a:t>Tier 2 </a:t>
            </a:r>
          </a:p>
          <a:p>
            <a:pPr algn="ctr"/>
            <a:r>
              <a:rPr lang="en-GB" sz="1400" b="1" dirty="0" smtClean="0">
                <a:latin typeface="Arial Unicode MS" pitchFamily="34" charset="-128"/>
                <a:ea typeface="Arial Unicode MS" pitchFamily="34" charset="-128"/>
                <a:cs typeface="Arial Unicode MS" pitchFamily="34" charset="-128"/>
              </a:rPr>
              <a:t>FF.PP. </a:t>
            </a:r>
            <a:r>
              <a:rPr lang="en-GB" sz="1400" b="1" dirty="0" err="1" smtClean="0">
                <a:latin typeface="Arial Unicode MS" pitchFamily="34" charset="-128"/>
                <a:ea typeface="Arial Unicode MS" pitchFamily="34" charset="-128"/>
                <a:cs typeface="Arial Unicode MS" pitchFamily="34" charset="-128"/>
              </a:rPr>
              <a:t>Básicos</a:t>
            </a:r>
            <a:r>
              <a:rPr lang="en-GB" sz="1400" b="1" dirty="0" smtClean="0">
                <a:latin typeface="Arial Unicode MS" pitchFamily="34" charset="-128"/>
                <a:ea typeface="Arial Unicode MS" pitchFamily="34" charset="-128"/>
                <a:cs typeface="Arial Unicode MS" pitchFamily="34" charset="-128"/>
              </a:rPr>
              <a:t> + </a:t>
            </a:r>
          </a:p>
          <a:p>
            <a:pPr algn="ctr"/>
            <a:r>
              <a:rPr lang="en-GB" sz="1400" b="1" dirty="0" err="1" smtClean="0">
                <a:latin typeface="Arial Unicode MS" pitchFamily="34" charset="-128"/>
                <a:ea typeface="Arial Unicode MS" pitchFamily="34" charset="-128"/>
                <a:cs typeface="Arial Unicode MS" pitchFamily="34" charset="-128"/>
              </a:rPr>
              <a:t>Híbrido</a:t>
            </a:r>
            <a:r>
              <a:rPr lang="en-GB" sz="1400" b="1" dirty="0" smtClean="0">
                <a:latin typeface="Arial Unicode MS" pitchFamily="34" charset="-128"/>
                <a:ea typeface="Arial Unicode MS" pitchFamily="34" charset="-128"/>
                <a:cs typeface="Arial Unicode MS" pitchFamily="34" charset="-128"/>
              </a:rPr>
              <a:t> T1 </a:t>
            </a:r>
            <a:r>
              <a:rPr lang="en-GB" sz="1400" b="1" dirty="0" err="1" smtClean="0">
                <a:latin typeface="Arial Unicode MS" pitchFamily="34" charset="-128"/>
                <a:ea typeface="Arial Unicode MS" pitchFamily="34" charset="-128"/>
                <a:cs typeface="Arial Unicode MS" pitchFamily="34" charset="-128"/>
              </a:rPr>
              <a:t>por</a:t>
            </a:r>
            <a:r>
              <a:rPr lang="en-GB" sz="1400" b="1" dirty="0" smtClean="0">
                <a:latin typeface="Arial Unicode MS" pitchFamily="34" charset="-128"/>
                <a:ea typeface="Arial Unicode MS" pitchFamily="34" charset="-128"/>
                <a:cs typeface="Arial Unicode MS" pitchFamily="34" charset="-128"/>
              </a:rPr>
              <a:t> 50</a:t>
            </a:r>
            <a:endParaRPr lang="en-GB" sz="1400" b="1" dirty="0">
              <a:latin typeface="Arial Unicode MS" pitchFamily="34" charset="-128"/>
              <a:ea typeface="Arial Unicode MS" pitchFamily="34" charset="-128"/>
              <a:cs typeface="Arial Unicode MS" pitchFamily="34" charset="-128"/>
            </a:endParaRPr>
          </a:p>
        </p:txBody>
      </p:sp>
      <p:sp>
        <p:nvSpPr>
          <p:cNvPr id="45" name="Rectangle 17"/>
          <p:cNvSpPr>
            <a:spLocks noChangeArrowheads="1"/>
          </p:cNvSpPr>
          <p:nvPr/>
        </p:nvSpPr>
        <p:spPr bwMode="auto">
          <a:xfrm>
            <a:off x="7329530" y="1854186"/>
            <a:ext cx="1657350" cy="1636713"/>
          </a:xfrm>
          <a:prstGeom prst="rect">
            <a:avLst/>
          </a:prstGeom>
          <a:solidFill>
            <a:srgbClr val="99CC00"/>
          </a:solidFill>
          <a:ln w="9525">
            <a:noFill/>
            <a:miter lim="800000"/>
            <a:headEnd/>
            <a:tailEnd/>
          </a:ln>
          <a:effectLst/>
        </p:spPr>
        <p:txBody>
          <a:bodyPr wrap="none" anchor="ctr"/>
          <a:lstStyle/>
          <a:p>
            <a:pPr algn="ctr"/>
            <a:r>
              <a:rPr lang="en-GB" sz="1400" b="1" dirty="0">
                <a:solidFill>
                  <a:schemeClr val="bg1"/>
                </a:solidFill>
                <a:latin typeface="Arial Unicode MS" pitchFamily="34" charset="-128"/>
                <a:ea typeface="Arial Unicode MS" pitchFamily="34" charset="-128"/>
                <a:cs typeface="Arial Unicode MS" pitchFamily="34" charset="-128"/>
              </a:rPr>
              <a:t>Tier 1</a:t>
            </a:r>
          </a:p>
          <a:p>
            <a:pPr algn="ctr"/>
            <a:r>
              <a:rPr lang="en-GB" sz="1400" b="1" dirty="0" err="1" smtClean="0">
                <a:solidFill>
                  <a:schemeClr val="bg1"/>
                </a:solidFill>
                <a:latin typeface="Arial Unicode MS" pitchFamily="34" charset="-128"/>
                <a:ea typeface="Arial Unicode MS" pitchFamily="34" charset="-128"/>
                <a:cs typeface="Arial Unicode MS" pitchFamily="34" charset="-128"/>
              </a:rPr>
              <a:t>Fondos</a:t>
            </a:r>
            <a:r>
              <a:rPr lang="en-GB" sz="1400" b="1" dirty="0" smtClean="0">
                <a:solidFill>
                  <a:schemeClr val="bg1"/>
                </a:solidFill>
                <a:latin typeface="Arial Unicode MS" pitchFamily="34" charset="-128"/>
                <a:ea typeface="Arial Unicode MS" pitchFamily="34" charset="-128"/>
                <a:cs typeface="Arial Unicode MS" pitchFamily="34" charset="-128"/>
              </a:rPr>
              <a:t> </a:t>
            </a:r>
            <a:r>
              <a:rPr lang="en-GB" sz="1400" b="1" dirty="0" err="1" smtClean="0">
                <a:solidFill>
                  <a:schemeClr val="bg1"/>
                </a:solidFill>
                <a:latin typeface="Arial Unicode MS" pitchFamily="34" charset="-128"/>
                <a:ea typeface="Arial Unicode MS" pitchFamily="34" charset="-128"/>
                <a:cs typeface="Arial Unicode MS" pitchFamily="34" charset="-128"/>
              </a:rPr>
              <a:t>propios</a:t>
            </a:r>
            <a:r>
              <a:rPr lang="en-GB" sz="1400" b="1" dirty="0" smtClean="0">
                <a:solidFill>
                  <a:schemeClr val="bg1"/>
                </a:solidFill>
                <a:latin typeface="Arial Unicode MS" pitchFamily="34" charset="-128"/>
                <a:ea typeface="Arial Unicode MS" pitchFamily="34" charset="-128"/>
                <a:cs typeface="Arial Unicode MS" pitchFamily="34" charset="-128"/>
              </a:rPr>
              <a:t> </a:t>
            </a:r>
          </a:p>
          <a:p>
            <a:pPr algn="ctr"/>
            <a:r>
              <a:rPr lang="en-GB" sz="1400" b="1" dirty="0" err="1" smtClean="0">
                <a:solidFill>
                  <a:schemeClr val="bg1"/>
                </a:solidFill>
                <a:latin typeface="Arial Unicode MS" pitchFamily="34" charset="-128"/>
                <a:ea typeface="Arial Unicode MS" pitchFamily="34" charset="-128"/>
                <a:cs typeface="Arial Unicode MS" pitchFamily="34" charset="-128"/>
              </a:rPr>
              <a:t>Básicos</a:t>
            </a:r>
            <a:endParaRPr lang="en-GB" sz="1400" b="1" dirty="0" smtClean="0">
              <a:solidFill>
                <a:schemeClr val="bg1"/>
              </a:solidFill>
              <a:latin typeface="Arial Unicode MS" pitchFamily="34" charset="-128"/>
              <a:ea typeface="Arial Unicode MS" pitchFamily="34" charset="-128"/>
              <a:cs typeface="Arial Unicode MS" pitchFamily="34" charset="-128"/>
            </a:endParaRPr>
          </a:p>
          <a:p>
            <a:pPr algn="ctr"/>
            <a:r>
              <a:rPr lang="en-GB" sz="1400" b="1" dirty="0" smtClean="0">
                <a:solidFill>
                  <a:schemeClr val="bg1"/>
                </a:solidFill>
                <a:latin typeface="Arial Unicode MS" pitchFamily="34" charset="-128"/>
                <a:ea typeface="Arial Unicode MS" pitchFamily="34" charset="-128"/>
                <a:cs typeface="Arial Unicode MS" pitchFamily="34" charset="-128"/>
              </a:rPr>
              <a:t> no </a:t>
            </a:r>
            <a:r>
              <a:rPr lang="en-GB" sz="1400" b="1" dirty="0" err="1" smtClean="0">
                <a:solidFill>
                  <a:schemeClr val="bg1"/>
                </a:solidFill>
                <a:latin typeface="Arial Unicode MS" pitchFamily="34" charset="-128"/>
                <a:ea typeface="Arial Unicode MS" pitchFamily="34" charset="-128"/>
                <a:cs typeface="Arial Unicode MS" pitchFamily="34" charset="-128"/>
              </a:rPr>
              <a:t>restringidos</a:t>
            </a:r>
            <a:endParaRPr lang="en-GB" sz="1400" b="1" dirty="0">
              <a:solidFill>
                <a:schemeClr val="bg1"/>
              </a:solidFill>
              <a:latin typeface="Arial Unicode MS" pitchFamily="34" charset="-128"/>
              <a:ea typeface="Arial Unicode MS" pitchFamily="34" charset="-128"/>
              <a:cs typeface="Arial Unicode MS" pitchFamily="34" charset="-128"/>
            </a:endParaRPr>
          </a:p>
        </p:txBody>
      </p:sp>
      <p:sp>
        <p:nvSpPr>
          <p:cNvPr id="46" name="Text Box 18"/>
          <p:cNvSpPr txBox="1">
            <a:spLocks noChangeArrowheads="1"/>
          </p:cNvSpPr>
          <p:nvPr/>
        </p:nvSpPr>
        <p:spPr bwMode="auto">
          <a:xfrm>
            <a:off x="7329530" y="3490899"/>
            <a:ext cx="1657350" cy="738664"/>
          </a:xfrm>
          <a:prstGeom prst="rect">
            <a:avLst/>
          </a:prstGeom>
          <a:solidFill>
            <a:schemeClr val="accent4">
              <a:lumMod val="60000"/>
              <a:lumOff val="40000"/>
            </a:schemeClr>
          </a:solidFill>
          <a:ln w="19050" algn="ctr">
            <a:noFill/>
            <a:miter lim="800000"/>
            <a:headEnd/>
            <a:tailEnd/>
          </a:ln>
          <a:effectLst/>
        </p:spPr>
        <p:txBody>
          <a:bodyPr anchor="ctr">
            <a:spAutoFit/>
          </a:bodyPr>
          <a:lstStyle/>
          <a:p>
            <a:pPr algn="ctr" eaLnBrk="0" hangingPunct="0">
              <a:spcBef>
                <a:spcPct val="50000"/>
              </a:spcBef>
            </a:pPr>
            <a:r>
              <a:rPr lang="en-GB" sz="1400" b="1" dirty="0" smtClean="0">
                <a:latin typeface="Arial Unicode MS" pitchFamily="34" charset="-128"/>
                <a:ea typeface="Arial Unicode MS" pitchFamily="34" charset="-128"/>
                <a:cs typeface="Arial Unicode MS" pitchFamily="34" charset="-128"/>
              </a:rPr>
              <a:t>Tier 1 FF.PP. </a:t>
            </a:r>
            <a:r>
              <a:rPr lang="en-GB" sz="1400" b="1" dirty="0" err="1" smtClean="0">
                <a:latin typeface="Arial Unicode MS" pitchFamily="34" charset="-128"/>
                <a:ea typeface="Arial Unicode MS" pitchFamily="34" charset="-128"/>
                <a:cs typeface="Arial Unicode MS" pitchFamily="34" charset="-128"/>
              </a:rPr>
              <a:t>Básicos</a:t>
            </a:r>
            <a:r>
              <a:rPr lang="en-GB" sz="1400" b="1" dirty="0" smtClean="0">
                <a:latin typeface="Arial Unicode MS" pitchFamily="34" charset="-128"/>
                <a:ea typeface="Arial Unicode MS" pitchFamily="34" charset="-128"/>
                <a:cs typeface="Arial Unicode MS" pitchFamily="34" charset="-128"/>
              </a:rPr>
              <a:t> </a:t>
            </a:r>
            <a:r>
              <a:rPr lang="en-GB" sz="1400" b="1" dirty="0" err="1" smtClean="0">
                <a:latin typeface="Arial Unicode MS" pitchFamily="34" charset="-128"/>
                <a:ea typeface="Arial Unicode MS" pitchFamily="34" charset="-128"/>
                <a:cs typeface="Arial Unicode MS" pitchFamily="34" charset="-128"/>
              </a:rPr>
              <a:t>Restringidos</a:t>
            </a:r>
            <a:endParaRPr lang="en-GB" sz="1400" b="1" dirty="0">
              <a:latin typeface="Arial Unicode MS" pitchFamily="34" charset="-128"/>
              <a:ea typeface="Arial Unicode MS" pitchFamily="34" charset="-128"/>
              <a:cs typeface="Arial Unicode MS" pitchFamily="34" charset="-128"/>
            </a:endParaRPr>
          </a:p>
        </p:txBody>
      </p:sp>
      <p:sp>
        <p:nvSpPr>
          <p:cNvPr id="47" name="Rectangle 14"/>
          <p:cNvSpPr>
            <a:spLocks noChangeArrowheads="1"/>
          </p:cNvSpPr>
          <p:nvPr/>
        </p:nvSpPr>
        <p:spPr bwMode="auto">
          <a:xfrm>
            <a:off x="7343806" y="1357298"/>
            <a:ext cx="1585912" cy="412750"/>
          </a:xfrm>
          <a:prstGeom prst="rect">
            <a:avLst/>
          </a:prstGeom>
          <a:solidFill>
            <a:schemeClr val="bg1"/>
          </a:solidFill>
          <a:ln w="9525">
            <a:solidFill>
              <a:schemeClr val="accent4">
                <a:lumMod val="50000"/>
              </a:schemeClr>
            </a:solidFill>
            <a:miter lim="800000"/>
            <a:headEnd/>
            <a:tailEnd/>
          </a:ln>
        </p:spPr>
        <p:txBody>
          <a:bodyPr wrap="none" anchor="ctr"/>
          <a:lstStyle/>
          <a:p>
            <a:pPr algn="ctr"/>
            <a:r>
              <a:rPr lang="en-GB" sz="1400" b="1" dirty="0" err="1" smtClean="0">
                <a:solidFill>
                  <a:schemeClr val="accent4">
                    <a:lumMod val="50000"/>
                  </a:schemeClr>
                </a:solidFill>
                <a:latin typeface="Arial Unicode MS" pitchFamily="34" charset="-128"/>
                <a:ea typeface="Arial Unicode MS" pitchFamily="34" charset="-128"/>
                <a:cs typeface="Arial Unicode MS" pitchFamily="34" charset="-128"/>
              </a:rPr>
              <a:t>Exceso</a:t>
            </a:r>
            <a:r>
              <a:rPr lang="en-GB" sz="1400" b="1" dirty="0" smtClean="0">
                <a:solidFill>
                  <a:schemeClr val="accent4">
                    <a:lumMod val="50000"/>
                  </a:schemeClr>
                </a:solidFill>
                <a:latin typeface="Arial Unicode MS" pitchFamily="34" charset="-128"/>
                <a:ea typeface="Arial Unicode MS" pitchFamily="34" charset="-128"/>
                <a:cs typeface="Arial Unicode MS" pitchFamily="34" charset="-128"/>
              </a:rPr>
              <a:t> (T1)</a:t>
            </a:r>
            <a:endParaRPr lang="en-GB" sz="1400" b="1" dirty="0">
              <a:solidFill>
                <a:schemeClr val="accent4">
                  <a:lumMod val="50000"/>
                </a:schemeClr>
              </a:solidFill>
              <a:latin typeface="Arial Unicode MS" pitchFamily="34" charset="-128"/>
              <a:ea typeface="Arial Unicode MS" pitchFamily="34" charset="-128"/>
              <a:cs typeface="Arial Unicode MS" pitchFamily="34" charset="-128"/>
            </a:endParaRPr>
          </a:p>
        </p:txBody>
      </p:sp>
      <p:sp>
        <p:nvSpPr>
          <p:cNvPr id="48" name="47 CuadroTexto"/>
          <p:cNvSpPr txBox="1"/>
          <p:nvPr/>
        </p:nvSpPr>
        <p:spPr>
          <a:xfrm>
            <a:off x="6643702" y="1500174"/>
            <a:ext cx="642942" cy="338554"/>
          </a:xfrm>
          <a:prstGeom prst="rect">
            <a:avLst/>
          </a:prstGeom>
          <a:noFill/>
        </p:spPr>
        <p:txBody>
          <a:bodyPr wrap="square" rtlCol="0">
            <a:spAutoFit/>
          </a:bodyPr>
          <a:lstStyle/>
          <a:p>
            <a:pPr algn="ctr"/>
            <a:r>
              <a:rPr lang="en-GB" sz="1600" b="1" dirty="0" smtClean="0">
                <a:solidFill>
                  <a:srgbClr val="000099"/>
                </a:solidFill>
                <a:latin typeface="Arial Unicode MS" pitchFamily="34" charset="-128"/>
                <a:ea typeface="Arial Unicode MS" pitchFamily="34" charset="-128"/>
                <a:cs typeface="Arial Unicode MS" pitchFamily="34" charset="-128"/>
              </a:rPr>
              <a:t>300</a:t>
            </a:r>
            <a:endParaRPr lang="en-GB" sz="1600" b="1" dirty="0">
              <a:solidFill>
                <a:srgbClr val="000099"/>
              </a:solidFill>
              <a:latin typeface="Arial Unicode MS" pitchFamily="34" charset="-128"/>
              <a:ea typeface="Arial Unicode MS" pitchFamily="34" charset="-128"/>
              <a:cs typeface="Arial Unicode MS" pitchFamily="34" charset="-128"/>
            </a:endParaRPr>
          </a:p>
        </p:txBody>
      </p:sp>
      <p:sp>
        <p:nvSpPr>
          <p:cNvPr id="49" name="48 CuadroTexto"/>
          <p:cNvSpPr txBox="1"/>
          <p:nvPr/>
        </p:nvSpPr>
        <p:spPr>
          <a:xfrm>
            <a:off x="6643702" y="2518942"/>
            <a:ext cx="642942" cy="338554"/>
          </a:xfrm>
          <a:prstGeom prst="rect">
            <a:avLst/>
          </a:prstGeom>
          <a:noFill/>
        </p:spPr>
        <p:txBody>
          <a:bodyPr wrap="square" rtlCol="0">
            <a:spAutoFit/>
          </a:bodyPr>
          <a:lstStyle/>
          <a:p>
            <a:pPr algn="ctr"/>
            <a:r>
              <a:rPr lang="en-GB" sz="1600" b="1" dirty="0" smtClean="0">
                <a:solidFill>
                  <a:srgbClr val="000099"/>
                </a:solidFill>
                <a:latin typeface="Arial Unicode MS" pitchFamily="34" charset="-128"/>
                <a:ea typeface="Arial Unicode MS" pitchFamily="34" charset="-128"/>
                <a:cs typeface="Arial Unicode MS" pitchFamily="34" charset="-128"/>
              </a:rPr>
              <a:t>200</a:t>
            </a:r>
            <a:endParaRPr lang="en-GB" sz="1600" b="1" dirty="0">
              <a:solidFill>
                <a:srgbClr val="000099"/>
              </a:solidFill>
              <a:latin typeface="Arial Unicode MS" pitchFamily="34" charset="-128"/>
              <a:ea typeface="Arial Unicode MS" pitchFamily="34" charset="-128"/>
              <a:cs typeface="Arial Unicode MS" pitchFamily="34" charset="-128"/>
            </a:endParaRPr>
          </a:p>
        </p:txBody>
      </p:sp>
      <p:sp>
        <p:nvSpPr>
          <p:cNvPr id="51" name="50 CuadroTexto"/>
          <p:cNvSpPr txBox="1"/>
          <p:nvPr/>
        </p:nvSpPr>
        <p:spPr>
          <a:xfrm>
            <a:off x="6786578" y="4519206"/>
            <a:ext cx="642942" cy="338554"/>
          </a:xfrm>
          <a:prstGeom prst="rect">
            <a:avLst/>
          </a:prstGeom>
          <a:noFill/>
        </p:spPr>
        <p:txBody>
          <a:bodyPr wrap="square" rtlCol="0">
            <a:spAutoFit/>
          </a:bodyPr>
          <a:lstStyle/>
          <a:p>
            <a:pPr algn="ctr"/>
            <a:r>
              <a:rPr lang="en-GB" sz="1600" b="1" dirty="0" smtClean="0">
                <a:solidFill>
                  <a:srgbClr val="000099"/>
                </a:solidFill>
                <a:latin typeface="Arial Unicode MS" pitchFamily="34" charset="-128"/>
                <a:ea typeface="Arial Unicode MS" pitchFamily="34" charset="-128"/>
                <a:cs typeface="Arial Unicode MS" pitchFamily="34" charset="-128"/>
              </a:rPr>
              <a:t>75</a:t>
            </a:r>
            <a:endParaRPr lang="en-GB" sz="1600" b="1" dirty="0">
              <a:solidFill>
                <a:srgbClr val="000099"/>
              </a:solidFill>
              <a:latin typeface="Arial Unicode MS" pitchFamily="34" charset="-128"/>
              <a:ea typeface="Arial Unicode MS" pitchFamily="34" charset="-128"/>
              <a:cs typeface="Arial Unicode MS" pitchFamily="34" charset="-128"/>
            </a:endParaRPr>
          </a:p>
        </p:txBody>
      </p:sp>
      <p:sp>
        <p:nvSpPr>
          <p:cNvPr id="52" name="51 CuadroTexto"/>
          <p:cNvSpPr txBox="1"/>
          <p:nvPr/>
        </p:nvSpPr>
        <p:spPr>
          <a:xfrm>
            <a:off x="6643702" y="3571876"/>
            <a:ext cx="642942" cy="584775"/>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125</a:t>
            </a:r>
          </a:p>
          <a:p>
            <a:pPr algn="ctr"/>
            <a:r>
              <a:rPr lang="es-ES" sz="1600" b="1" dirty="0" smtClean="0">
                <a:solidFill>
                  <a:srgbClr val="000099"/>
                </a:solidFill>
                <a:latin typeface="Arial Unicode MS" pitchFamily="34" charset="-128"/>
                <a:ea typeface="Arial Unicode MS" pitchFamily="34" charset="-128"/>
                <a:cs typeface="Arial Unicode MS" pitchFamily="34" charset="-128"/>
              </a:rPr>
              <a:t>(*)</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53" name="52 CuadroTexto"/>
          <p:cNvSpPr txBox="1"/>
          <p:nvPr/>
        </p:nvSpPr>
        <p:spPr>
          <a:xfrm>
            <a:off x="5715008" y="5715016"/>
            <a:ext cx="3214710" cy="857256"/>
          </a:xfrm>
          <a:prstGeom prst="rect">
            <a:avLst/>
          </a:prstGeom>
          <a:noFill/>
        </p:spPr>
        <p:txBody>
          <a:bodyPr wrap="square" rtlCol="0">
            <a:spAutoFit/>
          </a:bodyPr>
          <a:lstStyle/>
          <a:p>
            <a:pPr algn="ctr"/>
            <a:r>
              <a:rPr lang="es-ES" sz="1200" b="1" dirty="0" smtClean="0">
                <a:solidFill>
                  <a:srgbClr val="000099"/>
                </a:solidFill>
                <a:latin typeface="Arial Unicode MS" pitchFamily="34" charset="-128"/>
                <a:ea typeface="Arial Unicode MS" pitchFamily="34" charset="-128"/>
                <a:cs typeface="Arial Unicode MS" pitchFamily="34" charset="-128"/>
              </a:rPr>
              <a:t>(*)  125 = 0.2 * 625; donde 625 es el total de </a:t>
            </a:r>
            <a:r>
              <a:rPr lang="es-ES" sz="1200" b="1" dirty="0" err="1" smtClean="0">
                <a:solidFill>
                  <a:srgbClr val="000099"/>
                </a:solidFill>
                <a:latin typeface="Arial Unicode MS" pitchFamily="34" charset="-128"/>
                <a:ea typeface="Arial Unicode MS" pitchFamily="34" charset="-128"/>
                <a:cs typeface="Arial Unicode MS" pitchFamily="34" charset="-128"/>
              </a:rPr>
              <a:t>items</a:t>
            </a:r>
            <a:r>
              <a:rPr lang="es-ES" sz="1200" b="1" dirty="0" smtClean="0">
                <a:solidFill>
                  <a:srgbClr val="000099"/>
                </a:solidFill>
                <a:latin typeface="Arial Unicode MS" pitchFamily="34" charset="-128"/>
                <a:ea typeface="Arial Unicode MS" pitchFamily="34" charset="-128"/>
                <a:cs typeface="Arial Unicode MS" pitchFamily="34" charset="-128"/>
              </a:rPr>
              <a:t> del </a:t>
            </a:r>
            <a:r>
              <a:rPr lang="es-ES" sz="1200" b="1" dirty="0" err="1" smtClean="0">
                <a:solidFill>
                  <a:srgbClr val="000099"/>
                </a:solidFill>
                <a:latin typeface="Arial Unicode MS" pitchFamily="34" charset="-128"/>
                <a:ea typeface="Arial Unicode MS" pitchFamily="34" charset="-128"/>
                <a:cs typeface="Arial Unicode MS" pitchFamily="34" charset="-128"/>
              </a:rPr>
              <a:t>Tier</a:t>
            </a:r>
            <a:r>
              <a:rPr lang="es-ES" sz="1200" b="1" dirty="0" smtClean="0">
                <a:solidFill>
                  <a:srgbClr val="000099"/>
                </a:solidFill>
                <a:latin typeface="Arial Unicode MS" pitchFamily="34" charset="-128"/>
                <a:ea typeface="Arial Unicode MS" pitchFamily="34" charset="-128"/>
                <a:cs typeface="Arial Unicode MS" pitchFamily="34" charset="-128"/>
              </a:rPr>
              <a:t> 1 obtenido al resolver la ecuación </a:t>
            </a:r>
          </a:p>
          <a:p>
            <a:pPr algn="ctr"/>
            <a:r>
              <a:rPr lang="es-ES" sz="1200" b="1" dirty="0" smtClean="0">
                <a:solidFill>
                  <a:srgbClr val="000099"/>
                </a:solidFill>
                <a:latin typeface="Arial Unicode MS" pitchFamily="34" charset="-128"/>
                <a:ea typeface="Arial Unicode MS" pitchFamily="34" charset="-128"/>
                <a:cs typeface="Arial Unicode MS" pitchFamily="34" charset="-128"/>
              </a:rPr>
              <a:t>TotalT1 = ( 200+300) + 0.2 * TotalT1</a:t>
            </a:r>
            <a:endParaRPr lang="es-ES" sz="1200" b="1" dirty="0">
              <a:solidFill>
                <a:srgbClr val="000099"/>
              </a:solidFill>
              <a:latin typeface="Arial Unicode MS" pitchFamily="34" charset="-128"/>
              <a:ea typeface="Arial Unicode MS" pitchFamily="34" charset="-128"/>
              <a:cs typeface="Arial Unicode MS" pitchFamily="34" charset="-128"/>
            </a:endParaRPr>
          </a:p>
        </p:txBody>
      </p:sp>
      <p:sp>
        <p:nvSpPr>
          <p:cNvPr id="19" name="18 CuadroTexto"/>
          <p:cNvSpPr txBox="1"/>
          <p:nvPr/>
        </p:nvSpPr>
        <p:spPr>
          <a:xfrm>
            <a:off x="6643702" y="2214554"/>
            <a:ext cx="642942" cy="338554"/>
          </a:xfrm>
          <a:prstGeom prst="rect">
            <a:avLst/>
          </a:prstGeom>
          <a:noFill/>
        </p:spPr>
        <p:txBody>
          <a:bodyPr wrap="square" rtlCol="0">
            <a:spAutoFit/>
          </a:bodyPr>
          <a:lstStyle/>
          <a:p>
            <a:pPr algn="ctr"/>
            <a:r>
              <a:rPr lang="en-GB" sz="1600" b="1" dirty="0" smtClean="0">
                <a:solidFill>
                  <a:srgbClr val="000099"/>
                </a:solidFill>
                <a:latin typeface="Arial Unicode MS" pitchFamily="34" charset="-128"/>
                <a:ea typeface="Arial Unicode MS" pitchFamily="34" charset="-128"/>
                <a:cs typeface="Arial Unicode MS" pitchFamily="34" charset="-128"/>
              </a:rPr>
              <a:t>500</a:t>
            </a:r>
            <a:endParaRPr lang="en-GB" sz="1600" b="1" dirty="0">
              <a:solidFill>
                <a:srgbClr val="000099"/>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strVal val="#ppt_w*0.70"/>
                                          </p:val>
                                        </p:tav>
                                        <p:tav tm="100000">
                                          <p:val>
                                            <p:strVal val="#ppt_w"/>
                                          </p:val>
                                        </p:tav>
                                      </p:tavLst>
                                    </p:anim>
                                    <p:anim calcmode="lin" valueType="num">
                                      <p:cBhvr>
                                        <p:cTn id="8" dur="1000" fill="hold"/>
                                        <p:tgtEl>
                                          <p:spTgt spid="51"/>
                                        </p:tgtEl>
                                        <p:attrNameLst>
                                          <p:attrName>ppt_h</p:attrName>
                                        </p:attrNameLst>
                                      </p:cBhvr>
                                      <p:tavLst>
                                        <p:tav tm="0">
                                          <p:val>
                                            <p:strVal val="#ppt_h"/>
                                          </p:val>
                                        </p:tav>
                                        <p:tav tm="100000">
                                          <p:val>
                                            <p:strVal val="#ppt_h"/>
                                          </p:val>
                                        </p:tav>
                                      </p:tavLst>
                                    </p:anim>
                                    <p:animEffect transition="in" filter="fade">
                                      <p:cBhvr>
                                        <p:cTn id="9" dur="10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1000" fill="hold"/>
                                        <p:tgtEl>
                                          <p:spTgt spid="52"/>
                                        </p:tgtEl>
                                        <p:attrNameLst>
                                          <p:attrName>ppt_w</p:attrName>
                                        </p:attrNameLst>
                                      </p:cBhvr>
                                      <p:tavLst>
                                        <p:tav tm="0">
                                          <p:val>
                                            <p:strVal val="#ppt_w*0.70"/>
                                          </p:val>
                                        </p:tav>
                                        <p:tav tm="100000">
                                          <p:val>
                                            <p:strVal val="#ppt_w"/>
                                          </p:val>
                                        </p:tav>
                                      </p:tavLst>
                                    </p:anim>
                                    <p:anim calcmode="lin" valueType="num">
                                      <p:cBhvr>
                                        <p:cTn id="22" dur="1000" fill="hold"/>
                                        <p:tgtEl>
                                          <p:spTgt spid="52"/>
                                        </p:tgtEl>
                                        <p:attrNameLst>
                                          <p:attrName>ppt_h</p:attrName>
                                        </p:attrNameLst>
                                      </p:cBhvr>
                                      <p:tavLst>
                                        <p:tav tm="0">
                                          <p:val>
                                            <p:strVal val="#ppt_h"/>
                                          </p:val>
                                        </p:tav>
                                        <p:tav tm="100000">
                                          <p:val>
                                            <p:strVal val="#ppt_h"/>
                                          </p:val>
                                        </p:tav>
                                      </p:tavLst>
                                    </p:anim>
                                    <p:animEffect transition="in" filter="fade">
                                      <p:cBhvr>
                                        <p:cTn id="23" dur="1000"/>
                                        <p:tgtEl>
                                          <p:spTgt spid="5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dissolve">
                                      <p:cBhvr>
                                        <p:cTn id="26" dur="20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par>
                          <p:cTn id="32" fill="hold">
                            <p:stCondLst>
                              <p:cond delay="500"/>
                            </p:stCondLst>
                            <p:childTnLst>
                              <p:par>
                                <p:cTn id="33" presetID="55"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strVal val="#ppt_w*0.70"/>
                                          </p:val>
                                        </p:tav>
                                        <p:tav tm="100000">
                                          <p:val>
                                            <p:strVal val="#ppt_w"/>
                                          </p:val>
                                        </p:tav>
                                      </p:tavLst>
                                    </p:anim>
                                    <p:anim calcmode="lin" valueType="num">
                                      <p:cBhvr>
                                        <p:cTn id="36" dur="1000" fill="hold"/>
                                        <p:tgtEl>
                                          <p:spTgt spid="49"/>
                                        </p:tgtEl>
                                        <p:attrNameLst>
                                          <p:attrName>ppt_h</p:attrName>
                                        </p:attrNameLst>
                                      </p:cBhvr>
                                      <p:tavLst>
                                        <p:tav tm="0">
                                          <p:val>
                                            <p:strVal val="#ppt_h"/>
                                          </p:val>
                                        </p:tav>
                                        <p:tav tm="100000">
                                          <p:val>
                                            <p:strVal val="#ppt_h"/>
                                          </p:val>
                                        </p:tav>
                                      </p:tavLst>
                                    </p:anim>
                                    <p:animEffect transition="in" filter="fade">
                                      <p:cBhvr>
                                        <p:cTn id="37" dur="1000"/>
                                        <p:tgtEl>
                                          <p:spTgt spid="49"/>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1000" fill="hold"/>
                                        <p:tgtEl>
                                          <p:spTgt spid="48"/>
                                        </p:tgtEl>
                                        <p:attrNameLst>
                                          <p:attrName>ppt_w</p:attrName>
                                        </p:attrNameLst>
                                      </p:cBhvr>
                                      <p:tavLst>
                                        <p:tav tm="0">
                                          <p:val>
                                            <p:strVal val="#ppt_w*0.70"/>
                                          </p:val>
                                        </p:tav>
                                        <p:tav tm="100000">
                                          <p:val>
                                            <p:strVal val="#ppt_w"/>
                                          </p:val>
                                        </p:tav>
                                      </p:tavLst>
                                    </p:anim>
                                    <p:anim calcmode="lin" valueType="num">
                                      <p:cBhvr>
                                        <p:cTn id="41" dur="1000" fill="hold"/>
                                        <p:tgtEl>
                                          <p:spTgt spid="48"/>
                                        </p:tgtEl>
                                        <p:attrNameLst>
                                          <p:attrName>ppt_h</p:attrName>
                                        </p:attrNameLst>
                                      </p:cBhvr>
                                      <p:tavLst>
                                        <p:tav tm="0">
                                          <p:val>
                                            <p:strVal val="#ppt_h"/>
                                          </p:val>
                                        </p:tav>
                                        <p:tav tm="100000">
                                          <p:val>
                                            <p:strVal val="#ppt_h"/>
                                          </p:val>
                                        </p:tav>
                                      </p:tavLst>
                                    </p:anim>
                                    <p:animEffect transition="in" filter="fade">
                                      <p:cBhvr>
                                        <p:cTn id="42" dur="1000"/>
                                        <p:tgtEl>
                                          <p:spTgt spid="4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dissolve">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1" grpId="0"/>
      <p:bldP spid="52" grpId="0"/>
      <p:bldP spid="53" grpId="0"/>
      <p:bldP spid="19" grpId="0"/>
      <p:bldP spid="19"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615242"/>
          <a:ext cx="5033968" cy="4599840"/>
        </p:xfrm>
        <a:graphic>
          <a:graphicData uri="http://schemas.openxmlformats.org/drawingml/2006/table">
            <a:tbl>
              <a:tblPr firstRow="1" bandRow="1">
                <a:tableStyleId>{5C22544A-7EE6-4342-B048-85BDC9FD1C3A}</a:tableStyleId>
              </a:tblPr>
              <a:tblGrid>
                <a:gridCol w="2533638"/>
                <a:gridCol w="1357322"/>
                <a:gridCol w="1143008"/>
              </a:tblGrid>
              <a:tr h="548747">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Item</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Classification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l">
                        <a:spcAft>
                          <a:spcPts val="0"/>
                        </a:spcAft>
                      </a:pPr>
                      <a:r>
                        <a:rPr lang="es-ES" sz="1600" b="1" noProof="0" smtClean="0">
                          <a:effectLst/>
                          <a:latin typeface="Arial Unicode MS" pitchFamily="34" charset="-128"/>
                          <a:ea typeface="Arial Unicode MS" pitchFamily="34" charset="-128"/>
                          <a:cs typeface="Arial Unicode MS" pitchFamily="34" charset="-128"/>
                        </a:rPr>
                        <a:t>Available own funds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Acciones ordinarias desembolsadas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Reserva de reconciliación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Préstamos subordinados</a:t>
                      </a:r>
                      <a:r>
                        <a:rPr lang="es-ES" sz="1600" baseline="0" noProof="0" smtClean="0">
                          <a:effectLst/>
                          <a:latin typeface="Arial Unicode MS" pitchFamily="34" charset="-128"/>
                          <a:ea typeface="Arial Unicode MS" pitchFamily="34" charset="-128"/>
                          <a:cs typeface="Arial Unicode MS" pitchFamily="34" charset="-128"/>
                        </a:rPr>
                        <a:t> perpetuos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Garantías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2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548747">
                <a:tc>
                  <a:txBody>
                    <a:bodyPr/>
                    <a:lstStyle/>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Deuda subordinada</a:t>
                      </a:r>
                    </a:p>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(vencimiento 3 años)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BOF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400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719389">
                <a:tc>
                  <a:txBody>
                    <a:bodyPr/>
                    <a:lstStyle/>
                    <a:p>
                      <a:pPr>
                        <a:spcAft>
                          <a:spcPts val="0"/>
                        </a:spcAft>
                      </a:pPr>
                      <a:r>
                        <a:rPr lang="es-ES" sz="1400" noProof="0" smtClean="0">
                          <a:solidFill>
                            <a:srgbClr val="000000"/>
                          </a:solidFill>
                          <a:effectLst/>
                          <a:latin typeface="Arial Unicode MS" pitchFamily="34" charset="-128"/>
                          <a:ea typeface="Arial Unicode MS" pitchFamily="34" charset="-128"/>
                          <a:cs typeface="Arial Unicode MS" pitchFamily="34" charset="-128"/>
                        </a:rPr>
                        <a:t>Compromiso legalmente vinculante</a:t>
                      </a:r>
                      <a:r>
                        <a:rPr lang="es-ES" sz="1400" baseline="0" noProof="0" smtClean="0">
                          <a:solidFill>
                            <a:srgbClr val="000000"/>
                          </a:solidFill>
                          <a:effectLst/>
                          <a:latin typeface="Arial Unicode MS" pitchFamily="34" charset="-128"/>
                          <a:ea typeface="Arial Unicode MS" pitchFamily="34" charset="-128"/>
                          <a:cs typeface="Arial Unicode MS" pitchFamily="34" charset="-128"/>
                        </a:rPr>
                        <a:t> de suscribir y desembolsar deuda subordinada a petición del asegurador</a:t>
                      </a:r>
                      <a:endParaRPr lang="es-ES" sz="14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100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Total</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 </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dirty="0" smtClean="0">
                          <a:effectLst/>
                          <a:latin typeface="Arial Unicode MS" pitchFamily="34" charset="-128"/>
                          <a:ea typeface="Arial Unicode MS" pitchFamily="34" charset="-128"/>
                          <a:cs typeface="Arial Unicode MS" pitchFamily="34" charset="-128"/>
                        </a:rPr>
                        <a:t>1,500</a:t>
                      </a:r>
                      <a:endParaRPr lang="es-ES" sz="1600" noProof="0" dirty="0">
                        <a:effectLst/>
                        <a:latin typeface="Arial Unicode MS" pitchFamily="34" charset="-128"/>
                        <a:ea typeface="Arial Unicode MS" pitchFamily="34" charset="-128"/>
                        <a:cs typeface="Arial Unicode MS" pitchFamily="34" charset="-128"/>
                      </a:endParaRPr>
                    </a:p>
                  </a:txBody>
                  <a:tcPr marL="68578" marR="68578" marT="0" marB="0" anchor="ctr"/>
                </a:tc>
              </a:tr>
            </a:tbl>
          </a:graphicData>
        </a:graphic>
      </p:graphicFrame>
      <p:sp>
        <p:nvSpPr>
          <p:cNvPr id="5" name="Rectangle 3"/>
          <p:cNvSpPr txBox="1">
            <a:spLocks noChangeArrowheads="1"/>
          </p:cNvSpPr>
          <p:nvPr/>
        </p:nvSpPr>
        <p:spPr>
          <a:xfrm>
            <a:off x="1428728" y="1071570"/>
            <a:ext cx="2714644" cy="428604"/>
          </a:xfrm>
          <a:prstGeom prst="rect">
            <a:avLst/>
          </a:prstGeom>
          <a:solidFill>
            <a:schemeClr val="accent2">
              <a:lumMod val="40000"/>
              <a:lumOff val="60000"/>
            </a:schemeClr>
          </a:solidFill>
        </p:spPr>
        <p:txBody>
          <a:bodyPr anchor="ctr"/>
          <a:lstStyle/>
          <a:p>
            <a:pPr marL="365125" marR="0" lvl="0" indent="-282575" algn="ctr" defTabSz="914400" rtl="0" eaLnBrk="1" fontAlgn="base" latinLnBrk="0" hangingPunct="1">
              <a:lnSpc>
                <a:spcPct val="100000"/>
              </a:lnSpc>
              <a:spcBef>
                <a:spcPts val="600"/>
              </a:spcBef>
              <a:spcAft>
                <a:spcPct val="0"/>
              </a:spcAft>
              <a:buClr>
                <a:schemeClr val="accent1"/>
              </a:buClr>
              <a:buSzPct val="80000"/>
              <a:tabLst/>
              <a:defRPr/>
            </a:pPr>
            <a:r>
              <a:rPr kumimoji="0" lang="es-ES" sz="1600" b="1" i="0" u="none" strike="noStrike" kern="1200" cap="none" spc="0" normalizeH="0" baseline="0" smtClean="0">
                <a:ln>
                  <a:noFill/>
                </a:ln>
                <a:effectLst/>
                <a:uLnTx/>
                <a:uFillTx/>
                <a:latin typeface="Arial Unicode MS" pitchFamily="34" charset="-128"/>
                <a:ea typeface="Arial Unicode MS" pitchFamily="34" charset="-128"/>
                <a:cs typeface="Arial Unicode MS" pitchFamily="34" charset="-128"/>
              </a:rPr>
              <a:t>SCR: 1,000  ;  MCR: 400</a:t>
            </a:r>
          </a:p>
        </p:txBody>
      </p:sp>
      <p:sp>
        <p:nvSpPr>
          <p:cNvPr id="8" name="AutoShape 4"/>
          <p:cNvSpPr>
            <a:spLocks/>
          </p:cNvSpPr>
          <p:nvPr/>
        </p:nvSpPr>
        <p:spPr bwMode="auto">
          <a:xfrm>
            <a:off x="6526228" y="1500174"/>
            <a:ext cx="331788" cy="2714644"/>
          </a:xfrm>
          <a:prstGeom prst="leftBrace">
            <a:avLst>
              <a:gd name="adj1" fmla="val 57857"/>
              <a:gd name="adj2" fmla="val 44963"/>
            </a:avLst>
          </a:prstGeom>
          <a:noFill/>
          <a:ln w="19050">
            <a:solidFill>
              <a:schemeClr val="tx2"/>
            </a:solidFill>
            <a:round/>
            <a:headEnd/>
            <a:tailEnd/>
          </a:ln>
          <a:effectLst/>
        </p:spPr>
        <p:txBody>
          <a:bodyPr wrap="none" anchor="ctr"/>
          <a:lstStyle/>
          <a:p>
            <a:pPr algn="ctr" eaLnBrk="0" hangingPunct="0">
              <a:spcBef>
                <a:spcPct val="50000"/>
              </a:spcBef>
            </a:pPr>
            <a:endParaRPr lang="es-ES" sz="1200">
              <a:solidFill>
                <a:schemeClr val="tx2"/>
              </a:solidFill>
            </a:endParaRPr>
          </a:p>
        </p:txBody>
      </p:sp>
      <p:sp>
        <p:nvSpPr>
          <p:cNvPr id="9" name="AutoShape 6"/>
          <p:cNvSpPr>
            <a:spLocks/>
          </p:cNvSpPr>
          <p:nvPr/>
        </p:nvSpPr>
        <p:spPr bwMode="auto">
          <a:xfrm>
            <a:off x="6715140" y="5500702"/>
            <a:ext cx="149211" cy="806436"/>
          </a:xfrm>
          <a:prstGeom prst="leftBrace">
            <a:avLst>
              <a:gd name="adj1" fmla="val 30817"/>
              <a:gd name="adj2" fmla="val 50000"/>
            </a:avLst>
          </a:prstGeom>
          <a:noFill/>
          <a:ln w="19050">
            <a:solidFill>
              <a:schemeClr val="tx2"/>
            </a:solidFill>
            <a:round/>
            <a:headEnd/>
            <a:tailEnd/>
          </a:ln>
          <a:effectLst/>
        </p:spPr>
        <p:txBody>
          <a:bodyPr wrap="none" anchor="ctr"/>
          <a:lstStyle/>
          <a:p>
            <a:endParaRPr lang="es-ES"/>
          </a:p>
        </p:txBody>
      </p:sp>
      <p:sp>
        <p:nvSpPr>
          <p:cNvPr id="10" name="Text Box 7"/>
          <p:cNvSpPr txBox="1">
            <a:spLocks noChangeArrowheads="1"/>
          </p:cNvSpPr>
          <p:nvPr/>
        </p:nvSpPr>
        <p:spPr bwMode="auto">
          <a:xfrm>
            <a:off x="5357818" y="5764429"/>
            <a:ext cx="1479576"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T3 &lt; 15% SCR</a:t>
            </a:r>
            <a:endParaRPr lang="es-ES" sz="1400" b="1">
              <a:solidFill>
                <a:schemeClr val="tx2"/>
              </a:solidFill>
            </a:endParaRPr>
          </a:p>
        </p:txBody>
      </p:sp>
      <p:sp>
        <p:nvSpPr>
          <p:cNvPr id="11" name="Text Box 8"/>
          <p:cNvSpPr txBox="1">
            <a:spLocks noChangeArrowheads="1"/>
          </p:cNvSpPr>
          <p:nvPr/>
        </p:nvSpPr>
        <p:spPr bwMode="auto">
          <a:xfrm>
            <a:off x="5500694" y="3643314"/>
            <a:ext cx="1266850"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dirty="0" err="1" smtClean="0">
                <a:solidFill>
                  <a:schemeClr val="tx2"/>
                </a:solidFill>
              </a:rPr>
              <a:t>Restr</a:t>
            </a:r>
            <a:r>
              <a:rPr lang="es-ES" sz="1400" b="1" dirty="0" smtClean="0">
                <a:solidFill>
                  <a:schemeClr val="tx2"/>
                </a:solidFill>
              </a:rPr>
              <a:t>. T1 &lt; 20% Total T1 </a:t>
            </a:r>
            <a:endParaRPr lang="es-ES" sz="1400" b="1" dirty="0">
              <a:solidFill>
                <a:schemeClr val="tx2"/>
              </a:solidFill>
            </a:endParaRPr>
          </a:p>
        </p:txBody>
      </p:sp>
      <p:sp>
        <p:nvSpPr>
          <p:cNvPr id="18" name="AutoShape 26"/>
          <p:cNvSpPr>
            <a:spLocks/>
          </p:cNvSpPr>
          <p:nvPr/>
        </p:nvSpPr>
        <p:spPr bwMode="auto">
          <a:xfrm>
            <a:off x="6572264" y="4243402"/>
            <a:ext cx="277813" cy="1185862"/>
          </a:xfrm>
          <a:prstGeom prst="leftBrace">
            <a:avLst>
              <a:gd name="adj1" fmla="val 71538"/>
              <a:gd name="adj2" fmla="val 40144"/>
            </a:avLst>
          </a:prstGeom>
          <a:noFill/>
          <a:ln w="19050">
            <a:solidFill>
              <a:schemeClr val="tx2"/>
            </a:solidFill>
            <a:prstDash val="sysDot"/>
            <a:round/>
            <a:headEnd/>
            <a:tailEnd/>
          </a:ln>
          <a:effectLst/>
        </p:spPr>
        <p:txBody>
          <a:bodyPr wrap="none" anchor="ctr"/>
          <a:lstStyle/>
          <a:p>
            <a:endParaRPr lang="es-ES"/>
          </a:p>
        </p:txBody>
      </p:sp>
      <p:sp>
        <p:nvSpPr>
          <p:cNvPr id="19" name="Text Box 27"/>
          <p:cNvSpPr txBox="1">
            <a:spLocks noChangeArrowheads="1"/>
          </p:cNvSpPr>
          <p:nvPr/>
        </p:nvSpPr>
        <p:spPr bwMode="auto">
          <a:xfrm>
            <a:off x="5357818" y="4572008"/>
            <a:ext cx="1338288"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T2≤ 35% SCR </a:t>
            </a:r>
            <a:endParaRPr lang="es-ES" sz="1400" b="1">
              <a:solidFill>
                <a:schemeClr val="tx2"/>
              </a:solidFill>
            </a:endParaRPr>
          </a:p>
        </p:txBody>
      </p:sp>
      <p:sp>
        <p:nvSpPr>
          <p:cNvPr id="22" name="Text Box 5"/>
          <p:cNvSpPr txBox="1">
            <a:spLocks noChangeArrowheads="1"/>
          </p:cNvSpPr>
          <p:nvPr/>
        </p:nvSpPr>
        <p:spPr bwMode="auto">
          <a:xfrm>
            <a:off x="5572132" y="2428868"/>
            <a:ext cx="981098"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dirty="0" smtClean="0">
                <a:solidFill>
                  <a:schemeClr val="tx2"/>
                </a:solidFill>
              </a:rPr>
              <a:t>Total T1≥ 50% SCR </a:t>
            </a:r>
            <a:endParaRPr lang="es-ES" sz="1400" b="1" dirty="0">
              <a:solidFill>
                <a:schemeClr val="tx2"/>
              </a:solidFill>
            </a:endParaRPr>
          </a:p>
        </p:txBody>
      </p:sp>
      <p:sp>
        <p:nvSpPr>
          <p:cNvPr id="23" name="Rectangle 13"/>
          <p:cNvSpPr>
            <a:spLocks noChangeArrowheads="1"/>
          </p:cNvSpPr>
          <p:nvPr/>
        </p:nvSpPr>
        <p:spPr bwMode="auto">
          <a:xfrm>
            <a:off x="7286644" y="4205288"/>
            <a:ext cx="1657350" cy="863600"/>
          </a:xfrm>
          <a:prstGeom prst="rect">
            <a:avLst/>
          </a:prstGeom>
          <a:solidFill>
            <a:schemeClr val="accent4">
              <a:lumMod val="40000"/>
              <a:lumOff val="60000"/>
            </a:schemeClr>
          </a:solidFill>
          <a:ln w="9525">
            <a:noFill/>
            <a:miter lim="800000"/>
            <a:headEnd/>
            <a:tailEnd/>
          </a:ln>
          <a:effectLst/>
        </p:spPr>
        <p:txBody>
          <a:bodyPr wrap="none" anchor="ctr"/>
          <a:lstStyle/>
          <a:p>
            <a:pPr algn="ctr"/>
            <a:r>
              <a:rPr lang="es-ES" sz="1400" b="1" dirty="0" err="1" smtClean="0">
                <a:latin typeface="Arial Unicode MS" pitchFamily="34" charset="-128"/>
                <a:ea typeface="Arial Unicode MS" pitchFamily="34" charset="-128"/>
                <a:cs typeface="Arial Unicode MS" pitchFamily="34" charset="-128"/>
              </a:rPr>
              <a:t>Tier</a:t>
            </a:r>
            <a:r>
              <a:rPr lang="es-ES" sz="1400" b="1" dirty="0" smtClean="0">
                <a:latin typeface="Arial Unicode MS" pitchFamily="34" charset="-128"/>
                <a:ea typeface="Arial Unicode MS" pitchFamily="34" charset="-128"/>
                <a:cs typeface="Arial Unicode MS" pitchFamily="34" charset="-128"/>
              </a:rPr>
              <a:t> 2 </a:t>
            </a:r>
          </a:p>
          <a:p>
            <a:pPr algn="ctr"/>
            <a:r>
              <a:rPr lang="es-ES" sz="1400" b="1" dirty="0" smtClean="0">
                <a:latin typeface="Arial Unicode MS" pitchFamily="34" charset="-128"/>
                <a:ea typeface="Arial Unicode MS" pitchFamily="34" charset="-128"/>
                <a:cs typeface="Arial Unicode MS" pitchFamily="34" charset="-128"/>
              </a:rPr>
              <a:t>FF.PP. Básicos +</a:t>
            </a:r>
          </a:p>
          <a:p>
            <a:pPr algn="ctr"/>
            <a:r>
              <a:rPr lang="es-ES" sz="1400" b="1" dirty="0" smtClean="0">
                <a:latin typeface="Arial Unicode MS" pitchFamily="34" charset="-128"/>
                <a:ea typeface="Arial Unicode MS" pitchFamily="34" charset="-128"/>
                <a:cs typeface="Arial Unicode MS" pitchFamily="34" charset="-128"/>
              </a:rPr>
              <a:t>híbrido T1 por 50</a:t>
            </a:r>
            <a:endParaRPr lang="es-ES" sz="1400" b="1" dirty="0">
              <a:latin typeface="Arial Unicode MS" pitchFamily="34" charset="-128"/>
              <a:ea typeface="Arial Unicode MS" pitchFamily="34" charset="-128"/>
              <a:cs typeface="Arial Unicode MS" pitchFamily="34" charset="-128"/>
            </a:endParaRPr>
          </a:p>
        </p:txBody>
      </p:sp>
      <p:sp>
        <p:nvSpPr>
          <p:cNvPr id="24" name="Rectangle 14"/>
          <p:cNvSpPr>
            <a:spLocks noChangeArrowheads="1"/>
          </p:cNvSpPr>
          <p:nvPr/>
        </p:nvSpPr>
        <p:spPr bwMode="auto">
          <a:xfrm>
            <a:off x="7286644" y="5067300"/>
            <a:ext cx="1657350" cy="412750"/>
          </a:xfrm>
          <a:prstGeom prst="rect">
            <a:avLst/>
          </a:prstGeom>
          <a:solidFill>
            <a:schemeClr val="accent4">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2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5" name="Rectangle 15"/>
          <p:cNvSpPr>
            <a:spLocks noChangeArrowheads="1"/>
          </p:cNvSpPr>
          <p:nvPr/>
        </p:nvSpPr>
        <p:spPr bwMode="auto">
          <a:xfrm>
            <a:off x="7286644" y="5514975"/>
            <a:ext cx="1657350" cy="377825"/>
          </a:xfrm>
          <a:prstGeom prst="rect">
            <a:avLst/>
          </a:prstGeom>
          <a:solidFill>
            <a:schemeClr val="accent5">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básicos</a:t>
            </a:r>
            <a:endParaRPr lang="es-ES" sz="1400" b="1">
              <a:latin typeface="Arial Unicode MS" pitchFamily="34" charset="-128"/>
              <a:ea typeface="Arial Unicode MS" pitchFamily="34" charset="-128"/>
              <a:cs typeface="Arial Unicode MS" pitchFamily="34" charset="-128"/>
            </a:endParaRPr>
          </a:p>
        </p:txBody>
      </p:sp>
      <p:sp>
        <p:nvSpPr>
          <p:cNvPr id="26" name="Rectangle 16"/>
          <p:cNvSpPr>
            <a:spLocks noChangeArrowheads="1"/>
          </p:cNvSpPr>
          <p:nvPr/>
        </p:nvSpPr>
        <p:spPr bwMode="auto">
          <a:xfrm>
            <a:off x="7286644" y="5902325"/>
            <a:ext cx="1657350" cy="414338"/>
          </a:xfrm>
          <a:prstGeom prst="rect">
            <a:avLst/>
          </a:prstGeom>
          <a:solidFill>
            <a:schemeClr val="accent5">
              <a:lumMod val="40000"/>
              <a:lumOff val="6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7" name="Rectangle 17"/>
          <p:cNvSpPr>
            <a:spLocks noChangeArrowheads="1"/>
          </p:cNvSpPr>
          <p:nvPr/>
        </p:nvSpPr>
        <p:spPr bwMode="auto">
          <a:xfrm>
            <a:off x="7286644" y="1863725"/>
            <a:ext cx="1657350" cy="1636713"/>
          </a:xfrm>
          <a:prstGeom prst="rect">
            <a:avLst/>
          </a:prstGeom>
          <a:solidFill>
            <a:srgbClr val="99CC00"/>
          </a:solidFill>
          <a:ln w="9525">
            <a:noFill/>
            <a:miter lim="800000"/>
            <a:headEnd/>
            <a:tailEnd/>
          </a:ln>
          <a:effectLst/>
        </p:spPr>
        <p:txBody>
          <a:bodyPr wrap="none" anchor="ctr"/>
          <a:lstStyle/>
          <a:p>
            <a:pPr algn="ctr"/>
            <a:r>
              <a:rPr lang="es-ES" sz="1400" b="1" smtClean="0">
                <a:solidFill>
                  <a:schemeClr val="bg1"/>
                </a:solidFill>
                <a:latin typeface="Arial Unicode MS" pitchFamily="34" charset="-128"/>
                <a:ea typeface="Arial Unicode MS" pitchFamily="34" charset="-128"/>
                <a:cs typeface="Arial Unicode MS" pitchFamily="34" charset="-128"/>
              </a:rPr>
              <a:t>Tier 1</a:t>
            </a:r>
          </a:p>
          <a:p>
            <a:pPr algn="ctr"/>
            <a:r>
              <a:rPr lang="es-ES" sz="1400" b="1" smtClean="0">
                <a:solidFill>
                  <a:schemeClr val="bg1"/>
                </a:solidFill>
                <a:latin typeface="Arial Unicode MS" pitchFamily="34" charset="-128"/>
                <a:ea typeface="Arial Unicode MS" pitchFamily="34" charset="-128"/>
                <a:cs typeface="Arial Unicode MS" pitchFamily="34" charset="-128"/>
              </a:rPr>
              <a:t>Fondos propios </a:t>
            </a:r>
          </a:p>
          <a:p>
            <a:pPr algn="ctr"/>
            <a:r>
              <a:rPr lang="es-ES" sz="1400" b="1" smtClean="0">
                <a:solidFill>
                  <a:schemeClr val="bg1"/>
                </a:solidFill>
                <a:latin typeface="Arial Unicode MS" pitchFamily="34" charset="-128"/>
                <a:ea typeface="Arial Unicode MS" pitchFamily="34" charset="-128"/>
                <a:cs typeface="Arial Unicode MS" pitchFamily="34" charset="-128"/>
              </a:rPr>
              <a:t>Básicos</a:t>
            </a:r>
          </a:p>
          <a:p>
            <a:pPr algn="ctr"/>
            <a:r>
              <a:rPr lang="es-ES" sz="1400" b="1" smtClean="0">
                <a:solidFill>
                  <a:schemeClr val="bg1"/>
                </a:solidFill>
                <a:latin typeface="Arial Unicode MS" pitchFamily="34" charset="-128"/>
                <a:ea typeface="Arial Unicode MS" pitchFamily="34" charset="-128"/>
                <a:cs typeface="Arial Unicode MS" pitchFamily="34" charset="-128"/>
              </a:rPr>
              <a:t> no restringidos</a:t>
            </a:r>
          </a:p>
          <a:p>
            <a:pPr algn="ctr"/>
            <a:endParaRPr lang="es-ES" sz="1400" b="1">
              <a:solidFill>
                <a:schemeClr val="bg1"/>
              </a:solidFill>
              <a:latin typeface="Arial Unicode MS" pitchFamily="34" charset="-128"/>
              <a:ea typeface="Arial Unicode MS" pitchFamily="34" charset="-128"/>
              <a:cs typeface="Arial Unicode MS" pitchFamily="34" charset="-128"/>
            </a:endParaRPr>
          </a:p>
        </p:txBody>
      </p:sp>
      <p:sp>
        <p:nvSpPr>
          <p:cNvPr id="28" name="Text Box 18"/>
          <p:cNvSpPr txBox="1">
            <a:spLocks noChangeArrowheads="1"/>
          </p:cNvSpPr>
          <p:nvPr/>
        </p:nvSpPr>
        <p:spPr bwMode="auto">
          <a:xfrm>
            <a:off x="7286644" y="3500438"/>
            <a:ext cx="1657350" cy="738664"/>
          </a:xfrm>
          <a:prstGeom prst="rect">
            <a:avLst/>
          </a:prstGeom>
          <a:solidFill>
            <a:schemeClr val="accent4">
              <a:lumMod val="60000"/>
              <a:lumOff val="40000"/>
            </a:schemeClr>
          </a:solidFill>
          <a:ln w="19050" algn="ctr">
            <a:noFill/>
            <a:miter lim="800000"/>
            <a:headEnd/>
            <a:tailEnd/>
          </a:ln>
          <a:effectLst/>
        </p:spPr>
        <p:txBody>
          <a:bodyPr anchor="ctr">
            <a:spAutoFit/>
          </a:bodyPr>
          <a:lstStyle/>
          <a:p>
            <a:pPr algn="ctr" eaLnBrk="0" hangingPunct="0">
              <a:spcBef>
                <a:spcPct val="50000"/>
              </a:spcBef>
            </a:pPr>
            <a:r>
              <a:rPr lang="es-ES" sz="1400" b="1" dirty="0" err="1" smtClean="0">
                <a:latin typeface="Arial Unicode MS" pitchFamily="34" charset="-128"/>
                <a:ea typeface="Arial Unicode MS" pitchFamily="34" charset="-128"/>
                <a:cs typeface="Arial Unicode MS" pitchFamily="34" charset="-128"/>
              </a:rPr>
              <a:t>Tier</a:t>
            </a:r>
            <a:r>
              <a:rPr lang="es-ES" sz="1400" b="1" dirty="0" smtClean="0">
                <a:latin typeface="Arial Unicode MS" pitchFamily="34" charset="-128"/>
                <a:ea typeface="Arial Unicode MS" pitchFamily="34" charset="-128"/>
                <a:cs typeface="Arial Unicode MS" pitchFamily="34" charset="-128"/>
              </a:rPr>
              <a:t> 1 FF.PP. Básicos Restringidos</a:t>
            </a:r>
            <a:endParaRPr lang="es-ES" sz="1400" b="1" dirty="0">
              <a:latin typeface="Arial Unicode MS" pitchFamily="34" charset="-128"/>
              <a:ea typeface="Arial Unicode MS" pitchFamily="34" charset="-128"/>
              <a:cs typeface="Arial Unicode MS" pitchFamily="34" charset="-128"/>
            </a:endParaRPr>
          </a:p>
        </p:txBody>
      </p:sp>
      <p:sp>
        <p:nvSpPr>
          <p:cNvPr id="29" name="Rectangle 14"/>
          <p:cNvSpPr>
            <a:spLocks noChangeArrowheads="1"/>
          </p:cNvSpPr>
          <p:nvPr/>
        </p:nvSpPr>
        <p:spPr bwMode="auto">
          <a:xfrm>
            <a:off x="7286644" y="1438275"/>
            <a:ext cx="1657350" cy="412750"/>
          </a:xfrm>
          <a:prstGeom prst="rect">
            <a:avLst/>
          </a:prstGeom>
          <a:solidFill>
            <a:schemeClr val="bg1"/>
          </a:solidFill>
          <a:ln w="9525">
            <a:solidFill>
              <a:schemeClr val="accent4">
                <a:lumMod val="50000"/>
              </a:schemeClr>
            </a:solidFill>
            <a:miter lim="800000"/>
            <a:headEnd/>
            <a:tailEnd/>
          </a:ln>
        </p:spPr>
        <p:txBody>
          <a:bodyPr wrap="none" anchor="ctr"/>
          <a:lstStyle/>
          <a:p>
            <a:pPr algn="ctr"/>
            <a:r>
              <a:rPr lang="es-ES" sz="1400" b="1" dirty="0" smtClean="0">
                <a:solidFill>
                  <a:schemeClr val="accent4">
                    <a:lumMod val="50000"/>
                  </a:schemeClr>
                </a:solidFill>
                <a:latin typeface="Arial Unicode MS" pitchFamily="34" charset="-128"/>
                <a:ea typeface="Arial Unicode MS" pitchFamily="34" charset="-128"/>
                <a:cs typeface="Arial Unicode MS" pitchFamily="34" charset="-128"/>
              </a:rPr>
              <a:t>Exceso (T1)</a:t>
            </a:r>
            <a:endParaRPr lang="es-ES" sz="1400" b="1" dirty="0">
              <a:solidFill>
                <a:schemeClr val="accent4">
                  <a:lumMod val="50000"/>
                </a:schemeClr>
              </a:solidFill>
              <a:latin typeface="Arial Unicode MS" pitchFamily="34" charset="-128"/>
              <a:ea typeface="Arial Unicode MS" pitchFamily="34" charset="-128"/>
              <a:cs typeface="Arial Unicode MS" pitchFamily="34" charset="-128"/>
            </a:endParaRPr>
          </a:p>
        </p:txBody>
      </p:sp>
      <p:sp>
        <p:nvSpPr>
          <p:cNvPr id="30" name="29 CuadroTexto"/>
          <p:cNvSpPr txBox="1"/>
          <p:nvPr/>
        </p:nvSpPr>
        <p:spPr>
          <a:xfrm>
            <a:off x="6643702" y="1500174"/>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125</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1" name="30 CuadroTexto"/>
          <p:cNvSpPr txBox="1"/>
          <p:nvPr/>
        </p:nvSpPr>
        <p:spPr>
          <a:xfrm>
            <a:off x="6643702" y="2428868"/>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500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2" name="31 CuadroTexto"/>
          <p:cNvSpPr txBox="1"/>
          <p:nvPr/>
        </p:nvSpPr>
        <p:spPr>
          <a:xfrm>
            <a:off x="6643702" y="3571876"/>
            <a:ext cx="642942" cy="584775"/>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125</a:t>
            </a:r>
          </a:p>
          <a:p>
            <a:pPr algn="ctr"/>
            <a:r>
              <a:rPr lang="es-ES" sz="1600" b="1" dirty="0" smtClean="0">
                <a:solidFill>
                  <a:srgbClr val="000099"/>
                </a:solidFill>
                <a:latin typeface="Arial Unicode MS" pitchFamily="34" charset="-128"/>
                <a:ea typeface="Arial Unicode MS" pitchFamily="34" charset="-128"/>
                <a:cs typeface="Arial Unicode MS" pitchFamily="34" charset="-128"/>
              </a:rPr>
              <a:t>(*)</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3" name="32 CuadroTexto"/>
          <p:cNvSpPr txBox="1"/>
          <p:nvPr/>
        </p:nvSpPr>
        <p:spPr>
          <a:xfrm>
            <a:off x="6715140" y="4429132"/>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50</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4" name="33 CuadroTexto"/>
          <p:cNvSpPr txBox="1"/>
          <p:nvPr/>
        </p:nvSpPr>
        <p:spPr>
          <a:xfrm>
            <a:off x="6715140" y="5072074"/>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300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5" name="34 CuadroTexto"/>
          <p:cNvSpPr txBox="1"/>
          <p:nvPr/>
        </p:nvSpPr>
        <p:spPr>
          <a:xfrm>
            <a:off x="6715140" y="5500702"/>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150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6"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Un ejemplo práctico</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615242"/>
          <a:ext cx="5033968" cy="4599840"/>
        </p:xfrm>
        <a:graphic>
          <a:graphicData uri="http://schemas.openxmlformats.org/drawingml/2006/table">
            <a:tbl>
              <a:tblPr firstRow="1" bandRow="1">
                <a:tableStyleId>{5C22544A-7EE6-4342-B048-85BDC9FD1C3A}</a:tableStyleId>
              </a:tblPr>
              <a:tblGrid>
                <a:gridCol w="2533638"/>
                <a:gridCol w="1357322"/>
                <a:gridCol w="1143008"/>
              </a:tblGrid>
              <a:tr h="548747">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Item</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Classification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l">
                        <a:spcAft>
                          <a:spcPts val="0"/>
                        </a:spcAft>
                      </a:pPr>
                      <a:r>
                        <a:rPr lang="es-ES" sz="1600" b="1" noProof="0" smtClean="0">
                          <a:effectLst/>
                          <a:latin typeface="Arial Unicode MS" pitchFamily="34" charset="-128"/>
                          <a:ea typeface="Arial Unicode MS" pitchFamily="34" charset="-128"/>
                          <a:cs typeface="Arial Unicode MS" pitchFamily="34" charset="-128"/>
                        </a:rPr>
                        <a:t>Available own funds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Acciones ordinarias desembolsadas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Reserva de reconciliación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strike="sngStrike" noProof="0" smtClean="0">
                          <a:effectLst/>
                          <a:latin typeface="Arial Unicode MS" pitchFamily="34" charset="-128"/>
                          <a:ea typeface="Arial Unicode MS" pitchFamily="34" charset="-128"/>
                          <a:cs typeface="Arial Unicode MS" pitchFamily="34" charset="-128"/>
                        </a:rPr>
                        <a:t>Préstamos subordinados</a:t>
                      </a:r>
                      <a:r>
                        <a:rPr lang="es-ES" sz="1600" strike="sngStrike" baseline="0" noProof="0" smtClean="0">
                          <a:effectLst/>
                          <a:latin typeface="Arial Unicode MS" pitchFamily="34" charset="-128"/>
                          <a:ea typeface="Arial Unicode MS" pitchFamily="34" charset="-128"/>
                          <a:cs typeface="Arial Unicode MS" pitchFamily="34" charset="-128"/>
                        </a:rPr>
                        <a:t> perpetuos</a:t>
                      </a:r>
                      <a:endParaRPr lang="es-ES" sz="1600" strike="sngStrike" noProof="0">
                        <a:effectLst/>
                        <a:latin typeface="Arial Unicode MS" pitchFamily="34" charset="-128"/>
                        <a:ea typeface="Arial Unicode MS" pitchFamily="34" charset="-128"/>
                        <a:cs typeface="Arial Unicode MS" pitchFamily="34" charset="-128"/>
                      </a:endParaRPr>
                    </a:p>
                  </a:txBody>
                  <a:tcPr marL="68578" marR="68578" marT="0" marB="0" anchor="ctr">
                    <a:solidFill>
                      <a:schemeClr val="accent5">
                        <a:lumMod val="20000"/>
                        <a:lumOff val="80000"/>
                      </a:schemeClr>
                    </a:solidFill>
                  </a:tcPr>
                </a:tc>
                <a:tc>
                  <a:txBody>
                    <a:bodyPr/>
                    <a:lstStyle/>
                    <a:p>
                      <a:pPr>
                        <a:spcAft>
                          <a:spcPts val="0"/>
                        </a:spcAft>
                      </a:pPr>
                      <a:r>
                        <a:rPr lang="es-ES" sz="1600" strike="sngStrike" noProof="0" smtClean="0">
                          <a:effectLst/>
                          <a:latin typeface="Arial Unicode MS" pitchFamily="34" charset="-128"/>
                          <a:ea typeface="Arial Unicode MS" pitchFamily="34" charset="-128"/>
                          <a:cs typeface="Arial Unicode MS" pitchFamily="34" charset="-128"/>
                        </a:rPr>
                        <a:t>Tier 1 restricted</a:t>
                      </a:r>
                      <a:endParaRPr lang="es-ES" sz="1600" strike="sngStrike" noProof="0">
                        <a:effectLst/>
                        <a:latin typeface="Arial Unicode MS" pitchFamily="34" charset="-128"/>
                        <a:ea typeface="Arial Unicode MS" pitchFamily="34" charset="-128"/>
                        <a:cs typeface="Arial Unicode MS" pitchFamily="34" charset="-128"/>
                      </a:endParaRPr>
                    </a:p>
                  </a:txBody>
                  <a:tcPr marL="68578" marR="68578" marT="0" marB="0" anchor="ctr">
                    <a:solidFill>
                      <a:schemeClr val="accent5">
                        <a:lumMod val="20000"/>
                        <a:lumOff val="80000"/>
                      </a:schemeClr>
                    </a:solidFill>
                  </a:tcPr>
                </a:tc>
                <a:tc>
                  <a:txBody>
                    <a:bodyPr/>
                    <a:lstStyle/>
                    <a:p>
                      <a:pPr algn="ctr">
                        <a:spcAft>
                          <a:spcPts val="0"/>
                        </a:spcAft>
                      </a:pPr>
                      <a:r>
                        <a:rPr lang="es-ES" sz="1600" strike="sngStrike" noProof="0" smtClean="0">
                          <a:effectLst/>
                          <a:latin typeface="Arial Unicode MS" pitchFamily="34" charset="-128"/>
                          <a:ea typeface="Arial Unicode MS" pitchFamily="34" charset="-128"/>
                          <a:cs typeface="Arial Unicode MS" pitchFamily="34" charset="-128"/>
                        </a:rPr>
                        <a:t>200</a:t>
                      </a:r>
                      <a:endParaRPr lang="es-ES" sz="1600" strike="sngStrike" noProof="0">
                        <a:effectLst/>
                        <a:latin typeface="Arial Unicode MS" pitchFamily="34" charset="-128"/>
                        <a:ea typeface="Arial Unicode MS" pitchFamily="34" charset="-128"/>
                        <a:cs typeface="Arial Unicode MS" pitchFamily="34" charset="-128"/>
                      </a:endParaRPr>
                    </a:p>
                  </a:txBody>
                  <a:tcPr marL="68578" marR="68578" marT="0" marB="0" anchor="ctr">
                    <a:solidFill>
                      <a:schemeClr val="accent5">
                        <a:lumMod val="20000"/>
                        <a:lumOff val="80000"/>
                      </a:schemeClr>
                    </a:solidFill>
                  </a:tcP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Garantías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2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548747">
                <a:tc>
                  <a:txBody>
                    <a:bodyPr/>
                    <a:lstStyle/>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Deuda subordinada</a:t>
                      </a:r>
                    </a:p>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(vencimiento 3 años)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BOF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400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719389">
                <a:tc>
                  <a:txBody>
                    <a:bodyPr/>
                    <a:lstStyle/>
                    <a:p>
                      <a:pPr>
                        <a:spcAft>
                          <a:spcPts val="0"/>
                        </a:spcAft>
                      </a:pPr>
                      <a:r>
                        <a:rPr lang="es-ES" sz="1400" noProof="0" smtClean="0">
                          <a:solidFill>
                            <a:srgbClr val="000000"/>
                          </a:solidFill>
                          <a:effectLst/>
                          <a:latin typeface="Arial Unicode MS" pitchFamily="34" charset="-128"/>
                          <a:ea typeface="Arial Unicode MS" pitchFamily="34" charset="-128"/>
                          <a:cs typeface="Arial Unicode MS" pitchFamily="34" charset="-128"/>
                        </a:rPr>
                        <a:t>Compromiso legalmente vinculante</a:t>
                      </a:r>
                      <a:r>
                        <a:rPr lang="es-ES" sz="1400" baseline="0" noProof="0" smtClean="0">
                          <a:solidFill>
                            <a:srgbClr val="000000"/>
                          </a:solidFill>
                          <a:effectLst/>
                          <a:latin typeface="Arial Unicode MS" pitchFamily="34" charset="-128"/>
                          <a:ea typeface="Arial Unicode MS" pitchFamily="34" charset="-128"/>
                          <a:cs typeface="Arial Unicode MS" pitchFamily="34" charset="-128"/>
                        </a:rPr>
                        <a:t> de suscribir y desembolsar deuda subordinada a petición del asegurador</a:t>
                      </a:r>
                      <a:endParaRPr lang="es-ES" sz="14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100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Total</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 </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dirty="0" smtClean="0">
                          <a:effectLst/>
                          <a:latin typeface="Arial Unicode MS" pitchFamily="34" charset="-128"/>
                          <a:ea typeface="Arial Unicode MS" pitchFamily="34" charset="-128"/>
                          <a:cs typeface="Arial Unicode MS" pitchFamily="34" charset="-128"/>
                        </a:rPr>
                        <a:t>1,500</a:t>
                      </a:r>
                      <a:endParaRPr lang="es-ES" sz="1600" noProof="0" dirty="0">
                        <a:effectLst/>
                        <a:latin typeface="Arial Unicode MS" pitchFamily="34" charset="-128"/>
                        <a:ea typeface="Arial Unicode MS" pitchFamily="34" charset="-128"/>
                        <a:cs typeface="Arial Unicode MS" pitchFamily="34" charset="-128"/>
                      </a:endParaRPr>
                    </a:p>
                  </a:txBody>
                  <a:tcPr marL="68578" marR="68578" marT="0" marB="0" anchor="ctr"/>
                </a:tc>
              </a:tr>
            </a:tbl>
          </a:graphicData>
        </a:graphic>
      </p:graphicFrame>
      <p:sp>
        <p:nvSpPr>
          <p:cNvPr id="5" name="Rectangle 3"/>
          <p:cNvSpPr txBox="1">
            <a:spLocks noChangeArrowheads="1"/>
          </p:cNvSpPr>
          <p:nvPr/>
        </p:nvSpPr>
        <p:spPr>
          <a:xfrm>
            <a:off x="1428728" y="1071570"/>
            <a:ext cx="2714644" cy="428604"/>
          </a:xfrm>
          <a:prstGeom prst="rect">
            <a:avLst/>
          </a:prstGeom>
          <a:solidFill>
            <a:schemeClr val="accent2">
              <a:lumMod val="40000"/>
              <a:lumOff val="60000"/>
            </a:schemeClr>
          </a:solidFill>
        </p:spPr>
        <p:txBody>
          <a:bodyPr anchor="ctr"/>
          <a:lstStyle/>
          <a:p>
            <a:pPr marL="365125" marR="0" lvl="0" indent="-282575" algn="ctr" defTabSz="914400" rtl="0" eaLnBrk="1" fontAlgn="base" latinLnBrk="0" hangingPunct="1">
              <a:lnSpc>
                <a:spcPct val="100000"/>
              </a:lnSpc>
              <a:spcBef>
                <a:spcPts val="600"/>
              </a:spcBef>
              <a:spcAft>
                <a:spcPct val="0"/>
              </a:spcAft>
              <a:buClr>
                <a:schemeClr val="accent1"/>
              </a:buClr>
              <a:buSzPct val="80000"/>
              <a:tabLst/>
              <a:defRPr/>
            </a:pPr>
            <a:r>
              <a:rPr kumimoji="0" lang="es-ES" sz="1600" b="1" i="0" u="none" strike="noStrike" kern="1200" cap="none" spc="0" normalizeH="0" baseline="0" smtClean="0">
                <a:ln>
                  <a:noFill/>
                </a:ln>
                <a:effectLst/>
                <a:uLnTx/>
                <a:uFillTx/>
                <a:latin typeface="Arial Unicode MS" pitchFamily="34" charset="-128"/>
                <a:ea typeface="Arial Unicode MS" pitchFamily="34" charset="-128"/>
                <a:cs typeface="Arial Unicode MS" pitchFamily="34" charset="-128"/>
              </a:rPr>
              <a:t>SCR: 1,000  ;  MCR: 400</a:t>
            </a:r>
          </a:p>
        </p:txBody>
      </p:sp>
      <p:sp>
        <p:nvSpPr>
          <p:cNvPr id="8" name="AutoShape 4"/>
          <p:cNvSpPr>
            <a:spLocks/>
          </p:cNvSpPr>
          <p:nvPr/>
        </p:nvSpPr>
        <p:spPr bwMode="auto">
          <a:xfrm>
            <a:off x="6526228" y="1500174"/>
            <a:ext cx="331788" cy="2714644"/>
          </a:xfrm>
          <a:prstGeom prst="leftBrace">
            <a:avLst>
              <a:gd name="adj1" fmla="val 57857"/>
              <a:gd name="adj2" fmla="val 44963"/>
            </a:avLst>
          </a:prstGeom>
          <a:noFill/>
          <a:ln w="19050">
            <a:solidFill>
              <a:schemeClr val="tx2"/>
            </a:solidFill>
            <a:round/>
            <a:headEnd/>
            <a:tailEnd/>
          </a:ln>
          <a:effectLst/>
        </p:spPr>
        <p:txBody>
          <a:bodyPr wrap="none" anchor="ctr"/>
          <a:lstStyle/>
          <a:p>
            <a:pPr algn="ctr" eaLnBrk="0" hangingPunct="0">
              <a:spcBef>
                <a:spcPct val="50000"/>
              </a:spcBef>
            </a:pPr>
            <a:endParaRPr lang="es-ES" sz="1200">
              <a:solidFill>
                <a:schemeClr val="tx2"/>
              </a:solidFill>
            </a:endParaRPr>
          </a:p>
        </p:txBody>
      </p:sp>
      <p:sp>
        <p:nvSpPr>
          <p:cNvPr id="9" name="AutoShape 6"/>
          <p:cNvSpPr>
            <a:spLocks/>
          </p:cNvSpPr>
          <p:nvPr/>
        </p:nvSpPr>
        <p:spPr bwMode="auto">
          <a:xfrm>
            <a:off x="6715140" y="5500702"/>
            <a:ext cx="149211" cy="806436"/>
          </a:xfrm>
          <a:prstGeom prst="leftBrace">
            <a:avLst>
              <a:gd name="adj1" fmla="val 30817"/>
              <a:gd name="adj2" fmla="val 50000"/>
            </a:avLst>
          </a:prstGeom>
          <a:noFill/>
          <a:ln w="19050">
            <a:solidFill>
              <a:schemeClr val="tx2"/>
            </a:solidFill>
            <a:round/>
            <a:headEnd/>
            <a:tailEnd/>
          </a:ln>
          <a:effectLst/>
        </p:spPr>
        <p:txBody>
          <a:bodyPr wrap="none" anchor="ctr"/>
          <a:lstStyle/>
          <a:p>
            <a:endParaRPr lang="es-ES"/>
          </a:p>
        </p:txBody>
      </p:sp>
      <p:sp>
        <p:nvSpPr>
          <p:cNvPr id="10" name="Text Box 7"/>
          <p:cNvSpPr txBox="1">
            <a:spLocks noChangeArrowheads="1"/>
          </p:cNvSpPr>
          <p:nvPr/>
        </p:nvSpPr>
        <p:spPr bwMode="auto">
          <a:xfrm>
            <a:off x="5357818" y="5764429"/>
            <a:ext cx="1479576"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T3 &lt; 15% SCR</a:t>
            </a:r>
            <a:endParaRPr lang="es-ES" sz="1400" b="1">
              <a:solidFill>
                <a:schemeClr val="tx2"/>
              </a:solidFill>
            </a:endParaRPr>
          </a:p>
        </p:txBody>
      </p:sp>
      <p:sp>
        <p:nvSpPr>
          <p:cNvPr id="11" name="Text Box 8"/>
          <p:cNvSpPr txBox="1">
            <a:spLocks noChangeArrowheads="1"/>
          </p:cNvSpPr>
          <p:nvPr/>
        </p:nvSpPr>
        <p:spPr bwMode="auto">
          <a:xfrm>
            <a:off x="5500694" y="3643314"/>
            <a:ext cx="1266850"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dirty="0" err="1" smtClean="0">
                <a:solidFill>
                  <a:schemeClr val="tx2"/>
                </a:solidFill>
              </a:rPr>
              <a:t>Restr</a:t>
            </a:r>
            <a:r>
              <a:rPr lang="es-ES" sz="1400" b="1" dirty="0" smtClean="0">
                <a:solidFill>
                  <a:schemeClr val="tx2"/>
                </a:solidFill>
              </a:rPr>
              <a:t>. T1 &lt; 20% Total T1 </a:t>
            </a:r>
            <a:endParaRPr lang="es-ES" sz="1400" b="1" dirty="0">
              <a:solidFill>
                <a:schemeClr val="tx2"/>
              </a:solidFill>
            </a:endParaRPr>
          </a:p>
        </p:txBody>
      </p:sp>
      <p:sp>
        <p:nvSpPr>
          <p:cNvPr id="18" name="AutoShape 26"/>
          <p:cNvSpPr>
            <a:spLocks/>
          </p:cNvSpPr>
          <p:nvPr/>
        </p:nvSpPr>
        <p:spPr bwMode="auto">
          <a:xfrm>
            <a:off x="6572264" y="4243402"/>
            <a:ext cx="277813" cy="1185862"/>
          </a:xfrm>
          <a:prstGeom prst="leftBrace">
            <a:avLst>
              <a:gd name="adj1" fmla="val 71538"/>
              <a:gd name="adj2" fmla="val 40144"/>
            </a:avLst>
          </a:prstGeom>
          <a:noFill/>
          <a:ln w="19050">
            <a:solidFill>
              <a:schemeClr val="tx2"/>
            </a:solidFill>
            <a:prstDash val="sysDot"/>
            <a:round/>
            <a:headEnd/>
            <a:tailEnd/>
          </a:ln>
          <a:effectLst/>
        </p:spPr>
        <p:txBody>
          <a:bodyPr wrap="none" anchor="ctr"/>
          <a:lstStyle/>
          <a:p>
            <a:endParaRPr lang="es-ES"/>
          </a:p>
        </p:txBody>
      </p:sp>
      <p:sp>
        <p:nvSpPr>
          <p:cNvPr id="19" name="Text Box 27"/>
          <p:cNvSpPr txBox="1">
            <a:spLocks noChangeArrowheads="1"/>
          </p:cNvSpPr>
          <p:nvPr/>
        </p:nvSpPr>
        <p:spPr bwMode="auto">
          <a:xfrm>
            <a:off x="5357818" y="4572008"/>
            <a:ext cx="1338288"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T2≤ 35% SCR </a:t>
            </a:r>
            <a:endParaRPr lang="es-ES" sz="1400" b="1">
              <a:solidFill>
                <a:schemeClr val="tx2"/>
              </a:solidFill>
            </a:endParaRPr>
          </a:p>
        </p:txBody>
      </p:sp>
      <p:sp>
        <p:nvSpPr>
          <p:cNvPr id="22" name="Text Box 5"/>
          <p:cNvSpPr txBox="1">
            <a:spLocks noChangeArrowheads="1"/>
          </p:cNvSpPr>
          <p:nvPr/>
        </p:nvSpPr>
        <p:spPr bwMode="auto">
          <a:xfrm>
            <a:off x="5572132" y="2428868"/>
            <a:ext cx="981098"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dirty="0" smtClean="0">
                <a:solidFill>
                  <a:schemeClr val="tx2"/>
                </a:solidFill>
              </a:rPr>
              <a:t>Total T1≥ 50% SCR </a:t>
            </a:r>
            <a:endParaRPr lang="es-ES" sz="1400" b="1" dirty="0">
              <a:solidFill>
                <a:schemeClr val="tx2"/>
              </a:solidFill>
            </a:endParaRPr>
          </a:p>
        </p:txBody>
      </p:sp>
      <p:sp>
        <p:nvSpPr>
          <p:cNvPr id="23" name="Rectangle 13"/>
          <p:cNvSpPr>
            <a:spLocks noChangeArrowheads="1"/>
          </p:cNvSpPr>
          <p:nvPr/>
        </p:nvSpPr>
        <p:spPr bwMode="auto">
          <a:xfrm>
            <a:off x="7286644" y="4205288"/>
            <a:ext cx="1657350" cy="863600"/>
          </a:xfrm>
          <a:prstGeom prst="rect">
            <a:avLst/>
          </a:prstGeom>
          <a:solidFill>
            <a:schemeClr val="accent4">
              <a:lumMod val="40000"/>
              <a:lumOff val="60000"/>
            </a:schemeClr>
          </a:solidFill>
          <a:ln w="9525">
            <a:noFill/>
            <a:miter lim="800000"/>
            <a:headEnd/>
            <a:tailEnd/>
          </a:ln>
          <a:effectLst/>
        </p:spPr>
        <p:txBody>
          <a:bodyPr wrap="none" anchor="ctr"/>
          <a:lstStyle/>
          <a:p>
            <a:pPr algn="ctr"/>
            <a:r>
              <a:rPr lang="es-ES" sz="1400" b="1" dirty="0" err="1" smtClean="0">
                <a:latin typeface="Arial Unicode MS" pitchFamily="34" charset="-128"/>
                <a:ea typeface="Arial Unicode MS" pitchFamily="34" charset="-128"/>
                <a:cs typeface="Arial Unicode MS" pitchFamily="34" charset="-128"/>
              </a:rPr>
              <a:t>Tier</a:t>
            </a:r>
            <a:r>
              <a:rPr lang="es-ES" sz="1400" b="1" dirty="0" smtClean="0">
                <a:latin typeface="Arial Unicode MS" pitchFamily="34" charset="-128"/>
                <a:ea typeface="Arial Unicode MS" pitchFamily="34" charset="-128"/>
                <a:cs typeface="Arial Unicode MS" pitchFamily="34" charset="-128"/>
              </a:rPr>
              <a:t> 2 </a:t>
            </a:r>
          </a:p>
          <a:p>
            <a:pPr algn="ctr"/>
            <a:r>
              <a:rPr lang="es-ES" sz="1400" b="1" dirty="0" smtClean="0">
                <a:latin typeface="Arial Unicode MS" pitchFamily="34" charset="-128"/>
                <a:ea typeface="Arial Unicode MS" pitchFamily="34" charset="-128"/>
                <a:cs typeface="Arial Unicode MS" pitchFamily="34" charset="-128"/>
              </a:rPr>
              <a:t>FF.PP. Básicos +</a:t>
            </a:r>
          </a:p>
          <a:p>
            <a:pPr algn="ctr"/>
            <a:r>
              <a:rPr lang="es-ES" sz="1400" b="1" dirty="0" smtClean="0">
                <a:latin typeface="Arial Unicode MS" pitchFamily="34" charset="-128"/>
                <a:ea typeface="Arial Unicode MS" pitchFamily="34" charset="-128"/>
                <a:cs typeface="Arial Unicode MS" pitchFamily="34" charset="-128"/>
              </a:rPr>
              <a:t>híbrido T1 por 50</a:t>
            </a:r>
            <a:endParaRPr lang="es-ES" sz="1400" b="1" dirty="0">
              <a:latin typeface="Arial Unicode MS" pitchFamily="34" charset="-128"/>
              <a:ea typeface="Arial Unicode MS" pitchFamily="34" charset="-128"/>
              <a:cs typeface="Arial Unicode MS" pitchFamily="34" charset="-128"/>
            </a:endParaRPr>
          </a:p>
        </p:txBody>
      </p:sp>
      <p:sp>
        <p:nvSpPr>
          <p:cNvPr id="24" name="Rectangle 14"/>
          <p:cNvSpPr>
            <a:spLocks noChangeArrowheads="1"/>
          </p:cNvSpPr>
          <p:nvPr/>
        </p:nvSpPr>
        <p:spPr bwMode="auto">
          <a:xfrm>
            <a:off x="7286644" y="5067300"/>
            <a:ext cx="1657350" cy="412750"/>
          </a:xfrm>
          <a:prstGeom prst="rect">
            <a:avLst/>
          </a:prstGeom>
          <a:solidFill>
            <a:schemeClr val="accent4">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2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5" name="Rectangle 15"/>
          <p:cNvSpPr>
            <a:spLocks noChangeArrowheads="1"/>
          </p:cNvSpPr>
          <p:nvPr/>
        </p:nvSpPr>
        <p:spPr bwMode="auto">
          <a:xfrm>
            <a:off x="7286644" y="5514975"/>
            <a:ext cx="1657350" cy="377825"/>
          </a:xfrm>
          <a:prstGeom prst="rect">
            <a:avLst/>
          </a:prstGeom>
          <a:solidFill>
            <a:schemeClr val="accent5">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básicos</a:t>
            </a:r>
            <a:endParaRPr lang="es-ES" sz="1400" b="1">
              <a:latin typeface="Arial Unicode MS" pitchFamily="34" charset="-128"/>
              <a:ea typeface="Arial Unicode MS" pitchFamily="34" charset="-128"/>
              <a:cs typeface="Arial Unicode MS" pitchFamily="34" charset="-128"/>
            </a:endParaRPr>
          </a:p>
        </p:txBody>
      </p:sp>
      <p:sp>
        <p:nvSpPr>
          <p:cNvPr id="26" name="Rectangle 16"/>
          <p:cNvSpPr>
            <a:spLocks noChangeArrowheads="1"/>
          </p:cNvSpPr>
          <p:nvPr/>
        </p:nvSpPr>
        <p:spPr bwMode="auto">
          <a:xfrm>
            <a:off x="7286644" y="5902325"/>
            <a:ext cx="1657350" cy="414338"/>
          </a:xfrm>
          <a:prstGeom prst="rect">
            <a:avLst/>
          </a:prstGeom>
          <a:solidFill>
            <a:schemeClr val="accent5">
              <a:lumMod val="40000"/>
              <a:lumOff val="6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7" name="Rectangle 17"/>
          <p:cNvSpPr>
            <a:spLocks noChangeArrowheads="1"/>
          </p:cNvSpPr>
          <p:nvPr/>
        </p:nvSpPr>
        <p:spPr bwMode="auto">
          <a:xfrm>
            <a:off x="7286644" y="1863725"/>
            <a:ext cx="1657350" cy="1636713"/>
          </a:xfrm>
          <a:prstGeom prst="rect">
            <a:avLst/>
          </a:prstGeom>
          <a:solidFill>
            <a:srgbClr val="99CC00"/>
          </a:solidFill>
          <a:ln w="9525">
            <a:noFill/>
            <a:miter lim="800000"/>
            <a:headEnd/>
            <a:tailEnd/>
          </a:ln>
          <a:effectLst/>
        </p:spPr>
        <p:txBody>
          <a:bodyPr wrap="none" anchor="ctr"/>
          <a:lstStyle/>
          <a:p>
            <a:pPr algn="ctr"/>
            <a:r>
              <a:rPr lang="es-ES" sz="1400" b="1" smtClean="0">
                <a:solidFill>
                  <a:schemeClr val="bg1"/>
                </a:solidFill>
                <a:latin typeface="Arial Unicode MS" pitchFamily="34" charset="-128"/>
                <a:ea typeface="Arial Unicode MS" pitchFamily="34" charset="-128"/>
                <a:cs typeface="Arial Unicode MS" pitchFamily="34" charset="-128"/>
              </a:rPr>
              <a:t>Tier 1</a:t>
            </a:r>
          </a:p>
          <a:p>
            <a:pPr algn="ctr"/>
            <a:r>
              <a:rPr lang="es-ES" sz="1400" b="1" smtClean="0">
                <a:solidFill>
                  <a:schemeClr val="bg1"/>
                </a:solidFill>
                <a:latin typeface="Arial Unicode MS" pitchFamily="34" charset="-128"/>
                <a:ea typeface="Arial Unicode MS" pitchFamily="34" charset="-128"/>
                <a:cs typeface="Arial Unicode MS" pitchFamily="34" charset="-128"/>
              </a:rPr>
              <a:t>Fondos propios </a:t>
            </a:r>
          </a:p>
          <a:p>
            <a:pPr algn="ctr"/>
            <a:r>
              <a:rPr lang="es-ES" sz="1400" b="1" smtClean="0">
                <a:solidFill>
                  <a:schemeClr val="bg1"/>
                </a:solidFill>
                <a:latin typeface="Arial Unicode MS" pitchFamily="34" charset="-128"/>
                <a:ea typeface="Arial Unicode MS" pitchFamily="34" charset="-128"/>
                <a:cs typeface="Arial Unicode MS" pitchFamily="34" charset="-128"/>
              </a:rPr>
              <a:t>Básicos</a:t>
            </a:r>
          </a:p>
          <a:p>
            <a:pPr algn="ctr"/>
            <a:r>
              <a:rPr lang="es-ES" sz="1400" b="1" smtClean="0">
                <a:solidFill>
                  <a:schemeClr val="bg1"/>
                </a:solidFill>
                <a:latin typeface="Arial Unicode MS" pitchFamily="34" charset="-128"/>
                <a:ea typeface="Arial Unicode MS" pitchFamily="34" charset="-128"/>
                <a:cs typeface="Arial Unicode MS" pitchFamily="34" charset="-128"/>
              </a:rPr>
              <a:t> no restringidos</a:t>
            </a:r>
          </a:p>
          <a:p>
            <a:pPr algn="ctr"/>
            <a:endParaRPr lang="es-ES" sz="1400" b="1">
              <a:solidFill>
                <a:schemeClr val="bg1"/>
              </a:solidFill>
              <a:latin typeface="Arial Unicode MS" pitchFamily="34" charset="-128"/>
              <a:ea typeface="Arial Unicode MS" pitchFamily="34" charset="-128"/>
              <a:cs typeface="Arial Unicode MS" pitchFamily="34" charset="-128"/>
            </a:endParaRPr>
          </a:p>
        </p:txBody>
      </p:sp>
      <p:sp>
        <p:nvSpPr>
          <p:cNvPr id="28" name="Text Box 18"/>
          <p:cNvSpPr txBox="1">
            <a:spLocks noChangeArrowheads="1"/>
          </p:cNvSpPr>
          <p:nvPr/>
        </p:nvSpPr>
        <p:spPr bwMode="auto">
          <a:xfrm>
            <a:off x="7286644" y="3500438"/>
            <a:ext cx="1657350" cy="738664"/>
          </a:xfrm>
          <a:prstGeom prst="rect">
            <a:avLst/>
          </a:prstGeom>
          <a:solidFill>
            <a:schemeClr val="accent4">
              <a:lumMod val="60000"/>
              <a:lumOff val="40000"/>
            </a:schemeClr>
          </a:solidFill>
          <a:ln w="19050" algn="ctr">
            <a:noFill/>
            <a:miter lim="800000"/>
            <a:headEnd/>
            <a:tailEnd/>
          </a:ln>
          <a:effectLst/>
        </p:spPr>
        <p:txBody>
          <a:bodyPr anchor="ctr">
            <a:spAutoFit/>
          </a:bodyPr>
          <a:lstStyle/>
          <a:p>
            <a:pPr algn="ctr" eaLnBrk="0" hangingPunct="0">
              <a:spcBef>
                <a:spcPct val="50000"/>
              </a:spcBef>
            </a:pPr>
            <a:r>
              <a:rPr lang="es-ES" sz="1400" b="1" dirty="0" err="1" smtClean="0">
                <a:latin typeface="Arial Unicode MS" pitchFamily="34" charset="-128"/>
                <a:ea typeface="Arial Unicode MS" pitchFamily="34" charset="-128"/>
                <a:cs typeface="Arial Unicode MS" pitchFamily="34" charset="-128"/>
              </a:rPr>
              <a:t>Tier</a:t>
            </a:r>
            <a:r>
              <a:rPr lang="es-ES" sz="1400" b="1" dirty="0" smtClean="0">
                <a:latin typeface="Arial Unicode MS" pitchFamily="34" charset="-128"/>
                <a:ea typeface="Arial Unicode MS" pitchFamily="34" charset="-128"/>
                <a:cs typeface="Arial Unicode MS" pitchFamily="34" charset="-128"/>
              </a:rPr>
              <a:t> 1 FF.PP. Básicos Restringidos</a:t>
            </a:r>
            <a:endParaRPr lang="es-ES" sz="1400" b="1" dirty="0">
              <a:latin typeface="Arial Unicode MS" pitchFamily="34" charset="-128"/>
              <a:ea typeface="Arial Unicode MS" pitchFamily="34" charset="-128"/>
              <a:cs typeface="Arial Unicode MS" pitchFamily="34" charset="-128"/>
            </a:endParaRPr>
          </a:p>
        </p:txBody>
      </p:sp>
      <p:sp>
        <p:nvSpPr>
          <p:cNvPr id="29" name="Rectangle 14"/>
          <p:cNvSpPr>
            <a:spLocks noChangeArrowheads="1"/>
          </p:cNvSpPr>
          <p:nvPr/>
        </p:nvSpPr>
        <p:spPr bwMode="auto">
          <a:xfrm>
            <a:off x="7286644" y="1438275"/>
            <a:ext cx="1657350" cy="412750"/>
          </a:xfrm>
          <a:prstGeom prst="rect">
            <a:avLst/>
          </a:prstGeom>
          <a:solidFill>
            <a:schemeClr val="bg1"/>
          </a:solidFill>
          <a:ln w="9525">
            <a:solidFill>
              <a:schemeClr val="accent4">
                <a:lumMod val="50000"/>
              </a:schemeClr>
            </a:solidFill>
            <a:miter lim="800000"/>
            <a:headEnd/>
            <a:tailEnd/>
          </a:ln>
        </p:spPr>
        <p:txBody>
          <a:bodyPr wrap="none" anchor="ctr"/>
          <a:lstStyle/>
          <a:p>
            <a:pPr algn="ctr"/>
            <a:r>
              <a:rPr lang="es-ES" sz="1400" b="1" dirty="0" smtClean="0">
                <a:solidFill>
                  <a:schemeClr val="accent4">
                    <a:lumMod val="50000"/>
                  </a:schemeClr>
                </a:solidFill>
                <a:latin typeface="Arial Unicode MS" pitchFamily="34" charset="-128"/>
                <a:ea typeface="Arial Unicode MS" pitchFamily="34" charset="-128"/>
                <a:cs typeface="Arial Unicode MS" pitchFamily="34" charset="-128"/>
              </a:rPr>
              <a:t>Exceso (T1)</a:t>
            </a:r>
            <a:endParaRPr lang="es-ES" sz="1400" b="1" dirty="0">
              <a:solidFill>
                <a:schemeClr val="accent4">
                  <a:lumMod val="50000"/>
                </a:schemeClr>
              </a:solidFill>
              <a:latin typeface="Arial Unicode MS" pitchFamily="34" charset="-128"/>
              <a:ea typeface="Arial Unicode MS" pitchFamily="34" charset="-128"/>
              <a:cs typeface="Arial Unicode MS" pitchFamily="34" charset="-128"/>
            </a:endParaRPr>
          </a:p>
        </p:txBody>
      </p:sp>
      <p:sp>
        <p:nvSpPr>
          <p:cNvPr id="30" name="29 CuadroTexto"/>
          <p:cNvSpPr txBox="1"/>
          <p:nvPr/>
        </p:nvSpPr>
        <p:spPr>
          <a:xfrm>
            <a:off x="6643702" y="1500174"/>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125</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1" name="30 CuadroTexto"/>
          <p:cNvSpPr txBox="1"/>
          <p:nvPr/>
        </p:nvSpPr>
        <p:spPr>
          <a:xfrm>
            <a:off x="6643702" y="2428868"/>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500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2" name="31 CuadroTexto"/>
          <p:cNvSpPr txBox="1"/>
          <p:nvPr/>
        </p:nvSpPr>
        <p:spPr>
          <a:xfrm>
            <a:off x="6643702" y="3571876"/>
            <a:ext cx="642942" cy="584775"/>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125</a:t>
            </a:r>
          </a:p>
          <a:p>
            <a:pPr algn="ctr"/>
            <a:r>
              <a:rPr lang="es-ES" sz="1600" b="1" dirty="0" smtClean="0">
                <a:solidFill>
                  <a:srgbClr val="000099"/>
                </a:solidFill>
                <a:latin typeface="Arial Unicode MS" pitchFamily="34" charset="-128"/>
                <a:ea typeface="Arial Unicode MS" pitchFamily="34" charset="-128"/>
                <a:cs typeface="Arial Unicode MS" pitchFamily="34" charset="-128"/>
              </a:rPr>
              <a:t>(*)</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3" name="32 CuadroTexto"/>
          <p:cNvSpPr txBox="1"/>
          <p:nvPr/>
        </p:nvSpPr>
        <p:spPr>
          <a:xfrm>
            <a:off x="6715140" y="4429132"/>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50</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4" name="33 CuadroTexto"/>
          <p:cNvSpPr txBox="1"/>
          <p:nvPr/>
        </p:nvSpPr>
        <p:spPr>
          <a:xfrm>
            <a:off x="6715140" y="5072074"/>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300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5" name="34 CuadroTexto"/>
          <p:cNvSpPr txBox="1"/>
          <p:nvPr/>
        </p:nvSpPr>
        <p:spPr>
          <a:xfrm>
            <a:off x="6715140" y="5500702"/>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150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6"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Un ejemplo práctico</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Galería Rolan Suelo"/>
          <p:cNvPicPr>
            <a:picLocks noChangeAspect="1" noChangeArrowheads="1"/>
          </p:cNvPicPr>
          <p:nvPr/>
        </p:nvPicPr>
        <p:blipFill>
          <a:blip r:embed="rId2"/>
          <a:srcRect/>
          <a:stretch>
            <a:fillRect/>
          </a:stretch>
        </p:blipFill>
        <p:spPr bwMode="auto">
          <a:xfrm>
            <a:off x="2484438" y="3790950"/>
            <a:ext cx="4225925" cy="2232025"/>
          </a:xfrm>
          <a:prstGeom prst="rect">
            <a:avLst/>
          </a:prstGeom>
          <a:noFill/>
          <a:ln w="9525">
            <a:noFill/>
            <a:miter lim="800000"/>
            <a:headEnd/>
            <a:tailEnd/>
          </a:ln>
        </p:spPr>
      </p:pic>
      <p:pic>
        <p:nvPicPr>
          <p:cNvPr id="7171" name="Picture 3" descr="MCj04370420000[1]"/>
          <p:cNvPicPr>
            <a:picLocks noChangeAspect="1" noChangeArrowheads="1"/>
          </p:cNvPicPr>
          <p:nvPr/>
        </p:nvPicPr>
        <p:blipFill>
          <a:blip r:embed="rId3"/>
          <a:srcRect/>
          <a:stretch>
            <a:fillRect/>
          </a:stretch>
        </p:blipFill>
        <p:spPr bwMode="auto">
          <a:xfrm>
            <a:off x="4503738" y="2360613"/>
            <a:ext cx="1354137" cy="1354137"/>
          </a:xfrm>
          <a:prstGeom prst="rect">
            <a:avLst/>
          </a:prstGeom>
          <a:noFill/>
          <a:ln w="9525">
            <a:noFill/>
            <a:miter lim="800000"/>
            <a:headEnd/>
            <a:tailEnd/>
          </a:ln>
        </p:spPr>
      </p:pic>
      <p:pic>
        <p:nvPicPr>
          <p:cNvPr id="7174" name="Picture 6" descr="MCj04370420000[1]"/>
          <p:cNvPicPr>
            <a:picLocks noChangeAspect="1" noChangeArrowheads="1"/>
          </p:cNvPicPr>
          <p:nvPr/>
        </p:nvPicPr>
        <p:blipFill>
          <a:blip r:embed="rId3"/>
          <a:srcRect/>
          <a:stretch>
            <a:fillRect/>
          </a:stretch>
        </p:blipFill>
        <p:spPr bwMode="auto">
          <a:xfrm>
            <a:off x="4860925" y="3146425"/>
            <a:ext cx="1354138" cy="1354138"/>
          </a:xfrm>
          <a:prstGeom prst="rect">
            <a:avLst/>
          </a:prstGeom>
          <a:noFill/>
          <a:ln w="9525">
            <a:noFill/>
            <a:miter lim="800000"/>
            <a:headEnd/>
            <a:tailEnd/>
          </a:ln>
        </p:spPr>
      </p:pic>
      <p:pic>
        <p:nvPicPr>
          <p:cNvPr id="7176" name="Picture 8" descr="MCj04370420000[1]"/>
          <p:cNvPicPr>
            <a:picLocks noChangeAspect="1" noChangeArrowheads="1"/>
          </p:cNvPicPr>
          <p:nvPr/>
        </p:nvPicPr>
        <p:blipFill>
          <a:blip r:embed="rId3"/>
          <a:srcRect/>
          <a:stretch>
            <a:fillRect/>
          </a:stretch>
        </p:blipFill>
        <p:spPr bwMode="auto">
          <a:xfrm>
            <a:off x="3852863" y="2998788"/>
            <a:ext cx="1354137" cy="1354137"/>
          </a:xfrm>
          <a:prstGeom prst="rect">
            <a:avLst/>
          </a:prstGeom>
          <a:noFill/>
          <a:ln w="9525">
            <a:noFill/>
            <a:miter lim="800000"/>
            <a:headEnd/>
            <a:tailEnd/>
          </a:ln>
        </p:spPr>
      </p:pic>
      <p:pic>
        <p:nvPicPr>
          <p:cNvPr id="7178" name="Picture 10" descr="MCj04370420000[1]"/>
          <p:cNvPicPr>
            <a:picLocks noChangeAspect="1" noChangeArrowheads="1"/>
          </p:cNvPicPr>
          <p:nvPr/>
        </p:nvPicPr>
        <p:blipFill>
          <a:blip r:embed="rId3"/>
          <a:srcRect/>
          <a:stretch>
            <a:fillRect/>
          </a:stretch>
        </p:blipFill>
        <p:spPr bwMode="auto">
          <a:xfrm>
            <a:off x="5715000" y="3429000"/>
            <a:ext cx="1354138" cy="1354138"/>
          </a:xfrm>
          <a:prstGeom prst="rect">
            <a:avLst/>
          </a:prstGeom>
          <a:noFill/>
          <a:ln w="9525">
            <a:noFill/>
            <a:miter lim="800000"/>
            <a:headEnd/>
            <a:tailEnd/>
          </a:ln>
        </p:spPr>
      </p:pic>
      <p:sp>
        <p:nvSpPr>
          <p:cNvPr id="7180" name="Rectangle 14"/>
          <p:cNvSpPr>
            <a:spLocks noChangeArrowheads="1"/>
          </p:cNvSpPr>
          <p:nvPr/>
        </p:nvSpPr>
        <p:spPr bwMode="auto">
          <a:xfrm>
            <a:off x="500034" y="4071942"/>
            <a:ext cx="1714512" cy="577846"/>
          </a:xfrm>
          <a:prstGeom prst="rect">
            <a:avLst/>
          </a:prstGeom>
          <a:noFill/>
          <a:ln w="9525" algn="ctr">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Protección al consumidor</a:t>
            </a:r>
            <a:endParaRPr lang="es-ES" sz="2000" dirty="0">
              <a:solidFill>
                <a:schemeClr val="tx2"/>
              </a:solidFill>
              <a:latin typeface="Arial Unicode MS" pitchFamily="34" charset="-128"/>
              <a:ea typeface="Arial Unicode MS" pitchFamily="34" charset="-128"/>
              <a:cs typeface="Arial Unicode MS" pitchFamily="34" charset="-128"/>
            </a:endParaRPr>
          </a:p>
        </p:txBody>
      </p:sp>
      <p:pic>
        <p:nvPicPr>
          <p:cNvPr id="7181" name="Picture 3" descr="MCj04370420000[1]"/>
          <p:cNvPicPr>
            <a:picLocks noChangeAspect="1" noChangeArrowheads="1"/>
          </p:cNvPicPr>
          <p:nvPr/>
        </p:nvPicPr>
        <p:blipFill>
          <a:blip r:embed="rId3"/>
          <a:srcRect/>
          <a:stretch>
            <a:fillRect/>
          </a:stretch>
        </p:blipFill>
        <p:spPr bwMode="auto">
          <a:xfrm>
            <a:off x="3003550" y="5000625"/>
            <a:ext cx="1354138" cy="1354138"/>
          </a:xfrm>
          <a:prstGeom prst="rect">
            <a:avLst/>
          </a:prstGeom>
          <a:noFill/>
          <a:ln w="9525">
            <a:noFill/>
            <a:miter lim="800000"/>
            <a:headEnd/>
            <a:tailEnd/>
          </a:ln>
        </p:spPr>
      </p:pic>
      <p:sp>
        <p:nvSpPr>
          <p:cNvPr id="7182" name="Rectangle 14"/>
          <p:cNvSpPr>
            <a:spLocks noChangeArrowheads="1"/>
          </p:cNvSpPr>
          <p:nvPr/>
        </p:nvSpPr>
        <p:spPr bwMode="auto">
          <a:xfrm>
            <a:off x="428596" y="5565808"/>
            <a:ext cx="1803429" cy="720712"/>
          </a:xfrm>
          <a:prstGeom prst="rect">
            <a:avLst/>
          </a:prstGeom>
          <a:noFill/>
          <a:ln w="9525" algn="ctr">
            <a:noFill/>
            <a:miter lim="800000"/>
            <a:headEnd/>
            <a:tailEnd/>
          </a:ln>
        </p:spPr>
        <p:txBody>
          <a:bodyPr anchor="ctr"/>
          <a:lstStyle/>
          <a:p>
            <a:pPr algn="ctr"/>
            <a:r>
              <a:rPr lang="es-ES" sz="2000" dirty="0">
                <a:solidFill>
                  <a:schemeClr val="tx2"/>
                </a:solidFill>
                <a:latin typeface="Arial Unicode MS" pitchFamily="34" charset="-128"/>
                <a:ea typeface="Arial Unicode MS" pitchFamily="34" charset="-128"/>
                <a:cs typeface="Arial Unicode MS" pitchFamily="34" charset="-128"/>
              </a:rPr>
              <a:t>Coherencia intersectorial</a:t>
            </a:r>
          </a:p>
        </p:txBody>
      </p:sp>
      <p:sp>
        <p:nvSpPr>
          <p:cNvPr id="16" name="Rectangle 2"/>
          <p:cNvSpPr txBox="1">
            <a:spLocks noChangeArrowheads="1"/>
          </p:cNvSpPr>
          <p:nvPr/>
        </p:nvSpPr>
        <p:spPr>
          <a:xfrm>
            <a:off x="42857" y="2714620"/>
            <a:ext cx="3743325" cy="79216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smtClean="0">
                <a:ln>
                  <a:noFill/>
                </a:ln>
                <a:solidFill>
                  <a:srgbClr val="572314"/>
                </a:solidFill>
                <a:uLnTx/>
                <a:uFillTx/>
                <a:latin typeface="Arial Unicode MS" pitchFamily="34" charset="-128"/>
                <a:ea typeface="Arial Unicode MS" pitchFamily="34" charset="-128"/>
                <a:cs typeface="Arial Unicode MS" pitchFamily="34" charset="-128"/>
              </a:rPr>
              <a:t>Modernización sistemas de solvencia (Solvencia II, IAIS,…)</a:t>
            </a:r>
          </a:p>
        </p:txBody>
      </p:sp>
      <p:sp>
        <p:nvSpPr>
          <p:cNvPr id="18" name="Rectangle 7"/>
          <p:cNvSpPr>
            <a:spLocks noChangeArrowheads="1"/>
          </p:cNvSpPr>
          <p:nvPr/>
        </p:nvSpPr>
        <p:spPr bwMode="auto">
          <a:xfrm>
            <a:off x="2571736" y="1357298"/>
            <a:ext cx="3214710" cy="1212859"/>
          </a:xfrm>
          <a:prstGeom prst="rect">
            <a:avLst/>
          </a:prstGeom>
          <a:noFill/>
          <a:ln w="9525">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Nuevas formas de supervisión </a:t>
            </a:r>
          </a:p>
          <a:p>
            <a:pPr algn="ctr"/>
            <a:r>
              <a:rPr lang="es-ES" sz="2000" dirty="0" smtClean="0">
                <a:solidFill>
                  <a:schemeClr val="tx2"/>
                </a:solidFill>
                <a:latin typeface="Arial Unicode MS" pitchFamily="34" charset="-128"/>
                <a:ea typeface="Arial Unicode MS" pitchFamily="34" charset="-128"/>
                <a:cs typeface="Arial Unicode MS" pitchFamily="34" charset="-128"/>
              </a:rPr>
              <a:t>(</a:t>
            </a:r>
            <a:r>
              <a:rPr lang="es-ES" sz="2000" dirty="0" err="1" smtClean="0">
                <a:solidFill>
                  <a:schemeClr val="tx2"/>
                </a:solidFill>
                <a:latin typeface="Arial Unicode MS" pitchFamily="34" charset="-128"/>
                <a:ea typeface="Arial Unicode MS" pitchFamily="34" charset="-128"/>
                <a:cs typeface="Arial Unicode MS" pitchFamily="34" charset="-128"/>
              </a:rPr>
              <a:t>p.e.</a:t>
            </a:r>
            <a:r>
              <a:rPr lang="es-ES" sz="2000" dirty="0" smtClean="0">
                <a:solidFill>
                  <a:schemeClr val="tx2"/>
                </a:solidFill>
                <a:latin typeface="Arial Unicode MS" pitchFamily="34" charset="-128"/>
                <a:ea typeface="Arial Unicode MS" pitchFamily="34" charset="-128"/>
                <a:cs typeface="Arial Unicode MS" pitchFamily="34" charset="-128"/>
              </a:rPr>
              <a:t> supervisión europea)</a:t>
            </a:r>
            <a:endParaRPr lang="es-ES" sz="2000" dirty="0">
              <a:solidFill>
                <a:schemeClr val="tx2"/>
              </a:solidFill>
              <a:latin typeface="Arial Unicode MS" pitchFamily="34" charset="-128"/>
              <a:ea typeface="Arial Unicode MS" pitchFamily="34" charset="-128"/>
              <a:cs typeface="Arial Unicode MS" pitchFamily="34" charset="-128"/>
            </a:endParaRPr>
          </a:p>
        </p:txBody>
      </p:sp>
      <p:sp>
        <p:nvSpPr>
          <p:cNvPr id="19" name="Rectangle 11"/>
          <p:cNvSpPr>
            <a:spLocks noChangeArrowheads="1"/>
          </p:cNvSpPr>
          <p:nvPr/>
        </p:nvSpPr>
        <p:spPr bwMode="auto">
          <a:xfrm>
            <a:off x="5786446" y="2357430"/>
            <a:ext cx="3071834" cy="935038"/>
          </a:xfrm>
          <a:prstGeom prst="rect">
            <a:avLst/>
          </a:prstGeom>
          <a:noFill/>
          <a:ln w="9525" algn="ctr">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Revisión </a:t>
            </a:r>
            <a:r>
              <a:rPr lang="es-ES" sz="2000" dirty="0">
                <a:solidFill>
                  <a:schemeClr val="tx2"/>
                </a:solidFill>
                <a:latin typeface="Arial Unicode MS" pitchFamily="34" charset="-128"/>
                <a:ea typeface="Arial Unicode MS" pitchFamily="34" charset="-128"/>
                <a:cs typeface="Arial Unicode MS" pitchFamily="34" charset="-128"/>
              </a:rPr>
              <a:t>IFRS4 </a:t>
            </a:r>
            <a:r>
              <a:rPr lang="es-ES" sz="2000" dirty="0" smtClean="0">
                <a:solidFill>
                  <a:schemeClr val="tx2"/>
                </a:solidFill>
                <a:latin typeface="Arial Unicode MS" pitchFamily="34" charset="-128"/>
                <a:ea typeface="Arial Unicode MS" pitchFamily="34" charset="-128"/>
                <a:cs typeface="Arial Unicode MS" pitchFamily="34" charset="-128"/>
              </a:rPr>
              <a:t> fase II</a:t>
            </a:r>
          </a:p>
          <a:p>
            <a:pPr algn="ctr"/>
            <a:r>
              <a:rPr lang="es-ES" sz="2000" dirty="0" smtClean="0">
                <a:solidFill>
                  <a:schemeClr val="tx2"/>
                </a:solidFill>
                <a:latin typeface="Arial Unicode MS" pitchFamily="34" charset="-128"/>
                <a:ea typeface="Arial Unicode MS" pitchFamily="34" charset="-128"/>
                <a:cs typeface="Arial Unicode MS" pitchFamily="34" charset="-128"/>
              </a:rPr>
              <a:t>IASB+FASB?</a:t>
            </a:r>
            <a:endParaRPr lang="es-ES" sz="2000" dirty="0">
              <a:solidFill>
                <a:schemeClr val="tx2"/>
              </a:solidFill>
              <a:latin typeface="Arial Unicode MS" pitchFamily="34" charset="-128"/>
              <a:ea typeface="Arial Unicode MS" pitchFamily="34" charset="-128"/>
              <a:cs typeface="Arial Unicode MS" pitchFamily="34" charset="-128"/>
            </a:endParaRPr>
          </a:p>
        </p:txBody>
      </p:sp>
      <p:sp>
        <p:nvSpPr>
          <p:cNvPr id="20" name="Rectangle 9"/>
          <p:cNvSpPr>
            <a:spLocks noChangeArrowheads="1"/>
          </p:cNvSpPr>
          <p:nvPr/>
        </p:nvSpPr>
        <p:spPr bwMode="auto">
          <a:xfrm>
            <a:off x="1428728" y="142852"/>
            <a:ext cx="5929354" cy="571504"/>
          </a:xfrm>
          <a:prstGeom prst="rect">
            <a:avLst/>
          </a:prstGeom>
          <a:noFill/>
          <a:ln w="9525">
            <a:noFill/>
            <a:miter lim="800000"/>
            <a:headEnd/>
            <a:tailEnd/>
          </a:ln>
        </p:spPr>
        <p:txBody>
          <a:bodyPr anchor="ctr"/>
          <a:lstStyle/>
          <a:p>
            <a:pPr algn="ctr"/>
            <a:r>
              <a:rPr lang="es-ES" sz="2400" b="1" u="sng" dirty="0" smtClean="0">
                <a:solidFill>
                  <a:schemeClr val="bg1"/>
                </a:solidFill>
                <a:latin typeface="Arial Unicode MS" pitchFamily="34" charset="-128"/>
                <a:ea typeface="Arial Unicode MS" pitchFamily="34" charset="-128"/>
                <a:cs typeface="Arial Unicode MS" pitchFamily="34" charset="-128"/>
              </a:rPr>
              <a:t>Los retos de las entidades aseguradoras</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21" name="Rectangle 14"/>
          <p:cNvSpPr>
            <a:spLocks noChangeArrowheads="1"/>
          </p:cNvSpPr>
          <p:nvPr/>
        </p:nvSpPr>
        <p:spPr bwMode="auto">
          <a:xfrm>
            <a:off x="3786182" y="6280178"/>
            <a:ext cx="1357322" cy="363532"/>
          </a:xfrm>
          <a:prstGeom prst="rect">
            <a:avLst/>
          </a:prstGeom>
          <a:noFill/>
          <a:ln w="9525" algn="ctr">
            <a:noFill/>
            <a:miter lim="800000"/>
            <a:headEnd/>
            <a:tailEnd/>
          </a:ln>
        </p:spPr>
        <p:txBody>
          <a:bodyPr anchor="b"/>
          <a:lstStyle/>
          <a:p>
            <a:pPr algn="ctr"/>
            <a:r>
              <a:rPr lang="es-ES" sz="4000" dirty="0" smtClean="0">
                <a:solidFill>
                  <a:schemeClr val="tx2"/>
                </a:solidFill>
                <a:latin typeface="Arial Unicode MS" pitchFamily="34" charset="-128"/>
                <a:ea typeface="Arial Unicode MS" pitchFamily="34" charset="-128"/>
                <a:cs typeface="Arial Unicode MS" pitchFamily="34" charset="-128"/>
              </a:rPr>
              <a:t>……</a:t>
            </a:r>
            <a:endParaRPr lang="es-ES" sz="4000" dirty="0">
              <a:solidFill>
                <a:schemeClr val="tx2"/>
              </a:solidFill>
              <a:latin typeface="Arial Unicode MS" pitchFamily="34" charset="-128"/>
              <a:ea typeface="Arial Unicode MS" pitchFamily="34" charset="-128"/>
              <a:cs typeface="Arial Unicode MS" pitchFamily="34" charset="-128"/>
            </a:endParaRPr>
          </a:p>
        </p:txBody>
      </p:sp>
      <p:sp>
        <p:nvSpPr>
          <p:cNvPr id="22" name="Rectangle 9"/>
          <p:cNvSpPr>
            <a:spLocks noChangeArrowheads="1"/>
          </p:cNvSpPr>
          <p:nvPr/>
        </p:nvSpPr>
        <p:spPr bwMode="auto">
          <a:xfrm>
            <a:off x="6734140" y="4929198"/>
            <a:ext cx="2409860" cy="1223962"/>
          </a:xfrm>
          <a:prstGeom prst="rect">
            <a:avLst/>
          </a:prstGeom>
          <a:noFill/>
          <a:ln w="9525">
            <a:noFill/>
            <a:miter lim="800000"/>
            <a:headEnd/>
            <a:tailEnd/>
          </a:ln>
        </p:spPr>
        <p:txBody>
          <a:bodyPr anchor="ctr"/>
          <a:lstStyle/>
          <a:p>
            <a:pPr algn="ctr"/>
            <a:r>
              <a:rPr lang="es-ES" sz="2000" dirty="0">
                <a:solidFill>
                  <a:schemeClr val="tx2"/>
                </a:solidFill>
                <a:latin typeface="Arial Unicode MS" pitchFamily="34" charset="-128"/>
                <a:ea typeface="Arial Unicode MS" pitchFamily="34" charset="-128"/>
                <a:cs typeface="Arial Unicode MS" pitchFamily="34" charset="-128"/>
              </a:rPr>
              <a:t>Macro </a:t>
            </a:r>
            <a:r>
              <a:rPr lang="es-ES" sz="2000" dirty="0" smtClean="0">
                <a:solidFill>
                  <a:schemeClr val="tx2"/>
                </a:solidFill>
                <a:latin typeface="Arial Unicode MS" pitchFamily="34" charset="-128"/>
                <a:ea typeface="Arial Unicode MS" pitchFamily="34" charset="-128"/>
                <a:cs typeface="Arial Unicode MS" pitchFamily="34" charset="-128"/>
              </a:rPr>
              <a:t>supervisión. Riesgos sistémicos</a:t>
            </a:r>
          </a:p>
          <a:p>
            <a:pPr algn="ctr"/>
            <a:r>
              <a:rPr lang="es-ES" sz="2000" dirty="0" smtClean="0">
                <a:solidFill>
                  <a:schemeClr val="tx2"/>
                </a:solidFill>
                <a:latin typeface="Arial Unicode MS" pitchFamily="34" charset="-128"/>
                <a:ea typeface="Arial Unicode MS" pitchFamily="34" charset="-128"/>
                <a:cs typeface="Arial Unicode MS" pitchFamily="34" charset="-128"/>
              </a:rPr>
              <a:t>(FSB-SIFIS,…)</a:t>
            </a:r>
            <a:endParaRPr lang="es-ES" sz="2000" dirty="0">
              <a:solidFill>
                <a:schemeClr val="tx2"/>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615242"/>
          <a:ext cx="5033968" cy="4599840"/>
        </p:xfrm>
        <a:graphic>
          <a:graphicData uri="http://schemas.openxmlformats.org/drawingml/2006/table">
            <a:tbl>
              <a:tblPr firstRow="1" bandRow="1">
                <a:tableStyleId>{5C22544A-7EE6-4342-B048-85BDC9FD1C3A}</a:tableStyleId>
              </a:tblPr>
              <a:tblGrid>
                <a:gridCol w="2533638"/>
                <a:gridCol w="1357322"/>
                <a:gridCol w="1143008"/>
              </a:tblGrid>
              <a:tr h="548747">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Item</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Classification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l">
                        <a:spcAft>
                          <a:spcPts val="0"/>
                        </a:spcAft>
                      </a:pPr>
                      <a:r>
                        <a:rPr lang="es-ES" sz="1600" b="1" noProof="0" smtClean="0">
                          <a:effectLst/>
                          <a:latin typeface="Arial Unicode MS" pitchFamily="34" charset="-128"/>
                          <a:ea typeface="Arial Unicode MS" pitchFamily="34" charset="-128"/>
                          <a:cs typeface="Arial Unicode MS" pitchFamily="34" charset="-128"/>
                        </a:rPr>
                        <a:t>Available own funds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Acciones ordinarias desembolsadas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Reserva de reconciliación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Préstamos subordinados</a:t>
                      </a:r>
                      <a:r>
                        <a:rPr lang="es-ES" sz="1600" baseline="0" noProof="0" smtClean="0">
                          <a:effectLst/>
                          <a:latin typeface="Arial Unicode MS" pitchFamily="34" charset="-128"/>
                          <a:ea typeface="Arial Unicode MS" pitchFamily="34" charset="-128"/>
                          <a:cs typeface="Arial Unicode MS" pitchFamily="34" charset="-128"/>
                        </a:rPr>
                        <a:t> perpetuos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Garantías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2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548747">
                <a:tc>
                  <a:txBody>
                    <a:bodyPr/>
                    <a:lstStyle/>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Deuda subordinada</a:t>
                      </a:r>
                    </a:p>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(vencimiento 3 años)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BOF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400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719389">
                <a:tc>
                  <a:txBody>
                    <a:bodyPr/>
                    <a:lstStyle/>
                    <a:p>
                      <a:pPr>
                        <a:spcAft>
                          <a:spcPts val="0"/>
                        </a:spcAft>
                      </a:pPr>
                      <a:r>
                        <a:rPr lang="es-ES" sz="1400" noProof="0" smtClean="0">
                          <a:solidFill>
                            <a:srgbClr val="000000"/>
                          </a:solidFill>
                          <a:effectLst/>
                          <a:latin typeface="Arial Unicode MS" pitchFamily="34" charset="-128"/>
                          <a:ea typeface="Arial Unicode MS" pitchFamily="34" charset="-128"/>
                          <a:cs typeface="Arial Unicode MS" pitchFamily="34" charset="-128"/>
                        </a:rPr>
                        <a:t>Compromiso legalmente vinculante</a:t>
                      </a:r>
                      <a:r>
                        <a:rPr lang="es-ES" sz="1400" baseline="0" noProof="0" smtClean="0">
                          <a:solidFill>
                            <a:srgbClr val="000000"/>
                          </a:solidFill>
                          <a:effectLst/>
                          <a:latin typeface="Arial Unicode MS" pitchFamily="34" charset="-128"/>
                          <a:ea typeface="Arial Unicode MS" pitchFamily="34" charset="-128"/>
                          <a:cs typeface="Arial Unicode MS" pitchFamily="34" charset="-128"/>
                        </a:rPr>
                        <a:t> de suscribir y desembolsar deuda subordinada a petición del asegurador</a:t>
                      </a:r>
                      <a:endParaRPr lang="es-ES" sz="14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100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Total</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 </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dirty="0" smtClean="0">
                          <a:effectLst/>
                          <a:latin typeface="Arial Unicode MS" pitchFamily="34" charset="-128"/>
                          <a:ea typeface="Arial Unicode MS" pitchFamily="34" charset="-128"/>
                          <a:cs typeface="Arial Unicode MS" pitchFamily="34" charset="-128"/>
                        </a:rPr>
                        <a:t>1,500</a:t>
                      </a:r>
                      <a:endParaRPr lang="es-ES" sz="1600" noProof="0" dirty="0">
                        <a:effectLst/>
                        <a:latin typeface="Arial Unicode MS" pitchFamily="34" charset="-128"/>
                        <a:ea typeface="Arial Unicode MS" pitchFamily="34" charset="-128"/>
                        <a:cs typeface="Arial Unicode MS" pitchFamily="34" charset="-128"/>
                      </a:endParaRPr>
                    </a:p>
                  </a:txBody>
                  <a:tcPr marL="68578" marR="68578" marT="0" marB="0" anchor="ctr"/>
                </a:tc>
              </a:tr>
            </a:tbl>
          </a:graphicData>
        </a:graphic>
      </p:graphicFrame>
      <p:sp>
        <p:nvSpPr>
          <p:cNvPr id="5" name="Rectangle 3"/>
          <p:cNvSpPr txBox="1">
            <a:spLocks noChangeArrowheads="1"/>
          </p:cNvSpPr>
          <p:nvPr/>
        </p:nvSpPr>
        <p:spPr>
          <a:xfrm>
            <a:off x="1428728" y="1071570"/>
            <a:ext cx="2714644" cy="428604"/>
          </a:xfrm>
          <a:prstGeom prst="rect">
            <a:avLst/>
          </a:prstGeom>
          <a:solidFill>
            <a:schemeClr val="accent2">
              <a:lumMod val="40000"/>
              <a:lumOff val="60000"/>
            </a:schemeClr>
          </a:solidFill>
        </p:spPr>
        <p:txBody>
          <a:bodyPr anchor="ctr"/>
          <a:lstStyle/>
          <a:p>
            <a:pPr marL="365125" marR="0" lvl="0" indent="-282575" algn="ctr" defTabSz="914400" rtl="0" eaLnBrk="1" fontAlgn="base" latinLnBrk="0" hangingPunct="1">
              <a:lnSpc>
                <a:spcPct val="100000"/>
              </a:lnSpc>
              <a:spcBef>
                <a:spcPts val="600"/>
              </a:spcBef>
              <a:spcAft>
                <a:spcPct val="0"/>
              </a:spcAft>
              <a:buClr>
                <a:schemeClr val="accent1"/>
              </a:buClr>
              <a:buSzPct val="80000"/>
              <a:tabLst/>
              <a:defRPr/>
            </a:pPr>
            <a:r>
              <a:rPr kumimoji="0" lang="es-ES" sz="1600" b="1" i="0" u="none" strike="noStrike" kern="1200" cap="none" spc="0" normalizeH="0" baseline="0" smtClean="0">
                <a:ln>
                  <a:noFill/>
                </a:ln>
                <a:effectLst/>
                <a:uLnTx/>
                <a:uFillTx/>
                <a:latin typeface="Arial Unicode MS" pitchFamily="34" charset="-128"/>
                <a:ea typeface="Arial Unicode MS" pitchFamily="34" charset="-128"/>
                <a:cs typeface="Arial Unicode MS" pitchFamily="34" charset="-128"/>
              </a:rPr>
              <a:t>SCR: 1,000  ;  MCR: 400</a:t>
            </a:r>
          </a:p>
        </p:txBody>
      </p:sp>
      <p:sp>
        <p:nvSpPr>
          <p:cNvPr id="8" name="AutoShape 4"/>
          <p:cNvSpPr>
            <a:spLocks/>
          </p:cNvSpPr>
          <p:nvPr/>
        </p:nvSpPr>
        <p:spPr bwMode="auto">
          <a:xfrm>
            <a:off x="6526228" y="1500174"/>
            <a:ext cx="331788" cy="2714644"/>
          </a:xfrm>
          <a:prstGeom prst="leftBrace">
            <a:avLst>
              <a:gd name="adj1" fmla="val 57857"/>
              <a:gd name="adj2" fmla="val 44963"/>
            </a:avLst>
          </a:prstGeom>
          <a:noFill/>
          <a:ln w="19050">
            <a:solidFill>
              <a:schemeClr val="tx2"/>
            </a:solidFill>
            <a:round/>
            <a:headEnd/>
            <a:tailEnd/>
          </a:ln>
          <a:effectLst/>
        </p:spPr>
        <p:txBody>
          <a:bodyPr wrap="none" anchor="ctr"/>
          <a:lstStyle/>
          <a:p>
            <a:pPr algn="ctr" eaLnBrk="0" hangingPunct="0">
              <a:spcBef>
                <a:spcPct val="50000"/>
              </a:spcBef>
            </a:pPr>
            <a:endParaRPr lang="es-ES" sz="1200">
              <a:solidFill>
                <a:schemeClr val="tx2"/>
              </a:solidFill>
            </a:endParaRPr>
          </a:p>
        </p:txBody>
      </p:sp>
      <p:sp>
        <p:nvSpPr>
          <p:cNvPr id="9" name="AutoShape 6"/>
          <p:cNvSpPr>
            <a:spLocks/>
          </p:cNvSpPr>
          <p:nvPr/>
        </p:nvSpPr>
        <p:spPr bwMode="auto">
          <a:xfrm>
            <a:off x="6715140" y="5500702"/>
            <a:ext cx="149211" cy="806436"/>
          </a:xfrm>
          <a:prstGeom prst="leftBrace">
            <a:avLst>
              <a:gd name="adj1" fmla="val 30817"/>
              <a:gd name="adj2" fmla="val 50000"/>
            </a:avLst>
          </a:prstGeom>
          <a:noFill/>
          <a:ln w="19050">
            <a:solidFill>
              <a:schemeClr val="tx2"/>
            </a:solidFill>
            <a:round/>
            <a:headEnd/>
            <a:tailEnd/>
          </a:ln>
          <a:effectLst/>
        </p:spPr>
        <p:txBody>
          <a:bodyPr wrap="none" anchor="ctr"/>
          <a:lstStyle/>
          <a:p>
            <a:endParaRPr lang="es-ES"/>
          </a:p>
        </p:txBody>
      </p:sp>
      <p:sp>
        <p:nvSpPr>
          <p:cNvPr id="10" name="Text Box 7"/>
          <p:cNvSpPr txBox="1">
            <a:spLocks noChangeArrowheads="1"/>
          </p:cNvSpPr>
          <p:nvPr/>
        </p:nvSpPr>
        <p:spPr bwMode="auto">
          <a:xfrm>
            <a:off x="5357818" y="5764429"/>
            <a:ext cx="1479576"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T3 &lt; 15% SCR</a:t>
            </a:r>
            <a:endParaRPr lang="es-ES" sz="1400" b="1">
              <a:solidFill>
                <a:schemeClr val="tx2"/>
              </a:solidFill>
            </a:endParaRPr>
          </a:p>
        </p:txBody>
      </p:sp>
      <p:sp>
        <p:nvSpPr>
          <p:cNvPr id="11" name="Text Box 8"/>
          <p:cNvSpPr txBox="1">
            <a:spLocks noChangeArrowheads="1"/>
          </p:cNvSpPr>
          <p:nvPr/>
        </p:nvSpPr>
        <p:spPr bwMode="auto">
          <a:xfrm>
            <a:off x="5500694" y="3643314"/>
            <a:ext cx="1266850"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dirty="0" err="1" smtClean="0">
                <a:solidFill>
                  <a:schemeClr val="tx2"/>
                </a:solidFill>
              </a:rPr>
              <a:t>Restr</a:t>
            </a:r>
            <a:r>
              <a:rPr lang="es-ES" sz="1400" b="1" dirty="0" smtClean="0">
                <a:solidFill>
                  <a:schemeClr val="tx2"/>
                </a:solidFill>
              </a:rPr>
              <a:t>. T1 &lt; 20% Total T1 </a:t>
            </a:r>
            <a:endParaRPr lang="es-ES" sz="1400" b="1" dirty="0">
              <a:solidFill>
                <a:schemeClr val="tx2"/>
              </a:solidFill>
            </a:endParaRPr>
          </a:p>
        </p:txBody>
      </p:sp>
      <p:sp>
        <p:nvSpPr>
          <p:cNvPr id="18" name="AutoShape 26"/>
          <p:cNvSpPr>
            <a:spLocks/>
          </p:cNvSpPr>
          <p:nvPr/>
        </p:nvSpPr>
        <p:spPr bwMode="auto">
          <a:xfrm>
            <a:off x="6572264" y="4243402"/>
            <a:ext cx="277813" cy="1185862"/>
          </a:xfrm>
          <a:prstGeom prst="leftBrace">
            <a:avLst>
              <a:gd name="adj1" fmla="val 71538"/>
              <a:gd name="adj2" fmla="val 40144"/>
            </a:avLst>
          </a:prstGeom>
          <a:noFill/>
          <a:ln w="19050">
            <a:solidFill>
              <a:schemeClr val="tx2"/>
            </a:solidFill>
            <a:prstDash val="sysDot"/>
            <a:round/>
            <a:headEnd/>
            <a:tailEnd/>
          </a:ln>
          <a:effectLst/>
        </p:spPr>
        <p:txBody>
          <a:bodyPr wrap="none" anchor="ctr"/>
          <a:lstStyle/>
          <a:p>
            <a:endParaRPr lang="es-ES"/>
          </a:p>
        </p:txBody>
      </p:sp>
      <p:sp>
        <p:nvSpPr>
          <p:cNvPr id="19" name="Text Box 27"/>
          <p:cNvSpPr txBox="1">
            <a:spLocks noChangeArrowheads="1"/>
          </p:cNvSpPr>
          <p:nvPr/>
        </p:nvSpPr>
        <p:spPr bwMode="auto">
          <a:xfrm>
            <a:off x="5357818" y="4572008"/>
            <a:ext cx="1338288"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T2≤ 35% SCR </a:t>
            </a:r>
            <a:endParaRPr lang="es-ES" sz="1400" b="1">
              <a:solidFill>
                <a:schemeClr val="tx2"/>
              </a:solidFill>
            </a:endParaRPr>
          </a:p>
        </p:txBody>
      </p:sp>
      <p:sp>
        <p:nvSpPr>
          <p:cNvPr id="22" name="Text Box 5"/>
          <p:cNvSpPr txBox="1">
            <a:spLocks noChangeArrowheads="1"/>
          </p:cNvSpPr>
          <p:nvPr/>
        </p:nvSpPr>
        <p:spPr bwMode="auto">
          <a:xfrm>
            <a:off x="5572132" y="2428868"/>
            <a:ext cx="981098"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dirty="0" smtClean="0">
                <a:solidFill>
                  <a:schemeClr val="tx2"/>
                </a:solidFill>
              </a:rPr>
              <a:t>Total T1≥ 50% SCR </a:t>
            </a:r>
            <a:endParaRPr lang="es-ES" sz="1400" b="1" dirty="0">
              <a:solidFill>
                <a:schemeClr val="tx2"/>
              </a:solidFill>
            </a:endParaRPr>
          </a:p>
        </p:txBody>
      </p:sp>
      <p:sp>
        <p:nvSpPr>
          <p:cNvPr id="23" name="Rectangle 13"/>
          <p:cNvSpPr>
            <a:spLocks noChangeArrowheads="1"/>
          </p:cNvSpPr>
          <p:nvPr/>
        </p:nvSpPr>
        <p:spPr bwMode="auto">
          <a:xfrm>
            <a:off x="7286644" y="4205288"/>
            <a:ext cx="1657350" cy="863600"/>
          </a:xfrm>
          <a:prstGeom prst="rect">
            <a:avLst/>
          </a:prstGeom>
          <a:solidFill>
            <a:schemeClr val="accent4">
              <a:lumMod val="40000"/>
              <a:lumOff val="60000"/>
            </a:schemeClr>
          </a:solidFill>
          <a:ln w="9525">
            <a:noFill/>
            <a:miter lim="800000"/>
            <a:headEnd/>
            <a:tailEnd/>
          </a:ln>
          <a:effectLst/>
        </p:spPr>
        <p:txBody>
          <a:bodyPr wrap="none" anchor="ctr"/>
          <a:lstStyle/>
          <a:p>
            <a:pPr algn="ctr"/>
            <a:r>
              <a:rPr lang="es-ES" sz="1400" b="1" dirty="0" err="1" smtClean="0">
                <a:latin typeface="Arial Unicode MS" pitchFamily="34" charset="-128"/>
                <a:ea typeface="Arial Unicode MS" pitchFamily="34" charset="-128"/>
                <a:cs typeface="Arial Unicode MS" pitchFamily="34" charset="-128"/>
              </a:rPr>
              <a:t>Tier</a:t>
            </a:r>
            <a:r>
              <a:rPr lang="es-ES" sz="1400" b="1" dirty="0" smtClean="0">
                <a:latin typeface="Arial Unicode MS" pitchFamily="34" charset="-128"/>
                <a:ea typeface="Arial Unicode MS" pitchFamily="34" charset="-128"/>
                <a:cs typeface="Arial Unicode MS" pitchFamily="34" charset="-128"/>
              </a:rPr>
              <a:t> 2 </a:t>
            </a:r>
          </a:p>
          <a:p>
            <a:pPr algn="ctr"/>
            <a:r>
              <a:rPr lang="es-ES" sz="1400" b="1" dirty="0" smtClean="0">
                <a:latin typeface="Arial Unicode MS" pitchFamily="34" charset="-128"/>
                <a:ea typeface="Arial Unicode MS" pitchFamily="34" charset="-128"/>
                <a:cs typeface="Arial Unicode MS" pitchFamily="34" charset="-128"/>
              </a:rPr>
              <a:t>FF.PP. Básicos</a:t>
            </a:r>
            <a:endParaRPr lang="es-ES" sz="1400" b="1" dirty="0">
              <a:latin typeface="Arial Unicode MS" pitchFamily="34" charset="-128"/>
              <a:ea typeface="Arial Unicode MS" pitchFamily="34" charset="-128"/>
              <a:cs typeface="Arial Unicode MS" pitchFamily="34" charset="-128"/>
            </a:endParaRPr>
          </a:p>
        </p:txBody>
      </p:sp>
      <p:sp>
        <p:nvSpPr>
          <p:cNvPr id="24" name="Rectangle 14"/>
          <p:cNvSpPr>
            <a:spLocks noChangeArrowheads="1"/>
          </p:cNvSpPr>
          <p:nvPr/>
        </p:nvSpPr>
        <p:spPr bwMode="auto">
          <a:xfrm>
            <a:off x="7286644" y="5067300"/>
            <a:ext cx="1657350" cy="412750"/>
          </a:xfrm>
          <a:prstGeom prst="rect">
            <a:avLst/>
          </a:prstGeom>
          <a:solidFill>
            <a:schemeClr val="accent4">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2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5" name="Rectangle 15"/>
          <p:cNvSpPr>
            <a:spLocks noChangeArrowheads="1"/>
          </p:cNvSpPr>
          <p:nvPr/>
        </p:nvSpPr>
        <p:spPr bwMode="auto">
          <a:xfrm>
            <a:off x="7286644" y="5514975"/>
            <a:ext cx="1657350" cy="377825"/>
          </a:xfrm>
          <a:prstGeom prst="rect">
            <a:avLst/>
          </a:prstGeom>
          <a:solidFill>
            <a:schemeClr val="accent5">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básicos</a:t>
            </a:r>
            <a:endParaRPr lang="es-ES" sz="1400" b="1">
              <a:latin typeface="Arial Unicode MS" pitchFamily="34" charset="-128"/>
              <a:ea typeface="Arial Unicode MS" pitchFamily="34" charset="-128"/>
              <a:cs typeface="Arial Unicode MS" pitchFamily="34" charset="-128"/>
            </a:endParaRPr>
          </a:p>
        </p:txBody>
      </p:sp>
      <p:sp>
        <p:nvSpPr>
          <p:cNvPr id="26" name="Rectangle 16"/>
          <p:cNvSpPr>
            <a:spLocks noChangeArrowheads="1"/>
          </p:cNvSpPr>
          <p:nvPr/>
        </p:nvSpPr>
        <p:spPr bwMode="auto">
          <a:xfrm>
            <a:off x="7286644" y="5902325"/>
            <a:ext cx="1657350" cy="414338"/>
          </a:xfrm>
          <a:prstGeom prst="rect">
            <a:avLst/>
          </a:prstGeom>
          <a:solidFill>
            <a:schemeClr val="accent5">
              <a:lumMod val="40000"/>
              <a:lumOff val="6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7" name="Rectangle 17"/>
          <p:cNvSpPr>
            <a:spLocks noChangeArrowheads="1"/>
          </p:cNvSpPr>
          <p:nvPr/>
        </p:nvSpPr>
        <p:spPr bwMode="auto">
          <a:xfrm>
            <a:off x="7286644" y="1863725"/>
            <a:ext cx="1657350" cy="1636713"/>
          </a:xfrm>
          <a:prstGeom prst="rect">
            <a:avLst/>
          </a:prstGeom>
          <a:solidFill>
            <a:srgbClr val="99CC00"/>
          </a:solidFill>
          <a:ln w="9525">
            <a:noFill/>
            <a:miter lim="800000"/>
            <a:headEnd/>
            <a:tailEnd/>
          </a:ln>
          <a:effectLst/>
        </p:spPr>
        <p:txBody>
          <a:bodyPr wrap="none" anchor="ctr"/>
          <a:lstStyle/>
          <a:p>
            <a:pPr algn="ctr"/>
            <a:r>
              <a:rPr lang="es-ES" sz="1400" b="1" smtClean="0">
                <a:solidFill>
                  <a:schemeClr val="bg1"/>
                </a:solidFill>
                <a:latin typeface="Arial Unicode MS" pitchFamily="34" charset="-128"/>
                <a:ea typeface="Arial Unicode MS" pitchFamily="34" charset="-128"/>
                <a:cs typeface="Arial Unicode MS" pitchFamily="34" charset="-128"/>
              </a:rPr>
              <a:t>Tier 1</a:t>
            </a:r>
          </a:p>
          <a:p>
            <a:pPr algn="ctr"/>
            <a:r>
              <a:rPr lang="es-ES" sz="1400" b="1" smtClean="0">
                <a:solidFill>
                  <a:schemeClr val="bg1"/>
                </a:solidFill>
                <a:latin typeface="Arial Unicode MS" pitchFamily="34" charset="-128"/>
                <a:ea typeface="Arial Unicode MS" pitchFamily="34" charset="-128"/>
                <a:cs typeface="Arial Unicode MS" pitchFamily="34" charset="-128"/>
              </a:rPr>
              <a:t>Fondos propios </a:t>
            </a:r>
          </a:p>
          <a:p>
            <a:pPr algn="ctr"/>
            <a:r>
              <a:rPr lang="es-ES" sz="1400" b="1" smtClean="0">
                <a:solidFill>
                  <a:schemeClr val="bg1"/>
                </a:solidFill>
                <a:latin typeface="Arial Unicode MS" pitchFamily="34" charset="-128"/>
                <a:ea typeface="Arial Unicode MS" pitchFamily="34" charset="-128"/>
                <a:cs typeface="Arial Unicode MS" pitchFamily="34" charset="-128"/>
              </a:rPr>
              <a:t>Básicos</a:t>
            </a:r>
          </a:p>
          <a:p>
            <a:pPr algn="ctr"/>
            <a:r>
              <a:rPr lang="es-ES" sz="1400" b="1" smtClean="0">
                <a:solidFill>
                  <a:schemeClr val="bg1"/>
                </a:solidFill>
                <a:latin typeface="Arial Unicode MS" pitchFamily="34" charset="-128"/>
                <a:ea typeface="Arial Unicode MS" pitchFamily="34" charset="-128"/>
                <a:cs typeface="Arial Unicode MS" pitchFamily="34" charset="-128"/>
              </a:rPr>
              <a:t> no restringidos</a:t>
            </a:r>
          </a:p>
          <a:p>
            <a:pPr algn="ctr"/>
            <a:endParaRPr lang="es-ES" sz="1400" b="1">
              <a:solidFill>
                <a:schemeClr val="bg1"/>
              </a:solidFill>
              <a:latin typeface="Arial Unicode MS" pitchFamily="34" charset="-128"/>
              <a:ea typeface="Arial Unicode MS" pitchFamily="34" charset="-128"/>
              <a:cs typeface="Arial Unicode MS" pitchFamily="34" charset="-128"/>
            </a:endParaRPr>
          </a:p>
        </p:txBody>
      </p:sp>
      <p:sp>
        <p:nvSpPr>
          <p:cNvPr id="29" name="Rectangle 14"/>
          <p:cNvSpPr>
            <a:spLocks noChangeArrowheads="1"/>
          </p:cNvSpPr>
          <p:nvPr/>
        </p:nvSpPr>
        <p:spPr bwMode="auto">
          <a:xfrm>
            <a:off x="7286644" y="1438275"/>
            <a:ext cx="1657350" cy="412750"/>
          </a:xfrm>
          <a:prstGeom prst="rect">
            <a:avLst/>
          </a:prstGeom>
          <a:solidFill>
            <a:schemeClr val="bg1"/>
          </a:solidFill>
          <a:ln w="9525">
            <a:solidFill>
              <a:schemeClr val="accent4">
                <a:lumMod val="50000"/>
              </a:schemeClr>
            </a:solidFill>
            <a:miter lim="800000"/>
            <a:headEnd/>
            <a:tailEnd/>
          </a:ln>
        </p:spPr>
        <p:txBody>
          <a:bodyPr wrap="none" anchor="ctr"/>
          <a:lstStyle/>
          <a:p>
            <a:pPr algn="ctr"/>
            <a:r>
              <a:rPr lang="es-ES" sz="1400" b="1" dirty="0" smtClean="0">
                <a:solidFill>
                  <a:schemeClr val="accent4">
                    <a:lumMod val="50000"/>
                  </a:schemeClr>
                </a:solidFill>
                <a:latin typeface="Arial Unicode MS" pitchFamily="34" charset="-128"/>
                <a:ea typeface="Arial Unicode MS" pitchFamily="34" charset="-128"/>
                <a:cs typeface="Arial Unicode MS" pitchFamily="34" charset="-128"/>
              </a:rPr>
              <a:t>Exceso (T1)</a:t>
            </a:r>
            <a:endParaRPr lang="es-ES" sz="1400" b="1" dirty="0">
              <a:solidFill>
                <a:schemeClr val="accent4">
                  <a:lumMod val="50000"/>
                </a:schemeClr>
              </a:solidFill>
              <a:latin typeface="Arial Unicode MS" pitchFamily="34" charset="-128"/>
              <a:ea typeface="Arial Unicode MS" pitchFamily="34" charset="-128"/>
              <a:cs typeface="Arial Unicode MS" pitchFamily="34" charset="-128"/>
            </a:endParaRPr>
          </a:p>
        </p:txBody>
      </p:sp>
      <p:sp>
        <p:nvSpPr>
          <p:cNvPr id="30" name="29 CuadroTexto"/>
          <p:cNvSpPr txBox="1"/>
          <p:nvPr/>
        </p:nvSpPr>
        <p:spPr>
          <a:xfrm>
            <a:off x="6643702" y="1500174"/>
            <a:ext cx="642942" cy="338554"/>
          </a:xfrm>
          <a:prstGeom prst="rect">
            <a:avLst/>
          </a:prstGeom>
          <a:noFill/>
        </p:spPr>
        <p:txBody>
          <a:bodyPr wrap="square" rtlCol="0">
            <a:spAutoFit/>
          </a:bodyPr>
          <a:lstStyle/>
          <a:p>
            <a:pPr algn="ctr"/>
            <a:r>
              <a:rPr lang="es-ES" sz="1600" b="1" dirty="0" smtClean="0">
                <a:solidFill>
                  <a:srgbClr val="000099"/>
                </a:solidFill>
                <a:latin typeface="Arial Unicode MS" pitchFamily="34" charset="-128"/>
                <a:ea typeface="Arial Unicode MS" pitchFamily="34" charset="-128"/>
                <a:cs typeface="Arial Unicode MS" pitchFamily="34" charset="-128"/>
              </a:rPr>
              <a:t>125</a:t>
            </a:r>
            <a:endParaRPr lang="es-ES" sz="1600" b="1" dirty="0">
              <a:solidFill>
                <a:srgbClr val="000099"/>
              </a:solidFill>
              <a:latin typeface="Arial Unicode MS" pitchFamily="34" charset="-128"/>
              <a:ea typeface="Arial Unicode MS" pitchFamily="34" charset="-128"/>
              <a:cs typeface="Arial Unicode MS" pitchFamily="34" charset="-128"/>
            </a:endParaRPr>
          </a:p>
        </p:txBody>
      </p:sp>
      <p:sp>
        <p:nvSpPr>
          <p:cNvPr id="31" name="30 CuadroTexto"/>
          <p:cNvSpPr txBox="1"/>
          <p:nvPr/>
        </p:nvSpPr>
        <p:spPr>
          <a:xfrm>
            <a:off x="6643702" y="2428868"/>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500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4" name="33 CuadroTexto"/>
          <p:cNvSpPr txBox="1"/>
          <p:nvPr/>
        </p:nvSpPr>
        <p:spPr>
          <a:xfrm>
            <a:off x="6715140" y="5072074"/>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300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5" name="34 CuadroTexto"/>
          <p:cNvSpPr txBox="1"/>
          <p:nvPr/>
        </p:nvSpPr>
        <p:spPr>
          <a:xfrm>
            <a:off x="6715140" y="5500702"/>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150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6"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Un ejemplo práctico</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1" nodeType="clickEffect">
                                  <p:stCondLst>
                                    <p:cond delay="0"/>
                                  </p:stCondLst>
                                  <p:childTnLst>
                                    <p:animEffect transition="out" filter="dissolv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animBg="1"/>
      <p:bldP spid="3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615242"/>
          <a:ext cx="5033968" cy="4599840"/>
        </p:xfrm>
        <a:graphic>
          <a:graphicData uri="http://schemas.openxmlformats.org/drawingml/2006/table">
            <a:tbl>
              <a:tblPr firstRow="1" bandRow="1">
                <a:tableStyleId>{5C22544A-7EE6-4342-B048-85BDC9FD1C3A}</a:tableStyleId>
              </a:tblPr>
              <a:tblGrid>
                <a:gridCol w="2533638"/>
                <a:gridCol w="1357322"/>
                <a:gridCol w="1143008"/>
              </a:tblGrid>
              <a:tr h="548747">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Item</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b="1" noProof="0" smtClean="0">
                          <a:effectLst/>
                          <a:latin typeface="Arial Unicode MS" pitchFamily="34" charset="-128"/>
                          <a:ea typeface="Arial Unicode MS" pitchFamily="34" charset="-128"/>
                          <a:cs typeface="Arial Unicode MS" pitchFamily="34" charset="-128"/>
                        </a:rPr>
                        <a:t>Classification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l">
                        <a:spcAft>
                          <a:spcPts val="0"/>
                        </a:spcAft>
                      </a:pPr>
                      <a:r>
                        <a:rPr lang="es-ES" sz="1600" b="1" noProof="0" smtClean="0">
                          <a:effectLst/>
                          <a:latin typeface="Arial Unicode MS" pitchFamily="34" charset="-128"/>
                          <a:ea typeface="Arial Unicode MS" pitchFamily="34" charset="-128"/>
                          <a:cs typeface="Arial Unicode MS" pitchFamily="34" charset="-128"/>
                        </a:rPr>
                        <a:t>Available own funds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Acciones ordinarias desembolsadas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Reserva de reconciliación</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unrestricted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Préstamos subordinados</a:t>
                      </a:r>
                      <a:r>
                        <a:rPr lang="es-ES" sz="1600" baseline="0" noProof="0" smtClean="0">
                          <a:effectLst/>
                          <a:latin typeface="Arial Unicode MS" pitchFamily="34" charset="-128"/>
                          <a:ea typeface="Arial Unicode MS" pitchFamily="34" charset="-128"/>
                          <a:cs typeface="Arial Unicode MS" pitchFamily="34" charset="-128"/>
                        </a:rPr>
                        <a:t> perpetuos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1 restricted</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200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Garantías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2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300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548747">
                <a:tc>
                  <a:txBody>
                    <a:bodyPr/>
                    <a:lstStyle/>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Deuda subordinada</a:t>
                      </a:r>
                    </a:p>
                    <a:p>
                      <a:pPr>
                        <a:spcAft>
                          <a:spcPts val="0"/>
                        </a:spcAft>
                      </a:pPr>
                      <a:r>
                        <a:rPr lang="es-ES" sz="1600" noProof="0" smtClean="0">
                          <a:solidFill>
                            <a:srgbClr val="000000"/>
                          </a:solidFill>
                          <a:effectLst/>
                          <a:latin typeface="Arial Unicode MS" pitchFamily="34" charset="-128"/>
                          <a:ea typeface="Arial Unicode MS" pitchFamily="34" charset="-128"/>
                          <a:cs typeface="Arial Unicode MS" pitchFamily="34" charset="-128"/>
                        </a:rPr>
                        <a:t>(vencimiento 3 años)</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BOF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400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719389">
                <a:tc>
                  <a:txBody>
                    <a:bodyPr/>
                    <a:lstStyle/>
                    <a:p>
                      <a:pPr>
                        <a:spcAft>
                          <a:spcPts val="0"/>
                        </a:spcAft>
                      </a:pPr>
                      <a:r>
                        <a:rPr lang="es-ES" sz="1400" noProof="0" smtClean="0">
                          <a:solidFill>
                            <a:srgbClr val="000000"/>
                          </a:solidFill>
                          <a:effectLst/>
                          <a:latin typeface="Arial Unicode MS" pitchFamily="34" charset="-128"/>
                          <a:ea typeface="Arial Unicode MS" pitchFamily="34" charset="-128"/>
                          <a:cs typeface="Arial Unicode MS" pitchFamily="34" charset="-128"/>
                        </a:rPr>
                        <a:t>Compromiso legalmente vinculante</a:t>
                      </a:r>
                      <a:r>
                        <a:rPr lang="es-ES" sz="1400" baseline="0" noProof="0" smtClean="0">
                          <a:solidFill>
                            <a:srgbClr val="000000"/>
                          </a:solidFill>
                          <a:effectLst/>
                          <a:latin typeface="Arial Unicode MS" pitchFamily="34" charset="-128"/>
                          <a:ea typeface="Arial Unicode MS" pitchFamily="34" charset="-128"/>
                          <a:cs typeface="Arial Unicode MS" pitchFamily="34" charset="-128"/>
                        </a:rPr>
                        <a:t> de suscribir y desembolsar deuda subordinada a petición del asegurador</a:t>
                      </a:r>
                      <a:endParaRPr lang="es-ES" sz="14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Tier 3 AOF</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smtClean="0">
                          <a:effectLst/>
                          <a:latin typeface="Arial Unicode MS" pitchFamily="34" charset="-128"/>
                          <a:ea typeface="Arial Unicode MS" pitchFamily="34" charset="-128"/>
                          <a:cs typeface="Arial Unicode MS" pitchFamily="34" charset="-128"/>
                        </a:rPr>
                        <a:t>100</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r>
              <a:tr h="486253">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Total</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spcAft>
                          <a:spcPts val="0"/>
                        </a:spcAft>
                      </a:pPr>
                      <a:r>
                        <a:rPr lang="es-ES" sz="1600" noProof="0" smtClean="0">
                          <a:effectLst/>
                          <a:latin typeface="Arial Unicode MS" pitchFamily="34" charset="-128"/>
                          <a:ea typeface="Arial Unicode MS" pitchFamily="34" charset="-128"/>
                          <a:cs typeface="Arial Unicode MS" pitchFamily="34" charset="-128"/>
                        </a:rPr>
                        <a:t> </a:t>
                      </a:r>
                      <a:endParaRPr lang="es-ES" sz="1600" noProof="0">
                        <a:effectLst/>
                        <a:latin typeface="Arial Unicode MS" pitchFamily="34" charset="-128"/>
                        <a:ea typeface="Arial Unicode MS" pitchFamily="34" charset="-128"/>
                        <a:cs typeface="Arial Unicode MS" pitchFamily="34" charset="-128"/>
                      </a:endParaRPr>
                    </a:p>
                  </a:txBody>
                  <a:tcPr marL="68578" marR="68578" marT="0" marB="0" anchor="ctr"/>
                </a:tc>
                <a:tc>
                  <a:txBody>
                    <a:bodyPr/>
                    <a:lstStyle/>
                    <a:p>
                      <a:pPr algn="ctr">
                        <a:spcAft>
                          <a:spcPts val="0"/>
                        </a:spcAft>
                      </a:pPr>
                      <a:r>
                        <a:rPr lang="es-ES" sz="1600" noProof="0" dirty="0" smtClean="0">
                          <a:effectLst/>
                          <a:latin typeface="Arial Unicode MS" pitchFamily="34" charset="-128"/>
                          <a:ea typeface="Arial Unicode MS" pitchFamily="34" charset="-128"/>
                          <a:cs typeface="Arial Unicode MS" pitchFamily="34" charset="-128"/>
                        </a:rPr>
                        <a:t>1,500</a:t>
                      </a:r>
                      <a:endParaRPr lang="es-ES" sz="1600" noProof="0" dirty="0">
                        <a:effectLst/>
                        <a:latin typeface="Arial Unicode MS" pitchFamily="34" charset="-128"/>
                        <a:ea typeface="Arial Unicode MS" pitchFamily="34" charset="-128"/>
                        <a:cs typeface="Arial Unicode MS" pitchFamily="34" charset="-128"/>
                      </a:endParaRPr>
                    </a:p>
                  </a:txBody>
                  <a:tcPr marL="68578" marR="68578" marT="0" marB="0" anchor="ctr"/>
                </a:tc>
              </a:tr>
            </a:tbl>
          </a:graphicData>
        </a:graphic>
      </p:graphicFrame>
      <p:sp>
        <p:nvSpPr>
          <p:cNvPr id="5" name="Rectangle 3"/>
          <p:cNvSpPr txBox="1">
            <a:spLocks noChangeArrowheads="1"/>
          </p:cNvSpPr>
          <p:nvPr/>
        </p:nvSpPr>
        <p:spPr>
          <a:xfrm>
            <a:off x="1428728" y="1071570"/>
            <a:ext cx="2714644" cy="428604"/>
          </a:xfrm>
          <a:prstGeom prst="rect">
            <a:avLst/>
          </a:prstGeom>
          <a:solidFill>
            <a:schemeClr val="accent2">
              <a:lumMod val="40000"/>
              <a:lumOff val="60000"/>
            </a:schemeClr>
          </a:solidFill>
        </p:spPr>
        <p:txBody>
          <a:bodyPr anchor="ctr"/>
          <a:lstStyle/>
          <a:p>
            <a:pPr marL="365125" marR="0" lvl="0" indent="-282575" algn="ctr" defTabSz="914400" rtl="0" eaLnBrk="1" fontAlgn="base" latinLnBrk="0" hangingPunct="1">
              <a:lnSpc>
                <a:spcPct val="100000"/>
              </a:lnSpc>
              <a:spcBef>
                <a:spcPts val="600"/>
              </a:spcBef>
              <a:spcAft>
                <a:spcPct val="0"/>
              </a:spcAft>
              <a:buClr>
                <a:schemeClr val="accent1"/>
              </a:buClr>
              <a:buSzPct val="80000"/>
              <a:tabLst/>
              <a:defRPr/>
            </a:pPr>
            <a:r>
              <a:rPr kumimoji="0" lang="es-ES" sz="1600" b="1" i="0" u="none" strike="noStrike" kern="1200" cap="none" spc="0" normalizeH="0" baseline="0" smtClean="0">
                <a:ln>
                  <a:noFill/>
                </a:ln>
                <a:effectLst/>
                <a:uLnTx/>
                <a:uFillTx/>
                <a:latin typeface="Arial Unicode MS" pitchFamily="34" charset="-128"/>
                <a:ea typeface="Arial Unicode MS" pitchFamily="34" charset="-128"/>
                <a:cs typeface="Arial Unicode MS" pitchFamily="34" charset="-128"/>
              </a:rPr>
              <a:t>SCR: 1,000  ;  MCR: 400</a:t>
            </a:r>
          </a:p>
        </p:txBody>
      </p:sp>
      <p:sp>
        <p:nvSpPr>
          <p:cNvPr id="7" name="Text Box 3"/>
          <p:cNvSpPr txBox="1">
            <a:spLocks noChangeArrowheads="1"/>
          </p:cNvSpPr>
          <p:nvPr/>
        </p:nvSpPr>
        <p:spPr bwMode="auto">
          <a:xfrm>
            <a:off x="6215075" y="6434138"/>
            <a:ext cx="2857520"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dirty="0" smtClean="0">
                <a:solidFill>
                  <a:srgbClr val="171F69"/>
                </a:solidFill>
              </a:rPr>
              <a:t>Ratio de solvencia = 95.0%</a:t>
            </a:r>
            <a:endParaRPr lang="es-ES" sz="1400" b="1" dirty="0">
              <a:solidFill>
                <a:srgbClr val="171F69"/>
              </a:solidFill>
            </a:endParaRPr>
          </a:p>
        </p:txBody>
      </p:sp>
      <p:sp>
        <p:nvSpPr>
          <p:cNvPr id="8" name="AutoShape 4"/>
          <p:cNvSpPr>
            <a:spLocks/>
          </p:cNvSpPr>
          <p:nvPr/>
        </p:nvSpPr>
        <p:spPr bwMode="auto">
          <a:xfrm>
            <a:off x="6526228" y="1500174"/>
            <a:ext cx="331788" cy="2714644"/>
          </a:xfrm>
          <a:prstGeom prst="leftBrace">
            <a:avLst>
              <a:gd name="adj1" fmla="val 57857"/>
              <a:gd name="adj2" fmla="val 44963"/>
            </a:avLst>
          </a:prstGeom>
          <a:noFill/>
          <a:ln w="19050">
            <a:solidFill>
              <a:schemeClr val="tx2"/>
            </a:solidFill>
            <a:round/>
            <a:headEnd/>
            <a:tailEnd/>
          </a:ln>
          <a:effectLst/>
        </p:spPr>
        <p:txBody>
          <a:bodyPr wrap="none" anchor="ctr"/>
          <a:lstStyle/>
          <a:p>
            <a:pPr algn="ctr" eaLnBrk="0" hangingPunct="0">
              <a:spcBef>
                <a:spcPct val="50000"/>
              </a:spcBef>
            </a:pPr>
            <a:endParaRPr lang="es-ES" sz="1200">
              <a:solidFill>
                <a:schemeClr val="tx2"/>
              </a:solidFill>
            </a:endParaRPr>
          </a:p>
        </p:txBody>
      </p:sp>
      <p:sp>
        <p:nvSpPr>
          <p:cNvPr id="9" name="AutoShape 6"/>
          <p:cNvSpPr>
            <a:spLocks/>
          </p:cNvSpPr>
          <p:nvPr/>
        </p:nvSpPr>
        <p:spPr bwMode="auto">
          <a:xfrm>
            <a:off x="6715140" y="5500702"/>
            <a:ext cx="149211" cy="806436"/>
          </a:xfrm>
          <a:prstGeom prst="leftBrace">
            <a:avLst>
              <a:gd name="adj1" fmla="val 30817"/>
              <a:gd name="adj2" fmla="val 50000"/>
            </a:avLst>
          </a:prstGeom>
          <a:noFill/>
          <a:ln w="19050">
            <a:solidFill>
              <a:schemeClr val="tx2"/>
            </a:solidFill>
            <a:round/>
            <a:headEnd/>
            <a:tailEnd/>
          </a:ln>
          <a:effectLst/>
        </p:spPr>
        <p:txBody>
          <a:bodyPr wrap="none" anchor="ctr"/>
          <a:lstStyle/>
          <a:p>
            <a:endParaRPr lang="es-ES"/>
          </a:p>
        </p:txBody>
      </p:sp>
      <p:sp>
        <p:nvSpPr>
          <p:cNvPr id="10" name="Text Box 7"/>
          <p:cNvSpPr txBox="1">
            <a:spLocks noChangeArrowheads="1"/>
          </p:cNvSpPr>
          <p:nvPr/>
        </p:nvSpPr>
        <p:spPr bwMode="auto">
          <a:xfrm>
            <a:off x="5357818" y="5764429"/>
            <a:ext cx="1479576"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T3 &lt; 15% SCR</a:t>
            </a:r>
            <a:endParaRPr lang="es-ES" sz="1400" b="1">
              <a:solidFill>
                <a:schemeClr val="tx2"/>
              </a:solidFill>
            </a:endParaRPr>
          </a:p>
        </p:txBody>
      </p:sp>
      <p:sp>
        <p:nvSpPr>
          <p:cNvPr id="11" name="Text Box 8"/>
          <p:cNvSpPr txBox="1">
            <a:spLocks noChangeArrowheads="1"/>
          </p:cNvSpPr>
          <p:nvPr/>
        </p:nvSpPr>
        <p:spPr bwMode="auto">
          <a:xfrm>
            <a:off x="5500694" y="3643314"/>
            <a:ext cx="1266850"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Restr. T1 &lt; 20% Total T1 </a:t>
            </a:r>
            <a:endParaRPr lang="es-ES" sz="1400" b="1">
              <a:solidFill>
                <a:schemeClr val="tx2"/>
              </a:solidFill>
            </a:endParaRPr>
          </a:p>
        </p:txBody>
      </p:sp>
      <p:sp>
        <p:nvSpPr>
          <p:cNvPr id="18" name="AutoShape 26"/>
          <p:cNvSpPr>
            <a:spLocks/>
          </p:cNvSpPr>
          <p:nvPr/>
        </p:nvSpPr>
        <p:spPr bwMode="auto">
          <a:xfrm>
            <a:off x="6572264" y="4243402"/>
            <a:ext cx="277813" cy="1185862"/>
          </a:xfrm>
          <a:prstGeom prst="leftBrace">
            <a:avLst>
              <a:gd name="adj1" fmla="val 71538"/>
              <a:gd name="adj2" fmla="val 40144"/>
            </a:avLst>
          </a:prstGeom>
          <a:noFill/>
          <a:ln w="19050">
            <a:solidFill>
              <a:schemeClr val="tx2"/>
            </a:solidFill>
            <a:prstDash val="sysDot"/>
            <a:round/>
            <a:headEnd/>
            <a:tailEnd/>
          </a:ln>
          <a:effectLst/>
        </p:spPr>
        <p:txBody>
          <a:bodyPr wrap="none" anchor="ctr"/>
          <a:lstStyle/>
          <a:p>
            <a:endParaRPr lang="es-ES"/>
          </a:p>
        </p:txBody>
      </p:sp>
      <p:sp>
        <p:nvSpPr>
          <p:cNvPr id="19" name="Text Box 27"/>
          <p:cNvSpPr txBox="1">
            <a:spLocks noChangeArrowheads="1"/>
          </p:cNvSpPr>
          <p:nvPr/>
        </p:nvSpPr>
        <p:spPr bwMode="auto">
          <a:xfrm>
            <a:off x="5357818" y="4572008"/>
            <a:ext cx="1338288" cy="307777"/>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T2≤ 35% SCR </a:t>
            </a:r>
            <a:endParaRPr lang="es-ES" sz="1400" b="1">
              <a:solidFill>
                <a:schemeClr val="tx2"/>
              </a:solidFill>
            </a:endParaRPr>
          </a:p>
        </p:txBody>
      </p:sp>
      <p:sp>
        <p:nvSpPr>
          <p:cNvPr id="22" name="Text Box 5"/>
          <p:cNvSpPr txBox="1">
            <a:spLocks noChangeArrowheads="1"/>
          </p:cNvSpPr>
          <p:nvPr/>
        </p:nvSpPr>
        <p:spPr bwMode="auto">
          <a:xfrm>
            <a:off x="5572132" y="2428868"/>
            <a:ext cx="981098" cy="523220"/>
          </a:xfrm>
          <a:prstGeom prst="rect">
            <a:avLst/>
          </a:prstGeom>
          <a:noFill/>
          <a:ln w="19050" algn="ctr">
            <a:noFill/>
            <a:miter lim="800000"/>
            <a:headEnd/>
            <a:tailEnd/>
          </a:ln>
          <a:effectLst/>
        </p:spPr>
        <p:txBody>
          <a:bodyPr wrap="square">
            <a:spAutoFit/>
          </a:bodyPr>
          <a:lstStyle/>
          <a:p>
            <a:pPr algn="ctr" eaLnBrk="0" hangingPunct="0">
              <a:spcBef>
                <a:spcPct val="50000"/>
              </a:spcBef>
            </a:pPr>
            <a:r>
              <a:rPr lang="es-ES" sz="1400" b="1" smtClean="0">
                <a:solidFill>
                  <a:schemeClr val="tx2"/>
                </a:solidFill>
              </a:rPr>
              <a:t>Total T1≥ 50% SCR </a:t>
            </a:r>
            <a:endParaRPr lang="es-ES" sz="1400" b="1">
              <a:solidFill>
                <a:schemeClr val="tx2"/>
              </a:solidFill>
            </a:endParaRPr>
          </a:p>
        </p:txBody>
      </p:sp>
      <p:sp>
        <p:nvSpPr>
          <p:cNvPr id="23" name="Rectangle 13"/>
          <p:cNvSpPr>
            <a:spLocks noChangeArrowheads="1"/>
          </p:cNvSpPr>
          <p:nvPr/>
        </p:nvSpPr>
        <p:spPr bwMode="auto">
          <a:xfrm>
            <a:off x="7286644" y="4205288"/>
            <a:ext cx="1657350" cy="863600"/>
          </a:xfrm>
          <a:prstGeom prst="rect">
            <a:avLst/>
          </a:prstGeom>
          <a:solidFill>
            <a:schemeClr val="accent4">
              <a:lumMod val="40000"/>
              <a:lumOff val="60000"/>
            </a:schemeClr>
          </a:solidFill>
          <a:ln w="9525">
            <a:noFill/>
            <a:miter lim="800000"/>
            <a:headEnd/>
            <a:tailEnd/>
          </a:ln>
          <a:effectLst/>
        </p:spPr>
        <p:txBody>
          <a:bodyPr wrap="none" anchor="ctr"/>
          <a:lstStyle/>
          <a:p>
            <a:pPr algn="ctr"/>
            <a:r>
              <a:rPr lang="es-ES" sz="1400" b="1" dirty="0" err="1" smtClean="0">
                <a:latin typeface="Arial Unicode MS" pitchFamily="34" charset="-128"/>
                <a:ea typeface="Arial Unicode MS" pitchFamily="34" charset="-128"/>
                <a:cs typeface="Arial Unicode MS" pitchFamily="34" charset="-128"/>
              </a:rPr>
              <a:t>Tier</a:t>
            </a:r>
            <a:r>
              <a:rPr lang="es-ES" sz="1400" b="1" dirty="0" smtClean="0">
                <a:latin typeface="Arial Unicode MS" pitchFamily="34" charset="-128"/>
                <a:ea typeface="Arial Unicode MS" pitchFamily="34" charset="-128"/>
                <a:cs typeface="Arial Unicode MS" pitchFamily="34" charset="-128"/>
              </a:rPr>
              <a:t> 2 </a:t>
            </a:r>
          </a:p>
          <a:p>
            <a:pPr algn="ctr"/>
            <a:r>
              <a:rPr lang="es-ES" sz="1400" b="1" dirty="0" smtClean="0">
                <a:latin typeface="Arial Unicode MS" pitchFamily="34" charset="-128"/>
                <a:ea typeface="Arial Unicode MS" pitchFamily="34" charset="-128"/>
                <a:cs typeface="Arial Unicode MS" pitchFamily="34" charset="-128"/>
              </a:rPr>
              <a:t>FF.PP. Básicos</a:t>
            </a:r>
            <a:endParaRPr lang="es-ES" sz="1400" b="1" dirty="0">
              <a:latin typeface="Arial Unicode MS" pitchFamily="34" charset="-128"/>
              <a:ea typeface="Arial Unicode MS" pitchFamily="34" charset="-128"/>
              <a:cs typeface="Arial Unicode MS" pitchFamily="34" charset="-128"/>
            </a:endParaRPr>
          </a:p>
        </p:txBody>
      </p:sp>
      <p:sp>
        <p:nvSpPr>
          <p:cNvPr id="24" name="Rectangle 14"/>
          <p:cNvSpPr>
            <a:spLocks noChangeArrowheads="1"/>
          </p:cNvSpPr>
          <p:nvPr/>
        </p:nvSpPr>
        <p:spPr bwMode="auto">
          <a:xfrm>
            <a:off x="7286644" y="5067300"/>
            <a:ext cx="1657350" cy="412750"/>
          </a:xfrm>
          <a:prstGeom prst="rect">
            <a:avLst/>
          </a:prstGeom>
          <a:solidFill>
            <a:schemeClr val="accent4">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2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5" name="Rectangle 15"/>
          <p:cNvSpPr>
            <a:spLocks noChangeArrowheads="1"/>
          </p:cNvSpPr>
          <p:nvPr/>
        </p:nvSpPr>
        <p:spPr bwMode="auto">
          <a:xfrm>
            <a:off x="7286644" y="5514975"/>
            <a:ext cx="1657350" cy="377825"/>
          </a:xfrm>
          <a:prstGeom prst="rect">
            <a:avLst/>
          </a:prstGeom>
          <a:solidFill>
            <a:schemeClr val="accent5">
              <a:lumMod val="20000"/>
              <a:lumOff val="8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básicos</a:t>
            </a:r>
            <a:endParaRPr lang="es-ES" sz="1400" b="1">
              <a:latin typeface="Arial Unicode MS" pitchFamily="34" charset="-128"/>
              <a:ea typeface="Arial Unicode MS" pitchFamily="34" charset="-128"/>
              <a:cs typeface="Arial Unicode MS" pitchFamily="34" charset="-128"/>
            </a:endParaRPr>
          </a:p>
        </p:txBody>
      </p:sp>
      <p:sp>
        <p:nvSpPr>
          <p:cNvPr id="26" name="Rectangle 16"/>
          <p:cNvSpPr>
            <a:spLocks noChangeArrowheads="1"/>
          </p:cNvSpPr>
          <p:nvPr/>
        </p:nvSpPr>
        <p:spPr bwMode="auto">
          <a:xfrm>
            <a:off x="7286644" y="5902325"/>
            <a:ext cx="1657350" cy="414338"/>
          </a:xfrm>
          <a:prstGeom prst="rect">
            <a:avLst/>
          </a:prstGeom>
          <a:solidFill>
            <a:schemeClr val="accent5">
              <a:lumMod val="40000"/>
              <a:lumOff val="60000"/>
            </a:schemeClr>
          </a:solidFill>
          <a:ln w="9525">
            <a:noFill/>
            <a:miter lim="800000"/>
            <a:headEnd/>
            <a:tailEnd/>
          </a:ln>
          <a:effectLst/>
        </p:spPr>
        <p:txBody>
          <a:bodyPr wrap="none" anchor="ctr"/>
          <a:lstStyle/>
          <a:p>
            <a:pPr algn="ctr"/>
            <a:r>
              <a:rPr lang="es-ES" sz="1400" b="1" smtClean="0">
                <a:latin typeface="Arial Unicode MS" pitchFamily="34" charset="-128"/>
                <a:ea typeface="Arial Unicode MS" pitchFamily="34" charset="-128"/>
                <a:cs typeface="Arial Unicode MS" pitchFamily="34" charset="-128"/>
              </a:rPr>
              <a:t>Tier 3 </a:t>
            </a:r>
          </a:p>
          <a:p>
            <a:pPr algn="ctr"/>
            <a:r>
              <a:rPr lang="es-ES" sz="1400" b="1" smtClean="0">
                <a:latin typeface="Arial Unicode MS" pitchFamily="34" charset="-128"/>
                <a:ea typeface="Arial Unicode MS" pitchFamily="34" charset="-128"/>
                <a:cs typeface="Arial Unicode MS" pitchFamily="34" charset="-128"/>
              </a:rPr>
              <a:t>FF.PP complement</a:t>
            </a:r>
            <a:endParaRPr lang="es-ES" sz="1400" b="1">
              <a:latin typeface="Arial Unicode MS" pitchFamily="34" charset="-128"/>
              <a:ea typeface="Arial Unicode MS" pitchFamily="34" charset="-128"/>
              <a:cs typeface="Arial Unicode MS" pitchFamily="34" charset="-128"/>
            </a:endParaRPr>
          </a:p>
        </p:txBody>
      </p:sp>
      <p:sp>
        <p:nvSpPr>
          <p:cNvPr id="27" name="Rectangle 17"/>
          <p:cNvSpPr>
            <a:spLocks noChangeArrowheads="1"/>
          </p:cNvSpPr>
          <p:nvPr/>
        </p:nvSpPr>
        <p:spPr bwMode="auto">
          <a:xfrm>
            <a:off x="7286644" y="1863725"/>
            <a:ext cx="1657350" cy="1636713"/>
          </a:xfrm>
          <a:prstGeom prst="rect">
            <a:avLst/>
          </a:prstGeom>
          <a:solidFill>
            <a:srgbClr val="99CC00"/>
          </a:solidFill>
          <a:ln w="9525">
            <a:noFill/>
            <a:miter lim="800000"/>
            <a:headEnd/>
            <a:tailEnd/>
          </a:ln>
          <a:effectLst/>
        </p:spPr>
        <p:txBody>
          <a:bodyPr wrap="none" anchor="ctr"/>
          <a:lstStyle/>
          <a:p>
            <a:pPr algn="ctr"/>
            <a:r>
              <a:rPr lang="es-ES" sz="1400" b="1" smtClean="0">
                <a:solidFill>
                  <a:schemeClr val="bg1"/>
                </a:solidFill>
                <a:latin typeface="Arial Unicode MS" pitchFamily="34" charset="-128"/>
                <a:ea typeface="Arial Unicode MS" pitchFamily="34" charset="-128"/>
                <a:cs typeface="Arial Unicode MS" pitchFamily="34" charset="-128"/>
              </a:rPr>
              <a:t>Tier 1</a:t>
            </a:r>
          </a:p>
          <a:p>
            <a:pPr algn="ctr"/>
            <a:r>
              <a:rPr lang="es-ES" sz="1400" b="1" smtClean="0">
                <a:solidFill>
                  <a:schemeClr val="bg1"/>
                </a:solidFill>
                <a:latin typeface="Arial Unicode MS" pitchFamily="34" charset="-128"/>
                <a:ea typeface="Arial Unicode MS" pitchFamily="34" charset="-128"/>
                <a:cs typeface="Arial Unicode MS" pitchFamily="34" charset="-128"/>
              </a:rPr>
              <a:t>Fondos propios </a:t>
            </a:r>
          </a:p>
          <a:p>
            <a:pPr algn="ctr"/>
            <a:r>
              <a:rPr lang="es-ES" sz="1400" b="1" smtClean="0">
                <a:solidFill>
                  <a:schemeClr val="bg1"/>
                </a:solidFill>
                <a:latin typeface="Arial Unicode MS" pitchFamily="34" charset="-128"/>
                <a:ea typeface="Arial Unicode MS" pitchFamily="34" charset="-128"/>
                <a:cs typeface="Arial Unicode MS" pitchFamily="34" charset="-128"/>
              </a:rPr>
              <a:t>Básicos</a:t>
            </a:r>
          </a:p>
          <a:p>
            <a:pPr algn="ctr"/>
            <a:r>
              <a:rPr lang="es-ES" sz="1400" b="1" smtClean="0">
                <a:solidFill>
                  <a:schemeClr val="bg1"/>
                </a:solidFill>
                <a:latin typeface="Arial Unicode MS" pitchFamily="34" charset="-128"/>
                <a:ea typeface="Arial Unicode MS" pitchFamily="34" charset="-128"/>
                <a:cs typeface="Arial Unicode MS" pitchFamily="34" charset="-128"/>
              </a:rPr>
              <a:t> no restringidos</a:t>
            </a:r>
          </a:p>
          <a:p>
            <a:pPr algn="ctr"/>
            <a:endParaRPr lang="es-ES" sz="1400" b="1">
              <a:solidFill>
                <a:schemeClr val="bg1"/>
              </a:solidFill>
              <a:latin typeface="Arial Unicode MS" pitchFamily="34" charset="-128"/>
              <a:ea typeface="Arial Unicode MS" pitchFamily="34" charset="-128"/>
              <a:cs typeface="Arial Unicode MS" pitchFamily="34" charset="-128"/>
            </a:endParaRPr>
          </a:p>
        </p:txBody>
      </p:sp>
      <p:sp>
        <p:nvSpPr>
          <p:cNvPr id="29" name="Rectangle 14"/>
          <p:cNvSpPr>
            <a:spLocks noChangeArrowheads="1"/>
          </p:cNvSpPr>
          <p:nvPr/>
        </p:nvSpPr>
        <p:spPr bwMode="auto">
          <a:xfrm>
            <a:off x="7286644" y="1438275"/>
            <a:ext cx="1657350" cy="412750"/>
          </a:xfrm>
          <a:prstGeom prst="rect">
            <a:avLst/>
          </a:prstGeom>
          <a:solidFill>
            <a:srgbClr val="CC3300"/>
          </a:solidFill>
          <a:ln w="9525">
            <a:solidFill>
              <a:schemeClr val="accent4">
                <a:lumMod val="50000"/>
              </a:schemeClr>
            </a:solidFill>
            <a:miter lim="800000"/>
            <a:headEnd/>
            <a:tailEnd/>
          </a:ln>
        </p:spPr>
        <p:txBody>
          <a:bodyPr wrap="none" anchor="ctr"/>
          <a:lstStyle/>
          <a:p>
            <a:pPr algn="ctr"/>
            <a:r>
              <a:rPr lang="es-ES" sz="1400" b="1" dirty="0" smtClean="0">
                <a:solidFill>
                  <a:schemeClr val="bg1"/>
                </a:solidFill>
                <a:latin typeface="Arial Unicode MS" pitchFamily="34" charset="-128"/>
                <a:ea typeface="Arial Unicode MS" pitchFamily="34" charset="-128"/>
                <a:cs typeface="Arial Unicode MS" pitchFamily="34" charset="-128"/>
              </a:rPr>
              <a:t>Déficit</a:t>
            </a:r>
            <a:endParaRPr lang="es-ES" sz="1400" b="1" dirty="0">
              <a:solidFill>
                <a:schemeClr val="bg1"/>
              </a:solidFill>
              <a:latin typeface="Arial Unicode MS" pitchFamily="34" charset="-128"/>
              <a:ea typeface="Arial Unicode MS" pitchFamily="34" charset="-128"/>
              <a:cs typeface="Arial Unicode MS" pitchFamily="34" charset="-128"/>
            </a:endParaRPr>
          </a:p>
        </p:txBody>
      </p:sp>
      <p:sp>
        <p:nvSpPr>
          <p:cNvPr id="30" name="29 CuadroTexto"/>
          <p:cNvSpPr txBox="1"/>
          <p:nvPr/>
        </p:nvSpPr>
        <p:spPr>
          <a:xfrm>
            <a:off x="6643702" y="1500174"/>
            <a:ext cx="642942" cy="338554"/>
          </a:xfrm>
          <a:prstGeom prst="rect">
            <a:avLst/>
          </a:prstGeom>
          <a:noFill/>
        </p:spPr>
        <p:txBody>
          <a:bodyPr wrap="square" rtlCol="0">
            <a:spAutoFit/>
          </a:bodyPr>
          <a:lstStyle/>
          <a:p>
            <a:pPr algn="ctr"/>
            <a:r>
              <a:rPr lang="es-ES" sz="1600" b="1" smtClean="0">
                <a:solidFill>
                  <a:srgbClr val="C00000"/>
                </a:solidFill>
                <a:latin typeface="Arial Unicode MS" pitchFamily="34" charset="-128"/>
                <a:ea typeface="Arial Unicode MS" pitchFamily="34" charset="-128"/>
                <a:cs typeface="Arial Unicode MS" pitchFamily="34" charset="-128"/>
              </a:rPr>
              <a:t>50</a:t>
            </a:r>
            <a:endParaRPr lang="es-ES" sz="1600" b="1">
              <a:solidFill>
                <a:srgbClr val="C00000"/>
              </a:solidFill>
              <a:latin typeface="Arial Unicode MS" pitchFamily="34" charset="-128"/>
              <a:ea typeface="Arial Unicode MS" pitchFamily="34" charset="-128"/>
              <a:cs typeface="Arial Unicode MS" pitchFamily="34" charset="-128"/>
            </a:endParaRPr>
          </a:p>
        </p:txBody>
      </p:sp>
      <p:sp>
        <p:nvSpPr>
          <p:cNvPr id="31" name="30 CuadroTexto"/>
          <p:cNvSpPr txBox="1"/>
          <p:nvPr/>
        </p:nvSpPr>
        <p:spPr>
          <a:xfrm>
            <a:off x="6643702" y="2428868"/>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500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4" name="33 CuadroTexto"/>
          <p:cNvSpPr txBox="1"/>
          <p:nvPr/>
        </p:nvSpPr>
        <p:spPr>
          <a:xfrm>
            <a:off x="6715140" y="5072074"/>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300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5" name="34 CuadroTexto"/>
          <p:cNvSpPr txBox="1"/>
          <p:nvPr/>
        </p:nvSpPr>
        <p:spPr>
          <a:xfrm>
            <a:off x="6715140" y="5500702"/>
            <a:ext cx="642942" cy="338554"/>
          </a:xfrm>
          <a:prstGeom prst="rect">
            <a:avLst/>
          </a:prstGeom>
          <a:noFill/>
        </p:spPr>
        <p:txBody>
          <a:bodyPr wrap="square" rtlCol="0">
            <a:spAutoFit/>
          </a:bodyPr>
          <a:lstStyle/>
          <a:p>
            <a:pPr algn="ctr"/>
            <a:r>
              <a:rPr lang="es-ES" sz="1600" b="1" smtClean="0">
                <a:solidFill>
                  <a:srgbClr val="000099"/>
                </a:solidFill>
                <a:latin typeface="Arial Unicode MS" pitchFamily="34" charset="-128"/>
                <a:ea typeface="Arial Unicode MS" pitchFamily="34" charset="-128"/>
                <a:cs typeface="Arial Unicode MS" pitchFamily="34" charset="-128"/>
              </a:rPr>
              <a:t>150</a:t>
            </a:r>
            <a:endParaRPr lang="es-ES" sz="1600" b="1">
              <a:solidFill>
                <a:srgbClr val="000099"/>
              </a:solidFill>
              <a:latin typeface="Arial Unicode MS" pitchFamily="34" charset="-128"/>
              <a:ea typeface="Arial Unicode MS" pitchFamily="34" charset="-128"/>
              <a:cs typeface="Arial Unicode MS" pitchFamily="34" charset="-128"/>
            </a:endParaRPr>
          </a:p>
        </p:txBody>
      </p:sp>
      <p:sp>
        <p:nvSpPr>
          <p:cNvPr id="36" name="1 Título"/>
          <p:cNvSpPr txBox="1">
            <a:spLocks/>
          </p:cNvSpPr>
          <p:nvPr/>
        </p:nvSpPr>
        <p:spPr>
          <a:xfrm>
            <a:off x="1428751" y="168257"/>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en Solvencia 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Un ejemplo práctico</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70" decel="100000"/>
                                        <p:tgtEl>
                                          <p:spTgt spid="29"/>
                                        </p:tgtEl>
                                      </p:cBhvr>
                                    </p:animEffect>
                                    <p:animScale>
                                      <p:cBhvr>
                                        <p:cTn id="8" dur="770" decel="100000"/>
                                        <p:tgtEl>
                                          <p:spTgt spid="29"/>
                                        </p:tgtEl>
                                      </p:cBhvr>
                                      <p:from x="10000" y="10000"/>
                                      <p:to x="200000" y="450000"/>
                                    </p:animScale>
                                    <p:animScale>
                                      <p:cBhvr>
                                        <p:cTn id="9" dur="1230" accel="100000" fill="hold">
                                          <p:stCondLst>
                                            <p:cond delay="770"/>
                                          </p:stCondLst>
                                        </p:cTn>
                                        <p:tgtEl>
                                          <p:spTgt spid="29"/>
                                        </p:tgtEl>
                                      </p:cBhvr>
                                      <p:from x="200000" y="450000"/>
                                      <p:to x="100000" y="100000"/>
                                    </p:animScale>
                                    <p:set>
                                      <p:cBhvr>
                                        <p:cTn id="10" dur="770" fill="hold"/>
                                        <p:tgtEl>
                                          <p:spTgt spid="29"/>
                                        </p:tgtEl>
                                        <p:attrNameLst>
                                          <p:attrName>ppt_x</p:attrName>
                                        </p:attrNameLst>
                                      </p:cBhvr>
                                      <p:to>
                                        <p:strVal val="(0.5)"/>
                                      </p:to>
                                    </p:set>
                                    <p:anim from="(0.5)" to="(#ppt_x)" calcmode="lin" valueType="num">
                                      <p:cBhvr>
                                        <p:cTn id="11" dur="1230" accel="100000" fill="hold">
                                          <p:stCondLst>
                                            <p:cond delay="770"/>
                                          </p:stCondLst>
                                        </p:cTn>
                                        <p:tgtEl>
                                          <p:spTgt spid="29"/>
                                        </p:tgtEl>
                                        <p:attrNameLst>
                                          <p:attrName>ppt_x</p:attrName>
                                        </p:attrNameLst>
                                      </p:cBhvr>
                                    </p:anim>
                                    <p:set>
                                      <p:cBhvr>
                                        <p:cTn id="12" dur="770" fill="hold"/>
                                        <p:tgtEl>
                                          <p:spTgt spid="29"/>
                                        </p:tgtEl>
                                        <p:attrNameLst>
                                          <p:attrName>ppt_y</p:attrName>
                                        </p:attrNameLst>
                                      </p:cBhvr>
                                      <p:to>
                                        <p:strVal val="(#ppt_y+0.4)"/>
                                      </p:to>
                                    </p:set>
                                    <p:anim from="(#ppt_y+0.4)" to="(#ppt_y)" calcmode="lin" valueType="num">
                                      <p:cBhvr>
                                        <p:cTn id="13" dur="1230" accel="100000" fill="hold">
                                          <p:stCondLst>
                                            <p:cond delay="770"/>
                                          </p:stCondLst>
                                        </p:cTn>
                                        <p:tgtEl>
                                          <p:spTgt spid="2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par>
                          <p:cTn id="14" fill="hold">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strVal val="#ppt_w*0.70"/>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Effect transition="in" filter="fade">
                                      <p:cBhvr>
                                        <p:cTn id="19" dur="1000"/>
                                        <p:tgtEl>
                                          <p:spTgt spid="3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animBg="1"/>
      <p:bldP spid="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4572008"/>
            <a:ext cx="6643734" cy="500066"/>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 Título"/>
          <p:cNvSpPr>
            <a:spLocks noGrp="1"/>
          </p:cNvSpPr>
          <p:nvPr>
            <p:ph type="ctrTitle" idx="4294967295"/>
          </p:nvPr>
        </p:nvSpPr>
        <p:spPr>
          <a:xfrm>
            <a:off x="1428751" y="168257"/>
            <a:ext cx="5643579" cy="546099"/>
          </a:xfrm>
          <a:prstGeom prst="rect">
            <a:avLst/>
          </a:prstGeom>
          <a:ln>
            <a:noFill/>
          </a:ln>
        </p:spPr>
        <p:txBody>
          <a:bodyPr anchor="ct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Los fondos propios en Solvencia II</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sp>
        <p:nvSpPr>
          <p:cNvPr id="7" name="2 Subtítulo"/>
          <p:cNvSpPr txBox="1">
            <a:spLocks/>
          </p:cNvSpPr>
          <p:nvPr/>
        </p:nvSpPr>
        <p:spPr>
          <a:xfrm>
            <a:off x="785786" y="1785926"/>
            <a:ext cx="7858180" cy="3429024"/>
          </a:xfrm>
          <a:prstGeom prst="rect">
            <a:avLst/>
          </a:prstGeom>
        </p:spPr>
        <p:txBody>
          <a:bodyPr>
            <a:noAutofit/>
          </a:bodyPr>
          <a:lstStyle/>
          <a:p>
            <a:pPr marL="0" marR="0" lvl="0" indent="-282575" algn="l" defTabSz="914400" rtl="0" eaLnBrk="1" fontAlgn="auto" latinLnBrk="0" hangingPunct="1">
              <a:lnSpc>
                <a:spcPct val="120000"/>
              </a:lnSpc>
              <a:spcBef>
                <a:spcPts val="1200"/>
              </a:spcBef>
              <a:spcAft>
                <a:spcPts val="600"/>
              </a:spcAft>
              <a:buClr>
                <a:schemeClr val="accent1"/>
              </a:buClr>
              <a:buSzPct val="80000"/>
              <a:buFont typeface="Wingdings 2"/>
              <a:buNone/>
              <a:tabLst/>
              <a:defRPr/>
            </a:pPr>
            <a:r>
              <a:rPr kumimoji="0" lang="es-ES" sz="28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Fondos propios</a:t>
            </a:r>
            <a:r>
              <a:rPr kumimoji="0" lang="es-ES" sz="2800" b="1"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las entidades aseguradoras</a:t>
            </a: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rPr>
              <a:t>Estructura</a:t>
            </a:r>
            <a:r>
              <a:rPr kumimoji="0" lang="es-ES" sz="2400" b="0" i="0" u="none" strike="noStrike" kern="1200" cap="none" spc="0" normalizeH="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rPr>
              <a:t> de los fondos propios</a:t>
            </a:r>
            <a:endPar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endParaRP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rPr>
              <a:t>Criterios de clasificación</a:t>
            </a: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Aplicación de límites</a:t>
            </a:r>
            <a:endParaRPr kumimoji="0" lang="es-ES" sz="2400" b="0" i="0" u="none" strike="noStrike" kern="1200" cap="none" spc="0" normalizeH="0" baseline="0" noProof="0" dirty="0" smtClean="0">
              <a:ln>
                <a:noFill/>
              </a:ln>
              <a:solidFill>
                <a:schemeClr val="bg1">
                  <a:lumMod val="50000"/>
                </a:schemeClr>
              </a:solidFill>
              <a:effectLst/>
              <a:uLnTx/>
              <a:uFillTx/>
              <a:latin typeface="Arial Unicode MS" pitchFamily="34" charset="-128"/>
              <a:ea typeface="Arial Unicode MS" pitchFamily="34" charset="-128"/>
              <a:cs typeface="Arial Unicode MS" pitchFamily="34" charset="-128"/>
            </a:endParaRPr>
          </a:p>
          <a:p>
            <a:pPr marL="531813" marR="0" lvl="0" indent="-282575" algn="l" defTabSz="914400" rtl="0" eaLnBrk="1" fontAlgn="auto" latinLnBrk="0" hangingPunct="1">
              <a:lnSpc>
                <a:spcPct val="120000"/>
              </a:lnSpc>
              <a:spcBef>
                <a:spcPts val="1200"/>
              </a:spcBef>
              <a:spcAft>
                <a:spcPts val="600"/>
              </a:spcAft>
              <a:buClr>
                <a:schemeClr val="accent1"/>
              </a:buClr>
              <a:buSzPct val="80000"/>
              <a:buFont typeface="Wingdings" pitchFamily="2" charset="2"/>
              <a:buChar char="ü"/>
              <a:tabLst/>
              <a:defRPr/>
            </a:pPr>
            <a:r>
              <a:rPr lang="es-ES" sz="2400" dirty="0" smtClean="0">
                <a:latin typeface="Arial Unicode MS" pitchFamily="34" charset="-128"/>
                <a:ea typeface="Arial Unicode MS" pitchFamily="34" charset="-128"/>
                <a:cs typeface="Arial Unicode MS" pitchFamily="34" charset="-128"/>
              </a:rPr>
              <a:t>Procedimientos de supervisión</a:t>
            </a:r>
            <a:endParaRPr kumimoji="0" lang="es-ES" sz="2400" b="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142976" y="2214554"/>
            <a:ext cx="7000924" cy="50006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86" name="Rectangle 3"/>
          <p:cNvSpPr>
            <a:spLocks noGrp="1" noChangeArrowheads="1"/>
          </p:cNvSpPr>
          <p:nvPr>
            <p:ph type="body" idx="1"/>
          </p:nvPr>
        </p:nvSpPr>
        <p:spPr>
          <a:xfrm>
            <a:off x="857224" y="1500174"/>
            <a:ext cx="8072494" cy="1857388"/>
          </a:xfrm>
        </p:spPr>
        <p:txBody>
          <a:bodyPr/>
          <a:lstStyle/>
          <a:p>
            <a:pPr>
              <a:spcBef>
                <a:spcPts val="1200"/>
              </a:spcBef>
            </a:pPr>
            <a:r>
              <a:rPr lang="en-US" sz="2000" dirty="0" err="1" smtClean="0">
                <a:latin typeface="Arial Unicode MS" pitchFamily="34" charset="-128"/>
                <a:ea typeface="Arial Unicode MS" pitchFamily="34" charset="-128"/>
                <a:cs typeface="Arial Unicode MS" pitchFamily="34" charset="-128"/>
              </a:rPr>
              <a:t>Tres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procedimientos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supervisores</a:t>
            </a:r>
            <a:r>
              <a:rPr lang="en-US" sz="2000" dirty="0" smtClean="0">
                <a:latin typeface="Arial Unicode MS" pitchFamily="34" charset="-128"/>
                <a:ea typeface="Arial Unicode MS" pitchFamily="34" charset="-128"/>
                <a:cs typeface="Arial Unicode MS" pitchFamily="34" charset="-128"/>
              </a:rPr>
              <a:t> de </a:t>
            </a:r>
            <a:r>
              <a:rPr lang="en-US" sz="2000" dirty="0" err="1" smtClean="0">
                <a:latin typeface="Arial Unicode MS" pitchFamily="34" charset="-128"/>
                <a:ea typeface="Arial Unicode MS" pitchFamily="34" charset="-128"/>
                <a:cs typeface="Arial Unicode MS" pitchFamily="34" charset="-128"/>
              </a:rPr>
              <a:t>aprobación</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previa</a:t>
            </a:r>
            <a:r>
              <a:rPr lang="en-US" sz="2000" dirty="0" smtClean="0">
                <a:latin typeface="Arial Unicode MS" pitchFamily="34" charset="-128"/>
                <a:ea typeface="Arial Unicode MS" pitchFamily="34" charset="-128"/>
                <a:cs typeface="Arial Unicode MS" pitchFamily="34" charset="-128"/>
              </a:rPr>
              <a:t> en </a:t>
            </a:r>
            <a:r>
              <a:rPr lang="en-US" sz="2000" dirty="0" err="1" smtClean="0">
                <a:latin typeface="Arial Unicode MS" pitchFamily="34" charset="-128"/>
                <a:ea typeface="Arial Unicode MS" pitchFamily="34" charset="-128"/>
                <a:cs typeface="Arial Unicode MS" pitchFamily="34" charset="-128"/>
              </a:rPr>
              <a:t>relación</a:t>
            </a:r>
            <a:r>
              <a:rPr lang="en-US" sz="2000" dirty="0" smtClean="0">
                <a:latin typeface="Arial Unicode MS" pitchFamily="34" charset="-128"/>
                <a:ea typeface="Arial Unicode MS" pitchFamily="34" charset="-128"/>
                <a:cs typeface="Arial Unicode MS" pitchFamily="34" charset="-128"/>
              </a:rPr>
              <a:t> con los </a:t>
            </a:r>
            <a:r>
              <a:rPr lang="en-US" sz="2000" dirty="0" err="1" smtClean="0">
                <a:latin typeface="Arial Unicode MS" pitchFamily="34" charset="-128"/>
                <a:ea typeface="Arial Unicode MS" pitchFamily="34" charset="-128"/>
                <a:cs typeface="Arial Unicode MS" pitchFamily="34" charset="-128"/>
              </a:rPr>
              <a:t>fondos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propios</a:t>
            </a:r>
            <a:endParaRPr lang="en-US" sz="2000" dirty="0" smtClean="0">
              <a:latin typeface="Arial Unicode MS" pitchFamily="34" charset="-128"/>
              <a:ea typeface="Arial Unicode MS" pitchFamily="34" charset="-128"/>
              <a:cs typeface="Arial Unicode MS" pitchFamily="34" charset="-128"/>
            </a:endParaRPr>
          </a:p>
          <a:p>
            <a:pPr marL="860425" lvl="1" indent="-457200">
              <a:spcBef>
                <a:spcPts val="1200"/>
              </a:spcBef>
              <a:buFont typeface="+mj-lt"/>
              <a:buAutoNum type="arabicPeriod"/>
            </a:pPr>
            <a:r>
              <a:rPr lang="en-US" sz="2000" b="1" dirty="0" err="1" smtClean="0">
                <a:latin typeface="Arial Unicode MS" pitchFamily="34" charset="-128"/>
                <a:ea typeface="Arial Unicode MS" pitchFamily="34" charset="-128"/>
                <a:cs typeface="Arial Unicode MS" pitchFamily="34" charset="-128"/>
              </a:rPr>
              <a:t>Pagos</a:t>
            </a:r>
            <a:r>
              <a:rPr lang="en-US" sz="2000" b="1" dirty="0" smtClean="0">
                <a:latin typeface="Arial Unicode MS" pitchFamily="34" charset="-128"/>
                <a:ea typeface="Arial Unicode MS" pitchFamily="34" charset="-128"/>
                <a:cs typeface="Arial Unicode MS" pitchFamily="34" charset="-128"/>
              </a:rPr>
              <a:t> y </a:t>
            </a:r>
            <a:r>
              <a:rPr lang="en-US" sz="2000" b="1" dirty="0" err="1" smtClean="0">
                <a:latin typeface="Arial Unicode MS" pitchFamily="34" charset="-128"/>
                <a:ea typeface="Arial Unicode MS" pitchFamily="34" charset="-128"/>
                <a:cs typeface="Arial Unicode MS" pitchFamily="34" charset="-128"/>
              </a:rPr>
              <a:t>cancelación</a:t>
            </a:r>
            <a:endParaRPr lang="en-US" sz="2000" b="1" dirty="0" smtClean="0">
              <a:latin typeface="Arial Unicode MS" pitchFamily="34" charset="-128"/>
              <a:ea typeface="Arial Unicode MS" pitchFamily="34" charset="-128"/>
              <a:cs typeface="Arial Unicode MS" pitchFamily="34" charset="-128"/>
            </a:endParaRPr>
          </a:p>
          <a:p>
            <a:pPr marL="860425" lvl="1" indent="-457200">
              <a:spcBef>
                <a:spcPts val="1200"/>
              </a:spcBef>
              <a:buFont typeface="+mj-lt"/>
              <a:buAutoNum type="arabicPeriod"/>
            </a:pPr>
            <a:r>
              <a:rPr lang="en-US" sz="2000" dirty="0" err="1" smtClean="0">
                <a:latin typeface="Arial Unicode MS" pitchFamily="34" charset="-128"/>
                <a:ea typeface="Arial Unicode MS" pitchFamily="34" charset="-128"/>
                <a:cs typeface="Arial Unicode MS" pitchFamily="34" charset="-128"/>
              </a:rPr>
              <a:t>Admisión</a:t>
            </a:r>
            <a:r>
              <a:rPr lang="en-US" sz="2000" dirty="0" smtClean="0">
                <a:latin typeface="Arial Unicode MS" pitchFamily="34" charset="-128"/>
                <a:ea typeface="Arial Unicode MS" pitchFamily="34" charset="-128"/>
                <a:cs typeface="Arial Unicode MS" pitchFamily="34" charset="-128"/>
              </a:rPr>
              <a:t> de </a:t>
            </a:r>
            <a:r>
              <a:rPr lang="en-US" sz="2000" dirty="0" err="1" smtClean="0">
                <a:latin typeface="Arial Unicode MS" pitchFamily="34" charset="-128"/>
                <a:ea typeface="Arial Unicode MS" pitchFamily="34" charset="-128"/>
                <a:cs typeface="Arial Unicode MS" pitchFamily="34" charset="-128"/>
              </a:rPr>
              <a:t>fondos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propios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complementarios</a:t>
            </a:r>
            <a:r>
              <a:rPr lang="en-US" sz="2000" dirty="0" smtClean="0">
                <a:latin typeface="Arial Unicode MS" pitchFamily="34" charset="-128"/>
                <a:ea typeface="Arial Unicode MS" pitchFamily="34" charset="-128"/>
                <a:cs typeface="Arial Unicode MS" pitchFamily="34" charset="-128"/>
              </a:rPr>
              <a:t> (AOF)</a:t>
            </a:r>
          </a:p>
          <a:p>
            <a:pPr marL="860425" lvl="1" indent="-457200">
              <a:spcBef>
                <a:spcPts val="1200"/>
              </a:spcBef>
              <a:buFont typeface="+mj-lt"/>
              <a:buAutoNum type="arabicPeriod"/>
            </a:pPr>
            <a:r>
              <a:rPr lang="en-US" sz="2000" dirty="0" err="1" smtClean="0">
                <a:latin typeface="Arial Unicode MS" pitchFamily="34" charset="-128"/>
                <a:ea typeface="Arial Unicode MS" pitchFamily="34" charset="-128"/>
                <a:cs typeface="Arial Unicode MS" pitchFamily="34" charset="-128"/>
              </a:rPr>
              <a:t>Admisión</a:t>
            </a:r>
            <a:r>
              <a:rPr lang="en-US" sz="2000" dirty="0" smtClean="0">
                <a:latin typeface="Arial Unicode MS" pitchFamily="34" charset="-128"/>
                <a:ea typeface="Arial Unicode MS" pitchFamily="34" charset="-128"/>
                <a:cs typeface="Arial Unicode MS" pitchFamily="34" charset="-128"/>
              </a:rPr>
              <a:t> de </a:t>
            </a:r>
            <a:r>
              <a:rPr lang="en-US" sz="2000" dirty="0" err="1" smtClean="0">
                <a:latin typeface="Arial Unicode MS" pitchFamily="34" charset="-128"/>
                <a:ea typeface="Arial Unicode MS" pitchFamily="34" charset="-128"/>
                <a:cs typeface="Arial Unicode MS" pitchFamily="34" charset="-128"/>
              </a:rPr>
              <a:t>elementos</a:t>
            </a:r>
            <a:r>
              <a:rPr lang="en-US" sz="2000" dirty="0" smtClean="0">
                <a:latin typeface="Arial Unicode MS" pitchFamily="34" charset="-128"/>
                <a:ea typeface="Arial Unicode MS" pitchFamily="34" charset="-128"/>
                <a:cs typeface="Arial Unicode MS" pitchFamily="34" charset="-128"/>
              </a:rPr>
              <a:t> no </a:t>
            </a:r>
            <a:r>
              <a:rPr lang="en-US" sz="2000" dirty="0" err="1" smtClean="0">
                <a:latin typeface="Arial Unicode MS" pitchFamily="34" charset="-128"/>
                <a:ea typeface="Arial Unicode MS" pitchFamily="34" charset="-128"/>
                <a:cs typeface="Arial Unicode MS" pitchFamily="34" charset="-128"/>
              </a:rPr>
              <a:t>incluidos</a:t>
            </a:r>
            <a:r>
              <a:rPr lang="en-US" sz="2000" dirty="0" smtClean="0">
                <a:latin typeface="Arial Unicode MS" pitchFamily="34" charset="-128"/>
                <a:ea typeface="Arial Unicode MS" pitchFamily="34" charset="-128"/>
                <a:cs typeface="Arial Unicode MS" pitchFamily="34" charset="-128"/>
              </a:rPr>
              <a:t> en la </a:t>
            </a:r>
            <a:r>
              <a:rPr lang="en-US" sz="2000" dirty="0" err="1" smtClean="0">
                <a:latin typeface="Arial Unicode MS" pitchFamily="34" charset="-128"/>
                <a:ea typeface="Arial Unicode MS" pitchFamily="34" charset="-128"/>
                <a:cs typeface="Arial Unicode MS" pitchFamily="34" charset="-128"/>
              </a:rPr>
              <a:t>lista</a:t>
            </a:r>
            <a:endParaRPr lang="en-US" sz="2000" dirty="0" smtClean="0">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a:xfrm>
            <a:off x="1428751" y="168257"/>
            <a:ext cx="5643579" cy="546099"/>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Los fondos propios en Solvencia II. Procedimientos</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supervisores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6" name="5 Rectángulo"/>
          <p:cNvSpPr/>
          <p:nvPr/>
        </p:nvSpPr>
        <p:spPr>
          <a:xfrm>
            <a:off x="1000100" y="3891511"/>
            <a:ext cx="7786742" cy="1323439"/>
          </a:xfrm>
          <a:prstGeom prst="rect">
            <a:avLst/>
          </a:prstGeom>
        </p:spPr>
        <p:txBody>
          <a:bodyPr wrap="square">
            <a:spAutoFit/>
          </a:bodyPr>
          <a:lstStyle/>
          <a:p>
            <a:pPr>
              <a:spcBef>
                <a:spcPts val="600"/>
              </a:spcBef>
              <a:spcAft>
                <a:spcPts val="600"/>
              </a:spcAft>
              <a:buFont typeface="Arial" pitchFamily="34" charset="0"/>
              <a:buChar char="•"/>
            </a:pP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Otras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aprobaciones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supervisoras</a:t>
            </a:r>
            <a:r>
              <a:rPr lang="en-US" sz="2000" dirty="0" smtClean="0">
                <a:latin typeface="Arial Unicode MS" pitchFamily="34" charset="-128"/>
                <a:ea typeface="Arial Unicode MS" pitchFamily="34" charset="-128"/>
                <a:cs typeface="Arial Unicode MS" pitchFamily="34" charset="-128"/>
              </a:rPr>
              <a:t> </a:t>
            </a:r>
          </a:p>
          <a:p>
            <a:pPr lvl="1">
              <a:spcBef>
                <a:spcPts val="600"/>
              </a:spcBef>
              <a:spcAft>
                <a:spcPts val="600"/>
              </a:spcAft>
            </a:pPr>
            <a:r>
              <a:rPr lang="en-US" sz="2000" dirty="0" err="1" smtClean="0">
                <a:latin typeface="Arial Unicode MS" pitchFamily="34" charset="-128"/>
                <a:ea typeface="Arial Unicode MS" pitchFamily="34" charset="-128"/>
                <a:cs typeface="Arial Unicode MS" pitchFamily="34" charset="-128"/>
              </a:rPr>
              <a:t>Excepciones</a:t>
            </a:r>
            <a:endParaRPr lang="en-US" sz="2000" dirty="0" smtClean="0">
              <a:latin typeface="Arial Unicode MS" pitchFamily="34" charset="-128"/>
              <a:ea typeface="Arial Unicode MS" pitchFamily="34" charset="-128"/>
              <a:cs typeface="Arial Unicode MS" pitchFamily="34" charset="-128"/>
            </a:endParaRPr>
          </a:p>
          <a:p>
            <a:pPr lvl="1">
              <a:spcBef>
                <a:spcPts val="600"/>
              </a:spcBef>
              <a:spcAft>
                <a:spcPts val="600"/>
              </a:spcAft>
            </a:pPr>
            <a:r>
              <a:rPr lang="en-US" sz="2000" dirty="0" err="1" smtClean="0">
                <a:latin typeface="Arial Unicode MS" pitchFamily="34" charset="-128"/>
                <a:ea typeface="Arial Unicode MS" pitchFamily="34" charset="-128"/>
                <a:cs typeface="Arial Unicode MS" pitchFamily="34" charset="-128"/>
              </a:rPr>
              <a:t>Diversificación</a:t>
            </a:r>
            <a:r>
              <a:rPr lang="en-US" sz="2000" dirty="0" smtClean="0">
                <a:latin typeface="Arial Unicode MS" pitchFamily="34" charset="-128"/>
                <a:ea typeface="Arial Unicode MS" pitchFamily="34" charset="-128"/>
                <a:cs typeface="Arial Unicode MS" pitchFamily="34" charset="-128"/>
              </a:rPr>
              <a:t> entre </a:t>
            </a:r>
            <a:r>
              <a:rPr lang="en-US" sz="2000" i="1" dirty="0" smtClean="0">
                <a:latin typeface="Arial Unicode MS" pitchFamily="34" charset="-128"/>
                <a:ea typeface="Arial Unicode MS" pitchFamily="34" charset="-128"/>
                <a:cs typeface="Arial Unicode MS" pitchFamily="34" charset="-128"/>
              </a:rPr>
              <a:t>ring fenced funds</a:t>
            </a:r>
          </a:p>
        </p:txBody>
      </p:sp>
      <p:sp>
        <p:nvSpPr>
          <p:cNvPr id="7" name="6 Rectángulo"/>
          <p:cNvSpPr/>
          <p:nvPr/>
        </p:nvSpPr>
        <p:spPr>
          <a:xfrm>
            <a:off x="1000100" y="5635671"/>
            <a:ext cx="7786742" cy="646331"/>
          </a:xfrm>
          <a:prstGeom prst="rect">
            <a:avLst/>
          </a:prstGeom>
        </p:spPr>
        <p:txBody>
          <a:bodyPr wrap="square">
            <a:spAutoFit/>
          </a:bodyPr>
          <a:lstStyle/>
          <a:p>
            <a:pPr>
              <a:spcBef>
                <a:spcPts val="600"/>
              </a:spcBef>
              <a:spcAft>
                <a:spcPts val="600"/>
              </a:spcAft>
            </a:pPr>
            <a:r>
              <a:rPr lang="en-US" b="1" i="1" dirty="0" smtClean="0">
                <a:solidFill>
                  <a:srgbClr val="C00000"/>
                </a:solidFill>
                <a:latin typeface="Arial Unicode MS" pitchFamily="34" charset="-128"/>
                <a:ea typeface="Arial Unicode MS" pitchFamily="34" charset="-128"/>
                <a:cs typeface="Arial Unicode MS" pitchFamily="34" charset="-128"/>
              </a:rPr>
              <a:t>Los </a:t>
            </a:r>
            <a:r>
              <a:rPr lang="en-US" b="1" i="1" dirty="0" err="1" smtClean="0">
                <a:solidFill>
                  <a:srgbClr val="C00000"/>
                </a:solidFill>
                <a:latin typeface="Arial Unicode MS" pitchFamily="34" charset="-128"/>
                <a:ea typeface="Arial Unicode MS" pitchFamily="34" charset="-128"/>
                <a:cs typeface="Arial Unicode MS" pitchFamily="34" charset="-128"/>
              </a:rPr>
              <a:t>procedimientos</a:t>
            </a:r>
            <a:r>
              <a:rPr lang="en-US" b="1" i="1" dirty="0" smtClean="0">
                <a:solidFill>
                  <a:srgbClr val="C00000"/>
                </a:solidFill>
                <a:latin typeface="Arial Unicode MS" pitchFamily="34" charset="-128"/>
                <a:ea typeface="Arial Unicode MS" pitchFamily="34" charset="-128"/>
                <a:cs typeface="Arial Unicode MS" pitchFamily="34" charset="-128"/>
              </a:rPr>
              <a:t> de </a:t>
            </a:r>
            <a:r>
              <a:rPr lang="en-US" b="1" i="1" dirty="0" err="1" smtClean="0">
                <a:solidFill>
                  <a:srgbClr val="C00000"/>
                </a:solidFill>
                <a:latin typeface="Arial Unicode MS" pitchFamily="34" charset="-128"/>
                <a:ea typeface="Arial Unicode MS" pitchFamily="34" charset="-128"/>
                <a:cs typeface="Arial Unicode MS" pitchFamily="34" charset="-128"/>
              </a:rPr>
              <a:t>aprobación</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previa</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tienen</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por</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objeto</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proteger</a:t>
            </a:r>
            <a:r>
              <a:rPr lang="en-US" b="1" i="1" dirty="0" smtClean="0">
                <a:solidFill>
                  <a:srgbClr val="C00000"/>
                </a:solidFill>
                <a:latin typeface="Arial Unicode MS" pitchFamily="34" charset="-128"/>
                <a:ea typeface="Arial Unicode MS" pitchFamily="34" charset="-128"/>
                <a:cs typeface="Arial Unicode MS" pitchFamily="34" charset="-128"/>
              </a:rPr>
              <a:t> los </a:t>
            </a:r>
            <a:r>
              <a:rPr lang="en-US" b="1" i="1" dirty="0" err="1" smtClean="0">
                <a:solidFill>
                  <a:srgbClr val="C00000"/>
                </a:solidFill>
                <a:latin typeface="Arial Unicode MS" pitchFamily="34" charset="-128"/>
                <a:ea typeface="Arial Unicode MS" pitchFamily="34" charset="-128"/>
                <a:cs typeface="Arial Unicode MS" pitchFamily="34" charset="-128"/>
              </a:rPr>
              <a:t>derechos</a:t>
            </a:r>
            <a:r>
              <a:rPr lang="en-US" b="1" i="1" dirty="0" smtClean="0">
                <a:solidFill>
                  <a:srgbClr val="C00000"/>
                </a:solidFill>
                <a:latin typeface="Arial Unicode MS" pitchFamily="34" charset="-128"/>
                <a:ea typeface="Arial Unicode MS" pitchFamily="34" charset="-128"/>
                <a:cs typeface="Arial Unicode MS" pitchFamily="34" charset="-128"/>
              </a:rPr>
              <a:t> de los </a:t>
            </a:r>
            <a:r>
              <a:rPr lang="en-US" b="1" i="1" dirty="0" err="1" smtClean="0">
                <a:solidFill>
                  <a:srgbClr val="C00000"/>
                </a:solidFill>
                <a:latin typeface="Arial Unicode MS" pitchFamily="34" charset="-128"/>
                <a:ea typeface="Arial Unicode MS" pitchFamily="34" charset="-128"/>
                <a:cs typeface="Arial Unicode MS" pitchFamily="34" charset="-128"/>
              </a:rPr>
              <a:t>asegurados</a:t>
            </a:r>
            <a:r>
              <a:rPr lang="en-US" b="1" i="1" dirty="0" smtClean="0">
                <a:solidFill>
                  <a:srgbClr val="C00000"/>
                </a:solidFill>
                <a:latin typeface="Arial Unicode MS" pitchFamily="34" charset="-128"/>
                <a:ea typeface="Arial Unicode MS" pitchFamily="34" charset="-128"/>
                <a:cs typeface="Arial Unicode MS" pitchFamily="34" charset="-128"/>
              </a:rPr>
              <a:t> y </a:t>
            </a:r>
            <a:r>
              <a:rPr lang="en-US" b="1" i="1" dirty="0" err="1" smtClean="0">
                <a:solidFill>
                  <a:srgbClr val="C00000"/>
                </a:solidFill>
                <a:latin typeface="Arial Unicode MS" pitchFamily="34" charset="-128"/>
                <a:ea typeface="Arial Unicode MS" pitchFamily="34" charset="-128"/>
                <a:cs typeface="Arial Unicode MS" pitchFamily="34" charset="-128"/>
              </a:rPr>
              <a:t>beneficiarios</a:t>
            </a:r>
            <a:endParaRPr lang="en-US" b="1" i="1" dirty="0" smtClean="0">
              <a:solidFill>
                <a:srgbClr val="C000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633442" y="1214422"/>
            <a:ext cx="8153400" cy="2428892"/>
          </a:xfrm>
          <a:prstGeom prst="rect">
            <a:avLst/>
          </a:prstGeom>
        </p:spPr>
        <p:txBody>
          <a:bodyPr/>
          <a:lstStyle/>
          <a:p>
            <a:pPr>
              <a:lnSpc>
                <a:spcPct val="90000"/>
              </a:lnSpc>
              <a:spcBef>
                <a:spcPts val="1200"/>
              </a:spcBef>
            </a:pPr>
            <a:r>
              <a:rPr lang="es-ES" sz="2000" b="1" u="sng" dirty="0" smtClean="0">
                <a:solidFill>
                  <a:srgbClr val="000099"/>
                </a:solidFill>
                <a:latin typeface="Arial Unicode MS" pitchFamily="34" charset="-128"/>
                <a:ea typeface="Arial Unicode MS" pitchFamily="34" charset="-128"/>
                <a:cs typeface="Arial Unicode MS" pitchFamily="34" charset="-128"/>
              </a:rPr>
              <a:t>TODOS</a:t>
            </a:r>
            <a:r>
              <a:rPr lang="es-ES" sz="2000" dirty="0" smtClean="0">
                <a:latin typeface="Arial Unicode MS" pitchFamily="34" charset="-128"/>
                <a:ea typeface="Arial Unicode MS" pitchFamily="34" charset="-128"/>
                <a:cs typeface="Arial Unicode MS" pitchFamily="34" charset="-128"/>
              </a:rPr>
              <a:t> los pagos y reembolsos (incluyendo los vencimientos) requieren aprobación supervisora</a:t>
            </a:r>
          </a:p>
          <a:p>
            <a:pPr>
              <a:lnSpc>
                <a:spcPct val="90000"/>
              </a:lnSpc>
              <a:spcBef>
                <a:spcPts val="1200"/>
              </a:spcBef>
            </a:pPr>
            <a:r>
              <a:rPr lang="es-ES" sz="2000" dirty="0" smtClean="0">
                <a:latin typeface="Arial Unicode MS" pitchFamily="34" charset="-128"/>
                <a:ea typeface="Arial Unicode MS" pitchFamily="34" charset="-128"/>
                <a:cs typeface="Arial Unicode MS" pitchFamily="34" charset="-128"/>
              </a:rPr>
              <a:t>Los criterios de clasificación tienen en cuenta que no haya pagos o reembolsos en el caso de un incumplimiento (actual o potencial) del SCR</a:t>
            </a:r>
          </a:p>
          <a:p>
            <a:pPr>
              <a:lnSpc>
                <a:spcPct val="90000"/>
              </a:lnSpc>
              <a:spcBef>
                <a:spcPts val="1200"/>
              </a:spcBef>
              <a:buFont typeface="Wingdings" pitchFamily="2" charset="2"/>
              <a:buChar char="Ø"/>
            </a:pPr>
            <a:r>
              <a:rPr lang="es-ES" sz="2000" dirty="0" smtClean="0">
                <a:latin typeface="Arial Unicode MS" pitchFamily="34" charset="-128"/>
                <a:ea typeface="Arial Unicode MS" pitchFamily="34" charset="-128"/>
                <a:cs typeface="Arial Unicode MS" pitchFamily="34" charset="-128"/>
              </a:rPr>
              <a:t>La obligación del supervisor se extiende más allá de los casos en que no se cubre el SCR (</a:t>
            </a:r>
            <a:r>
              <a:rPr lang="es-ES" sz="2000" b="1" dirty="0" smtClean="0">
                <a:solidFill>
                  <a:srgbClr val="000099"/>
                </a:solidFill>
                <a:latin typeface="Arial Unicode MS" pitchFamily="34" charset="-128"/>
                <a:ea typeface="Arial Unicode MS" pitchFamily="34" charset="-128"/>
                <a:cs typeface="Arial Unicode MS" pitchFamily="34" charset="-128"/>
              </a:rPr>
              <a:t>visión amplia </a:t>
            </a:r>
            <a:r>
              <a:rPr lang="es-ES" sz="2000" dirty="0" smtClean="0">
                <a:latin typeface="Arial Unicode MS" pitchFamily="34" charset="-128"/>
                <a:ea typeface="Arial Unicode MS" pitchFamily="34" charset="-128"/>
                <a:cs typeface="Arial Unicode MS" pitchFamily="34" charset="-128"/>
              </a:rPr>
              <a:t>de los fondos propios)</a:t>
            </a:r>
          </a:p>
        </p:txBody>
      </p:sp>
      <p:sp>
        <p:nvSpPr>
          <p:cNvPr id="4" name="1 Título"/>
          <p:cNvSpPr txBox="1">
            <a:spLocks/>
          </p:cNvSpPr>
          <p:nvPr/>
        </p:nvSpPr>
        <p:spPr>
          <a:xfrm>
            <a:off x="1071538" y="71437"/>
            <a:ext cx="6357959" cy="714357"/>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a:t>
            </a:r>
            <a:r>
              <a:rPr kumimoji="0" lang="es-ES" sz="2400" b="1" i="0" u="sng" strike="noStrike" kern="1200" cap="none" spc="0" normalizeH="0" baseline="0" noProof="0" dirty="0" err="1"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propios.Procedimientos</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supervisores</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baseline="0"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Pagos</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 y reembolsos (1)</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 name="Rectangle 3"/>
          <p:cNvSpPr txBox="1">
            <a:spLocks noChangeArrowheads="1"/>
          </p:cNvSpPr>
          <p:nvPr/>
        </p:nvSpPr>
        <p:spPr>
          <a:xfrm>
            <a:off x="633442" y="3786190"/>
            <a:ext cx="8153400" cy="2786058"/>
          </a:xfrm>
          <a:prstGeom prst="rect">
            <a:avLst/>
          </a:prstGeom>
        </p:spPr>
        <p:txBody>
          <a:bodyPr/>
          <a:lstStyle/>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r>
              <a:rPr lang="es-ES" sz="2000" b="1" u="sng" dirty="0" smtClean="0">
                <a:latin typeface="Arial Unicode MS" pitchFamily="34" charset="-128"/>
                <a:ea typeface="Arial Unicode MS" pitchFamily="34" charset="-128"/>
                <a:cs typeface="Arial Unicode MS" pitchFamily="34" charset="-128"/>
              </a:rPr>
              <a:t>Procedimiento</a:t>
            </a:r>
            <a:r>
              <a:rPr lang="es-ES" sz="2000" dirty="0" smtClean="0">
                <a:latin typeface="Arial Unicode MS" pitchFamily="34" charset="-128"/>
                <a:ea typeface="Arial Unicode MS" pitchFamily="34" charset="-128"/>
                <a:cs typeface="Arial Unicode MS" pitchFamily="34" charset="-128"/>
              </a:rPr>
              <a:t>.- El asegurador solicitará al supervisor autorización para el pago o reembolso al menos tres meses antes de la notificación a los tenedores de dicho pago/reembolso, o de su fecha efectiva si es anterior</a:t>
            </a: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Los aseguradores deben acompañar</a:t>
            </a:r>
            <a:r>
              <a:rPr kumimoji="0" lang="es-ES" sz="20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 la solicitud una justificación de</a:t>
            </a: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su </a:t>
            </a:r>
            <a:r>
              <a:rPr kumimoji="0" lang="es-ES" sz="2000" b="0" i="0" u="none" strike="noStrike" kern="1200" cap="none" spc="0" normalizeH="0" baseline="0" noProof="0" dirty="0" err="1" smtClean="0">
                <a:ln>
                  <a:noFill/>
                </a:ln>
                <a:solidFill>
                  <a:schemeClr val="tx1"/>
                </a:solidFill>
                <a:effectLst/>
                <a:uLnTx/>
                <a:uFillTx/>
                <a:latin typeface="Arial Unicode MS" pitchFamily="34" charset="-128"/>
                <a:ea typeface="Arial Unicode MS" pitchFamily="34" charset="-128"/>
                <a:cs typeface="Arial Unicode MS" pitchFamily="34" charset="-128"/>
              </a:rPr>
              <a:t>posició</a:t>
            </a:r>
            <a:r>
              <a:rPr lang="es-ES" sz="2000" dirty="0" smtClean="0">
                <a:latin typeface="Arial Unicode MS" pitchFamily="34" charset="-128"/>
                <a:ea typeface="Arial Unicode MS" pitchFamily="34" charset="-128"/>
                <a:cs typeface="Arial Unicode MS" pitchFamily="34" charset="-128"/>
              </a:rPr>
              <a:t>n global de solvencia a corto y medio plazo</a:t>
            </a: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Su capacidad para captar </a:t>
            </a:r>
            <a:r>
              <a:rPr lang="es-ES" sz="2000" dirty="0" smtClean="0">
                <a:latin typeface="Arial Unicode MS" pitchFamily="34" charset="-128"/>
                <a:ea typeface="Arial Unicode MS" pitchFamily="34" charset="-128"/>
                <a:cs typeface="Arial Unicode MS" pitchFamily="34" charset="-128"/>
              </a:rPr>
              <a:t> capitales adicionales</a:t>
            </a: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ideasparapymes.com/imagenes/articulos/mujer-pensando.jpg"/>
          <p:cNvPicPr>
            <a:picLocks noChangeAspect="1" noChangeArrowheads="1"/>
          </p:cNvPicPr>
          <p:nvPr/>
        </p:nvPicPr>
        <p:blipFill>
          <a:blip r:embed="rId2"/>
          <a:srcRect/>
          <a:stretch>
            <a:fillRect/>
          </a:stretch>
        </p:blipFill>
        <p:spPr bwMode="auto">
          <a:xfrm>
            <a:off x="3571868" y="2357430"/>
            <a:ext cx="1905000" cy="3048001"/>
          </a:xfrm>
          <a:prstGeom prst="rect">
            <a:avLst/>
          </a:prstGeom>
          <a:noFill/>
        </p:spPr>
      </p:pic>
      <p:sp>
        <p:nvSpPr>
          <p:cNvPr id="43020" name="AutoShape 12"/>
          <p:cNvSpPr>
            <a:spLocks noChangeArrowheads="1"/>
          </p:cNvSpPr>
          <p:nvPr/>
        </p:nvSpPr>
        <p:spPr bwMode="auto">
          <a:xfrm>
            <a:off x="5508625" y="3429000"/>
            <a:ext cx="3635375" cy="1152525"/>
          </a:xfrm>
          <a:prstGeom prst="cloudCallout">
            <a:avLst>
              <a:gd name="adj1" fmla="val -61129"/>
              <a:gd name="adj2" fmla="val -77449"/>
            </a:avLst>
          </a:prstGeom>
          <a:noFill/>
          <a:ln w="9525">
            <a:solidFill>
              <a:schemeClr val="tx1"/>
            </a:solidFill>
            <a:round/>
            <a:headEnd/>
            <a:tailEnd/>
          </a:ln>
          <a:effectLst/>
        </p:spPr>
        <p:txBody>
          <a:bodyPr anchor="ctr"/>
          <a:lstStyle/>
          <a:p>
            <a:pPr algn="ctr"/>
            <a:r>
              <a:rPr lang="en-GB" sz="1600" dirty="0" smtClean="0">
                <a:latin typeface="Arial Unicode MS" pitchFamily="34" charset="-128"/>
                <a:ea typeface="Arial Unicode MS" pitchFamily="34" charset="-128"/>
                <a:cs typeface="Arial Unicode MS" pitchFamily="34" charset="-128"/>
              </a:rPr>
              <a:t>¿</a:t>
            </a:r>
            <a:r>
              <a:rPr lang="en-GB" sz="1600" dirty="0" err="1" smtClean="0">
                <a:latin typeface="Arial Unicode MS" pitchFamily="34" charset="-128"/>
                <a:ea typeface="Arial Unicode MS" pitchFamily="34" charset="-128"/>
                <a:cs typeface="Arial Unicode MS" pitchFamily="34" charset="-128"/>
              </a:rPr>
              <a:t>Cuál</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es</a:t>
            </a:r>
            <a:r>
              <a:rPr lang="en-GB" sz="1600" dirty="0" smtClean="0">
                <a:latin typeface="Arial Unicode MS" pitchFamily="34" charset="-128"/>
                <a:ea typeface="Arial Unicode MS" pitchFamily="34" charset="-128"/>
                <a:cs typeface="Arial Unicode MS" pitchFamily="34" charset="-128"/>
              </a:rPr>
              <a:t> el </a:t>
            </a:r>
            <a:r>
              <a:rPr lang="en-GB" sz="1600" dirty="0" err="1" smtClean="0">
                <a:latin typeface="Arial Unicode MS" pitchFamily="34" charset="-128"/>
                <a:ea typeface="Arial Unicode MS" pitchFamily="34" charset="-128"/>
                <a:cs typeface="Arial Unicode MS" pitchFamily="34" charset="-128"/>
              </a:rPr>
              <a:t>estado</a:t>
            </a:r>
            <a:r>
              <a:rPr lang="en-GB" sz="1600" dirty="0" smtClean="0">
                <a:latin typeface="Arial Unicode MS" pitchFamily="34" charset="-128"/>
                <a:ea typeface="Arial Unicode MS" pitchFamily="34" charset="-128"/>
                <a:cs typeface="Arial Unicode MS" pitchFamily="34" charset="-128"/>
              </a:rPr>
              <a:t> de los </a:t>
            </a:r>
            <a:r>
              <a:rPr lang="en-GB" sz="1600" dirty="0" err="1" smtClean="0">
                <a:latin typeface="Arial Unicode MS" pitchFamily="34" charset="-128"/>
                <a:ea typeface="Arial Unicode MS" pitchFamily="34" charset="-128"/>
                <a:cs typeface="Arial Unicode MS" pitchFamily="34" charset="-128"/>
              </a:rPr>
              <a:t>mercado</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financieros</a:t>
            </a:r>
            <a:r>
              <a:rPr lang="en-GB" sz="1600" dirty="0" smtClean="0">
                <a:latin typeface="Arial Unicode MS" pitchFamily="34" charset="-128"/>
                <a:ea typeface="Arial Unicode MS" pitchFamily="34" charset="-128"/>
                <a:cs typeface="Arial Unicode MS" pitchFamily="34" charset="-128"/>
              </a:rPr>
              <a:t>?</a:t>
            </a:r>
            <a:endParaRPr lang="en-GB" sz="1600" dirty="0">
              <a:latin typeface="Arial Unicode MS" pitchFamily="34" charset="-128"/>
              <a:ea typeface="Arial Unicode MS" pitchFamily="34" charset="-128"/>
              <a:cs typeface="Arial Unicode MS" pitchFamily="34" charset="-128"/>
            </a:endParaRPr>
          </a:p>
        </p:txBody>
      </p:sp>
      <p:sp>
        <p:nvSpPr>
          <p:cNvPr id="43021" name="AutoShape 13"/>
          <p:cNvSpPr>
            <a:spLocks noChangeArrowheads="1"/>
          </p:cNvSpPr>
          <p:nvPr/>
        </p:nvSpPr>
        <p:spPr bwMode="auto">
          <a:xfrm>
            <a:off x="214282" y="1214422"/>
            <a:ext cx="3781456" cy="1154109"/>
          </a:xfrm>
          <a:prstGeom prst="cloudCallout">
            <a:avLst>
              <a:gd name="adj1" fmla="val 45394"/>
              <a:gd name="adj2" fmla="val 62500"/>
            </a:avLst>
          </a:prstGeom>
          <a:noFill/>
          <a:ln w="9525">
            <a:solidFill>
              <a:schemeClr val="tx1"/>
            </a:solidFill>
            <a:round/>
            <a:headEnd/>
            <a:tailEnd/>
          </a:ln>
          <a:effectLst/>
        </p:spPr>
        <p:txBody>
          <a:bodyPr anchor="ctr"/>
          <a:lstStyle/>
          <a:p>
            <a:pPr algn="ctr"/>
            <a:r>
              <a:rPr lang="en-GB" sz="1600" dirty="0" smtClean="0">
                <a:latin typeface="Arial Unicode MS" pitchFamily="34" charset="-128"/>
                <a:ea typeface="Arial Unicode MS" pitchFamily="34" charset="-128"/>
                <a:cs typeface="Arial Unicode MS" pitchFamily="34" charset="-128"/>
              </a:rPr>
              <a:t>¿Hay </a:t>
            </a:r>
            <a:r>
              <a:rPr lang="en-GB" sz="1600" dirty="0" err="1" smtClean="0">
                <a:latin typeface="Arial Unicode MS" pitchFamily="34" charset="-128"/>
                <a:ea typeface="Arial Unicode MS" pitchFamily="34" charset="-128"/>
                <a:cs typeface="Arial Unicode MS" pitchFamily="34" charset="-128"/>
              </a:rPr>
              <a:t>otros</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fondos</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propios</a:t>
            </a:r>
            <a:r>
              <a:rPr lang="en-GB" sz="1600" dirty="0" smtClean="0">
                <a:latin typeface="Arial Unicode MS" pitchFamily="34" charset="-128"/>
                <a:ea typeface="Arial Unicode MS" pitchFamily="34" charset="-128"/>
                <a:cs typeface="Arial Unicode MS" pitchFamily="34" charset="-128"/>
              </a:rPr>
              <a:t> con </a:t>
            </a:r>
            <a:r>
              <a:rPr lang="en-GB" sz="1600" dirty="0" err="1" smtClean="0">
                <a:latin typeface="Arial Unicode MS" pitchFamily="34" charset="-128"/>
                <a:ea typeface="Arial Unicode MS" pitchFamily="34" charset="-128"/>
                <a:cs typeface="Arial Unicode MS" pitchFamily="34" charset="-128"/>
              </a:rPr>
              <a:t>vencimiento</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próximo</a:t>
            </a:r>
            <a:r>
              <a:rPr lang="en-GB" sz="1600" dirty="0" smtClean="0">
                <a:latin typeface="Arial Unicode MS" pitchFamily="34" charset="-128"/>
                <a:ea typeface="Arial Unicode MS" pitchFamily="34" charset="-128"/>
                <a:cs typeface="Arial Unicode MS" pitchFamily="34" charset="-128"/>
              </a:rPr>
              <a:t>?</a:t>
            </a:r>
            <a:endParaRPr lang="en-GB" sz="1600" dirty="0">
              <a:latin typeface="Arial Unicode MS" pitchFamily="34" charset="-128"/>
              <a:ea typeface="Arial Unicode MS" pitchFamily="34" charset="-128"/>
              <a:cs typeface="Arial Unicode MS" pitchFamily="34" charset="-128"/>
            </a:endParaRPr>
          </a:p>
        </p:txBody>
      </p:sp>
      <p:sp>
        <p:nvSpPr>
          <p:cNvPr id="43022" name="AutoShape 14"/>
          <p:cNvSpPr>
            <a:spLocks noChangeArrowheads="1"/>
          </p:cNvSpPr>
          <p:nvPr/>
        </p:nvSpPr>
        <p:spPr bwMode="auto">
          <a:xfrm>
            <a:off x="642910" y="2827322"/>
            <a:ext cx="2668615" cy="1079500"/>
          </a:xfrm>
          <a:prstGeom prst="cloudCallout">
            <a:avLst>
              <a:gd name="adj1" fmla="val 73515"/>
              <a:gd name="adj2" fmla="val -45840"/>
            </a:avLst>
          </a:prstGeom>
          <a:noFill/>
          <a:ln w="9525">
            <a:solidFill>
              <a:schemeClr val="tx1"/>
            </a:solidFill>
            <a:round/>
            <a:headEnd/>
            <a:tailEnd/>
          </a:ln>
          <a:effectLst/>
        </p:spPr>
        <p:txBody>
          <a:bodyPr anchor="ctr"/>
          <a:lstStyle/>
          <a:p>
            <a:pPr algn="ctr"/>
            <a:r>
              <a:rPr lang="en-GB" sz="1600" dirty="0" smtClean="0">
                <a:latin typeface="Arial Unicode MS" pitchFamily="34" charset="-128"/>
                <a:ea typeface="Arial Unicode MS" pitchFamily="34" charset="-128"/>
                <a:cs typeface="Arial Unicode MS" pitchFamily="34" charset="-128"/>
              </a:rPr>
              <a:t>¿</a:t>
            </a:r>
            <a:r>
              <a:rPr lang="en-GB" sz="1600" dirty="0" err="1" smtClean="0">
                <a:latin typeface="Arial Unicode MS" pitchFamily="34" charset="-128"/>
                <a:ea typeface="Arial Unicode MS" pitchFamily="34" charset="-128"/>
                <a:cs typeface="Arial Unicode MS" pitchFamily="34" charset="-128"/>
              </a:rPr>
              <a:t>Cual</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es</a:t>
            </a:r>
            <a:r>
              <a:rPr lang="en-GB" sz="1600" dirty="0" smtClean="0">
                <a:latin typeface="Arial Unicode MS" pitchFamily="34" charset="-128"/>
                <a:ea typeface="Arial Unicode MS" pitchFamily="34" charset="-128"/>
                <a:cs typeface="Arial Unicode MS" pitchFamily="34" charset="-128"/>
              </a:rPr>
              <a:t> la </a:t>
            </a:r>
            <a:r>
              <a:rPr lang="en-GB" sz="1600" dirty="0" err="1" smtClean="0">
                <a:latin typeface="Arial Unicode MS" pitchFamily="34" charset="-128"/>
                <a:ea typeface="Arial Unicode MS" pitchFamily="34" charset="-128"/>
                <a:cs typeface="Arial Unicode MS" pitchFamily="34" charset="-128"/>
              </a:rPr>
              <a:t>volatilidad</a:t>
            </a:r>
            <a:r>
              <a:rPr lang="en-GB" sz="1600" dirty="0" smtClean="0">
                <a:latin typeface="Arial Unicode MS" pitchFamily="34" charset="-128"/>
                <a:ea typeface="Arial Unicode MS" pitchFamily="34" charset="-128"/>
                <a:cs typeface="Arial Unicode MS" pitchFamily="34" charset="-128"/>
              </a:rPr>
              <a:t> del SCR</a:t>
            </a:r>
            <a:r>
              <a:rPr lang="en-GB" sz="1600" dirty="0">
                <a:latin typeface="Arial Unicode MS" pitchFamily="34" charset="-128"/>
                <a:ea typeface="Arial Unicode MS" pitchFamily="34" charset="-128"/>
                <a:cs typeface="Arial Unicode MS" pitchFamily="34" charset="-128"/>
              </a:rPr>
              <a:t>?</a:t>
            </a:r>
          </a:p>
        </p:txBody>
      </p:sp>
      <p:sp>
        <p:nvSpPr>
          <p:cNvPr id="43023" name="AutoShape 15"/>
          <p:cNvSpPr>
            <a:spLocks noChangeArrowheads="1"/>
          </p:cNvSpPr>
          <p:nvPr/>
        </p:nvSpPr>
        <p:spPr bwMode="auto">
          <a:xfrm>
            <a:off x="642910" y="4122722"/>
            <a:ext cx="2643206" cy="1150937"/>
          </a:xfrm>
          <a:prstGeom prst="cloudCallout">
            <a:avLst>
              <a:gd name="adj1" fmla="val 75731"/>
              <a:gd name="adj2" fmla="val -146367"/>
            </a:avLst>
          </a:prstGeom>
          <a:noFill/>
          <a:ln w="9525">
            <a:solidFill>
              <a:schemeClr val="tx1"/>
            </a:solidFill>
            <a:round/>
            <a:headEnd/>
            <a:tailEnd/>
          </a:ln>
          <a:effectLst/>
        </p:spPr>
        <p:txBody>
          <a:bodyPr anchor="ctr"/>
          <a:lstStyle/>
          <a:p>
            <a:pPr algn="ctr"/>
            <a:r>
              <a:rPr lang="en-GB" sz="1600" dirty="0" smtClean="0">
                <a:latin typeface="Arial Unicode MS" pitchFamily="34" charset="-128"/>
                <a:ea typeface="Arial Unicode MS" pitchFamily="34" charset="-128"/>
                <a:cs typeface="Arial Unicode MS" pitchFamily="34" charset="-128"/>
              </a:rPr>
              <a:t>¿</a:t>
            </a:r>
            <a:r>
              <a:rPr lang="en-GB" sz="1600" dirty="0" err="1" smtClean="0">
                <a:latin typeface="Arial Unicode MS" pitchFamily="34" charset="-128"/>
                <a:ea typeface="Arial Unicode MS" pitchFamily="34" charset="-128"/>
                <a:cs typeface="Arial Unicode MS" pitchFamily="34" charset="-128"/>
              </a:rPr>
              <a:t>Puede</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refinanciarse</a:t>
            </a:r>
            <a:r>
              <a:rPr lang="en-GB" sz="1600" dirty="0" smtClean="0">
                <a:latin typeface="Arial Unicode MS" pitchFamily="34" charset="-128"/>
                <a:ea typeface="Arial Unicode MS" pitchFamily="34" charset="-128"/>
                <a:cs typeface="Arial Unicode MS" pitchFamily="34" charset="-128"/>
              </a:rPr>
              <a:t> el </a:t>
            </a:r>
            <a:r>
              <a:rPr lang="en-GB" sz="1600" dirty="0" err="1" smtClean="0">
                <a:latin typeface="Arial Unicode MS" pitchFamily="34" charset="-128"/>
                <a:ea typeface="Arial Unicode MS" pitchFamily="34" charset="-128"/>
                <a:cs typeface="Arial Unicode MS" pitchFamily="34" charset="-128"/>
              </a:rPr>
              <a:t>asegurador</a:t>
            </a:r>
            <a:r>
              <a:rPr lang="en-GB" sz="1600" dirty="0" smtClean="0">
                <a:latin typeface="Arial Unicode MS" pitchFamily="34" charset="-128"/>
                <a:ea typeface="Arial Unicode MS" pitchFamily="34" charset="-128"/>
                <a:cs typeface="Arial Unicode MS" pitchFamily="34" charset="-128"/>
              </a:rPr>
              <a:t>?</a:t>
            </a:r>
            <a:endParaRPr lang="en-GB" sz="1600" dirty="0">
              <a:latin typeface="Arial Unicode MS" pitchFamily="34" charset="-128"/>
              <a:ea typeface="Arial Unicode MS" pitchFamily="34" charset="-128"/>
              <a:cs typeface="Arial Unicode MS" pitchFamily="34" charset="-128"/>
            </a:endParaRPr>
          </a:p>
        </p:txBody>
      </p:sp>
      <p:sp>
        <p:nvSpPr>
          <p:cNvPr id="43025" name="AutoShape 17"/>
          <p:cNvSpPr>
            <a:spLocks noChangeArrowheads="1"/>
          </p:cNvSpPr>
          <p:nvPr/>
        </p:nvSpPr>
        <p:spPr bwMode="auto">
          <a:xfrm>
            <a:off x="5500694" y="1357298"/>
            <a:ext cx="3429024" cy="1511300"/>
          </a:xfrm>
          <a:prstGeom prst="cloudCallout">
            <a:avLst>
              <a:gd name="adj1" fmla="val -65410"/>
              <a:gd name="adj2" fmla="val 45446"/>
            </a:avLst>
          </a:prstGeom>
          <a:noFill/>
          <a:ln w="9525">
            <a:solidFill>
              <a:schemeClr val="tx1"/>
            </a:solidFill>
            <a:round/>
            <a:headEnd/>
            <a:tailEnd/>
          </a:ln>
          <a:effectLst/>
        </p:spPr>
        <p:txBody>
          <a:bodyPr anchor="ctr"/>
          <a:lstStyle/>
          <a:p>
            <a:pPr algn="ctr"/>
            <a:r>
              <a:rPr lang="en-GB" sz="1600" dirty="0" smtClean="0">
                <a:latin typeface="Arial Unicode MS" pitchFamily="34" charset="-128"/>
                <a:ea typeface="Arial Unicode MS" pitchFamily="34" charset="-128"/>
                <a:cs typeface="Arial Unicode MS" pitchFamily="34" charset="-128"/>
              </a:rPr>
              <a:t>¿</a:t>
            </a:r>
            <a:r>
              <a:rPr lang="en-GB" sz="1600" dirty="0" err="1" smtClean="0">
                <a:latin typeface="Arial Unicode MS" pitchFamily="34" charset="-128"/>
                <a:ea typeface="Arial Unicode MS" pitchFamily="34" charset="-128"/>
                <a:cs typeface="Arial Unicode MS" pitchFamily="34" charset="-128"/>
              </a:rPr>
              <a:t>Superan</a:t>
            </a:r>
            <a:r>
              <a:rPr lang="en-GB" sz="1600" dirty="0" smtClean="0">
                <a:latin typeface="Arial Unicode MS" pitchFamily="34" charset="-128"/>
                <a:ea typeface="Arial Unicode MS" pitchFamily="34" charset="-128"/>
                <a:cs typeface="Arial Unicode MS" pitchFamily="34" charset="-128"/>
              </a:rPr>
              <a:t> los </a:t>
            </a:r>
            <a:r>
              <a:rPr lang="en-GB" sz="1600" dirty="0" err="1" smtClean="0">
                <a:latin typeface="Arial Unicode MS" pitchFamily="34" charset="-128"/>
                <a:ea typeface="Arial Unicode MS" pitchFamily="34" charset="-128"/>
                <a:cs typeface="Arial Unicode MS" pitchFamily="34" charset="-128"/>
              </a:rPr>
              <a:t>fondos</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propios</a:t>
            </a:r>
            <a:r>
              <a:rPr lang="en-GB" sz="1600" dirty="0" smtClean="0">
                <a:latin typeface="Arial Unicode MS" pitchFamily="34" charset="-128"/>
                <a:ea typeface="Arial Unicode MS" pitchFamily="34" charset="-128"/>
                <a:cs typeface="Arial Unicode MS" pitchFamily="34" charset="-128"/>
              </a:rPr>
              <a:t> el SCR en un  </a:t>
            </a:r>
            <a:r>
              <a:rPr lang="en-GB" sz="1600" dirty="0" err="1" smtClean="0">
                <a:latin typeface="Arial Unicode MS" pitchFamily="34" charset="-128"/>
                <a:ea typeface="Arial Unicode MS" pitchFamily="34" charset="-128"/>
                <a:cs typeface="Arial Unicode MS" pitchFamily="34" charset="-128"/>
              </a:rPr>
              <a:t>margen</a:t>
            </a:r>
            <a:r>
              <a:rPr lang="en-GB" sz="1600" dirty="0" smtClean="0">
                <a:latin typeface="Arial Unicode MS" pitchFamily="34" charset="-128"/>
                <a:ea typeface="Arial Unicode MS" pitchFamily="34" charset="-128"/>
                <a:cs typeface="Arial Unicode MS" pitchFamily="34" charset="-128"/>
              </a:rPr>
              <a:t> </a:t>
            </a:r>
            <a:r>
              <a:rPr lang="en-GB" sz="1600" dirty="0" err="1" smtClean="0">
                <a:latin typeface="Arial Unicode MS" pitchFamily="34" charset="-128"/>
                <a:ea typeface="Arial Unicode MS" pitchFamily="34" charset="-128"/>
                <a:cs typeface="Arial Unicode MS" pitchFamily="34" charset="-128"/>
              </a:rPr>
              <a:t>suficiente</a:t>
            </a:r>
            <a:r>
              <a:rPr lang="en-GB" sz="1600" dirty="0" smtClean="0">
                <a:latin typeface="Arial Unicode MS" pitchFamily="34" charset="-128"/>
                <a:ea typeface="Arial Unicode MS" pitchFamily="34" charset="-128"/>
                <a:cs typeface="Arial Unicode MS" pitchFamily="34" charset="-128"/>
              </a:rPr>
              <a:t> ? 120% - 110% /... </a:t>
            </a:r>
            <a:endParaRPr lang="en-GB" sz="1600" dirty="0">
              <a:latin typeface="Arial Unicode MS" pitchFamily="34" charset="-128"/>
              <a:ea typeface="Arial Unicode MS" pitchFamily="34" charset="-128"/>
              <a:cs typeface="Arial Unicode MS" pitchFamily="34" charset="-128"/>
            </a:endParaRPr>
          </a:p>
        </p:txBody>
      </p:sp>
      <p:sp>
        <p:nvSpPr>
          <p:cNvPr id="43029" name="Rectangle 21"/>
          <p:cNvSpPr>
            <a:spLocks noGrp="1" noChangeArrowheads="1"/>
          </p:cNvSpPr>
          <p:nvPr>
            <p:ph type="body" idx="4294967295"/>
          </p:nvPr>
        </p:nvSpPr>
        <p:spPr>
          <a:xfrm>
            <a:off x="533400" y="5853134"/>
            <a:ext cx="8153400" cy="647700"/>
          </a:xfrm>
          <a:prstGeom prst="rect">
            <a:avLst/>
          </a:prstGeom>
          <a:noFill/>
        </p:spPr>
        <p:txBody>
          <a:bodyPr/>
          <a:lstStyle/>
          <a:p>
            <a:pPr algn="ctr">
              <a:lnSpc>
                <a:spcPct val="80000"/>
              </a:lnSpc>
              <a:buNone/>
            </a:pPr>
            <a:r>
              <a:rPr lang="en-GB" sz="2000" b="1" dirty="0" smtClean="0">
                <a:solidFill>
                  <a:srgbClr val="C00000"/>
                </a:solidFill>
                <a:latin typeface="Arial Unicode MS" pitchFamily="34" charset="-128"/>
                <a:ea typeface="Arial Unicode MS" pitchFamily="34" charset="-128"/>
                <a:cs typeface="Arial Unicode MS" pitchFamily="34" charset="-128"/>
              </a:rPr>
              <a:t>Los </a:t>
            </a:r>
            <a:r>
              <a:rPr lang="en-GB" sz="2000" b="1" dirty="0" err="1" smtClean="0">
                <a:solidFill>
                  <a:srgbClr val="C00000"/>
                </a:solidFill>
                <a:latin typeface="Arial Unicode MS" pitchFamily="34" charset="-128"/>
                <a:ea typeface="Arial Unicode MS" pitchFamily="34" charset="-128"/>
                <a:cs typeface="Arial Unicode MS" pitchFamily="34" charset="-128"/>
              </a:rPr>
              <a:t>supervisores</a:t>
            </a:r>
            <a:r>
              <a:rPr lang="en-GB" sz="2000" b="1" dirty="0" smtClean="0">
                <a:solidFill>
                  <a:srgbClr val="C00000"/>
                </a:solidFill>
                <a:latin typeface="Arial Unicode MS" pitchFamily="34" charset="-128"/>
                <a:ea typeface="Arial Unicode MS" pitchFamily="34" charset="-128"/>
                <a:cs typeface="Arial Unicode MS" pitchFamily="34" charset="-128"/>
              </a:rPr>
              <a:t> </a:t>
            </a:r>
            <a:r>
              <a:rPr lang="en-GB" sz="2000" b="1" dirty="0" err="1" smtClean="0">
                <a:solidFill>
                  <a:srgbClr val="C00000"/>
                </a:solidFill>
                <a:latin typeface="Arial Unicode MS" pitchFamily="34" charset="-128"/>
                <a:ea typeface="Arial Unicode MS" pitchFamily="34" charset="-128"/>
                <a:cs typeface="Arial Unicode MS" pitchFamily="34" charset="-128"/>
              </a:rPr>
              <a:t>deben</a:t>
            </a:r>
            <a:r>
              <a:rPr lang="en-GB" sz="2000" b="1" dirty="0" smtClean="0">
                <a:solidFill>
                  <a:srgbClr val="C00000"/>
                </a:solidFill>
                <a:latin typeface="Arial Unicode MS" pitchFamily="34" charset="-128"/>
                <a:ea typeface="Arial Unicode MS" pitchFamily="34" charset="-128"/>
                <a:cs typeface="Arial Unicode MS" pitchFamily="34" charset="-128"/>
              </a:rPr>
              <a:t> </a:t>
            </a:r>
            <a:r>
              <a:rPr lang="en-GB" sz="2000" b="1" dirty="0" err="1" smtClean="0">
                <a:solidFill>
                  <a:srgbClr val="C00000"/>
                </a:solidFill>
                <a:latin typeface="Arial Unicode MS" pitchFamily="34" charset="-128"/>
                <a:ea typeface="Arial Unicode MS" pitchFamily="34" charset="-128"/>
                <a:cs typeface="Arial Unicode MS" pitchFamily="34" charset="-128"/>
              </a:rPr>
              <a:t>denegar</a:t>
            </a:r>
            <a:r>
              <a:rPr lang="en-GB" sz="2000" b="1" dirty="0" smtClean="0">
                <a:solidFill>
                  <a:srgbClr val="C00000"/>
                </a:solidFill>
                <a:latin typeface="Arial Unicode MS" pitchFamily="34" charset="-128"/>
                <a:ea typeface="Arial Unicode MS" pitchFamily="34" charset="-128"/>
                <a:cs typeface="Arial Unicode MS" pitchFamily="34" charset="-128"/>
              </a:rPr>
              <a:t> la </a:t>
            </a:r>
            <a:r>
              <a:rPr lang="en-GB" sz="2000" b="1" dirty="0" err="1" smtClean="0">
                <a:solidFill>
                  <a:srgbClr val="C00000"/>
                </a:solidFill>
                <a:latin typeface="Arial Unicode MS" pitchFamily="34" charset="-128"/>
                <a:ea typeface="Arial Unicode MS" pitchFamily="34" charset="-128"/>
                <a:cs typeface="Arial Unicode MS" pitchFamily="34" charset="-128"/>
              </a:rPr>
              <a:t>autorización</a:t>
            </a:r>
            <a:r>
              <a:rPr lang="en-GB" sz="2000" b="1" dirty="0" smtClean="0">
                <a:solidFill>
                  <a:srgbClr val="C00000"/>
                </a:solidFill>
                <a:latin typeface="Arial Unicode MS" pitchFamily="34" charset="-128"/>
                <a:ea typeface="Arial Unicode MS" pitchFamily="34" charset="-128"/>
                <a:cs typeface="Arial Unicode MS" pitchFamily="34" charset="-128"/>
              </a:rPr>
              <a:t> </a:t>
            </a:r>
          </a:p>
          <a:p>
            <a:pPr algn="ctr">
              <a:lnSpc>
                <a:spcPct val="80000"/>
              </a:lnSpc>
              <a:buNone/>
            </a:pPr>
            <a:r>
              <a:rPr lang="en-GB" sz="2000" b="1" dirty="0" err="1" smtClean="0">
                <a:solidFill>
                  <a:srgbClr val="C00000"/>
                </a:solidFill>
                <a:latin typeface="Arial Unicode MS" pitchFamily="34" charset="-128"/>
                <a:ea typeface="Arial Unicode MS" pitchFamily="34" charset="-128"/>
                <a:cs typeface="Arial Unicode MS" pitchFamily="34" charset="-128"/>
              </a:rPr>
              <a:t>si</a:t>
            </a:r>
            <a:r>
              <a:rPr lang="en-GB" sz="2000" b="1" dirty="0" smtClean="0">
                <a:solidFill>
                  <a:srgbClr val="C00000"/>
                </a:solidFill>
                <a:latin typeface="Arial Unicode MS" pitchFamily="34" charset="-128"/>
                <a:ea typeface="Arial Unicode MS" pitchFamily="34" charset="-128"/>
                <a:cs typeface="Arial Unicode MS" pitchFamily="34" charset="-128"/>
              </a:rPr>
              <a:t> no </a:t>
            </a:r>
            <a:r>
              <a:rPr lang="en-GB" sz="2000" b="1" dirty="0" err="1" smtClean="0">
                <a:solidFill>
                  <a:srgbClr val="C00000"/>
                </a:solidFill>
                <a:latin typeface="Arial Unicode MS" pitchFamily="34" charset="-128"/>
                <a:ea typeface="Arial Unicode MS" pitchFamily="34" charset="-128"/>
                <a:cs typeface="Arial Unicode MS" pitchFamily="34" charset="-128"/>
              </a:rPr>
              <a:t>están</a:t>
            </a:r>
            <a:r>
              <a:rPr lang="en-GB" sz="2000" b="1" dirty="0" smtClean="0">
                <a:solidFill>
                  <a:srgbClr val="C00000"/>
                </a:solidFill>
                <a:latin typeface="Arial Unicode MS" pitchFamily="34" charset="-128"/>
                <a:ea typeface="Arial Unicode MS" pitchFamily="34" charset="-128"/>
                <a:cs typeface="Arial Unicode MS" pitchFamily="34" charset="-128"/>
              </a:rPr>
              <a:t> </a:t>
            </a:r>
            <a:r>
              <a:rPr lang="en-GB" sz="2000" b="1" dirty="0" err="1" smtClean="0">
                <a:solidFill>
                  <a:srgbClr val="C00000"/>
                </a:solidFill>
                <a:latin typeface="Arial Unicode MS" pitchFamily="34" charset="-128"/>
                <a:ea typeface="Arial Unicode MS" pitchFamily="34" charset="-128"/>
                <a:cs typeface="Arial Unicode MS" pitchFamily="34" charset="-128"/>
              </a:rPr>
              <a:t>plenamente</a:t>
            </a:r>
            <a:r>
              <a:rPr lang="en-GB" sz="2000" b="1" dirty="0" smtClean="0">
                <a:solidFill>
                  <a:srgbClr val="C00000"/>
                </a:solidFill>
                <a:latin typeface="Arial Unicode MS" pitchFamily="34" charset="-128"/>
                <a:ea typeface="Arial Unicode MS" pitchFamily="34" charset="-128"/>
                <a:cs typeface="Arial Unicode MS" pitchFamily="34" charset="-128"/>
              </a:rPr>
              <a:t> </a:t>
            </a:r>
            <a:r>
              <a:rPr lang="en-GB" sz="2000" b="1" dirty="0" err="1" smtClean="0">
                <a:solidFill>
                  <a:srgbClr val="C00000"/>
                </a:solidFill>
                <a:latin typeface="Arial Unicode MS" pitchFamily="34" charset="-128"/>
                <a:ea typeface="Arial Unicode MS" pitchFamily="34" charset="-128"/>
                <a:cs typeface="Arial Unicode MS" pitchFamily="34" charset="-128"/>
              </a:rPr>
              <a:t>convencidos</a:t>
            </a:r>
            <a:endParaRPr lang="en-GB" sz="2000" b="1" dirty="0" smtClean="0">
              <a:solidFill>
                <a:srgbClr val="C00000"/>
              </a:solidFill>
              <a:latin typeface="Arial Unicode MS" pitchFamily="34" charset="-128"/>
              <a:ea typeface="Arial Unicode MS" pitchFamily="34" charset="-128"/>
              <a:cs typeface="Arial Unicode MS" pitchFamily="34" charset="-128"/>
            </a:endParaRPr>
          </a:p>
        </p:txBody>
      </p:sp>
      <p:sp>
        <p:nvSpPr>
          <p:cNvPr id="15" name="1 Título"/>
          <p:cNvSpPr txBox="1">
            <a:spLocks/>
          </p:cNvSpPr>
          <p:nvPr/>
        </p:nvSpPr>
        <p:spPr>
          <a:xfrm>
            <a:off x="1071538" y="71437"/>
            <a:ext cx="6357959" cy="714357"/>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a:t>
            </a:r>
            <a:r>
              <a:rPr kumimoji="0" lang="es-ES" sz="2400" b="1" i="0" u="sng" strike="noStrike" kern="1200" cap="none" spc="0" normalizeH="0" baseline="0" noProof="0" dirty="0" err="1"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propios.Procedimientos</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supervisores</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baseline="0"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Pagos</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 y reembolsos (y 2)</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dissolve">
                                      <p:cBhvr>
                                        <p:cTn id="7" dur="500"/>
                                        <p:tgtEl>
                                          <p:spTgt spid="430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22"/>
                                        </p:tgtEl>
                                        <p:attrNameLst>
                                          <p:attrName>style.visibility</p:attrName>
                                        </p:attrNameLst>
                                      </p:cBhvr>
                                      <p:to>
                                        <p:strVal val="visible"/>
                                      </p:to>
                                    </p:set>
                                    <p:animEffect transition="in" filter="dissolve">
                                      <p:cBhvr>
                                        <p:cTn id="12" dur="500"/>
                                        <p:tgtEl>
                                          <p:spTgt spid="4302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3023"/>
                                        </p:tgtEl>
                                        <p:attrNameLst>
                                          <p:attrName>style.visibility</p:attrName>
                                        </p:attrNameLst>
                                      </p:cBhvr>
                                      <p:to>
                                        <p:strVal val="visible"/>
                                      </p:to>
                                    </p:set>
                                    <p:anim calcmode="lin" valueType="num">
                                      <p:cBhvr>
                                        <p:cTn id="17" dur="1000" fill="hold"/>
                                        <p:tgtEl>
                                          <p:spTgt spid="43023"/>
                                        </p:tgtEl>
                                        <p:attrNameLst>
                                          <p:attrName>ppt_w</p:attrName>
                                        </p:attrNameLst>
                                      </p:cBhvr>
                                      <p:tavLst>
                                        <p:tav tm="0">
                                          <p:val>
                                            <p:strVal val="#ppt_w*0.70"/>
                                          </p:val>
                                        </p:tav>
                                        <p:tav tm="100000">
                                          <p:val>
                                            <p:strVal val="#ppt_w"/>
                                          </p:val>
                                        </p:tav>
                                      </p:tavLst>
                                    </p:anim>
                                    <p:anim calcmode="lin" valueType="num">
                                      <p:cBhvr>
                                        <p:cTn id="18" dur="1000" fill="hold"/>
                                        <p:tgtEl>
                                          <p:spTgt spid="43023"/>
                                        </p:tgtEl>
                                        <p:attrNameLst>
                                          <p:attrName>ppt_h</p:attrName>
                                        </p:attrNameLst>
                                      </p:cBhvr>
                                      <p:tavLst>
                                        <p:tav tm="0">
                                          <p:val>
                                            <p:strVal val="#ppt_h"/>
                                          </p:val>
                                        </p:tav>
                                        <p:tav tm="100000">
                                          <p:val>
                                            <p:strVal val="#ppt_h"/>
                                          </p:val>
                                        </p:tav>
                                      </p:tavLst>
                                    </p:anim>
                                    <p:animEffect transition="in" filter="fade">
                                      <p:cBhvr>
                                        <p:cTn id="19" dur="1000"/>
                                        <p:tgtEl>
                                          <p:spTgt spid="430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3025"/>
                                        </p:tgtEl>
                                        <p:attrNameLst>
                                          <p:attrName>style.visibility</p:attrName>
                                        </p:attrNameLst>
                                      </p:cBhvr>
                                      <p:to>
                                        <p:strVal val="visible"/>
                                      </p:to>
                                    </p:set>
                                    <p:animEffect transition="in" filter="wipe(left)">
                                      <p:cBhvr>
                                        <p:cTn id="24" dur="1000"/>
                                        <p:tgtEl>
                                          <p:spTgt spid="430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3020"/>
                                        </p:tgtEl>
                                        <p:attrNameLst>
                                          <p:attrName>style.visibility</p:attrName>
                                        </p:attrNameLst>
                                      </p:cBhvr>
                                      <p:to>
                                        <p:strVal val="visible"/>
                                      </p:to>
                                    </p:set>
                                    <p:animEffect transition="in" filter="wipe(left)">
                                      <p:cBhvr>
                                        <p:cTn id="29" dur="1000"/>
                                        <p:tgtEl>
                                          <p:spTgt spid="430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3029">
                                            <p:txEl>
                                              <p:pRg st="0" end="0"/>
                                            </p:txEl>
                                          </p:spTgt>
                                        </p:tgtEl>
                                        <p:attrNameLst>
                                          <p:attrName>style.visibility</p:attrName>
                                        </p:attrNameLst>
                                      </p:cBhvr>
                                      <p:to>
                                        <p:strVal val="visible"/>
                                      </p:to>
                                    </p:set>
                                    <p:anim calcmode="lin" valueType="num">
                                      <p:cBhvr additive="base">
                                        <p:cTn id="34" dur="2000" fill="hold"/>
                                        <p:tgtEl>
                                          <p:spTgt spid="43029">
                                            <p:txEl>
                                              <p:pRg st="0" end="0"/>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43029">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3029">
                                            <p:txEl>
                                              <p:pRg st="1" end="1"/>
                                            </p:txEl>
                                          </p:spTgt>
                                        </p:tgtEl>
                                        <p:attrNameLst>
                                          <p:attrName>style.visibility</p:attrName>
                                        </p:attrNameLst>
                                      </p:cBhvr>
                                      <p:to>
                                        <p:strVal val="visible"/>
                                      </p:to>
                                    </p:set>
                                    <p:anim calcmode="lin" valueType="num">
                                      <p:cBhvr additive="base">
                                        <p:cTn id="38" dur="2000" fill="hold"/>
                                        <p:tgtEl>
                                          <p:spTgt spid="43029">
                                            <p:txEl>
                                              <p:pRg st="1" end="1"/>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4302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animBg="1"/>
      <p:bldP spid="43021" grpId="0" animBg="1"/>
      <p:bldP spid="43022" grpId="0" animBg="1"/>
      <p:bldP spid="43023" grpId="0" animBg="1"/>
      <p:bldP spid="43025" grpId="0" animBg="1"/>
      <p:bldP spid="43029"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142976" y="2643182"/>
            <a:ext cx="7358114" cy="50006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86" name="Rectangle 3"/>
          <p:cNvSpPr>
            <a:spLocks noGrp="1" noChangeArrowheads="1"/>
          </p:cNvSpPr>
          <p:nvPr>
            <p:ph type="body" idx="1"/>
          </p:nvPr>
        </p:nvSpPr>
        <p:spPr>
          <a:xfrm>
            <a:off x="857224" y="1500174"/>
            <a:ext cx="8072494" cy="2143140"/>
          </a:xfrm>
        </p:spPr>
        <p:txBody>
          <a:bodyPr/>
          <a:lstStyle/>
          <a:p>
            <a:pPr>
              <a:spcBef>
                <a:spcPts val="1200"/>
              </a:spcBef>
            </a:pPr>
            <a:r>
              <a:rPr lang="en-US" sz="2000" dirty="0" err="1" smtClean="0">
                <a:latin typeface="Arial Unicode MS" pitchFamily="34" charset="-128"/>
                <a:ea typeface="Arial Unicode MS" pitchFamily="34" charset="-128"/>
                <a:cs typeface="Arial Unicode MS" pitchFamily="34" charset="-128"/>
              </a:rPr>
              <a:t>Tres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procedimientos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supervisores</a:t>
            </a:r>
            <a:r>
              <a:rPr lang="en-US" sz="2000" dirty="0" smtClean="0">
                <a:latin typeface="Arial Unicode MS" pitchFamily="34" charset="-128"/>
                <a:ea typeface="Arial Unicode MS" pitchFamily="34" charset="-128"/>
                <a:cs typeface="Arial Unicode MS" pitchFamily="34" charset="-128"/>
              </a:rPr>
              <a:t> de </a:t>
            </a:r>
            <a:r>
              <a:rPr lang="en-US" sz="2000" dirty="0" err="1" smtClean="0">
                <a:latin typeface="Arial Unicode MS" pitchFamily="34" charset="-128"/>
                <a:ea typeface="Arial Unicode MS" pitchFamily="34" charset="-128"/>
                <a:cs typeface="Arial Unicode MS" pitchFamily="34" charset="-128"/>
              </a:rPr>
              <a:t>aprobación</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previa</a:t>
            </a:r>
            <a:r>
              <a:rPr lang="en-US" sz="2000" dirty="0" smtClean="0">
                <a:latin typeface="Arial Unicode MS" pitchFamily="34" charset="-128"/>
                <a:ea typeface="Arial Unicode MS" pitchFamily="34" charset="-128"/>
                <a:cs typeface="Arial Unicode MS" pitchFamily="34" charset="-128"/>
              </a:rPr>
              <a:t> en </a:t>
            </a:r>
            <a:r>
              <a:rPr lang="en-US" sz="2000" dirty="0" err="1" smtClean="0">
                <a:latin typeface="Arial Unicode MS" pitchFamily="34" charset="-128"/>
                <a:ea typeface="Arial Unicode MS" pitchFamily="34" charset="-128"/>
                <a:cs typeface="Arial Unicode MS" pitchFamily="34" charset="-128"/>
              </a:rPr>
              <a:t>relación</a:t>
            </a:r>
            <a:r>
              <a:rPr lang="en-US" sz="2000" dirty="0" smtClean="0">
                <a:latin typeface="Arial Unicode MS" pitchFamily="34" charset="-128"/>
                <a:ea typeface="Arial Unicode MS" pitchFamily="34" charset="-128"/>
                <a:cs typeface="Arial Unicode MS" pitchFamily="34" charset="-128"/>
              </a:rPr>
              <a:t> con los </a:t>
            </a:r>
            <a:r>
              <a:rPr lang="en-US" sz="2000" dirty="0" err="1" smtClean="0">
                <a:latin typeface="Arial Unicode MS" pitchFamily="34" charset="-128"/>
                <a:ea typeface="Arial Unicode MS" pitchFamily="34" charset="-128"/>
                <a:cs typeface="Arial Unicode MS" pitchFamily="34" charset="-128"/>
              </a:rPr>
              <a:t>fondos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propios</a:t>
            </a:r>
            <a:endParaRPr lang="en-US" sz="2000" dirty="0" smtClean="0">
              <a:latin typeface="Arial Unicode MS" pitchFamily="34" charset="-128"/>
              <a:ea typeface="Arial Unicode MS" pitchFamily="34" charset="-128"/>
              <a:cs typeface="Arial Unicode MS" pitchFamily="34" charset="-128"/>
            </a:endParaRPr>
          </a:p>
          <a:p>
            <a:pPr marL="860425" lvl="1" indent="-457200">
              <a:spcBef>
                <a:spcPts val="1200"/>
              </a:spcBef>
              <a:buFont typeface="+mj-lt"/>
              <a:buAutoNum type="arabicPeriod"/>
            </a:pPr>
            <a:r>
              <a:rPr lang="en-US" sz="2000" dirty="0" smtClean="0">
                <a:solidFill>
                  <a:schemeClr val="bg1">
                    <a:lumMod val="50000"/>
                  </a:schemeClr>
                </a:solidFill>
                <a:latin typeface="Arial Unicode MS" pitchFamily="34" charset="-128"/>
                <a:ea typeface="Arial Unicode MS" pitchFamily="34" charset="-128"/>
                <a:cs typeface="Arial Unicode MS" pitchFamily="34" charset="-128"/>
              </a:rPr>
              <a:t>Pago y </a:t>
            </a: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cancelación</a:t>
            </a:r>
            <a:endParaRPr lang="en-US" sz="20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860425" lvl="1" indent="-457200">
              <a:spcBef>
                <a:spcPts val="1200"/>
              </a:spcBef>
              <a:buFont typeface="+mj-lt"/>
              <a:buAutoNum type="arabicPeriod"/>
            </a:pPr>
            <a:r>
              <a:rPr lang="en-US" sz="2000" b="1" dirty="0" err="1" smtClean="0">
                <a:latin typeface="Arial Unicode MS" pitchFamily="34" charset="-128"/>
                <a:ea typeface="Arial Unicode MS" pitchFamily="34" charset="-128"/>
                <a:cs typeface="Arial Unicode MS" pitchFamily="34" charset="-128"/>
              </a:rPr>
              <a:t>Admisión</a:t>
            </a:r>
            <a:r>
              <a:rPr lang="en-US" sz="2000" b="1" dirty="0" smtClean="0">
                <a:latin typeface="Arial Unicode MS" pitchFamily="34" charset="-128"/>
                <a:ea typeface="Arial Unicode MS" pitchFamily="34" charset="-128"/>
                <a:cs typeface="Arial Unicode MS" pitchFamily="34" charset="-128"/>
              </a:rPr>
              <a:t> de </a:t>
            </a:r>
            <a:r>
              <a:rPr lang="en-US" sz="2000" b="1" dirty="0" err="1" smtClean="0">
                <a:latin typeface="Arial Unicode MS" pitchFamily="34" charset="-128"/>
                <a:ea typeface="Arial Unicode MS" pitchFamily="34" charset="-128"/>
                <a:cs typeface="Arial Unicode MS" pitchFamily="34" charset="-128"/>
              </a:rPr>
              <a:t>fondos</a:t>
            </a:r>
            <a:r>
              <a:rPr lang="en-US" sz="2000" b="1" dirty="0" smtClean="0">
                <a:latin typeface="Arial Unicode MS" pitchFamily="34" charset="-128"/>
                <a:ea typeface="Arial Unicode MS" pitchFamily="34" charset="-128"/>
                <a:cs typeface="Arial Unicode MS" pitchFamily="34" charset="-128"/>
              </a:rPr>
              <a:t> </a:t>
            </a:r>
            <a:r>
              <a:rPr lang="en-US" sz="2000" b="1" dirty="0" err="1" smtClean="0">
                <a:latin typeface="Arial Unicode MS" pitchFamily="34" charset="-128"/>
                <a:ea typeface="Arial Unicode MS" pitchFamily="34" charset="-128"/>
                <a:cs typeface="Arial Unicode MS" pitchFamily="34" charset="-128"/>
              </a:rPr>
              <a:t>propios</a:t>
            </a:r>
            <a:r>
              <a:rPr lang="en-US" sz="2000" b="1" dirty="0" smtClean="0">
                <a:latin typeface="Arial Unicode MS" pitchFamily="34" charset="-128"/>
                <a:ea typeface="Arial Unicode MS" pitchFamily="34" charset="-128"/>
                <a:cs typeface="Arial Unicode MS" pitchFamily="34" charset="-128"/>
              </a:rPr>
              <a:t> </a:t>
            </a:r>
            <a:r>
              <a:rPr lang="en-US" sz="2000" b="1" dirty="0" err="1" smtClean="0">
                <a:latin typeface="Arial Unicode MS" pitchFamily="34" charset="-128"/>
                <a:ea typeface="Arial Unicode MS" pitchFamily="34" charset="-128"/>
                <a:cs typeface="Arial Unicode MS" pitchFamily="34" charset="-128"/>
              </a:rPr>
              <a:t>complementarios</a:t>
            </a:r>
            <a:r>
              <a:rPr lang="en-US" sz="2000" b="1" dirty="0" smtClean="0">
                <a:latin typeface="Arial Unicode MS" pitchFamily="34" charset="-128"/>
                <a:ea typeface="Arial Unicode MS" pitchFamily="34" charset="-128"/>
                <a:cs typeface="Arial Unicode MS" pitchFamily="34" charset="-128"/>
              </a:rPr>
              <a:t> (FPC-AOF)</a:t>
            </a:r>
          </a:p>
          <a:p>
            <a:pPr marL="860425" lvl="1" indent="-457200">
              <a:spcBef>
                <a:spcPts val="1200"/>
              </a:spcBef>
              <a:buFont typeface="+mj-lt"/>
              <a:buAutoNum type="arabicPeriod"/>
            </a:pP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Admisión</a:t>
            </a:r>
            <a:r>
              <a:rPr lang="en-US" sz="2000" dirty="0" smtClean="0">
                <a:solidFill>
                  <a:schemeClr val="bg1">
                    <a:lumMod val="50000"/>
                  </a:schemeClr>
                </a:solidFill>
                <a:latin typeface="Arial Unicode MS" pitchFamily="34" charset="-128"/>
                <a:ea typeface="Arial Unicode MS" pitchFamily="34" charset="-128"/>
                <a:cs typeface="Arial Unicode MS" pitchFamily="34" charset="-128"/>
              </a:rPr>
              <a:t> de </a:t>
            </a: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elementos</a:t>
            </a:r>
            <a:r>
              <a:rPr lang="en-US" sz="2000" dirty="0" smtClean="0">
                <a:solidFill>
                  <a:schemeClr val="bg1">
                    <a:lumMod val="50000"/>
                  </a:schemeClr>
                </a:solidFill>
                <a:latin typeface="Arial Unicode MS" pitchFamily="34" charset="-128"/>
                <a:ea typeface="Arial Unicode MS" pitchFamily="34" charset="-128"/>
                <a:cs typeface="Arial Unicode MS" pitchFamily="34" charset="-128"/>
              </a:rPr>
              <a:t> no </a:t>
            </a: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incluidos</a:t>
            </a:r>
            <a:r>
              <a:rPr lang="en-US" sz="2000" dirty="0" smtClean="0">
                <a:solidFill>
                  <a:schemeClr val="bg1">
                    <a:lumMod val="50000"/>
                  </a:schemeClr>
                </a:solidFill>
                <a:latin typeface="Arial Unicode MS" pitchFamily="34" charset="-128"/>
                <a:ea typeface="Arial Unicode MS" pitchFamily="34" charset="-128"/>
                <a:cs typeface="Arial Unicode MS" pitchFamily="34" charset="-128"/>
              </a:rPr>
              <a:t> en la </a:t>
            </a: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lista</a:t>
            </a:r>
            <a:endParaRPr lang="en-US" sz="2000" dirty="0" smtClean="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a:xfrm>
            <a:off x="1428751" y="168257"/>
            <a:ext cx="5643579" cy="546099"/>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Los fondos propios en Solvencia II. Procedimientos</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supervisores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6" name="5 Rectángulo"/>
          <p:cNvSpPr/>
          <p:nvPr/>
        </p:nvSpPr>
        <p:spPr>
          <a:xfrm>
            <a:off x="1000100" y="3891511"/>
            <a:ext cx="7786742" cy="1323439"/>
          </a:xfrm>
          <a:prstGeom prst="rect">
            <a:avLst/>
          </a:prstGeom>
        </p:spPr>
        <p:txBody>
          <a:bodyPr wrap="square">
            <a:spAutoFit/>
          </a:bodyPr>
          <a:lstStyle/>
          <a:p>
            <a:pPr>
              <a:spcBef>
                <a:spcPts val="600"/>
              </a:spcBef>
              <a:spcAft>
                <a:spcPts val="600"/>
              </a:spcAft>
              <a:buFont typeface="Arial" pitchFamily="34" charset="0"/>
              <a:buChar char="•"/>
            </a:pP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Otras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aprobaciones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supervisoras</a:t>
            </a:r>
            <a:r>
              <a:rPr lang="en-US" sz="2000" dirty="0" smtClean="0">
                <a:latin typeface="Arial Unicode MS" pitchFamily="34" charset="-128"/>
                <a:ea typeface="Arial Unicode MS" pitchFamily="34" charset="-128"/>
                <a:cs typeface="Arial Unicode MS" pitchFamily="34" charset="-128"/>
              </a:rPr>
              <a:t> </a:t>
            </a:r>
          </a:p>
          <a:p>
            <a:pPr lvl="1">
              <a:spcBef>
                <a:spcPts val="600"/>
              </a:spcBef>
              <a:spcAft>
                <a:spcPts val="600"/>
              </a:spcAft>
            </a:pPr>
            <a:r>
              <a:rPr lang="en-US" sz="2000" dirty="0" err="1" smtClean="0">
                <a:latin typeface="Arial Unicode MS" pitchFamily="34" charset="-128"/>
                <a:ea typeface="Arial Unicode MS" pitchFamily="34" charset="-128"/>
                <a:cs typeface="Arial Unicode MS" pitchFamily="34" charset="-128"/>
              </a:rPr>
              <a:t>Excepciones</a:t>
            </a:r>
            <a:endParaRPr lang="en-US" sz="2000" dirty="0" smtClean="0">
              <a:latin typeface="Arial Unicode MS" pitchFamily="34" charset="-128"/>
              <a:ea typeface="Arial Unicode MS" pitchFamily="34" charset="-128"/>
              <a:cs typeface="Arial Unicode MS" pitchFamily="34" charset="-128"/>
            </a:endParaRPr>
          </a:p>
          <a:p>
            <a:pPr lvl="1">
              <a:spcBef>
                <a:spcPts val="600"/>
              </a:spcBef>
              <a:spcAft>
                <a:spcPts val="600"/>
              </a:spcAft>
            </a:pPr>
            <a:r>
              <a:rPr lang="en-US" sz="2000" dirty="0" err="1" smtClean="0">
                <a:latin typeface="Arial Unicode MS" pitchFamily="34" charset="-128"/>
                <a:ea typeface="Arial Unicode MS" pitchFamily="34" charset="-128"/>
                <a:cs typeface="Arial Unicode MS" pitchFamily="34" charset="-128"/>
              </a:rPr>
              <a:t>Diversificación</a:t>
            </a:r>
            <a:r>
              <a:rPr lang="en-US" sz="2000" dirty="0" smtClean="0">
                <a:latin typeface="Arial Unicode MS" pitchFamily="34" charset="-128"/>
                <a:ea typeface="Arial Unicode MS" pitchFamily="34" charset="-128"/>
                <a:cs typeface="Arial Unicode MS" pitchFamily="34" charset="-128"/>
              </a:rPr>
              <a:t> entre </a:t>
            </a:r>
            <a:r>
              <a:rPr lang="en-US" sz="2000" i="1" dirty="0" smtClean="0">
                <a:latin typeface="Arial Unicode MS" pitchFamily="34" charset="-128"/>
                <a:ea typeface="Arial Unicode MS" pitchFamily="34" charset="-128"/>
                <a:cs typeface="Arial Unicode MS" pitchFamily="34" charset="-128"/>
              </a:rPr>
              <a:t>ring fenced funds</a:t>
            </a:r>
          </a:p>
        </p:txBody>
      </p:sp>
      <p:sp>
        <p:nvSpPr>
          <p:cNvPr id="7" name="6 Rectángulo"/>
          <p:cNvSpPr/>
          <p:nvPr/>
        </p:nvSpPr>
        <p:spPr>
          <a:xfrm>
            <a:off x="1000100" y="5635671"/>
            <a:ext cx="7786742" cy="646331"/>
          </a:xfrm>
          <a:prstGeom prst="rect">
            <a:avLst/>
          </a:prstGeom>
        </p:spPr>
        <p:txBody>
          <a:bodyPr wrap="square">
            <a:spAutoFit/>
          </a:bodyPr>
          <a:lstStyle/>
          <a:p>
            <a:pPr>
              <a:spcBef>
                <a:spcPts val="600"/>
              </a:spcBef>
              <a:spcAft>
                <a:spcPts val="600"/>
              </a:spcAft>
            </a:pPr>
            <a:r>
              <a:rPr lang="en-US" b="1" i="1" dirty="0" smtClean="0">
                <a:solidFill>
                  <a:srgbClr val="C00000"/>
                </a:solidFill>
                <a:latin typeface="Arial Unicode MS" pitchFamily="34" charset="-128"/>
                <a:ea typeface="Arial Unicode MS" pitchFamily="34" charset="-128"/>
                <a:cs typeface="Arial Unicode MS" pitchFamily="34" charset="-128"/>
              </a:rPr>
              <a:t>Los </a:t>
            </a:r>
            <a:r>
              <a:rPr lang="en-US" b="1" i="1" dirty="0" err="1" smtClean="0">
                <a:solidFill>
                  <a:srgbClr val="C00000"/>
                </a:solidFill>
                <a:latin typeface="Arial Unicode MS" pitchFamily="34" charset="-128"/>
                <a:ea typeface="Arial Unicode MS" pitchFamily="34" charset="-128"/>
                <a:cs typeface="Arial Unicode MS" pitchFamily="34" charset="-128"/>
              </a:rPr>
              <a:t>procedimientos</a:t>
            </a:r>
            <a:r>
              <a:rPr lang="en-US" b="1" i="1" dirty="0" smtClean="0">
                <a:solidFill>
                  <a:srgbClr val="C00000"/>
                </a:solidFill>
                <a:latin typeface="Arial Unicode MS" pitchFamily="34" charset="-128"/>
                <a:ea typeface="Arial Unicode MS" pitchFamily="34" charset="-128"/>
                <a:cs typeface="Arial Unicode MS" pitchFamily="34" charset="-128"/>
              </a:rPr>
              <a:t> de </a:t>
            </a:r>
            <a:r>
              <a:rPr lang="en-US" b="1" i="1" dirty="0" err="1" smtClean="0">
                <a:solidFill>
                  <a:srgbClr val="C00000"/>
                </a:solidFill>
                <a:latin typeface="Arial Unicode MS" pitchFamily="34" charset="-128"/>
                <a:ea typeface="Arial Unicode MS" pitchFamily="34" charset="-128"/>
                <a:cs typeface="Arial Unicode MS" pitchFamily="34" charset="-128"/>
              </a:rPr>
              <a:t>aprobación</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previa</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tienen</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por</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objeto</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proteger</a:t>
            </a:r>
            <a:r>
              <a:rPr lang="en-US" b="1" i="1" dirty="0" smtClean="0">
                <a:solidFill>
                  <a:srgbClr val="C00000"/>
                </a:solidFill>
                <a:latin typeface="Arial Unicode MS" pitchFamily="34" charset="-128"/>
                <a:ea typeface="Arial Unicode MS" pitchFamily="34" charset="-128"/>
                <a:cs typeface="Arial Unicode MS" pitchFamily="34" charset="-128"/>
              </a:rPr>
              <a:t> los </a:t>
            </a:r>
            <a:r>
              <a:rPr lang="en-US" b="1" i="1" dirty="0" err="1" smtClean="0">
                <a:solidFill>
                  <a:srgbClr val="C00000"/>
                </a:solidFill>
                <a:latin typeface="Arial Unicode MS" pitchFamily="34" charset="-128"/>
                <a:ea typeface="Arial Unicode MS" pitchFamily="34" charset="-128"/>
                <a:cs typeface="Arial Unicode MS" pitchFamily="34" charset="-128"/>
              </a:rPr>
              <a:t>derechos</a:t>
            </a:r>
            <a:r>
              <a:rPr lang="en-US" b="1" i="1" dirty="0" smtClean="0">
                <a:solidFill>
                  <a:srgbClr val="C00000"/>
                </a:solidFill>
                <a:latin typeface="Arial Unicode MS" pitchFamily="34" charset="-128"/>
                <a:ea typeface="Arial Unicode MS" pitchFamily="34" charset="-128"/>
                <a:cs typeface="Arial Unicode MS" pitchFamily="34" charset="-128"/>
              </a:rPr>
              <a:t> de los </a:t>
            </a:r>
            <a:r>
              <a:rPr lang="en-US" b="1" i="1" dirty="0" err="1" smtClean="0">
                <a:solidFill>
                  <a:srgbClr val="C00000"/>
                </a:solidFill>
                <a:latin typeface="Arial Unicode MS" pitchFamily="34" charset="-128"/>
                <a:ea typeface="Arial Unicode MS" pitchFamily="34" charset="-128"/>
                <a:cs typeface="Arial Unicode MS" pitchFamily="34" charset="-128"/>
              </a:rPr>
              <a:t>asegurados</a:t>
            </a:r>
            <a:r>
              <a:rPr lang="en-US" b="1" i="1" dirty="0" smtClean="0">
                <a:solidFill>
                  <a:srgbClr val="C00000"/>
                </a:solidFill>
                <a:latin typeface="Arial Unicode MS" pitchFamily="34" charset="-128"/>
                <a:ea typeface="Arial Unicode MS" pitchFamily="34" charset="-128"/>
                <a:cs typeface="Arial Unicode MS" pitchFamily="34" charset="-128"/>
              </a:rPr>
              <a:t> y </a:t>
            </a:r>
            <a:r>
              <a:rPr lang="en-US" b="1" i="1" dirty="0" err="1" smtClean="0">
                <a:solidFill>
                  <a:srgbClr val="C00000"/>
                </a:solidFill>
                <a:latin typeface="Arial Unicode MS" pitchFamily="34" charset="-128"/>
                <a:ea typeface="Arial Unicode MS" pitchFamily="34" charset="-128"/>
                <a:cs typeface="Arial Unicode MS" pitchFamily="34" charset="-128"/>
              </a:rPr>
              <a:t>beneficiarios</a:t>
            </a:r>
            <a:endParaRPr lang="en-US" b="1" i="1" dirty="0" smtClean="0">
              <a:solidFill>
                <a:srgbClr val="C000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57224" y="1000108"/>
            <a:ext cx="8072462" cy="1435094"/>
          </a:xfrm>
        </p:spPr>
        <p:txBody>
          <a:bodyPr>
            <a:noAutofit/>
          </a:bodyPr>
          <a:lstStyle/>
          <a:p>
            <a:pPr>
              <a:buNone/>
            </a:pPr>
            <a:r>
              <a:rPr lang="es-ES_tradnl" sz="1800" b="1" dirty="0" smtClean="0">
                <a:latin typeface="Arial Unicode MS" pitchFamily="34" charset="-128"/>
                <a:ea typeface="Arial Unicode MS" pitchFamily="34" charset="-128"/>
                <a:cs typeface="Arial Unicode MS" pitchFamily="34" charset="-128"/>
              </a:rPr>
              <a:t>Artículo 87 de la Directiva 2009/138/EC </a:t>
            </a:r>
          </a:p>
          <a:p>
            <a:r>
              <a:rPr lang="es-ES_tradnl" sz="1800" b="1" u="sng" dirty="0" smtClean="0">
                <a:latin typeface="Arial Unicode MS" pitchFamily="34" charset="-128"/>
                <a:ea typeface="Arial Unicode MS" pitchFamily="34" charset="-128"/>
                <a:cs typeface="Arial Unicode MS" pitchFamily="34" charset="-128"/>
              </a:rPr>
              <a:t>Los fondos </a:t>
            </a:r>
            <a:r>
              <a:rPr lang="es-ES" sz="1800" b="1" u="sng" dirty="0" smtClean="0">
                <a:latin typeface="Arial Unicode MS" pitchFamily="34" charset="-128"/>
                <a:ea typeface="Arial Unicode MS" pitchFamily="34" charset="-128"/>
                <a:cs typeface="Arial Unicode MS" pitchFamily="34" charset="-128"/>
              </a:rPr>
              <a:t>propios son la suma de </a:t>
            </a:r>
            <a:endParaRPr lang="es-ES" sz="1800" dirty="0" smtClean="0">
              <a:latin typeface="Arial Unicode MS" pitchFamily="34" charset="-128"/>
              <a:ea typeface="Arial Unicode MS" pitchFamily="34" charset="-128"/>
              <a:cs typeface="Arial Unicode MS" pitchFamily="34" charset="-128"/>
            </a:endParaRPr>
          </a:p>
          <a:p>
            <a:pPr lvl="1"/>
            <a:r>
              <a:rPr lang="es-ES" sz="1800" b="1" dirty="0" smtClean="0">
                <a:latin typeface="Arial Unicode MS" pitchFamily="34" charset="-128"/>
                <a:ea typeface="Arial Unicode MS" pitchFamily="34" charset="-128"/>
                <a:cs typeface="Arial Unicode MS" pitchFamily="34" charset="-128"/>
              </a:rPr>
              <a:t>fondos propios básicos </a:t>
            </a:r>
            <a:r>
              <a:rPr lang="es-ES" sz="1800" dirty="0" smtClean="0">
                <a:latin typeface="Arial Unicode MS" pitchFamily="34" charset="-128"/>
                <a:ea typeface="Arial Unicode MS" pitchFamily="34" charset="-128"/>
                <a:cs typeface="Arial Unicode MS" pitchFamily="34" charset="-128"/>
              </a:rPr>
              <a:t>del artículo 88 (FPB)</a:t>
            </a:r>
          </a:p>
          <a:p>
            <a:pPr lvl="1"/>
            <a:r>
              <a:rPr lang="es-ES" sz="1800" b="1" dirty="0" smtClean="0">
                <a:latin typeface="Arial Unicode MS" pitchFamily="34" charset="-128"/>
                <a:ea typeface="Arial Unicode MS" pitchFamily="34" charset="-128"/>
                <a:cs typeface="Arial Unicode MS" pitchFamily="34" charset="-128"/>
              </a:rPr>
              <a:t>fondos propios complementarios </a:t>
            </a:r>
            <a:r>
              <a:rPr lang="es-ES" sz="1800" dirty="0" smtClean="0">
                <a:latin typeface="Arial Unicode MS" pitchFamily="34" charset="-128"/>
                <a:ea typeface="Arial Unicode MS" pitchFamily="34" charset="-128"/>
                <a:cs typeface="Arial Unicode MS" pitchFamily="34" charset="-128"/>
              </a:rPr>
              <a:t>del artículo 89 (FPC=AOF)</a:t>
            </a:r>
          </a:p>
          <a:p>
            <a:endParaRPr lang="es-ES" sz="1800" dirty="0">
              <a:latin typeface="Arial Unicode MS" pitchFamily="34" charset="-128"/>
              <a:ea typeface="Arial Unicode MS" pitchFamily="34" charset="-128"/>
              <a:cs typeface="Arial Unicode MS" pitchFamily="34" charset="-128"/>
            </a:endParaRPr>
          </a:p>
        </p:txBody>
      </p:sp>
      <p:sp>
        <p:nvSpPr>
          <p:cNvPr id="6" name="1 Título"/>
          <p:cNvSpPr txBox="1">
            <a:spLocks noGrp="1"/>
          </p:cNvSpPr>
          <p:nvPr>
            <p:ph type="title" idx="4294967295"/>
          </p:nvPr>
        </p:nvSpPr>
        <p:spPr>
          <a:xfrm>
            <a:off x="1500166" y="142852"/>
            <a:ext cx="5786478" cy="500066"/>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 (1)</a:t>
            </a:r>
          </a:p>
        </p:txBody>
      </p:sp>
      <p:sp>
        <p:nvSpPr>
          <p:cNvPr id="4" name="2 Marcador de contenido"/>
          <p:cNvSpPr txBox="1">
            <a:spLocks/>
          </p:cNvSpPr>
          <p:nvPr/>
        </p:nvSpPr>
        <p:spPr>
          <a:xfrm>
            <a:off x="857224" y="2500306"/>
            <a:ext cx="8072462" cy="857256"/>
          </a:xfrm>
          <a:prstGeom prst="rect">
            <a:avLst/>
          </a:prstGeom>
        </p:spPr>
        <p:txBody>
          <a:bodyPr>
            <a:noAutofit/>
          </a:bodyPr>
          <a:lstStyle/>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FPC: son elementos no computables en el balance de solvencia (por tanto, distintos de los fondos propios básicos) que pueden ser exigidos para </a:t>
            </a:r>
            <a:r>
              <a:rPr kumimoji="0" lang="es-ES" sz="18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absorber pérdidas</a:t>
            </a: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endPar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sz="18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5" name="2 Marcador de contenido"/>
          <p:cNvSpPr txBox="1">
            <a:spLocks/>
          </p:cNvSpPr>
          <p:nvPr/>
        </p:nvSpPr>
        <p:spPr>
          <a:xfrm>
            <a:off x="857224" y="3500438"/>
            <a:ext cx="8072462" cy="1571636"/>
          </a:xfrm>
          <a:prstGeom prst="rect">
            <a:avLst/>
          </a:prstGeom>
        </p:spPr>
        <p:txBody>
          <a:bodyPr>
            <a:noAutofit/>
          </a:bodyPr>
          <a:lstStyle/>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 siempre existirán. Si no son fondos propios básicos pueden ser FPC: </a:t>
            </a: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 el capital social o el fondo mutual </a:t>
            </a:r>
            <a:r>
              <a:rPr kumimoji="0" lang="es-ES" sz="16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 exigido ni desembolsado</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b) las cartas de crédito y garantías </a:t>
            </a:r>
            <a:r>
              <a:rPr kumimoji="0" lang="es-ES" sz="16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 exigidas</a:t>
            </a:r>
            <a:r>
              <a:rPr kumimoji="0" lang="es-ES" sz="1600" b="1"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ni desembolsadas</a:t>
            </a: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t>
            </a: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 cualesquiera otros compromisos legalmente vinculantes recibidos por (re)aseguradoras</a:t>
            </a: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endPar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sz="18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7" name="2 Marcador de contenido"/>
          <p:cNvSpPr txBox="1">
            <a:spLocks/>
          </p:cNvSpPr>
          <p:nvPr/>
        </p:nvSpPr>
        <p:spPr>
          <a:xfrm>
            <a:off x="857224" y="5143512"/>
            <a:ext cx="8072462" cy="357190"/>
          </a:xfrm>
          <a:prstGeom prst="rect">
            <a:avLst/>
          </a:prstGeom>
        </p:spPr>
        <p:txBody>
          <a:bodyPr>
            <a:noAutofit/>
          </a:bodyPr>
          <a:lstStyle/>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r>
              <a:rPr kumimoji="0" lang="es-ES" sz="18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desembolsado o exigido </a:t>
            </a: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activo y no fondos propios complementarios</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sz="18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8" name="2 Marcador de contenido"/>
          <p:cNvSpPr txBox="1">
            <a:spLocks/>
          </p:cNvSpPr>
          <p:nvPr/>
        </p:nvSpPr>
        <p:spPr>
          <a:xfrm>
            <a:off x="857224" y="5643578"/>
            <a:ext cx="8072462" cy="857256"/>
          </a:xfrm>
          <a:prstGeom prst="rect">
            <a:avLst/>
          </a:prstGeom>
        </p:spPr>
        <p:txBody>
          <a:bodyPr>
            <a:noAutofit/>
          </a:bodyPr>
          <a:lstStyle/>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mutuas, o sociedades de tipo mutualista con cuotas variables, podrán incluir las derramas futuras que pueda exigir a sus mutualistas durante doce meses siguientes  </a:t>
            </a: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endPar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sz="18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928662" y="1279526"/>
            <a:ext cx="7643866" cy="1649408"/>
          </a:xfrm>
        </p:spPr>
        <p:txBody>
          <a:bodyPr>
            <a:noAutofit/>
          </a:bodyPr>
          <a:lstStyle/>
          <a:p>
            <a:pPr>
              <a:buNone/>
            </a:pPr>
            <a:r>
              <a:rPr lang="es-ES_tradnl" sz="1800" b="1" dirty="0" smtClean="0">
                <a:latin typeface="Arial Unicode MS" pitchFamily="34" charset="-128"/>
                <a:ea typeface="Arial Unicode MS" pitchFamily="34" charset="-128"/>
                <a:cs typeface="Arial Unicode MS" pitchFamily="34" charset="-128"/>
              </a:rPr>
              <a:t>Artículo 90  de la Directiva 2009/138/EC.</a:t>
            </a:r>
          </a:p>
          <a:p>
            <a:pPr>
              <a:spcBef>
                <a:spcPts val="1200"/>
              </a:spcBef>
            </a:pPr>
            <a:r>
              <a:rPr lang="es-ES" sz="1800" dirty="0" smtClean="0">
                <a:latin typeface="Arial Unicode MS" pitchFamily="34" charset="-128"/>
                <a:ea typeface="Arial Unicode MS" pitchFamily="34" charset="-128"/>
                <a:cs typeface="Arial Unicode MS" pitchFamily="34" charset="-128"/>
              </a:rPr>
              <a:t>El importe de los FPC estará sujeto a la </a:t>
            </a:r>
            <a:r>
              <a:rPr lang="es-ES" sz="1800" b="1" dirty="0" smtClean="0">
                <a:latin typeface="Arial Unicode MS" pitchFamily="34" charset="-128"/>
                <a:ea typeface="Arial Unicode MS" pitchFamily="34" charset="-128"/>
                <a:cs typeface="Arial Unicode MS" pitchFamily="34" charset="-128"/>
              </a:rPr>
              <a:t>aprobación previa </a:t>
            </a:r>
            <a:r>
              <a:rPr lang="es-ES" sz="1800" dirty="0" smtClean="0">
                <a:latin typeface="Arial Unicode MS" pitchFamily="34" charset="-128"/>
                <a:ea typeface="Arial Unicode MS" pitchFamily="34" charset="-128"/>
                <a:cs typeface="Arial Unicode MS" pitchFamily="34" charset="-128"/>
              </a:rPr>
              <a:t>de las autoridades de supervisión:</a:t>
            </a:r>
          </a:p>
          <a:p>
            <a:pPr lvl="1"/>
            <a:r>
              <a:rPr lang="es-ES" sz="1800" dirty="0" smtClean="0">
                <a:latin typeface="Arial Unicode MS" pitchFamily="34" charset="-128"/>
                <a:ea typeface="Arial Unicode MS" pitchFamily="34" charset="-128"/>
                <a:cs typeface="Arial Unicode MS" pitchFamily="34" charset="-128"/>
              </a:rPr>
              <a:t>a) un importe monetario para cada FPC</a:t>
            </a:r>
          </a:p>
          <a:p>
            <a:pPr lvl="1"/>
            <a:r>
              <a:rPr lang="es-ES" sz="1800" dirty="0" smtClean="0">
                <a:latin typeface="Arial Unicode MS" pitchFamily="34" charset="-128"/>
                <a:ea typeface="Arial Unicode MS" pitchFamily="34" charset="-128"/>
                <a:cs typeface="Arial Unicode MS" pitchFamily="34" charset="-128"/>
              </a:rPr>
              <a:t>b) un método para determinar dicho importe por un plazo definido</a:t>
            </a:r>
          </a:p>
          <a:p>
            <a:endParaRPr lang="es-ES_tradnl" sz="1800" dirty="0" smtClean="0">
              <a:latin typeface="Arial Unicode MS" pitchFamily="34" charset="-128"/>
              <a:ea typeface="Arial Unicode MS" pitchFamily="34" charset="-128"/>
              <a:cs typeface="Arial Unicode MS" pitchFamily="34" charset="-128"/>
            </a:endParaRPr>
          </a:p>
          <a:p>
            <a:endParaRPr lang="es-ES" sz="1800" dirty="0" smtClean="0">
              <a:latin typeface="Arial Unicode MS" pitchFamily="34" charset="-128"/>
              <a:ea typeface="Arial Unicode MS" pitchFamily="34" charset="-128"/>
              <a:cs typeface="Arial Unicode MS" pitchFamily="34" charset="-128"/>
            </a:endParaRPr>
          </a:p>
          <a:p>
            <a:pPr lvl="1"/>
            <a:endParaRPr lang="es-ES" sz="1800" dirty="0" smtClean="0">
              <a:latin typeface="Arial Unicode MS" pitchFamily="34" charset="-128"/>
              <a:ea typeface="Arial Unicode MS" pitchFamily="34" charset="-128"/>
              <a:cs typeface="Arial Unicode MS" pitchFamily="34" charset="-128"/>
            </a:endParaRPr>
          </a:p>
          <a:p>
            <a:endParaRPr lang="es-ES" sz="1800" dirty="0">
              <a:latin typeface="Arial Unicode MS" pitchFamily="34" charset="-128"/>
              <a:ea typeface="Arial Unicode MS" pitchFamily="34" charset="-128"/>
              <a:cs typeface="Arial Unicode MS" pitchFamily="34" charset="-128"/>
            </a:endParaRPr>
          </a:p>
        </p:txBody>
      </p:sp>
      <p:sp>
        <p:nvSpPr>
          <p:cNvPr id="5" name="1 Título"/>
          <p:cNvSpPr txBox="1">
            <a:spLocks noGrp="1"/>
          </p:cNvSpPr>
          <p:nvPr>
            <p:ph type="title" idx="4294967295"/>
          </p:nvPr>
        </p:nvSpPr>
        <p:spPr>
          <a:xfrm>
            <a:off x="1500166" y="142852"/>
            <a:ext cx="5786478" cy="500066"/>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 (2)</a:t>
            </a:r>
          </a:p>
        </p:txBody>
      </p:sp>
      <p:sp>
        <p:nvSpPr>
          <p:cNvPr id="4" name="2 Marcador de contenido"/>
          <p:cNvSpPr txBox="1">
            <a:spLocks/>
          </p:cNvSpPr>
          <p:nvPr/>
        </p:nvSpPr>
        <p:spPr>
          <a:xfrm>
            <a:off x="928662" y="3208352"/>
            <a:ext cx="7643866" cy="3078168"/>
          </a:xfrm>
          <a:prstGeom prst="rect">
            <a:avLst/>
          </a:prstGeom>
        </p:spPr>
        <p:txBody>
          <a:bodyPr>
            <a:noAutofit/>
          </a:bodyPr>
          <a:lstStyle/>
          <a:p>
            <a:pPr marL="365125" marR="0" lvl="0" indent="-282575" algn="l" defTabSz="914400" rtl="0" eaLnBrk="0" fontAlgn="base" latinLnBrk="0" hangingPunct="0">
              <a:lnSpc>
                <a:spcPct val="100000"/>
              </a:lnSpc>
              <a:spcBef>
                <a:spcPts val="1800"/>
              </a:spcBef>
              <a:spcAft>
                <a:spcPct val="0"/>
              </a:spcAft>
              <a:buClr>
                <a:schemeClr val="accent1"/>
              </a:buClr>
              <a:buSzPct val="80000"/>
              <a:buFont typeface="Wingdings 2" pitchFamily="18" charset="2"/>
              <a:buChar char=""/>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El supervisor debe evaluar: </a:t>
            </a: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 consideración de las contrapartes afectadas (capacidad de pago y disposición a pagar)</a:t>
            </a: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b) posibilidad de recuperar los fondos, habida cuenta de la forma jurídica del elemento, así como de cualesquiera condiciones que pudieran impedir que sean efectivamente desembolsados o reclamado su pago;</a:t>
            </a:r>
            <a:endParaRPr kumimoji="0" lang="es-ES_tradnl"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 toda información sobre el resultado de las exigencias anteriores realizadas por (re)aseguradora, si puede utilizarse con fiabilidad para evaluar los resultados esperados de exigencias futuras</a:t>
            </a:r>
            <a:endParaRPr kumimoji="0" lang="es-ES_tradnl"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_tradnl"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endParaRPr kumimoji="0" lang="es-ES" sz="18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sz="18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785786" y="1214422"/>
            <a:ext cx="7429552" cy="1571636"/>
          </a:xfrm>
          <a:prstGeom prst="rect">
            <a:avLst/>
          </a:prstGeom>
        </p:spPr>
        <p:txBody>
          <a:bodyPr>
            <a:noAutofit/>
          </a:bodyPr>
          <a:lstStyle/>
          <a:p>
            <a:pPr marL="639763" marR="0" lvl="1" indent="-236538" algn="just"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Acciones ordinarias no desembolsadas</a:t>
            </a:r>
            <a:r>
              <a:rPr kumimoji="0" lang="es-ES" sz="1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ni exigidas, exigibles a voluntad del asegurador</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marR="0" lvl="1" indent="-236538" algn="just"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Igual para los fondos mutuales o contribuciones </a:t>
            </a:r>
            <a:r>
              <a:rPr lang="es-ES" sz="1600" dirty="0" smtClean="0">
                <a:latin typeface="Arial Unicode MS" pitchFamily="34" charset="-128"/>
                <a:ea typeface="Arial Unicode MS" pitchFamily="34" charset="-128"/>
                <a:cs typeface="Arial Unicode MS" pitchFamily="34" charset="-128"/>
              </a:rPr>
              <a:t>equivalentes en el caso de mutas de seguros</a:t>
            </a:r>
            <a:endPar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lvl="1" indent="-236538" algn="just" eaLnBrk="0" hangingPunct="0">
              <a:spcBef>
                <a:spcPts val="550"/>
              </a:spcBef>
              <a:buClr>
                <a:schemeClr val="accent1"/>
              </a:buClr>
              <a:buFont typeface="Verdana" pitchFamily="34" charset="0"/>
              <a:buChar char="◦"/>
              <a:defRPr/>
            </a:pPr>
            <a:r>
              <a:rPr kumimoji="0" lang="es-ES" sz="1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Igual para acciones preferentes</a:t>
            </a:r>
          </a:p>
        </p:txBody>
      </p:sp>
      <p:sp>
        <p:nvSpPr>
          <p:cNvPr id="8" name="1 Título"/>
          <p:cNvSpPr txBox="1">
            <a:spLocks noGrp="1"/>
          </p:cNvSpPr>
          <p:nvPr>
            <p:ph type="title" idx="4294967295"/>
          </p:nvPr>
        </p:nvSpPr>
        <p:spPr>
          <a:xfrm>
            <a:off x="1500166" y="71414"/>
            <a:ext cx="5786478" cy="714380"/>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a:t>
            </a:r>
            <a:b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br>
            <a:r>
              <a:rPr lang="es-ES" sz="2400" b="1" u="sng" dirty="0" smtClean="0">
                <a:solidFill>
                  <a:schemeClr val="bg1"/>
                </a:solidFill>
                <a:latin typeface="Arial Unicode MS" pitchFamily="34" charset="-128"/>
                <a:ea typeface="Arial Unicode MS" pitchFamily="34" charset="-128"/>
                <a:cs typeface="Arial Unicode MS" pitchFamily="34" charset="-128"/>
              </a:rPr>
              <a:t>Lista de elementos reconocidos</a:t>
            </a:r>
            <a:endPar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9" name="8 Rectángulo"/>
          <p:cNvSpPr/>
          <p:nvPr/>
        </p:nvSpPr>
        <p:spPr>
          <a:xfrm>
            <a:off x="785786" y="4886137"/>
            <a:ext cx="7500990" cy="1400383"/>
          </a:xfrm>
          <a:prstGeom prst="rect">
            <a:avLst/>
          </a:prstGeom>
        </p:spPr>
        <p:txBody>
          <a:bodyPr wrap="square">
            <a:spAutoFit/>
          </a:bodyPr>
          <a:lstStyle/>
          <a:p>
            <a:pPr marL="639763" lvl="1" indent="-236538" algn="just" eaLnBrk="0" hangingPunct="0">
              <a:spcBef>
                <a:spcPts val="550"/>
              </a:spcBef>
              <a:buClr>
                <a:schemeClr val="accent1"/>
              </a:buClr>
              <a:buFont typeface="Verdana" pitchFamily="34" charset="0"/>
              <a:buChar char="◦"/>
              <a:defRPr/>
            </a:pPr>
            <a:r>
              <a:rPr lang="es-ES" sz="1600" smtClean="0">
                <a:latin typeface="Arial Unicode MS" pitchFamily="34" charset="-128"/>
                <a:ea typeface="Arial Unicode MS" pitchFamily="34" charset="-128"/>
                <a:cs typeface="Arial Unicode MS" pitchFamily="34" charset="-128"/>
              </a:rPr>
              <a:t>Compromiso legalmente vinculante de suscribir y desembolsar deuda subordinada a requerimiento de la entidad aseguradora</a:t>
            </a:r>
            <a:endParaRPr lang="es-ES" sz="1600" dirty="0" smtClean="0">
              <a:latin typeface="Arial Unicode MS" pitchFamily="34" charset="-128"/>
              <a:ea typeface="Arial Unicode MS" pitchFamily="34" charset="-128"/>
              <a:cs typeface="Arial Unicode MS" pitchFamily="34" charset="-128"/>
            </a:endParaRPr>
          </a:p>
          <a:p>
            <a:pPr marL="639763" lvl="1" indent="-236538" algn="just" eaLnBrk="0" hangingPunct="0">
              <a:spcBef>
                <a:spcPts val="550"/>
              </a:spcBef>
              <a:buClr>
                <a:schemeClr val="accent1"/>
              </a:buClr>
              <a:buFont typeface="Verdana" pitchFamily="34" charset="0"/>
              <a:buChar char="◦"/>
              <a:defRPr/>
            </a:pPr>
            <a:r>
              <a:rPr lang="es-ES" sz="1600" smtClean="0">
                <a:latin typeface="Arial Unicode MS" pitchFamily="34" charset="-128"/>
                <a:ea typeface="Arial Unicode MS" pitchFamily="34" charset="-128"/>
                <a:cs typeface="Arial Unicode MS" pitchFamily="34" charset="-128"/>
              </a:rPr>
              <a:t>Otros compromisos legalmente vinculantes recibidos por la (re)aseguradora, siempre puedan ser exigidas a voluntad del asegurador y que estén libres de cualquier carga o condicionante</a:t>
            </a:r>
            <a:endParaRPr lang="es-ES" sz="1600" dirty="0" smtClean="0">
              <a:latin typeface="Arial Unicode MS" pitchFamily="34" charset="-128"/>
              <a:ea typeface="Arial Unicode MS" pitchFamily="34" charset="-128"/>
              <a:cs typeface="Arial Unicode MS" pitchFamily="34" charset="-128"/>
            </a:endParaRPr>
          </a:p>
        </p:txBody>
      </p:sp>
      <p:sp>
        <p:nvSpPr>
          <p:cNvPr id="5" name="4 Rectángulo"/>
          <p:cNvSpPr/>
          <p:nvPr/>
        </p:nvSpPr>
        <p:spPr>
          <a:xfrm>
            <a:off x="785802" y="2928934"/>
            <a:ext cx="7429536" cy="1646605"/>
          </a:xfrm>
          <a:prstGeom prst="rect">
            <a:avLst/>
          </a:prstGeom>
        </p:spPr>
        <p:txBody>
          <a:bodyPr wrap="square">
            <a:spAutoFit/>
          </a:bodyPr>
          <a:lstStyle/>
          <a:p>
            <a:pPr marL="639763" lvl="1" indent="-236538" algn="just" eaLnBrk="0" hangingPunct="0">
              <a:spcBef>
                <a:spcPts val="550"/>
              </a:spcBef>
              <a:buClr>
                <a:schemeClr val="accent1"/>
              </a:buClr>
              <a:buFont typeface="Verdana" pitchFamily="34" charset="0"/>
              <a:buChar char="◦"/>
              <a:defRPr/>
            </a:pPr>
            <a:r>
              <a:rPr lang="es-ES" sz="1600" dirty="0" smtClean="0">
                <a:latin typeface="Arial Unicode MS" pitchFamily="34" charset="-128"/>
                <a:ea typeface="Arial Unicode MS" pitchFamily="34" charset="-128"/>
                <a:cs typeface="Arial Unicode MS" pitchFamily="34" charset="-128"/>
              </a:rPr>
              <a:t>Letras de crédito y garantías en beneficio de los acreedores de la entidad aseguradora, proporcionadas por entidades de crédito, que se hallen depositadas en un tercero independiente</a:t>
            </a:r>
          </a:p>
          <a:p>
            <a:pPr marL="639763" lvl="1" indent="-236538" algn="just" eaLnBrk="0" hangingPunct="0">
              <a:spcBef>
                <a:spcPts val="550"/>
              </a:spcBef>
              <a:buClr>
                <a:schemeClr val="accent1"/>
              </a:buClr>
              <a:buFont typeface="Verdana" pitchFamily="34" charset="0"/>
              <a:buChar char="◦"/>
              <a:defRPr/>
            </a:pPr>
            <a:r>
              <a:rPr lang="es-ES" sz="1600" dirty="0" smtClean="0">
                <a:latin typeface="Arial Unicode MS" pitchFamily="34" charset="-128"/>
                <a:ea typeface="Arial Unicode MS" pitchFamily="34" charset="-128"/>
                <a:cs typeface="Arial Unicode MS" pitchFamily="34" charset="-128"/>
              </a:rPr>
              <a:t>Otras letras de crédito y garantías cuyo desembolso pueda ser exigido a voluntad del asegurador y que estén libres de cualquier carga o condicionante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vertical)">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ou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428728" y="142852"/>
            <a:ext cx="5929354" cy="571504"/>
          </a:xfrm>
          <a:prstGeom prst="rect">
            <a:avLst/>
          </a:prstGeom>
          <a:noFill/>
          <a:ln w="9525">
            <a:noFill/>
            <a:miter lim="800000"/>
            <a:headEnd/>
            <a:tailEnd/>
          </a:ln>
        </p:spPr>
        <p:txBody>
          <a:bodyPr anchor="ctr"/>
          <a:lstStyle/>
          <a:p>
            <a:pPr algn="ctr"/>
            <a:r>
              <a:rPr lang="es-ES" sz="2400" b="1" u="sng" dirty="0" smtClean="0">
                <a:solidFill>
                  <a:schemeClr val="bg1"/>
                </a:solidFill>
                <a:latin typeface="Arial Unicode MS" pitchFamily="34" charset="-128"/>
                <a:ea typeface="Arial Unicode MS" pitchFamily="34" charset="-128"/>
                <a:cs typeface="Arial Unicode MS" pitchFamily="34" charset="-128"/>
              </a:rPr>
              <a:t>Los pilares del sistema de solvencia</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pic>
        <p:nvPicPr>
          <p:cNvPr id="210946" name="Picture 2" descr="http://1.bp.blogspot.com/-p8CJrb-8RM0/TdAuVFURxMI/AAAAAAAAAAo/fi9Ch32wuAE/s1600/columnas.png"/>
          <p:cNvPicPr>
            <a:picLocks noChangeAspect="1" noChangeArrowheads="1"/>
          </p:cNvPicPr>
          <p:nvPr/>
        </p:nvPicPr>
        <p:blipFill>
          <a:blip r:embed="rId2"/>
          <a:srcRect l="66541" t="40640"/>
          <a:stretch>
            <a:fillRect/>
          </a:stretch>
        </p:blipFill>
        <p:spPr bwMode="auto">
          <a:xfrm>
            <a:off x="3858707" y="3552386"/>
            <a:ext cx="1553646" cy="2162632"/>
          </a:xfrm>
          <a:prstGeom prst="rect">
            <a:avLst/>
          </a:prstGeom>
          <a:noFill/>
        </p:spPr>
      </p:pic>
      <p:pic>
        <p:nvPicPr>
          <p:cNvPr id="4" name="Picture 2" descr="http://1.bp.blogspot.com/-p8CJrb-8RM0/TdAuVFURxMI/AAAAAAAAAAo/fi9Ch32wuAE/s1600/columnas.png"/>
          <p:cNvPicPr>
            <a:picLocks noChangeAspect="1" noChangeArrowheads="1"/>
          </p:cNvPicPr>
          <p:nvPr/>
        </p:nvPicPr>
        <p:blipFill>
          <a:blip r:embed="rId2"/>
          <a:srcRect l="66541"/>
          <a:stretch>
            <a:fillRect/>
          </a:stretch>
        </p:blipFill>
        <p:spPr bwMode="auto">
          <a:xfrm>
            <a:off x="3857620" y="1857365"/>
            <a:ext cx="1571636" cy="1779575"/>
          </a:xfrm>
          <a:prstGeom prst="rect">
            <a:avLst/>
          </a:prstGeom>
          <a:noFill/>
        </p:spPr>
      </p:pic>
      <p:sp>
        <p:nvSpPr>
          <p:cNvPr id="5" name="Rectangle 14"/>
          <p:cNvSpPr>
            <a:spLocks noChangeArrowheads="1"/>
          </p:cNvSpPr>
          <p:nvPr/>
        </p:nvSpPr>
        <p:spPr bwMode="auto">
          <a:xfrm>
            <a:off x="3786182" y="2928934"/>
            <a:ext cx="1785950" cy="714380"/>
          </a:xfrm>
          <a:prstGeom prst="rect">
            <a:avLst/>
          </a:prstGeom>
          <a:solidFill>
            <a:schemeClr val="accent2">
              <a:lumMod val="20000"/>
              <a:lumOff val="80000"/>
            </a:schemeClr>
          </a:solidFill>
          <a:ln w="9525" algn="ctr">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Buena gobernanza</a:t>
            </a:r>
            <a:endParaRPr lang="es-ES" sz="2000" dirty="0">
              <a:solidFill>
                <a:schemeClr val="tx2"/>
              </a:solidFill>
              <a:latin typeface="Arial Unicode MS" pitchFamily="34" charset="-128"/>
              <a:ea typeface="Arial Unicode MS" pitchFamily="34" charset="-128"/>
              <a:cs typeface="Arial Unicode MS" pitchFamily="34" charset="-128"/>
            </a:endParaRPr>
          </a:p>
        </p:txBody>
      </p:sp>
      <p:pic>
        <p:nvPicPr>
          <p:cNvPr id="6" name="Picture 2" descr="http://1.bp.blogspot.com/-p8CJrb-8RM0/TdAuVFURxMI/AAAAAAAAAAo/fi9Ch32wuAE/s1600/columnas.png"/>
          <p:cNvPicPr>
            <a:picLocks noChangeAspect="1" noChangeArrowheads="1"/>
          </p:cNvPicPr>
          <p:nvPr/>
        </p:nvPicPr>
        <p:blipFill>
          <a:blip r:embed="rId2"/>
          <a:srcRect l="66541" t="40640"/>
          <a:stretch>
            <a:fillRect/>
          </a:stretch>
        </p:blipFill>
        <p:spPr bwMode="auto">
          <a:xfrm>
            <a:off x="1571604" y="3552385"/>
            <a:ext cx="1271165" cy="2162632"/>
          </a:xfrm>
          <a:prstGeom prst="rect">
            <a:avLst/>
          </a:prstGeom>
          <a:noFill/>
        </p:spPr>
      </p:pic>
      <p:pic>
        <p:nvPicPr>
          <p:cNvPr id="7" name="Picture 2" descr="http://1.bp.blogspot.com/-p8CJrb-8RM0/TdAuVFURxMI/AAAAAAAAAAo/fi9Ch32wuAE/s1600/columnas.png"/>
          <p:cNvPicPr>
            <a:picLocks noChangeAspect="1" noChangeArrowheads="1"/>
          </p:cNvPicPr>
          <p:nvPr/>
        </p:nvPicPr>
        <p:blipFill>
          <a:blip r:embed="rId2"/>
          <a:srcRect l="66541"/>
          <a:stretch>
            <a:fillRect/>
          </a:stretch>
        </p:blipFill>
        <p:spPr bwMode="auto">
          <a:xfrm>
            <a:off x="1571604" y="1857364"/>
            <a:ext cx="1285884" cy="1779575"/>
          </a:xfrm>
          <a:prstGeom prst="rect">
            <a:avLst/>
          </a:prstGeom>
          <a:noFill/>
        </p:spPr>
      </p:pic>
      <p:sp>
        <p:nvSpPr>
          <p:cNvPr id="8" name="Rectangle 14"/>
          <p:cNvSpPr>
            <a:spLocks noChangeArrowheads="1"/>
          </p:cNvSpPr>
          <p:nvPr/>
        </p:nvSpPr>
        <p:spPr bwMode="auto">
          <a:xfrm>
            <a:off x="1285852" y="2928934"/>
            <a:ext cx="1785950" cy="714380"/>
          </a:xfrm>
          <a:prstGeom prst="rect">
            <a:avLst/>
          </a:prstGeom>
          <a:solidFill>
            <a:schemeClr val="accent2">
              <a:lumMod val="20000"/>
              <a:lumOff val="80000"/>
            </a:schemeClr>
          </a:solidFill>
          <a:ln w="9525" algn="ctr">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Posición patrimonial</a:t>
            </a:r>
            <a:endParaRPr lang="es-ES" sz="2000" dirty="0">
              <a:solidFill>
                <a:schemeClr val="tx2"/>
              </a:solidFill>
              <a:latin typeface="Arial Unicode MS" pitchFamily="34" charset="-128"/>
              <a:ea typeface="Arial Unicode MS" pitchFamily="34" charset="-128"/>
              <a:cs typeface="Arial Unicode MS" pitchFamily="34" charset="-128"/>
            </a:endParaRPr>
          </a:p>
        </p:txBody>
      </p:sp>
      <p:pic>
        <p:nvPicPr>
          <p:cNvPr id="9" name="Picture 2" descr="http://1.bp.blogspot.com/-p8CJrb-8RM0/TdAuVFURxMI/AAAAAAAAAAo/fi9Ch32wuAE/s1600/columnas.png"/>
          <p:cNvPicPr>
            <a:picLocks noChangeAspect="1" noChangeArrowheads="1"/>
          </p:cNvPicPr>
          <p:nvPr/>
        </p:nvPicPr>
        <p:blipFill>
          <a:blip r:embed="rId2"/>
          <a:srcRect l="66541" t="40640"/>
          <a:stretch>
            <a:fillRect/>
          </a:stretch>
        </p:blipFill>
        <p:spPr bwMode="auto">
          <a:xfrm>
            <a:off x="6573352" y="3552386"/>
            <a:ext cx="1059304" cy="2162632"/>
          </a:xfrm>
          <a:prstGeom prst="rect">
            <a:avLst/>
          </a:prstGeom>
          <a:noFill/>
        </p:spPr>
      </p:pic>
      <p:pic>
        <p:nvPicPr>
          <p:cNvPr id="10" name="Picture 2" descr="http://1.bp.blogspot.com/-p8CJrb-8RM0/TdAuVFURxMI/AAAAAAAAAAo/fi9Ch32wuAE/s1600/columnas.png"/>
          <p:cNvPicPr>
            <a:picLocks noChangeAspect="1" noChangeArrowheads="1"/>
          </p:cNvPicPr>
          <p:nvPr/>
        </p:nvPicPr>
        <p:blipFill>
          <a:blip r:embed="rId2"/>
          <a:srcRect l="66541"/>
          <a:stretch>
            <a:fillRect/>
          </a:stretch>
        </p:blipFill>
        <p:spPr bwMode="auto">
          <a:xfrm>
            <a:off x="6572264" y="1857365"/>
            <a:ext cx="1071570" cy="1779575"/>
          </a:xfrm>
          <a:prstGeom prst="rect">
            <a:avLst/>
          </a:prstGeom>
          <a:noFill/>
        </p:spPr>
      </p:pic>
      <p:sp>
        <p:nvSpPr>
          <p:cNvPr id="11" name="Rectangle 14"/>
          <p:cNvSpPr>
            <a:spLocks noChangeArrowheads="1"/>
          </p:cNvSpPr>
          <p:nvPr/>
        </p:nvSpPr>
        <p:spPr bwMode="auto">
          <a:xfrm>
            <a:off x="6215074" y="2928934"/>
            <a:ext cx="1928826" cy="714380"/>
          </a:xfrm>
          <a:prstGeom prst="rect">
            <a:avLst/>
          </a:prstGeom>
          <a:solidFill>
            <a:schemeClr val="accent2">
              <a:lumMod val="20000"/>
              <a:lumOff val="80000"/>
            </a:schemeClr>
          </a:solidFill>
          <a:ln w="9525" algn="ctr">
            <a:noFill/>
            <a:miter lim="800000"/>
            <a:headEnd/>
            <a:tailEnd/>
          </a:ln>
        </p:spPr>
        <p:txBody>
          <a:bodyPr anchor="ctr"/>
          <a:lstStyle/>
          <a:p>
            <a:pPr algn="ctr"/>
            <a:r>
              <a:rPr lang="es-ES" sz="2000" dirty="0" smtClean="0">
                <a:solidFill>
                  <a:schemeClr val="tx2"/>
                </a:solidFill>
                <a:latin typeface="Arial Unicode MS" pitchFamily="34" charset="-128"/>
                <a:ea typeface="Arial Unicode MS" pitchFamily="34" charset="-128"/>
                <a:cs typeface="Arial Unicode MS" pitchFamily="34" charset="-128"/>
              </a:rPr>
              <a:t>Transparencia informativa</a:t>
            </a:r>
            <a:endParaRPr lang="es-ES" sz="2000" dirty="0">
              <a:solidFill>
                <a:schemeClr val="tx2"/>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wipe(down)">
                                      <p:cBhvr>
                                        <p:cTn id="7" dur="1000"/>
                                        <p:tgtEl>
                                          <p:spTgt spid="21094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000"/>
                                        <p:tgtEl>
                                          <p:spTgt spid="6"/>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1000"/>
                                        <p:tgtEl>
                                          <p:spTgt spid="8"/>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1000"/>
                                        <p:tgtEl>
                                          <p:spTgt spid="9"/>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sz="quarter" idx="1"/>
          </p:nvPr>
        </p:nvSpPr>
        <p:spPr>
          <a:xfrm>
            <a:off x="1000100" y="3351228"/>
            <a:ext cx="7358114" cy="1006466"/>
          </a:xfrm>
        </p:spPr>
        <p:txBody>
          <a:bodyPr>
            <a:noAutofit/>
          </a:bodyPr>
          <a:lstStyle/>
          <a:p>
            <a:pPr marL="98425" indent="-3175" algn="just">
              <a:buNone/>
            </a:pPr>
            <a:r>
              <a:rPr lang="es-ES" sz="1800" dirty="0" smtClean="0">
                <a:latin typeface="Arial Unicode MS" pitchFamily="34" charset="-128"/>
                <a:ea typeface="Arial Unicode MS" pitchFamily="34" charset="-128"/>
                <a:cs typeface="Arial Unicode MS" pitchFamily="34" charset="-128"/>
              </a:rPr>
              <a:t>Todos los FPC </a:t>
            </a:r>
            <a:r>
              <a:rPr lang="es-ES" sz="1800" b="1" dirty="0" smtClean="0">
                <a:latin typeface="Arial Unicode MS" pitchFamily="34" charset="-128"/>
                <a:ea typeface="Arial Unicode MS" pitchFamily="34" charset="-128"/>
                <a:cs typeface="Arial Unicode MS" pitchFamily="34" charset="-128"/>
              </a:rPr>
              <a:t>aprobados </a:t>
            </a:r>
            <a:r>
              <a:rPr lang="es-ES" sz="1800" dirty="0" smtClean="0">
                <a:latin typeface="Arial Unicode MS" pitchFamily="34" charset="-128"/>
                <a:ea typeface="Arial Unicode MS" pitchFamily="34" charset="-128"/>
                <a:cs typeface="Arial Unicode MS" pitchFamily="34" charset="-128"/>
              </a:rPr>
              <a:t>por el supervisor listados pero que no satisfagan los criterios para ser considerados </a:t>
            </a:r>
            <a:r>
              <a:rPr lang="es-ES" sz="1800" dirty="0" err="1" smtClean="0">
                <a:latin typeface="Arial Unicode MS" pitchFamily="34" charset="-128"/>
                <a:ea typeface="Arial Unicode MS" pitchFamily="34" charset="-128"/>
                <a:cs typeface="Arial Unicode MS" pitchFamily="34" charset="-128"/>
              </a:rPr>
              <a:t>items</a:t>
            </a:r>
            <a:r>
              <a:rPr lang="es-ES" sz="1800" dirty="0" smtClean="0">
                <a:latin typeface="Arial Unicode MS" pitchFamily="34" charset="-128"/>
                <a:ea typeface="Arial Unicode MS" pitchFamily="34" charset="-128"/>
                <a:cs typeface="Arial Unicode MS" pitchFamily="34" charset="-128"/>
              </a:rPr>
              <a:t> </a:t>
            </a:r>
            <a:r>
              <a:rPr lang="es-ES" sz="1800" b="1" dirty="0" smtClean="0">
                <a:solidFill>
                  <a:srgbClr val="000099"/>
                </a:solidFill>
                <a:latin typeface="Arial Unicode MS" pitchFamily="34" charset="-128"/>
                <a:ea typeface="Arial Unicode MS" pitchFamily="34" charset="-128"/>
                <a:cs typeface="Arial Unicode MS" pitchFamily="34" charset="-128"/>
              </a:rPr>
              <a:t>nivel 2</a:t>
            </a:r>
            <a:r>
              <a:rPr lang="es-ES" sz="1800" dirty="0" smtClean="0">
                <a:latin typeface="Arial Unicode MS" pitchFamily="34" charset="-128"/>
                <a:ea typeface="Arial Unicode MS" pitchFamily="34" charset="-128"/>
                <a:cs typeface="Arial Unicode MS" pitchFamily="34" charset="-128"/>
              </a:rPr>
              <a:t>, se clasificarán como </a:t>
            </a:r>
            <a:r>
              <a:rPr lang="es-ES" sz="1800" b="1" dirty="0" smtClean="0">
                <a:solidFill>
                  <a:srgbClr val="000099"/>
                </a:solidFill>
                <a:latin typeface="Arial Unicode MS" pitchFamily="34" charset="-128"/>
                <a:ea typeface="Arial Unicode MS" pitchFamily="34" charset="-128"/>
                <a:cs typeface="Arial Unicode MS" pitchFamily="34" charset="-128"/>
              </a:rPr>
              <a:t>nivel 3 </a:t>
            </a:r>
            <a:r>
              <a:rPr lang="es-ES" sz="1800" dirty="0" smtClean="0">
                <a:latin typeface="Arial Unicode MS" pitchFamily="34" charset="-128"/>
                <a:ea typeface="Arial Unicode MS" pitchFamily="34" charset="-128"/>
                <a:cs typeface="Arial Unicode MS" pitchFamily="34" charset="-128"/>
              </a:rPr>
              <a:t>(</a:t>
            </a:r>
            <a:r>
              <a:rPr lang="es-ES" sz="1800" dirty="0" err="1" smtClean="0">
                <a:latin typeface="Arial Unicode MS" pitchFamily="34" charset="-128"/>
                <a:ea typeface="Arial Unicode MS" pitchFamily="34" charset="-128"/>
                <a:cs typeface="Arial Unicode MS" pitchFamily="34" charset="-128"/>
              </a:rPr>
              <a:t>tier</a:t>
            </a:r>
            <a:r>
              <a:rPr lang="es-ES" sz="1800" dirty="0" smtClean="0">
                <a:latin typeface="Arial Unicode MS" pitchFamily="34" charset="-128"/>
                <a:ea typeface="Arial Unicode MS" pitchFamily="34" charset="-128"/>
                <a:cs typeface="Arial Unicode MS" pitchFamily="34" charset="-128"/>
              </a:rPr>
              <a:t> 3)</a:t>
            </a:r>
          </a:p>
          <a:p>
            <a:pPr marL="274320" lvl="1" algn="just">
              <a:lnSpc>
                <a:spcPct val="80000"/>
              </a:lnSpc>
              <a:buClr>
                <a:schemeClr val="accent1"/>
              </a:buClr>
              <a:buSzPct val="85000"/>
              <a:buFont typeface="Wingdings 2"/>
              <a:buChar char=""/>
            </a:pPr>
            <a:endParaRPr lang="es-ES" sz="1800" dirty="0" smtClean="0">
              <a:latin typeface="Arial Unicode MS" pitchFamily="34" charset="-128"/>
              <a:ea typeface="Arial Unicode MS" pitchFamily="34" charset="-128"/>
              <a:cs typeface="Arial Unicode MS" pitchFamily="34" charset="-128"/>
            </a:endParaRPr>
          </a:p>
          <a:p>
            <a:pPr algn="just"/>
            <a:endParaRPr lang="es-ES" sz="1800" dirty="0" smtClean="0">
              <a:latin typeface="Arial Unicode MS" pitchFamily="34" charset="-128"/>
              <a:ea typeface="Arial Unicode MS" pitchFamily="34" charset="-128"/>
              <a:cs typeface="Arial Unicode MS" pitchFamily="34" charset="-128"/>
            </a:endParaRPr>
          </a:p>
          <a:p>
            <a:pPr algn="just"/>
            <a:endParaRPr lang="es-ES" sz="1800" dirty="0" smtClean="0">
              <a:latin typeface="Arial Unicode MS" pitchFamily="34" charset="-128"/>
              <a:ea typeface="Arial Unicode MS" pitchFamily="34" charset="-128"/>
              <a:cs typeface="Arial Unicode MS" pitchFamily="34" charset="-128"/>
            </a:endParaRPr>
          </a:p>
          <a:p>
            <a:pPr algn="just"/>
            <a:endParaRPr lang="es-ES" sz="1800" dirty="0" smtClean="0">
              <a:latin typeface="Arial Unicode MS" pitchFamily="34" charset="-128"/>
              <a:ea typeface="Arial Unicode MS" pitchFamily="34" charset="-128"/>
              <a:cs typeface="Arial Unicode MS" pitchFamily="34" charset="-128"/>
            </a:endParaRPr>
          </a:p>
          <a:p>
            <a:pPr algn="just"/>
            <a:endParaRPr lang="es-ES" sz="1800" dirty="0" smtClean="0">
              <a:latin typeface="Arial Unicode MS" pitchFamily="34" charset="-128"/>
              <a:ea typeface="Arial Unicode MS" pitchFamily="34" charset="-128"/>
              <a:cs typeface="Arial Unicode MS" pitchFamily="34" charset="-128"/>
            </a:endParaRPr>
          </a:p>
          <a:p>
            <a:pPr lvl="1" algn="just"/>
            <a:endParaRPr lang="es-ES" sz="1800" dirty="0" smtClean="0">
              <a:latin typeface="Arial Unicode MS" pitchFamily="34" charset="-128"/>
              <a:ea typeface="Arial Unicode MS" pitchFamily="34" charset="-128"/>
              <a:cs typeface="Arial Unicode MS" pitchFamily="34" charset="-128"/>
            </a:endParaRPr>
          </a:p>
          <a:p>
            <a:pPr algn="just"/>
            <a:endParaRPr lang="es-ES" sz="1800" dirty="0">
              <a:latin typeface="Arial Unicode MS" pitchFamily="34" charset="-128"/>
              <a:ea typeface="Arial Unicode MS" pitchFamily="34" charset="-128"/>
              <a:cs typeface="Arial Unicode MS" pitchFamily="34" charset="-128"/>
            </a:endParaRPr>
          </a:p>
        </p:txBody>
      </p:sp>
      <p:sp>
        <p:nvSpPr>
          <p:cNvPr id="7" name="2 Marcador de contenido"/>
          <p:cNvSpPr txBox="1">
            <a:spLocks/>
          </p:cNvSpPr>
          <p:nvPr/>
        </p:nvSpPr>
        <p:spPr>
          <a:xfrm>
            <a:off x="1000100" y="4565674"/>
            <a:ext cx="7402543" cy="1220780"/>
          </a:xfrm>
          <a:prstGeom prst="rect">
            <a:avLst/>
          </a:prstGeom>
        </p:spPr>
        <p:txBody>
          <a:bodyPr>
            <a:normAutofit/>
          </a:bodyPr>
          <a:lstStyle/>
          <a:p>
            <a:pPr marL="95250" marR="0" lvl="0" indent="-12700" algn="just" defTabSz="914400" rtl="0" eaLnBrk="0" fontAlgn="base" latinLnBrk="0" hangingPunct="0">
              <a:lnSpc>
                <a:spcPct val="100000"/>
              </a:lnSpc>
              <a:spcBef>
                <a:spcPts val="600"/>
              </a:spcBef>
              <a:spcAft>
                <a:spcPct val="0"/>
              </a:spcAft>
              <a:buClr>
                <a:schemeClr val="accent1"/>
              </a:buClr>
              <a:buSzPct val="80000"/>
              <a:tabLst/>
              <a:defRPr/>
            </a:pPr>
            <a:r>
              <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rPr>
              <a:t>Aquéllos FPC que en caso de ser exigidos</a:t>
            </a:r>
            <a:r>
              <a:rPr kumimoji="0" lang="es-ES"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rPr>
              <a:t> y desembolsados pasasen a  ser elementos de nivel 1 (</a:t>
            </a:r>
            <a:r>
              <a:rPr kumimoji="0" lang="es-ES" b="0" i="0" u="none" strike="noStrike" kern="1200" cap="none" spc="0" normalizeH="0" dirty="0" err="1" smtClean="0">
                <a:ln>
                  <a:noFill/>
                </a:ln>
                <a:solidFill>
                  <a:schemeClr val="tx1"/>
                </a:solidFill>
                <a:effectLst/>
                <a:uLnTx/>
                <a:uFillTx/>
                <a:latin typeface="Arial Unicode MS" pitchFamily="34" charset="-128"/>
                <a:ea typeface="Arial Unicode MS" pitchFamily="34" charset="-128"/>
                <a:cs typeface="Arial Unicode MS" pitchFamily="34" charset="-128"/>
              </a:rPr>
              <a:t>tier</a:t>
            </a:r>
            <a:r>
              <a:rPr kumimoji="0" lang="es-ES"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rPr>
              <a:t> 1) serán considerados  como </a:t>
            </a:r>
            <a:r>
              <a:rPr kumimoji="0" lang="es-ES" b="0" i="0" u="none" strike="noStrike" kern="1200" cap="none" spc="0" normalizeH="0" dirty="0" err="1" smtClean="0">
                <a:ln>
                  <a:noFill/>
                </a:ln>
                <a:solidFill>
                  <a:schemeClr val="tx1"/>
                </a:solidFill>
                <a:effectLst/>
                <a:uLnTx/>
                <a:uFillTx/>
                <a:latin typeface="Arial Unicode MS" pitchFamily="34" charset="-128"/>
                <a:ea typeface="Arial Unicode MS" pitchFamily="34" charset="-128"/>
                <a:cs typeface="Arial Unicode MS" pitchFamily="34" charset="-128"/>
              </a:rPr>
              <a:t>elmentos</a:t>
            </a:r>
            <a:r>
              <a:rPr kumimoji="0" lang="es-ES"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rPr>
              <a:t> de nivel 2 mientras tengan la condición de FPC (antes de ser exigidos y desembolsados)</a:t>
            </a: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274320" marR="0" lvl="1" indent="-236538" algn="l" defTabSz="914400" rtl="0" eaLnBrk="0" fontAlgn="base" latinLnBrk="0" hangingPunct="0">
              <a:lnSpc>
                <a:spcPct val="80000"/>
              </a:lnSpc>
              <a:spcBef>
                <a:spcPts val="550"/>
              </a:spcBef>
              <a:spcAft>
                <a:spcPct val="0"/>
              </a:spcAft>
              <a:buClr>
                <a:schemeClr val="accent1"/>
              </a:buClr>
              <a:buSzPct val="85000"/>
              <a:buFont typeface="Wingdings 2"/>
              <a:buChar char=""/>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b="0" i="0" u="none" strike="noStrike" kern="1200" cap="none" spc="0" normalizeH="0" baseline="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8" name="7 Rectángulo"/>
          <p:cNvSpPr/>
          <p:nvPr/>
        </p:nvSpPr>
        <p:spPr>
          <a:xfrm>
            <a:off x="1000100" y="1353767"/>
            <a:ext cx="7429552" cy="1646605"/>
          </a:xfrm>
          <a:prstGeom prst="rect">
            <a:avLst/>
          </a:prstGeom>
        </p:spPr>
        <p:txBody>
          <a:bodyPr wrap="square">
            <a:spAutoFit/>
          </a:bodyPr>
          <a:lstStyle/>
          <a:p>
            <a:pPr marL="639763" lvl="1" indent="-236538" algn="just" eaLnBrk="0" hangingPunct="0">
              <a:spcBef>
                <a:spcPts val="550"/>
              </a:spcBef>
              <a:buClr>
                <a:schemeClr val="accent1"/>
              </a:buClr>
              <a:buFont typeface="Verdana" pitchFamily="34" charset="0"/>
              <a:buChar char="◦"/>
              <a:defRPr/>
            </a:pPr>
            <a:r>
              <a:rPr lang="es-ES" sz="1600" dirty="0" smtClean="0">
                <a:latin typeface="Arial Unicode MS" pitchFamily="34" charset="-128"/>
                <a:ea typeface="Arial Unicode MS" pitchFamily="34" charset="-128"/>
                <a:cs typeface="Arial Unicode MS" pitchFamily="34" charset="-128"/>
              </a:rPr>
              <a:t>Cualquier reclamación futura de las mutuas de seguros que exclusivamente aseguren los riesgos de armadores</a:t>
            </a:r>
          </a:p>
          <a:p>
            <a:pPr marL="639763" lvl="1" indent="-236538" algn="just" eaLnBrk="0" hangingPunct="0">
              <a:spcBef>
                <a:spcPts val="550"/>
              </a:spcBef>
              <a:buClr>
                <a:schemeClr val="accent1"/>
              </a:buClr>
              <a:buFont typeface="Verdana" pitchFamily="34" charset="0"/>
              <a:buChar char="◦"/>
              <a:defRPr/>
            </a:pPr>
            <a:r>
              <a:rPr lang="es-ES" sz="1600" dirty="0" smtClean="0">
                <a:latin typeface="Arial Unicode MS" pitchFamily="34" charset="-128"/>
                <a:ea typeface="Arial Unicode MS" pitchFamily="34" charset="-128"/>
                <a:cs typeface="Arial Unicode MS" pitchFamily="34" charset="-128"/>
              </a:rPr>
              <a:t>Cualquier derrama pasiva que las mutuas de seguros puedan reclamar a sus mutualistas en los doce meses siguientes, siempre puedan ser exigidas a voluntad del asegurador y que estén libres de cualquier carga o condicionante</a:t>
            </a:r>
          </a:p>
        </p:txBody>
      </p:sp>
      <p:sp>
        <p:nvSpPr>
          <p:cNvPr id="10" name="1 Título"/>
          <p:cNvSpPr txBox="1">
            <a:spLocks noGrp="1"/>
          </p:cNvSpPr>
          <p:nvPr>
            <p:ph type="title" idx="4294967295"/>
          </p:nvPr>
        </p:nvSpPr>
        <p:spPr>
          <a:xfrm>
            <a:off x="1500166" y="71414"/>
            <a:ext cx="5786478" cy="714380"/>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a:t>
            </a:r>
            <a:b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br>
            <a:r>
              <a:rPr lang="es-ES" sz="2400" b="1" u="sng" dirty="0" smtClean="0">
                <a:solidFill>
                  <a:schemeClr val="bg1"/>
                </a:solidFill>
                <a:latin typeface="Arial Unicode MS" pitchFamily="34" charset="-128"/>
                <a:ea typeface="Arial Unicode MS" pitchFamily="34" charset="-128"/>
                <a:cs typeface="Arial Unicode MS" pitchFamily="34" charset="-128"/>
              </a:rPr>
              <a:t>Lista de elementos reconocidos</a:t>
            </a:r>
            <a:endPar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19" name="Text Box 71"/>
          <p:cNvSpPr txBox="1">
            <a:spLocks noChangeArrowheads="1"/>
          </p:cNvSpPr>
          <p:nvPr/>
        </p:nvSpPr>
        <p:spPr bwMode="auto">
          <a:xfrm>
            <a:off x="2341561" y="3500438"/>
            <a:ext cx="2087563" cy="1077218"/>
          </a:xfrm>
          <a:prstGeom prst="rect">
            <a:avLst/>
          </a:prstGeom>
          <a:noFill/>
          <a:ln w="9525">
            <a:noFill/>
            <a:miter lim="800000"/>
            <a:headEnd/>
            <a:tailEnd/>
          </a:ln>
          <a:effectLst/>
        </p:spPr>
        <p:txBody>
          <a:bodyPr wrap="square">
            <a:spAutoFit/>
          </a:bodyPr>
          <a:lstStyle/>
          <a:p>
            <a:pPr algn="ctr">
              <a:spcBef>
                <a:spcPts val="0"/>
              </a:spcBef>
            </a:pPr>
            <a:r>
              <a:rPr lang="es-ES_tradnl" sz="1600" b="1" smtClean="0">
                <a:solidFill>
                  <a:srgbClr val="C00000"/>
                </a:solidFill>
                <a:latin typeface="Arial Unicode MS" pitchFamily="34" charset="-128"/>
                <a:ea typeface="Arial Unicode MS" pitchFamily="34" charset="-128"/>
                <a:cs typeface="Arial Unicode MS" pitchFamily="34" charset="-128"/>
              </a:rPr>
              <a:t>Si la documentación no es completa </a:t>
            </a:r>
          </a:p>
          <a:p>
            <a:pPr algn="ctr">
              <a:spcBef>
                <a:spcPts val="0"/>
              </a:spcBef>
            </a:pPr>
            <a:r>
              <a:rPr lang="es-ES_tradnl" sz="1600" b="1" smtClean="0">
                <a:solidFill>
                  <a:srgbClr val="C00000"/>
                </a:solidFill>
                <a:latin typeface="Arial Unicode MS" pitchFamily="34" charset="-128"/>
                <a:ea typeface="Arial Unicode MS" pitchFamily="34" charset="-128"/>
                <a:cs typeface="Arial Unicode MS" pitchFamily="34" charset="-128"/>
              </a:rPr>
              <a:t>o  se requiere más información</a:t>
            </a:r>
            <a:endParaRPr lang="es-ES_tradnl" sz="1600" b="1">
              <a:solidFill>
                <a:srgbClr val="C00000"/>
              </a:solidFill>
              <a:latin typeface="Arial Unicode MS" pitchFamily="34" charset="-128"/>
              <a:ea typeface="Arial Unicode MS" pitchFamily="34" charset="-128"/>
              <a:cs typeface="Arial Unicode MS" pitchFamily="34" charset="-128"/>
            </a:endParaRPr>
          </a:p>
        </p:txBody>
      </p:sp>
      <p:sp>
        <p:nvSpPr>
          <p:cNvPr id="53323" name="Text Box 75"/>
          <p:cNvSpPr txBox="1">
            <a:spLocks noChangeArrowheads="1"/>
          </p:cNvSpPr>
          <p:nvPr/>
        </p:nvSpPr>
        <p:spPr bwMode="auto">
          <a:xfrm>
            <a:off x="34925" y="2201283"/>
            <a:ext cx="1944688" cy="584775"/>
          </a:xfrm>
          <a:prstGeom prst="rect">
            <a:avLst/>
          </a:prstGeom>
          <a:noFill/>
          <a:ln w="9525">
            <a:noFill/>
            <a:miter lim="800000"/>
            <a:headEnd/>
            <a:tailEnd/>
          </a:ln>
          <a:effectLst/>
        </p:spPr>
        <p:txBody>
          <a:bodyPr>
            <a:spAutoFit/>
          </a:bodyPr>
          <a:lstStyle/>
          <a:p>
            <a:pPr algn="ctr">
              <a:spcBef>
                <a:spcPct val="50000"/>
              </a:spcBef>
            </a:pPr>
            <a:r>
              <a:rPr lang="es-ES_tradnl" sz="1600" b="1" smtClean="0">
                <a:latin typeface="Arial Unicode MS" pitchFamily="34" charset="-128"/>
                <a:ea typeface="Arial Unicode MS" pitchFamily="34" charset="-128"/>
                <a:cs typeface="Arial Unicode MS" pitchFamily="34" charset="-128"/>
              </a:rPr>
              <a:t>Solicitud del asegurador</a:t>
            </a:r>
            <a:endParaRPr lang="es-ES_tradnl" sz="1600" b="1">
              <a:latin typeface="Arial Unicode MS" pitchFamily="34" charset="-128"/>
              <a:ea typeface="Arial Unicode MS" pitchFamily="34" charset="-128"/>
              <a:cs typeface="Arial Unicode MS" pitchFamily="34" charset="-128"/>
            </a:endParaRPr>
          </a:p>
        </p:txBody>
      </p:sp>
      <p:sp>
        <p:nvSpPr>
          <p:cNvPr id="53324" name="Text Box 76"/>
          <p:cNvSpPr txBox="1">
            <a:spLocks noChangeArrowheads="1"/>
          </p:cNvSpPr>
          <p:nvPr/>
        </p:nvSpPr>
        <p:spPr bwMode="auto">
          <a:xfrm>
            <a:off x="2627313" y="2214554"/>
            <a:ext cx="1511300" cy="584775"/>
          </a:xfrm>
          <a:prstGeom prst="rect">
            <a:avLst/>
          </a:prstGeom>
          <a:noFill/>
          <a:ln w="9525">
            <a:noFill/>
            <a:miter lim="800000"/>
            <a:headEnd/>
            <a:tailEnd/>
          </a:ln>
          <a:effectLst/>
        </p:spPr>
        <p:txBody>
          <a:bodyPr>
            <a:spAutoFit/>
          </a:bodyPr>
          <a:lstStyle/>
          <a:p>
            <a:pPr algn="ctr">
              <a:spcBef>
                <a:spcPct val="50000"/>
              </a:spcBef>
            </a:pPr>
            <a:r>
              <a:rPr lang="es-ES_tradnl" sz="1600" b="1" smtClean="0">
                <a:latin typeface="Arial Unicode MS" pitchFamily="34" charset="-128"/>
                <a:ea typeface="Arial Unicode MS" pitchFamily="34" charset="-128"/>
                <a:cs typeface="Arial Unicode MS" pitchFamily="34" charset="-128"/>
              </a:rPr>
              <a:t>Verificación previa</a:t>
            </a:r>
            <a:endParaRPr lang="es-ES_tradnl" sz="1600" b="1">
              <a:latin typeface="Arial Unicode MS" pitchFamily="34" charset="-128"/>
              <a:ea typeface="Arial Unicode MS" pitchFamily="34" charset="-128"/>
              <a:cs typeface="Arial Unicode MS" pitchFamily="34" charset="-128"/>
            </a:endParaRPr>
          </a:p>
        </p:txBody>
      </p:sp>
      <p:sp>
        <p:nvSpPr>
          <p:cNvPr id="53325" name="Text Box 77"/>
          <p:cNvSpPr txBox="1">
            <a:spLocks noChangeArrowheads="1"/>
          </p:cNvSpPr>
          <p:nvPr/>
        </p:nvSpPr>
        <p:spPr bwMode="auto">
          <a:xfrm>
            <a:off x="7199313" y="2214554"/>
            <a:ext cx="1944687" cy="584775"/>
          </a:xfrm>
          <a:prstGeom prst="rect">
            <a:avLst/>
          </a:prstGeom>
          <a:noFill/>
          <a:ln w="9525">
            <a:noFill/>
            <a:miter lim="800000"/>
            <a:headEnd/>
            <a:tailEnd/>
          </a:ln>
          <a:effectLst/>
        </p:spPr>
        <p:txBody>
          <a:bodyPr>
            <a:spAutoFit/>
          </a:bodyPr>
          <a:lstStyle/>
          <a:p>
            <a:pPr algn="ctr">
              <a:spcBef>
                <a:spcPct val="50000"/>
              </a:spcBef>
            </a:pPr>
            <a:r>
              <a:rPr lang="es-ES_tradnl" sz="1600" b="1" smtClean="0">
                <a:latin typeface="Arial Unicode MS" pitchFamily="34" charset="-128"/>
                <a:ea typeface="Arial Unicode MS" pitchFamily="34" charset="-128"/>
                <a:cs typeface="Arial Unicode MS" pitchFamily="34" charset="-128"/>
              </a:rPr>
              <a:t>Decisión del supervisor</a:t>
            </a:r>
            <a:endParaRPr lang="es-ES_tradnl" sz="1600" b="1">
              <a:latin typeface="Arial Unicode MS" pitchFamily="34" charset="-128"/>
              <a:ea typeface="Arial Unicode MS" pitchFamily="34" charset="-128"/>
              <a:cs typeface="Arial Unicode MS" pitchFamily="34" charset="-128"/>
            </a:endParaRPr>
          </a:p>
        </p:txBody>
      </p:sp>
      <p:cxnSp>
        <p:nvCxnSpPr>
          <p:cNvPr id="53326" name="AutoShape 78"/>
          <p:cNvCxnSpPr>
            <a:cxnSpLocks noChangeShapeType="1"/>
            <a:stCxn id="53323" idx="3"/>
            <a:endCxn id="53324" idx="1"/>
          </p:cNvCxnSpPr>
          <p:nvPr/>
        </p:nvCxnSpPr>
        <p:spPr bwMode="auto">
          <a:xfrm>
            <a:off x="1979613" y="2493671"/>
            <a:ext cx="647700" cy="13271"/>
          </a:xfrm>
          <a:prstGeom prst="straightConnector1">
            <a:avLst/>
          </a:prstGeom>
          <a:noFill/>
          <a:ln w="38100">
            <a:solidFill>
              <a:schemeClr val="tx1"/>
            </a:solidFill>
            <a:round/>
            <a:headEnd/>
            <a:tailEnd type="triangle" w="med" len="med"/>
          </a:ln>
          <a:effectLst/>
        </p:spPr>
      </p:cxnSp>
      <p:sp>
        <p:nvSpPr>
          <p:cNvPr id="53335" name="AutoShape 87"/>
          <p:cNvSpPr>
            <a:spLocks/>
          </p:cNvSpPr>
          <p:nvPr/>
        </p:nvSpPr>
        <p:spPr bwMode="auto">
          <a:xfrm rot="5400000">
            <a:off x="6069818" y="2004206"/>
            <a:ext cx="649288" cy="3070248"/>
          </a:xfrm>
          <a:prstGeom prst="rightBrace">
            <a:avLst>
              <a:gd name="adj1" fmla="val 48981"/>
              <a:gd name="adj2" fmla="val 50000"/>
            </a:avLst>
          </a:prstGeom>
          <a:noFill/>
          <a:ln w="9525">
            <a:solidFill>
              <a:schemeClr val="tx1"/>
            </a:solidFill>
            <a:round/>
            <a:headEnd/>
            <a:tailEnd/>
          </a:ln>
          <a:effectLst/>
        </p:spPr>
        <p:txBody>
          <a:bodyPr wrap="none" anchor="ctr"/>
          <a:lstStyle/>
          <a:p>
            <a:endParaRPr lang="es-ES_tradnl" sz="1600">
              <a:latin typeface="Arial Unicode MS" pitchFamily="34" charset="-128"/>
              <a:ea typeface="Arial Unicode MS" pitchFamily="34" charset="-128"/>
              <a:cs typeface="Arial Unicode MS" pitchFamily="34" charset="-128"/>
            </a:endParaRPr>
          </a:p>
        </p:txBody>
      </p:sp>
      <p:sp>
        <p:nvSpPr>
          <p:cNvPr id="53336" name="Text Box 88"/>
          <p:cNvSpPr txBox="1">
            <a:spLocks noChangeArrowheads="1"/>
          </p:cNvSpPr>
          <p:nvPr/>
        </p:nvSpPr>
        <p:spPr bwMode="auto">
          <a:xfrm>
            <a:off x="5413395" y="4000504"/>
            <a:ext cx="1944687" cy="338554"/>
          </a:xfrm>
          <a:prstGeom prst="rect">
            <a:avLst/>
          </a:prstGeom>
          <a:noFill/>
          <a:ln w="9525">
            <a:noFill/>
            <a:miter lim="800000"/>
            <a:headEnd/>
            <a:tailEnd/>
          </a:ln>
          <a:effectLst/>
        </p:spPr>
        <p:txBody>
          <a:bodyPr>
            <a:spAutoFit/>
          </a:bodyPr>
          <a:lstStyle/>
          <a:p>
            <a:pPr algn="ctr">
              <a:spcBef>
                <a:spcPct val="50000"/>
              </a:spcBef>
            </a:pPr>
            <a:r>
              <a:rPr lang="es-ES_tradnl" sz="1600" b="1" smtClean="0">
                <a:latin typeface="Arial Unicode MS" pitchFamily="34" charset="-128"/>
                <a:ea typeface="Arial Unicode MS" pitchFamily="34" charset="-128"/>
                <a:cs typeface="Arial Unicode MS" pitchFamily="34" charset="-128"/>
              </a:rPr>
              <a:t>TRES meses</a:t>
            </a:r>
            <a:endParaRPr lang="es-ES_tradnl" sz="1600" b="1">
              <a:latin typeface="Arial Unicode MS" pitchFamily="34" charset="-128"/>
              <a:ea typeface="Arial Unicode MS" pitchFamily="34" charset="-128"/>
              <a:cs typeface="Arial Unicode MS" pitchFamily="34" charset="-128"/>
            </a:endParaRPr>
          </a:p>
        </p:txBody>
      </p:sp>
      <p:cxnSp>
        <p:nvCxnSpPr>
          <p:cNvPr id="53338" name="AutoShape 90"/>
          <p:cNvCxnSpPr>
            <a:cxnSpLocks noChangeShapeType="1"/>
            <a:stCxn id="53319" idx="1"/>
            <a:endCxn id="53323" idx="2"/>
          </p:cNvCxnSpPr>
          <p:nvPr/>
        </p:nvCxnSpPr>
        <p:spPr bwMode="auto">
          <a:xfrm rot="10800000">
            <a:off x="1007269" y="2786059"/>
            <a:ext cx="1334292" cy="1252989"/>
          </a:xfrm>
          <a:prstGeom prst="bentConnector2">
            <a:avLst/>
          </a:prstGeom>
          <a:noFill/>
          <a:ln w="38100">
            <a:solidFill>
              <a:srgbClr val="C00000"/>
            </a:solidFill>
            <a:miter lim="800000"/>
            <a:headEnd/>
            <a:tailEnd type="triangle" w="med" len="med"/>
          </a:ln>
          <a:effectLst/>
        </p:spPr>
      </p:cxnSp>
      <p:sp>
        <p:nvSpPr>
          <p:cNvPr id="53339" name="Text Box 91"/>
          <p:cNvSpPr txBox="1">
            <a:spLocks noChangeArrowheads="1"/>
          </p:cNvSpPr>
          <p:nvPr/>
        </p:nvSpPr>
        <p:spPr bwMode="auto">
          <a:xfrm>
            <a:off x="4429124" y="1428736"/>
            <a:ext cx="2857520" cy="1231106"/>
          </a:xfrm>
          <a:prstGeom prst="rect">
            <a:avLst/>
          </a:prstGeom>
          <a:noFill/>
          <a:ln w="9525">
            <a:noFill/>
            <a:miter lim="800000"/>
            <a:headEnd/>
            <a:tailEnd/>
          </a:ln>
          <a:effectLst/>
        </p:spPr>
        <p:txBody>
          <a:bodyPr wrap="square">
            <a:spAutoFit/>
          </a:bodyPr>
          <a:lstStyle/>
          <a:p>
            <a:pPr algn="ctr">
              <a:spcBef>
                <a:spcPts val="0"/>
              </a:spcBef>
            </a:pPr>
            <a:r>
              <a:rPr lang="es-ES_tradnl" sz="1600" i="1" smtClean="0">
                <a:latin typeface="Arial Unicode MS" pitchFamily="34" charset="-128"/>
                <a:ea typeface="Arial Unicode MS" pitchFamily="34" charset="-128"/>
                <a:cs typeface="Arial Unicode MS" pitchFamily="34" charset="-128"/>
              </a:rPr>
              <a:t>Si la solicitud está completa y </a:t>
            </a:r>
          </a:p>
          <a:p>
            <a:pPr algn="ctr">
              <a:spcBef>
                <a:spcPts val="0"/>
              </a:spcBef>
            </a:pPr>
            <a:r>
              <a:rPr lang="es-ES_tradnl" sz="1600" i="1" smtClean="0">
                <a:latin typeface="Arial Unicode MS" pitchFamily="34" charset="-128"/>
                <a:ea typeface="Arial Unicode MS" pitchFamily="34" charset="-128"/>
                <a:cs typeface="Arial Unicode MS" pitchFamily="34" charset="-128"/>
              </a:rPr>
              <a:t>no es necesaria más información</a:t>
            </a:r>
          </a:p>
          <a:p>
            <a:pPr algn="ctr">
              <a:spcBef>
                <a:spcPts val="1200"/>
              </a:spcBef>
            </a:pPr>
            <a:r>
              <a:rPr lang="es-ES_tradnl" sz="1600" b="1" smtClean="0">
                <a:latin typeface="Arial Unicode MS" pitchFamily="34" charset="-128"/>
                <a:ea typeface="Arial Unicode MS" pitchFamily="34" charset="-128"/>
                <a:cs typeface="Arial Unicode MS" pitchFamily="34" charset="-128"/>
              </a:rPr>
              <a:t>Evaluación supervisora</a:t>
            </a:r>
            <a:endParaRPr lang="es-ES_tradnl" sz="1600" b="1">
              <a:latin typeface="Arial Unicode MS" pitchFamily="34" charset="-128"/>
              <a:ea typeface="Arial Unicode MS" pitchFamily="34" charset="-128"/>
              <a:cs typeface="Arial Unicode MS" pitchFamily="34" charset="-128"/>
            </a:endParaRPr>
          </a:p>
        </p:txBody>
      </p:sp>
      <p:cxnSp>
        <p:nvCxnSpPr>
          <p:cNvPr id="53340" name="AutoShape 92"/>
          <p:cNvCxnSpPr>
            <a:cxnSpLocks noChangeShapeType="1"/>
          </p:cNvCxnSpPr>
          <p:nvPr/>
        </p:nvCxnSpPr>
        <p:spPr bwMode="auto">
          <a:xfrm>
            <a:off x="4140200" y="2500306"/>
            <a:ext cx="647700" cy="0"/>
          </a:xfrm>
          <a:prstGeom prst="straightConnector1">
            <a:avLst/>
          </a:prstGeom>
          <a:noFill/>
          <a:ln w="38100">
            <a:solidFill>
              <a:schemeClr val="tx1"/>
            </a:solidFill>
            <a:round/>
            <a:headEnd/>
            <a:tailEnd type="triangle" w="med" len="med"/>
          </a:ln>
          <a:effectLst/>
        </p:spPr>
      </p:cxnSp>
      <p:cxnSp>
        <p:nvCxnSpPr>
          <p:cNvPr id="53341" name="AutoShape 93"/>
          <p:cNvCxnSpPr>
            <a:cxnSpLocks noChangeShapeType="1"/>
          </p:cNvCxnSpPr>
          <p:nvPr/>
        </p:nvCxnSpPr>
        <p:spPr bwMode="auto">
          <a:xfrm>
            <a:off x="7072330" y="2500306"/>
            <a:ext cx="500066" cy="1588"/>
          </a:xfrm>
          <a:prstGeom prst="straightConnector1">
            <a:avLst/>
          </a:prstGeom>
          <a:noFill/>
          <a:ln w="38100">
            <a:solidFill>
              <a:schemeClr val="tx1"/>
            </a:solidFill>
            <a:round/>
            <a:headEnd/>
            <a:tailEnd type="triangle" w="med" len="med"/>
          </a:ln>
          <a:effectLst/>
        </p:spPr>
      </p:cxnSp>
      <p:cxnSp>
        <p:nvCxnSpPr>
          <p:cNvPr id="53342" name="AutoShape 94"/>
          <p:cNvCxnSpPr>
            <a:cxnSpLocks noChangeShapeType="1"/>
          </p:cNvCxnSpPr>
          <p:nvPr/>
        </p:nvCxnSpPr>
        <p:spPr bwMode="auto">
          <a:xfrm>
            <a:off x="3348038" y="2928934"/>
            <a:ext cx="0" cy="577850"/>
          </a:xfrm>
          <a:prstGeom prst="straightConnector1">
            <a:avLst/>
          </a:prstGeom>
          <a:noFill/>
          <a:ln w="38100">
            <a:solidFill>
              <a:srgbClr val="CC3300"/>
            </a:solidFill>
            <a:round/>
            <a:headEnd/>
            <a:tailEnd type="triangle" w="med" len="med"/>
          </a:ln>
          <a:effectLst/>
        </p:spPr>
      </p:cxnSp>
      <p:sp>
        <p:nvSpPr>
          <p:cNvPr id="15" name="1 Título"/>
          <p:cNvSpPr txBox="1">
            <a:spLocks noGrp="1"/>
          </p:cNvSpPr>
          <p:nvPr>
            <p:ph type="title" idx="4294967295"/>
          </p:nvPr>
        </p:nvSpPr>
        <p:spPr>
          <a:xfrm>
            <a:off x="1500166" y="142852"/>
            <a:ext cx="5786478" cy="500066"/>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 (5)</a:t>
            </a:r>
          </a:p>
        </p:txBody>
      </p:sp>
      <p:sp>
        <p:nvSpPr>
          <p:cNvPr id="19" name="Text Box 77"/>
          <p:cNvSpPr txBox="1">
            <a:spLocks noChangeArrowheads="1"/>
          </p:cNvSpPr>
          <p:nvPr/>
        </p:nvSpPr>
        <p:spPr bwMode="auto">
          <a:xfrm>
            <a:off x="857224" y="5572140"/>
            <a:ext cx="1944687" cy="584775"/>
          </a:xfrm>
          <a:prstGeom prst="rect">
            <a:avLst/>
          </a:prstGeom>
          <a:noFill/>
          <a:ln w="9525">
            <a:noFill/>
            <a:miter lim="800000"/>
            <a:headEnd/>
            <a:tailEnd/>
          </a:ln>
          <a:effectLst/>
        </p:spPr>
        <p:txBody>
          <a:bodyPr>
            <a:spAutoFit/>
          </a:bodyPr>
          <a:lstStyle/>
          <a:p>
            <a:pPr algn="ctr">
              <a:spcBef>
                <a:spcPct val="50000"/>
              </a:spcBef>
            </a:pPr>
            <a:r>
              <a:rPr lang="es-ES_tradnl" sz="1600" b="1" smtClean="0">
                <a:latin typeface="Arial Unicode MS" pitchFamily="34" charset="-128"/>
                <a:ea typeface="Arial Unicode MS" pitchFamily="34" charset="-128"/>
                <a:cs typeface="Arial Unicode MS" pitchFamily="34" charset="-128"/>
              </a:rPr>
              <a:t>Decisión del supervisor</a:t>
            </a:r>
            <a:endParaRPr lang="es-ES_tradnl" sz="1600" b="1">
              <a:latin typeface="Arial Unicode MS" pitchFamily="34" charset="-128"/>
              <a:ea typeface="Arial Unicode MS" pitchFamily="34" charset="-128"/>
              <a:cs typeface="Arial Unicode MS" pitchFamily="34" charset="-128"/>
            </a:endParaRPr>
          </a:p>
        </p:txBody>
      </p:sp>
      <p:cxnSp>
        <p:nvCxnSpPr>
          <p:cNvPr id="20" name="AutoShape 92"/>
          <p:cNvCxnSpPr>
            <a:cxnSpLocks noChangeShapeType="1"/>
          </p:cNvCxnSpPr>
          <p:nvPr/>
        </p:nvCxnSpPr>
        <p:spPr bwMode="auto">
          <a:xfrm>
            <a:off x="2709854" y="5857892"/>
            <a:ext cx="647700" cy="0"/>
          </a:xfrm>
          <a:prstGeom prst="straightConnector1">
            <a:avLst/>
          </a:prstGeom>
          <a:noFill/>
          <a:ln w="38100">
            <a:solidFill>
              <a:schemeClr val="tx1"/>
            </a:solidFill>
            <a:round/>
            <a:headEnd/>
            <a:tailEnd type="triangle" w="med" len="med"/>
          </a:ln>
          <a:effectLst/>
        </p:spPr>
      </p:cxnSp>
      <p:sp>
        <p:nvSpPr>
          <p:cNvPr id="21" name="Text Box 91"/>
          <p:cNvSpPr txBox="1">
            <a:spLocks noChangeArrowheads="1"/>
          </p:cNvSpPr>
          <p:nvPr/>
        </p:nvSpPr>
        <p:spPr bwMode="auto">
          <a:xfrm>
            <a:off x="3500430" y="5072074"/>
            <a:ext cx="2786082" cy="1477328"/>
          </a:xfrm>
          <a:prstGeom prst="rect">
            <a:avLst/>
          </a:prstGeom>
          <a:noFill/>
          <a:ln w="9525">
            <a:noFill/>
            <a:miter lim="800000"/>
            <a:headEnd/>
            <a:tailEnd/>
          </a:ln>
          <a:effectLst/>
        </p:spPr>
        <p:txBody>
          <a:bodyPr wrap="square">
            <a:spAutoFit/>
          </a:bodyPr>
          <a:lstStyle/>
          <a:p>
            <a:pPr algn="ctr">
              <a:spcBef>
                <a:spcPts val="0"/>
              </a:spcBef>
            </a:pPr>
            <a:r>
              <a:rPr lang="es-ES_tradnl" sz="1600" b="1" smtClean="0">
                <a:latin typeface="Arial Unicode MS" pitchFamily="34" charset="-128"/>
                <a:ea typeface="Arial Unicode MS" pitchFamily="34" charset="-128"/>
                <a:cs typeface="Arial Unicode MS" pitchFamily="34" charset="-128"/>
              </a:rPr>
              <a:t>Procedimientos que la aseguradora debe mantener continuadamente.</a:t>
            </a:r>
          </a:p>
          <a:p>
            <a:pPr algn="ctr">
              <a:spcBef>
                <a:spcPts val="1200"/>
              </a:spcBef>
            </a:pPr>
            <a:r>
              <a:rPr lang="es-ES_tradnl" sz="1600" b="1" smtClean="0">
                <a:latin typeface="Arial Unicode MS" pitchFamily="34" charset="-128"/>
                <a:ea typeface="Arial Unicode MS" pitchFamily="34" charset="-128"/>
                <a:cs typeface="Arial Unicode MS" pitchFamily="34" charset="-128"/>
              </a:rPr>
              <a:t>Obligaciones de notificación al supervisor</a:t>
            </a:r>
            <a:endParaRPr lang="es-ES_tradnl" sz="1600" b="1">
              <a:latin typeface="Arial Unicode MS" pitchFamily="34" charset="-128"/>
              <a:ea typeface="Arial Unicode MS" pitchFamily="34" charset="-128"/>
              <a:cs typeface="Arial Unicode MS" pitchFamily="34" charset="-128"/>
            </a:endParaRPr>
          </a:p>
        </p:txBody>
      </p:sp>
      <p:cxnSp>
        <p:nvCxnSpPr>
          <p:cNvPr id="22" name="AutoShape 92"/>
          <p:cNvCxnSpPr>
            <a:cxnSpLocks noChangeShapeType="1"/>
          </p:cNvCxnSpPr>
          <p:nvPr/>
        </p:nvCxnSpPr>
        <p:spPr bwMode="auto">
          <a:xfrm>
            <a:off x="6429388" y="5929330"/>
            <a:ext cx="647700" cy="0"/>
          </a:xfrm>
          <a:prstGeom prst="straightConnector1">
            <a:avLst/>
          </a:prstGeom>
          <a:noFill/>
          <a:ln w="38100">
            <a:solidFill>
              <a:schemeClr val="tx1"/>
            </a:solidFill>
            <a:round/>
            <a:headEnd/>
            <a:tailEnd type="triangle" w="med" len="med"/>
          </a:ln>
          <a:effectLst/>
        </p:spPr>
      </p:cxnSp>
      <p:sp>
        <p:nvSpPr>
          <p:cNvPr id="23" name="Text Box 77"/>
          <p:cNvSpPr txBox="1">
            <a:spLocks noChangeArrowheads="1"/>
          </p:cNvSpPr>
          <p:nvPr/>
        </p:nvSpPr>
        <p:spPr bwMode="auto">
          <a:xfrm>
            <a:off x="7072330" y="5125722"/>
            <a:ext cx="1944687" cy="1446550"/>
          </a:xfrm>
          <a:prstGeom prst="rect">
            <a:avLst/>
          </a:prstGeom>
          <a:noFill/>
          <a:ln w="9525">
            <a:noFill/>
            <a:miter lim="800000"/>
            <a:headEnd/>
            <a:tailEnd/>
          </a:ln>
          <a:effectLst/>
        </p:spPr>
        <p:txBody>
          <a:bodyPr>
            <a:spAutoFit/>
          </a:bodyPr>
          <a:lstStyle/>
          <a:p>
            <a:pPr algn="ctr">
              <a:spcBef>
                <a:spcPct val="50000"/>
              </a:spcBef>
            </a:pPr>
            <a:r>
              <a:rPr lang="es-ES_tradnl" sz="1600" b="1" smtClean="0">
                <a:latin typeface="Arial Unicode MS" pitchFamily="34" charset="-128"/>
                <a:ea typeface="Arial Unicode MS" pitchFamily="34" charset="-128"/>
                <a:cs typeface="Arial Unicode MS" pitchFamily="34" charset="-128"/>
              </a:rPr>
              <a:t>Acciones supervisoras de motu proprio </a:t>
            </a:r>
          </a:p>
          <a:p>
            <a:pPr algn="ctr">
              <a:spcBef>
                <a:spcPct val="50000"/>
              </a:spcBef>
            </a:pPr>
            <a:r>
              <a:rPr lang="es-ES_tradnl" sz="1600" b="1" smtClean="0">
                <a:latin typeface="Arial Unicode MS" pitchFamily="34" charset="-128"/>
                <a:ea typeface="Arial Unicode MS" pitchFamily="34" charset="-128"/>
                <a:cs typeface="Arial Unicode MS" pitchFamily="34" charset="-128"/>
              </a:rPr>
              <a:t>o a la vista de las notificaciones </a:t>
            </a:r>
            <a:endParaRPr lang="es-ES_tradnl" sz="1600" b="1">
              <a:latin typeface="Arial Unicode MS" pitchFamily="34" charset="-128"/>
              <a:ea typeface="Arial Unicode MS" pitchFamily="34" charset="-128"/>
              <a:cs typeface="Arial Unicode MS" pitchFamily="34" charset="-128"/>
            </a:endParaRPr>
          </a:p>
        </p:txBody>
      </p:sp>
      <p:sp>
        <p:nvSpPr>
          <p:cNvPr id="24" name="23 Elipse"/>
          <p:cNvSpPr/>
          <p:nvPr/>
        </p:nvSpPr>
        <p:spPr>
          <a:xfrm>
            <a:off x="214250" y="2071678"/>
            <a:ext cx="1571668" cy="7858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Unicode MS" pitchFamily="34" charset="-128"/>
              <a:ea typeface="Arial Unicode MS" pitchFamily="34" charset="-128"/>
              <a:cs typeface="Arial Unicode MS" pitchFamily="34" charset="-128"/>
            </a:endParaRPr>
          </a:p>
        </p:txBody>
      </p:sp>
      <p:sp>
        <p:nvSpPr>
          <p:cNvPr id="25" name="24 Elipse"/>
          <p:cNvSpPr/>
          <p:nvPr/>
        </p:nvSpPr>
        <p:spPr>
          <a:xfrm>
            <a:off x="4714876" y="2214554"/>
            <a:ext cx="2428892"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Unicode MS" pitchFamily="34" charset="-128"/>
              <a:ea typeface="Arial Unicode MS" pitchFamily="34" charset="-128"/>
              <a:cs typeface="Arial Unicode MS" pitchFamily="34" charset="-128"/>
            </a:endParaRPr>
          </a:p>
        </p:txBody>
      </p:sp>
      <p:sp>
        <p:nvSpPr>
          <p:cNvPr id="29" name="28 Elipse"/>
          <p:cNvSpPr/>
          <p:nvPr/>
        </p:nvSpPr>
        <p:spPr>
          <a:xfrm>
            <a:off x="7429520" y="2143116"/>
            <a:ext cx="1428760" cy="7143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Unicode MS" pitchFamily="34" charset="-128"/>
              <a:ea typeface="Arial Unicode MS" pitchFamily="34" charset="-128"/>
              <a:cs typeface="Arial Unicode MS" pitchFamily="34" charset="-128"/>
            </a:endParaRPr>
          </a:p>
        </p:txBody>
      </p:sp>
      <p:sp>
        <p:nvSpPr>
          <p:cNvPr id="30" name="29 Elipse"/>
          <p:cNvSpPr/>
          <p:nvPr/>
        </p:nvSpPr>
        <p:spPr>
          <a:xfrm>
            <a:off x="3714744" y="5000636"/>
            <a:ext cx="2428892" cy="15716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Unicode MS" pitchFamily="34" charset="-128"/>
              <a:ea typeface="Arial Unicode MS" pitchFamily="34" charset="-128"/>
              <a:cs typeface="Arial Unicode MS" pitchFamily="34" charset="-128"/>
            </a:endParaRPr>
          </a:p>
        </p:txBody>
      </p:sp>
      <p:sp>
        <p:nvSpPr>
          <p:cNvPr id="32" name="31 Elipse"/>
          <p:cNvSpPr/>
          <p:nvPr/>
        </p:nvSpPr>
        <p:spPr>
          <a:xfrm>
            <a:off x="7215206" y="5000636"/>
            <a:ext cx="1714512" cy="15716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Unicode MS" pitchFamily="34" charset="-128"/>
              <a:ea typeface="Arial Unicode MS" pitchFamily="34" charset="-128"/>
              <a:cs typeface="Arial Unicode MS" pitchFamily="34" charset="-128"/>
            </a:endParaRPr>
          </a:p>
        </p:txBody>
      </p:sp>
      <p:sp>
        <p:nvSpPr>
          <p:cNvPr id="26" name="Text Box 75"/>
          <p:cNvSpPr txBox="1">
            <a:spLocks noChangeArrowheads="1"/>
          </p:cNvSpPr>
          <p:nvPr/>
        </p:nvSpPr>
        <p:spPr bwMode="auto">
          <a:xfrm>
            <a:off x="71406" y="1214422"/>
            <a:ext cx="1944688" cy="584775"/>
          </a:xfrm>
          <a:prstGeom prst="rect">
            <a:avLst/>
          </a:prstGeom>
          <a:noFill/>
          <a:ln w="9525">
            <a:noFill/>
            <a:miter lim="800000"/>
            <a:headEnd/>
            <a:tailEnd/>
          </a:ln>
          <a:effectLst/>
        </p:spPr>
        <p:txBody>
          <a:bodyPr>
            <a:spAutoFit/>
          </a:bodyPr>
          <a:lstStyle/>
          <a:p>
            <a:pPr algn="ctr">
              <a:spcBef>
                <a:spcPts val="0"/>
              </a:spcBef>
            </a:pPr>
            <a:r>
              <a:rPr lang="es-ES_tradnl" sz="1600" b="1" smtClean="0">
                <a:latin typeface="Arial Unicode MS" pitchFamily="34" charset="-128"/>
                <a:ea typeface="Arial Unicode MS" pitchFamily="34" charset="-128"/>
                <a:cs typeface="Arial Unicode MS" pitchFamily="34" charset="-128"/>
              </a:rPr>
              <a:t>Diálogo previo</a:t>
            </a:r>
          </a:p>
          <a:p>
            <a:pPr algn="ctr">
              <a:spcBef>
                <a:spcPts val="0"/>
              </a:spcBef>
            </a:pPr>
            <a:r>
              <a:rPr lang="es-ES_tradnl" sz="1600" b="1" smtClean="0">
                <a:latin typeface="Arial Unicode MS" pitchFamily="34" charset="-128"/>
                <a:ea typeface="Arial Unicode MS" pitchFamily="34" charset="-128"/>
                <a:cs typeface="Arial Unicode MS" pitchFamily="34" charset="-128"/>
              </a:rPr>
              <a:t>(optativo)</a:t>
            </a:r>
            <a:endParaRPr lang="es-ES_tradnl" sz="1600" b="1">
              <a:latin typeface="Arial Unicode MS" pitchFamily="34" charset="-128"/>
              <a:ea typeface="Arial Unicode MS" pitchFamily="34" charset="-128"/>
              <a:cs typeface="Arial Unicode MS" pitchFamily="34" charset="-128"/>
            </a:endParaRPr>
          </a:p>
        </p:txBody>
      </p:sp>
      <p:sp>
        <p:nvSpPr>
          <p:cNvPr id="27" name="26 Elipse"/>
          <p:cNvSpPr/>
          <p:nvPr/>
        </p:nvSpPr>
        <p:spPr>
          <a:xfrm>
            <a:off x="250731" y="1142984"/>
            <a:ext cx="1571668" cy="6429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323"/>
                                        </p:tgtEl>
                                        <p:attrNameLst>
                                          <p:attrName>style.visibility</p:attrName>
                                        </p:attrNameLst>
                                      </p:cBhvr>
                                      <p:to>
                                        <p:strVal val="visible"/>
                                      </p:to>
                                    </p:set>
                                    <p:animEffect transition="in" filter="fade">
                                      <p:cBhvr>
                                        <p:cTn id="15" dur="2000"/>
                                        <p:tgtEl>
                                          <p:spTgt spid="533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3326"/>
                                        </p:tgtEl>
                                        <p:attrNameLst>
                                          <p:attrName>style.visibility</p:attrName>
                                        </p:attrNameLst>
                                      </p:cBhvr>
                                      <p:to>
                                        <p:strVal val="visible"/>
                                      </p:to>
                                    </p:set>
                                    <p:animEffect transition="in" filter="wipe(left)">
                                      <p:cBhvr>
                                        <p:cTn id="23" dur="1000"/>
                                        <p:tgtEl>
                                          <p:spTgt spid="533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3324"/>
                                        </p:tgtEl>
                                        <p:attrNameLst>
                                          <p:attrName>style.visibility</p:attrName>
                                        </p:attrNameLst>
                                      </p:cBhvr>
                                      <p:to>
                                        <p:strVal val="visible"/>
                                      </p:to>
                                    </p:set>
                                    <p:animEffect transition="in" filter="wipe(left)">
                                      <p:cBhvr>
                                        <p:cTn id="26" dur="1000"/>
                                        <p:tgtEl>
                                          <p:spTgt spid="533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3342"/>
                                        </p:tgtEl>
                                        <p:attrNameLst>
                                          <p:attrName>style.visibility</p:attrName>
                                        </p:attrNameLst>
                                      </p:cBhvr>
                                      <p:to>
                                        <p:strVal val="visible"/>
                                      </p:to>
                                    </p:set>
                                    <p:animEffect transition="in" filter="wipe(up)">
                                      <p:cBhvr>
                                        <p:cTn id="31" dur="500"/>
                                        <p:tgtEl>
                                          <p:spTgt spid="53342"/>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53319"/>
                                        </p:tgtEl>
                                        <p:attrNameLst>
                                          <p:attrName>style.visibility</p:attrName>
                                        </p:attrNameLst>
                                      </p:cBhvr>
                                      <p:to>
                                        <p:strVal val="visible"/>
                                      </p:to>
                                    </p:set>
                                    <p:animEffect transition="in" filter="wipe(up)">
                                      <p:cBhvr>
                                        <p:cTn id="35" dur="500"/>
                                        <p:tgtEl>
                                          <p:spTgt spid="53319"/>
                                        </p:tgtEl>
                                      </p:cBhvr>
                                    </p:animEffect>
                                  </p:childTnLst>
                                </p:cTn>
                              </p:par>
                            </p:childTnLst>
                          </p:cTn>
                        </p:par>
                        <p:par>
                          <p:cTn id="36" fill="hold">
                            <p:stCondLst>
                              <p:cond delay="1000"/>
                            </p:stCondLst>
                            <p:childTnLst>
                              <p:par>
                                <p:cTn id="37" presetID="22" presetClass="entr" presetSubtype="2" fill="hold" nodeType="afterEffect">
                                  <p:stCondLst>
                                    <p:cond delay="0"/>
                                  </p:stCondLst>
                                  <p:childTnLst>
                                    <p:set>
                                      <p:cBhvr>
                                        <p:cTn id="38" dur="1" fill="hold">
                                          <p:stCondLst>
                                            <p:cond delay="0"/>
                                          </p:stCondLst>
                                        </p:cTn>
                                        <p:tgtEl>
                                          <p:spTgt spid="53338"/>
                                        </p:tgtEl>
                                        <p:attrNameLst>
                                          <p:attrName>style.visibility</p:attrName>
                                        </p:attrNameLst>
                                      </p:cBhvr>
                                      <p:to>
                                        <p:strVal val="visible"/>
                                      </p:to>
                                    </p:set>
                                    <p:animEffect transition="in" filter="wipe(right)">
                                      <p:cBhvr>
                                        <p:cTn id="39" dur="500"/>
                                        <p:tgtEl>
                                          <p:spTgt spid="5333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3339"/>
                                        </p:tgtEl>
                                        <p:attrNameLst>
                                          <p:attrName>style.visibility</p:attrName>
                                        </p:attrNameLst>
                                      </p:cBhvr>
                                      <p:to>
                                        <p:strVal val="visible"/>
                                      </p:to>
                                    </p:set>
                                    <p:animEffect transition="in" filter="dissolve">
                                      <p:cBhvr>
                                        <p:cTn id="44" dur="500"/>
                                        <p:tgtEl>
                                          <p:spTgt spid="53339"/>
                                        </p:tgtEl>
                                      </p:cBhvr>
                                    </p:animEffect>
                                  </p:childTnLst>
                                </p:cTn>
                              </p:par>
                              <p:par>
                                <p:cTn id="45" presetID="9" presetClass="entr" presetSubtype="0" fill="hold" nodeType="withEffect">
                                  <p:stCondLst>
                                    <p:cond delay="0"/>
                                  </p:stCondLst>
                                  <p:childTnLst>
                                    <p:set>
                                      <p:cBhvr>
                                        <p:cTn id="46" dur="1" fill="hold">
                                          <p:stCondLst>
                                            <p:cond delay="0"/>
                                          </p:stCondLst>
                                        </p:cTn>
                                        <p:tgtEl>
                                          <p:spTgt spid="53340"/>
                                        </p:tgtEl>
                                        <p:attrNameLst>
                                          <p:attrName>style.visibility</p:attrName>
                                        </p:attrNameLst>
                                      </p:cBhvr>
                                      <p:to>
                                        <p:strVal val="visible"/>
                                      </p:to>
                                    </p:set>
                                    <p:animEffect transition="in" filter="dissolve">
                                      <p:cBhvr>
                                        <p:cTn id="47" dur="500"/>
                                        <p:tgtEl>
                                          <p:spTgt spid="5334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dissolv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53335"/>
                                        </p:tgtEl>
                                        <p:attrNameLst>
                                          <p:attrName>style.visibility</p:attrName>
                                        </p:attrNameLst>
                                      </p:cBhvr>
                                      <p:to>
                                        <p:strVal val="visible"/>
                                      </p:to>
                                    </p:set>
                                    <p:anim calcmode="lin" valueType="num">
                                      <p:cBhvr>
                                        <p:cTn id="55" dur="1000" fill="hold"/>
                                        <p:tgtEl>
                                          <p:spTgt spid="53335"/>
                                        </p:tgtEl>
                                        <p:attrNameLst>
                                          <p:attrName>ppt_w</p:attrName>
                                        </p:attrNameLst>
                                      </p:cBhvr>
                                      <p:tavLst>
                                        <p:tav tm="0">
                                          <p:val>
                                            <p:strVal val="#ppt_w*0.70"/>
                                          </p:val>
                                        </p:tav>
                                        <p:tav tm="100000">
                                          <p:val>
                                            <p:strVal val="#ppt_w"/>
                                          </p:val>
                                        </p:tav>
                                      </p:tavLst>
                                    </p:anim>
                                    <p:anim calcmode="lin" valueType="num">
                                      <p:cBhvr>
                                        <p:cTn id="56" dur="1000" fill="hold"/>
                                        <p:tgtEl>
                                          <p:spTgt spid="53335"/>
                                        </p:tgtEl>
                                        <p:attrNameLst>
                                          <p:attrName>ppt_h</p:attrName>
                                        </p:attrNameLst>
                                      </p:cBhvr>
                                      <p:tavLst>
                                        <p:tav tm="0">
                                          <p:val>
                                            <p:strVal val="#ppt_h"/>
                                          </p:val>
                                        </p:tav>
                                        <p:tav tm="100000">
                                          <p:val>
                                            <p:strVal val="#ppt_h"/>
                                          </p:val>
                                        </p:tav>
                                      </p:tavLst>
                                    </p:anim>
                                    <p:animEffect transition="in" filter="fade">
                                      <p:cBhvr>
                                        <p:cTn id="57" dur="1000"/>
                                        <p:tgtEl>
                                          <p:spTgt spid="53335"/>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53336"/>
                                        </p:tgtEl>
                                        <p:attrNameLst>
                                          <p:attrName>style.visibility</p:attrName>
                                        </p:attrNameLst>
                                      </p:cBhvr>
                                      <p:to>
                                        <p:strVal val="visible"/>
                                      </p:to>
                                    </p:set>
                                    <p:anim calcmode="lin" valueType="num">
                                      <p:cBhvr>
                                        <p:cTn id="60" dur="1000" fill="hold"/>
                                        <p:tgtEl>
                                          <p:spTgt spid="53336"/>
                                        </p:tgtEl>
                                        <p:attrNameLst>
                                          <p:attrName>ppt_w</p:attrName>
                                        </p:attrNameLst>
                                      </p:cBhvr>
                                      <p:tavLst>
                                        <p:tav tm="0">
                                          <p:val>
                                            <p:strVal val="#ppt_w*0.70"/>
                                          </p:val>
                                        </p:tav>
                                        <p:tav tm="100000">
                                          <p:val>
                                            <p:strVal val="#ppt_w"/>
                                          </p:val>
                                        </p:tav>
                                      </p:tavLst>
                                    </p:anim>
                                    <p:anim calcmode="lin" valueType="num">
                                      <p:cBhvr>
                                        <p:cTn id="61" dur="1000" fill="hold"/>
                                        <p:tgtEl>
                                          <p:spTgt spid="53336"/>
                                        </p:tgtEl>
                                        <p:attrNameLst>
                                          <p:attrName>ppt_h</p:attrName>
                                        </p:attrNameLst>
                                      </p:cBhvr>
                                      <p:tavLst>
                                        <p:tav tm="0">
                                          <p:val>
                                            <p:strVal val="#ppt_h"/>
                                          </p:val>
                                        </p:tav>
                                        <p:tav tm="100000">
                                          <p:val>
                                            <p:strVal val="#ppt_h"/>
                                          </p:val>
                                        </p:tav>
                                      </p:tavLst>
                                    </p:anim>
                                    <p:animEffect transition="in" filter="fade">
                                      <p:cBhvr>
                                        <p:cTn id="62" dur="1000"/>
                                        <p:tgtEl>
                                          <p:spTgt spid="53336"/>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53325"/>
                                        </p:tgtEl>
                                        <p:attrNameLst>
                                          <p:attrName>style.visibility</p:attrName>
                                        </p:attrNameLst>
                                      </p:cBhvr>
                                      <p:to>
                                        <p:strVal val="visible"/>
                                      </p:to>
                                    </p:set>
                                    <p:anim calcmode="lin" valueType="num">
                                      <p:cBhvr>
                                        <p:cTn id="65" dur="1000" fill="hold"/>
                                        <p:tgtEl>
                                          <p:spTgt spid="53325"/>
                                        </p:tgtEl>
                                        <p:attrNameLst>
                                          <p:attrName>ppt_w</p:attrName>
                                        </p:attrNameLst>
                                      </p:cBhvr>
                                      <p:tavLst>
                                        <p:tav tm="0">
                                          <p:val>
                                            <p:strVal val="#ppt_w*0.70"/>
                                          </p:val>
                                        </p:tav>
                                        <p:tav tm="100000">
                                          <p:val>
                                            <p:strVal val="#ppt_w"/>
                                          </p:val>
                                        </p:tav>
                                      </p:tavLst>
                                    </p:anim>
                                    <p:anim calcmode="lin" valueType="num">
                                      <p:cBhvr>
                                        <p:cTn id="66" dur="1000" fill="hold"/>
                                        <p:tgtEl>
                                          <p:spTgt spid="53325"/>
                                        </p:tgtEl>
                                        <p:attrNameLst>
                                          <p:attrName>ppt_h</p:attrName>
                                        </p:attrNameLst>
                                      </p:cBhvr>
                                      <p:tavLst>
                                        <p:tav tm="0">
                                          <p:val>
                                            <p:strVal val="#ppt_h"/>
                                          </p:val>
                                        </p:tav>
                                        <p:tav tm="100000">
                                          <p:val>
                                            <p:strVal val="#ppt_h"/>
                                          </p:val>
                                        </p:tav>
                                      </p:tavLst>
                                    </p:anim>
                                    <p:animEffect transition="in" filter="fade">
                                      <p:cBhvr>
                                        <p:cTn id="67" dur="1000"/>
                                        <p:tgtEl>
                                          <p:spTgt spid="53325"/>
                                        </p:tgtEl>
                                      </p:cBhvr>
                                    </p:animEffect>
                                  </p:childTnLst>
                                </p:cTn>
                              </p:par>
                              <p:par>
                                <p:cTn id="68" presetID="55" presetClass="entr" presetSubtype="0" fill="hold" nodeType="withEffect">
                                  <p:stCondLst>
                                    <p:cond delay="0"/>
                                  </p:stCondLst>
                                  <p:childTnLst>
                                    <p:set>
                                      <p:cBhvr>
                                        <p:cTn id="69" dur="1" fill="hold">
                                          <p:stCondLst>
                                            <p:cond delay="0"/>
                                          </p:stCondLst>
                                        </p:cTn>
                                        <p:tgtEl>
                                          <p:spTgt spid="53341"/>
                                        </p:tgtEl>
                                        <p:attrNameLst>
                                          <p:attrName>style.visibility</p:attrName>
                                        </p:attrNameLst>
                                      </p:cBhvr>
                                      <p:to>
                                        <p:strVal val="visible"/>
                                      </p:to>
                                    </p:set>
                                    <p:anim calcmode="lin" valueType="num">
                                      <p:cBhvr>
                                        <p:cTn id="70" dur="1000" fill="hold"/>
                                        <p:tgtEl>
                                          <p:spTgt spid="53341"/>
                                        </p:tgtEl>
                                        <p:attrNameLst>
                                          <p:attrName>ppt_w</p:attrName>
                                        </p:attrNameLst>
                                      </p:cBhvr>
                                      <p:tavLst>
                                        <p:tav tm="0">
                                          <p:val>
                                            <p:strVal val="#ppt_w*0.70"/>
                                          </p:val>
                                        </p:tav>
                                        <p:tav tm="100000">
                                          <p:val>
                                            <p:strVal val="#ppt_w"/>
                                          </p:val>
                                        </p:tav>
                                      </p:tavLst>
                                    </p:anim>
                                    <p:anim calcmode="lin" valueType="num">
                                      <p:cBhvr>
                                        <p:cTn id="71" dur="1000" fill="hold"/>
                                        <p:tgtEl>
                                          <p:spTgt spid="53341"/>
                                        </p:tgtEl>
                                        <p:attrNameLst>
                                          <p:attrName>ppt_h</p:attrName>
                                        </p:attrNameLst>
                                      </p:cBhvr>
                                      <p:tavLst>
                                        <p:tav tm="0">
                                          <p:val>
                                            <p:strVal val="#ppt_h"/>
                                          </p:val>
                                        </p:tav>
                                        <p:tav tm="100000">
                                          <p:val>
                                            <p:strVal val="#ppt_h"/>
                                          </p:val>
                                        </p:tav>
                                      </p:tavLst>
                                    </p:anim>
                                    <p:animEffect transition="in" filter="fade">
                                      <p:cBhvr>
                                        <p:cTn id="72" dur="1000"/>
                                        <p:tgtEl>
                                          <p:spTgt spid="53341"/>
                                        </p:tgtEl>
                                      </p:cBhvr>
                                    </p:animEffect>
                                  </p:childTnLst>
                                </p:cTn>
                              </p:par>
                              <p:par>
                                <p:cTn id="73" presetID="55"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1000" fill="hold"/>
                                        <p:tgtEl>
                                          <p:spTgt spid="29"/>
                                        </p:tgtEl>
                                        <p:attrNameLst>
                                          <p:attrName>ppt_w</p:attrName>
                                        </p:attrNameLst>
                                      </p:cBhvr>
                                      <p:tavLst>
                                        <p:tav tm="0">
                                          <p:val>
                                            <p:strVal val="#ppt_w*0.70"/>
                                          </p:val>
                                        </p:tav>
                                        <p:tav tm="100000">
                                          <p:val>
                                            <p:strVal val="#ppt_w"/>
                                          </p:val>
                                        </p:tav>
                                      </p:tavLst>
                                    </p:anim>
                                    <p:anim calcmode="lin" valueType="num">
                                      <p:cBhvr>
                                        <p:cTn id="76" dur="1000" fill="hold"/>
                                        <p:tgtEl>
                                          <p:spTgt spid="29"/>
                                        </p:tgtEl>
                                        <p:attrNameLst>
                                          <p:attrName>ppt_h</p:attrName>
                                        </p:attrNameLst>
                                      </p:cBhvr>
                                      <p:tavLst>
                                        <p:tav tm="0">
                                          <p:val>
                                            <p:strVal val="#ppt_h"/>
                                          </p:val>
                                        </p:tav>
                                        <p:tav tm="100000">
                                          <p:val>
                                            <p:strVal val="#ppt_h"/>
                                          </p:val>
                                        </p:tav>
                                      </p:tavLst>
                                    </p:anim>
                                    <p:animEffect transition="in" filter="fade">
                                      <p:cBhvr>
                                        <p:cTn id="77" dur="1000"/>
                                        <p:tgtEl>
                                          <p:spTgt spid="29"/>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1000" fill="hold"/>
                                        <p:tgtEl>
                                          <p:spTgt spid="19"/>
                                        </p:tgtEl>
                                        <p:attrNameLst>
                                          <p:attrName>ppt_w</p:attrName>
                                        </p:attrNameLst>
                                      </p:cBhvr>
                                      <p:tavLst>
                                        <p:tav tm="0">
                                          <p:val>
                                            <p:strVal val="#ppt_w*0.70"/>
                                          </p:val>
                                        </p:tav>
                                        <p:tav tm="100000">
                                          <p:val>
                                            <p:strVal val="#ppt_w"/>
                                          </p:val>
                                        </p:tav>
                                      </p:tavLst>
                                    </p:anim>
                                    <p:anim calcmode="lin" valueType="num">
                                      <p:cBhvr>
                                        <p:cTn id="81" dur="1000" fill="hold"/>
                                        <p:tgtEl>
                                          <p:spTgt spid="19"/>
                                        </p:tgtEl>
                                        <p:attrNameLst>
                                          <p:attrName>ppt_h</p:attrName>
                                        </p:attrNameLst>
                                      </p:cBhvr>
                                      <p:tavLst>
                                        <p:tav tm="0">
                                          <p:val>
                                            <p:strVal val="#ppt_h"/>
                                          </p:val>
                                        </p:tav>
                                        <p:tav tm="100000">
                                          <p:val>
                                            <p:strVal val="#ppt_h"/>
                                          </p:val>
                                        </p:tav>
                                      </p:tavLst>
                                    </p:anim>
                                    <p:animEffect transition="in" filter="fade">
                                      <p:cBhvr>
                                        <p:cTn id="82" dur="10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childTnLst>
                          </p:cTn>
                        </p:par>
                        <p:par>
                          <p:cTn id="100" fill="hold">
                            <p:stCondLst>
                              <p:cond delay="500"/>
                            </p:stCondLst>
                            <p:childTnLst>
                              <p:par>
                                <p:cTn id="101" presetID="55"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ppt_w</p:attrName>
                                        </p:attrNameLst>
                                      </p:cBhvr>
                                      <p:tavLst>
                                        <p:tav tm="0">
                                          <p:val>
                                            <p:strVal val="#ppt_w*0.70"/>
                                          </p:val>
                                        </p:tav>
                                        <p:tav tm="100000">
                                          <p:val>
                                            <p:strVal val="#ppt_w"/>
                                          </p:val>
                                        </p:tav>
                                      </p:tavLst>
                                    </p:anim>
                                    <p:anim calcmode="lin" valueType="num">
                                      <p:cBhvr>
                                        <p:cTn id="104" dur="1000" fill="hold"/>
                                        <p:tgtEl>
                                          <p:spTgt spid="23"/>
                                        </p:tgtEl>
                                        <p:attrNameLst>
                                          <p:attrName>ppt_h</p:attrName>
                                        </p:attrNameLst>
                                      </p:cBhvr>
                                      <p:tavLst>
                                        <p:tav tm="0">
                                          <p:val>
                                            <p:strVal val="#ppt_h"/>
                                          </p:val>
                                        </p:tav>
                                        <p:tav tm="100000">
                                          <p:val>
                                            <p:strVal val="#ppt_h"/>
                                          </p:val>
                                        </p:tav>
                                      </p:tavLst>
                                    </p:anim>
                                    <p:animEffect transition="in" filter="fade">
                                      <p:cBhvr>
                                        <p:cTn id="105" dur="1000"/>
                                        <p:tgtEl>
                                          <p:spTgt spid="23"/>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1000" fill="hold"/>
                                        <p:tgtEl>
                                          <p:spTgt spid="32"/>
                                        </p:tgtEl>
                                        <p:attrNameLst>
                                          <p:attrName>ppt_w</p:attrName>
                                        </p:attrNameLst>
                                      </p:cBhvr>
                                      <p:tavLst>
                                        <p:tav tm="0">
                                          <p:val>
                                            <p:strVal val="#ppt_w*0.70"/>
                                          </p:val>
                                        </p:tav>
                                        <p:tav tm="100000">
                                          <p:val>
                                            <p:strVal val="#ppt_w"/>
                                          </p:val>
                                        </p:tav>
                                      </p:tavLst>
                                    </p:anim>
                                    <p:anim calcmode="lin" valueType="num">
                                      <p:cBhvr>
                                        <p:cTn id="109" dur="1000" fill="hold"/>
                                        <p:tgtEl>
                                          <p:spTgt spid="32"/>
                                        </p:tgtEl>
                                        <p:attrNameLst>
                                          <p:attrName>ppt_h</p:attrName>
                                        </p:attrNameLst>
                                      </p:cBhvr>
                                      <p:tavLst>
                                        <p:tav tm="0">
                                          <p:val>
                                            <p:strVal val="#ppt_h"/>
                                          </p:val>
                                        </p:tav>
                                        <p:tav tm="100000">
                                          <p:val>
                                            <p:strVal val="#ppt_h"/>
                                          </p:val>
                                        </p:tav>
                                      </p:tavLst>
                                    </p:anim>
                                    <p:animEffect transition="in" filter="fade">
                                      <p:cBhvr>
                                        <p:cTn id="1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19" grpId="0"/>
      <p:bldP spid="53323" grpId="0"/>
      <p:bldP spid="53324" grpId="0"/>
      <p:bldP spid="53325" grpId="0"/>
      <p:bldP spid="53335" grpId="0" animBg="1"/>
      <p:bldP spid="53336" grpId="0"/>
      <p:bldP spid="53339" grpId="0"/>
      <p:bldP spid="19" grpId="0"/>
      <p:bldP spid="21" grpId="0"/>
      <p:bldP spid="23" grpId="0"/>
      <p:bldP spid="24" grpId="0" animBg="1"/>
      <p:bldP spid="25" grpId="0" animBg="1"/>
      <p:bldP spid="30" grpId="0" animBg="1"/>
      <p:bldP spid="32" grpId="0" animBg="1"/>
      <p:bldP spid="26" grpId="0"/>
      <p:bldP spid="2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noGrp="1"/>
          </p:cNvSpPr>
          <p:nvPr>
            <p:ph type="title" idx="4294967295"/>
          </p:nvPr>
        </p:nvSpPr>
        <p:spPr>
          <a:xfrm>
            <a:off x="1500166" y="142852"/>
            <a:ext cx="5786478" cy="642942"/>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a:t>
            </a:r>
            <a:b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b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Diálogo previo</a:t>
            </a:r>
          </a:p>
        </p:txBody>
      </p:sp>
      <p:sp>
        <p:nvSpPr>
          <p:cNvPr id="9" name="2 Marcador de contenido"/>
          <p:cNvSpPr txBox="1">
            <a:spLocks/>
          </p:cNvSpPr>
          <p:nvPr/>
        </p:nvSpPr>
        <p:spPr>
          <a:xfrm>
            <a:off x="1071538" y="1500174"/>
            <a:ext cx="7572428" cy="4114800"/>
          </a:xfrm>
          <a:prstGeom prst="rect">
            <a:avLst/>
          </a:prstGeom>
        </p:spPr>
        <p:txBody>
          <a:bodyPr>
            <a:noAutofit/>
          </a:bodyPr>
          <a:lstStyle/>
          <a:p>
            <a:pPr marL="95250" marR="0" lvl="0" indent="-12700" algn="l" defTabSz="914400" rtl="0" eaLnBrk="0" fontAlgn="base" latinLnBrk="0" hangingPunct="0">
              <a:lnSpc>
                <a:spcPct val="120000"/>
              </a:lnSpc>
              <a:spcBef>
                <a:spcPts val="600"/>
              </a:spcBef>
              <a:spcAft>
                <a:spcPct val="0"/>
              </a:spcAft>
              <a:buClr>
                <a:schemeClr val="accent1"/>
              </a:buClr>
              <a:buSzPct val="80000"/>
              <a:tabLst/>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entidad (re)aseguradora puede proponer al supervisor un diálogo previo a la presentación de la solicitud formal</a:t>
            </a:r>
          </a:p>
          <a:p>
            <a:pPr marL="901700" indent="-282575" eaLnBrk="0" hangingPunct="0">
              <a:lnSpc>
                <a:spcPct val="120000"/>
              </a:lnSpc>
              <a:spcBef>
                <a:spcPts val="600"/>
              </a:spcBef>
              <a:buClr>
                <a:schemeClr val="accent1"/>
              </a:buClr>
              <a:buSzPct val="80000"/>
              <a:buFont typeface="Wingdings 2" pitchFamily="18" charset="2"/>
              <a:buChar char=""/>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contribuye a la </a:t>
            </a:r>
            <a:r>
              <a:rPr lang="es-ES_tradnl" sz="2000" dirty="0" smtClean="0">
                <a:latin typeface="Arial Unicode MS" pitchFamily="34" charset="-128"/>
                <a:ea typeface="Arial Unicode MS" pitchFamily="34" charset="-128"/>
                <a:cs typeface="Arial Unicode MS" pitchFamily="34" charset="-128"/>
              </a:rPr>
              <a:t>eficiencia sistema</a:t>
            </a:r>
          </a:p>
          <a:p>
            <a:pPr marL="901700" indent="-282575" eaLnBrk="0" hangingPunct="0">
              <a:lnSpc>
                <a:spcPct val="120000"/>
              </a:lnSpc>
              <a:spcBef>
                <a:spcPts val="600"/>
              </a:spcBef>
              <a:buClr>
                <a:schemeClr val="accent1"/>
              </a:buClr>
              <a:buSzPct val="80000"/>
              <a:buFont typeface="Wingdings 2" pitchFamily="18" charset="2"/>
              <a:buChar char=""/>
              <a:defRPr/>
            </a:pPr>
            <a:r>
              <a:rPr lang="es-ES_tradnl" sz="2000" dirty="0" smtClean="0">
                <a:latin typeface="Arial Unicode MS" pitchFamily="34" charset="-128"/>
                <a:ea typeface="Arial Unicode MS" pitchFamily="34" charset="-128"/>
                <a:cs typeface="Arial Unicode MS" pitchFamily="34" charset="-128"/>
              </a:rPr>
              <a:t>supone una aproximación práctica</a:t>
            </a:r>
          </a:p>
          <a:p>
            <a:pPr marL="901700" indent="-282575" eaLnBrk="0" hangingPunct="0">
              <a:lnSpc>
                <a:spcPct val="120000"/>
              </a:lnSpc>
              <a:spcBef>
                <a:spcPts val="600"/>
              </a:spcBef>
              <a:buClr>
                <a:schemeClr val="accent1"/>
              </a:buClr>
              <a:buSzPct val="80000"/>
              <a:buFont typeface="Wingdings 2" pitchFamily="18" charset="2"/>
              <a:buChar char=""/>
              <a:defRPr/>
            </a:pPr>
            <a:r>
              <a:rPr lang="es-ES_tradnl" sz="2000" dirty="0" smtClean="0">
                <a:latin typeface="Arial Unicode MS" pitchFamily="34" charset="-128"/>
                <a:ea typeface="Arial Unicode MS" pitchFamily="34" charset="-128"/>
                <a:cs typeface="Arial Unicode MS" pitchFamily="34" charset="-128"/>
              </a:rPr>
              <a:t>no forma parte del procedimiento formal</a:t>
            </a:r>
          </a:p>
          <a:p>
            <a:pPr marL="901700"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 consume el plazo legal para</a:t>
            </a:r>
            <a:r>
              <a:rPr kumimoji="0" lang="es-ES_tradnl" sz="20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resolver la solicitud formal</a:t>
            </a: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901700"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 presupone el sentido del acuerdo posterior en la solicitud</a:t>
            </a:r>
          </a:p>
          <a:p>
            <a:pPr marL="901700"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no crea un precedente</a:t>
            </a: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1"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274320" marR="0" lvl="1" indent="-236538" algn="l" defTabSz="914400" rtl="0" eaLnBrk="0" fontAlgn="base" latinLnBrk="0" hangingPunct="0">
              <a:lnSpc>
                <a:spcPct val="120000"/>
              </a:lnSpc>
              <a:spcBef>
                <a:spcPts val="600"/>
              </a:spcBef>
              <a:spcAft>
                <a:spcPct val="0"/>
              </a:spcAft>
              <a:buClr>
                <a:schemeClr val="accent1"/>
              </a:buClr>
              <a:buSzPct val="85000"/>
              <a:buFont typeface="Wingdings 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marR="0" lvl="1" indent="-236538" algn="l" defTabSz="914400" rtl="0" eaLnBrk="0" fontAlgn="base" latinLnBrk="0" hangingPunct="0">
              <a:lnSpc>
                <a:spcPct val="120000"/>
              </a:lnSpc>
              <a:spcBef>
                <a:spcPts val="600"/>
              </a:spcBef>
              <a:spcAft>
                <a:spcPct val="0"/>
              </a:spcAft>
              <a:buClr>
                <a:schemeClr val="accent1"/>
              </a:buClr>
              <a:buSzTx/>
              <a:buFont typeface="Verdana"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20000"/>
              </a:lnSpc>
              <a:spcBef>
                <a:spcPts val="600"/>
              </a:spcBef>
              <a:spcAft>
                <a:spcPct val="0"/>
              </a:spcAft>
              <a:buClr>
                <a:schemeClr val="accent1"/>
              </a:buClr>
              <a:buSzPct val="80000"/>
              <a:buFont typeface="Wingdings 2" pitchFamily="18" charset="2"/>
              <a:buChar char=""/>
              <a:tabLst/>
              <a:defRPr/>
            </a:pPr>
            <a:endParaRPr kumimoji="0" lang="es-ES" sz="20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noGrp="1"/>
          </p:cNvSpPr>
          <p:nvPr>
            <p:ph type="title" idx="4294967295"/>
          </p:nvPr>
        </p:nvSpPr>
        <p:spPr>
          <a:xfrm>
            <a:off x="1500166" y="142852"/>
            <a:ext cx="5786478" cy="642942"/>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a:t>
            </a:r>
            <a:b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br>
            <a:r>
              <a:rPr lang="es-ES" sz="2400" b="1" u="sng" dirty="0" smtClean="0">
                <a:solidFill>
                  <a:schemeClr val="bg1"/>
                </a:solidFill>
                <a:latin typeface="Arial Unicode MS" pitchFamily="34" charset="-128"/>
                <a:ea typeface="Arial Unicode MS" pitchFamily="34" charset="-128"/>
                <a:cs typeface="Arial Unicode MS" pitchFamily="34" charset="-128"/>
              </a:rPr>
              <a:t>Solicitud de aprobación</a:t>
            </a:r>
            <a:endPar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6" name="2 Marcador de contenido"/>
          <p:cNvSpPr txBox="1">
            <a:spLocks/>
          </p:cNvSpPr>
          <p:nvPr/>
        </p:nvSpPr>
        <p:spPr>
          <a:xfrm>
            <a:off x="1142976" y="1285860"/>
            <a:ext cx="7643866" cy="5214974"/>
          </a:xfrm>
          <a:prstGeom prst="rect">
            <a:avLst/>
          </a:prstGeom>
        </p:spPr>
        <p:txBody>
          <a:bodyPr>
            <a:noAutofit/>
          </a:bodyPr>
          <a:lstStyle/>
          <a:p>
            <a:pPr marL="365125" indent="-282575" eaLnBrk="0" hangingPunct="0">
              <a:spcBef>
                <a:spcPts val="600"/>
              </a:spcBef>
              <a:buClr>
                <a:schemeClr val="accent1"/>
              </a:buClr>
              <a:buSzPct val="80000"/>
              <a:buFont typeface="Wingdings 2" pitchFamily="18" charset="2"/>
              <a:buChar char=""/>
              <a:defRPr/>
            </a:pPr>
            <a:r>
              <a:rPr lang="es-ES_tradnl" dirty="0" smtClean="0">
                <a:latin typeface="Arial Unicode MS" pitchFamily="34" charset="-128"/>
                <a:ea typeface="Arial Unicode MS" pitchFamily="34" charset="-128"/>
                <a:cs typeface="Arial Unicode MS" pitchFamily="34" charset="-128"/>
              </a:rPr>
              <a:t>Las entidades (re)aseguradoras deberán remitir al supervisor una solicitud antes de considerarlos fondos propios</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r>
              <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solicitud deberá contener todos los elementos</a:t>
            </a:r>
            <a:r>
              <a:rPr kumimoji="0" lang="es-ES_tradnl"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relevantes</a:t>
            </a:r>
            <a:r>
              <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para la evaluación del supervisor y al menos los siguientes:</a:t>
            </a:r>
          </a:p>
          <a:p>
            <a:pPr marL="898525" marR="0" lvl="2" indent="-361950" algn="l" defTabSz="914400" rtl="0" eaLnBrk="0" fontAlgn="base" latinLnBrk="0" hangingPunct="0">
              <a:lnSpc>
                <a:spcPct val="100000"/>
              </a:lnSpc>
              <a:spcBef>
                <a:spcPts val="1200"/>
              </a:spcBef>
              <a:spcAft>
                <a:spcPct val="0"/>
              </a:spcAft>
              <a:buClr>
                <a:schemeClr val="accent2"/>
              </a:buClr>
              <a:buSzTx/>
              <a:buFont typeface="Wingdings" pitchFamily="2" charset="2"/>
              <a:buChar char="q"/>
              <a:tabLst/>
              <a:defRPr/>
            </a:pPr>
            <a:r>
              <a:rPr lang="es-ES_tradnl" dirty="0" smtClean="0">
                <a:latin typeface="Arial Unicode MS" pitchFamily="34" charset="-128"/>
                <a:ea typeface="Arial Unicode MS" pitchFamily="34" charset="-128"/>
                <a:cs typeface="Arial Unicode MS" pitchFamily="34" charset="-128"/>
              </a:rPr>
              <a:t>Escrito describiendo el objetivo y ámbito de la solicitud (</a:t>
            </a:r>
            <a:r>
              <a:rPr lang="es-ES_tradnl" dirty="0" err="1" smtClean="0">
                <a:latin typeface="Arial Unicode MS" pitchFamily="34" charset="-128"/>
                <a:ea typeface="Arial Unicode MS" pitchFamily="34" charset="-128"/>
                <a:cs typeface="Arial Unicode MS" pitchFamily="34" charset="-128"/>
              </a:rPr>
              <a:t>p.e.</a:t>
            </a:r>
            <a:r>
              <a:rPr lang="es-ES_tradnl" dirty="0" smtClean="0">
                <a:latin typeface="Arial Unicode MS" pitchFamily="34" charset="-128"/>
                <a:ea typeface="Arial Unicode MS" pitchFamily="34" charset="-128"/>
                <a:cs typeface="Arial Unicode MS" pitchFamily="34" charset="-128"/>
              </a:rPr>
              <a:t> </a:t>
            </a:r>
            <a:r>
              <a:rPr lang="es-ES_tradnl" dirty="0" err="1" smtClean="0">
                <a:latin typeface="Arial Unicode MS" pitchFamily="34" charset="-128"/>
                <a:ea typeface="Arial Unicode MS" pitchFamily="34" charset="-128"/>
                <a:cs typeface="Arial Unicode MS" pitchFamily="34" charset="-128"/>
              </a:rPr>
              <a:t>tier</a:t>
            </a:r>
            <a:r>
              <a:rPr lang="es-ES_tradnl" dirty="0" smtClean="0">
                <a:latin typeface="Arial Unicode MS" pitchFamily="34" charset="-128"/>
                <a:ea typeface="Arial Unicode MS" pitchFamily="34" charset="-128"/>
                <a:cs typeface="Arial Unicode MS" pitchFamily="34" charset="-128"/>
              </a:rPr>
              <a:t>)</a:t>
            </a:r>
          </a:p>
          <a:p>
            <a:pPr marL="898525" marR="0" lvl="2" indent="-36195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defRPr/>
            </a:pPr>
            <a:r>
              <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Descripción suficientemente detallada del FPC,</a:t>
            </a:r>
            <a:r>
              <a:rPr kumimoji="0" lang="es-ES_tradnl"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incluyendo  la sustancia económica del FPC y sus términos contractuales</a:t>
            </a:r>
          </a:p>
          <a:p>
            <a:pPr marL="898525" marR="0" lvl="2" indent="-36195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defRPr/>
            </a:pPr>
            <a:r>
              <a:rPr lang="es-ES_tradnl" dirty="0" smtClean="0">
                <a:latin typeface="Arial Unicode MS" pitchFamily="34" charset="-128"/>
                <a:ea typeface="Arial Unicode MS" pitchFamily="34" charset="-128"/>
                <a:cs typeface="Arial Unicode MS" pitchFamily="34" charset="-128"/>
              </a:rPr>
              <a:t>Nombre y descripción de las contrapartes</a:t>
            </a:r>
          </a:p>
          <a:p>
            <a:pPr marL="898525" marR="0" lvl="2" indent="-36195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defRPr/>
            </a:pPr>
            <a:r>
              <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si se</a:t>
            </a:r>
            <a:r>
              <a:rPr kumimoji="0" lang="es-ES_tradnl"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solicita la </a:t>
            </a:r>
            <a:r>
              <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aprobación de una cantidad, su importe y justificación</a:t>
            </a:r>
          </a:p>
          <a:p>
            <a:pPr marL="898525" marR="0" lvl="2" indent="-36195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defRPr/>
            </a:pPr>
            <a:r>
              <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si se solicita la aprobación de un método de cálculo, su descripción y justificación</a:t>
            </a:r>
          </a:p>
          <a:p>
            <a:pPr marL="898525" marR="0" lvl="2" indent="-36195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defRPr/>
            </a:pPr>
            <a:r>
              <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Justificación de que se cumplen los requisitos legales</a:t>
            </a:r>
          </a:p>
          <a:p>
            <a:pPr marL="898525" marR="0" lvl="2" indent="-36195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defRPr/>
            </a:pPr>
            <a:r>
              <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Forma en la que el FPC contribuirá a la estructura de capital del asegurador</a:t>
            </a:r>
          </a:p>
          <a:p>
            <a:pPr marL="898525" marR="0" lvl="2" indent="-361950" algn="l" defTabSz="914400" rtl="0" eaLnBrk="0" fontAlgn="base" latinLnBrk="0" hangingPunct="0">
              <a:lnSpc>
                <a:spcPct val="100000"/>
              </a:lnSpc>
              <a:spcBef>
                <a:spcPct val="20000"/>
              </a:spcBef>
              <a:spcAft>
                <a:spcPct val="0"/>
              </a:spcAft>
              <a:buClr>
                <a:schemeClr val="accent2"/>
              </a:buClr>
              <a:buSzTx/>
              <a:buFont typeface="Wingdings" pitchFamily="2" charset="2"/>
              <a:buChar char="q"/>
              <a:tabLst/>
              <a:defRPr/>
            </a:pPr>
            <a:r>
              <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Confirmación de no faltar ningún hecho material</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n-GB"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n-GB"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274320" marR="0" lvl="1" indent="-236538" algn="l" defTabSz="914400" rtl="0" eaLnBrk="0" fontAlgn="base" latinLnBrk="0" hangingPunct="0">
              <a:lnSpc>
                <a:spcPct val="80000"/>
              </a:lnSpc>
              <a:spcBef>
                <a:spcPts val="550"/>
              </a:spcBef>
              <a:spcAft>
                <a:spcPct val="0"/>
              </a:spcAft>
              <a:buClr>
                <a:schemeClr val="accent1"/>
              </a:buClr>
              <a:buSzPct val="85000"/>
              <a:buFont typeface="Wingdings 2"/>
              <a:buChar char=""/>
              <a:tabLst/>
              <a:defRPr/>
            </a:pPr>
            <a:endPar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_tradnl"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marR="0" lvl="1" indent="-236538"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tabLst/>
              <a:defRPr/>
            </a:pPr>
            <a:endParaRPr kumimoji="0" lang="es-ES"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928662" y="1208088"/>
            <a:ext cx="7786742" cy="5364184"/>
          </a:xfrm>
        </p:spPr>
        <p:txBody>
          <a:bodyPr>
            <a:noAutofit/>
          </a:bodyPr>
          <a:lstStyle/>
          <a:p>
            <a:pPr>
              <a:spcBef>
                <a:spcPts val="1200"/>
              </a:spcBef>
              <a:buNone/>
            </a:pPr>
            <a:r>
              <a:rPr lang="es-ES" sz="1800" dirty="0" smtClean="0">
                <a:latin typeface="Arial Unicode MS" pitchFamily="34" charset="-128"/>
                <a:ea typeface="Arial Unicode MS" pitchFamily="34" charset="-128"/>
                <a:cs typeface="Arial Unicode MS" pitchFamily="34" charset="-128"/>
              </a:rPr>
              <a:t>El supervisor debe evaluar al menos los siguientes elementos: </a:t>
            </a:r>
          </a:p>
          <a:p>
            <a:pPr lvl="1">
              <a:spcBef>
                <a:spcPts val="1200"/>
              </a:spcBef>
            </a:pPr>
            <a:r>
              <a:rPr lang="es-ES" sz="1800" dirty="0" smtClean="0">
                <a:latin typeface="Arial Unicode MS" pitchFamily="34" charset="-128"/>
                <a:ea typeface="Arial Unicode MS" pitchFamily="34" charset="-128"/>
                <a:cs typeface="Arial Unicode MS" pitchFamily="34" charset="-128"/>
              </a:rPr>
              <a:t>El compromiso debe ser legalmente vinculante</a:t>
            </a:r>
          </a:p>
          <a:p>
            <a:pPr lvl="1">
              <a:spcBef>
                <a:spcPts val="1200"/>
              </a:spcBef>
            </a:pPr>
            <a:r>
              <a:rPr lang="es-ES" sz="1800" dirty="0" smtClean="0">
                <a:latin typeface="Arial Unicode MS" pitchFamily="34" charset="-128"/>
                <a:ea typeface="Arial Unicode MS" pitchFamily="34" charset="-128"/>
                <a:cs typeface="Arial Unicode MS" pitchFamily="34" charset="-128"/>
              </a:rPr>
              <a:t>La contraparte debe quedar obligada al desembolso a petición del asegurador, sin ninguna otra condición, y por supuesto sin estar sujeto a la conformidad de la contraparte</a:t>
            </a:r>
          </a:p>
          <a:p>
            <a:pPr lvl="1">
              <a:spcBef>
                <a:spcPts val="1200"/>
              </a:spcBef>
            </a:pPr>
            <a:r>
              <a:rPr lang="es-ES" sz="1800" dirty="0" smtClean="0">
                <a:latin typeface="Arial Unicode MS" pitchFamily="34" charset="-128"/>
                <a:ea typeface="Arial Unicode MS" pitchFamily="34" charset="-128"/>
                <a:cs typeface="Arial Unicode MS" pitchFamily="34" charset="-128"/>
              </a:rPr>
              <a:t>No debe existir ningún hecho que suponga una condición previa (</a:t>
            </a:r>
            <a:r>
              <a:rPr lang="es-ES" sz="1800" i="1" dirty="0" err="1" smtClean="0">
                <a:latin typeface="Arial Unicode MS" pitchFamily="34" charset="-128"/>
                <a:ea typeface="Arial Unicode MS" pitchFamily="34" charset="-128"/>
                <a:cs typeface="Arial Unicode MS" pitchFamily="34" charset="-128"/>
              </a:rPr>
              <a:t>trigger</a:t>
            </a:r>
            <a:r>
              <a:rPr lang="es-ES" sz="1800" dirty="0" smtClean="0">
                <a:latin typeface="Arial Unicode MS" pitchFamily="34" charset="-128"/>
                <a:ea typeface="Arial Unicode MS" pitchFamily="34" charset="-128"/>
                <a:cs typeface="Arial Unicode MS" pitchFamily="34" charset="-128"/>
              </a:rPr>
              <a:t>)</a:t>
            </a:r>
          </a:p>
          <a:p>
            <a:pPr lvl="1">
              <a:spcBef>
                <a:spcPts val="1200"/>
              </a:spcBef>
            </a:pPr>
            <a:r>
              <a:rPr lang="es-ES" sz="1800" dirty="0" smtClean="0">
                <a:latin typeface="Arial Unicode MS" pitchFamily="34" charset="-128"/>
                <a:ea typeface="Arial Unicode MS" pitchFamily="34" charset="-128"/>
                <a:cs typeface="Arial Unicode MS" pitchFamily="34" charset="-128"/>
              </a:rPr>
              <a:t>la consideración de las contrapartes afectadas, en lo que respecta a su capacidad de pago y su disposición a pagar;</a:t>
            </a:r>
          </a:p>
          <a:p>
            <a:pPr lvl="1">
              <a:spcBef>
                <a:spcPts val="1200"/>
              </a:spcBef>
            </a:pPr>
            <a:r>
              <a:rPr lang="es-ES" sz="1800" dirty="0" smtClean="0">
                <a:latin typeface="Arial Unicode MS" pitchFamily="34" charset="-128"/>
                <a:ea typeface="Arial Unicode MS" pitchFamily="34" charset="-128"/>
                <a:cs typeface="Arial Unicode MS" pitchFamily="34" charset="-128"/>
              </a:rPr>
              <a:t>la posibilidad de recuperar los fondos</a:t>
            </a:r>
            <a:endParaRPr lang="es-ES_tradnl" sz="1800" dirty="0" smtClean="0">
              <a:latin typeface="Arial Unicode MS" pitchFamily="34" charset="-128"/>
              <a:ea typeface="Arial Unicode MS" pitchFamily="34" charset="-128"/>
              <a:cs typeface="Arial Unicode MS" pitchFamily="34" charset="-128"/>
            </a:endParaRPr>
          </a:p>
          <a:p>
            <a:pPr lvl="1">
              <a:spcBef>
                <a:spcPts val="1200"/>
              </a:spcBef>
            </a:pPr>
            <a:r>
              <a:rPr lang="es-ES" sz="1800" dirty="0" smtClean="0">
                <a:latin typeface="Arial Unicode MS" pitchFamily="34" charset="-128"/>
                <a:ea typeface="Arial Unicode MS" pitchFamily="34" charset="-128"/>
                <a:cs typeface="Arial Unicode MS" pitchFamily="34" charset="-128"/>
              </a:rPr>
              <a:t>toda información sobre el resultado de las exigencias anteriores</a:t>
            </a:r>
          </a:p>
          <a:p>
            <a:pPr lvl="1">
              <a:spcBef>
                <a:spcPts val="1200"/>
              </a:spcBef>
            </a:pPr>
            <a:r>
              <a:rPr lang="es-ES" sz="1800" dirty="0" smtClean="0">
                <a:latin typeface="Arial Unicode MS" pitchFamily="34" charset="-128"/>
                <a:ea typeface="Arial Unicode MS" pitchFamily="34" charset="-128"/>
                <a:cs typeface="Arial Unicode MS" pitchFamily="34" charset="-128"/>
              </a:rPr>
              <a:t>términos contractuales con las contrapartes </a:t>
            </a:r>
          </a:p>
          <a:p>
            <a:pPr lvl="1">
              <a:spcBef>
                <a:spcPts val="1200"/>
              </a:spcBef>
            </a:pPr>
            <a:r>
              <a:rPr lang="es-ES" sz="1800" dirty="0" smtClean="0">
                <a:latin typeface="Arial Unicode MS" pitchFamily="34" charset="-128"/>
                <a:ea typeface="Arial Unicode MS" pitchFamily="34" charset="-128"/>
                <a:cs typeface="Arial Unicode MS" pitchFamily="34" charset="-128"/>
              </a:rPr>
              <a:t>efectividad y cumplimiento de términos del contrato</a:t>
            </a:r>
          </a:p>
          <a:p>
            <a:pPr lvl="1">
              <a:spcBef>
                <a:spcPts val="1200"/>
              </a:spcBef>
            </a:pPr>
            <a:r>
              <a:rPr lang="es-ES" sz="1800" dirty="0" smtClean="0">
                <a:latin typeface="Arial Unicode MS" pitchFamily="34" charset="-128"/>
                <a:ea typeface="Arial Unicode MS" pitchFamily="34" charset="-128"/>
                <a:cs typeface="Arial Unicode MS" pitchFamily="34" charset="-128"/>
              </a:rPr>
              <a:t>estatutos y memorándum de las (re)aseguradoras, si es relevante </a:t>
            </a:r>
          </a:p>
          <a:p>
            <a:pPr>
              <a:spcBef>
                <a:spcPts val="1200"/>
              </a:spcBef>
            </a:pPr>
            <a:endParaRPr lang="es-ES"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 sz="1800" dirty="0" smtClean="0">
              <a:latin typeface="Arial Unicode MS" pitchFamily="34" charset="-128"/>
              <a:ea typeface="Arial Unicode MS" pitchFamily="34" charset="-128"/>
              <a:cs typeface="Arial Unicode MS" pitchFamily="34" charset="-128"/>
            </a:endParaRPr>
          </a:p>
          <a:p>
            <a:pPr>
              <a:spcBef>
                <a:spcPts val="1200"/>
              </a:spcBef>
            </a:pPr>
            <a:endParaRPr lang="en-US"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n-GB" sz="1800" dirty="0" smtClean="0">
              <a:latin typeface="Arial Unicode MS" pitchFamily="34" charset="-128"/>
              <a:ea typeface="Arial Unicode MS" pitchFamily="34" charset="-128"/>
              <a:cs typeface="Arial Unicode MS" pitchFamily="34" charset="-128"/>
            </a:endParaRPr>
          </a:p>
          <a:p>
            <a:pPr>
              <a:spcBef>
                <a:spcPts val="1200"/>
              </a:spcBef>
            </a:pPr>
            <a:endParaRPr lang="en-GB"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marL="274320" lvl="1">
              <a:spcBef>
                <a:spcPts val="1200"/>
              </a:spcBef>
              <a:buClr>
                <a:schemeClr val="accent1"/>
              </a:buClr>
              <a:buSzPct val="85000"/>
              <a:buFont typeface="Wingdings 2"/>
              <a:buChar char=""/>
            </a:pPr>
            <a:endParaRPr lang="es-ES"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 sz="1800" dirty="0" smtClean="0">
              <a:latin typeface="Arial Unicode MS" pitchFamily="34" charset="-128"/>
              <a:ea typeface="Arial Unicode MS" pitchFamily="34" charset="-128"/>
              <a:cs typeface="Arial Unicode MS" pitchFamily="34" charset="-128"/>
            </a:endParaRPr>
          </a:p>
          <a:p>
            <a:pPr>
              <a:spcBef>
                <a:spcPts val="1200"/>
              </a:spcBef>
            </a:pPr>
            <a:endParaRPr lang="es-ES_tradnl" sz="1800" dirty="0" smtClean="0">
              <a:latin typeface="Arial Unicode MS" pitchFamily="34" charset="-128"/>
              <a:ea typeface="Arial Unicode MS" pitchFamily="34" charset="-128"/>
              <a:cs typeface="Arial Unicode MS" pitchFamily="34" charset="-128"/>
            </a:endParaRPr>
          </a:p>
          <a:p>
            <a:pPr>
              <a:spcBef>
                <a:spcPts val="1200"/>
              </a:spcBef>
            </a:pPr>
            <a:endParaRPr lang="es-ES" sz="1800" dirty="0" smtClean="0">
              <a:latin typeface="Arial Unicode MS" pitchFamily="34" charset="-128"/>
              <a:ea typeface="Arial Unicode MS" pitchFamily="34" charset="-128"/>
              <a:cs typeface="Arial Unicode MS" pitchFamily="34" charset="-128"/>
            </a:endParaRPr>
          </a:p>
          <a:p>
            <a:pPr lvl="1">
              <a:spcBef>
                <a:spcPts val="1200"/>
              </a:spcBef>
            </a:pPr>
            <a:endParaRPr lang="es-ES" sz="1800" dirty="0" smtClean="0">
              <a:latin typeface="Arial Unicode MS" pitchFamily="34" charset="-128"/>
              <a:ea typeface="Arial Unicode MS" pitchFamily="34" charset="-128"/>
              <a:cs typeface="Arial Unicode MS" pitchFamily="34" charset="-128"/>
            </a:endParaRPr>
          </a:p>
          <a:p>
            <a:pPr>
              <a:spcBef>
                <a:spcPts val="1200"/>
              </a:spcBef>
            </a:pPr>
            <a:endParaRPr lang="es-ES" sz="1800" dirty="0">
              <a:latin typeface="Arial Unicode MS" pitchFamily="34" charset="-128"/>
              <a:ea typeface="Arial Unicode MS" pitchFamily="34" charset="-128"/>
              <a:cs typeface="Arial Unicode MS" pitchFamily="34" charset="-128"/>
            </a:endParaRPr>
          </a:p>
        </p:txBody>
      </p:sp>
      <p:sp>
        <p:nvSpPr>
          <p:cNvPr id="6" name="1 Título"/>
          <p:cNvSpPr txBox="1">
            <a:spLocks noGrp="1"/>
          </p:cNvSpPr>
          <p:nvPr>
            <p:ph type="title" idx="4294967295"/>
          </p:nvPr>
        </p:nvSpPr>
        <p:spPr>
          <a:xfrm>
            <a:off x="1500166" y="142852"/>
            <a:ext cx="5786478" cy="642942"/>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a:t>
            </a:r>
            <a:b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br>
            <a:r>
              <a:rPr lang="es-ES" sz="2400" b="1" u="sng" dirty="0" smtClean="0">
                <a:solidFill>
                  <a:schemeClr val="bg1"/>
                </a:solidFill>
                <a:latin typeface="Arial Unicode MS" pitchFamily="34" charset="-128"/>
                <a:ea typeface="Arial Unicode MS" pitchFamily="34" charset="-128"/>
                <a:cs typeface="Arial Unicode MS" pitchFamily="34" charset="-128"/>
              </a:rPr>
              <a:t>Evaluación por el supervisor</a:t>
            </a:r>
            <a:endPar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928662" y="1285860"/>
            <a:ext cx="7715304" cy="5143536"/>
          </a:xfrm>
        </p:spPr>
        <p:txBody>
          <a:bodyPr>
            <a:noAutofit/>
          </a:bodyPr>
          <a:lstStyle/>
          <a:p>
            <a:pPr>
              <a:spcBef>
                <a:spcPts val="1200"/>
              </a:spcBef>
            </a:pPr>
            <a:r>
              <a:rPr lang="es-ES_tradnl" sz="2000" dirty="0" smtClean="0">
                <a:latin typeface="Arial Unicode MS" pitchFamily="34" charset="-128"/>
                <a:ea typeface="Arial Unicode MS" pitchFamily="34" charset="-128"/>
                <a:cs typeface="Arial Unicode MS" pitchFamily="34" charset="-128"/>
              </a:rPr>
              <a:t>El supervisor debe resolver autoridad comunicar decisión por </a:t>
            </a:r>
            <a:r>
              <a:rPr lang="es-ES_tradnl" sz="2000" b="1" dirty="0" smtClean="0">
                <a:latin typeface="Arial Unicode MS" pitchFamily="34" charset="-128"/>
                <a:ea typeface="Arial Unicode MS" pitchFamily="34" charset="-128"/>
                <a:cs typeface="Arial Unicode MS" pitchFamily="34" charset="-128"/>
              </a:rPr>
              <a:t>escrito</a:t>
            </a:r>
            <a:r>
              <a:rPr lang="es-ES_tradnl" sz="2000" dirty="0" smtClean="0">
                <a:latin typeface="Arial Unicode MS" pitchFamily="34" charset="-128"/>
                <a:ea typeface="Arial Unicode MS" pitchFamily="34" charset="-128"/>
                <a:cs typeface="Arial Unicode MS" pitchFamily="34" charset="-128"/>
              </a:rPr>
              <a:t> </a:t>
            </a:r>
            <a:r>
              <a:rPr lang="es-ES_tradnl" sz="2000" b="1" dirty="0" smtClean="0">
                <a:latin typeface="Arial Unicode MS" pitchFamily="34" charset="-128"/>
                <a:ea typeface="Arial Unicode MS" pitchFamily="34" charset="-128"/>
                <a:cs typeface="Arial Unicode MS" pitchFamily="34" charset="-128"/>
              </a:rPr>
              <a:t>en el plazo de TRES meses (salvo circunstancias excepcionales)</a:t>
            </a:r>
          </a:p>
          <a:p>
            <a:pPr>
              <a:spcBef>
                <a:spcPts val="1200"/>
              </a:spcBef>
            </a:pPr>
            <a:r>
              <a:rPr lang="es-ES_tradnl" sz="2000" dirty="0" smtClean="0">
                <a:latin typeface="Arial Unicode MS" pitchFamily="34" charset="-128"/>
                <a:ea typeface="Arial Unicode MS" pitchFamily="34" charset="-128"/>
                <a:cs typeface="Arial Unicode MS" pitchFamily="34" charset="-128"/>
              </a:rPr>
              <a:t>si se solicitó una cantidad, la resolución debe especificar el importe aprobado (</a:t>
            </a:r>
            <a:r>
              <a:rPr lang="es-ES_tradnl" sz="2000" dirty="0" smtClean="0">
                <a:solidFill>
                  <a:srgbClr val="00B0F0"/>
                </a:solidFill>
                <a:latin typeface="Arial Unicode MS" pitchFamily="34" charset="-128"/>
                <a:ea typeface="Arial Unicode MS" pitchFamily="34" charset="-128"/>
                <a:cs typeface="Arial Unicode MS" pitchFamily="34" charset="-128"/>
              </a:rPr>
              <a:t>=</a:t>
            </a:r>
            <a:r>
              <a:rPr lang="es-ES_tradnl" sz="2000" dirty="0" smtClean="0">
                <a:latin typeface="Arial Unicode MS" pitchFamily="34" charset="-128"/>
                <a:ea typeface="Arial Unicode MS" pitchFamily="34" charset="-128"/>
                <a:cs typeface="Arial Unicode MS" pitchFamily="34" charset="-128"/>
              </a:rPr>
              <a:t> o </a:t>
            </a:r>
            <a:r>
              <a:rPr lang="es-ES_tradnl" sz="2000" dirty="0" smtClean="0">
                <a:solidFill>
                  <a:srgbClr val="00B0F0"/>
                </a:solidFill>
                <a:latin typeface="Arial Unicode MS" pitchFamily="34" charset="-128"/>
                <a:ea typeface="Arial Unicode MS" pitchFamily="34" charset="-128"/>
                <a:cs typeface="Arial Unicode MS" pitchFamily="34" charset="-128"/>
              </a:rPr>
              <a:t>&lt; </a:t>
            </a:r>
            <a:r>
              <a:rPr lang="es-ES_tradnl" sz="2000" dirty="0" smtClean="0">
                <a:latin typeface="Arial Unicode MS" pitchFamily="34" charset="-128"/>
                <a:ea typeface="Arial Unicode MS" pitchFamily="34" charset="-128"/>
                <a:cs typeface="Arial Unicode MS" pitchFamily="34" charset="-128"/>
              </a:rPr>
              <a:t>que el solicitado)</a:t>
            </a:r>
          </a:p>
          <a:p>
            <a:pPr>
              <a:spcBef>
                <a:spcPts val="1200"/>
              </a:spcBef>
            </a:pPr>
            <a:r>
              <a:rPr lang="es-ES_tradnl" sz="2000" dirty="0" smtClean="0">
                <a:latin typeface="Arial Unicode MS" pitchFamily="34" charset="-128"/>
                <a:ea typeface="Arial Unicode MS" pitchFamily="34" charset="-128"/>
                <a:cs typeface="Arial Unicode MS" pitchFamily="34" charset="-128"/>
              </a:rPr>
              <a:t>si se solicitó la aprobación de un método: </a:t>
            </a:r>
          </a:p>
          <a:p>
            <a:pPr lvl="1">
              <a:spcBef>
                <a:spcPts val="1200"/>
              </a:spcBef>
            </a:pPr>
            <a:r>
              <a:rPr lang="es-ES_tradnl" sz="2000" dirty="0" smtClean="0">
                <a:latin typeface="Arial Unicode MS" pitchFamily="34" charset="-128"/>
                <a:ea typeface="Arial Unicode MS" pitchFamily="34" charset="-128"/>
                <a:cs typeface="Arial Unicode MS" pitchFamily="34" charset="-128"/>
              </a:rPr>
              <a:t>frecuencia mínima de cálculo del importe</a:t>
            </a:r>
          </a:p>
          <a:p>
            <a:pPr lvl="1">
              <a:spcBef>
                <a:spcPts val="1200"/>
              </a:spcBef>
            </a:pPr>
            <a:r>
              <a:rPr lang="es-ES_tradnl" sz="2000" dirty="0" smtClean="0">
                <a:latin typeface="Arial Unicode MS" pitchFamily="34" charset="-128"/>
                <a:ea typeface="Arial Unicode MS" pitchFamily="34" charset="-128"/>
                <a:cs typeface="Arial Unicode MS" pitchFamily="34" charset="-128"/>
              </a:rPr>
              <a:t>importe inicial calculado según método</a:t>
            </a:r>
          </a:p>
          <a:p>
            <a:pPr lvl="1">
              <a:spcBef>
                <a:spcPts val="1200"/>
              </a:spcBef>
            </a:pPr>
            <a:r>
              <a:rPr lang="es-ES_tradnl" sz="2000" dirty="0" smtClean="0">
                <a:latin typeface="Arial Unicode MS" pitchFamily="34" charset="-128"/>
                <a:ea typeface="Arial Unicode MS" pitchFamily="34" charset="-128"/>
                <a:cs typeface="Arial Unicode MS" pitchFamily="34" charset="-128"/>
              </a:rPr>
              <a:t>periodo de utilización</a:t>
            </a:r>
          </a:p>
          <a:p>
            <a:pPr>
              <a:spcBef>
                <a:spcPts val="1200"/>
              </a:spcBef>
            </a:pPr>
            <a:r>
              <a:rPr lang="es-ES_tradnl" sz="2000" dirty="0" smtClean="0">
                <a:latin typeface="Arial Unicode MS" pitchFamily="34" charset="-128"/>
                <a:ea typeface="Arial Unicode MS" pitchFamily="34" charset="-128"/>
                <a:cs typeface="Arial Unicode MS" pitchFamily="34" charset="-128"/>
              </a:rPr>
              <a:t>Si la resolución es denegatoria debe justificarse, así como si se aprueba un importe menor que el solicitado</a:t>
            </a:r>
          </a:p>
          <a:p>
            <a:pPr>
              <a:spcBef>
                <a:spcPts val="1200"/>
              </a:spcBef>
            </a:pPr>
            <a:r>
              <a:rPr lang="es-ES_tradnl" sz="2000" dirty="0" smtClean="0">
                <a:latin typeface="Arial Unicode MS" pitchFamily="34" charset="-128"/>
                <a:ea typeface="Arial Unicode MS" pitchFamily="34" charset="-128"/>
                <a:cs typeface="Arial Unicode MS" pitchFamily="34" charset="-128"/>
              </a:rPr>
              <a:t>La entidad no considerará aprobado el FPC hasta la </a:t>
            </a:r>
            <a:r>
              <a:rPr lang="es-ES_tradnl" sz="2000" b="1" dirty="0" smtClean="0">
                <a:latin typeface="Arial Unicode MS" pitchFamily="34" charset="-128"/>
                <a:ea typeface="Arial Unicode MS" pitchFamily="34" charset="-128"/>
                <a:cs typeface="Arial Unicode MS" pitchFamily="34" charset="-128"/>
              </a:rPr>
              <a:t>recepción</a:t>
            </a:r>
            <a:r>
              <a:rPr lang="es-ES_tradnl" sz="2000" dirty="0" smtClean="0">
                <a:latin typeface="Arial Unicode MS" pitchFamily="34" charset="-128"/>
                <a:ea typeface="Arial Unicode MS" pitchFamily="34" charset="-128"/>
                <a:cs typeface="Arial Unicode MS" pitchFamily="34" charset="-128"/>
              </a:rPr>
              <a:t> de decisión por escrito (el silencio administrativo no es positivo)</a:t>
            </a: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n-GB" sz="2000" dirty="0" smtClean="0">
              <a:latin typeface="Arial Unicode MS" pitchFamily="34" charset="-128"/>
              <a:ea typeface="Arial Unicode MS" pitchFamily="34" charset="-128"/>
              <a:cs typeface="Arial Unicode MS" pitchFamily="34" charset="-128"/>
            </a:endParaRPr>
          </a:p>
          <a:p>
            <a:pPr>
              <a:spcBef>
                <a:spcPts val="1200"/>
              </a:spcBef>
            </a:pPr>
            <a:endParaRPr lang="en-GB"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marL="274320" lvl="1">
              <a:spcBef>
                <a:spcPts val="1200"/>
              </a:spcBef>
              <a:buClr>
                <a:schemeClr val="accent1"/>
              </a:buClr>
              <a:buSzPct val="85000"/>
              <a:buFont typeface="Wingdings 2"/>
              <a:buChar char=""/>
            </a:pPr>
            <a:endParaRPr lang="es-ES"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 sz="2000" dirty="0" smtClean="0">
              <a:latin typeface="Arial Unicode MS" pitchFamily="34" charset="-128"/>
              <a:ea typeface="Arial Unicode MS" pitchFamily="34" charset="-128"/>
              <a:cs typeface="Arial Unicode MS" pitchFamily="34" charset="-128"/>
            </a:endParaRPr>
          </a:p>
          <a:p>
            <a:pPr>
              <a:spcBef>
                <a:spcPts val="1200"/>
              </a:spcBef>
            </a:pPr>
            <a:endParaRPr lang="es-ES_tradnl" sz="2000" dirty="0" smtClean="0">
              <a:latin typeface="Arial Unicode MS" pitchFamily="34" charset="-128"/>
              <a:ea typeface="Arial Unicode MS" pitchFamily="34" charset="-128"/>
              <a:cs typeface="Arial Unicode MS" pitchFamily="34" charset="-128"/>
            </a:endParaRPr>
          </a:p>
          <a:p>
            <a:pPr>
              <a:spcBef>
                <a:spcPts val="1200"/>
              </a:spcBef>
            </a:pPr>
            <a:endParaRPr lang="es-ES" sz="2000" dirty="0" smtClean="0">
              <a:latin typeface="Arial Unicode MS" pitchFamily="34" charset="-128"/>
              <a:ea typeface="Arial Unicode MS" pitchFamily="34" charset="-128"/>
              <a:cs typeface="Arial Unicode MS" pitchFamily="34" charset="-128"/>
            </a:endParaRPr>
          </a:p>
          <a:p>
            <a:pPr lvl="1">
              <a:spcBef>
                <a:spcPts val="1200"/>
              </a:spcBef>
            </a:pPr>
            <a:endParaRPr lang="es-ES" sz="2000" dirty="0" smtClean="0">
              <a:latin typeface="Arial Unicode MS" pitchFamily="34" charset="-128"/>
              <a:ea typeface="Arial Unicode MS" pitchFamily="34" charset="-128"/>
              <a:cs typeface="Arial Unicode MS" pitchFamily="34" charset="-128"/>
            </a:endParaRPr>
          </a:p>
          <a:p>
            <a:pPr>
              <a:spcBef>
                <a:spcPts val="1200"/>
              </a:spcBef>
            </a:pPr>
            <a:endParaRPr lang="es-ES" sz="2000" dirty="0">
              <a:latin typeface="Arial Unicode MS" pitchFamily="34" charset="-128"/>
              <a:ea typeface="Arial Unicode MS" pitchFamily="34" charset="-128"/>
              <a:cs typeface="Arial Unicode MS" pitchFamily="34" charset="-128"/>
            </a:endParaRPr>
          </a:p>
        </p:txBody>
      </p:sp>
      <p:sp>
        <p:nvSpPr>
          <p:cNvPr id="6" name="1 Título"/>
          <p:cNvSpPr txBox="1">
            <a:spLocks noGrp="1"/>
          </p:cNvSpPr>
          <p:nvPr>
            <p:ph type="title" idx="4294967295"/>
          </p:nvPr>
        </p:nvSpPr>
        <p:spPr>
          <a:xfrm>
            <a:off x="1500166" y="142852"/>
            <a:ext cx="5786478" cy="642942"/>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a:t>
            </a:r>
            <a:b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b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Decisión</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a:t>
            </a:r>
            <a:r>
              <a:rPr lang="es-ES" sz="2400" b="1" u="sng" dirty="0" smtClean="0">
                <a:solidFill>
                  <a:schemeClr val="bg1"/>
                </a:solidFill>
                <a:latin typeface="Arial Unicode MS" pitchFamily="34" charset="-128"/>
                <a:ea typeface="Arial Unicode MS" pitchFamily="34" charset="-128"/>
                <a:cs typeface="Arial Unicode MS" pitchFamily="34" charset="-128"/>
              </a:rPr>
              <a:t>del supervisor (1)</a:t>
            </a:r>
            <a:endPar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1000"/>
                                        <p:tgtEl>
                                          <p:spTgt spid="3">
                                            <p:txEl>
                                              <p:pRg st="2" end="2"/>
                                            </p:txEl>
                                          </p:spTgt>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up)">
                                      <p:cBhvr>
                                        <p:cTn id="25" dur="500"/>
                                        <p:tgtEl>
                                          <p:spTgt spid="3">
                                            <p:txEl>
                                              <p:pRg st="3" end="3"/>
                                            </p:txEl>
                                          </p:spTgt>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up)">
                                      <p:cBhvr>
                                        <p:cTn id="29" dur="500"/>
                                        <p:tgtEl>
                                          <p:spTgt spid="3">
                                            <p:txEl>
                                              <p:pRg st="4" end="4"/>
                                            </p:txEl>
                                          </p:spTgt>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up)">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741388" y="1643050"/>
            <a:ext cx="7473950" cy="3857652"/>
          </a:xfrm>
          <a:prstGeom prst="rect">
            <a:avLst/>
          </a:prstGeom>
        </p:spPr>
        <p:txBody>
          <a:bodyPr>
            <a:noAutofit/>
          </a:bodyPr>
          <a:lstStyle/>
          <a:p>
            <a:pPr marL="361950" marR="0" lvl="1" algn="l" defTabSz="914400" rtl="0" eaLnBrk="0" fontAlgn="base" latinLnBrk="0" hangingPunct="0">
              <a:lnSpc>
                <a:spcPct val="100000"/>
              </a:lnSpc>
              <a:spcBef>
                <a:spcPts val="1200"/>
              </a:spcBef>
              <a:spcAft>
                <a:spcPts val="600"/>
              </a:spcAft>
              <a:buClr>
                <a:schemeClr val="accent1"/>
              </a:buClr>
              <a:buSzTx/>
              <a:tabLst/>
              <a:defRPr/>
            </a:pPr>
            <a:r>
              <a:rPr lang="es-ES_tradnl" sz="2000" dirty="0" smtClean="0">
                <a:latin typeface="Arial Unicode MS" pitchFamily="34" charset="-128"/>
                <a:ea typeface="Arial Unicode MS" pitchFamily="34" charset="-128"/>
                <a:cs typeface="Arial Unicode MS" pitchFamily="34" charset="-128"/>
              </a:rPr>
              <a:t>Una vez recibida la solicitud el supervisor debe </a:t>
            </a: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confirmar si la documentación presentada es completa o no.</a:t>
            </a:r>
          </a:p>
          <a:p>
            <a:pPr marL="361950" marR="0" lvl="1" algn="l" defTabSz="914400" rtl="0" eaLnBrk="0" fontAlgn="base" latinLnBrk="0" hangingPunct="0">
              <a:lnSpc>
                <a:spcPct val="100000"/>
              </a:lnSpc>
              <a:spcBef>
                <a:spcPts val="1200"/>
              </a:spcBef>
              <a:spcAft>
                <a:spcPts val="600"/>
              </a:spcAft>
              <a:buClr>
                <a:schemeClr val="accent1"/>
              </a:buClr>
              <a:buSzTx/>
              <a:tabLst/>
              <a:defRPr/>
            </a:pPr>
            <a:r>
              <a:rPr lang="es-ES_tradnl" sz="2000" dirty="0" smtClean="0">
                <a:latin typeface="Arial Unicode MS" pitchFamily="34" charset="-128"/>
                <a:ea typeface="Arial Unicode MS" pitchFamily="34" charset="-128"/>
                <a:cs typeface="Arial Unicode MS" pitchFamily="34" charset="-128"/>
              </a:rPr>
              <a:t>En el caso de solicitar información adicional, el plazo de tres meses deja de correr (no reinicio).</a:t>
            </a:r>
          </a:p>
          <a:p>
            <a:pPr marL="361950" marR="0" lvl="1" algn="l" defTabSz="914400" rtl="0" eaLnBrk="0" fontAlgn="base" latinLnBrk="0" hangingPunct="0">
              <a:lnSpc>
                <a:spcPct val="100000"/>
              </a:lnSpc>
              <a:spcBef>
                <a:spcPts val="1200"/>
              </a:spcBef>
              <a:spcAft>
                <a:spcPts val="600"/>
              </a:spcAft>
              <a:buClr>
                <a:schemeClr val="accent1"/>
              </a:buClr>
              <a:buSzTx/>
              <a:tabLst/>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Si se producen cambios significativos respecto de la solicitud</a:t>
            </a:r>
            <a:r>
              <a:rPr kumimoji="0" lang="es-ES_tradnl" sz="20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inicial se considerará que es un nuevo procedimiento diferente del anterior (reinicio)</a:t>
            </a: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1950" marR="0" lvl="1" algn="l" defTabSz="914400" rtl="0" eaLnBrk="0" fontAlgn="base" latinLnBrk="0" hangingPunct="0">
              <a:lnSpc>
                <a:spcPct val="100000"/>
              </a:lnSpc>
              <a:spcBef>
                <a:spcPts val="1200"/>
              </a:spcBef>
              <a:spcAft>
                <a:spcPts val="600"/>
              </a:spcAft>
              <a:buClr>
                <a:schemeClr val="accent1"/>
              </a:buClr>
              <a:buSzTx/>
              <a:tabLst/>
              <a:defRPr/>
            </a:pP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La entidad</a:t>
            </a:r>
            <a:r>
              <a:rPr kumimoji="0" lang="es-ES_tradnl" sz="20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a:t>
            </a:r>
            <a:r>
              <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(re)aseguradora puede retirar su solicitud en cualquier momento.</a:t>
            </a: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n-GB"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274320" marR="0" lvl="1" indent="-236538" algn="l" defTabSz="914400" rtl="0" eaLnBrk="0" fontAlgn="base" latinLnBrk="0" hangingPunct="0">
              <a:lnSpc>
                <a:spcPct val="80000"/>
              </a:lnSpc>
              <a:spcBef>
                <a:spcPts val="1200"/>
              </a:spcBef>
              <a:spcAft>
                <a:spcPts val="600"/>
              </a:spcAft>
              <a:buClr>
                <a:schemeClr val="accent1"/>
              </a:buClr>
              <a:buSzPct val="85000"/>
              <a:buFont typeface="Wingdings 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_tradnl"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639763" marR="0" lvl="1" indent="-236538" algn="l" defTabSz="914400" rtl="0" eaLnBrk="0" fontAlgn="base" latinLnBrk="0" hangingPunct="0">
              <a:lnSpc>
                <a:spcPct val="100000"/>
              </a:lnSpc>
              <a:spcBef>
                <a:spcPts val="1200"/>
              </a:spcBef>
              <a:spcAft>
                <a:spcPts val="600"/>
              </a:spcAft>
              <a:buClr>
                <a:schemeClr val="accent1"/>
              </a:buClr>
              <a:buSzTx/>
              <a:buFont typeface="Verdana"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1200"/>
              </a:spcBef>
              <a:spcAft>
                <a:spcPts val="600"/>
              </a:spcAft>
              <a:buClr>
                <a:schemeClr val="accent1"/>
              </a:buClr>
              <a:buSzPct val="80000"/>
              <a:buFont typeface="Wingdings 2" pitchFamily="18" charset="2"/>
              <a:buChar char=""/>
              <a:tabLst/>
              <a:defRPr/>
            </a:pPr>
            <a:endParaRPr kumimoji="0" lang="es-ES" sz="20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6" name="1 Título"/>
          <p:cNvSpPr txBox="1">
            <a:spLocks noGrp="1"/>
          </p:cNvSpPr>
          <p:nvPr>
            <p:ph type="title" idx="4294967295"/>
          </p:nvPr>
        </p:nvSpPr>
        <p:spPr>
          <a:xfrm>
            <a:off x="1500166" y="142852"/>
            <a:ext cx="5786478" cy="642942"/>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a:t>
            </a:r>
            <a:b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b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Decisión</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a:t>
            </a:r>
            <a:r>
              <a:rPr lang="es-ES" sz="2400" b="1" u="sng" dirty="0" smtClean="0">
                <a:solidFill>
                  <a:schemeClr val="bg1"/>
                </a:solidFill>
                <a:latin typeface="Arial Unicode MS" pitchFamily="34" charset="-128"/>
                <a:ea typeface="Arial Unicode MS" pitchFamily="34" charset="-128"/>
                <a:cs typeface="Arial Unicode MS" pitchFamily="34" charset="-128"/>
              </a:rPr>
              <a:t>del supervisor (2)</a:t>
            </a:r>
            <a:endPar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85918" y="1357298"/>
            <a:ext cx="7072362" cy="2149474"/>
          </a:xfrm>
          <a:solidFill>
            <a:schemeClr val="accent2">
              <a:lumMod val="20000"/>
              <a:lumOff val="80000"/>
            </a:schemeClr>
          </a:solidFill>
        </p:spPr>
        <p:txBody>
          <a:bodyPr>
            <a:noAutofit/>
          </a:bodyPr>
          <a:lstStyle/>
          <a:p>
            <a:pPr marL="361950" lvl="1" indent="-322263">
              <a:buClr>
                <a:srgbClr val="C00000"/>
              </a:buClr>
              <a:buFont typeface="Wingdings" pitchFamily="2" charset="2"/>
              <a:buChar char="ü"/>
            </a:pPr>
            <a:r>
              <a:rPr lang="es-ES_tradnl" sz="1600" dirty="0" smtClean="0">
                <a:latin typeface="Arial Unicode MS" pitchFamily="34" charset="-128"/>
                <a:ea typeface="Arial Unicode MS" pitchFamily="34" charset="-128"/>
                <a:cs typeface="Arial Unicode MS" pitchFamily="34" charset="-128"/>
              </a:rPr>
              <a:t>identificar los cambios en cualquiera de las condiciones del  FPC. Por ejemplo</a:t>
            </a:r>
          </a:p>
          <a:p>
            <a:pPr marL="536575" lvl="1" indent="-173038">
              <a:buClr>
                <a:srgbClr val="C00000"/>
              </a:buClr>
              <a:buFont typeface="Arial" pitchFamily="34" charset="0"/>
              <a:buChar char="•"/>
            </a:pPr>
            <a:r>
              <a:rPr lang="es-ES_tradnl" sz="1600" dirty="0" smtClean="0">
                <a:latin typeface="Arial Unicode MS" pitchFamily="34" charset="-128"/>
                <a:ea typeface="Arial Unicode MS" pitchFamily="34" charset="-128"/>
                <a:cs typeface="Arial Unicode MS" pitchFamily="34" charset="-128"/>
              </a:rPr>
              <a:t> cambios en el status de las contrapartes</a:t>
            </a:r>
          </a:p>
          <a:p>
            <a:pPr marL="536575" lvl="1" indent="-173038">
              <a:buClr>
                <a:srgbClr val="C00000"/>
              </a:buClr>
              <a:buFont typeface="Arial" pitchFamily="34" charset="0"/>
              <a:buChar char="•"/>
            </a:pPr>
            <a:r>
              <a:rPr lang="es-ES_tradnl" sz="1600" dirty="0" smtClean="0">
                <a:latin typeface="Arial Unicode MS" pitchFamily="34" charset="-128"/>
                <a:ea typeface="Arial Unicode MS" pitchFamily="34" charset="-128"/>
                <a:cs typeface="Arial Unicode MS" pitchFamily="34" charset="-128"/>
              </a:rPr>
              <a:t> cambios que afecten a la validez del modelo aprobado</a:t>
            </a:r>
          </a:p>
          <a:p>
            <a:pPr marL="536575" lvl="1" indent="-173038">
              <a:buClr>
                <a:srgbClr val="C00000"/>
              </a:buClr>
              <a:buFont typeface="Arial" pitchFamily="34" charset="0"/>
              <a:buChar char="•"/>
            </a:pPr>
            <a:r>
              <a:rPr lang="es-ES_tradnl" sz="1600" dirty="0" smtClean="0">
                <a:latin typeface="Arial Unicode MS" pitchFamily="34" charset="-128"/>
                <a:ea typeface="Arial Unicode MS" pitchFamily="34" charset="-128"/>
                <a:cs typeface="Arial Unicode MS" pitchFamily="34" charset="-128"/>
              </a:rPr>
              <a:t> cambios en el asegurador que afecten a la posibilidad de exigir el desembolso del FPC</a:t>
            </a:r>
          </a:p>
          <a:p>
            <a:pPr marL="322263" lvl="1" indent="-322263">
              <a:buClr>
                <a:srgbClr val="C00000"/>
              </a:buClr>
              <a:buFont typeface="Wingdings" pitchFamily="2" charset="2"/>
              <a:buChar char="ü"/>
            </a:pPr>
            <a:r>
              <a:rPr lang="es-ES_tradnl" sz="1600" dirty="0" smtClean="0">
                <a:latin typeface="Arial Unicode MS" pitchFamily="34" charset="-128"/>
                <a:ea typeface="Arial Unicode MS" pitchFamily="34" charset="-128"/>
                <a:cs typeface="Arial Unicode MS" pitchFamily="34" charset="-128"/>
              </a:rPr>
              <a:t>Identificar cualquier circunstancia que deba ser notificada al supervisor</a:t>
            </a:r>
          </a:p>
          <a:p>
            <a:pPr>
              <a:buClr>
                <a:srgbClr val="C00000"/>
              </a:buClr>
            </a:pPr>
            <a:endParaRPr lang="es-ES_tradnl" sz="1600" dirty="0" smtClean="0">
              <a:latin typeface="Arial Unicode MS" pitchFamily="34" charset="-128"/>
              <a:ea typeface="Arial Unicode MS" pitchFamily="34" charset="-128"/>
              <a:cs typeface="Arial Unicode MS" pitchFamily="34" charset="-128"/>
            </a:endParaRPr>
          </a:p>
          <a:p>
            <a:pPr>
              <a:buClr>
                <a:srgbClr val="C00000"/>
              </a:buClr>
            </a:pPr>
            <a:endParaRPr lang="es-ES_tradnl" sz="1600" dirty="0" smtClean="0">
              <a:latin typeface="Arial Unicode MS" pitchFamily="34" charset="-128"/>
              <a:ea typeface="Arial Unicode MS" pitchFamily="34" charset="-128"/>
              <a:cs typeface="Arial Unicode MS" pitchFamily="34" charset="-128"/>
            </a:endParaRPr>
          </a:p>
          <a:p>
            <a:pPr>
              <a:buClr>
                <a:srgbClr val="C00000"/>
              </a:buClr>
            </a:pPr>
            <a:endParaRPr lang="es-ES_tradnl" sz="1600" dirty="0" smtClean="0">
              <a:latin typeface="Arial Unicode MS" pitchFamily="34" charset="-128"/>
              <a:ea typeface="Arial Unicode MS" pitchFamily="34" charset="-128"/>
              <a:cs typeface="Arial Unicode MS" pitchFamily="34" charset="-128"/>
            </a:endParaRPr>
          </a:p>
          <a:p>
            <a:pPr>
              <a:buClr>
                <a:srgbClr val="C00000"/>
              </a:buClr>
            </a:pPr>
            <a:endParaRPr lang="es-ES_tradnl" sz="1600" dirty="0" smtClean="0">
              <a:latin typeface="Arial Unicode MS" pitchFamily="34" charset="-128"/>
              <a:ea typeface="Arial Unicode MS" pitchFamily="34" charset="-128"/>
              <a:cs typeface="Arial Unicode MS" pitchFamily="34" charset="-128"/>
            </a:endParaRPr>
          </a:p>
          <a:p>
            <a:pPr>
              <a:buClr>
                <a:srgbClr val="C00000"/>
              </a:buClr>
            </a:pPr>
            <a:endParaRPr lang="es-ES_tradnl" sz="1600" dirty="0" smtClean="0">
              <a:latin typeface="Arial Unicode MS" pitchFamily="34" charset="-128"/>
              <a:ea typeface="Arial Unicode MS" pitchFamily="34" charset="-128"/>
              <a:cs typeface="Arial Unicode MS" pitchFamily="34" charset="-128"/>
            </a:endParaRPr>
          </a:p>
          <a:p>
            <a:pPr>
              <a:buClr>
                <a:srgbClr val="C00000"/>
              </a:buClr>
            </a:pPr>
            <a:endParaRPr lang="en-GB" sz="1600" dirty="0" smtClean="0">
              <a:latin typeface="Arial Unicode MS" pitchFamily="34" charset="-128"/>
              <a:ea typeface="Arial Unicode MS" pitchFamily="34" charset="-128"/>
              <a:cs typeface="Arial Unicode MS" pitchFamily="34" charset="-128"/>
            </a:endParaRPr>
          </a:p>
          <a:p>
            <a:pPr>
              <a:buClr>
                <a:srgbClr val="C00000"/>
              </a:buClr>
            </a:pPr>
            <a:endParaRPr lang="en-GB" sz="1600" dirty="0" smtClean="0">
              <a:latin typeface="Arial Unicode MS" pitchFamily="34" charset="-128"/>
              <a:ea typeface="Arial Unicode MS" pitchFamily="34" charset="-128"/>
              <a:cs typeface="Arial Unicode MS" pitchFamily="34" charset="-128"/>
            </a:endParaRPr>
          </a:p>
          <a:p>
            <a:pPr>
              <a:buClr>
                <a:srgbClr val="C00000"/>
              </a:buClr>
            </a:pPr>
            <a:endParaRPr lang="es-ES_tradnl" sz="1600" dirty="0" smtClean="0">
              <a:latin typeface="Arial Unicode MS" pitchFamily="34" charset="-128"/>
              <a:ea typeface="Arial Unicode MS" pitchFamily="34" charset="-128"/>
              <a:cs typeface="Arial Unicode MS" pitchFamily="34" charset="-128"/>
            </a:endParaRPr>
          </a:p>
          <a:p>
            <a:pPr marL="274320" lvl="1">
              <a:lnSpc>
                <a:spcPct val="80000"/>
              </a:lnSpc>
              <a:buClr>
                <a:srgbClr val="C00000"/>
              </a:buClr>
              <a:buSzPct val="85000"/>
              <a:buFont typeface="Wingdings 2"/>
              <a:buChar char=""/>
            </a:pPr>
            <a:endParaRPr lang="es-ES" sz="1600" dirty="0" smtClean="0">
              <a:latin typeface="Arial Unicode MS" pitchFamily="34" charset="-128"/>
              <a:ea typeface="Arial Unicode MS" pitchFamily="34" charset="-128"/>
              <a:cs typeface="Arial Unicode MS" pitchFamily="34" charset="-128"/>
            </a:endParaRPr>
          </a:p>
          <a:p>
            <a:pPr>
              <a:buClr>
                <a:srgbClr val="C00000"/>
              </a:buClr>
            </a:pPr>
            <a:endParaRPr lang="es-ES_tradnl" sz="1600" dirty="0" smtClean="0">
              <a:latin typeface="Arial Unicode MS" pitchFamily="34" charset="-128"/>
              <a:ea typeface="Arial Unicode MS" pitchFamily="34" charset="-128"/>
              <a:cs typeface="Arial Unicode MS" pitchFamily="34" charset="-128"/>
            </a:endParaRPr>
          </a:p>
          <a:p>
            <a:pPr>
              <a:buClr>
                <a:srgbClr val="C00000"/>
              </a:buClr>
            </a:pPr>
            <a:endParaRPr lang="es-ES" sz="1600" dirty="0" smtClean="0">
              <a:latin typeface="Arial Unicode MS" pitchFamily="34" charset="-128"/>
              <a:ea typeface="Arial Unicode MS" pitchFamily="34" charset="-128"/>
              <a:cs typeface="Arial Unicode MS" pitchFamily="34" charset="-128"/>
            </a:endParaRPr>
          </a:p>
          <a:p>
            <a:pPr>
              <a:buClr>
                <a:srgbClr val="C00000"/>
              </a:buClr>
            </a:pPr>
            <a:endParaRPr lang="es-ES_tradnl" sz="1600" dirty="0" smtClean="0">
              <a:latin typeface="Arial Unicode MS" pitchFamily="34" charset="-128"/>
              <a:ea typeface="Arial Unicode MS" pitchFamily="34" charset="-128"/>
              <a:cs typeface="Arial Unicode MS" pitchFamily="34" charset="-128"/>
            </a:endParaRPr>
          </a:p>
          <a:p>
            <a:pPr>
              <a:buClr>
                <a:srgbClr val="C00000"/>
              </a:buClr>
            </a:pPr>
            <a:endParaRPr lang="es-ES" sz="1600" dirty="0" smtClean="0">
              <a:latin typeface="Arial Unicode MS" pitchFamily="34" charset="-128"/>
              <a:ea typeface="Arial Unicode MS" pitchFamily="34" charset="-128"/>
              <a:cs typeface="Arial Unicode MS" pitchFamily="34" charset="-128"/>
            </a:endParaRPr>
          </a:p>
          <a:p>
            <a:pPr lvl="1">
              <a:buClr>
                <a:srgbClr val="C00000"/>
              </a:buClr>
            </a:pPr>
            <a:endParaRPr lang="es-ES" sz="1600" dirty="0" smtClean="0">
              <a:latin typeface="Arial Unicode MS" pitchFamily="34" charset="-128"/>
              <a:ea typeface="Arial Unicode MS" pitchFamily="34" charset="-128"/>
              <a:cs typeface="Arial Unicode MS" pitchFamily="34" charset="-128"/>
            </a:endParaRPr>
          </a:p>
          <a:p>
            <a:pPr>
              <a:buClr>
                <a:srgbClr val="C00000"/>
              </a:buClr>
            </a:pPr>
            <a:endParaRPr lang="es-ES" sz="1600" dirty="0">
              <a:latin typeface="Arial Unicode MS" pitchFamily="34" charset="-128"/>
              <a:ea typeface="Arial Unicode MS" pitchFamily="34" charset="-128"/>
              <a:cs typeface="Arial Unicode MS" pitchFamily="34" charset="-128"/>
            </a:endParaRPr>
          </a:p>
        </p:txBody>
      </p:sp>
      <p:sp>
        <p:nvSpPr>
          <p:cNvPr id="5" name="1 Título"/>
          <p:cNvSpPr txBox="1">
            <a:spLocks noGrp="1"/>
          </p:cNvSpPr>
          <p:nvPr>
            <p:ph type="title" idx="4294967295"/>
          </p:nvPr>
        </p:nvSpPr>
        <p:spPr>
          <a:xfrm>
            <a:off x="1500166" y="142852"/>
            <a:ext cx="5786478" cy="642942"/>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Fondos propios complementarios.</a:t>
            </a:r>
            <a:b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b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Monitorización a posteriori</a:t>
            </a:r>
          </a:p>
        </p:txBody>
      </p:sp>
      <p:sp>
        <p:nvSpPr>
          <p:cNvPr id="7" name="6 Rectángulo"/>
          <p:cNvSpPr/>
          <p:nvPr/>
        </p:nvSpPr>
        <p:spPr>
          <a:xfrm>
            <a:off x="1714480" y="3818801"/>
            <a:ext cx="7143800" cy="2693045"/>
          </a:xfrm>
          <a:prstGeom prst="rect">
            <a:avLst/>
          </a:prstGeom>
          <a:solidFill>
            <a:schemeClr val="accent4">
              <a:lumMod val="20000"/>
              <a:lumOff val="80000"/>
            </a:schemeClr>
          </a:solidFill>
        </p:spPr>
        <p:txBody>
          <a:bodyPr wrap="square">
            <a:spAutoFit/>
          </a:bodyPr>
          <a:lstStyle/>
          <a:p>
            <a:pPr marL="361950" lvl="1" indent="-268288">
              <a:spcBef>
                <a:spcPts val="600"/>
              </a:spcBef>
              <a:buClr>
                <a:schemeClr val="accent4">
                  <a:lumMod val="75000"/>
                </a:schemeClr>
              </a:buClr>
              <a:buFont typeface="Wingdings" pitchFamily="2" charset="2"/>
              <a:buChar char="ü"/>
            </a:pPr>
            <a:r>
              <a:rPr lang="es-ES_tradnl" sz="1600" dirty="0" smtClean="0">
                <a:latin typeface="Arial Unicode MS" pitchFamily="34" charset="-128"/>
                <a:ea typeface="Arial Unicode MS" pitchFamily="34" charset="-128"/>
                <a:cs typeface="Arial Unicode MS" pitchFamily="34" charset="-128"/>
              </a:rPr>
              <a:t> Cuando sea probable que se produzca la exigencia del desembolso del FPC</a:t>
            </a:r>
          </a:p>
          <a:p>
            <a:pPr marL="361950" lvl="1" indent="-268288">
              <a:spcBef>
                <a:spcPts val="600"/>
              </a:spcBef>
              <a:buClr>
                <a:schemeClr val="accent4">
                  <a:lumMod val="75000"/>
                </a:schemeClr>
              </a:buClr>
              <a:buFont typeface="Wingdings" pitchFamily="2" charset="2"/>
              <a:buChar char="ü"/>
            </a:pPr>
            <a:r>
              <a:rPr lang="es-ES_tradnl" sz="1600" dirty="0" smtClean="0">
                <a:latin typeface="Arial Unicode MS" pitchFamily="34" charset="-128"/>
                <a:ea typeface="Arial Unicode MS" pitchFamily="34" charset="-128"/>
                <a:cs typeface="Arial Unicode MS" pitchFamily="34" charset="-128"/>
              </a:rPr>
              <a:t>Cuando sea probable que su importe se vea reducido</a:t>
            </a:r>
          </a:p>
          <a:p>
            <a:pPr marL="361950" lvl="1" indent="-268288">
              <a:spcBef>
                <a:spcPts val="600"/>
              </a:spcBef>
              <a:buClr>
                <a:schemeClr val="accent4">
                  <a:lumMod val="75000"/>
                </a:schemeClr>
              </a:buClr>
              <a:buFont typeface="Wingdings" pitchFamily="2" charset="2"/>
              <a:buChar char="ü"/>
            </a:pPr>
            <a:r>
              <a:rPr lang="es-ES_tradnl" sz="1600" dirty="0" smtClean="0">
                <a:latin typeface="Arial Unicode MS" pitchFamily="34" charset="-128"/>
                <a:ea typeface="Arial Unicode MS" pitchFamily="34" charset="-128"/>
                <a:cs typeface="Arial Unicode MS" pitchFamily="34" charset="-128"/>
              </a:rPr>
              <a:t>Inmediatamente ante cualquier cambio material en la capacidad de absorción de pérdidas del FPC (un cambio es material cuando el supervisor hubiera adoptado una decisión diferente en caso de haberse presentado en el momento de la aprobación)</a:t>
            </a:r>
          </a:p>
          <a:p>
            <a:pPr marL="95250" lvl="1" indent="-1588">
              <a:spcBef>
                <a:spcPts val="1800"/>
              </a:spcBef>
              <a:buClr>
                <a:schemeClr val="accent4">
                  <a:lumMod val="75000"/>
                </a:schemeClr>
              </a:buClr>
            </a:pPr>
            <a:r>
              <a:rPr lang="es-ES_tradnl" sz="1600" dirty="0" smtClean="0">
                <a:latin typeface="Arial Unicode MS" pitchFamily="34" charset="-128"/>
                <a:ea typeface="Arial Unicode MS" pitchFamily="34" charset="-128"/>
                <a:cs typeface="Arial Unicode MS" pitchFamily="34" charset="-128"/>
              </a:rPr>
              <a:t> Estas notificaciones son adicionales al ORSA y al informe regular al supervisor (no basta con citarlas en dichos documentos)</a:t>
            </a:r>
            <a:endParaRPr lang="es-ES" sz="1600" i="1" dirty="0" smtClean="0">
              <a:latin typeface="Arial Unicode MS" pitchFamily="34" charset="-128"/>
              <a:ea typeface="Arial Unicode MS" pitchFamily="34" charset="-128"/>
              <a:cs typeface="Arial Unicode MS" pitchFamily="34" charset="-128"/>
            </a:endParaRPr>
          </a:p>
        </p:txBody>
      </p:sp>
      <p:sp>
        <p:nvSpPr>
          <p:cNvPr id="8" name="7 Rectángulo"/>
          <p:cNvSpPr/>
          <p:nvPr/>
        </p:nvSpPr>
        <p:spPr>
          <a:xfrm>
            <a:off x="0" y="1714488"/>
            <a:ext cx="2071686" cy="1200329"/>
          </a:xfrm>
          <a:prstGeom prst="rect">
            <a:avLst/>
          </a:prstGeom>
        </p:spPr>
        <p:txBody>
          <a:bodyPr wrap="square">
            <a:spAutoFit/>
          </a:bodyPr>
          <a:lstStyle/>
          <a:p>
            <a:pPr algn="ctr">
              <a:buNone/>
            </a:pPr>
            <a:r>
              <a:rPr lang="es-ES_tradnl" b="1" dirty="0" smtClean="0">
                <a:latin typeface="Arial Unicode MS" pitchFamily="34" charset="-128"/>
                <a:ea typeface="Arial Unicode MS" pitchFamily="34" charset="-128"/>
                <a:cs typeface="Arial Unicode MS" pitchFamily="34" charset="-128"/>
              </a:rPr>
              <a:t>Procedimientos de monitorización (control interno-</a:t>
            </a:r>
            <a:r>
              <a:rPr lang="es-ES_tradnl" b="1" i="1" dirty="0" err="1" smtClean="0">
                <a:latin typeface="Arial Unicode MS" pitchFamily="34" charset="-128"/>
                <a:ea typeface="Arial Unicode MS" pitchFamily="34" charset="-128"/>
                <a:cs typeface="Arial Unicode MS" pitchFamily="34" charset="-128"/>
              </a:rPr>
              <a:t>compliance</a:t>
            </a:r>
            <a:r>
              <a:rPr lang="es-ES_tradnl" b="1" dirty="0" smtClean="0">
                <a:latin typeface="Arial Unicode MS" pitchFamily="34" charset="-128"/>
                <a:ea typeface="Arial Unicode MS" pitchFamily="34" charset="-128"/>
                <a:cs typeface="Arial Unicode MS" pitchFamily="34" charset="-128"/>
              </a:rPr>
              <a:t>)</a:t>
            </a:r>
          </a:p>
        </p:txBody>
      </p:sp>
      <p:sp>
        <p:nvSpPr>
          <p:cNvPr id="9" name="8 Rectángulo"/>
          <p:cNvSpPr/>
          <p:nvPr/>
        </p:nvSpPr>
        <p:spPr>
          <a:xfrm>
            <a:off x="142844" y="3929066"/>
            <a:ext cx="1428759" cy="923330"/>
          </a:xfrm>
          <a:prstGeom prst="rect">
            <a:avLst/>
          </a:prstGeom>
        </p:spPr>
        <p:txBody>
          <a:bodyPr wrap="square">
            <a:spAutoFit/>
          </a:bodyPr>
          <a:lstStyle/>
          <a:p>
            <a:pPr algn="ctr"/>
            <a:r>
              <a:rPr lang="es-ES_tradnl" b="1" dirty="0" smtClean="0">
                <a:latin typeface="Arial Unicode MS" pitchFamily="34" charset="-128"/>
                <a:ea typeface="Arial Unicode MS" pitchFamily="34" charset="-128"/>
                <a:cs typeface="Arial Unicode MS" pitchFamily="34" charset="-128"/>
              </a:rPr>
              <a:t>Notificación al supervisor</a:t>
            </a:r>
          </a:p>
        </p:txBody>
      </p:sp>
      <p:sp>
        <p:nvSpPr>
          <p:cNvPr id="10" name="9 Rectángulo"/>
          <p:cNvSpPr/>
          <p:nvPr/>
        </p:nvSpPr>
        <p:spPr>
          <a:xfrm>
            <a:off x="71406" y="5357826"/>
            <a:ext cx="1571636" cy="1200329"/>
          </a:xfrm>
          <a:prstGeom prst="rect">
            <a:avLst/>
          </a:prstGeom>
        </p:spPr>
        <p:txBody>
          <a:bodyPr wrap="square">
            <a:spAutoFit/>
          </a:bodyPr>
          <a:lstStyle/>
          <a:p>
            <a:pPr algn="ctr"/>
            <a:r>
              <a:rPr lang="es-ES_tradnl" b="1" dirty="0" smtClean="0">
                <a:latin typeface="Arial Unicode MS" pitchFamily="34" charset="-128"/>
                <a:ea typeface="Arial Unicode MS" pitchFamily="34" charset="-128"/>
                <a:cs typeface="Arial Unicode MS" pitchFamily="34" charset="-128"/>
              </a:rPr>
              <a:t>Supervisor</a:t>
            </a:r>
          </a:p>
          <a:p>
            <a:pPr algn="ctr"/>
            <a:r>
              <a:rPr lang="es-ES_tradnl" b="1" dirty="0" smtClean="0">
                <a:latin typeface="Arial Unicode MS" pitchFamily="34" charset="-128"/>
                <a:ea typeface="Arial Unicode MS" pitchFamily="34" charset="-128"/>
                <a:cs typeface="Arial Unicode MS" pitchFamily="34" charset="-128"/>
              </a:rPr>
              <a:t>Revisión de la aprobación o su retirada</a:t>
            </a:r>
          </a:p>
        </p:txBody>
      </p:sp>
      <p:cxnSp>
        <p:nvCxnSpPr>
          <p:cNvPr id="12" name="11 Conector recto de flecha"/>
          <p:cNvCxnSpPr>
            <a:stCxn id="9" idx="2"/>
            <a:endCxn id="10" idx="0"/>
          </p:cNvCxnSpPr>
          <p:nvPr/>
        </p:nvCxnSpPr>
        <p:spPr>
          <a:xfrm rot="5400000">
            <a:off x="604509" y="5105111"/>
            <a:ext cx="50543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heel(4)">
                                      <p:cBhvr>
                                        <p:cTn id="13" dur="1000"/>
                                        <p:tgtEl>
                                          <p:spTgt spid="3">
                                            <p:bg/>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heel(4)">
                                      <p:cBhvr>
                                        <p:cTn id="16" dur="1000"/>
                                        <p:tgtEl>
                                          <p:spTgt spid="3">
                                            <p:txEl>
                                              <p:pRg st="0" end="0"/>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1000"/>
                                        <p:tgtEl>
                                          <p:spTgt spid="3">
                                            <p:txEl>
                                              <p:pRg st="1" end="1"/>
                                            </p:txEl>
                                          </p:spTgt>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4)">
                                      <p:cBhvr>
                                        <p:cTn id="22" dur="1000"/>
                                        <p:tgtEl>
                                          <p:spTgt spid="3">
                                            <p:txEl>
                                              <p:pRg st="2" end="2"/>
                                            </p:txEl>
                                          </p:spTgt>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4)">
                                      <p:cBhvr>
                                        <p:cTn id="25" dur="1000"/>
                                        <p:tgtEl>
                                          <p:spTgt spid="3">
                                            <p:txEl>
                                              <p:pRg st="3" end="3"/>
                                            </p:txEl>
                                          </p:spTgt>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4)">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0-#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amond(in)">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1000"/>
                                        <p:tgtEl>
                                          <p:spTgt spid="12"/>
                                        </p:tgtEl>
                                      </p:cBhvr>
                                    </p:animEffec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8" grpId="0"/>
      <p:bldP spid="9" grpId="0"/>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142976" y="3143248"/>
            <a:ext cx="7000924" cy="50006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86" name="Rectangle 3"/>
          <p:cNvSpPr>
            <a:spLocks noGrp="1" noChangeArrowheads="1"/>
          </p:cNvSpPr>
          <p:nvPr>
            <p:ph type="body" idx="1"/>
          </p:nvPr>
        </p:nvSpPr>
        <p:spPr>
          <a:xfrm>
            <a:off x="857224" y="1500174"/>
            <a:ext cx="8072494" cy="2143140"/>
          </a:xfrm>
        </p:spPr>
        <p:txBody>
          <a:bodyPr/>
          <a:lstStyle/>
          <a:p>
            <a:pPr>
              <a:spcBef>
                <a:spcPts val="1200"/>
              </a:spcBef>
            </a:pPr>
            <a:r>
              <a:rPr lang="en-US" sz="2000" dirty="0" err="1" smtClean="0">
                <a:latin typeface="Arial Unicode MS" pitchFamily="34" charset="-128"/>
                <a:ea typeface="Arial Unicode MS" pitchFamily="34" charset="-128"/>
                <a:cs typeface="Arial Unicode MS" pitchFamily="34" charset="-128"/>
              </a:rPr>
              <a:t>Tres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procedimientos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supervisores</a:t>
            </a:r>
            <a:r>
              <a:rPr lang="en-US" sz="2000" dirty="0" smtClean="0">
                <a:latin typeface="Arial Unicode MS" pitchFamily="34" charset="-128"/>
                <a:ea typeface="Arial Unicode MS" pitchFamily="34" charset="-128"/>
                <a:cs typeface="Arial Unicode MS" pitchFamily="34" charset="-128"/>
              </a:rPr>
              <a:t> de </a:t>
            </a:r>
            <a:r>
              <a:rPr lang="en-US" sz="2000" dirty="0" err="1" smtClean="0">
                <a:latin typeface="Arial Unicode MS" pitchFamily="34" charset="-128"/>
                <a:ea typeface="Arial Unicode MS" pitchFamily="34" charset="-128"/>
                <a:cs typeface="Arial Unicode MS" pitchFamily="34" charset="-128"/>
              </a:rPr>
              <a:t>aprobación</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previa</a:t>
            </a:r>
            <a:r>
              <a:rPr lang="en-US" sz="2000" dirty="0" smtClean="0">
                <a:latin typeface="Arial Unicode MS" pitchFamily="34" charset="-128"/>
                <a:ea typeface="Arial Unicode MS" pitchFamily="34" charset="-128"/>
                <a:cs typeface="Arial Unicode MS" pitchFamily="34" charset="-128"/>
              </a:rPr>
              <a:t> en </a:t>
            </a:r>
            <a:r>
              <a:rPr lang="en-US" sz="2000" dirty="0" err="1" smtClean="0">
                <a:latin typeface="Arial Unicode MS" pitchFamily="34" charset="-128"/>
                <a:ea typeface="Arial Unicode MS" pitchFamily="34" charset="-128"/>
                <a:cs typeface="Arial Unicode MS" pitchFamily="34" charset="-128"/>
              </a:rPr>
              <a:t>relación</a:t>
            </a:r>
            <a:r>
              <a:rPr lang="en-US" sz="2000" dirty="0" smtClean="0">
                <a:latin typeface="Arial Unicode MS" pitchFamily="34" charset="-128"/>
                <a:ea typeface="Arial Unicode MS" pitchFamily="34" charset="-128"/>
                <a:cs typeface="Arial Unicode MS" pitchFamily="34" charset="-128"/>
              </a:rPr>
              <a:t> con los </a:t>
            </a:r>
            <a:r>
              <a:rPr lang="en-US" sz="2000" dirty="0" err="1" smtClean="0">
                <a:latin typeface="Arial Unicode MS" pitchFamily="34" charset="-128"/>
                <a:ea typeface="Arial Unicode MS" pitchFamily="34" charset="-128"/>
                <a:cs typeface="Arial Unicode MS" pitchFamily="34" charset="-128"/>
              </a:rPr>
              <a:t>fondos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propios</a:t>
            </a:r>
            <a:endParaRPr lang="en-US" sz="2000" dirty="0" smtClean="0">
              <a:latin typeface="Arial Unicode MS" pitchFamily="34" charset="-128"/>
              <a:ea typeface="Arial Unicode MS" pitchFamily="34" charset="-128"/>
              <a:cs typeface="Arial Unicode MS" pitchFamily="34" charset="-128"/>
            </a:endParaRPr>
          </a:p>
          <a:p>
            <a:pPr marL="860425" lvl="1" indent="-457200">
              <a:spcBef>
                <a:spcPts val="1200"/>
              </a:spcBef>
              <a:buFont typeface="+mj-lt"/>
              <a:buAutoNum type="arabicPeriod"/>
            </a:pP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Pagos</a:t>
            </a:r>
            <a:r>
              <a:rPr lang="en-US" sz="2000" dirty="0" smtClean="0">
                <a:solidFill>
                  <a:schemeClr val="bg1">
                    <a:lumMod val="50000"/>
                  </a:schemeClr>
                </a:solidFill>
                <a:latin typeface="Arial Unicode MS" pitchFamily="34" charset="-128"/>
                <a:ea typeface="Arial Unicode MS" pitchFamily="34" charset="-128"/>
                <a:cs typeface="Arial Unicode MS" pitchFamily="34" charset="-128"/>
              </a:rPr>
              <a:t> y </a:t>
            </a: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cancelación</a:t>
            </a:r>
            <a:endParaRPr lang="en-US" sz="20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860425" lvl="1" indent="-457200">
              <a:spcBef>
                <a:spcPts val="1200"/>
              </a:spcBef>
              <a:buFont typeface="+mj-lt"/>
              <a:buAutoNum type="arabicPeriod"/>
            </a:pP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Admisión</a:t>
            </a:r>
            <a:r>
              <a:rPr lang="en-US" sz="2000" dirty="0" smtClean="0">
                <a:solidFill>
                  <a:schemeClr val="bg1">
                    <a:lumMod val="50000"/>
                  </a:schemeClr>
                </a:solidFill>
                <a:latin typeface="Arial Unicode MS" pitchFamily="34" charset="-128"/>
                <a:ea typeface="Arial Unicode MS" pitchFamily="34" charset="-128"/>
                <a:cs typeface="Arial Unicode MS" pitchFamily="34" charset="-128"/>
              </a:rPr>
              <a:t> de </a:t>
            </a: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fondos</a:t>
            </a:r>
            <a:r>
              <a:rPr lang="en-US" sz="2000" dirty="0" smtClean="0">
                <a:solidFill>
                  <a:schemeClr val="bg1">
                    <a:lumMod val="50000"/>
                  </a:schemeClr>
                </a:solidFill>
                <a:latin typeface="Arial Unicode MS" pitchFamily="34" charset="-128"/>
                <a:ea typeface="Arial Unicode MS" pitchFamily="34" charset="-128"/>
                <a:cs typeface="Arial Unicode MS" pitchFamily="34" charset="-128"/>
              </a:rPr>
              <a:t> </a:t>
            </a: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propios</a:t>
            </a:r>
            <a:r>
              <a:rPr lang="en-US" sz="2000" dirty="0" smtClean="0">
                <a:solidFill>
                  <a:schemeClr val="bg1">
                    <a:lumMod val="50000"/>
                  </a:schemeClr>
                </a:solidFill>
                <a:latin typeface="Arial Unicode MS" pitchFamily="34" charset="-128"/>
                <a:ea typeface="Arial Unicode MS" pitchFamily="34" charset="-128"/>
                <a:cs typeface="Arial Unicode MS" pitchFamily="34" charset="-128"/>
              </a:rPr>
              <a:t> </a:t>
            </a:r>
            <a:r>
              <a:rPr lang="en-US" sz="2000" dirty="0" err="1" smtClean="0">
                <a:solidFill>
                  <a:schemeClr val="bg1">
                    <a:lumMod val="50000"/>
                  </a:schemeClr>
                </a:solidFill>
                <a:latin typeface="Arial Unicode MS" pitchFamily="34" charset="-128"/>
                <a:ea typeface="Arial Unicode MS" pitchFamily="34" charset="-128"/>
                <a:cs typeface="Arial Unicode MS" pitchFamily="34" charset="-128"/>
              </a:rPr>
              <a:t>complementarios</a:t>
            </a:r>
            <a:r>
              <a:rPr lang="en-US" sz="2000" dirty="0" smtClean="0">
                <a:solidFill>
                  <a:schemeClr val="bg1">
                    <a:lumMod val="50000"/>
                  </a:schemeClr>
                </a:solidFill>
                <a:latin typeface="Arial Unicode MS" pitchFamily="34" charset="-128"/>
                <a:ea typeface="Arial Unicode MS" pitchFamily="34" charset="-128"/>
                <a:cs typeface="Arial Unicode MS" pitchFamily="34" charset="-128"/>
              </a:rPr>
              <a:t> (AOF)</a:t>
            </a:r>
          </a:p>
          <a:p>
            <a:pPr marL="860425" lvl="1" indent="-457200">
              <a:spcBef>
                <a:spcPts val="1200"/>
              </a:spcBef>
              <a:buFont typeface="+mj-lt"/>
              <a:buAutoNum type="arabicPeriod"/>
            </a:pPr>
            <a:r>
              <a:rPr lang="en-US" sz="2000" b="1" dirty="0" err="1" smtClean="0">
                <a:latin typeface="Arial Unicode MS" pitchFamily="34" charset="-128"/>
                <a:ea typeface="Arial Unicode MS" pitchFamily="34" charset="-128"/>
                <a:cs typeface="Arial Unicode MS" pitchFamily="34" charset="-128"/>
              </a:rPr>
              <a:t>Admisión</a:t>
            </a:r>
            <a:r>
              <a:rPr lang="en-US" sz="2000" b="1" dirty="0" smtClean="0">
                <a:latin typeface="Arial Unicode MS" pitchFamily="34" charset="-128"/>
                <a:ea typeface="Arial Unicode MS" pitchFamily="34" charset="-128"/>
                <a:cs typeface="Arial Unicode MS" pitchFamily="34" charset="-128"/>
              </a:rPr>
              <a:t> de </a:t>
            </a:r>
            <a:r>
              <a:rPr lang="en-US" sz="2000" b="1" dirty="0" err="1" smtClean="0">
                <a:latin typeface="Arial Unicode MS" pitchFamily="34" charset="-128"/>
                <a:ea typeface="Arial Unicode MS" pitchFamily="34" charset="-128"/>
                <a:cs typeface="Arial Unicode MS" pitchFamily="34" charset="-128"/>
              </a:rPr>
              <a:t>elementos</a:t>
            </a:r>
            <a:r>
              <a:rPr lang="en-US" sz="2000" b="1" dirty="0" smtClean="0">
                <a:latin typeface="Arial Unicode MS" pitchFamily="34" charset="-128"/>
                <a:ea typeface="Arial Unicode MS" pitchFamily="34" charset="-128"/>
                <a:cs typeface="Arial Unicode MS" pitchFamily="34" charset="-128"/>
              </a:rPr>
              <a:t> no </a:t>
            </a:r>
            <a:r>
              <a:rPr lang="en-US" sz="2000" b="1" dirty="0" err="1" smtClean="0">
                <a:latin typeface="Arial Unicode MS" pitchFamily="34" charset="-128"/>
                <a:ea typeface="Arial Unicode MS" pitchFamily="34" charset="-128"/>
                <a:cs typeface="Arial Unicode MS" pitchFamily="34" charset="-128"/>
              </a:rPr>
              <a:t>incluidos</a:t>
            </a:r>
            <a:r>
              <a:rPr lang="en-US" sz="2000" b="1" dirty="0" smtClean="0">
                <a:latin typeface="Arial Unicode MS" pitchFamily="34" charset="-128"/>
                <a:ea typeface="Arial Unicode MS" pitchFamily="34" charset="-128"/>
                <a:cs typeface="Arial Unicode MS" pitchFamily="34" charset="-128"/>
              </a:rPr>
              <a:t> en la </a:t>
            </a:r>
            <a:r>
              <a:rPr lang="en-US" sz="2000" b="1" dirty="0" err="1" smtClean="0">
                <a:latin typeface="Arial Unicode MS" pitchFamily="34" charset="-128"/>
                <a:ea typeface="Arial Unicode MS" pitchFamily="34" charset="-128"/>
                <a:cs typeface="Arial Unicode MS" pitchFamily="34" charset="-128"/>
              </a:rPr>
              <a:t>lista</a:t>
            </a:r>
            <a:endParaRPr lang="en-US" sz="2000" b="1" dirty="0" smtClean="0">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a:xfrm>
            <a:off x="1428751" y="71414"/>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Los fondos propios en Solvencia II. Procedimientos</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supervisores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6" name="5 Rectángulo"/>
          <p:cNvSpPr/>
          <p:nvPr/>
        </p:nvSpPr>
        <p:spPr>
          <a:xfrm>
            <a:off x="1000100" y="3891511"/>
            <a:ext cx="7786742" cy="1323439"/>
          </a:xfrm>
          <a:prstGeom prst="rect">
            <a:avLst/>
          </a:prstGeom>
        </p:spPr>
        <p:txBody>
          <a:bodyPr wrap="square">
            <a:spAutoFit/>
          </a:bodyPr>
          <a:lstStyle/>
          <a:p>
            <a:pPr>
              <a:spcBef>
                <a:spcPts val="600"/>
              </a:spcBef>
              <a:spcAft>
                <a:spcPts val="600"/>
              </a:spcAft>
              <a:buFont typeface="Arial" pitchFamily="34" charset="0"/>
              <a:buChar char="•"/>
            </a:pP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Otras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aprobaciones</a:t>
            </a:r>
            <a:r>
              <a:rPr lang="en-US" sz="2000" dirty="0" smtClean="0">
                <a:latin typeface="Arial Unicode MS" pitchFamily="34" charset="-128"/>
                <a:ea typeface="Arial Unicode MS" pitchFamily="34" charset="-128"/>
                <a:cs typeface="Arial Unicode MS" pitchFamily="34" charset="-128"/>
              </a:rPr>
              <a:t> </a:t>
            </a:r>
            <a:r>
              <a:rPr lang="en-US" sz="2000" dirty="0" err="1" smtClean="0">
                <a:latin typeface="Arial Unicode MS" pitchFamily="34" charset="-128"/>
                <a:ea typeface="Arial Unicode MS" pitchFamily="34" charset="-128"/>
                <a:cs typeface="Arial Unicode MS" pitchFamily="34" charset="-128"/>
              </a:rPr>
              <a:t>supervisoras</a:t>
            </a:r>
            <a:r>
              <a:rPr lang="en-US" sz="2000" dirty="0" smtClean="0">
                <a:latin typeface="Arial Unicode MS" pitchFamily="34" charset="-128"/>
                <a:ea typeface="Arial Unicode MS" pitchFamily="34" charset="-128"/>
                <a:cs typeface="Arial Unicode MS" pitchFamily="34" charset="-128"/>
              </a:rPr>
              <a:t> </a:t>
            </a:r>
          </a:p>
          <a:p>
            <a:pPr lvl="1">
              <a:spcBef>
                <a:spcPts val="600"/>
              </a:spcBef>
              <a:spcAft>
                <a:spcPts val="600"/>
              </a:spcAft>
            </a:pPr>
            <a:r>
              <a:rPr lang="en-US" sz="2000" dirty="0" err="1" smtClean="0">
                <a:latin typeface="Arial Unicode MS" pitchFamily="34" charset="-128"/>
                <a:ea typeface="Arial Unicode MS" pitchFamily="34" charset="-128"/>
                <a:cs typeface="Arial Unicode MS" pitchFamily="34" charset="-128"/>
              </a:rPr>
              <a:t>Excepciones</a:t>
            </a:r>
            <a:endParaRPr lang="en-US" sz="2000" dirty="0" smtClean="0">
              <a:latin typeface="Arial Unicode MS" pitchFamily="34" charset="-128"/>
              <a:ea typeface="Arial Unicode MS" pitchFamily="34" charset="-128"/>
              <a:cs typeface="Arial Unicode MS" pitchFamily="34" charset="-128"/>
            </a:endParaRPr>
          </a:p>
          <a:p>
            <a:pPr lvl="1">
              <a:spcBef>
                <a:spcPts val="600"/>
              </a:spcBef>
              <a:spcAft>
                <a:spcPts val="600"/>
              </a:spcAft>
            </a:pPr>
            <a:r>
              <a:rPr lang="en-US" sz="2000" dirty="0" err="1" smtClean="0">
                <a:latin typeface="Arial Unicode MS" pitchFamily="34" charset="-128"/>
                <a:ea typeface="Arial Unicode MS" pitchFamily="34" charset="-128"/>
                <a:cs typeface="Arial Unicode MS" pitchFamily="34" charset="-128"/>
              </a:rPr>
              <a:t>Diversificación</a:t>
            </a:r>
            <a:r>
              <a:rPr lang="en-US" sz="2000" dirty="0" smtClean="0">
                <a:latin typeface="Arial Unicode MS" pitchFamily="34" charset="-128"/>
                <a:ea typeface="Arial Unicode MS" pitchFamily="34" charset="-128"/>
                <a:cs typeface="Arial Unicode MS" pitchFamily="34" charset="-128"/>
              </a:rPr>
              <a:t> entre </a:t>
            </a:r>
            <a:r>
              <a:rPr lang="en-US" sz="2000" i="1" dirty="0" smtClean="0">
                <a:latin typeface="Arial Unicode MS" pitchFamily="34" charset="-128"/>
                <a:ea typeface="Arial Unicode MS" pitchFamily="34" charset="-128"/>
                <a:cs typeface="Arial Unicode MS" pitchFamily="34" charset="-128"/>
              </a:rPr>
              <a:t>ring fenced funds</a:t>
            </a:r>
          </a:p>
        </p:txBody>
      </p:sp>
      <p:sp>
        <p:nvSpPr>
          <p:cNvPr id="7" name="6 Rectángulo"/>
          <p:cNvSpPr/>
          <p:nvPr/>
        </p:nvSpPr>
        <p:spPr>
          <a:xfrm>
            <a:off x="1000100" y="5635671"/>
            <a:ext cx="7786742" cy="646331"/>
          </a:xfrm>
          <a:prstGeom prst="rect">
            <a:avLst/>
          </a:prstGeom>
        </p:spPr>
        <p:txBody>
          <a:bodyPr wrap="square">
            <a:spAutoFit/>
          </a:bodyPr>
          <a:lstStyle/>
          <a:p>
            <a:pPr>
              <a:spcBef>
                <a:spcPts val="600"/>
              </a:spcBef>
              <a:spcAft>
                <a:spcPts val="600"/>
              </a:spcAft>
            </a:pPr>
            <a:r>
              <a:rPr lang="en-US" b="1" i="1" dirty="0" smtClean="0">
                <a:solidFill>
                  <a:srgbClr val="C00000"/>
                </a:solidFill>
                <a:latin typeface="Arial Unicode MS" pitchFamily="34" charset="-128"/>
                <a:ea typeface="Arial Unicode MS" pitchFamily="34" charset="-128"/>
                <a:cs typeface="Arial Unicode MS" pitchFamily="34" charset="-128"/>
              </a:rPr>
              <a:t>Los </a:t>
            </a:r>
            <a:r>
              <a:rPr lang="en-US" b="1" i="1" dirty="0" err="1" smtClean="0">
                <a:solidFill>
                  <a:srgbClr val="C00000"/>
                </a:solidFill>
                <a:latin typeface="Arial Unicode MS" pitchFamily="34" charset="-128"/>
                <a:ea typeface="Arial Unicode MS" pitchFamily="34" charset="-128"/>
                <a:cs typeface="Arial Unicode MS" pitchFamily="34" charset="-128"/>
              </a:rPr>
              <a:t>procedimientos</a:t>
            </a:r>
            <a:r>
              <a:rPr lang="en-US" b="1" i="1" dirty="0" smtClean="0">
                <a:solidFill>
                  <a:srgbClr val="C00000"/>
                </a:solidFill>
                <a:latin typeface="Arial Unicode MS" pitchFamily="34" charset="-128"/>
                <a:ea typeface="Arial Unicode MS" pitchFamily="34" charset="-128"/>
                <a:cs typeface="Arial Unicode MS" pitchFamily="34" charset="-128"/>
              </a:rPr>
              <a:t> de </a:t>
            </a:r>
            <a:r>
              <a:rPr lang="en-US" b="1" i="1" dirty="0" err="1" smtClean="0">
                <a:solidFill>
                  <a:srgbClr val="C00000"/>
                </a:solidFill>
                <a:latin typeface="Arial Unicode MS" pitchFamily="34" charset="-128"/>
                <a:ea typeface="Arial Unicode MS" pitchFamily="34" charset="-128"/>
                <a:cs typeface="Arial Unicode MS" pitchFamily="34" charset="-128"/>
              </a:rPr>
              <a:t>aprobación</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previa</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tienen</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por</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objeto</a:t>
            </a:r>
            <a:r>
              <a:rPr lang="en-US" b="1" i="1" dirty="0" smtClean="0">
                <a:solidFill>
                  <a:srgbClr val="C00000"/>
                </a:solidFill>
                <a:latin typeface="Arial Unicode MS" pitchFamily="34" charset="-128"/>
                <a:ea typeface="Arial Unicode MS" pitchFamily="34" charset="-128"/>
                <a:cs typeface="Arial Unicode MS" pitchFamily="34" charset="-128"/>
              </a:rPr>
              <a:t> </a:t>
            </a:r>
            <a:r>
              <a:rPr lang="en-US" b="1" i="1" dirty="0" err="1" smtClean="0">
                <a:solidFill>
                  <a:srgbClr val="C00000"/>
                </a:solidFill>
                <a:latin typeface="Arial Unicode MS" pitchFamily="34" charset="-128"/>
                <a:ea typeface="Arial Unicode MS" pitchFamily="34" charset="-128"/>
                <a:cs typeface="Arial Unicode MS" pitchFamily="34" charset="-128"/>
              </a:rPr>
              <a:t>proteger</a:t>
            </a:r>
            <a:r>
              <a:rPr lang="en-US" b="1" i="1" dirty="0" smtClean="0">
                <a:solidFill>
                  <a:srgbClr val="C00000"/>
                </a:solidFill>
                <a:latin typeface="Arial Unicode MS" pitchFamily="34" charset="-128"/>
                <a:ea typeface="Arial Unicode MS" pitchFamily="34" charset="-128"/>
                <a:cs typeface="Arial Unicode MS" pitchFamily="34" charset="-128"/>
              </a:rPr>
              <a:t> los </a:t>
            </a:r>
            <a:r>
              <a:rPr lang="en-US" b="1" i="1" dirty="0" err="1" smtClean="0">
                <a:solidFill>
                  <a:srgbClr val="C00000"/>
                </a:solidFill>
                <a:latin typeface="Arial Unicode MS" pitchFamily="34" charset="-128"/>
                <a:ea typeface="Arial Unicode MS" pitchFamily="34" charset="-128"/>
                <a:cs typeface="Arial Unicode MS" pitchFamily="34" charset="-128"/>
              </a:rPr>
              <a:t>derechos</a:t>
            </a:r>
            <a:r>
              <a:rPr lang="en-US" b="1" i="1" dirty="0" smtClean="0">
                <a:solidFill>
                  <a:srgbClr val="C00000"/>
                </a:solidFill>
                <a:latin typeface="Arial Unicode MS" pitchFamily="34" charset="-128"/>
                <a:ea typeface="Arial Unicode MS" pitchFamily="34" charset="-128"/>
                <a:cs typeface="Arial Unicode MS" pitchFamily="34" charset="-128"/>
              </a:rPr>
              <a:t> de los </a:t>
            </a:r>
            <a:r>
              <a:rPr lang="en-US" b="1" i="1" dirty="0" err="1" smtClean="0">
                <a:solidFill>
                  <a:srgbClr val="C00000"/>
                </a:solidFill>
                <a:latin typeface="Arial Unicode MS" pitchFamily="34" charset="-128"/>
                <a:ea typeface="Arial Unicode MS" pitchFamily="34" charset="-128"/>
                <a:cs typeface="Arial Unicode MS" pitchFamily="34" charset="-128"/>
              </a:rPr>
              <a:t>asegurados</a:t>
            </a:r>
            <a:r>
              <a:rPr lang="en-US" b="1" i="1" dirty="0" smtClean="0">
                <a:solidFill>
                  <a:srgbClr val="C00000"/>
                </a:solidFill>
                <a:latin typeface="Arial Unicode MS" pitchFamily="34" charset="-128"/>
                <a:ea typeface="Arial Unicode MS" pitchFamily="34" charset="-128"/>
                <a:cs typeface="Arial Unicode MS" pitchFamily="34" charset="-128"/>
              </a:rPr>
              <a:t> y </a:t>
            </a:r>
            <a:r>
              <a:rPr lang="en-US" b="1" i="1" dirty="0" err="1" smtClean="0">
                <a:solidFill>
                  <a:srgbClr val="C00000"/>
                </a:solidFill>
                <a:latin typeface="Arial Unicode MS" pitchFamily="34" charset="-128"/>
                <a:ea typeface="Arial Unicode MS" pitchFamily="34" charset="-128"/>
                <a:cs typeface="Arial Unicode MS" pitchFamily="34" charset="-128"/>
              </a:rPr>
              <a:t>beneficiarios</a:t>
            </a:r>
            <a:endParaRPr lang="en-US" b="1" i="1" dirty="0" smtClean="0">
              <a:solidFill>
                <a:srgbClr val="C000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533400" y="1285860"/>
            <a:ext cx="8153400" cy="5143536"/>
          </a:xfrm>
          <a:prstGeom prst="rect">
            <a:avLst/>
          </a:prstGeom>
        </p:spPr>
        <p:txBody>
          <a:bodyPr/>
          <a:lstStyle/>
          <a:p>
            <a:pPr lvl="0">
              <a:lnSpc>
                <a:spcPct val="110000"/>
              </a:lnSpc>
              <a:spcBef>
                <a:spcPts val="1200"/>
              </a:spcBef>
              <a:defRPr/>
            </a:pPr>
            <a:r>
              <a:rPr lang="es-ES" sz="2000" dirty="0" smtClean="0">
                <a:latin typeface="Arial Unicode MS" pitchFamily="34" charset="-128"/>
                <a:ea typeface="Arial Unicode MS" pitchFamily="34" charset="-128"/>
                <a:cs typeface="Arial Unicode MS" pitchFamily="34" charset="-128"/>
              </a:rPr>
              <a:t>Una vez recibida la solicitud el supervisor confirmará a la entidad su recepción y la fecha en la que la documentación se  considera completa</a:t>
            </a:r>
          </a:p>
          <a:p>
            <a:pPr>
              <a:lnSpc>
                <a:spcPct val="110000"/>
              </a:lnSpc>
              <a:spcBef>
                <a:spcPts val="1200"/>
              </a:spcBef>
              <a:defRPr/>
            </a:pPr>
            <a:r>
              <a:rPr lang="es-ES" sz="2000" dirty="0" smtClean="0">
                <a:latin typeface="Arial Unicode MS" pitchFamily="34" charset="-128"/>
                <a:ea typeface="Arial Unicode MS" pitchFamily="34" charset="-128"/>
                <a:cs typeface="Arial Unicode MS" pitchFamily="34" charset="-128"/>
              </a:rPr>
              <a:t>Al efecto el supervisor debe evaluar si el elemento cumple los criterios pertinentes al nivel (</a:t>
            </a:r>
            <a:r>
              <a:rPr lang="es-ES" sz="2000" i="1" dirty="0" err="1" smtClean="0">
                <a:latin typeface="Arial Unicode MS" pitchFamily="34" charset="-128"/>
                <a:ea typeface="Arial Unicode MS" pitchFamily="34" charset="-128"/>
                <a:cs typeface="Arial Unicode MS" pitchFamily="34" charset="-128"/>
              </a:rPr>
              <a:t>tier</a:t>
            </a:r>
            <a:r>
              <a:rPr lang="es-ES" sz="2000" dirty="0" smtClean="0">
                <a:latin typeface="Arial Unicode MS" pitchFamily="34" charset="-128"/>
                <a:ea typeface="Arial Unicode MS" pitchFamily="34" charset="-128"/>
                <a:cs typeface="Arial Unicode MS" pitchFamily="34" charset="-128"/>
              </a:rPr>
              <a:t>)</a:t>
            </a:r>
          </a:p>
          <a:p>
            <a:pPr>
              <a:lnSpc>
                <a:spcPct val="110000"/>
              </a:lnSpc>
              <a:spcBef>
                <a:spcPts val="1200"/>
              </a:spcBef>
            </a:pPr>
            <a:r>
              <a:rPr lang="es-ES" sz="2000" dirty="0" smtClean="0">
                <a:latin typeface="Arial Unicode MS" pitchFamily="34" charset="-128"/>
                <a:ea typeface="Arial Unicode MS" pitchFamily="34" charset="-128"/>
                <a:cs typeface="Arial Unicode MS" pitchFamily="34" charset="-128"/>
              </a:rPr>
              <a:t>La admisibilidad y clasificación del elementos debe ser aprobada previamente de forma expresa (no vale el silencio administrativo) por el supervisor (reto: armonización)</a:t>
            </a:r>
          </a:p>
          <a:p>
            <a:pPr>
              <a:lnSpc>
                <a:spcPct val="110000"/>
              </a:lnSpc>
              <a:spcBef>
                <a:spcPts val="1200"/>
              </a:spcBef>
            </a:pPr>
            <a:r>
              <a:rPr lang="es-ES" sz="2000" dirty="0" smtClean="0">
                <a:latin typeface="Arial Unicode MS" pitchFamily="34" charset="-128"/>
                <a:ea typeface="Arial Unicode MS" pitchFamily="34" charset="-128"/>
                <a:cs typeface="Arial Unicode MS" pitchFamily="34" charset="-128"/>
              </a:rPr>
              <a:t>El supervisor puede aprobar la admisibilidad del elemento en un nivel (</a:t>
            </a:r>
            <a:r>
              <a:rPr lang="es-ES" sz="2000" dirty="0" err="1" smtClean="0">
                <a:latin typeface="Arial Unicode MS" pitchFamily="34" charset="-128"/>
                <a:ea typeface="Arial Unicode MS" pitchFamily="34" charset="-128"/>
                <a:cs typeface="Arial Unicode MS" pitchFamily="34" charset="-128"/>
              </a:rPr>
              <a:t>tier</a:t>
            </a:r>
            <a:r>
              <a:rPr lang="es-ES" sz="2000" dirty="0" smtClean="0">
                <a:latin typeface="Arial Unicode MS" pitchFamily="34" charset="-128"/>
                <a:ea typeface="Arial Unicode MS" pitchFamily="34" charset="-128"/>
                <a:cs typeface="Arial Unicode MS" pitchFamily="34" charset="-128"/>
              </a:rPr>
              <a:t>) diferente al solicitado.</a:t>
            </a:r>
          </a:p>
          <a:p>
            <a:pPr>
              <a:lnSpc>
                <a:spcPct val="110000"/>
              </a:lnSpc>
              <a:spcBef>
                <a:spcPts val="1200"/>
              </a:spcBef>
            </a:pPr>
            <a:r>
              <a:rPr lang="es-ES" sz="2000" dirty="0" smtClean="0">
                <a:latin typeface="Arial Unicode MS" pitchFamily="34" charset="-128"/>
                <a:ea typeface="Arial Unicode MS" pitchFamily="34" charset="-128"/>
                <a:cs typeface="Arial Unicode MS" pitchFamily="34" charset="-128"/>
              </a:rPr>
              <a:t>El supervisor debe motivar la aprobación de la admisibilidad del elemento en un nivel diferente. También debe motivarse la denegación de la solicitud </a:t>
            </a:r>
          </a:p>
        </p:txBody>
      </p:sp>
      <p:sp>
        <p:nvSpPr>
          <p:cNvPr id="4" name="Rectangle 3"/>
          <p:cNvSpPr txBox="1">
            <a:spLocks noChangeArrowheads="1"/>
          </p:cNvSpPr>
          <p:nvPr/>
        </p:nvSpPr>
        <p:spPr>
          <a:xfrm>
            <a:off x="-3143304" y="6572272"/>
            <a:ext cx="8153400" cy="4419600"/>
          </a:xfrm>
          <a:prstGeom prst="rect">
            <a:avLst/>
          </a:prstGeom>
        </p:spPr>
        <p:txBody>
          <a:bodyPr/>
          <a:lstStyle/>
          <a:p>
            <a:pPr marL="365125" marR="0" lvl="0" indent="-282575" algn="l" defTabSz="914400" rtl="0" eaLnBrk="0" fontAlgn="base" latinLnBrk="0" hangingPunct="0">
              <a:lnSpc>
                <a:spcPct val="90000"/>
              </a:lnSpc>
              <a:spcBef>
                <a:spcPts val="600"/>
              </a:spcBef>
              <a:spcAft>
                <a:spcPct val="0"/>
              </a:spcAft>
              <a:buClr>
                <a:schemeClr val="accent1"/>
              </a:buClr>
              <a:buSzPct val="80000"/>
              <a:buFont typeface="Wingdings 2" pitchFamily="18" charset="2"/>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639763" marR="0" lvl="1" indent="-236538" algn="l" defTabSz="914400" rtl="0" eaLnBrk="0" fontAlgn="base" latinLnBrk="0" hangingPunct="0">
              <a:lnSpc>
                <a:spcPct val="90000"/>
              </a:lnSpc>
              <a:spcBef>
                <a:spcPts val="550"/>
              </a:spcBef>
              <a:spcAft>
                <a:spcPct val="0"/>
              </a:spcAft>
              <a:buClr>
                <a:schemeClr val="accent1"/>
              </a:buClr>
              <a:buSzTx/>
              <a:buFontTx/>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639763" marR="0" lvl="1" indent="-236538" algn="l" defTabSz="914400" rtl="0" eaLnBrk="0" fontAlgn="base" latinLnBrk="0" hangingPunct="0">
              <a:lnSpc>
                <a:spcPct val="90000"/>
              </a:lnSpc>
              <a:spcBef>
                <a:spcPts val="550"/>
              </a:spcBef>
              <a:spcAft>
                <a:spcPct val="0"/>
              </a:spcAft>
              <a:buClr>
                <a:schemeClr val="accent1"/>
              </a:buClr>
              <a:buSzTx/>
              <a:buFontTx/>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639763" marR="0" lvl="1" indent="-236538" algn="l" defTabSz="914400" rtl="0" eaLnBrk="0" fontAlgn="base" latinLnBrk="0" hangingPunct="0">
              <a:lnSpc>
                <a:spcPct val="90000"/>
              </a:lnSpc>
              <a:spcBef>
                <a:spcPts val="550"/>
              </a:spcBef>
              <a:spcAft>
                <a:spcPct val="0"/>
              </a:spcAft>
              <a:buClr>
                <a:schemeClr val="accent1"/>
              </a:buClr>
              <a:buSzTx/>
              <a:buFontTx/>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1 Título"/>
          <p:cNvSpPr txBox="1">
            <a:spLocks/>
          </p:cNvSpPr>
          <p:nvPr/>
        </p:nvSpPr>
        <p:spPr>
          <a:xfrm>
            <a:off x="1428751" y="71414"/>
            <a:ext cx="5643579" cy="688975"/>
          </a:xfrm>
          <a:prstGeom prst="rect">
            <a:avLst/>
          </a:prstGeom>
          <a:ln>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Los fondos propios en Solvencia II. Autorización</a:t>
            </a:r>
            <a:r>
              <a:rPr kumimoji="0" lang="es-ES" sz="2400" b="1" i="0" u="sng" strike="noStrike" kern="1200" cap="none" spc="0" normalizeH="0" noProof="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de elementos no listados</a:t>
            </a:r>
            <a:endParaRPr kumimoji="0" lang="es-ES" sz="2400" b="1"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42910" y="2500306"/>
            <a:ext cx="8215370" cy="6429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Título"/>
          <p:cNvSpPr>
            <a:spLocks noGrp="1"/>
          </p:cNvSpPr>
          <p:nvPr>
            <p:ph type="ctrTitle" idx="4294967295"/>
          </p:nvPr>
        </p:nvSpPr>
        <p:spPr>
          <a:xfrm>
            <a:off x="3571868" y="96819"/>
            <a:ext cx="1785927" cy="760413"/>
          </a:xfrm>
          <a:prstGeom prst="rect">
            <a:avLst/>
          </a:prstGeom>
        </p:spPr>
        <p:txBody>
          <a:bodyPr/>
          <a:lstStyle/>
          <a:p>
            <a:pPr eaLnBrk="1" fontAlgn="auto" hangingPunct="1">
              <a:spcAft>
                <a:spcPts val="0"/>
              </a:spcAft>
              <a:defRPr/>
            </a:pPr>
            <a:r>
              <a:rPr lang="es-ES" sz="3600" u="sng" dirty="0" smtClean="0">
                <a:solidFill>
                  <a:schemeClr val="bg1"/>
                </a:solidFill>
              </a:rPr>
              <a:t>INDICE</a:t>
            </a:r>
            <a:endParaRPr lang="es-ES" sz="3600" u="sng" dirty="0">
              <a:solidFill>
                <a:schemeClr val="bg1"/>
              </a:solidFill>
            </a:endParaRPr>
          </a:p>
        </p:txBody>
      </p:sp>
      <p:sp>
        <p:nvSpPr>
          <p:cNvPr id="3" name="2 Subtítulo"/>
          <p:cNvSpPr>
            <a:spLocks noGrp="1"/>
          </p:cNvSpPr>
          <p:nvPr>
            <p:ph type="subTitle" idx="4294967295"/>
          </p:nvPr>
        </p:nvSpPr>
        <p:spPr>
          <a:xfrm>
            <a:off x="785786" y="1785926"/>
            <a:ext cx="7858180" cy="3286148"/>
          </a:xfrm>
          <a:prstGeom prst="rect">
            <a:avLst/>
          </a:prstGeom>
        </p:spPr>
        <p:txBody>
          <a:bodyPr>
            <a:noAutofit/>
          </a:bodyPr>
          <a:lstStyle/>
          <a:p>
            <a:pPr marL="0" eaLnBrk="1" fontAlgn="auto" hangingPunct="1">
              <a:lnSpc>
                <a:spcPct val="120000"/>
              </a:lnSpc>
              <a:spcBef>
                <a:spcPts val="1200"/>
              </a:spcBef>
              <a:spcAft>
                <a:spcPts val="600"/>
              </a:spcAft>
              <a:buFont typeface="Wingdings 2"/>
              <a:buNone/>
              <a:defRPr/>
            </a:pPr>
            <a:r>
              <a:rPr lang="es-ES" sz="2800" b="1" dirty="0" smtClean="0">
                <a:latin typeface="Arial Unicode MS" pitchFamily="34" charset="-128"/>
                <a:ea typeface="Arial Unicode MS" pitchFamily="34" charset="-128"/>
                <a:cs typeface="Arial Unicode MS" pitchFamily="34" charset="-128"/>
              </a:rPr>
              <a:t>Pilares del sistema de solvencia</a:t>
            </a:r>
          </a:p>
          <a:p>
            <a:pPr marL="531813" eaLnBrk="1" fontAlgn="auto" hangingPunct="1">
              <a:lnSpc>
                <a:spcPct val="120000"/>
              </a:lnSpc>
              <a:spcBef>
                <a:spcPts val="1200"/>
              </a:spcBef>
              <a:spcAft>
                <a:spcPts val="600"/>
              </a:spcAft>
              <a:buFont typeface="Wingdings" pitchFamily="2" charset="2"/>
              <a:buChar char="ü"/>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Regulación, Supervisión y Política Macroeconómica</a:t>
            </a:r>
          </a:p>
          <a:p>
            <a:pPr marL="531813" eaLnBrk="1" fontAlgn="auto" hangingPunct="1">
              <a:lnSpc>
                <a:spcPct val="120000"/>
              </a:lnSpc>
              <a:spcBef>
                <a:spcPts val="1200"/>
              </a:spcBef>
              <a:spcAft>
                <a:spcPts val="600"/>
              </a:spcAft>
              <a:buFont typeface="Wingdings" pitchFamily="2" charset="2"/>
              <a:buChar char="ü"/>
              <a:defRPr/>
            </a:pPr>
            <a:r>
              <a:rPr lang="es-ES" sz="2400" dirty="0" smtClean="0">
                <a:latin typeface="Arial Unicode MS" pitchFamily="34" charset="-128"/>
                <a:ea typeface="Arial Unicode MS" pitchFamily="34" charset="-128"/>
                <a:cs typeface="Arial Unicode MS" pitchFamily="34" charset="-128"/>
              </a:rPr>
              <a:t>Elementos de gestión: Gobernanza</a:t>
            </a:r>
          </a:p>
          <a:p>
            <a:pPr marL="531813" eaLnBrk="1" fontAlgn="auto" hangingPunct="1">
              <a:lnSpc>
                <a:spcPct val="120000"/>
              </a:lnSpc>
              <a:spcBef>
                <a:spcPts val="1200"/>
              </a:spcBef>
              <a:spcAft>
                <a:spcPts val="600"/>
              </a:spcAft>
              <a:buFont typeface="Wingdings" pitchFamily="2" charset="2"/>
              <a:buChar char="ü"/>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Información a terceros</a:t>
            </a:r>
          </a:p>
          <a:p>
            <a:pPr marL="531813" eaLnBrk="1" fontAlgn="auto" hangingPunct="1">
              <a:lnSpc>
                <a:spcPct val="120000"/>
              </a:lnSpc>
              <a:spcBef>
                <a:spcPts val="1200"/>
              </a:spcBef>
              <a:spcAft>
                <a:spcPts val="600"/>
              </a:spcAft>
              <a:buFont typeface="Wingdings" pitchFamily="2" charset="2"/>
              <a:buChar char="ü"/>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Elementos cuantitativos. Fondos propios</a:t>
            </a:r>
          </a:p>
        </p:txBody>
      </p:sp>
      <p:sp>
        <p:nvSpPr>
          <p:cNvPr id="5" name="4 CuadroTexto"/>
          <p:cNvSpPr txBox="1"/>
          <p:nvPr/>
        </p:nvSpPr>
        <p:spPr>
          <a:xfrm>
            <a:off x="1000100" y="5833608"/>
            <a:ext cx="7858180" cy="738664"/>
          </a:xfrm>
          <a:prstGeom prst="rect">
            <a:avLst/>
          </a:prstGeom>
          <a:noFill/>
        </p:spPr>
        <p:txBody>
          <a:bodyPr wrap="square" rtlCol="0">
            <a:spAutoFit/>
          </a:bodyPr>
          <a:lstStyle/>
          <a:p>
            <a:r>
              <a:rPr lang="en-GB" sz="1400" dirty="0" smtClean="0">
                <a:latin typeface="Arial Unicode MS" pitchFamily="34" charset="-128"/>
                <a:ea typeface="Arial Unicode MS" pitchFamily="34" charset="-128"/>
                <a:cs typeface="Arial Unicode MS" pitchFamily="34" charset="-128"/>
              </a:rPr>
              <a:t>Fuentes:</a:t>
            </a:r>
          </a:p>
          <a:p>
            <a:pPr marL="361950" indent="-361950">
              <a:buFont typeface="Arial" pitchFamily="34" charset="0"/>
              <a:buChar char="•"/>
            </a:pPr>
            <a:r>
              <a:rPr lang="en-GB" sz="1400" dirty="0" smtClean="0">
                <a:latin typeface="Arial Unicode MS" pitchFamily="34" charset="-128"/>
                <a:ea typeface="Arial Unicode MS" pitchFamily="34" charset="-128"/>
                <a:cs typeface="Arial Unicode MS" pitchFamily="34" charset="-128"/>
              </a:rPr>
              <a:t>Francisco </a:t>
            </a:r>
            <a:r>
              <a:rPr lang="en-GB" sz="1400" dirty="0" err="1" smtClean="0">
                <a:latin typeface="Arial Unicode MS" pitchFamily="34" charset="-128"/>
                <a:ea typeface="Arial Unicode MS" pitchFamily="34" charset="-128"/>
                <a:cs typeface="Arial Unicode MS" pitchFamily="34" charset="-128"/>
              </a:rPr>
              <a:t>Solá</a:t>
            </a:r>
            <a:r>
              <a:rPr lang="en-GB" sz="1400" dirty="0" smtClean="0">
                <a:latin typeface="Arial Unicode MS" pitchFamily="34" charset="-128"/>
                <a:ea typeface="Arial Unicode MS" pitchFamily="34" charset="-128"/>
                <a:cs typeface="Arial Unicode MS" pitchFamily="34" charset="-128"/>
              </a:rPr>
              <a:t> Fernández (Dirección General de Seguros y </a:t>
            </a:r>
            <a:r>
              <a:rPr lang="en-GB" sz="1400" dirty="0" err="1" smtClean="0">
                <a:latin typeface="Arial Unicode MS" pitchFamily="34" charset="-128"/>
                <a:ea typeface="Arial Unicode MS" pitchFamily="34" charset="-128"/>
                <a:cs typeface="Arial Unicode MS" pitchFamily="34" charset="-128"/>
              </a:rPr>
              <a:t>Fondos</a:t>
            </a:r>
            <a:r>
              <a:rPr lang="en-GB" sz="1400" dirty="0" smtClean="0">
                <a:latin typeface="Arial Unicode MS" pitchFamily="34" charset="-128"/>
                <a:ea typeface="Arial Unicode MS" pitchFamily="34" charset="-128"/>
                <a:cs typeface="Arial Unicode MS" pitchFamily="34" charset="-128"/>
              </a:rPr>
              <a:t> de Pensiones. </a:t>
            </a:r>
            <a:r>
              <a:rPr lang="en-GB" sz="1400" dirty="0" err="1" smtClean="0">
                <a:latin typeface="Arial Unicode MS" pitchFamily="34" charset="-128"/>
                <a:ea typeface="Arial Unicode MS" pitchFamily="34" charset="-128"/>
                <a:cs typeface="Arial Unicode MS" pitchFamily="34" charset="-128"/>
              </a:rPr>
              <a:t>España</a:t>
            </a:r>
            <a:r>
              <a:rPr lang="en-GB" sz="1400" dirty="0" smtClean="0">
                <a:latin typeface="Arial Unicode MS" pitchFamily="34" charset="-128"/>
                <a:ea typeface="Arial Unicode MS" pitchFamily="34" charset="-128"/>
                <a:cs typeface="Arial Unicode MS" pitchFamily="34" charset="-128"/>
              </a:rPr>
              <a:t>)</a:t>
            </a:r>
          </a:p>
          <a:p>
            <a:pPr marL="361950" indent="-361950">
              <a:buFont typeface="Arial" pitchFamily="34" charset="0"/>
              <a:buChar char="•"/>
            </a:pPr>
            <a:r>
              <a:rPr lang="en-GB" sz="1400" dirty="0" err="1" smtClean="0">
                <a:latin typeface="Arial Unicode MS" pitchFamily="34" charset="-128"/>
                <a:ea typeface="Arial Unicode MS" pitchFamily="34" charset="-128"/>
                <a:cs typeface="Arial Unicode MS" pitchFamily="34" charset="-128"/>
              </a:rPr>
              <a:t>Elaboración</a:t>
            </a:r>
            <a:r>
              <a:rPr lang="en-GB" sz="1400" dirty="0" smtClean="0">
                <a:latin typeface="Arial Unicode MS" pitchFamily="34" charset="-128"/>
                <a:ea typeface="Arial Unicode MS" pitchFamily="34" charset="-128"/>
                <a:cs typeface="Arial Unicode MS" pitchFamily="34" charset="-128"/>
              </a:rPr>
              <a:t> </a:t>
            </a:r>
            <a:r>
              <a:rPr lang="en-GB" sz="1400" dirty="0" err="1" smtClean="0">
                <a:latin typeface="Arial Unicode MS" pitchFamily="34" charset="-128"/>
                <a:ea typeface="Arial Unicode MS" pitchFamily="34" charset="-128"/>
                <a:cs typeface="Arial Unicode MS" pitchFamily="34" charset="-128"/>
              </a:rPr>
              <a:t>propia</a:t>
            </a:r>
            <a:endParaRPr lang="en-GB" sz="14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2.59259E-6 L -0.00364 0.08866 " pathEditMode="relative" rAng="0" ptsTypes="AA">
                                      <p:cBhvr>
                                        <p:cTn id="6" dur="2000" fill="hold"/>
                                        <p:tgtEl>
                                          <p:spTgt spid="4"/>
                                        </p:tgtEl>
                                        <p:attrNameLst>
                                          <p:attrName>ppt_x</p:attrName>
                                          <p:attrName>ppt_y</p:attrName>
                                        </p:attrNameLst>
                                      </p:cBhvr>
                                      <p:rCtr x="-2" y="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85918" y="71414"/>
            <a:ext cx="5072098" cy="714380"/>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Fondos de disponibilidad limitada</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i="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(ring </a:t>
            </a:r>
            <a:r>
              <a:rPr lang="es-ES" sz="2400" b="1" i="1" u="sng" dirty="0" err="1"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fenced</a:t>
            </a:r>
            <a:r>
              <a:rPr lang="es-ES" sz="2400" b="1" i="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 </a:t>
            </a:r>
            <a:r>
              <a:rPr lang="es-ES" sz="2400" b="1" i="1" u="sng" dirty="0" err="1"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funds</a:t>
            </a:r>
            <a:r>
              <a:rPr lang="es-ES" sz="2400" b="1" i="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a:t>
            </a:r>
            <a:endParaRPr kumimoji="0" lang="es-ES" sz="2400" b="1" i="1"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6" name="Inhaltsplatzhalter 2"/>
          <p:cNvSpPr txBox="1">
            <a:spLocks/>
          </p:cNvSpPr>
          <p:nvPr/>
        </p:nvSpPr>
        <p:spPr>
          <a:xfrm>
            <a:off x="533400" y="1247772"/>
            <a:ext cx="8153400" cy="5038748"/>
          </a:xfrm>
          <a:prstGeom prst="rect">
            <a:avLst/>
          </a:prstGeom>
        </p:spPr>
        <p:txBody>
          <a:bodyPr/>
          <a:lstStyle/>
          <a:p>
            <a:pPr marL="376238" marR="0" lvl="1" indent="-373063"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rPr>
              <a:t>Los activos y los fondos propios de un RFF tienen una disponibilidad limitada</a:t>
            </a:r>
          </a:p>
          <a:p>
            <a:pPr marL="376238" marR="0" lvl="1" indent="-373063"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rPr>
              <a:t>Los tomadores y asegurados de una RFF tienen diferentes</a:t>
            </a:r>
            <a:r>
              <a:rPr kumimoji="0" lang="es-ES"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rPr>
              <a:t> derechos que los demás</a:t>
            </a: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76238" marR="0" lvl="1" indent="-373063"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rPr>
              <a:t>Los activos de un RFF no pueden usarse para </a:t>
            </a:r>
            <a:r>
              <a:rPr kumimoji="0" lang="es-ES" b="0" i="0" u="none" strike="noStrike" kern="1200" cap="none" spc="0" normalizeH="0" baseline="0" dirty="0" err="1" smtClean="0">
                <a:ln>
                  <a:noFill/>
                </a:ln>
                <a:solidFill>
                  <a:schemeClr val="tx1"/>
                </a:solidFill>
                <a:effectLst/>
                <a:uLnTx/>
                <a:uFillTx/>
                <a:latin typeface="Arial Unicode MS" pitchFamily="34" charset="-128"/>
                <a:ea typeface="Arial Unicode MS" pitchFamily="34" charset="-128"/>
                <a:cs typeface="Arial Unicode MS" pitchFamily="34" charset="-128"/>
              </a:rPr>
              <a:t>compensars</a:t>
            </a:r>
            <a:r>
              <a:rPr kumimoji="0" lang="es-ES"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rPr>
              <a:t> riesgos/pérdidas de otras actividades dentro de la misma entidad aseguradora</a:t>
            </a: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76238" marR="0" lvl="1" indent="-373063"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rPr>
              <a:t>En definitiva viene a funcionar económicamente como una aseguradora dentro de la propia aseguradora</a:t>
            </a:r>
          </a:p>
          <a:p>
            <a:pPr marL="376238" marR="0" lvl="1" indent="-373063" algn="l" defTabSz="914400" rtl="0" eaLnBrk="0" fontAlgn="base" latinLnBrk="0" hangingPunct="0">
              <a:lnSpc>
                <a:spcPct val="100000"/>
              </a:lnSpc>
              <a:spcBef>
                <a:spcPts val="550"/>
              </a:spcBef>
              <a:spcAft>
                <a:spcPct val="0"/>
              </a:spcAft>
              <a:buClr>
                <a:schemeClr val="accent1"/>
              </a:buClr>
              <a:buSzTx/>
              <a:buFont typeface="Verdana"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rPr>
              <a:t>En</a:t>
            </a:r>
            <a:r>
              <a:rPr kumimoji="0" lang="es-ES" b="0" i="0" u="none" strike="noStrike" kern="1200" cap="none" spc="0" normalizeH="0" dirty="0" smtClean="0">
                <a:ln>
                  <a:noFill/>
                </a:ln>
                <a:solidFill>
                  <a:schemeClr val="tx1"/>
                </a:solidFill>
                <a:effectLst/>
                <a:uLnTx/>
                <a:uFillTx/>
                <a:latin typeface="Arial Unicode MS" pitchFamily="34" charset="-128"/>
                <a:ea typeface="Arial Unicode MS" pitchFamily="34" charset="-128"/>
                <a:cs typeface="Arial Unicode MS" pitchFamily="34" charset="-128"/>
              </a:rPr>
              <a:t> el cálculo del SCR no se admiten beneficios de diversificación entre diferentes RFF, salvo autorización supervisora previa</a:t>
            </a: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365125" marR="0" lvl="0" indent="-282575" algn="l" defTabSz="914400" rtl="0" eaLnBrk="0" fontAlgn="base" latinLnBrk="0" hangingPunct="0">
              <a:lnSpc>
                <a:spcPct val="100000"/>
              </a:lnSpc>
              <a:spcBef>
                <a:spcPts val="600"/>
              </a:spcBef>
              <a:spcAft>
                <a:spcPct val="0"/>
              </a:spcAft>
              <a:buClr>
                <a:schemeClr val="accent1"/>
              </a:buClr>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kumimoji="0" lang="es-ES" b="0" i="0" u="none" strike="noStrike" kern="1200" cap="none" spc="0" normalizeH="0" baseline="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7" name="6 Rectángulo"/>
          <p:cNvSpPr/>
          <p:nvPr/>
        </p:nvSpPr>
        <p:spPr>
          <a:xfrm>
            <a:off x="571472" y="5572140"/>
            <a:ext cx="8215370" cy="646331"/>
          </a:xfrm>
          <a:prstGeom prst="rect">
            <a:avLst/>
          </a:prstGeom>
        </p:spPr>
        <p:txBody>
          <a:bodyPr wrap="square">
            <a:spAutoFit/>
          </a:bodyPr>
          <a:lstStyle/>
          <a:p>
            <a:pPr marL="0" lvl="1" indent="3175" eaLnBrk="0" hangingPunct="0">
              <a:spcBef>
                <a:spcPts val="550"/>
              </a:spcBef>
              <a:buClr>
                <a:schemeClr val="accent1"/>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s-ES" dirty="0" smtClean="0">
                <a:latin typeface="Arial Unicode MS" pitchFamily="34" charset="-128"/>
                <a:ea typeface="Arial Unicode MS" pitchFamily="34" charset="-128"/>
                <a:cs typeface="Arial Unicode MS" pitchFamily="34" charset="-128"/>
              </a:rPr>
              <a:t>No obstante, el propio proyecto Solvencia II pudiera establecer RFF con carácter obligatorio en determinados casos.</a:t>
            </a:r>
          </a:p>
        </p:txBody>
      </p:sp>
      <p:sp>
        <p:nvSpPr>
          <p:cNvPr id="8" name="7 Rectángulo"/>
          <p:cNvSpPr/>
          <p:nvPr/>
        </p:nvSpPr>
        <p:spPr>
          <a:xfrm>
            <a:off x="571472" y="4786322"/>
            <a:ext cx="8215370" cy="646331"/>
          </a:xfrm>
          <a:prstGeom prst="rect">
            <a:avLst/>
          </a:prstGeom>
        </p:spPr>
        <p:txBody>
          <a:bodyPr wrap="square">
            <a:spAutoFit/>
          </a:bodyPr>
          <a:lstStyle/>
          <a:p>
            <a:pPr marL="0" lvl="1" indent="3175" eaLnBrk="0" hangingPunct="0">
              <a:spcBef>
                <a:spcPts val="550"/>
              </a:spcBef>
              <a:buClr>
                <a:schemeClr val="accent1"/>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s-ES" smtClean="0">
                <a:latin typeface="Arial Unicode MS" pitchFamily="34" charset="-128"/>
                <a:ea typeface="Arial Unicode MS" pitchFamily="34" charset="-128"/>
                <a:cs typeface="Arial Unicode MS" pitchFamily="34" charset="-128"/>
              </a:rPr>
              <a:t>Los fondos propios de disponibilidad limitada (RFF) sólo existen actualmente en determinadas jurisdicciones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1785926"/>
            <a:ext cx="6400800" cy="785818"/>
          </a:xfrm>
        </p:spPr>
        <p:txBody>
          <a:bodyPr>
            <a:normAutofit fontScale="90000"/>
          </a:bodyPr>
          <a:lstStyle/>
          <a:p>
            <a:pPr algn="ctr" eaLnBrk="1" fontAlgn="auto" hangingPunct="1">
              <a:spcAft>
                <a:spcPts val="0"/>
              </a:spcAft>
              <a:defRPr/>
            </a:pPr>
            <a:r>
              <a:rPr lang="es-ES" sz="3200" cap="none" dirty="0" smtClean="0">
                <a:solidFill>
                  <a:schemeClr val="tx2">
                    <a:satMod val="13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Espero haber merecido su atención</a:t>
            </a:r>
            <a:endParaRPr lang="es-ES" sz="3200" cap="none" dirty="0">
              <a:solidFill>
                <a:schemeClr val="tx2">
                  <a:satMod val="13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96610" name="AutoShape 2" descr="data:image/jpg;base64,/9j/4AAQSkZJRgABAQAAAQABAAD/2wBDAAkGBwgHBgkIBwgKCgkLDRYPDQwMDRsUFRAWIB0iIiAdHx8kKDQsJCYxJx8fLT0tMTU3Ojo6Iys/RD84QzQ5Ojf/2wBDAQoKCg0MDRoPDxo3JR8lNzc3Nzc3Nzc3Nzc3Nzc3Nzc3Nzc3Nzc3Nzc3Nzc3Nzc3Nzc3Nzc3Nzc3Nzc3Nzc3Nzf/wAARCABaAE8DASIAAhEBAxEB/8QAHAAAAgMBAAMAAAAAAAAAAAAAAwYEBQcCAAEI/8QANxAAAgEDAwIEBAMFCQAAAAAAAQIDAAQRBRIhBkETIjFhMlFxoQcVkRRSgYLBIzM0QmJkcqKx/8QAGQEAAwEBAQAAAAAAAAAAAAAAAQIDAAQF/8QAHREAAwEAAwEBAQAAAAAAAAAAAAECEQMSITEyQf/aAAwDAQACEQMRAD8A0Q/Ea4Y0K8uBbwvMRkL2zj70vT6zdXIO1HjQcYjw33BJqEx2LJDBPe29quZn57KOTUIa/Hv/ALh8fMEUumdMku4XP73lP3oiOGHlII9qtPEhsGVNbtG4O9PqKPHfWz8iZf0pVBBPpVhBHFZWxvrzKouNkeMlz2AHc+1CuNIDQwk5GR6V3EeaEj+JEj7WXcAcMMEfWuoz5qgAsIj6UQ+tBjPFFFAwodTTbbZbdpIoklPmedNyHBHlPPGfeqeI32mwiNNHt3hA4Fmyj7ECpnVcksctv/aeDGyspuGyEQ5HxH0/gfXjmuVOoW6boJbe7XA2iQeGT9HXI/61ePyFFfJ1LpsXl1CG4sm/3MTKp/m9D+tFhu9HvgGglt37gqVz9qLPr9nCfC1azntAfV5It0RHz3rkfrigjQ+mNdxNDHazAnPiWzjP6r6Uxiztrazt2/aZGd0QeRASQzdgBRbi8SF0muI2nvG/w9pD5mXtx2Hux496r7a2gd86Xbw2ltGMG6xwRjnZk8/8vQe/pVlp5FyHXR4t0e7El7IpKscdj6yfwOPfjFZvEBlpavPJaxtdRpHMR5kRtwX2z3o8fqK5jidIlV3aRgMFyPWiRLzXO/piZH8Ioy0OMYAo64oGKbaHUqw3KeCD3H0pI6yS06dhWbSZmtbyQ5ECHMLDuSh/pinS6vbawiEl1JsUttHuayHri7ku+orh5TlAAIx/pxTxugbws9N66jbbFrFqI88GSJS6n6r6/wDtT7/U+l7GEy2llaXNxN5z4cYB/mOOD7evtWfRRvLIscYLOxwBVxFoU0cZlmuLcKBkoJCWP2qrpICps51fqPUNUfbI/hw9okGFA7fX+P2qz6S6uvdPuooLy9mFmTghsPt+me30oIi6eRPBZHZyMFyCTn9eKor63FndMkUgdR5lcdx9KGpgeo+gopYLu1Se1mSZGGQ6EHNeowQ3NK/4aXkM+iE8eLGxWVRxn5HFNQ+L0qLQyJCHijx8igJ6URTigEz/APE4AaAhLAN4ykCsrYks2STjjk5rTur0WS0eB5d+9sgt6g5rN7u3e3ClyhU+hX+tXS6k6O9LmeGdmijDyFSqg9s1NtLKScs9wXEvbzg5PbAqnVyjAqcH2p06Tsnu7N5/EQOzEAkgEAChTS9DK1gR0/c2bxXBifJAZtpBDc5qg12WGW9zbpsTGMfM1p1pZ3LGL8y1CNvCPkK/L3ApS680SO0uBf2nnim+MAfC3zpIrWPc4gPQ92dPvFnWdUDHayc5I+noa2MbXClSvKg8Gsj/AA6txcXridA0agMAwzzg1pXjCPb4RA28YqrhMWFpcKpArocGo1pdiVQpPmqWCM+YVFy0Nhk3UN+CngXMR8XIABGDVWml2VzZoLq/CSAE4RAfT3NOXUfTVvqpZll8GYHKsq5B+tIur9Oy6WwZ7jxVwTuTOCT2+33pubsvg0pb6RpNEt/EYLqCAZ/zIauNNgtrO2EB1kKW58qZxS1cW+WOx2IPJye9CjglTJjJyeOWFQfJTRRRKY6RNaL501QNjkkxnB+9danJY6lbJbS6vEkYOdqQkZPvzSnA80UJQFGBwAdw7VGMDFjmTnvhhSqqC5T/AIPGhSWumylYL6Gdm4AUbSKaYHVV3yNucj0zmshhgeJ1kjkG5Tn4hxWm9NQXN3ZR3N46ruB2RA+Y+/NdXFbaJtKX4XNvcMrBlKrz+9zV7YzeOvJFL+1I/MsWR3DAZFTLWdFK7MqCPSq0uyM0VdpdPeLvB3Z9qWutNTs4YDbrJHJcKQfDXna2e9G0qaVNKuGSR1YRHBDEEVnUjFzuYlmJJJJyTQfqwk6Y222v2LCKU6fbhlIVlEYGTUv8+sblXeO0tz5uUEYB7+1KmjKGuACAfN3pxnjRdKTaijlfQVwXGV9OqL2fQUPUNo7FRplurYwGMQqTFqPjMsdtYWjuxARViGTmqCZFKjKj4vlV10hHH+Zq2xdyrkHHIpej7paMq8+DRDp9rHHE99bwyXCsG2ogCIe3A9alyXUMsgactvxgYbgVzcfG1eMo8LOBXoqVKwgzp7oFSu7d7kVEnlkjQNBDJM3yjQtj9K5b1NS9CZtk3J+P5+wpLprwB//Z"/>
          <p:cNvSpPr>
            <a:spLocks noChangeAspect="1" noChangeArrowheads="1"/>
          </p:cNvSpPr>
          <p:nvPr/>
        </p:nvSpPr>
        <p:spPr bwMode="auto">
          <a:xfrm>
            <a:off x="63500" y="-411163"/>
            <a:ext cx="752475" cy="8572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http://t0.gstatic.com/images?q=tbn:ANd9GcQnnLU3QTit_NrgOIpu76BPxF4KcY6J9qPtJ1tzwXUX4ZLfzNFlmQ"/>
          <p:cNvPicPr>
            <a:picLocks noChangeAspect="1" noChangeArrowheads="1"/>
          </p:cNvPicPr>
          <p:nvPr/>
        </p:nvPicPr>
        <p:blipFill>
          <a:blip r:embed="rId2"/>
          <a:srcRect l="26066" t="29375" r="20273" b="15666"/>
          <a:stretch>
            <a:fillRect/>
          </a:stretch>
        </p:blipFill>
        <p:spPr bwMode="auto">
          <a:xfrm>
            <a:off x="2928926" y="2697737"/>
            <a:ext cx="3452851" cy="26146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6472</TotalTime>
  <Words>8381</Words>
  <Application>Microsoft Office PowerPoint</Application>
  <PresentationFormat>Presentación en pantalla (4:3)</PresentationFormat>
  <Paragraphs>1457</Paragraphs>
  <Slides>91</Slides>
  <Notes>21</Notes>
  <HiddenSlides>0</HiddenSlides>
  <MMClips>0</MMClips>
  <ScaleCrop>false</ScaleCrop>
  <HeadingPairs>
    <vt:vector size="4" baseType="variant">
      <vt:variant>
        <vt:lpstr>Tema</vt:lpstr>
      </vt:variant>
      <vt:variant>
        <vt:i4>1</vt:i4>
      </vt:variant>
      <vt:variant>
        <vt:lpstr>Títulos de diapositiva</vt:lpstr>
      </vt:variant>
      <vt:variant>
        <vt:i4>91</vt:i4>
      </vt:variant>
    </vt:vector>
  </HeadingPairs>
  <TitlesOfParts>
    <vt:vector size="92" baseType="lpstr">
      <vt:lpstr>Solsticio</vt:lpstr>
      <vt:lpstr>Solvencia II. Marco conceptual Pilares del sistema de solvencia Buena gobernanza  Información a terceros Fondos propios </vt:lpstr>
      <vt:lpstr>INDICE</vt:lpstr>
      <vt:lpstr>Modernización sistemas de solvencia (Solvencia II, IAIS,…)</vt:lpstr>
      <vt:lpstr>Diapositiva 4</vt:lpstr>
      <vt:lpstr>Diapositiva 5</vt:lpstr>
      <vt:lpstr>Diapositiva 6</vt:lpstr>
      <vt:lpstr>Diapositiva 7</vt:lpstr>
      <vt:lpstr>Diapositiva 8</vt:lpstr>
      <vt:lpstr>INDICE</vt:lpstr>
      <vt:lpstr>Diapositiva 10</vt:lpstr>
      <vt:lpstr>Funciones (1)</vt:lpstr>
      <vt:lpstr>Funciones (y 2)</vt:lpstr>
      <vt:lpstr>Gobernanza en Solvencia II</vt:lpstr>
      <vt:lpstr>Requisitos generales de la gobernanza (1)</vt:lpstr>
      <vt:lpstr>Requisitos generales de la gobernanza (2)</vt:lpstr>
      <vt:lpstr>Requisitos generales de la gobernanza (3)</vt:lpstr>
      <vt:lpstr>Requerimientos de Aptitud y Honorabilidad</vt:lpstr>
      <vt:lpstr>Gestión de riesgos. Requisitos básicos.</vt:lpstr>
      <vt:lpstr>Diapositiva 19</vt:lpstr>
      <vt:lpstr>Diapositiva 20</vt:lpstr>
      <vt:lpstr>Diapositiva 21</vt:lpstr>
      <vt:lpstr>Diapositiva 22</vt:lpstr>
      <vt:lpstr>Diapositiva 23</vt:lpstr>
      <vt:lpstr>Diapositiva 24</vt:lpstr>
      <vt:lpstr>Diapositiva 25</vt:lpstr>
      <vt:lpstr>Diapositiva 26</vt:lpstr>
      <vt:lpstr>Diapositiva 27</vt:lpstr>
      <vt:lpstr>Control Interno (1)</vt:lpstr>
      <vt:lpstr>Control Interno (2)</vt:lpstr>
      <vt:lpstr>Auditoría interna</vt:lpstr>
      <vt:lpstr>Función actuarial (1)</vt:lpstr>
      <vt:lpstr>Función actuarial (y 2)</vt:lpstr>
      <vt:lpstr>Externalización  (“outsourcing”)</vt:lpstr>
      <vt:lpstr>Gobernanza (y fin) Otros aspectos</vt:lpstr>
      <vt:lpstr>INDICE</vt:lpstr>
      <vt:lpstr>Diapositiva 36</vt:lpstr>
      <vt:lpstr>Diapositiva 37</vt:lpstr>
      <vt:lpstr>Diapositiva 38</vt:lpstr>
      <vt:lpstr>Diapositiva 39</vt:lpstr>
      <vt:lpstr>Diapositiva 40</vt:lpstr>
      <vt:lpstr>Diapositiva 41</vt:lpstr>
      <vt:lpstr>Diapositiva 42</vt:lpstr>
      <vt:lpstr>Diapositiva 43</vt:lpstr>
      <vt:lpstr>INDICE</vt:lpstr>
      <vt:lpstr>INDICE</vt:lpstr>
      <vt:lpstr>Los fondos propios en Solvencia II</vt:lpstr>
      <vt:lpstr>Estructura de los fondos propios</vt:lpstr>
      <vt:lpstr>Estructura de los fondos propios</vt:lpstr>
      <vt:lpstr>Estructura de los fondos propios</vt:lpstr>
      <vt:lpstr>Estructura de los fondos propios</vt:lpstr>
      <vt:lpstr>Los fondos propios en Solvencia II</vt:lpstr>
      <vt:lpstr>Diapositiva 52</vt:lpstr>
      <vt:lpstr>Estructura de los fondos propios</vt:lpstr>
      <vt:lpstr>Diapositiva 54</vt:lpstr>
      <vt:lpstr>Los fondos propios en Solvencia II</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Los fondos propios en Solvencia II</vt:lpstr>
      <vt:lpstr>Diapositiva 73</vt:lpstr>
      <vt:lpstr>Diapositiva 74</vt:lpstr>
      <vt:lpstr>Diapositiva 75</vt:lpstr>
      <vt:lpstr>Diapositiva 76</vt:lpstr>
      <vt:lpstr>Fondos propios complementarios (1)</vt:lpstr>
      <vt:lpstr>Fondos propios complementarios (2)</vt:lpstr>
      <vt:lpstr>Fondos propios complementarios. Lista de elementos reconocidos</vt:lpstr>
      <vt:lpstr>Fondos propios complementarios. Lista de elementos reconocidos</vt:lpstr>
      <vt:lpstr>Fondos propios complementarios (5)</vt:lpstr>
      <vt:lpstr>Fondos propios complementarios. Diálogo previo</vt:lpstr>
      <vt:lpstr>Fondos propios complementarios. Solicitud de aprobación</vt:lpstr>
      <vt:lpstr>Fondos propios complementarios. Evaluación por el supervisor</vt:lpstr>
      <vt:lpstr>Fondos propios complementarios. Decisión del supervisor (1)</vt:lpstr>
      <vt:lpstr>Fondos propios complementarios. Decisión del supervisor (2)</vt:lpstr>
      <vt:lpstr>Fondos propios complementarios. Monitorización a posteriori</vt:lpstr>
      <vt:lpstr>Diapositiva 88</vt:lpstr>
      <vt:lpstr>Diapositiva 89</vt:lpstr>
      <vt:lpstr>Diapositiva 90</vt:lpstr>
      <vt:lpstr>Espero haber merecido su atención</vt:lpstr>
    </vt:vector>
  </TitlesOfParts>
  <Company>DGSYFP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QIS 5. Provisiones técnicas</dc:title>
  <dc:creator>lej</dc:creator>
  <cp:lastModifiedBy>portatil</cp:lastModifiedBy>
  <cp:revision>789</cp:revision>
  <dcterms:created xsi:type="dcterms:W3CDTF">2010-06-02T16:14:27Z</dcterms:created>
  <dcterms:modified xsi:type="dcterms:W3CDTF">2012-11-19T12:41:49Z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371393353</vt:i4>
  </property>
  <property fmtid="{D5CDD505-2E9C-101B-9397-08002B2CF9AE}" pid="3" name="_NewReviewCycle">
    <vt:lpwstr/>
  </property>
  <property fmtid="{D5CDD505-2E9C-101B-9397-08002B2CF9AE}" pid="4" name="_EmailSubject">
    <vt:lpwstr>Presentaciones de Costa Rica</vt:lpwstr>
  </property>
  <property fmtid="{D5CDD505-2E9C-101B-9397-08002B2CF9AE}" pid="5" name="_AuthorEmail">
    <vt:lpwstr>Daniel.Perez@eiopa.europa.eu</vt:lpwstr>
  </property>
  <property fmtid="{D5CDD505-2E9C-101B-9397-08002B2CF9AE}" pid="6" name="_AuthorEmailDisplayName">
    <vt:lpwstr>Daniel Perez</vt:lpwstr>
  </property>
  <property fmtid="{D5CDD505-2E9C-101B-9397-08002B2CF9AE}" pid="7" name="_PreviousAdHocReviewCycleID">
    <vt:i4>-337092402</vt:i4>
  </property>
</Properties>
</file>